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5" roundtripDataSignature="AMtx7mgZFp0oHvmHHMIegKo/S1eUd2AV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none">
                <a:solidFill>
                  <a:schemeClr val="hlink"/>
                </a:solidFill>
              </a:rPr>
              <a:t>Good morning, everyone. I am Larry Wilson, Adjunct Professor in Computer Science / Cybersecurity Studies at UML. So excited to be here today.</a:t>
            </a:r>
            <a:endParaRPr u="none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52" name="Google Shape;152;p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65" name="Google Shape;165;p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78" name="Google Shape;178;p1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5d0916a0f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e5d0916a0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0" name="Google Shape;190;ge5d0916a0f_0_2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2" name="Google Shape;202;p1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5d0916a0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e5d0916a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4" name="Google Shape;214;ge5d0916a0f_0_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6" name="Google Shape;226;p1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6" name="Google Shape;236;p1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47" name="Google Shape;247;p1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58" name="Google Shape;258;p1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 </a:t>
            </a:r>
            <a:endParaRPr/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 have 20 years experience in the Cybersecurity Profession – My experience includes full-time practitioner (Higher Education, Financial Services), professional </a:t>
            </a:r>
            <a:endParaRPr/>
          </a:p>
        </p:txBody>
      </p:sp>
      <p:sp>
        <p:nvSpPr>
          <p:cNvPr id="61" name="Google Shape;61;p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69" name="Google Shape;269;p2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80" name="Google Shape;280;p2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91" name="Google Shape;291;p2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01" name="Google Shape;301;p2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11" name="Google Shape;311;p2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21" name="Google Shape;321;p2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Cyber Seek is a</a:t>
            </a:r>
            <a:endParaRPr/>
          </a:p>
        </p:txBody>
      </p:sp>
      <p:sp>
        <p:nvSpPr>
          <p:cNvPr id="331" name="Google Shape;331;p2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1" name="Google Shape;341;p2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9" name="Google Shape;349;p3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p3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 we are going to learn about and discuss “Cybersecurity Profession”.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Objectives of today’s session are following: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Char char="●"/>
            </a:pPr>
            <a:r>
              <a:rPr lang="en-US">
                <a:solidFill>
                  <a:srgbClr val="000000"/>
                </a:solidFill>
              </a:rPr>
              <a:t>Learn about current job market (Massachusetts and US)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Char char="●"/>
            </a:pPr>
            <a:r>
              <a:rPr lang="en-US">
                <a:solidFill>
                  <a:srgbClr val="000000"/>
                </a:solidFill>
              </a:rPr>
              <a:t>Learn about required KSAs for today’s jobs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Char char="●"/>
            </a:pPr>
            <a:r>
              <a:rPr lang="en-US">
                <a:solidFill>
                  <a:srgbClr val="000000"/>
                </a:solidFill>
              </a:rPr>
              <a:t>Learn about industry certifications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Char char="●"/>
            </a:pPr>
            <a:r>
              <a:rPr lang="en-US">
                <a:solidFill>
                  <a:srgbClr val="000000"/>
                </a:solidFill>
              </a:rPr>
              <a:t>Discuss key takeaways and references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Cyber Seek can support local employers, educators, guidance and career counselors, students, current workers, policy makers, and other stakeholders</a:t>
            </a:r>
            <a:endParaRPr/>
          </a:p>
        </p:txBody>
      </p:sp>
      <p:sp>
        <p:nvSpPr>
          <p:cNvPr id="76" name="Google Shape;76;p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Cyber Seek is a</a:t>
            </a:r>
            <a:endParaRPr/>
          </a:p>
        </p:txBody>
      </p:sp>
      <p:sp>
        <p:nvSpPr>
          <p:cNvPr id="90" name="Google Shape;90;p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00" name="Google Shape;100;p1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13" name="Google Shape;113;p1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26" name="Google Shape;126;p1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9" name="Google Shape;139;p1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">
  <p:cSld name="AUTOLAYOUT_8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F7F7F"/>
              </a:gs>
              <a:gs pos="78000">
                <a:srgbClr val="3F3F3F"/>
              </a:gs>
              <a:gs pos="100000">
                <a:srgbClr val="262626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3"/>
          <p:cNvSpPr/>
          <p:nvPr/>
        </p:nvSpPr>
        <p:spPr>
          <a:xfrm rot="10800000">
            <a:off x="3262212" y="0"/>
            <a:ext cx="1309800" cy="1088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3"/>
          <p:cNvSpPr/>
          <p:nvPr/>
        </p:nvSpPr>
        <p:spPr>
          <a:xfrm flipH="1" rot="10800000">
            <a:off x="4572012" y="0"/>
            <a:ext cx="1309800" cy="1088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3"/>
          <p:cNvSpPr/>
          <p:nvPr/>
        </p:nvSpPr>
        <p:spPr>
          <a:xfrm flipH="1" rot="10800000">
            <a:off x="4572012" y="0"/>
            <a:ext cx="1309800" cy="1088100"/>
          </a:xfrm>
          <a:prstGeom prst="rtTriangle">
            <a:avLst/>
          </a:prstGeom>
          <a:solidFill>
            <a:srgbClr val="000000">
              <a:alpha val="1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3"/>
          <p:cNvSpPr txBox="1"/>
          <p:nvPr>
            <p:ph type="ctrTitle"/>
          </p:nvPr>
        </p:nvSpPr>
        <p:spPr>
          <a:xfrm>
            <a:off x="1130100" y="1397138"/>
            <a:ext cx="68838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" name="Google Shape;15;p33"/>
          <p:cNvSpPr txBox="1"/>
          <p:nvPr>
            <p:ph idx="1" type="subTitle"/>
          </p:nvPr>
        </p:nvSpPr>
        <p:spPr>
          <a:xfrm>
            <a:off x="1130100" y="3196163"/>
            <a:ext cx="68838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" name="Google Shape;1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1" name="Google Shape;21;p3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">
  <p:cSld name="1_제목 슬라이드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6"/>
          <p:cNvSpPr/>
          <p:nvPr/>
        </p:nvSpPr>
        <p:spPr>
          <a:xfrm rot="10800000">
            <a:off x="0" y="-2"/>
            <a:ext cx="971550" cy="771525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6"/>
          <p:cNvSpPr/>
          <p:nvPr/>
        </p:nvSpPr>
        <p:spPr>
          <a:xfrm flipH="1" rot="10800000">
            <a:off x="971550" y="-1"/>
            <a:ext cx="971550" cy="771525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6"/>
          <p:cNvSpPr/>
          <p:nvPr/>
        </p:nvSpPr>
        <p:spPr>
          <a:xfrm rot="5400000">
            <a:off x="-264321" y="264319"/>
            <a:ext cx="1514478" cy="985836"/>
          </a:xfrm>
          <a:prstGeom prst="triangle">
            <a:avLst>
              <a:gd fmla="val 50000" name="adj"/>
            </a:avLst>
          </a:prstGeom>
          <a:solidFill>
            <a:srgbClr val="496F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6"/>
          <p:cNvSpPr/>
          <p:nvPr/>
        </p:nvSpPr>
        <p:spPr>
          <a:xfrm rot="5400000">
            <a:off x="-278607" y="1778797"/>
            <a:ext cx="1514478" cy="985836"/>
          </a:xfrm>
          <a:prstGeom prst="triangle">
            <a:avLst>
              <a:gd fmla="val 50000" name="adj"/>
            </a:avLst>
          </a:prstGeom>
          <a:solidFill>
            <a:srgbClr val="EC74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6"/>
          <p:cNvSpPr/>
          <p:nvPr/>
        </p:nvSpPr>
        <p:spPr>
          <a:xfrm rot="5400000">
            <a:off x="707229" y="1021850"/>
            <a:ext cx="1514478" cy="985836"/>
          </a:xfrm>
          <a:prstGeom prst="triangle">
            <a:avLst>
              <a:gd fmla="val 50000" name="adj"/>
            </a:avLst>
          </a:prstGeom>
          <a:solidFill>
            <a:srgbClr val="EEE6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6"/>
          <p:cNvSpPr/>
          <p:nvPr/>
        </p:nvSpPr>
        <p:spPr>
          <a:xfrm rot="5400000">
            <a:off x="1664493" y="264318"/>
            <a:ext cx="1514478" cy="985836"/>
          </a:xfrm>
          <a:prstGeom prst="triangle">
            <a:avLst>
              <a:gd fmla="val 50000" name="adj"/>
            </a:avLst>
          </a:prstGeom>
          <a:solidFill>
            <a:srgbClr val="496F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6"/>
          <p:cNvSpPr/>
          <p:nvPr/>
        </p:nvSpPr>
        <p:spPr>
          <a:xfrm rot="10800000">
            <a:off x="1928813" y="-2"/>
            <a:ext cx="971550" cy="771525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6"/>
          <p:cNvSpPr/>
          <p:nvPr/>
        </p:nvSpPr>
        <p:spPr>
          <a:xfrm flipH="1" rot="10800000">
            <a:off x="2900363" y="-1"/>
            <a:ext cx="971550" cy="771525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6"/>
          <p:cNvSpPr/>
          <p:nvPr/>
        </p:nvSpPr>
        <p:spPr>
          <a:xfrm>
            <a:off x="8172450" y="4371975"/>
            <a:ext cx="971550" cy="771525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6"/>
          <p:cNvSpPr/>
          <p:nvPr/>
        </p:nvSpPr>
        <p:spPr>
          <a:xfrm flipH="1">
            <a:off x="7200900" y="4386260"/>
            <a:ext cx="971550" cy="771525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6"/>
          <p:cNvSpPr/>
          <p:nvPr/>
        </p:nvSpPr>
        <p:spPr>
          <a:xfrm rot="-5400000">
            <a:off x="7893843" y="3893343"/>
            <a:ext cx="1514478" cy="985836"/>
          </a:xfrm>
          <a:prstGeom prst="triangle">
            <a:avLst>
              <a:gd fmla="val 50000" name="adj"/>
            </a:avLst>
          </a:prstGeom>
          <a:solidFill>
            <a:srgbClr val="496F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6"/>
          <p:cNvSpPr txBox="1"/>
          <p:nvPr>
            <p:ph idx="1" type="body"/>
          </p:nvPr>
        </p:nvSpPr>
        <p:spPr>
          <a:xfrm>
            <a:off x="3871912" y="1792361"/>
            <a:ext cx="4154480" cy="3773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36"/>
          <p:cNvSpPr txBox="1"/>
          <p:nvPr>
            <p:ph idx="2" type="body"/>
          </p:nvPr>
        </p:nvSpPr>
        <p:spPr>
          <a:xfrm>
            <a:off x="3871912" y="2218261"/>
            <a:ext cx="4154480" cy="13573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9" name="Google Shape;39;p37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37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4" name="Google Shape;44;p3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9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39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b="1" i="0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b="1" i="0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b="1" i="0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b="1" i="0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b="1" i="0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b="1" i="0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b="1" i="0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b="1" i="0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b="1" i="0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1130100" y="1397138"/>
            <a:ext cx="68838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Gencyber2021 </a:t>
            </a:r>
            <a:br>
              <a:rPr lang="en-US"/>
            </a:br>
            <a:r>
              <a:rPr lang="en-US"/>
              <a:t>Cybersecurity Profession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1130100" y="3196163"/>
            <a:ext cx="68838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Larry Wilson, MS.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July 20, 2021</a:t>
            </a:r>
            <a:endParaRPr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31" y="3611240"/>
            <a:ext cx="1193058" cy="150754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/>
          <p:nvPr/>
        </p:nvSpPr>
        <p:spPr>
          <a:xfrm>
            <a:off x="3724652" y="3887288"/>
            <a:ext cx="169469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(11:00 – 11:45 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/>
          <p:nvPr>
            <p:ph idx="4294967295" type="title"/>
          </p:nvPr>
        </p:nvSpPr>
        <p:spPr>
          <a:xfrm>
            <a:off x="365760" y="365760"/>
            <a:ext cx="8128878" cy="633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Job Title: Incident Responder 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31" y="4497744"/>
            <a:ext cx="491487" cy="621042"/>
          </a:xfrm>
          <a:prstGeom prst="rect">
            <a:avLst/>
          </a:prstGeom>
          <a:noFill/>
          <a:ln>
            <a:noFill/>
          </a:ln>
        </p:spPr>
      </p:pic>
      <p:sp>
        <p:nvSpPr>
          <p:cNvPr descr="home" id="156" name="Google Shape;156;p7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7"/>
          <p:cNvSpPr/>
          <p:nvPr/>
        </p:nvSpPr>
        <p:spPr>
          <a:xfrm>
            <a:off x="731520" y="1005840"/>
            <a:ext cx="8128878" cy="3447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Degree Required: 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Bachelor’s Degree in Cybersecurity or Computer Science is plus  </a:t>
            </a:r>
            <a:endParaRPr b="0" i="0" sz="1200" u="none" cap="none" strike="noStrike">
              <a:solidFill>
                <a:schemeClr val="accent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Median Salary: $ 80 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3979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Job Growth: 20%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Common Job Duties: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Actively monitor systems and networks for vulnerabilities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Identify security flaws and vulnerabilities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Perform security audits, risk analysis, network forensics and penetration testing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Perform malware analysis and reverse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Develop a procedural set of responses to security problems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en-US" sz="1200">
                <a:solidFill>
                  <a:schemeClr val="accent1"/>
                </a:solidFill>
              </a:rPr>
              <a:t>C</a:t>
            </a: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ommunication within an organization and dealings with law enforcement during security incidents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Create program development plan (security gap assessments, procedures, playbooks, training, tabletop testing)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Produce detailed incident reports and technical briefs for management, administrators and end-users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Liaison with other cyber threat analysis entities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1354091" y="4856209"/>
            <a:ext cx="772997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https://niccs.cisa.gov/sites/default/files/documents/pdf/career%20profiles5.pdf?trackDocs=career%20profiles5.pdf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5880425" y="409375"/>
            <a:ext cx="878400" cy="37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Planning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6807325" y="400225"/>
            <a:ext cx="948300" cy="37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Building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7804125" y="400225"/>
            <a:ext cx="878400" cy="370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Running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/>
          <p:nvPr>
            <p:ph idx="4294967295" type="title"/>
          </p:nvPr>
        </p:nvSpPr>
        <p:spPr>
          <a:xfrm>
            <a:off x="365760" y="365760"/>
            <a:ext cx="8128878" cy="6334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Job Title: Cyber Forensics Expert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31" y="4497744"/>
            <a:ext cx="491487" cy="621042"/>
          </a:xfrm>
          <a:prstGeom prst="rect">
            <a:avLst/>
          </a:prstGeom>
          <a:noFill/>
          <a:ln>
            <a:noFill/>
          </a:ln>
        </p:spPr>
      </p:pic>
      <p:sp>
        <p:nvSpPr>
          <p:cNvPr descr="home" id="169" name="Google Shape;169;p8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8"/>
          <p:cNvSpPr/>
          <p:nvPr/>
        </p:nvSpPr>
        <p:spPr>
          <a:xfrm>
            <a:off x="731520" y="1005840"/>
            <a:ext cx="7039305" cy="363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Degree Required: 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Bachelor’s Degree in Cybersecurity or Computer Science   </a:t>
            </a:r>
            <a:endParaRPr b="0" i="0" sz="1200" u="none" cap="none" strike="noStrike">
              <a:solidFill>
                <a:schemeClr val="accent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Median Salary: $ 70 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3979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Job Growth: 28%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Common Job Duties: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Conduct data breach and security incident investigations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Recover and examine data from computers and electronic storage devices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Dismantle and rebuild damaged systems to retrieve lost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Identify additional systems / networks compromised by cyber attacks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Compile evidence for legal cases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Draft technical reports, write declarations and prepare evidence for trial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Give expert counsel to attorneys about electronic evidence in a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Advise law enforcement on the credibility of acquired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Train law enforcement officers on computer evidence procedures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Keep abreast of emerging technologies, software and methodologies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8"/>
          <p:cNvSpPr/>
          <p:nvPr/>
        </p:nvSpPr>
        <p:spPr>
          <a:xfrm>
            <a:off x="1354091" y="4872565"/>
            <a:ext cx="772997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https://niccs.cisa.gov/sites/default/files/documents/pdf/career%20profiles5.pdf?trackDocs=career%20profiles5.pdf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8"/>
          <p:cNvSpPr/>
          <p:nvPr/>
        </p:nvSpPr>
        <p:spPr>
          <a:xfrm>
            <a:off x="6185225" y="561775"/>
            <a:ext cx="878400" cy="37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Planning </a:t>
            </a:r>
            <a:endParaRPr b="0" i="0" sz="10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8"/>
          <p:cNvSpPr/>
          <p:nvPr/>
        </p:nvSpPr>
        <p:spPr>
          <a:xfrm>
            <a:off x="7112125" y="552625"/>
            <a:ext cx="948300" cy="37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Building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8108925" y="552625"/>
            <a:ext cx="878400" cy="370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Running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idx="4294967295" type="title"/>
          </p:nvPr>
        </p:nvSpPr>
        <p:spPr>
          <a:xfrm>
            <a:off x="365760" y="365760"/>
            <a:ext cx="7886700" cy="633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Test Your Knowledge (1)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31" y="4497744"/>
            <a:ext cx="491487" cy="621042"/>
          </a:xfrm>
          <a:prstGeom prst="rect">
            <a:avLst/>
          </a:prstGeom>
          <a:noFill/>
          <a:ln>
            <a:noFill/>
          </a:ln>
        </p:spPr>
      </p:pic>
      <p:sp>
        <p:nvSpPr>
          <p:cNvPr descr="home" id="182" name="Google Shape;182;p15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5"/>
          <p:cNvSpPr/>
          <p:nvPr/>
        </p:nvSpPr>
        <p:spPr>
          <a:xfrm>
            <a:off x="386450" y="1005850"/>
            <a:ext cx="8390700" cy="3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Who Am I?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 manage organizational resources (time, money, personnel) to support security goals and policies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 create and execute strategies to improve the reliability and security of IT projects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 define, implement and maintain corporate security policies and procedures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 spearhead vulnerability audits, forensics, investigations and mitigation procedures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 advise leadership on organization’s cybersecurity status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Answer is?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 Engineer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Systems Security Manager</a:t>
            </a:r>
            <a:endParaRPr b="0" i="0" sz="14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8288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Developer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3979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3979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5"/>
          <p:cNvSpPr/>
          <p:nvPr/>
        </p:nvSpPr>
        <p:spPr>
          <a:xfrm>
            <a:off x="6185225" y="561775"/>
            <a:ext cx="878400" cy="37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Planning </a:t>
            </a:r>
            <a:endParaRPr b="0" i="0" sz="10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7112125" y="552625"/>
            <a:ext cx="948300" cy="37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Building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5"/>
          <p:cNvSpPr/>
          <p:nvPr/>
        </p:nvSpPr>
        <p:spPr>
          <a:xfrm>
            <a:off x="8108925" y="552625"/>
            <a:ext cx="878400" cy="37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Operating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5d0916a0f_0_22"/>
          <p:cNvSpPr txBox="1"/>
          <p:nvPr>
            <p:ph idx="4294967295" type="title"/>
          </p:nvPr>
        </p:nvSpPr>
        <p:spPr>
          <a:xfrm>
            <a:off x="365760" y="365760"/>
            <a:ext cx="78867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Test Your Knowledge (1)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ge5d0916a0f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31" y="4497744"/>
            <a:ext cx="491487" cy="621042"/>
          </a:xfrm>
          <a:prstGeom prst="rect">
            <a:avLst/>
          </a:prstGeom>
          <a:noFill/>
          <a:ln>
            <a:noFill/>
          </a:ln>
        </p:spPr>
      </p:pic>
      <p:sp>
        <p:nvSpPr>
          <p:cNvPr descr="home" id="194" name="Google Shape;194;ge5d0916a0f_0_22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e5d0916a0f_0_22"/>
          <p:cNvSpPr/>
          <p:nvPr/>
        </p:nvSpPr>
        <p:spPr>
          <a:xfrm>
            <a:off x="365750" y="1005850"/>
            <a:ext cx="8252400" cy="3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Who Am I?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 manage organizational resources (time, money, personnel) to support security goals and policies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 create and execute strategies to improve the reliability and security of IT projects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 define, implement and maintain corporate security policies and procedures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 spearhead vulnerability audits, forensics, investigations and mitigation procedures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 advise leadership on organization’s cybersecurity status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Answer is?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 Engineer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Systems Security Manager</a:t>
            </a:r>
            <a:endParaRPr b="0" i="0" sz="14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8288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Developer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3979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3979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e5d0916a0f_0_22"/>
          <p:cNvSpPr/>
          <p:nvPr/>
        </p:nvSpPr>
        <p:spPr>
          <a:xfrm>
            <a:off x="6185225" y="561775"/>
            <a:ext cx="878400" cy="370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Planning</a:t>
            </a:r>
            <a:r>
              <a:rPr b="0" i="0" lang="en-US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e5d0916a0f_0_22"/>
          <p:cNvSpPr/>
          <p:nvPr/>
        </p:nvSpPr>
        <p:spPr>
          <a:xfrm>
            <a:off x="7112125" y="552625"/>
            <a:ext cx="948300" cy="37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Building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e5d0916a0f_0_22"/>
          <p:cNvSpPr/>
          <p:nvPr/>
        </p:nvSpPr>
        <p:spPr>
          <a:xfrm>
            <a:off x="8108925" y="552625"/>
            <a:ext cx="878400" cy="37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Operating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/>
          <p:nvPr>
            <p:ph idx="4294967295" type="title"/>
          </p:nvPr>
        </p:nvSpPr>
        <p:spPr>
          <a:xfrm>
            <a:off x="365760" y="365760"/>
            <a:ext cx="7886700" cy="6334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Test Your Knowledge (2)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31" y="4497744"/>
            <a:ext cx="491487" cy="621042"/>
          </a:xfrm>
          <a:prstGeom prst="rect">
            <a:avLst/>
          </a:prstGeom>
          <a:noFill/>
          <a:ln>
            <a:noFill/>
          </a:ln>
        </p:spPr>
      </p:pic>
      <p:sp>
        <p:nvSpPr>
          <p:cNvPr descr="home" id="206" name="Google Shape;206;p14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/>
          <p:nvPr/>
        </p:nvSpPr>
        <p:spPr>
          <a:xfrm>
            <a:off x="731520" y="1005840"/>
            <a:ext cx="7582519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Who Am I?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 create new ways to solve existing production security issues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 configure and install firewalls and intrusion detection systems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 perform vulnerability testing, risk analyses and security assessments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 develop automation scripts to handle and track incidents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 investigate intrusion incidents, complex forensic investigations and incident responses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Answer is?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Security Engineer</a:t>
            </a:r>
            <a:endParaRPr b="0" i="0" sz="14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8288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Vulnerability Assessment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Developer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4"/>
          <p:cNvSpPr/>
          <p:nvPr/>
        </p:nvSpPr>
        <p:spPr>
          <a:xfrm>
            <a:off x="6185225" y="561775"/>
            <a:ext cx="878400" cy="37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Planning </a:t>
            </a:r>
            <a:endParaRPr b="0" i="0" sz="10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4"/>
          <p:cNvSpPr/>
          <p:nvPr/>
        </p:nvSpPr>
        <p:spPr>
          <a:xfrm>
            <a:off x="7112125" y="552625"/>
            <a:ext cx="948300" cy="37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Building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4"/>
          <p:cNvSpPr/>
          <p:nvPr/>
        </p:nvSpPr>
        <p:spPr>
          <a:xfrm>
            <a:off x="8108925" y="552625"/>
            <a:ext cx="878400" cy="37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Running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5d0916a0f_0_0"/>
          <p:cNvSpPr txBox="1"/>
          <p:nvPr>
            <p:ph idx="4294967295" type="title"/>
          </p:nvPr>
        </p:nvSpPr>
        <p:spPr>
          <a:xfrm>
            <a:off x="365760" y="365760"/>
            <a:ext cx="78867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Test Your Knowledge (1)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ge5d0916a0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31" y="4497744"/>
            <a:ext cx="491487" cy="621042"/>
          </a:xfrm>
          <a:prstGeom prst="rect">
            <a:avLst/>
          </a:prstGeom>
          <a:noFill/>
          <a:ln>
            <a:noFill/>
          </a:ln>
        </p:spPr>
      </p:pic>
      <p:sp>
        <p:nvSpPr>
          <p:cNvPr descr="home" id="218" name="Google Shape;218;ge5d0916a0f_0_0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e5d0916a0f_0_0"/>
          <p:cNvSpPr/>
          <p:nvPr/>
        </p:nvSpPr>
        <p:spPr>
          <a:xfrm>
            <a:off x="731520" y="1005840"/>
            <a:ext cx="758250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Who Am I?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 create new ways to solve existing production security issues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 configure and install firewalls and intrusion detection systems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 perform vulnerability testing, risk analyses and security assessments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 develop automation scripts to handle and track incidents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 investigate intrusion incidents, complex forensic investigations and incident responses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Answer is?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Security Engineer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Vulnerability Assessment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Developer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e5d0916a0f_0_0"/>
          <p:cNvSpPr/>
          <p:nvPr/>
        </p:nvSpPr>
        <p:spPr>
          <a:xfrm>
            <a:off x="6185225" y="561775"/>
            <a:ext cx="878400" cy="37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Planning </a:t>
            </a:r>
            <a:endParaRPr b="0" i="0" sz="10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e5d0916a0f_0_0"/>
          <p:cNvSpPr/>
          <p:nvPr/>
        </p:nvSpPr>
        <p:spPr>
          <a:xfrm>
            <a:off x="7112125" y="552625"/>
            <a:ext cx="948300" cy="370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Building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e5d0916a0f_0_0"/>
          <p:cNvSpPr/>
          <p:nvPr/>
        </p:nvSpPr>
        <p:spPr>
          <a:xfrm>
            <a:off x="8108925" y="552625"/>
            <a:ext cx="878400" cy="37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Running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31" y="4497744"/>
            <a:ext cx="491487" cy="621042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6"/>
          <p:cNvSpPr txBox="1"/>
          <p:nvPr/>
        </p:nvSpPr>
        <p:spPr>
          <a:xfrm>
            <a:off x="305674" y="380467"/>
            <a:ext cx="7886700" cy="6334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National Cyber League (NCL)</a:t>
            </a:r>
            <a:endParaRPr b="1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6"/>
          <p:cNvSpPr/>
          <p:nvPr/>
        </p:nvSpPr>
        <p:spPr>
          <a:xfrm>
            <a:off x="28281" y="4411744"/>
            <a:ext cx="838986" cy="69761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6"/>
          <p:cNvSpPr/>
          <p:nvPr/>
        </p:nvSpPr>
        <p:spPr>
          <a:xfrm>
            <a:off x="433633" y="1005840"/>
            <a:ext cx="8540685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Enables high school and college students across the U.S. to prepare and test themselves against practical cybersecurity challenges they will likely face in the workforce.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3978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than 10,000 students and 550 institutions participate each year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3978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$35 registration fee includes access to everything in the Season Schedule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3978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Needed for a school to participate: faculty coach, student players, standard computers, an Internet connection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3978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faculty coach is a staff member of the school or university who acts as an official point of contact for student players from that school or university. 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3978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faculty coach is not required for student players to participate in the NCL. Students players may simply register for the NCL and participate with other friends and classmates.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6"/>
          <p:cNvSpPr/>
          <p:nvPr/>
        </p:nvSpPr>
        <p:spPr>
          <a:xfrm>
            <a:off x="5038703" y="4808275"/>
            <a:ext cx="404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https://www.youtube.com/watch?v=MFz7UV37jbI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31" y="4497744"/>
            <a:ext cx="491487" cy="621042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7"/>
          <p:cNvSpPr txBox="1"/>
          <p:nvPr/>
        </p:nvSpPr>
        <p:spPr>
          <a:xfrm>
            <a:off x="305674" y="380467"/>
            <a:ext cx="7886700" cy="6334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National Cyber League (NCL) Competition</a:t>
            </a:r>
            <a:endParaRPr b="1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7"/>
          <p:cNvSpPr/>
          <p:nvPr/>
        </p:nvSpPr>
        <p:spPr>
          <a:xfrm>
            <a:off x="28281" y="4411744"/>
            <a:ext cx="838986" cy="69761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7"/>
          <p:cNvSpPr/>
          <p:nvPr/>
        </p:nvSpPr>
        <p:spPr>
          <a:xfrm>
            <a:off x="6227748" y="4835452"/>
            <a:ext cx="285632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https://cyberskyline.com/events/ncl/info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7"/>
          <p:cNvSpPr/>
          <p:nvPr/>
        </p:nvSpPr>
        <p:spPr>
          <a:xfrm>
            <a:off x="182880" y="1005760"/>
            <a:ext cx="4114800" cy="3323987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NCL 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NCL hosts two seasons every year, once in the Spring and once in the Fall, aligning to US Academic Calendars.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3978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All participants play games simultaneously during Preseason, Individual Game, and Team Game.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3978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NCL allows players of all levels to play.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3978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Between easy, medium and hard challenges, students have multiple opportunities to really shine in areas as they excel.</a:t>
            </a:r>
            <a:endParaRPr b="1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7"/>
          <p:cNvSpPr/>
          <p:nvPr/>
        </p:nvSpPr>
        <p:spPr>
          <a:xfrm>
            <a:off x="4846320" y="1005760"/>
            <a:ext cx="4114800" cy="3323987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21F41"/>
                </a:solidFill>
                <a:latin typeface="Arial"/>
                <a:ea typeface="Arial"/>
                <a:cs typeface="Arial"/>
                <a:sym typeface="Arial"/>
              </a:rPr>
              <a:t>Fall 2021 Season Schedule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221F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21F41"/>
                </a:solidFill>
                <a:latin typeface="Arial"/>
                <a:ea typeface="Arial"/>
                <a:cs typeface="Arial"/>
                <a:sym typeface="Arial"/>
              </a:rPr>
              <a:t>Registration Opens: </a:t>
            </a:r>
            <a:r>
              <a:rPr b="0" i="0" lang="en-US" sz="1400" u="none" cap="none" strike="noStrike">
                <a:solidFill>
                  <a:srgbClr val="221F41"/>
                </a:solidFill>
                <a:latin typeface="Arial"/>
                <a:ea typeface="Arial"/>
                <a:cs typeface="Arial"/>
                <a:sym typeface="Arial"/>
              </a:rPr>
              <a:t>August 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21F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21F41"/>
                </a:solidFill>
                <a:latin typeface="Arial"/>
                <a:ea typeface="Arial"/>
                <a:cs typeface="Arial"/>
                <a:sym typeface="Arial"/>
              </a:rPr>
              <a:t>Gym Open: </a:t>
            </a:r>
            <a:r>
              <a:rPr b="0" i="0" lang="en-US" sz="1400" u="none" cap="none" strike="noStrike">
                <a:solidFill>
                  <a:srgbClr val="221F41"/>
                </a:solidFill>
                <a:latin typeface="Arial"/>
                <a:ea typeface="Arial"/>
                <a:cs typeface="Arial"/>
                <a:sym typeface="Arial"/>
              </a:rPr>
              <a:t>August 23 - December 17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21F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21F41"/>
                </a:solidFill>
                <a:latin typeface="Arial"/>
                <a:ea typeface="Arial"/>
                <a:cs typeface="Arial"/>
                <a:sym typeface="Arial"/>
              </a:rPr>
              <a:t>Preseason Game: </a:t>
            </a:r>
            <a:r>
              <a:rPr b="0" i="0" lang="en-US" sz="1400" u="none" cap="none" strike="noStrike">
                <a:solidFill>
                  <a:srgbClr val="221F41"/>
                </a:solidFill>
                <a:latin typeface="Arial"/>
                <a:ea typeface="Arial"/>
                <a:cs typeface="Arial"/>
                <a:sym typeface="Arial"/>
              </a:rPr>
              <a:t>October 11-18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21F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21F41"/>
                </a:solidFill>
                <a:latin typeface="Arial"/>
                <a:ea typeface="Arial"/>
                <a:cs typeface="Arial"/>
                <a:sym typeface="Arial"/>
              </a:rPr>
              <a:t>Individual Game: </a:t>
            </a:r>
            <a:r>
              <a:rPr b="0" i="0" lang="en-US" sz="1400" u="none" cap="none" strike="noStrike">
                <a:solidFill>
                  <a:srgbClr val="221F41"/>
                </a:solidFill>
                <a:latin typeface="Arial"/>
                <a:ea typeface="Arial"/>
                <a:cs typeface="Arial"/>
                <a:sym typeface="Arial"/>
              </a:rPr>
              <a:t>October 22-24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21F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21F41"/>
                </a:solidFill>
                <a:latin typeface="Arial"/>
                <a:ea typeface="Arial"/>
                <a:cs typeface="Arial"/>
                <a:sym typeface="Arial"/>
              </a:rPr>
              <a:t>Team Game: </a:t>
            </a:r>
            <a:r>
              <a:rPr b="0" i="0" lang="en-US" sz="1400" u="none" cap="none" strike="noStrike">
                <a:solidFill>
                  <a:srgbClr val="221F41"/>
                </a:solidFill>
                <a:latin typeface="Arial"/>
                <a:ea typeface="Arial"/>
                <a:cs typeface="Arial"/>
                <a:sym typeface="Arial"/>
              </a:rPr>
              <a:t>November 5-7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27E8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27E8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27E8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27E8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31" y="4497744"/>
            <a:ext cx="491487" cy="621042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8"/>
          <p:cNvSpPr txBox="1"/>
          <p:nvPr/>
        </p:nvSpPr>
        <p:spPr>
          <a:xfrm>
            <a:off x="305673" y="216817"/>
            <a:ext cx="8451827" cy="797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NCL Categories &amp; Skills: </a:t>
            </a:r>
            <a:r>
              <a:rPr b="1" i="0" lang="en-US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Open Source Intelligence / Cryptography</a:t>
            </a:r>
            <a:endParaRPr b="1" i="0" sz="1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8"/>
          <p:cNvSpPr/>
          <p:nvPr/>
        </p:nvSpPr>
        <p:spPr>
          <a:xfrm>
            <a:off x="28281" y="4411744"/>
            <a:ext cx="838986" cy="69761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8"/>
          <p:cNvSpPr/>
          <p:nvPr/>
        </p:nvSpPr>
        <p:spPr>
          <a:xfrm>
            <a:off x="305676" y="4803575"/>
            <a:ext cx="8681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https://static1.squarespace.com/static/5e13a4b584a68c775e362068/t/5f3ec0067388003a3d3c6252/1597947910523/NCL-NICE6+w+icons.pdf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8"/>
          <p:cNvSpPr/>
          <p:nvPr/>
        </p:nvSpPr>
        <p:spPr>
          <a:xfrm>
            <a:off x="182880" y="1005760"/>
            <a:ext cx="4114800" cy="3108543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Open Source Intelligence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By gathering publicly available information about a particular target, attackers can profile potential victims to find vulnerabilities.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Without actively engaging the target, an attacker can use the intelligence to build a threat model and develop a plan of attack.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Targeted cyber attacks, like military attacks, begin with reconnaissance, and the first stage of digital reconnaissance is passively acquiring intel without alerting the target.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4846320" y="1005760"/>
            <a:ext cx="4114800" cy="3108543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21F41"/>
                </a:solidFill>
                <a:latin typeface="Arial"/>
                <a:ea typeface="Arial"/>
                <a:cs typeface="Arial"/>
                <a:sym typeface="Arial"/>
              </a:rPr>
              <a:t>Cryptography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27E8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Decipher hidden messages through the NCL games to learn what is really going on.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Learn how to identify techniques used to encrypt or obfuscate messages and leverage tools to extract the plain text.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Millions of secure encoded transmissions happen online every day, and cryptographic standards are used to protect governments, industry and individuals.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27E8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31" y="4497744"/>
            <a:ext cx="491487" cy="62104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9"/>
          <p:cNvSpPr txBox="1"/>
          <p:nvPr/>
        </p:nvSpPr>
        <p:spPr>
          <a:xfrm>
            <a:off x="305675" y="380475"/>
            <a:ext cx="82503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56758"/>
              <a:buFont typeface="Arial"/>
              <a:buNone/>
            </a:pPr>
            <a:r>
              <a:rPr b="1" i="0" lang="en-US" sz="3457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NCL Categories &amp; Skills: </a:t>
            </a:r>
            <a:r>
              <a:rPr b="1" i="0" lang="en-US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Password Cracking / Log Analysis</a:t>
            </a:r>
            <a:endParaRPr b="1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9"/>
          <p:cNvSpPr/>
          <p:nvPr/>
        </p:nvSpPr>
        <p:spPr>
          <a:xfrm>
            <a:off x="28281" y="4411744"/>
            <a:ext cx="838986" cy="69761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9"/>
          <p:cNvSpPr/>
          <p:nvPr/>
        </p:nvSpPr>
        <p:spPr>
          <a:xfrm>
            <a:off x="332426" y="4808275"/>
            <a:ext cx="8654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https://static1.squarespace.com/static/5e13a4b584a68c775e362068/t/5f3ec0067388003a3d3c6252/1597947910523/NCL-NICE6+w+icons.pdf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9"/>
          <p:cNvSpPr/>
          <p:nvPr/>
        </p:nvSpPr>
        <p:spPr>
          <a:xfrm>
            <a:off x="182875" y="1005749"/>
            <a:ext cx="4114800" cy="3176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Password Cracking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Try your hand at cracking passwords through the NCL games.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types of password hashes and apply various techniques to efficiently determine plain text passwords.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Having comprehensive password cracking expertise arms cybersecurity workers to implement better cyber awareness and password creation practices, while identifying the source of attacks more quickly.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9"/>
          <p:cNvSpPr/>
          <p:nvPr/>
        </p:nvSpPr>
        <p:spPr>
          <a:xfrm>
            <a:off x="4846325" y="1005749"/>
            <a:ext cx="4114800" cy="3176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Analyze the logs to figure out what the hackers have been up to.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proper tools and techniques to establish a baseline for normal operation and identify malicious activities through log files from various services.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process helps businesses comply with security policies, audits or regulations, comprehend system troubleshoots, and understand online user behavior.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27E8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idx="4294967295" type="title"/>
          </p:nvPr>
        </p:nvSpPr>
        <p:spPr>
          <a:xfrm>
            <a:off x="451855" y="376564"/>
            <a:ext cx="7886700" cy="6334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About me: Larry Wilson … CISSP, CISA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>
            <p:ph idx="4294967295" type="body"/>
          </p:nvPr>
        </p:nvSpPr>
        <p:spPr>
          <a:xfrm>
            <a:off x="729242" y="1086818"/>
            <a:ext cx="8269501" cy="38847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Full time Cybersecurity Practitioner</a:t>
            </a:r>
            <a:endParaRPr/>
          </a:p>
          <a:p>
            <a:pPr indent="-182880" lvl="1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Worcester Polytechnic Institute – Chief Information Security Officer (CISO)</a:t>
            </a:r>
            <a:endParaRPr/>
          </a:p>
          <a:p>
            <a:pPr indent="-182880" lvl="1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UMass President’s Office – Chief Information Security Officer (CISO)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Cybersecurity Consulting- Conduct Security Assessments &amp; Recommend Improvements</a:t>
            </a:r>
            <a:endParaRPr/>
          </a:p>
          <a:p>
            <a:pPr indent="-182880" lvl="1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Colleges and Universities in Massachusetts, Rhode Island, New Hampshire</a:t>
            </a:r>
            <a:endParaRPr/>
          </a:p>
          <a:p>
            <a:pPr indent="-182880" lvl="1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Several Government – Department of Defense, Department of State</a:t>
            </a:r>
            <a:endParaRPr/>
          </a:p>
          <a:p>
            <a:pPr indent="-182880" lvl="1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Private Companies –Biotech Industry, Manufacturing Industry, Financial Services Industry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Adjunct Professor - Computer Science / Cybersecurity</a:t>
            </a:r>
            <a:endParaRPr/>
          </a:p>
          <a:p>
            <a:pPr indent="-182880" lvl="1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University of Massachusetts Lowell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Cybersecurity Certifications</a:t>
            </a:r>
            <a:endParaRPr/>
          </a:p>
          <a:p>
            <a:pPr indent="-182880" lvl="1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ISC2 - Certified Information Systems Security Professional (CISSP)</a:t>
            </a:r>
            <a:endParaRPr/>
          </a:p>
          <a:p>
            <a:pPr indent="-182880" lvl="1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ISACA - Certified Information Systems Auditor (CISA)</a:t>
            </a:r>
            <a:endParaRPr/>
          </a:p>
        </p:txBody>
      </p:sp>
      <p:pic>
        <p:nvPicPr>
          <p:cNvPr id="65" name="Google Shape;6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31" y="4497744"/>
            <a:ext cx="491487" cy="621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31" y="4497744"/>
            <a:ext cx="491487" cy="621042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0"/>
          <p:cNvSpPr txBox="1"/>
          <p:nvPr/>
        </p:nvSpPr>
        <p:spPr>
          <a:xfrm>
            <a:off x="305674" y="380467"/>
            <a:ext cx="7886700" cy="6334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72770"/>
              <a:buFont typeface="Arial"/>
              <a:buNone/>
            </a:pPr>
            <a:r>
              <a:rPr b="1" i="0" lang="en-US" sz="2859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NCL Categories &amp; Skills: </a:t>
            </a:r>
            <a:r>
              <a:rPr b="1" i="0" lang="en-US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Traffic Analysis / Forensics</a:t>
            </a:r>
            <a:endParaRPr b="1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0"/>
          <p:cNvSpPr/>
          <p:nvPr/>
        </p:nvSpPr>
        <p:spPr>
          <a:xfrm>
            <a:off x="28281" y="4411744"/>
            <a:ext cx="838986" cy="69761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0"/>
          <p:cNvSpPr/>
          <p:nvPr/>
        </p:nvSpPr>
        <p:spPr>
          <a:xfrm>
            <a:off x="273475" y="4808275"/>
            <a:ext cx="8606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https://static1.squarespace.com/static/5e13a4b584a68c775e362068/t/5f3ec0067388003a3d3c6252/1597947910523/NCL-NICE6+w+icons.pdf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0"/>
          <p:cNvSpPr/>
          <p:nvPr/>
        </p:nvSpPr>
        <p:spPr>
          <a:xfrm>
            <a:off x="182875" y="1005749"/>
            <a:ext cx="4114800" cy="3117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Traffic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Determine what happened and exactly when it happened by looking at network traffic capture.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malicious and benign network traffic and demonstrate your understanding of potential security breaches.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 traffic analysis (NTA) is the process of intercepting, recording and analyzing network traffic communication patterns in order to detect and respond to security threats.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0"/>
          <p:cNvSpPr/>
          <p:nvPr/>
        </p:nvSpPr>
        <p:spPr>
          <a:xfrm>
            <a:off x="4846325" y="1005749"/>
            <a:ext cx="4114800" cy="3117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Forensics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 yourself to become a digital Sherlock and investigate computer-related crimes and evidence!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Forensics techniques can uncover important data that was lost or damaged in a breach.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You’ll have the tools to identify critical pieces of evidence for unearthing the adversary or determining exactly what was stolen in an incident.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31" y="4497744"/>
            <a:ext cx="491487" cy="621042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1"/>
          <p:cNvSpPr txBox="1"/>
          <p:nvPr/>
        </p:nvSpPr>
        <p:spPr>
          <a:xfrm>
            <a:off x="305675" y="380475"/>
            <a:ext cx="86556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73724"/>
              <a:buFont typeface="Arial"/>
              <a:buNone/>
            </a:pPr>
            <a:r>
              <a:rPr b="1" i="0" lang="en-US" sz="345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NCL Categories &amp; Skills:</a:t>
            </a:r>
            <a:r>
              <a:rPr b="1" i="0" lang="en-US" sz="2416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Web Application Exploitation / Scanning</a:t>
            </a:r>
            <a:endParaRPr b="1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1"/>
          <p:cNvSpPr/>
          <p:nvPr/>
        </p:nvSpPr>
        <p:spPr>
          <a:xfrm>
            <a:off x="28281" y="4411744"/>
            <a:ext cx="838986" cy="69761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1"/>
          <p:cNvSpPr/>
          <p:nvPr/>
        </p:nvSpPr>
        <p:spPr>
          <a:xfrm>
            <a:off x="305675" y="4808275"/>
            <a:ext cx="857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https://static1.squarespace.com/static/5e13a4b584a68c775e362068/t/5f3ec0067388003a3d3c6252/1597947910523/NCL-NICE6+w+icons.pdf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1"/>
          <p:cNvSpPr/>
          <p:nvPr/>
        </p:nvSpPr>
        <p:spPr>
          <a:xfrm>
            <a:off x="182875" y="1017275"/>
            <a:ext cx="4308000" cy="3480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Application Exploitation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and demonstrate vulnerabilities in various systems. Practice using the vulnerabilities to bypass security measures in online services.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Websites and web application coding may be vulnerable, allowing attackers to gain some level of control of the site, and possibly the hosting server itself.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Hackers exploit vulnerabilities to steal data, distribute malicious content, or steal customer information. Understanding how weaknesses help hackers is the first step to defending websites.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1"/>
          <p:cNvSpPr/>
          <p:nvPr/>
        </p:nvSpPr>
        <p:spPr>
          <a:xfrm>
            <a:off x="4846325" y="1005749"/>
            <a:ext cx="4114800" cy="3492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Scanning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Practice and apply the proper tools to gain intelligence about a hacker’s potential target including its services and potential vulnerabilities.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Networks (including any device with an IP address) should be scanned at least monthly to identify and remediate vulnerabilities.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People running a scan should have a background in networking, knowledge on scanning tools, and understand a wide range of vulnerabilities and ways they can be exploited.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31" y="4497744"/>
            <a:ext cx="491487" cy="621042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2"/>
          <p:cNvSpPr/>
          <p:nvPr/>
        </p:nvSpPr>
        <p:spPr>
          <a:xfrm>
            <a:off x="28281" y="4411744"/>
            <a:ext cx="838986" cy="69761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2"/>
          <p:cNvSpPr/>
          <p:nvPr/>
        </p:nvSpPr>
        <p:spPr>
          <a:xfrm>
            <a:off x="283300" y="4808275"/>
            <a:ext cx="8596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https://static1.squarespace.com/static/5e13a4b584a68c775e362068/t/5f3ec0067388003a3d3c6252/1597947910523/NCL-NICE6+w+icons.pdf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2"/>
          <p:cNvSpPr/>
          <p:nvPr/>
        </p:nvSpPr>
        <p:spPr>
          <a:xfrm>
            <a:off x="1005840" y="1005840"/>
            <a:ext cx="4972847" cy="3323987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Enumeration &amp; Exploitation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actionable exploits and vulnerabilities and use them to bypass the security measures in code and compiled binaries.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Enumeration is the process of establishing an active connection to the target hosts to discover potential attack vectors in a system.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outcome of enumeration, which is often considered a critical phase in penetration testing, can be used directly to exploit the system.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2"/>
          <p:cNvSpPr txBox="1"/>
          <p:nvPr/>
        </p:nvSpPr>
        <p:spPr>
          <a:xfrm>
            <a:off x="305673" y="380467"/>
            <a:ext cx="83388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r>
              <a:rPr b="1" i="0" lang="en-US" sz="2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NCL Categories &amp; Skills:</a:t>
            </a:r>
            <a:r>
              <a:rPr b="1" i="0" lang="en-US" sz="2416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Enumeration &amp; Exploitation</a:t>
            </a:r>
            <a:endParaRPr b="1" i="0" sz="1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31" y="4497744"/>
            <a:ext cx="491487" cy="621042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3"/>
          <p:cNvSpPr txBox="1"/>
          <p:nvPr/>
        </p:nvSpPr>
        <p:spPr>
          <a:xfrm>
            <a:off x="305675" y="380475"/>
            <a:ext cx="85992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50537"/>
              <a:buFont typeface="Arial"/>
              <a:buNone/>
            </a:pPr>
            <a:r>
              <a:rPr b="1" i="0" lang="en-US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NCL Scouting Report: </a:t>
            </a:r>
            <a:r>
              <a:rPr b="1" i="0" lang="en-US" sz="2114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Cryptography, Enumeration &amp; Exploitation</a:t>
            </a:r>
            <a:endParaRPr b="1" i="0" sz="2114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3"/>
          <p:cNvSpPr/>
          <p:nvPr/>
        </p:nvSpPr>
        <p:spPr>
          <a:xfrm>
            <a:off x="28281" y="4411744"/>
            <a:ext cx="838986" cy="69761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10" y="1078206"/>
            <a:ext cx="4441019" cy="368234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7" name="Google Shape;307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70871" y="1078205"/>
            <a:ext cx="4415819" cy="238143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31" y="4497744"/>
            <a:ext cx="491487" cy="621042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4"/>
          <p:cNvSpPr txBox="1"/>
          <p:nvPr/>
        </p:nvSpPr>
        <p:spPr>
          <a:xfrm>
            <a:off x="305674" y="380467"/>
            <a:ext cx="8492446" cy="6334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b="1" i="0" lang="en-US" sz="2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NCL Scouting Report:</a:t>
            </a:r>
            <a:r>
              <a:rPr b="1" i="0" lang="en-US" sz="3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Log Analysis and Network Traffic Analysis</a:t>
            </a:r>
            <a:endParaRPr b="1" i="0" sz="1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4"/>
          <p:cNvSpPr/>
          <p:nvPr/>
        </p:nvSpPr>
        <p:spPr>
          <a:xfrm>
            <a:off x="28281" y="4411744"/>
            <a:ext cx="838986" cy="69761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220" y="1580333"/>
            <a:ext cx="3871611" cy="191701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7" name="Google Shape;317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86524" y="1580333"/>
            <a:ext cx="4611596" cy="2407767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31" y="4497744"/>
            <a:ext cx="491487" cy="621042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5"/>
          <p:cNvSpPr txBox="1"/>
          <p:nvPr/>
        </p:nvSpPr>
        <p:spPr>
          <a:xfrm>
            <a:off x="305674" y="380467"/>
            <a:ext cx="8678070" cy="6334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b="1" i="0" lang="en-US" sz="2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NCL Scouting Report: </a:t>
            </a:r>
            <a:r>
              <a:rPr b="1" i="0" lang="en-US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Open Source Intelligence &amp; Password Cracking </a:t>
            </a:r>
            <a:endParaRPr b="1" i="0" sz="1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5"/>
          <p:cNvSpPr/>
          <p:nvPr/>
        </p:nvSpPr>
        <p:spPr>
          <a:xfrm>
            <a:off x="28281" y="4411744"/>
            <a:ext cx="838986" cy="69761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31" y="1319871"/>
            <a:ext cx="4512069" cy="2698457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7" name="Google Shape;327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20576" y="1319871"/>
            <a:ext cx="4263493" cy="267888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31" y="4497744"/>
            <a:ext cx="491487" cy="621042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6"/>
          <p:cNvSpPr txBox="1"/>
          <p:nvPr/>
        </p:nvSpPr>
        <p:spPr>
          <a:xfrm>
            <a:off x="305674" y="380467"/>
            <a:ext cx="8678070" cy="6334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b="1" i="0" lang="en-US" sz="2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NCL Scouting Report:</a:t>
            </a:r>
            <a:r>
              <a:rPr b="1" i="0" lang="en-US" sz="3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Scanning &amp; Web Application Exploitation</a:t>
            </a:r>
            <a:endParaRPr b="1" i="0" sz="1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6"/>
          <p:cNvSpPr/>
          <p:nvPr/>
        </p:nvSpPr>
        <p:spPr>
          <a:xfrm>
            <a:off x="28281" y="4411744"/>
            <a:ext cx="838986" cy="69761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6" name="Google Shape;33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976" y="1579200"/>
            <a:ext cx="4467243" cy="2068973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7" name="Google Shape;337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4828" y="1579200"/>
            <a:ext cx="4367196" cy="204616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9"/>
          <p:cNvSpPr txBox="1"/>
          <p:nvPr>
            <p:ph idx="4294967295" type="title"/>
          </p:nvPr>
        </p:nvSpPr>
        <p:spPr>
          <a:xfrm>
            <a:off x="451855" y="376564"/>
            <a:ext cx="7886700" cy="6334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Top Cybersecurity Certifications 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344" name="Google Shape;34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31" y="4497744"/>
            <a:ext cx="491487" cy="621042"/>
          </a:xfrm>
          <a:prstGeom prst="rect">
            <a:avLst/>
          </a:prstGeom>
          <a:noFill/>
          <a:ln>
            <a:noFill/>
          </a:ln>
        </p:spPr>
      </p:pic>
      <p:sp>
        <p:nvSpPr>
          <p:cNvPr descr="home" id="345" name="Google Shape;345;p29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9"/>
          <p:cNvSpPr/>
          <p:nvPr/>
        </p:nvSpPr>
        <p:spPr>
          <a:xfrm>
            <a:off x="183368" y="1125202"/>
            <a:ext cx="8777400" cy="28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Security+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CompTIA Security+ is a global certification that validates the baseline skills necessary to perform core security functions and pursue an IT security career. CompTIA Security+ is the first security certification a candidate should earn. It establishes the core knowledge required of any cybersecurity role and provides a springboard to intermediate-level cyber security jobs.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CISSP: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CISSP is ideal for experienced security practitioners, managers and executives interested in proving their knowledge across a wide array of security practices and principles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CISA: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CISA is world-renowned as the standard of achievement for those who audit, control, monitor and assess an organization’s information technology and business systems. 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0"/>
          <p:cNvSpPr txBox="1"/>
          <p:nvPr/>
        </p:nvSpPr>
        <p:spPr>
          <a:xfrm>
            <a:off x="451855" y="376564"/>
            <a:ext cx="7886700" cy="6334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Key Takeaways and References</a:t>
            </a:r>
            <a:endParaRPr b="1" i="0" sz="1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0"/>
          <p:cNvSpPr txBox="1"/>
          <p:nvPr/>
        </p:nvSpPr>
        <p:spPr>
          <a:xfrm>
            <a:off x="506400" y="1156900"/>
            <a:ext cx="8393700" cy="3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We Covered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19" lvl="0" marL="3657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Current Job Market for Cybersecurity Professionals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19" lvl="0" marL="3657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Key Knowledge, Skills, Abilities (KSAs) for Cybersecurity Workforce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19" lvl="0" marL="3657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Industry Certifications for Cybersecurity Professionals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Now it’s time to take 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19" lvl="0" marL="3657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Review job market …….. and career choice(s) of interest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19" lvl="0" marL="3657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Match your current skills / experience ………… to those required based on your career choice(s)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19" lvl="0" marL="3657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Join the National Cyber League (NCL) Competition  …..…… to improve your skills and experience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19" lvl="0" marL="3657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Consider the Security+ Certification</a:t>
            </a:r>
            <a:br>
              <a:rPr b="0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2036" y="1585843"/>
            <a:ext cx="5251497" cy="2958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31" y="4497744"/>
            <a:ext cx="491487" cy="621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365760" y="36576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Today’s Objectives / Agenda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"/>
          <p:cNvSpPr txBox="1"/>
          <p:nvPr>
            <p:ph idx="1" type="body"/>
          </p:nvPr>
        </p:nvSpPr>
        <p:spPr>
          <a:xfrm>
            <a:off x="280468" y="1430286"/>
            <a:ext cx="8583064" cy="22829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1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Cybersecurity Profession</a:t>
            </a:r>
            <a:endParaRPr/>
          </a:p>
          <a:p>
            <a:pPr indent="-274319" lvl="0" marL="3657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lang="en-US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Current Job Market for Cybersecurity Professionals … Career Profiles</a:t>
            </a:r>
            <a:endParaRPr/>
          </a:p>
          <a:p>
            <a:pPr indent="-274319" lvl="0" marL="3657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lang="en-US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Knowledge, Skills, Abilities (KSAs) for Cybersecurity Workforce … National Cyber League (NCL)</a:t>
            </a:r>
            <a:endParaRPr/>
          </a:p>
          <a:p>
            <a:pPr indent="-274319" lvl="0" marL="3657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lang="en-US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Industry Certifications for Cybersecurity Professionals</a:t>
            </a:r>
            <a:endParaRPr/>
          </a:p>
          <a:p>
            <a:pPr indent="-274319" lvl="0" marL="3657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lang="en-US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Key Takeaways and References</a:t>
            </a:r>
            <a:br>
              <a:rPr lang="en-US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None/>
            </a:pPr>
            <a:r>
              <a:t/>
            </a:r>
            <a:endParaRPr sz="1400"/>
          </a:p>
        </p:txBody>
      </p:sp>
      <p:pic>
        <p:nvPicPr>
          <p:cNvPr id="72" name="Google Shape;7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31" y="4497744"/>
            <a:ext cx="491487" cy="621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idx="4294967295" type="title"/>
          </p:nvPr>
        </p:nvSpPr>
        <p:spPr>
          <a:xfrm>
            <a:off x="367331" y="361197"/>
            <a:ext cx="7886700" cy="633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94444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Current Job Market  </a:t>
            </a:r>
            <a:br>
              <a:rPr lang="en-US" sz="2400"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latin typeface="Arial"/>
                <a:ea typeface="Arial"/>
                <a:cs typeface="Arial"/>
                <a:sym typeface="Arial"/>
              </a:rPr>
              <a:t>Source: Cyber Seek Interactive Map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31" y="4497744"/>
            <a:ext cx="491487" cy="621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7228" y="1639899"/>
            <a:ext cx="5204088" cy="3160473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descr="home" id="81" name="Google Shape;81;p4"/>
          <p:cNvSpPr/>
          <p:nvPr/>
        </p:nvSpPr>
        <p:spPr>
          <a:xfrm>
            <a:off x="4596332" y="2565346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8881" y="1764238"/>
            <a:ext cx="1495634" cy="207674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3" name="Google Shape;83;p4"/>
          <p:cNvSpPr/>
          <p:nvPr/>
        </p:nvSpPr>
        <p:spPr>
          <a:xfrm>
            <a:off x="630101" y="1240925"/>
            <a:ext cx="8122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Cyber Seek provides detailed, actionable data about supply and demand in the cybersecurity job market.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5447979" y="2345649"/>
            <a:ext cx="414938" cy="243488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7332935" y="4823557"/>
            <a:ext cx="167385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https://www.cyberseek.org/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6542125" y="3321361"/>
            <a:ext cx="306715" cy="243488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idx="4294967295" type="title"/>
          </p:nvPr>
        </p:nvSpPr>
        <p:spPr>
          <a:xfrm>
            <a:off x="365760" y="365760"/>
            <a:ext cx="7886700" cy="633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Massachusetts Job Openings  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31" y="4497744"/>
            <a:ext cx="491487" cy="621042"/>
          </a:xfrm>
          <a:prstGeom prst="rect">
            <a:avLst/>
          </a:prstGeom>
          <a:noFill/>
          <a:ln>
            <a:noFill/>
          </a:ln>
        </p:spPr>
      </p:pic>
      <p:sp>
        <p:nvSpPr>
          <p:cNvPr descr="home" id="94" name="Google Shape;94;p5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"/>
          <p:cNvSpPr/>
          <p:nvPr/>
        </p:nvSpPr>
        <p:spPr>
          <a:xfrm>
            <a:off x="7355446" y="4810762"/>
            <a:ext cx="167385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https://www.cyberseek.org/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731520" y="1005840"/>
            <a:ext cx="6396784" cy="3816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Total Cybersecurity Job Openings = </a:t>
            </a:r>
            <a:r>
              <a:rPr b="1" i="0" lang="en-US" sz="1400" u="none" cap="none" strike="noStrike">
                <a:solidFill>
                  <a:schemeClr val="accent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13,389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Total Employed Cybersecurity Workforce = 23,615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Supply of  Cybersecurity Workers = </a:t>
            </a:r>
            <a:r>
              <a:rPr b="1" i="0" lang="en-US" sz="1400" u="none" cap="none" strike="noStrike">
                <a:solidFill>
                  <a:schemeClr val="accent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Very Low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National Average for all Jobs = 3.9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Massachusetts Market for Cybersecurity = 1.8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3979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Cybersecurity Job Titles: </a:t>
            </a:r>
            <a:r>
              <a:rPr b="1" i="0" lang="en-US" sz="1400" u="none" cap="none" strike="noStrike">
                <a:solidFill>
                  <a:schemeClr val="accent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Top Titles Requested by Employers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Cyber Security Analyst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Cyber Security Engineer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Systems Security Manager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Software Developer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Network Engineer / Architect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Vulnerability Analyst / Penetration Tester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Cyber Security Specialist / Technician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Incident Analyst / Responder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"/>
          <p:cNvSpPr txBox="1"/>
          <p:nvPr>
            <p:ph idx="4294967295" type="title"/>
          </p:nvPr>
        </p:nvSpPr>
        <p:spPr>
          <a:xfrm>
            <a:off x="365760" y="365760"/>
            <a:ext cx="8128878" cy="633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Job Title: Systems Security Manager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31" y="4497744"/>
            <a:ext cx="491487" cy="621042"/>
          </a:xfrm>
          <a:prstGeom prst="rect">
            <a:avLst/>
          </a:prstGeom>
          <a:noFill/>
          <a:ln>
            <a:noFill/>
          </a:ln>
        </p:spPr>
      </p:pic>
      <p:sp>
        <p:nvSpPr>
          <p:cNvPr descr="home" id="104" name="Google Shape;104;p11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1"/>
          <p:cNvSpPr/>
          <p:nvPr/>
        </p:nvSpPr>
        <p:spPr>
          <a:xfrm>
            <a:off x="731520" y="1005840"/>
            <a:ext cx="7095435" cy="3447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Degree Required: 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Bachelor’s Degree in Cybersecurity or Computer Science</a:t>
            </a:r>
            <a:endParaRPr b="0" i="0" sz="1200" u="none" cap="none" strike="noStrike">
              <a:solidFill>
                <a:schemeClr val="accent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Median Salary: $ 110 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3979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Job Growth: 20%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Common Job Duties: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Manage organizational resources (time, money, personnel) to support security goals and policies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Create and execute strategies to improve the reliability and security of IT projects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Define, implement and maintain corporate security policies and procedures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Spearhead vulnerability audits, forensics, investigations and mitigation procedures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Manage a diverse team of security administrators, analysts and IT professionals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Advise leadership on organization’s cybersecurity status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Institute organization-wide training in security awareness, protocols and procedures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Assess, test and select new security products and technologies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1319275" y="4822933"/>
            <a:ext cx="772997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https://niccs.cisa.gov/sites/default/files/documents/pdf/career%20profiles5.pdf?trackDocs=career%20profiles5.pdf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6185225" y="561775"/>
            <a:ext cx="878400" cy="370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highlight>
                  <a:srgbClr val="A4C2F4"/>
                </a:highlight>
                <a:latin typeface="Arial"/>
                <a:ea typeface="Arial"/>
                <a:cs typeface="Arial"/>
                <a:sym typeface="Arial"/>
              </a:rPr>
              <a:t>Planning </a:t>
            </a:r>
            <a:endParaRPr b="0" i="0" sz="1000" u="none" cap="none" strike="noStrike">
              <a:solidFill>
                <a:srgbClr val="000000"/>
              </a:solidFill>
              <a:highlight>
                <a:srgbClr val="A4C2F4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7112125" y="552625"/>
            <a:ext cx="948300" cy="37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Building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/>
          <p:nvPr/>
        </p:nvSpPr>
        <p:spPr>
          <a:xfrm>
            <a:off x="8108925" y="552625"/>
            <a:ext cx="878400" cy="37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Operating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/>
          <p:nvPr>
            <p:ph idx="4294967295" type="title"/>
          </p:nvPr>
        </p:nvSpPr>
        <p:spPr>
          <a:xfrm>
            <a:off x="365760" y="365760"/>
            <a:ext cx="8128878" cy="633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Job Title: Cyber Security Engineer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31" y="4497744"/>
            <a:ext cx="491487" cy="621042"/>
          </a:xfrm>
          <a:prstGeom prst="rect">
            <a:avLst/>
          </a:prstGeom>
          <a:noFill/>
          <a:ln>
            <a:noFill/>
          </a:ln>
        </p:spPr>
      </p:pic>
      <p:sp>
        <p:nvSpPr>
          <p:cNvPr descr="home" id="117" name="Google Shape;117;p10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0"/>
          <p:cNvSpPr/>
          <p:nvPr/>
        </p:nvSpPr>
        <p:spPr>
          <a:xfrm>
            <a:off x="731520" y="1005840"/>
            <a:ext cx="6718794" cy="363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Degree Required: 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Bachelor’s Degree in Cybersecurity or Computer Science</a:t>
            </a:r>
            <a:endParaRPr b="0" i="0" sz="1200" u="none" cap="none" strike="noStrike">
              <a:solidFill>
                <a:schemeClr val="accent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Median Salary: $ 90 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3979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Job Growth: 20%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Common Job Duties: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Create new ways to solve existing production security issues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Configure and install firewalls and intrusion detection systems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Perform vulnerability testing, risk analyses and security assessments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Develop automation scripts to handle and track incidents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Collaborate with colleagues on authentication, authorization and encryption solutions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Evaluate new technologies and processes that enhance security capabilities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Test security solutions using industry standard analysis criteria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Respond to information security issues during each stage of a project’s lifecycle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0"/>
          <p:cNvSpPr/>
          <p:nvPr/>
        </p:nvSpPr>
        <p:spPr>
          <a:xfrm>
            <a:off x="1338125" y="4822933"/>
            <a:ext cx="772997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https://niccs.cisa.gov/sites/default/files/documents/pdf/career%20profiles5.pdf?trackDocs=career%20profiles5.pdf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0"/>
          <p:cNvSpPr/>
          <p:nvPr/>
        </p:nvSpPr>
        <p:spPr>
          <a:xfrm>
            <a:off x="6185225" y="561775"/>
            <a:ext cx="878400" cy="37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Planning</a:t>
            </a:r>
            <a:r>
              <a:rPr b="0" i="0" lang="en-US" sz="1000" u="none" cap="none" strike="noStrike">
                <a:solidFill>
                  <a:srgbClr val="000000"/>
                </a:solidFill>
                <a:highlight>
                  <a:srgbClr val="A4C2F4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rgbClr val="000000"/>
              </a:solidFill>
              <a:highlight>
                <a:srgbClr val="A4C2F4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0"/>
          <p:cNvSpPr/>
          <p:nvPr/>
        </p:nvSpPr>
        <p:spPr>
          <a:xfrm>
            <a:off x="7112125" y="552625"/>
            <a:ext cx="948300" cy="370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Building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0"/>
          <p:cNvSpPr/>
          <p:nvPr/>
        </p:nvSpPr>
        <p:spPr>
          <a:xfrm>
            <a:off x="8108925" y="552625"/>
            <a:ext cx="878400" cy="37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Operating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idx="4294967295" type="title"/>
          </p:nvPr>
        </p:nvSpPr>
        <p:spPr>
          <a:xfrm>
            <a:off x="238619" y="387421"/>
            <a:ext cx="8128878" cy="633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Job Title: Software Developer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31" y="4497744"/>
            <a:ext cx="491487" cy="621042"/>
          </a:xfrm>
          <a:prstGeom prst="rect">
            <a:avLst/>
          </a:prstGeom>
          <a:noFill/>
          <a:ln>
            <a:noFill/>
          </a:ln>
        </p:spPr>
      </p:pic>
      <p:sp>
        <p:nvSpPr>
          <p:cNvPr descr="home" id="130" name="Google Shape;130;p13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3"/>
          <p:cNvSpPr/>
          <p:nvPr/>
        </p:nvSpPr>
        <p:spPr>
          <a:xfrm>
            <a:off x="731520" y="1005840"/>
            <a:ext cx="7835409" cy="363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Degree Required: 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Associates Degree. Bachelors or Masters in Computer Science is encouraged</a:t>
            </a:r>
            <a:endParaRPr b="0" i="0" sz="1200" u="none" cap="none" strike="noStrike">
              <a:solidFill>
                <a:schemeClr val="accent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Median Salary: $ 70 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3979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Job Growth: 24%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Common Job Duties: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Develops, creates, maintains and writes / codes computer applications, software, or utility programs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Design, implement, and test software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Assist in the development of a company-wide software security strategy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Facilitate meetings and workshops to define client processes and needs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Create new software systems or forensics tools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Participate in the lifecycle development of software systems using different methodologies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Design and build proof-of-concept prototype software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Institute programming techniques that are free from logical design and technical implementation flaws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Gain a thorough knowledge of attack vectors that may be used to exploit software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Support software deployments to customers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3"/>
          <p:cNvSpPr/>
          <p:nvPr/>
        </p:nvSpPr>
        <p:spPr>
          <a:xfrm>
            <a:off x="1309845" y="4822933"/>
            <a:ext cx="772997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https://niccs.cisa.gov/sites/default/files/documents/pdf/career%20profiles5.pdf?trackDocs=career%20profiles5.pdf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3"/>
          <p:cNvSpPr/>
          <p:nvPr/>
        </p:nvSpPr>
        <p:spPr>
          <a:xfrm>
            <a:off x="6185225" y="561775"/>
            <a:ext cx="878400" cy="37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Planning </a:t>
            </a:r>
            <a:endParaRPr b="0" i="0" sz="10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3"/>
          <p:cNvSpPr/>
          <p:nvPr/>
        </p:nvSpPr>
        <p:spPr>
          <a:xfrm>
            <a:off x="7112125" y="552625"/>
            <a:ext cx="948300" cy="370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Building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3"/>
          <p:cNvSpPr/>
          <p:nvPr/>
        </p:nvSpPr>
        <p:spPr>
          <a:xfrm>
            <a:off x="8108925" y="552625"/>
            <a:ext cx="878400" cy="37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Operating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 txBox="1"/>
          <p:nvPr>
            <p:ph idx="4294967295" type="title"/>
          </p:nvPr>
        </p:nvSpPr>
        <p:spPr>
          <a:xfrm>
            <a:off x="365760" y="365760"/>
            <a:ext cx="8128878" cy="633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Job Title: Vulnerability Analyst   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31" y="4497744"/>
            <a:ext cx="491487" cy="621042"/>
          </a:xfrm>
          <a:prstGeom prst="rect">
            <a:avLst/>
          </a:prstGeom>
          <a:noFill/>
          <a:ln>
            <a:noFill/>
          </a:ln>
        </p:spPr>
      </p:pic>
      <p:sp>
        <p:nvSpPr>
          <p:cNvPr descr="home" id="143" name="Google Shape;143;p12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2"/>
          <p:cNvSpPr/>
          <p:nvPr/>
        </p:nvSpPr>
        <p:spPr>
          <a:xfrm>
            <a:off x="731520" y="1005840"/>
            <a:ext cx="8128878" cy="3447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Degree Required: 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Real-world experience is much more valued than a degree, though a degree won’t hurt</a:t>
            </a:r>
            <a:endParaRPr b="0" i="0" sz="1200" u="none" cap="none" strike="noStrike">
              <a:solidFill>
                <a:schemeClr val="accent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Median Salary: $ 75 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3979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Job Growth: 20%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Common Job Duties: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Identify critical flaws in applications and systems that cyber attackers could exploit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Conduct vulnerability assessments for networks, applications and operating systems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Conduct network security audits and scanning on a predetermined basis and policies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Use automated tools (e.g., Nessus) to pinpoint vulnerabilities and reduce time-consuming tasks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Use manual testing techniques and methods to gain</a:t>
            </a:r>
            <a:r>
              <a:rPr lang="en-US" sz="1200">
                <a:solidFill>
                  <a:schemeClr val="accent1"/>
                </a:solidFill>
              </a:rPr>
              <a:t> </a:t>
            </a: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understanding of the environment and reduce false negatives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Develop, test and modify custom scripts and applications for vulnerability testing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Compile and track vulnerabilities over time for metrics purposes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Supply hands-on training for network and systems administrators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2"/>
          <p:cNvSpPr/>
          <p:nvPr/>
        </p:nvSpPr>
        <p:spPr>
          <a:xfrm>
            <a:off x="1309845" y="4822933"/>
            <a:ext cx="772997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https://niccs.cisa.gov/sites/default/files/documents/pdf/career%20profiles5.pdf?trackDocs=career%20profiles5.pdf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2"/>
          <p:cNvSpPr/>
          <p:nvPr/>
        </p:nvSpPr>
        <p:spPr>
          <a:xfrm>
            <a:off x="6185225" y="561775"/>
            <a:ext cx="878400" cy="37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Planning </a:t>
            </a:r>
            <a:endParaRPr b="0" i="0" sz="10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2"/>
          <p:cNvSpPr/>
          <p:nvPr/>
        </p:nvSpPr>
        <p:spPr>
          <a:xfrm>
            <a:off x="7112125" y="552625"/>
            <a:ext cx="948300" cy="37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Building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2"/>
          <p:cNvSpPr/>
          <p:nvPr/>
        </p:nvSpPr>
        <p:spPr>
          <a:xfrm>
            <a:off x="8108925" y="552625"/>
            <a:ext cx="878400" cy="370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Running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