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94" r:id="rId1"/>
  </p:sldMasterIdLst>
  <p:notesMasterIdLst>
    <p:notesMasterId r:id="rId39"/>
  </p:notesMasterIdLst>
  <p:handoutMasterIdLst>
    <p:handoutMasterId r:id="rId40"/>
  </p:handoutMasterIdLst>
  <p:sldIdLst>
    <p:sldId id="256" r:id="rId2"/>
    <p:sldId id="466" r:id="rId3"/>
    <p:sldId id="449" r:id="rId4"/>
    <p:sldId id="480" r:id="rId5"/>
    <p:sldId id="450" r:id="rId6"/>
    <p:sldId id="453" r:id="rId7"/>
    <p:sldId id="451" r:id="rId8"/>
    <p:sldId id="493" r:id="rId9"/>
    <p:sldId id="494" r:id="rId10"/>
    <p:sldId id="452" r:id="rId11"/>
    <p:sldId id="454" r:id="rId12"/>
    <p:sldId id="455" r:id="rId13"/>
    <p:sldId id="481" r:id="rId14"/>
    <p:sldId id="473" r:id="rId15"/>
    <p:sldId id="482" r:id="rId16"/>
    <p:sldId id="456" r:id="rId17"/>
    <p:sldId id="457" r:id="rId18"/>
    <p:sldId id="459" r:id="rId19"/>
    <p:sldId id="461" r:id="rId20"/>
    <p:sldId id="460" r:id="rId21"/>
    <p:sldId id="467" r:id="rId22"/>
    <p:sldId id="475" r:id="rId23"/>
    <p:sldId id="462" r:id="rId24"/>
    <p:sldId id="476" r:id="rId25"/>
    <p:sldId id="464" r:id="rId26"/>
    <p:sldId id="479" r:id="rId27"/>
    <p:sldId id="471" r:id="rId28"/>
    <p:sldId id="472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66"/>
    <a:srgbClr val="33CCFF"/>
    <a:srgbClr val="9999FF"/>
    <a:srgbClr val="FF0066"/>
    <a:srgbClr val="999933"/>
    <a:srgbClr val="66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77062" autoAdjust="0"/>
  </p:normalViewPr>
  <p:slideViewPr>
    <p:cSldViewPr snapToGrid="0">
      <p:cViewPr varScale="1">
        <p:scale>
          <a:sx n="63" d="100"/>
          <a:sy n="63" d="100"/>
        </p:scale>
        <p:origin x="24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F89AF-54E3-440D-8ED0-996414AFF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1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15:02:34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11427 16500 41 0,'-10'-2'74'0,"-3"2"-8"15,0 0-6-15,-1 0-9 0,4 0-3 0,-3 0-6 16,-1 0-5-16,3-1-4 0,-1 2-4 0,-1 0 0 16,3 0-6-16,-3-1-2 0,4 2-1 0,-1-2-2 15,0 1 2-15,10-1 0 0,-13 2-11 16,13-2-22-16,-8 0-12 0,4 0-15 0,4 0-14 15,0 0-32-15,-4 4-91 0,4-4 41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15:12:08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15015 10546 1 0,'0'0'59'0,"0"0"2"15,0 0-12-15,0 0-14 0,-2-4 10 0,2 4-5 16,0 0-3-16,0 0 2 0,0 0-15 0,0 0-9 16,0 0-1-16,0 0 6 0,0 0-5 0,0 0-12 15,0 0 12-15,0 0-7 0,0 0 4 0,15 8-5 16,-8-6 0-16,-2 2-9 0,0-1 16 0,8 1-9 16,-4 0 9-16,1 4-10 0,3-5-3 0,0 1 8 15,3 4-6-15,1-1 7 0,1 1-9 0,-1 0 5 16,9 1-4-16,1 1 1 0,1-1 6 0,-1-1 2 15,0-2-5-15,-2 4-3 0,0 0 3 0,0 0-1 16,-4-4-2-16,7-1 3 0,-3 6 0 0,-4-8 0 16,-1 4-10-16,3-1 7 0,-2-3 2 0,6 0-3 15,-6 5 0-15,1-2 1 0,-1-3-4 0,0 0 7 16,2 1-12-16,-4-2 5 0,3 1 7 0,-3 1 1 16,2-2-3-16,0-1 1 0,1-1 4 0,-4 0-9 15,0 2 10-15,-5-1-2 0,5-1-9 0,-6 1 6 16,1 1-4-16,-3-2 0 0,-1 2 3 0,4 0-15 15,-4 0-8-15,-1 0-13 0,-2 1-12 0,-1-2-57 16,-2 2-107-16,-2 1 48 0</inkml:trace>
  <inkml:trace contextRef="#ctx0" brushRef="#br0" timeOffset="1071.827">5493 10360 47 0,'0'0'65'0,"0"0"-14"0,0 0 1 0,0 0-8 16,0 0-7-16,0 0-6 0,0 0 5 15,17 5-9-15,-12 1 1 0,0-3-6 0,3 0-4 16,1 1-4-16,1 0 1 0,-1 2-3 0,5-2 6 0,-1 4-4 15,3-2-2-15,-2-1 3 0,3 2-6 16,-3 1-1-16,5-2-2 0,-6 1-3 0,1-3-1 16,1 3 6-16,7-2-1 0,-4-1-2 0,4 1 2 15,7 1-1-15,1-1-3 0,0 2 0 0,0-3 1 16,4 1 0-16,-2 1-2 0,4-3 2 0,-2 1 3 0,5-3-16 16,-1 1 14-16,3 1-6 0,0-5 2 0,10 4-3 15,-13-1 12-15,3-1-14 0,-4 0 5 16,-1 0 3-16,4-1 2 0,-1-1 1 0,-2 2-7 15,0 0-3-15,-2-1 13 0,2 1-10 0,-1-1-3 0,-4 1 7 16,-2 1 2-16,0 2-12 0,-5-2 6 0,-3-1-2 16,0 0-2-16,-3 2 7 0,0 2 0 0,-2-3-5 15,1 1 3-15,-2 4 0 0,-3-3-1 16,1 0 3-16,1 4-6 0,-1-5 3 0,-1 3-3 0,0 1-16 16,-2 0-20-16,-1 0-64 0,0 2-109 0,-4-3 49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15:26:20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6830 3399 5 0,'-5'-3'39'0,"5"3"1"16,0 0-15-16,0 0 0 0,0 0-7 0,0 0 2 15,0 0-3-15,0 0 2 0,0 0-8 0,0 0 3 16,0 0-4-16,0 0 1 0,0 0-2 0,0 0 0 15,0 0-4-15,19 8 2 0,-10-3 7 0,2 0 0 16,1-2-6-16,6 1 9 0,1 5-1 0,2 0 1 16,9-1-2-16,4 1-5 0,1-3 4 0,5-2 2 15,-2 4-14-15,13-4 6 0,0 1 4 16,-12-3-13-16,12 2 13 0,-13-1-3 0,-1-2-3 0,21 3-1 16,-20-3 10-16,12 3-19 0,-10-1 16 0,12-1-5 15,0 1 0-15,2 1 2 0,-1-1-3 0,4 5 7 16,3-9 1-16,3 1 1 0,1 0-2 0,29-3 5 15,-28-1 4-15,32 4-5 0,-8-3 6 0,1 1-3 16,5-1-9-16,-1-3-4 0,6 4 2 0,-7 1 2 16,0 4 0-16,-1-6-5 0,2 3-2 0,-2 1 3 15,4 0-1-15,2-3 4 0,1 2-2 0,0-2-2 16,-6 5 4-16,-27-3-8 0,28 0 4 0,-32 1-1 16,3 2-1-16,1-2-4 0,-1 2 6 0,1-2-7 15,-5-1 3-15,-1 2-4 0,-6 0 5 0,-16 1 5 16,0-3-13-16,3 4 5 0,-5-1-1 0,0-2 2 15,-2 1-4-15,-3-1 0 0,-3 1 0 0,-8-1 7 16,1 2 1-16,-2-1-6 0,-4-1-1 0,-3 3 4 16,1-2 0-16,-2-2-3 0,-2 2 1 0,-1-1-8 15,-1 0 3-15,2 0 5 0,-2 0-22 0,-2 2-9 16,-1 0-20-16,-1 1-18 0,-2 0-37 0,-1-4-115 16,-7 9 52-16</inkml:trace>
  <inkml:trace contextRef="#ctx0" brushRef="#br0" timeOffset="4066.7098">10150 4087 37 0,'0'0'30'0,"0"0"2"16,0 0-10-16,0 0 1 0,0 0-4 0,0 0-4 15,16 8 4-15,-11-5 7 0,4 0 1 0,1 1-7 16,0 1-3-16,0-1 0 0,3 0 1 16,5-1 3-16,1 1 3 0,-1 2-5 0,0-3-3 0,1 2 1 15,-1-3 1-15,1 2-3 0,0-1 0 0,-2-1-1 16,1-2 2-16,1 0-7 0,-2 0 0 0,-1 0-1 16,2 0-2-16,-5-2 2 0,1 2-2 0,-2-1 5 15,0 0-5-15,-1 0-1 0,-5-1 1 0,3 1 2 16,-3 0-2-16,1 1 0 0,-7 0-3 15,9 0-3-15,-9 0-6 0,5-2-12 0,-5 2-14 0,0 0-58 16,0 0-97-16,0 0 43 0</inkml:trace>
  <inkml:trace contextRef="#ctx0" brushRef="#br0" timeOffset="4460.7705">10180 4002 23 0,'0'0'32'0,"0"0"-1"0,-4 12-2 16,4-5 2-16,-1 6 0 0,-1 4 2 16,1 2-4-16,1 2-1 0,-2 2-5 0,-1 3-3 15,0-1-4-15,1-1 1 0,-1 4 6 0,2-8-7 0,0-1-3 16,-1 0 0-16,-2-1 0 0,2 3-1 16,2-3-2-16,-2-3 0 0,2 3-2 0,-2-3 1 15,0-2 3-15,0 1-6 0,1 2 6 0,0-4-3 16,-2-1 3-16,2-1-4 0,0-1 1 0,-1-1-13 15,1-3 0-15,-1 2-5 0,0-1-2 0,2 1-5 16,0-7-9-16,-2 4-6 0,2-4-8 0,0 7 5 0,0-7-28 16,0 0-65-16,0 0 30 0</inkml:trace>
  <inkml:trace contextRef="#ctx0" brushRef="#br0" timeOffset="4836.1484">10192 4332 24 0,'0'0'28'0,"8"1"-4"0,-4 1-2 0,1-2-5 16,1 2 5-16,0 0-2 0,1 0-1 0,-2-1-1 16,3 3-1-16,1-3-2 0,-4 2 1 0,0-2-8 15,3 1 5-15,-3 1-4 0,4 1 2 0,-4-1-4 16,3-1-2-16,-2-1 2 0,-2 1 0 0,4 0 2 16,-3-2-6-16,1 1 4 0,-6-1 0 0,8 3 4 15,-4-2-5-15,-4-1-7 0,7 1 3 0,-7-1-4 16,7 0 7-16,-7 0-1 0,4 2 4 0,-4-2-6 15,0 0 3-15,0 0-4 0,0 0-1 0,5 1 3 16,-5-1 0-16,0 0-13 0,0 0-11 0,0 0-8 16,0 0-25-16,0 0-58 0,0 0 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0T13:23:10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3661 7703 62 0,'0'0'71'15,"-6"-4"0"-15,6 4 2 0,-4-4-4 0,4 4-4 0,-2-5-5 16,2 5-1-16,-2 0-5 0,2 0-5 16,0 0-5-16,0 0-1 0,-3-4-9 0,3 4-9 0,0 0 7 15,0 0-11-15,0 0 4 0,0 0-2 16,4-6-11-16,-4 6 5 0,9 0-3 0,-4-2-5 0,3 1 5 16,1 1 5-16,3 0-3 0,1-1 2 0,1-1 13 15,4-1-8-15,1 3-1 0,2-4-8 16,-1 0 0-16,3 2 8 0,8-2 4 0,-1 1-11 15,2-2 11-15,2 1-8 0,3-1-2 0,0 1 5 16,15-3 4-16,-13 3 2 0,1-2-4 0,9 2-1 0,-7-1-6 16,8 1-5-16,1-2 6 0,-14 3-3 0,3 3 3 15,-2-2 9-15,-1-1-10 0,-2 2-4 0,-1-1-6 16,-2 2 2-16,-1 1 10 0,-4 0-11 16,-7 0 0-16,-2 2-1 0,1-2 4 0,-5 0 4 0,3 1-4 15,-6-1-8-15,2 2-1 0,-4-2-4 0,-3 1-24 16,3-2-14-16,0 2-11 0,0 1-13 0,0 0-8 15,0-1-12-15,0 0-25 0,1 5-75 0,-2-1-199 16,2 1 88-16</inkml:trace>
  <inkml:trace contextRef="#ctx0" brushRef="#br0" timeOffset="765.9077">5566 7550 47 0,'-7'-1'53'0,"-1"-3"-3"16,3 1-1-16,5 3-1 0,-12 0 1 0,7-1-2 15,3-2-11-15,2 3-7 0,-7-2 9 0,7 2-2 16,0 0-9-16,-5-1-6 0,5 1 0 16,0 0-6-16,-1-6 6 0,1 6-12 0,0 0 7 0,0 0-12 15,0 0 5-15,15-4 7 0,-5 3-8 0,2-1-1 16,2 2 3-16,4 0-3 0,3 0 3 0,6-3-3 16,-5 3 4-16,5-1 1 0,2-2-2 0,2 6 7 15,1-1-9-15,-1 0 4 0,-1 0 8 0,2 2 2 16,2-5-13-16,-1 1 13 0,0-2 6 0,-3 2-3 15,4 0 5-15,-1 0 0 0,1-3-4 0,1 3 6 16,-2 0-6-16,3 0-3 0,0 0 2 0,1 0 0 16,-1 0 0-16,-2 0-4 0,-2-2-4 0,0 1 1 15,0 0 0-15,-1-3 6 0,-2 4-3 0,-1-1 1 16,-9-2 3-16,-1 2 3 0,1-2 1 0,-2 2-2 16,-3-1 8-16,-2-1 6 0,-6 2-5 0,4-2 17 15,-3 2-4-15,-4-2 4 0,3 3 0 0,-3-2 0 16,-3 2-11-16,6-3-2 0,-6 3-17 0,-2-6-13 15,-2 2-35-15,1-1-30 0,-1 0-7 0,-1-1-15 16,1 1-30-16,-4 2-18 0,3 0-112 0,-4 2-255 16,-1-1 114-16</inkml:trace>
  <inkml:trace contextRef="#ctx0" brushRef="#br0" timeOffset="1722.7891">8015 7460 22 0,'-4'-1'62'0,"0"-2"-6"0,4 3 1 0,-5-3-4 16,5 3-1-16,-7-2 0 0,7 2-2 0,0 0-3 15,-4-3-8-15,4 3-5 0,0 0 2 0,-3-2-7 16,3 2-3-16,0 0-4 0,0 0-10 0,0 0 1 15,-1-4-2-15,1 4 0 0,0 0 6 0,0 0-12 16,0 0 6-16,0 0-2 0,0 0 2 0,0 0-5 16,0 0 5-16,12-1-3 0,-12 1-2 0,13 0 3 15,-5 0-1-15,7 1 17 0,-5-1-12 0,4 0 3 16,1 1 0-16,5-2 8 0,-3 2 1 0,3 1-10 16,-2-4-8-16,2 2 8 0,2 0 4 0,-3 2 1 0,10-1 5 15,-7 0-3-15,7-1-1 0,1-1-2 16,1 2 1-16,1-1 15 0,0 0-17 0,0 1-4 15,0-2 6-15,1 0 3 0,0 1-10 0,-1-1 9 16,2-1-10-16,2 4 5 0,0-1-2 0,1-1 3 0,-1 0-5 16,0 1 4-16,3 0-6 0,-2-1 4 0,1 1-3 15,0-1-6-15,3 0 4 0,-6 0-3 0,5 1-1 16,-1-2 1-16,0 1-5 0,2-1 4 16,-1 1 6-16,11-1-2 0,-13 1 9 0,3-2-8 0,10-1-2 15,1-1 4-15,-14 2-7 0,0-1 13 0,3-1-4 16,10-1 0-16,-14 2-2 0,3-1 2 0,-3-2 2 15,1 1 7-15,0 1 2 0,3-2-2 0,-1 0 0 16,13 4 1-16,-15-1-1 0,0-1-1 0,-1-1-8 16,0 3 7-16,-4 1 4 0,0-1-1 0,-2 1 4 15,1-2 6-15,0 3 3 0,-1-4 1 0,-8 1-4 16,-4 2 9-16,4-1 1 0,-1 0 4 0,-3 1 3 16,1-2 0-16,1-1 0 0,-5 0 4 0,3 1-2 15,-2 0-3-15,0 1 2 0,-7-1 1 0,4 0-12 16,-4 1-2-16,1-1-4 0,-1 2 1 0,1-3-1 15,-3 3 4-15,3-1-1 0,-3 0-2 0,0 1-3 16,-2-2 8-16,2 0-16 0,-1 2 0 0,0 0-5 16,-2-1-1-16,1-1-1 0,1 2-2 0,-1-1-6 15,-1 0 0-15,-1-1 3 0,1 2-4 0,-1-2-2 16,-4 3-1-16,10-1-1 0,-6 0-3 0,1-2-2 16,-5 3-9-16,5-1-17 0,-5 1-26 0,0 0-39 15,13 3-40-15,-8-2-62 0,-1 5-52 0,1 4-160 16,-6 6-437-16,-8 3 194 0</inkml:trace>
  <inkml:trace contextRef="#ctx0" brushRef="#br0" timeOffset="14650.317">4643 12114 23 0,'-1'-3'28'16,"-4"-1"5"-16,4 0-5 0,-3 1-1 0,0 1 1 16,4 2-4-16,-4-4 1 0,4 4-8 0,-4-5 2 15,3 2-1-15,1 3-2 0,-3-4-2 0,3 4-2 16,0 0-4-16,0 0-2 0,0 0-2 0,-5-3 6 15,5 3-8-15,0 0 2 0,0 0 1 0,0 0 2 16,0 0-3-16,0 0-3 0,0 0 2 0,0 0 2 16,0 0-3-16,0 0 0 0,0 0-3 0,0 0 2 15,0 0-2-15,0 0 4 0,0 0-6 0,0 0 7 16,0 0-8-16,0 0 5 0,0 0 1 0,0 0-2 16,0 0 8-16,0 0-9 0,0 0-1 0,0 0 1 15,0 0-1-15,0 0-1 0,0 0 3 0,0 0-4 16,0 0 9-16,0 0-12 0,4 11 3 0,-4-11 8 15,4 2-7-15,-3 2-1 0,2-2-9 0,1 1 1 16,-2 1-4-16,1 0-10 0,1 0-24 0,1 0-53 16,-4 0 23-16</inkml:trace>
  <inkml:trace contextRef="#ctx0" brushRef="#br0" timeOffset="16905.5501">4702 11657 29 0,'0'0'30'0,"0"0"-2"0,0 0 0 0,-4-4-2 16,4 4-5-16,-2-3-3 0,2 3 1 0,-4-5 0 15,4 5 1-15,-3-5-5 0,2 1 2 0,1 4-2 16,-1-3-8-16,1 3 2 0,-5-6-1 0,5 6 4 16,0-3-7-16,0 3 4 0,-3-3 1 0,3 3 2 15,0 0 0-15,0 0 2 0,-2-4-15 16,2 4 7-16,-3-4-3 0,3 4 2 0,0-6 2 0,0 6-3 15,-1-7 3-15,-3 1-5 0,4 1 0 0,0 1 4 16,0-1-14-16,0 5 6 0,-1-9 10 0,0 5-3 16,1 4 4-16,-3-6 2 0,3 3-3 0,0 3-4 15,0-5-2-15,0 5 0 0,0 0-1 0,0-4 5 16,0 4-6-16,0 0 1 0,0 0-4 16,-1-4 3-16,1 4-4 0,0 0 6 0,0-6-1 0,0 6-1 15,0 0 4-15,1-6-4 0,3 5 2 0,1-4-4 16,-4-1 4-16,4 1-4 0,-2 3 4 0,3-4-2 15,1 1-2-15,-2-1 4 0,2-1 1 16,0-1-4-16,2 2 3 0,-3-1 3 0,3 2-6 0,-4-1-2 16,3-1 2-16,-2 0 2 0,2 0 2 0,-3 2-10 15,0-1 6-15,3 0 1 0,-2 3 0 0,-1-1 4 16,0-1-3-16,0 0 3 0,1 2-5 0,-3-1 0 16,1 2-2-16,0-1 2 0,1 1 0 0,-1-2 1 15,-4 4 3-15,5-3-4 0,-5 3 5 0,1-3-2 16,6 3-8-16,-7 0-1 0,0 0 6 0,0 0-3 15,10 2 2-15,-10-2-6 0,5 1 8 0,-1 2-4 16,-4-3 0-16,5 6 7 0,-1-1-7 0,0 0 2 16,1 1 0-16,-4 0 4 0,7 2-2 0,-3 0-1 15,0 0 0-15,0 3-2 0,-1 0 4 16,2 1-2-16,1-2-1 0,-2 1 4 0,-1 1-2 0,2 0-5 16,-1-1 6-16,0-3-6 0,3 4 7 0,-4-5-2 15,-2 2 4-15,2-1 0 0,1 1-2 0,-1-3-8 16,-1-1 9-16,2 1-4 0,-1 1 0 0,-1-4-1 15,-1 3 3-15,0-2 0 0,2 0-2 0,-1-1 4 16,-1 0-1-16,2 0 0 0,-4 0-9 0,0-3 6 16,0 0 1-16,8 2 4 0,-8-2-4 0,0 0-8 15,4 2 12-15,-4-2-1 0,0 0-1 0,0 0 2 16,7-7 0-16,-3 3 0 0,0-1-5 0,-1-2 2 16,0-2 0-16,5 1 3 0,-2-7-2 0,1 4-4 15,-2-2 9-15,4-2-2 0,-3 4-1 0,-2-3-4 16,1 4 3-16,-1-1 0 0,1 0-4 0,0 0 5 15,-1 1-1-15,0 4-4 0,-3 1-2 0,3-1 3 16,-4 0 4-16,4 1-2 0,-3 1-4 0,0 0-10 16,2 0-17-16,0 1-7 0,-3 3-32 0,4-3-74 15,2 2 32-15</inkml:trace>
  <inkml:trace contextRef="#ctx0" brushRef="#br0" timeOffset="27804.7939">5516 11551 2 0,'-6'-2'20'0,"6"2"-6"0,0 0-2 0,-8-4 1 16,8 4 1-16,-10 0-6 0,10 0 4 0,-8-2-1 15,8 2-3-15,-10-4 0 0,10 4 2 0,-13-3-6 16,10 2 6-16,3 1-2 0,0 0 1 0,-19 1-1 16,19-1 1-16,-7-1-4 0,7 1 6 0,0 0-4 15,-13 1-5-15,13-1 1 0,-6 3-2 16,6-3 1-16,-7 4 0 0,7-4 1 0,0 0-3 0,-7 2 3 15,7-2-3-15,-4 2 2 0,4-2-4 0,0 0 4 16,-8 4-4-16,8-4 5 0,-4 3 0 0,0 1-6 16,2 0 7-16,0 1-1 0,-1-3-1 0,2 5-4 15,-2-5 3-15,-1 3-3 0,3 0 5 0,-2 1-1 16,1-1-5-16,0-1 3 0,1 0 0 16,-1-1-2-16,-1 4 1 0,3-2 0 0,0-1-1 0,0 3 0 15,-1-3 3-15,-2 2 2 0,2 1 0 0,1-2-5 16,0 2 2-16,-1-1 1 0,0-2-1 0,1 3-2 15,0-1 3-15,-3-1 0 0,6 0 0 0,-3 0 3 16,0-5-1-16,0 5-2 0,1 0-1 0,-1-2-2 16,0 1 1-16,0-4 3 0,1 5-4 0,-2 0 1 15,2-1 3-15,0 0 4 0,-1 0-1 0,3 0-4 16,-2 2-6-16,-1-2 5 0,3 0 0 0,-2 1 0 16,0 1 0-16,0-1 2 0,1 1-2 0,0 0 3 15,0-1-1-15,-1-1-1 0,0 0-2 0,2-1 6 16,-1 3-6-16,1-2 4 0,0 2 0 15,-2-4 0-15,4 2-2 0,-3 0 3 0,1 1-2 0,-2-2 2 16,-1-3-3-16,5 2 3 0,-5-2-1 0,4 3-1 16,-4-3-2-16,4 5 1 0,-4-5 2 0,3 2-1 15,-3-2-1-15,3 2 3 0,-3-2-3 16,0 0 3-16,0 0 3 0,7 1-3 0,-7-1 1 0,0 0-5 16,5 1 2-16,-5-1 1 0,0 0-3 15,0 0 3-15,0 0-5 0,9-2 6 0,-9 2 0 0,6-3 0 16,-6 3 0-16,5-5 5 0,0 3-5 0,-1-1 2 15,0 2-4-15,-1-2 3 0,1-1-2 0,-1 1 2 16,0-1-4-16,0 2 0 0,-3 2 0 0,7-2 0 16,-6-2 2-16,-1 4-1 0,5-4-2 15,-1 2 2-15,0-1 2 0,0 0-2 0,0 2 0 0,-3-2-2 16,4 0-3-16,-1 1 1 0,-4 2 2 0,5-5 1 16,-2 4 4-16,-1-1 0 0,2 0-2 0,-4-2-2 15,4 1 6-15,0 1-5 0,-4 2 1 16,6-6 1-16,-2 4-3 0,-3-1 4 0,2-1-7 15,1 2 2-15,-4 2 0 0,4-6 7 0,-2 2-4 16,2 1-3-16,-1-4 3 0,-1 2-4 0,2 0 0 0,-3 0 2 16,3 2 0-16,-2-2 2 0,1 2-4 0,0 0 2 15,-3 3-2-15,2-6 1 0,-1 5 5 0,-1 1-4 16,0 0 5-16,3-4-4 0,-3 4 2 16,0 0 0-16,1-5 5 0,-1 5 0 0,0 0 3 15,-1-4-7-15,1 4 2 0,0 0 3 0,-4-9-10 16,2 3 9-16,-1 3-6 0,0-1-1 0,0-3 7 0,-1 3-4 15,-1 0-2-15,1-1-2 0,0 0-4 0,-1 0 5 16,0 0-1-16,0 1 1 0,1 0 1 0,-1 0 1 16,1 0-4-16,0 0-2 0,4 4 0 15,-9-6-1-15,5 3-8 0,0 1-4 0,4 2-10 16,-3-4-15-16,3 4-36 0,-7-1-81 0,7 1 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Select all folders by pressing CTRL+A. Right-click on the selected area and choose “Properties.” Wait until your computer has finished counting all of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files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on the drive. You will find the total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number of files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at the top of the Properties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7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https://stackoverflow.com/questions/7285059/hmac-sha1-in-bash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3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https://wiki.openssl.org/index.php/Enc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2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https://wiki.openssl.org/index.php/Enc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6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https://linuxconfig.org/using-openssl-to-encrypt-messages-and-files-on-linux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https://linuxconfig.org/using-openssl-to-encrypt-messages-and-files-on-linux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9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69303" y="6225769"/>
            <a:ext cx="1299316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9DE46-C06E-47BD-980F-552B2EAF61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2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86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249690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440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</a:t>
            </a:r>
            <a:r>
              <a:rPr lang="en-US" dirty="0" smtClean="0"/>
              <a:t>styles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27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modificar el estilo de texto del patrón</a:t>
            </a:r>
          </a:p>
          <a:p>
            <a:pPr lvl="1"/>
            <a:r>
              <a:rPr lang="es-ES" altLang="x-none" dirty="0"/>
              <a:t>Segundo nivel</a:t>
            </a:r>
          </a:p>
          <a:p>
            <a:pPr lvl="2"/>
            <a:r>
              <a:rPr lang="es-ES" altLang="x-none" dirty="0"/>
              <a:t>Tercer nivel</a:t>
            </a:r>
          </a:p>
          <a:p>
            <a:pPr lvl="3"/>
            <a:r>
              <a:rPr lang="es-ES" altLang="x-none" dirty="0"/>
              <a:t>Cuarto nivel</a:t>
            </a:r>
          </a:p>
          <a:p>
            <a:pPr lvl="4"/>
            <a:r>
              <a:rPr lang="es-ES" altLang="x-none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6314" y="6245225"/>
            <a:ext cx="14144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" y="5626100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77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wall.com/john/doc/MODES.shtml" TargetMode="External"/><Relationship Id="rId2" Type="http://schemas.openxmlformats.org/officeDocument/2006/relationships/hyperlink" Target="https://www.openwall.com/john/doc/EXAMPLES.s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sl.org/docs/manmaster/man1/openssl-rsa.html" TargetMode="External"/><Relationship Id="rId2" Type="http://schemas.openxmlformats.org/officeDocument/2006/relationships/hyperlink" Target="https://wiki.openssl.org/index.php/Command_Line_Utiliti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1/rsaut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openssl.org/index.php/Enc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0" y="406400"/>
            <a:ext cx="9144000" cy="2667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Checksum and Cryptographic </a:t>
            </a:r>
            <a:r>
              <a:rPr lang="en-US" altLang="en-US" dirty="0"/>
              <a:t>Hash Function</a:t>
            </a:r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2413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Xinwen Fu., </a:t>
            </a:r>
            <a:r>
              <a:rPr lang="en-US" altLang="en-US" sz="2600" dirty="0" err="1" smtClean="0"/>
              <a:t>Ph.D</a:t>
            </a:r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Professor</a:t>
            </a:r>
          </a:p>
          <a:p>
            <a:pPr eaLnBrk="1" hangingPunct="1"/>
            <a:r>
              <a:rPr lang="en-US" altLang="en-US" sz="2600" dirty="0" smtClean="0"/>
              <a:t>Department of Computer Science</a:t>
            </a:r>
          </a:p>
          <a:p>
            <a:pPr eaLnBrk="1" hangingPunct="1"/>
            <a:r>
              <a:rPr lang="en-US" altLang="en-US" sz="2600" dirty="0" smtClean="0"/>
              <a:t>University of Massachusetts Lowell</a:t>
            </a:r>
            <a:endParaRPr lang="en-US" alt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5700795"/>
            <a:ext cx="1300162" cy="8428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</a:t>
            </a:r>
            <a:r>
              <a:rPr lang="en-US" dirty="0" smtClean="0"/>
              <a:t>Problem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3012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computed probability of at least two people sharing a birthday versus the number of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21" y="2568377"/>
            <a:ext cx="5882957" cy="36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as </a:t>
            </a:r>
            <a:r>
              <a:rPr lang="en-US" dirty="0" smtClean="0"/>
              <a:t>Identify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4429125" cy="464137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MD5 hash algorithm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2</a:t>
            </a:r>
            <a:r>
              <a:rPr lang="en-US" baseline="30000" dirty="0" smtClean="0"/>
              <a:t>128</a:t>
            </a:r>
            <a:r>
              <a:rPr lang="en-US" dirty="0" smtClean="0"/>
              <a:t> possible hashes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Roughly 3.4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</a:t>
            </a:r>
            <a:r>
              <a:rPr lang="en-US" baseline="30000" dirty="0" smtClean="0"/>
              <a:t>38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Compared with 365 </a:t>
            </a:r>
            <a:r>
              <a:rPr lang="en-US" dirty="0" smtClean="0"/>
              <a:t>days</a:t>
            </a:r>
            <a:endParaRPr lang="en-US" baseline="300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n files on a disk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Compared with n </a:t>
            </a:r>
            <a:r>
              <a:rPr lang="en-US" dirty="0"/>
              <a:t>randomly chosen </a:t>
            </a:r>
            <a:r>
              <a:rPr lang="en-US" dirty="0" smtClean="0"/>
              <a:t>people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 152,094 files on my hard disk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4" y="1484784"/>
            <a:ext cx="3662363" cy="4572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040280" y="5938920"/>
              <a:ext cx="73800" cy="46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7400" y="5935680"/>
                <a:ext cx="79200" cy="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7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</a:t>
            </a:r>
            <a:r>
              <a:rPr lang="en-US" dirty="0" smtClean="0"/>
              <a:t>Properties </a:t>
            </a:r>
            <a:r>
              <a:rPr lang="en-US" dirty="0"/>
              <a:t>of </a:t>
            </a:r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2606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Performance: easy </a:t>
            </a:r>
            <a:r>
              <a:rPr lang="en-US" dirty="0"/>
              <a:t>to compute H(m)</a:t>
            </a:r>
          </a:p>
          <a:p>
            <a:pPr>
              <a:lnSpc>
                <a:spcPct val="120000"/>
              </a:lnSpc>
            </a:pPr>
            <a:r>
              <a:rPr lang="en-US" dirty="0"/>
              <a:t>One-way </a:t>
            </a:r>
            <a:r>
              <a:rPr lang="en-US" dirty="0" smtClean="0"/>
              <a:t>property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Given </a:t>
            </a:r>
            <a:r>
              <a:rPr lang="en-US" dirty="0"/>
              <a:t>H(m) but not m, it’s difficult to find m</a:t>
            </a:r>
          </a:p>
          <a:p>
            <a:pPr>
              <a:lnSpc>
                <a:spcPct val="120000"/>
              </a:lnSpc>
            </a:pPr>
            <a:r>
              <a:rPr lang="en-US" dirty="0"/>
              <a:t>Weak collision </a:t>
            </a:r>
            <a:r>
              <a:rPr lang="en-US" dirty="0" smtClean="0"/>
              <a:t>free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Given </a:t>
            </a:r>
            <a:r>
              <a:rPr lang="en-US" dirty="0"/>
              <a:t>H(m), it’s difficult to find </a:t>
            </a:r>
            <a:r>
              <a:rPr lang="en-US" dirty="0" err="1"/>
              <a:t>m’</a:t>
            </a:r>
            <a:r>
              <a:rPr lang="en-US" dirty="0"/>
              <a:t> such that H(</a:t>
            </a:r>
            <a:r>
              <a:rPr lang="en-US" dirty="0" err="1"/>
              <a:t>m’</a:t>
            </a:r>
            <a:r>
              <a:rPr lang="en-US" dirty="0"/>
              <a:t>) = H(m).</a:t>
            </a:r>
          </a:p>
          <a:p>
            <a:pPr>
              <a:lnSpc>
                <a:spcPct val="120000"/>
              </a:lnSpc>
            </a:pPr>
            <a:r>
              <a:rPr lang="en-US" dirty="0"/>
              <a:t>Strong collision </a:t>
            </a:r>
            <a:r>
              <a:rPr lang="en-US" dirty="0" smtClean="0"/>
              <a:t>free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Computationally </a:t>
            </a:r>
            <a:r>
              <a:rPr lang="en-US" dirty="0"/>
              <a:t>infeasible to find m1, m2 such that H(m</a:t>
            </a:r>
            <a:r>
              <a:rPr lang="en-US" baseline="-25000" dirty="0"/>
              <a:t>1</a:t>
            </a:r>
            <a:r>
              <a:rPr lang="en-US" dirty="0"/>
              <a:t>) = H(m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77480" y="3729600"/>
              <a:ext cx="3766680" cy="155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4600" y="3726720"/>
                <a:ext cx="377208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3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design a hash algorithm?</a:t>
            </a:r>
          </a:p>
          <a:p>
            <a:endParaRPr lang="en-US" dirty="0" smtClean="0"/>
          </a:p>
          <a:p>
            <a:r>
              <a:rPr lang="en-US" dirty="0" smtClean="0"/>
              <a:t>Can you design a good hash algorithm?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</a:t>
            </a:r>
            <a:r>
              <a:rPr lang="en-US" sz="2400" dirty="0" smtClean="0">
                <a:latin typeface="Gill Sans MT" charset="0"/>
              </a:rPr>
              <a:t>digest </a:t>
            </a:r>
            <a:r>
              <a:rPr lang="en-US" sz="2400" dirty="0">
                <a:latin typeface="Gill Sans MT" charset="0"/>
              </a:rPr>
              <a:t>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4F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4F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03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Checksum and Hash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Algorithm</a:t>
            </a:r>
          </a:p>
          <a:p>
            <a:r>
              <a:rPr lang="en-US" altLang="en-US" dirty="0"/>
              <a:t>Hash </a:t>
            </a:r>
            <a:r>
              <a:rPr lang="en-US" altLang="en-US" dirty="0" smtClean="0"/>
              <a:t>application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Hands-on lab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7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Password hashing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need to know password to verify it</a:t>
            </a:r>
          </a:p>
          <a:p>
            <a:r>
              <a:rPr lang="en-US" dirty="0"/>
              <a:t>Store H(</a:t>
            </a:r>
            <a:r>
              <a:rPr lang="en-US" dirty="0" err="1"/>
              <a:t>password|salt</a:t>
            </a:r>
            <a:r>
              <a:rPr lang="en-US" dirty="0"/>
              <a:t>) and salt, and compare it with the user-entered password</a:t>
            </a:r>
          </a:p>
          <a:p>
            <a:r>
              <a:rPr lang="en-US" dirty="0"/>
              <a:t>Salt makes dictionary attack more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1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Message </a:t>
            </a:r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Keyed hash</a:t>
            </a:r>
          </a:p>
          <a:p>
            <a:pPr lvl="1"/>
            <a:r>
              <a:rPr lang="en-US" dirty="0"/>
              <a:t>Agree on a secret key k</a:t>
            </a:r>
          </a:p>
          <a:p>
            <a:pPr lvl="1"/>
            <a:r>
              <a:rPr lang="en-US" dirty="0"/>
              <a:t>Compute H(</a:t>
            </a:r>
            <a:r>
              <a:rPr lang="en-US" dirty="0" err="1"/>
              <a:t>m|k</a:t>
            </a:r>
            <a:r>
              <a:rPr lang="en-US" dirty="0"/>
              <a:t>) and send with </a:t>
            </a:r>
            <a:r>
              <a:rPr lang="en-US" dirty="0" smtClean="0"/>
              <a:t>m</a:t>
            </a:r>
          </a:p>
          <a:p>
            <a:pPr lvl="1"/>
            <a:r>
              <a:rPr lang="en-US" dirty="0" smtClean="0"/>
              <a:t>E.g. HMAC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1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7272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term Base64 is taken from the Multipurpose Internet Mail Extensions (MIME)  standard</a:t>
            </a:r>
          </a:p>
          <a:p>
            <a:pPr>
              <a:lnSpc>
                <a:spcPct val="120000"/>
              </a:lnSpc>
            </a:pPr>
            <a:r>
              <a:rPr lang="en-US" dirty="0"/>
              <a:t>Converts </a:t>
            </a:r>
            <a:r>
              <a:rPr lang="en-US" dirty="0" smtClean="0"/>
              <a:t>every 6 bits (64 possibilities) of a message </a:t>
            </a:r>
            <a:r>
              <a:rPr lang="en-US" dirty="0"/>
              <a:t>into one character (8 bits) in a 64-character alphabet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 64-character </a:t>
            </a:r>
            <a:r>
              <a:rPr lang="en-US" dirty="0" smtClean="0"/>
              <a:t>alphabet: ABCDEFGHIJKLMNOPQRSTUVWXYZabcdefghijklmnopqrstuvwxyz0123456789+/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=</a:t>
            </a:r>
            <a:r>
              <a:rPr lang="en-US" dirty="0" smtClean="0"/>
              <a:t> may be used to indicate padding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Example command---base64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29" y="5136578"/>
            <a:ext cx="6907542" cy="1184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457000" y="1222560"/>
              <a:ext cx="1429920" cy="401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4120" y="1219680"/>
                <a:ext cx="1436400" cy="4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8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 </a:t>
            </a:r>
            <a:r>
              <a:rPr lang="en-US" dirty="0" smtClean="0"/>
              <a:t>Encoding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651096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A public key encoded with base64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-----</a:t>
            </a:r>
            <a:r>
              <a:rPr lang="en-US" dirty="0"/>
              <a:t>BEGIN PUBLIC KEY-----</a:t>
            </a:r>
          </a:p>
          <a:p>
            <a:pPr marL="0" indent="0">
              <a:buNone/>
            </a:pPr>
            <a:r>
              <a:rPr lang="en-US" dirty="0"/>
              <a:t>MIIBIjANBgkqhkiG9w0BAQEFAAOCAQ8AMIIBCgKCAQEAwiC7M2YPYEI2R47Ozlu4</a:t>
            </a:r>
          </a:p>
          <a:p>
            <a:pPr marL="0" indent="0">
              <a:buNone/>
            </a:pPr>
            <a:r>
              <a:rPr lang="en-US" dirty="0"/>
              <a:t>olZ2XtCGtt+i2UHUtjig2gKTRwxsjct3ZYRKawuYGGGaBQAcrqlZV3AJAwit9f+F</a:t>
            </a:r>
          </a:p>
          <a:p>
            <a:pPr marL="0" indent="0">
              <a:buNone/>
            </a:pPr>
            <a:r>
              <a:rPr lang="en-US" dirty="0"/>
              <a:t>+zEWrGGyEEFypWdpOb3arNB0XJLxNsRNwSv09idSJ3o/rRfZMV0DR/</a:t>
            </a:r>
            <a:r>
              <a:rPr lang="en-US" dirty="0" err="1"/>
              <a:t>dJcDznYnvt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/JSzckSktuwocspYa5QVEgMd6/SrW4ZyzK3OqoBW9ktzjTDP13uol/Lnv4Ts+hPE</a:t>
            </a:r>
          </a:p>
          <a:p>
            <a:pPr marL="0" indent="0">
              <a:buNone/>
            </a:pPr>
            <a:r>
              <a:rPr lang="en-US" dirty="0"/>
              <a:t>lzkG9y+XZ3oa0vqd2oFjWU/13tif/1TrAqUE/</a:t>
            </a:r>
            <a:r>
              <a:rPr lang="en-US" dirty="0" err="1"/>
              <a:t>Ph</a:t>
            </a:r>
            <a:r>
              <a:rPr lang="en-US" dirty="0"/>
              <a:t>/4rHl0EwRCenrH1lceL9PnywF</a:t>
            </a:r>
          </a:p>
          <a:p>
            <a:pPr marL="0" indent="0">
              <a:buNone/>
            </a:pPr>
            <a:r>
              <a:rPr lang="en-US" dirty="0"/>
              <a:t>L+GN2Iz1P1oG8n0d18BGn7XkejGPxjrarqpzEToKlLXAxp+i8iXypTSSRsYsj0Vo</a:t>
            </a:r>
          </a:p>
          <a:p>
            <a:pPr marL="0" indent="0">
              <a:buNone/>
            </a:pPr>
            <a:r>
              <a:rPr lang="en-US" dirty="0" err="1"/>
              <a:t>PwIDAQAB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-----END PUBLIC KEY-----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70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Checksum and Hash Algorithm</a:t>
            </a:r>
          </a:p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Hash application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Hands-on lab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07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Base16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Converts every </a:t>
            </a:r>
            <a:r>
              <a:rPr lang="en-US" dirty="0" smtClean="0"/>
              <a:t>4 </a:t>
            </a:r>
            <a:r>
              <a:rPr lang="en-US" dirty="0"/>
              <a:t>bits </a:t>
            </a:r>
            <a:r>
              <a:rPr lang="en-US" dirty="0" smtClean="0"/>
              <a:t>(16 </a:t>
            </a:r>
            <a:r>
              <a:rPr lang="en-US" dirty="0"/>
              <a:t>possibilities) of a message into one character </a:t>
            </a: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smtClean="0"/>
              <a:t>16-character alphabet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0 to 9, and "A"–"</a:t>
            </a:r>
            <a:r>
              <a:rPr lang="en-US" dirty="0" smtClean="0"/>
              <a:t>F“ (or </a:t>
            </a:r>
            <a:r>
              <a:rPr lang="en-US" dirty="0"/>
              <a:t>"a"–"</a:t>
            </a:r>
            <a:r>
              <a:rPr lang="en-US" dirty="0" smtClean="0"/>
              <a:t>f“)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That is, hexadecimal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Example: get base16 encoding a file called changelog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rgbClr val="FF0000"/>
                </a:solidFill>
              </a:rPr>
              <a:t>base16 changelog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0a097375646f2061646475736572206b616c692076626f7873660a095375646f2061707420696e7374616c6c20707974686f6e332d7069700a097375646f2061707420696e7374616c6c2074656c6e65740a097375646f2067656d20696e7374616c6c207265782d746578740a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base16</a:t>
            </a:r>
            <a:r>
              <a:rPr lang="en-US" dirty="0" smtClean="0"/>
              <a:t> part of </a:t>
            </a:r>
            <a:r>
              <a:rPr lang="en-US" dirty="0" err="1" smtClean="0"/>
              <a:t>basez</a:t>
            </a:r>
            <a:r>
              <a:rPr lang="en-US" dirty="0" smtClean="0"/>
              <a:t> package for 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9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Checksum and Hash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Algorithm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Hash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application</a:t>
            </a:r>
            <a:endParaRPr lang="en-US" dirty="0" smtClean="0"/>
          </a:p>
          <a:p>
            <a:r>
              <a:rPr lang="en-US" dirty="0" smtClean="0"/>
              <a:t>Hands-on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3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3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MD5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3"/>
            <a:ext cx="8229600" cy="476044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One student as Sender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Compute hash of a </a:t>
            </a:r>
            <a:r>
              <a:rPr lang="en-US" dirty="0" smtClean="0">
                <a:solidFill>
                  <a:srgbClr val="C00000"/>
                </a:solidFill>
              </a:rPr>
              <a:t>message</a:t>
            </a:r>
            <a:r>
              <a:rPr lang="en-US" dirty="0" smtClean="0"/>
              <a:t> </a:t>
            </a:r>
            <a:r>
              <a:rPr lang="en-US" dirty="0"/>
              <a:t>(md5sum</a:t>
            </a:r>
            <a:r>
              <a:rPr lang="en-US" dirty="0" smtClean="0"/>
              <a:t>)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echo -n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C00000"/>
                </a:solidFill>
              </a:rPr>
              <a:t>message</a:t>
            </a:r>
            <a:r>
              <a:rPr lang="en-US" dirty="0" smtClean="0"/>
              <a:t>' </a:t>
            </a:r>
            <a:r>
              <a:rPr lang="en-US" dirty="0"/>
              <a:t>| md5sum</a:t>
            </a:r>
            <a:endParaRPr lang="en-US" dirty="0" smtClean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Send message and its hash to </a:t>
            </a:r>
            <a:r>
              <a:rPr lang="en-US" dirty="0"/>
              <a:t>chat </a:t>
            </a:r>
            <a:r>
              <a:rPr lang="en-US" dirty="0" smtClean="0"/>
              <a:t>server in the format of </a:t>
            </a:r>
            <a:r>
              <a:rPr lang="en-US" i="1" dirty="0" smtClean="0"/>
              <a:t>message&gt;&gt;&gt;hash</a:t>
            </a:r>
            <a:r>
              <a:rPr lang="en-US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Anyone as Receiver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Compute hash of </a:t>
            </a:r>
            <a:r>
              <a:rPr lang="en-US" dirty="0" smtClean="0">
                <a:solidFill>
                  <a:srgbClr val="0033CC"/>
                </a:solidFill>
              </a:rPr>
              <a:t>received message </a:t>
            </a:r>
            <a:r>
              <a:rPr lang="en-US" dirty="0" smtClean="0"/>
              <a:t>locally </a:t>
            </a:r>
            <a:r>
              <a:rPr lang="en-US" dirty="0"/>
              <a:t>(md5sum</a:t>
            </a:r>
            <a:r>
              <a:rPr lang="en-US" dirty="0" smtClean="0"/>
              <a:t>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echo -n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0033CC"/>
                </a:solidFill>
              </a:rPr>
              <a:t>received-message</a:t>
            </a:r>
            <a:r>
              <a:rPr lang="en-US" dirty="0" smtClean="0"/>
              <a:t>' </a:t>
            </a:r>
            <a:r>
              <a:rPr lang="en-US" dirty="0"/>
              <a:t>| md5sum</a:t>
            </a:r>
            <a:endParaRPr lang="en-US" dirty="0" smtClean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Compare newly computed hash with the hash sent over</a:t>
            </a:r>
          </a:p>
          <a:p>
            <a:pPr>
              <a:lnSpc>
                <a:spcPct val="120000"/>
              </a:lnSpc>
              <a:buFont typeface="+mj-lt"/>
              <a:buChar char="•"/>
            </a:pPr>
            <a:r>
              <a:rPr lang="en-US" dirty="0" smtClean="0"/>
              <a:t>Discuss why hash only is not good for message integrity 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8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68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HMAC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5883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One student as Sender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Share a secret </a:t>
            </a:r>
            <a:r>
              <a:rPr lang="en-US" dirty="0" smtClean="0"/>
              <a:t>key (a string) </a:t>
            </a:r>
            <a:r>
              <a:rPr lang="en-US" dirty="0"/>
              <a:t>with </a:t>
            </a:r>
            <a:r>
              <a:rPr lang="en-US" dirty="0" smtClean="0"/>
              <a:t>Receiver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E.g. through Zoom’s private chat</a:t>
            </a:r>
            <a:endParaRPr lang="en-US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 err="1" smtClean="0"/>
              <a:t>hmac</a:t>
            </a:r>
            <a:r>
              <a:rPr lang="en-US" dirty="0" smtClean="0"/>
              <a:t> of a </a:t>
            </a:r>
            <a:r>
              <a:rPr lang="en-US" dirty="0" smtClean="0">
                <a:solidFill>
                  <a:srgbClr val="C00000"/>
                </a:solidFill>
              </a:rPr>
              <a:t>message</a:t>
            </a:r>
          </a:p>
          <a:p>
            <a:pPr lvl="2">
              <a:lnSpc>
                <a:spcPct val="120000"/>
              </a:lnSpc>
            </a:pPr>
            <a:r>
              <a:rPr lang="en-US" i="1" dirty="0" smtClean="0"/>
              <a:t>echo -n “</a:t>
            </a:r>
            <a:r>
              <a:rPr lang="en-US" i="1" dirty="0" smtClean="0">
                <a:solidFill>
                  <a:srgbClr val="C00000"/>
                </a:solidFill>
              </a:rPr>
              <a:t>message</a:t>
            </a:r>
            <a:r>
              <a:rPr lang="en-US" i="1" dirty="0" smtClean="0"/>
              <a:t>" | </a:t>
            </a:r>
            <a:r>
              <a:rPr lang="en-US" i="1" dirty="0" err="1" smtClean="0"/>
              <a:t>openssl</a:t>
            </a:r>
            <a:r>
              <a:rPr lang="en-US" i="1" dirty="0" smtClean="0"/>
              <a:t> sha1 -</a:t>
            </a:r>
            <a:r>
              <a:rPr lang="en-US" i="1" dirty="0" err="1" smtClean="0"/>
              <a:t>hmac</a:t>
            </a:r>
            <a:r>
              <a:rPr lang="en-US" i="1" dirty="0" smtClean="0"/>
              <a:t> "key"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Send the message and </a:t>
            </a:r>
            <a:r>
              <a:rPr lang="en-US" dirty="0" err="1" smtClean="0"/>
              <a:t>hmac</a:t>
            </a:r>
            <a:r>
              <a:rPr lang="en-US" dirty="0" smtClean="0"/>
              <a:t> to the chat server in the format of </a:t>
            </a:r>
            <a:r>
              <a:rPr lang="en-US" i="1" dirty="0" smtClean="0"/>
              <a:t>message&gt;&gt;&gt;</a:t>
            </a:r>
            <a:r>
              <a:rPr lang="en-US" i="1" dirty="0" err="1" smtClean="0"/>
              <a:t>hmac</a:t>
            </a:r>
            <a:endParaRPr lang="en-US" i="1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one with the key as Receiver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 err="1" smtClean="0"/>
              <a:t>hmac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33CC"/>
                </a:solidFill>
              </a:rPr>
              <a:t>received message </a:t>
            </a:r>
            <a:r>
              <a:rPr lang="en-US" dirty="0" smtClean="0"/>
              <a:t>locally</a:t>
            </a:r>
          </a:p>
          <a:p>
            <a:pPr lvl="2">
              <a:lnSpc>
                <a:spcPct val="120000"/>
              </a:lnSpc>
            </a:pPr>
            <a:r>
              <a:rPr lang="en-US" i="1" dirty="0"/>
              <a:t>echo -n </a:t>
            </a:r>
            <a:r>
              <a:rPr lang="en-US" i="1" dirty="0" smtClean="0"/>
              <a:t>“</a:t>
            </a:r>
            <a:r>
              <a:rPr lang="en-US" i="1" dirty="0" smtClean="0">
                <a:solidFill>
                  <a:srgbClr val="0033CC"/>
                </a:solidFill>
              </a:rPr>
              <a:t>received-message</a:t>
            </a:r>
            <a:r>
              <a:rPr lang="en-US" i="1" dirty="0" smtClean="0"/>
              <a:t>" </a:t>
            </a:r>
            <a:r>
              <a:rPr lang="en-US" i="1" dirty="0"/>
              <a:t>| </a:t>
            </a:r>
            <a:r>
              <a:rPr lang="en-US" i="1" dirty="0" err="1"/>
              <a:t>openssl</a:t>
            </a:r>
            <a:r>
              <a:rPr lang="en-US" i="1" dirty="0"/>
              <a:t> sha1 -</a:t>
            </a:r>
            <a:r>
              <a:rPr lang="en-US" i="1" dirty="0" err="1"/>
              <a:t>hmac</a:t>
            </a:r>
            <a:r>
              <a:rPr lang="en-US" i="1" dirty="0"/>
              <a:t> "key"</a:t>
            </a:r>
            <a:endParaRPr lang="en-US" dirty="0" smtClean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Compare newly computed </a:t>
            </a:r>
            <a:r>
              <a:rPr lang="en-US" dirty="0" err="1" smtClean="0"/>
              <a:t>hmac</a:t>
            </a:r>
            <a:r>
              <a:rPr lang="en-US" dirty="0" smtClean="0"/>
              <a:t> with the received </a:t>
            </a:r>
            <a:r>
              <a:rPr lang="en-US" dirty="0" err="1" smtClean="0"/>
              <a:t>hmac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2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Cracking with John the Ripper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6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John the ripper---password cracking tool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2"/>
              </a:rPr>
              <a:t>Example use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Run the following command, where </a:t>
            </a:r>
            <a:r>
              <a:rPr lang="en-US" dirty="0" err="1" smtClean="0"/>
              <a:t>mypasswd</a:t>
            </a:r>
            <a:r>
              <a:rPr lang="en-US" dirty="0" smtClean="0"/>
              <a:t> is the password hash file in the required format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john </a:t>
            </a:r>
            <a:r>
              <a:rPr lang="en-US" i="1" dirty="0" err="1"/>
              <a:t>mypasswd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This command </a:t>
            </a:r>
            <a:r>
              <a:rPr lang="en-US" dirty="0"/>
              <a:t>will try "single crack" mode first, then use a wordlist </a:t>
            </a:r>
            <a:r>
              <a:rPr lang="en-US" dirty="0" smtClean="0"/>
              <a:t>(i.e. a dictionary of password; default </a:t>
            </a:r>
            <a:r>
              <a:rPr lang="en-US" dirty="0"/>
              <a:t>password list at /</a:t>
            </a:r>
            <a:r>
              <a:rPr lang="en-US" dirty="0" err="1"/>
              <a:t>usr</a:t>
            </a:r>
            <a:r>
              <a:rPr lang="en-US" dirty="0"/>
              <a:t>/share/john/</a:t>
            </a:r>
            <a:r>
              <a:rPr lang="en-US" dirty="0" err="1"/>
              <a:t>password.lst</a:t>
            </a:r>
            <a:r>
              <a:rPr lang="en-US" dirty="0"/>
              <a:t>), and finally go for "incremental" </a:t>
            </a:r>
            <a:r>
              <a:rPr lang="en-US" dirty="0" smtClean="0"/>
              <a:t>mode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Please </a:t>
            </a:r>
            <a:r>
              <a:rPr lang="en-US" dirty="0"/>
              <a:t>refer to </a:t>
            </a:r>
            <a:r>
              <a:rPr lang="en-US" dirty="0">
                <a:hlinkClick r:id="rId3"/>
              </a:rPr>
              <a:t>MODES</a:t>
            </a:r>
            <a:r>
              <a:rPr lang="en-US" dirty="0"/>
              <a:t> for more information on these modes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9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</a:t>
            </a:r>
            <a:r>
              <a:rPr lang="en-US" dirty="0" smtClean="0"/>
              <a:t>Cracking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If </a:t>
            </a:r>
            <a:r>
              <a:rPr lang="en-US" dirty="0"/>
              <a:t>you've got some passwords cracked, </a:t>
            </a:r>
            <a:r>
              <a:rPr lang="en-US" dirty="0" smtClean="0"/>
              <a:t>use the following command to show cracked passwords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john </a:t>
            </a:r>
            <a:r>
              <a:rPr lang="en-US" i="1" dirty="0"/>
              <a:t>--show </a:t>
            </a:r>
            <a:r>
              <a:rPr lang="en-US" i="1" dirty="0" err="1" smtClean="0"/>
              <a:t>mypasswd</a:t>
            </a:r>
            <a:endParaRPr lang="en-US" i="1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Cracked passwords </a:t>
            </a:r>
            <a:r>
              <a:rPr lang="en-US" dirty="0"/>
              <a:t>are stored in $JOHN/john.pot (~/.</a:t>
            </a:r>
            <a:r>
              <a:rPr lang="en-US" dirty="0" smtClean="0"/>
              <a:t>john/john.pot </a:t>
            </a:r>
            <a:r>
              <a:rPr lang="en-US" dirty="0"/>
              <a:t>in </a:t>
            </a:r>
            <a:r>
              <a:rPr lang="en-US" dirty="0" smtClean="0"/>
              <a:t>kali) in a specific format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Delete john.pot in order to </a:t>
            </a:r>
            <a:r>
              <a:rPr lang="en-US" dirty="0"/>
              <a:t>crack </a:t>
            </a:r>
            <a:r>
              <a:rPr lang="en-US" dirty="0" smtClean="0"/>
              <a:t>again</a:t>
            </a:r>
          </a:p>
          <a:p>
            <a:pPr lvl="1">
              <a:lnSpc>
                <a:spcPct val="120000"/>
              </a:lnSpc>
            </a:pPr>
            <a:r>
              <a:rPr lang="en-US" i="1" dirty="0" err="1" smtClean="0"/>
              <a:t>rm</a:t>
            </a:r>
            <a:r>
              <a:rPr lang="en-US" i="1" dirty="0" smtClean="0"/>
              <a:t> </a:t>
            </a:r>
            <a:r>
              <a:rPr lang="en-US" i="1" dirty="0"/>
              <a:t>~/.john/john.pot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Test your own password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Create your password hash</a:t>
            </a:r>
            <a:br>
              <a:rPr lang="en-US" dirty="0" smtClean="0"/>
            </a:br>
            <a:r>
              <a:rPr lang="en-US" i="1" dirty="0" err="1" smtClean="0"/>
              <a:t>openssl</a:t>
            </a:r>
            <a:r>
              <a:rPr lang="en-US" i="1" dirty="0" smtClean="0"/>
              <a:t> </a:t>
            </a:r>
            <a:r>
              <a:rPr lang="en-US" i="1" dirty="0" err="1"/>
              <a:t>passwd</a:t>
            </a:r>
            <a:r>
              <a:rPr lang="en-US" i="1" dirty="0"/>
              <a:t> -1 -salt </a:t>
            </a:r>
            <a:r>
              <a:rPr lang="en-US" i="1" dirty="0" err="1"/>
              <a:t>RnYtvEVV</a:t>
            </a:r>
            <a:r>
              <a:rPr lang="en-US" i="1" dirty="0"/>
              <a:t> </a:t>
            </a:r>
            <a:r>
              <a:rPr lang="en-US" i="1" dirty="0" smtClean="0"/>
              <a:t>abc123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Replace a hash in </a:t>
            </a:r>
            <a:r>
              <a:rPr lang="en-US" dirty="0" err="1" smtClean="0"/>
              <a:t>mypasswd</a:t>
            </a:r>
            <a:r>
              <a:rPr lang="en-US" dirty="0" smtClean="0"/>
              <a:t> with the output above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11840" y="2621520"/>
              <a:ext cx="2549160" cy="1742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7880" y="2613600"/>
                <a:ext cx="2558880" cy="17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08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7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 </a:t>
            </a:r>
            <a:r>
              <a:rPr lang="en-US" alt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6075"/>
            <a:ext cx="8229600" cy="307181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Also known as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Message </a:t>
            </a:r>
            <a:r>
              <a:rPr lang="en-US" dirty="0" smtClean="0"/>
              <a:t>digest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One-way </a:t>
            </a:r>
            <a:r>
              <a:rPr lang="en-US" dirty="0" smtClean="0"/>
              <a:t>transformation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One-way </a:t>
            </a:r>
            <a:r>
              <a:rPr lang="en-US" dirty="0" smtClean="0"/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28650" y="1681836"/>
            <a:ext cx="26019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en-US" sz="2800" dirty="0">
                <a:latin typeface="Times New Roman" charset="0"/>
              </a:rPr>
              <a:t>Message of </a:t>
            </a:r>
          </a:p>
          <a:p>
            <a:pPr algn="r">
              <a:defRPr/>
            </a:pPr>
            <a:r>
              <a:rPr lang="en-US" altLang="en-US" sz="2800" dirty="0">
                <a:latin typeface="Times New Roman" charset="0"/>
              </a:rPr>
              <a:t>arbitrary length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25853" y="1669593"/>
            <a:ext cx="1905000" cy="9541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800" dirty="0">
                <a:latin typeface="Times New Roman" charset="0"/>
              </a:rPr>
              <a:t>Hash </a:t>
            </a:r>
            <a:r>
              <a:rPr lang="en-US" altLang="en-US" sz="2800" dirty="0" smtClean="0">
                <a:latin typeface="Times New Roman" charset="0"/>
              </a:rPr>
              <a:t>function </a:t>
            </a:r>
            <a:r>
              <a:rPr lang="en-US" altLang="en-US" sz="2800" i="1" dirty="0" smtClean="0">
                <a:latin typeface="Times New Roman" charset="0"/>
              </a:rPr>
              <a:t>H</a:t>
            </a:r>
            <a:endParaRPr lang="en-US" altLang="en-US" sz="2800" i="1" dirty="0">
              <a:latin typeface="Times New Roman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040438" y="1669593"/>
            <a:ext cx="23577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800" dirty="0">
                <a:latin typeface="Times New Roman" charset="0"/>
              </a:rPr>
              <a:t>A fixed-length </a:t>
            </a:r>
          </a:p>
          <a:p>
            <a:pPr>
              <a:defRPr/>
            </a:pPr>
            <a:r>
              <a:rPr lang="en-US" altLang="en-US" sz="2800" dirty="0">
                <a:latin typeface="Times New Roman" charset="0"/>
              </a:rPr>
              <a:t>short message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3230563" y="2146647"/>
            <a:ext cx="395290" cy="1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5530853" y="2146647"/>
            <a:ext cx="509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Hash Browns PNG Image | PNG A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14" y="3024533"/>
            <a:ext cx="1714286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2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88640"/>
            <a:ext cx="8671560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Encryption with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1235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i="1" dirty="0"/>
              <a:t>echo "OpenSSL" | </a:t>
            </a:r>
            <a:r>
              <a:rPr lang="en-US" i="1" dirty="0" err="1"/>
              <a:t>openssl</a:t>
            </a:r>
            <a:r>
              <a:rPr lang="en-US" i="1" dirty="0"/>
              <a:t> </a:t>
            </a:r>
            <a:r>
              <a:rPr lang="en-US" i="1" dirty="0" err="1"/>
              <a:t>enc</a:t>
            </a:r>
            <a:r>
              <a:rPr lang="en-US" i="1" dirty="0"/>
              <a:t> -</a:t>
            </a:r>
            <a:r>
              <a:rPr lang="en-US" i="1" dirty="0" err="1"/>
              <a:t>iter</a:t>
            </a:r>
            <a:r>
              <a:rPr lang="en-US" i="1" dirty="0"/>
              <a:t> 1000 -aes-256-cbc -a -k hello</a:t>
            </a:r>
            <a:endParaRPr lang="en-US" i="1" dirty="0" smtClean="0"/>
          </a:p>
          <a:p>
            <a:pPr lvl="1">
              <a:lnSpc>
                <a:spcPct val="120000"/>
              </a:lnSpc>
            </a:pPr>
            <a:r>
              <a:rPr lang="en-US" i="1" dirty="0" smtClean="0"/>
              <a:t>-k hello</a:t>
            </a:r>
            <a:r>
              <a:rPr lang="en-US" dirty="0" smtClean="0"/>
              <a:t>: The key will be generated from hello.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Without </a:t>
            </a:r>
            <a:r>
              <a:rPr lang="en-US" i="1" dirty="0" smtClean="0"/>
              <a:t>-k hello</a:t>
            </a:r>
            <a:r>
              <a:rPr lang="en-US" dirty="0" smtClean="0"/>
              <a:t>,</a:t>
            </a:r>
            <a:r>
              <a:rPr lang="en-US" i="1" dirty="0" smtClean="0"/>
              <a:t> </a:t>
            </a:r>
            <a:r>
              <a:rPr lang="en-US" dirty="0" smtClean="0"/>
              <a:t>the command will ask for a password, which will be translated into a key 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-</a:t>
            </a:r>
            <a:r>
              <a:rPr lang="en-US" i="1" dirty="0" err="1" smtClean="0"/>
              <a:t>iter</a:t>
            </a:r>
            <a:r>
              <a:rPr lang="en-US" i="1" dirty="0" smtClean="0"/>
              <a:t> 1000 </a:t>
            </a:r>
            <a:r>
              <a:rPr lang="en-US" dirty="0" smtClean="0"/>
              <a:t>is related to creating a strong key from the password 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-a</a:t>
            </a:r>
            <a:r>
              <a:rPr lang="en-US" dirty="0"/>
              <a:t>: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means </a:t>
            </a:r>
            <a:r>
              <a:rPr lang="en-US" dirty="0" smtClean="0"/>
              <a:t>BASE64 output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4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188640"/>
            <a:ext cx="8671560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Decryption with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i="1" dirty="0"/>
              <a:t>echo "U2FsdGVkX1+lVCnMEVpKXisqA1IlycMvDFkv72ILasg=" | </a:t>
            </a:r>
            <a:r>
              <a:rPr lang="en-US" i="1" dirty="0" err="1"/>
              <a:t>openssl</a:t>
            </a:r>
            <a:r>
              <a:rPr lang="en-US" i="1" dirty="0"/>
              <a:t> </a:t>
            </a:r>
            <a:r>
              <a:rPr lang="en-US" i="1" dirty="0" err="1"/>
              <a:t>enc</a:t>
            </a:r>
            <a:r>
              <a:rPr lang="en-US" i="1" dirty="0"/>
              <a:t> -aes-256-cbc -</a:t>
            </a:r>
            <a:r>
              <a:rPr lang="en-US" i="1" dirty="0" err="1"/>
              <a:t>iter</a:t>
            </a:r>
            <a:r>
              <a:rPr lang="en-US" i="1" dirty="0"/>
              <a:t> 1000 -a -d -k hello</a:t>
            </a:r>
            <a:endParaRPr lang="en-US" i="1" dirty="0" smtClean="0"/>
          </a:p>
          <a:p>
            <a:pPr lvl="1">
              <a:lnSpc>
                <a:spcPct val="120000"/>
              </a:lnSpc>
            </a:pPr>
            <a:r>
              <a:rPr lang="en-US" i="1" dirty="0" smtClean="0"/>
              <a:t>-d</a:t>
            </a:r>
            <a:r>
              <a:rPr lang="en-US" dirty="0" smtClean="0"/>
              <a:t>: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means decryption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2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Encrypting and Decrypting File with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aes-256-cbc -a -salt -in </a:t>
            </a:r>
            <a:r>
              <a:rPr lang="en-US" u="sng" dirty="0"/>
              <a:t>secrets.txt</a:t>
            </a:r>
            <a:r>
              <a:rPr lang="en-US" dirty="0"/>
              <a:t> -out </a:t>
            </a:r>
            <a:r>
              <a:rPr lang="en-US" u="sng" dirty="0" err="1"/>
              <a:t>secrets.txt.enc</a:t>
            </a:r>
            <a:r>
              <a:rPr lang="en-US" dirty="0"/>
              <a:t> -</a:t>
            </a:r>
            <a:r>
              <a:rPr lang="en-US" dirty="0" err="1"/>
              <a:t>iter</a:t>
            </a:r>
            <a:r>
              <a:rPr lang="en-US" dirty="0"/>
              <a:t> 1000 -k </a:t>
            </a:r>
            <a:r>
              <a:rPr lang="en-US" u="sng" dirty="0"/>
              <a:t>hello</a:t>
            </a:r>
            <a:endParaRPr lang="en-US" u="sng" dirty="0" smtClean="0"/>
          </a:p>
          <a:p>
            <a:r>
              <a:rPr lang="en-US" dirty="0" smtClean="0"/>
              <a:t>Decryption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aes-256-cbc -d -a -in </a:t>
            </a:r>
            <a:r>
              <a:rPr lang="en-US" u="sng" dirty="0" err="1"/>
              <a:t>secrets.txt.enc</a:t>
            </a:r>
            <a:r>
              <a:rPr lang="en-US" dirty="0"/>
              <a:t> -out </a:t>
            </a:r>
            <a:r>
              <a:rPr lang="en-US" u="sng" dirty="0" err="1"/>
              <a:t>secrets.txt.new</a:t>
            </a:r>
            <a:r>
              <a:rPr lang="en-US" dirty="0"/>
              <a:t> -</a:t>
            </a:r>
            <a:r>
              <a:rPr lang="en-US" dirty="0" err="1"/>
              <a:t>iter</a:t>
            </a:r>
            <a:r>
              <a:rPr lang="en-US" dirty="0"/>
              <a:t> 1000 -k </a:t>
            </a:r>
            <a:r>
              <a:rPr lang="en-US" u="sng" dirty="0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2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2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Generate Public and Private Key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1872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Generate public and private key pair</a:t>
            </a:r>
          </a:p>
          <a:p>
            <a:pPr lvl="1">
              <a:lnSpc>
                <a:spcPct val="120000"/>
              </a:lnSpc>
            </a:pPr>
            <a:r>
              <a:rPr lang="en-US" i="1" dirty="0" err="1">
                <a:hlinkClick r:id="rId2"/>
              </a:rPr>
              <a:t>openssl</a:t>
            </a:r>
            <a:r>
              <a:rPr lang="en-US" i="1" dirty="0">
                <a:hlinkClick r:id="rId2"/>
              </a:rPr>
              <a:t> </a:t>
            </a:r>
            <a:r>
              <a:rPr lang="en-US" i="1" dirty="0" err="1">
                <a:hlinkClick r:id="rId2"/>
              </a:rPr>
              <a:t>genpkey</a:t>
            </a:r>
            <a:r>
              <a:rPr lang="en-US" i="1" dirty="0">
                <a:hlinkClick r:id="rId2"/>
              </a:rPr>
              <a:t> </a:t>
            </a:r>
            <a:r>
              <a:rPr lang="en-US" i="1" dirty="0"/>
              <a:t>-out </a:t>
            </a:r>
            <a:r>
              <a:rPr lang="en-US" i="1" dirty="0" err="1"/>
              <a:t>privkey.pem</a:t>
            </a:r>
            <a:r>
              <a:rPr lang="en-US" i="1" dirty="0"/>
              <a:t> -algorithm </a:t>
            </a:r>
            <a:r>
              <a:rPr lang="en-US" i="1" dirty="0" err="1" smtClean="0"/>
              <a:t>rsa</a:t>
            </a:r>
            <a:endParaRPr lang="en-US" i="1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Note: the created </a:t>
            </a:r>
            <a:r>
              <a:rPr lang="en-US" dirty="0" err="1" smtClean="0"/>
              <a:t>privkey.pem</a:t>
            </a:r>
            <a:r>
              <a:rPr lang="en-US" dirty="0" smtClean="0"/>
              <a:t> can be used as the private key although it contains the public key</a:t>
            </a:r>
          </a:p>
          <a:p>
            <a:pPr>
              <a:lnSpc>
                <a:spcPct val="120000"/>
              </a:lnSpc>
            </a:pPr>
            <a:endParaRPr lang="en-US" sz="11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Extract the public </a:t>
            </a:r>
            <a:r>
              <a:rPr lang="en-US" dirty="0"/>
              <a:t>key </a:t>
            </a:r>
            <a:r>
              <a:rPr lang="en-US" dirty="0" smtClean="0"/>
              <a:t>from </a:t>
            </a:r>
            <a:r>
              <a:rPr lang="en-US" dirty="0" err="1" smtClean="0"/>
              <a:t>privkey.pem</a:t>
            </a:r>
            <a:r>
              <a:rPr lang="en-US" dirty="0" smtClean="0"/>
              <a:t> </a:t>
            </a:r>
            <a:r>
              <a:rPr lang="en-US" dirty="0"/>
              <a:t>and save it </a:t>
            </a:r>
            <a:r>
              <a:rPr lang="en-US" dirty="0" smtClean="0"/>
              <a:t>in </a:t>
            </a:r>
            <a:r>
              <a:rPr lang="en-US" dirty="0" err="1" smtClean="0"/>
              <a:t>pubkey.pem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i="1" dirty="0" err="1" smtClean="0">
                <a:hlinkClick r:id="rId3"/>
              </a:rPr>
              <a:t>openssl</a:t>
            </a:r>
            <a:r>
              <a:rPr lang="en-US" i="1" dirty="0" smtClean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rsa</a:t>
            </a:r>
            <a:r>
              <a:rPr lang="en-US" i="1" dirty="0">
                <a:hlinkClick r:id="rId3"/>
              </a:rPr>
              <a:t> </a:t>
            </a:r>
            <a:r>
              <a:rPr lang="en-US" i="1" dirty="0"/>
              <a:t>-in </a:t>
            </a:r>
            <a:r>
              <a:rPr lang="en-US" i="1" dirty="0" err="1"/>
              <a:t>privkey.pem</a:t>
            </a:r>
            <a:r>
              <a:rPr lang="en-US" i="1" dirty="0"/>
              <a:t> -</a:t>
            </a:r>
            <a:r>
              <a:rPr lang="en-US" i="1" dirty="0" err="1"/>
              <a:t>outform</a:t>
            </a:r>
            <a:r>
              <a:rPr lang="en-US" i="1" dirty="0"/>
              <a:t> PEM -</a:t>
            </a:r>
            <a:r>
              <a:rPr lang="en-US" i="1" dirty="0" err="1"/>
              <a:t>pubout</a:t>
            </a:r>
            <a:r>
              <a:rPr lang="en-US" i="1" dirty="0"/>
              <a:t> -out </a:t>
            </a:r>
            <a:r>
              <a:rPr lang="en-US" i="1" dirty="0" err="1"/>
              <a:t>pubkey.pem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1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/>
              <a:t>Encryption </a:t>
            </a:r>
            <a:r>
              <a:rPr lang="en-US" dirty="0" smtClean="0"/>
              <a:t>with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file</a:t>
            </a:r>
          </a:p>
          <a:p>
            <a:pPr lvl="1"/>
            <a:r>
              <a:rPr lang="en-US" dirty="0" smtClean="0"/>
              <a:t>echo </a:t>
            </a:r>
            <a:r>
              <a:rPr lang="en-US" dirty="0"/>
              <a:t>"Welcome to LinuxCareer.com" &gt; </a:t>
            </a:r>
            <a:r>
              <a:rPr lang="en-US" dirty="0" smtClean="0"/>
              <a:t>encrypt.txt</a:t>
            </a:r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dirty="0" err="1" smtClean="0">
                <a:hlinkClick r:id="rId3"/>
              </a:rPr>
              <a:t>openssl</a:t>
            </a:r>
            <a:r>
              <a:rPr lang="en-US" dirty="0" smtClean="0">
                <a:hlinkClick r:id="rId3"/>
              </a:rPr>
              <a:t> </a:t>
            </a:r>
            <a:r>
              <a:rPr lang="en-US" dirty="0" err="1">
                <a:hlinkClick r:id="rId3"/>
              </a:rPr>
              <a:t>rsautl</a:t>
            </a:r>
            <a:r>
              <a:rPr lang="en-US" dirty="0"/>
              <a:t> -encrypt -</a:t>
            </a:r>
            <a:r>
              <a:rPr lang="en-US" dirty="0" err="1"/>
              <a:t>inkey</a:t>
            </a:r>
            <a:r>
              <a:rPr lang="en-US" dirty="0"/>
              <a:t> </a:t>
            </a:r>
            <a:r>
              <a:rPr lang="en-US" dirty="0" err="1"/>
              <a:t>pubkey.pem</a:t>
            </a:r>
            <a:r>
              <a:rPr lang="en-US" dirty="0"/>
              <a:t> -</a:t>
            </a:r>
            <a:r>
              <a:rPr lang="en-US" dirty="0" err="1"/>
              <a:t>pubin</a:t>
            </a:r>
            <a:r>
              <a:rPr lang="en-US" dirty="0"/>
              <a:t> -in encrypt.txt -out </a:t>
            </a:r>
            <a:r>
              <a:rPr lang="en-US" dirty="0" smtClean="0"/>
              <a:t>encrypt.dat</a:t>
            </a:r>
          </a:p>
          <a:p>
            <a:pPr>
              <a:lnSpc>
                <a:spcPct val="120000"/>
              </a:lnSpc>
            </a:pPr>
            <a:r>
              <a:rPr lang="en-US" dirty="0"/>
              <a:t>Encode the binary </a:t>
            </a:r>
            <a:r>
              <a:rPr lang="en-US" dirty="0" err="1" smtClean="0"/>
              <a:t>ciphertext</a:t>
            </a:r>
            <a:r>
              <a:rPr lang="en-US" dirty="0" smtClean="0"/>
              <a:t> with </a:t>
            </a:r>
            <a:r>
              <a:rPr lang="en-US" dirty="0"/>
              <a:t>base64</a:t>
            </a:r>
          </a:p>
          <a:p>
            <a:pPr lvl="1">
              <a:lnSpc>
                <a:spcPct val="120000"/>
              </a:lnSpc>
            </a:pPr>
            <a:r>
              <a:rPr lang="en-US" i="1" dirty="0" err="1" smtClean="0">
                <a:hlinkClick r:id="rId4"/>
              </a:rPr>
              <a:t>openssl</a:t>
            </a:r>
            <a:r>
              <a:rPr lang="en-US" i="1" dirty="0" smtClean="0">
                <a:hlinkClick r:id="rId4"/>
              </a:rPr>
              <a:t> </a:t>
            </a:r>
            <a:r>
              <a:rPr lang="en-US" i="1" dirty="0" err="1" smtClean="0">
                <a:hlinkClick r:id="rId4"/>
              </a:rPr>
              <a:t>enc</a:t>
            </a:r>
            <a:r>
              <a:rPr lang="en-US" i="1" dirty="0" smtClean="0"/>
              <a:t> -base64 -</a:t>
            </a:r>
            <a:r>
              <a:rPr lang="en-US" i="1" dirty="0"/>
              <a:t>in encrypt.dat </a:t>
            </a:r>
            <a:r>
              <a:rPr lang="en-US" i="1" dirty="0" smtClean="0"/>
              <a:t>-</a:t>
            </a:r>
            <a:r>
              <a:rPr lang="en-US" i="1" dirty="0"/>
              <a:t>out </a:t>
            </a:r>
            <a:r>
              <a:rPr lang="en-US" i="1" dirty="0" smtClean="0"/>
              <a:t>encrypt.dat.base64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Encoding is not necessary, but needed for sending the </a:t>
            </a:r>
            <a:r>
              <a:rPr lang="en-US" dirty="0" err="1" smtClean="0"/>
              <a:t>ciphertext</a:t>
            </a:r>
            <a:r>
              <a:rPr lang="en-US" dirty="0" smtClean="0"/>
              <a:t> through our chat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62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Decryption </a:t>
            </a:r>
            <a:r>
              <a:rPr lang="en-US" dirty="0"/>
              <a:t>with </a:t>
            </a:r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Decode </a:t>
            </a:r>
            <a:r>
              <a:rPr lang="en-US" i="1" dirty="0" smtClean="0"/>
              <a:t>encrypt.dat.base64</a:t>
            </a:r>
            <a:r>
              <a:rPr lang="en-US" dirty="0" smtClean="0"/>
              <a:t> </a:t>
            </a:r>
            <a:r>
              <a:rPr lang="en-US" dirty="0"/>
              <a:t>and get the binary </a:t>
            </a:r>
            <a:r>
              <a:rPr lang="en-US" dirty="0" err="1"/>
              <a:t>ciphertext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i="1" dirty="0" err="1"/>
              <a:t>openssl</a:t>
            </a:r>
            <a:r>
              <a:rPr lang="en-US" i="1" dirty="0"/>
              <a:t> </a:t>
            </a:r>
            <a:r>
              <a:rPr lang="en-US" i="1" dirty="0" err="1"/>
              <a:t>enc</a:t>
            </a:r>
            <a:r>
              <a:rPr lang="en-US" i="1" dirty="0"/>
              <a:t> -base64 -d -in encrypt.dat.base64</a:t>
            </a:r>
            <a:r>
              <a:rPr lang="en-US" i="1" dirty="0" smtClean="0"/>
              <a:t> </a:t>
            </a:r>
            <a:r>
              <a:rPr lang="en-US" i="1" dirty="0"/>
              <a:t>-out encrypt.dat</a:t>
            </a:r>
          </a:p>
          <a:p>
            <a:r>
              <a:rPr lang="en-US" dirty="0" smtClean="0"/>
              <a:t>Decryption</a:t>
            </a:r>
          </a:p>
          <a:p>
            <a:pPr lvl="1"/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/>
              <a:t>rsautl</a:t>
            </a:r>
            <a:r>
              <a:rPr lang="en-US" dirty="0"/>
              <a:t> -decrypt -</a:t>
            </a:r>
            <a:r>
              <a:rPr lang="en-US" dirty="0" err="1"/>
              <a:t>inkey</a:t>
            </a:r>
            <a:r>
              <a:rPr lang="en-US" dirty="0"/>
              <a:t> </a:t>
            </a:r>
            <a:r>
              <a:rPr lang="en-US" dirty="0" err="1"/>
              <a:t>privkey.pem</a:t>
            </a:r>
            <a:r>
              <a:rPr lang="en-US" dirty="0"/>
              <a:t> -in encrypt.dat -out new_encrypt.txt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2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8" y="1387822"/>
            <a:ext cx="8617623" cy="48339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 fontScale="90000"/>
          </a:bodyPr>
          <a:lstStyle/>
          <a:p>
            <a:r>
              <a:rPr lang="en-US" smtClean="0"/>
              <a:t>“Even </a:t>
            </a:r>
            <a:r>
              <a:rPr lang="en-US" dirty="0" smtClean="0"/>
              <a:t>his mom cannot recognize </a:t>
            </a:r>
            <a:r>
              <a:rPr lang="en-US" smtClean="0"/>
              <a:t>him!”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8320"/>
            <a:ext cx="902017" cy="12996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0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Length </a:t>
            </a:r>
            <a:r>
              <a:rPr lang="en-US" dirty="0"/>
              <a:t>of H(m) much shorter </a:t>
            </a:r>
            <a:r>
              <a:rPr lang="en-US" dirty="0" smtClean="0"/>
              <a:t>than </a:t>
            </a:r>
            <a:r>
              <a:rPr lang="en-US" dirty="0"/>
              <a:t>length of </a:t>
            </a:r>
            <a:r>
              <a:rPr lang="en-US" dirty="0" smtClean="0"/>
              <a:t>message 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Usually fixed </a:t>
            </a:r>
            <a:r>
              <a:rPr lang="en-US" dirty="0" smtClean="0"/>
              <a:t>lengths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MD5: 128</a:t>
            </a:r>
            <a:r>
              <a:rPr lang="en-US" dirty="0"/>
              <a:t> (16 </a:t>
            </a:r>
            <a:r>
              <a:rPr lang="en-US" dirty="0" smtClean="0"/>
              <a:t>bytes)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SHA1: 160 </a:t>
            </a:r>
            <a:r>
              <a:rPr lang="en-US" dirty="0"/>
              <a:t>bits </a:t>
            </a:r>
            <a:r>
              <a:rPr lang="en-US" dirty="0" smtClean="0"/>
              <a:t>(20 </a:t>
            </a:r>
            <a:r>
              <a:rPr lang="en-US" dirty="0"/>
              <a:t>bytes)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9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Application: Hash as Message/File Identity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MD5 Hash algorithm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Generates 128 bit hash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n files on a disk: one file one hash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What is the chance that two files have the same hash?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Similar to the birthday problem/paradox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7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5441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What is the probability that in </a:t>
            </a:r>
            <a:r>
              <a:rPr lang="en-US" dirty="0"/>
              <a:t>a set of </a:t>
            </a:r>
            <a:r>
              <a:rPr lang="en-US" i="1" dirty="0"/>
              <a:t>n</a:t>
            </a:r>
            <a:r>
              <a:rPr lang="en-US" dirty="0"/>
              <a:t> randomly chosen people, </a:t>
            </a:r>
            <a:r>
              <a:rPr lang="en-US" dirty="0" smtClean="0"/>
              <a:t>at least one </a:t>
            </a:r>
            <a:r>
              <a:rPr lang="en-US" dirty="0"/>
              <a:t>pair of them will have the same </a:t>
            </a:r>
            <a:r>
              <a:rPr lang="en-US" dirty="0" smtClean="0"/>
              <a:t>birthday?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95778" y="4485038"/>
            <a:ext cx="781379" cy="944817"/>
            <a:chOff x="2247289" y="4337167"/>
            <a:chExt cx="781379" cy="944817"/>
          </a:xfrm>
        </p:grpSpPr>
        <p:pic>
          <p:nvPicPr>
            <p:cNvPr id="22" name="Picture 21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471907" y="473888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29564" y="4485037"/>
            <a:ext cx="781379" cy="944817"/>
            <a:chOff x="2247289" y="4337167"/>
            <a:chExt cx="781379" cy="944817"/>
          </a:xfrm>
        </p:grpSpPr>
        <p:pic>
          <p:nvPicPr>
            <p:cNvPr id="25" name="Picture 24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471907" y="473888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558610" y="4485036"/>
            <a:ext cx="781379" cy="944817"/>
            <a:chOff x="2247289" y="4337167"/>
            <a:chExt cx="781379" cy="944817"/>
          </a:xfrm>
        </p:grpSpPr>
        <p:pic>
          <p:nvPicPr>
            <p:cNvPr id="28" name="Picture 27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314739" y="473888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365</a:t>
              </a:r>
              <a:endParaRPr lang="en-US" sz="2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53854" y="4485035"/>
            <a:ext cx="781379" cy="944817"/>
            <a:chOff x="2247289" y="4337167"/>
            <a:chExt cx="781379" cy="944817"/>
          </a:xfrm>
        </p:grpSpPr>
        <p:pic>
          <p:nvPicPr>
            <p:cNvPr id="31" name="Picture 30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471907" y="473888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247410" y="471747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7" name="Picture 36" descr="File:A Cartoon Businessman With Beard.sv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12" y="3170581"/>
            <a:ext cx="527268" cy="926234"/>
          </a:xfrm>
          <a:prstGeom prst="rect">
            <a:avLst/>
          </a:prstGeom>
        </p:spPr>
      </p:pic>
      <p:pic>
        <p:nvPicPr>
          <p:cNvPr id="40" name="Picture 39" descr="Cartoon Child Comic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3183310"/>
            <a:ext cx="469266" cy="938531"/>
          </a:xfrm>
          <a:prstGeom prst="rect">
            <a:avLst/>
          </a:prstGeom>
        </p:spPr>
      </p:pic>
      <p:pic>
        <p:nvPicPr>
          <p:cNvPr id="41" name="Picture 40" descr="File:Cartoon Black Businessman Checking His Watch.svg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837" y="3176499"/>
            <a:ext cx="439173" cy="84929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4411251" y="33423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3" name="Picture 42" descr="File:Cartoon Black Woman Speaking To The Public.svg ..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69" y="3244975"/>
            <a:ext cx="425485" cy="780819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stCxn id="43" idx="2"/>
            <a:endCxn id="25" idx="0"/>
          </p:cNvCxnSpPr>
          <p:nvPr/>
        </p:nvCxnSpPr>
        <p:spPr>
          <a:xfrm>
            <a:off x="2039312" y="4025794"/>
            <a:ext cx="880942" cy="45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  <a:endCxn id="28" idx="0"/>
          </p:cNvCxnSpPr>
          <p:nvPr/>
        </p:nvCxnSpPr>
        <p:spPr>
          <a:xfrm>
            <a:off x="3329424" y="4025794"/>
            <a:ext cx="3619876" cy="45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  <a:endCxn id="31" idx="0"/>
          </p:cNvCxnSpPr>
          <p:nvPr/>
        </p:nvCxnSpPr>
        <p:spPr>
          <a:xfrm flipH="1">
            <a:off x="4044544" y="4096815"/>
            <a:ext cx="1866402" cy="38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2"/>
            <a:endCxn id="28" idx="0"/>
          </p:cNvCxnSpPr>
          <p:nvPr/>
        </p:nvCxnSpPr>
        <p:spPr>
          <a:xfrm>
            <a:off x="6860693" y="4121841"/>
            <a:ext cx="88607" cy="3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compute the probability?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06888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How many combinations of putting </a:t>
            </a:r>
            <a:r>
              <a:rPr lang="en-US" i="1" dirty="0" smtClean="0"/>
              <a:t>n</a:t>
            </a:r>
            <a:r>
              <a:rPr lang="en-US" dirty="0" smtClean="0"/>
              <a:t> people into 365 slots with no two people in the same slot?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C00000"/>
                </a:solidFill>
              </a:rPr>
              <a:t>365 </a:t>
            </a:r>
            <a:r>
              <a:rPr 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 </a:t>
            </a:r>
            <a:r>
              <a:rPr lang="en-US" dirty="0" smtClean="0">
                <a:solidFill>
                  <a:srgbClr val="C00000"/>
                </a:solidFill>
              </a:rPr>
              <a:t>364 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 </a:t>
            </a:r>
            <a:r>
              <a:rPr lang="en-US" dirty="0" smtClean="0">
                <a:solidFill>
                  <a:srgbClr val="C00000"/>
                </a:solidFill>
              </a:rPr>
              <a:t>… </a:t>
            </a:r>
            <a:r>
              <a:rPr 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 </a:t>
            </a:r>
            <a:r>
              <a:rPr lang="en-US" dirty="0" smtClean="0">
                <a:solidFill>
                  <a:srgbClr val="C00000"/>
                </a:solidFill>
              </a:rPr>
              <a:t>(365-n+1)</a:t>
            </a:r>
            <a:r>
              <a:rPr lang="en-US" dirty="0" smtClean="0"/>
              <a:t>. Why?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How many combinations of </a:t>
            </a:r>
            <a:r>
              <a:rPr lang="en-US" dirty="0"/>
              <a:t>putting n people into </a:t>
            </a:r>
            <a:r>
              <a:rPr lang="en-US" dirty="0" smtClean="0"/>
              <a:t>365 slots?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olidFill>
                  <a:srgbClr val="C00000"/>
                </a:solidFill>
              </a:rPr>
              <a:t>365</a:t>
            </a:r>
            <a:r>
              <a:rPr lang="en-US" baseline="30000" dirty="0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. Why?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670098" y="4820322"/>
            <a:ext cx="781379" cy="944817"/>
            <a:chOff x="2247289" y="4337167"/>
            <a:chExt cx="781379" cy="944817"/>
          </a:xfrm>
        </p:grpSpPr>
        <p:pic>
          <p:nvPicPr>
            <p:cNvPr id="6" name="Picture 5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71907" y="473888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803884" y="4820321"/>
            <a:ext cx="781379" cy="944817"/>
            <a:chOff x="2247289" y="4337167"/>
            <a:chExt cx="781379" cy="944817"/>
          </a:xfrm>
        </p:grpSpPr>
        <p:pic>
          <p:nvPicPr>
            <p:cNvPr id="9" name="Picture 8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471907" y="473888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2930" y="4820320"/>
            <a:ext cx="781379" cy="944817"/>
            <a:chOff x="2247289" y="4337167"/>
            <a:chExt cx="781379" cy="944817"/>
          </a:xfrm>
        </p:grpSpPr>
        <p:pic>
          <p:nvPicPr>
            <p:cNvPr id="12" name="Picture 11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314739" y="4738880"/>
              <a:ext cx="6751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365</a:t>
              </a:r>
              <a:endParaRPr lang="en-US" sz="2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28174" y="4820319"/>
            <a:ext cx="781379" cy="944817"/>
            <a:chOff x="2247289" y="4337167"/>
            <a:chExt cx="781379" cy="944817"/>
          </a:xfrm>
        </p:grpSpPr>
        <p:pic>
          <p:nvPicPr>
            <p:cNvPr id="15" name="Picture 14" descr="File:Blank Calendar page icon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89" y="4337167"/>
              <a:ext cx="781379" cy="94481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471907" y="4738880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</a:t>
              </a:r>
              <a:endParaRPr lang="en-US" sz="2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21730" y="505275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100889" y="3580259"/>
            <a:ext cx="1124165" cy="1240062"/>
            <a:chOff x="1978969" y="3854579"/>
            <a:chExt cx="1124165" cy="1240062"/>
          </a:xfrm>
        </p:grpSpPr>
        <p:pic>
          <p:nvPicPr>
            <p:cNvPr id="22" name="Picture 21" descr="File:Cartoon Black Woman Speaking To The Public.svg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8969" y="3854579"/>
              <a:ext cx="425485" cy="780819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stCxn id="22" idx="2"/>
              <a:endCxn id="9" idx="0"/>
            </p:cNvCxnSpPr>
            <p:nvPr/>
          </p:nvCxnSpPr>
          <p:spPr>
            <a:xfrm>
              <a:off x="2191712" y="4635398"/>
              <a:ext cx="911422" cy="459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292782" y="3492263"/>
            <a:ext cx="2130036" cy="1314454"/>
            <a:chOff x="4292782" y="3492263"/>
            <a:chExt cx="2130036" cy="1314454"/>
          </a:xfrm>
        </p:grpSpPr>
        <p:pic>
          <p:nvPicPr>
            <p:cNvPr id="31" name="Picture 30" descr="File:A Cartoon Businessman With Beard.svg - Wikimedia Commons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550" y="3492263"/>
              <a:ext cx="527268" cy="926234"/>
            </a:xfrm>
            <a:prstGeom prst="rect">
              <a:avLst/>
            </a:prstGeom>
          </p:spPr>
        </p:pic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 flipH="1">
              <a:off x="4292782" y="4418497"/>
              <a:ext cx="1866402" cy="388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837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robability?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785"/>
                <a:ext cx="8229600" cy="375777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What is the chance that n people all have different birthdays?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365 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 </m:t>
                        </m:r>
                        <m:r>
                          <m:rPr>
                            <m:nor/>
                          </m:rPr>
                          <a:rPr lang="en-US" dirty="0"/>
                          <m:t>364 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 </m:t>
                        </m:r>
                        <m:r>
                          <m:rPr>
                            <m:nor/>
                          </m:rPr>
                          <a:rPr lang="en-US" dirty="0"/>
                          <m:t>… 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 </m:t>
                        </m:r>
                        <m:r>
                          <m:rPr>
                            <m:nor/>
                          </m:rPr>
                          <a:rPr lang="en-US" dirty="0"/>
                          <m:t>(365−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+1)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365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n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>
                  <a:lnSpc>
                    <a:spcPct val="120000"/>
                  </a:lnSpc>
                </a:pPr>
                <a:r>
                  <a:rPr lang="en-US" dirty="0" smtClean="0"/>
                  <a:t>What is the chance that at least two people out of n people have the same birthday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smtClean="0"/>
                  <a:t>1-P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5"/>
                <a:ext cx="8229600" cy="3757776"/>
              </a:xfrm>
              <a:blipFill>
                <a:blip r:embed="rId2"/>
                <a:stretch>
                  <a:fillRect l="-1481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9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C4FC8F9-E0B6-4016-BC57-1CF4EAF8027D}" vid="{9545BAA4-FCEE-49A6-A097-1EE1F0B2A1E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16173</TotalTime>
  <Words>1469</Words>
  <Application>Microsoft Office PowerPoint</Application>
  <PresentationFormat>On-screen Show (4:3)</PresentationFormat>
  <Paragraphs>264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Cambria Math</vt:lpstr>
      <vt:lpstr>Gill Sans MT</vt:lpstr>
      <vt:lpstr>Symbol</vt:lpstr>
      <vt:lpstr>Times New Roman</vt:lpstr>
      <vt:lpstr>Verdana</vt:lpstr>
      <vt:lpstr>Wingdings</vt:lpstr>
      <vt:lpstr>Theme1</vt:lpstr>
      <vt:lpstr>Checksum and Cryptographic Hash Function</vt:lpstr>
      <vt:lpstr>Outline</vt:lpstr>
      <vt:lpstr>Hash Algorithm</vt:lpstr>
      <vt:lpstr>“Even his mom cannot recognize him!”</vt:lpstr>
      <vt:lpstr>Hash Length</vt:lpstr>
      <vt:lpstr>Application: Hash as Message/File Identity</vt:lpstr>
      <vt:lpstr>Birthday Problem</vt:lpstr>
      <vt:lpstr>How to compute the probability?</vt:lpstr>
      <vt:lpstr>Probability?</vt:lpstr>
      <vt:lpstr>Birthday Problem Probability</vt:lpstr>
      <vt:lpstr>Hash as Identify Probability</vt:lpstr>
      <vt:lpstr>Desirable Properties of Hash Functions</vt:lpstr>
      <vt:lpstr>Challenge</vt:lpstr>
      <vt:lpstr>Internet checksum: poor crypto hash function</vt:lpstr>
      <vt:lpstr>Outline</vt:lpstr>
      <vt:lpstr>Application: Password hashing </vt:lpstr>
      <vt:lpstr>Application: Message Integrity</vt:lpstr>
      <vt:lpstr>Base64 Encoding</vt:lpstr>
      <vt:lpstr>Base64 Encoding Example</vt:lpstr>
      <vt:lpstr>Base16 Encoding</vt:lpstr>
      <vt:lpstr>Outline</vt:lpstr>
      <vt:lpstr>PowerPoint Presentation</vt:lpstr>
      <vt:lpstr>MD5 Hash</vt:lpstr>
      <vt:lpstr>PowerPoint Presentation</vt:lpstr>
      <vt:lpstr>HMAC</vt:lpstr>
      <vt:lpstr>PowerPoint Presentation</vt:lpstr>
      <vt:lpstr>Password Cracking</vt:lpstr>
      <vt:lpstr>Password Cracking (Cont’d)</vt:lpstr>
      <vt:lpstr>Backup</vt:lpstr>
      <vt:lpstr>PowerPoint Presentation</vt:lpstr>
      <vt:lpstr>Encryption with AES</vt:lpstr>
      <vt:lpstr>Decryption with AES</vt:lpstr>
      <vt:lpstr>Encrypting and Decrypting File with AES</vt:lpstr>
      <vt:lpstr>PowerPoint Presentation</vt:lpstr>
      <vt:lpstr>Generate Public and Private Key Pair</vt:lpstr>
      <vt:lpstr>Encryption with RSA</vt:lpstr>
      <vt:lpstr>Decryption with RSA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1218</cp:revision>
  <dcterms:created xsi:type="dcterms:W3CDTF">1995-06-02T21:27:28Z</dcterms:created>
  <dcterms:modified xsi:type="dcterms:W3CDTF">2021-07-23T02:02:05Z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