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48"/>
  </p:notesMasterIdLst>
  <p:handoutMasterIdLst>
    <p:handoutMasterId r:id="rId49"/>
  </p:handoutMasterIdLst>
  <p:sldIdLst>
    <p:sldId id="256" r:id="rId2"/>
    <p:sldId id="377" r:id="rId3"/>
    <p:sldId id="378" r:id="rId4"/>
    <p:sldId id="379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422" r:id="rId15"/>
    <p:sldId id="391" r:id="rId16"/>
    <p:sldId id="392" r:id="rId17"/>
    <p:sldId id="393" r:id="rId18"/>
    <p:sldId id="280" r:id="rId19"/>
    <p:sldId id="394" r:id="rId20"/>
    <p:sldId id="395" r:id="rId21"/>
    <p:sldId id="396" r:id="rId22"/>
    <p:sldId id="397" r:id="rId23"/>
    <p:sldId id="398" r:id="rId24"/>
    <p:sldId id="399" r:id="rId25"/>
    <p:sldId id="423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295" r:id="rId34"/>
    <p:sldId id="424" r:id="rId35"/>
    <p:sldId id="408" r:id="rId36"/>
    <p:sldId id="419" r:id="rId37"/>
    <p:sldId id="420" r:id="rId38"/>
    <p:sldId id="421" r:id="rId39"/>
    <p:sldId id="409" r:id="rId40"/>
    <p:sldId id="410" r:id="rId41"/>
    <p:sldId id="411" r:id="rId42"/>
    <p:sldId id="412" r:id="rId43"/>
    <p:sldId id="413" r:id="rId44"/>
    <p:sldId id="415" r:id="rId45"/>
    <p:sldId id="416" r:id="rId46"/>
    <p:sldId id="414" r:id="rId47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5194" autoAdjust="0"/>
  </p:normalViewPr>
  <p:slideViewPr>
    <p:cSldViewPr snapToGrid="0">
      <p:cViewPr varScale="1">
        <p:scale>
          <a:sx n="78" d="100"/>
          <a:sy n="78" d="100"/>
        </p:scale>
        <p:origin x="10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103225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601900" y="1484783"/>
            <a:ext cx="4103225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46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6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901" r:id="rId3"/>
    <p:sldLayoutId id="2147483899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&amp;arnumber=1281254&amp;is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Introduction to Software Security</a:t>
            </a:r>
            <a:endParaRPr lang="en-US" altLang="en-US" dirty="0"/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Xinwen Fu., </a:t>
            </a:r>
            <a:r>
              <a:rPr lang="en-US" altLang="en-US" sz="2600" dirty="0" err="1" smtClean="0"/>
              <a:t>Ph.D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Professor</a:t>
            </a:r>
          </a:p>
          <a:p>
            <a:pPr eaLnBrk="1" hangingPunct="1"/>
            <a:r>
              <a:rPr lang="en-US" altLang="en-US" sz="2600" dirty="0" smtClean="0"/>
              <a:t>Department of Computer Science</a:t>
            </a:r>
          </a:p>
          <a:p>
            <a:pPr eaLnBrk="1" hangingPunct="1"/>
            <a:r>
              <a:rPr lang="en-US" altLang="en-US" sz="2600" dirty="0" smtClean="0"/>
              <a:t>University of Massachusetts Lowell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5700795"/>
            <a:ext cx="1300162" cy="8428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Synthesize</a:t>
            </a:r>
            <a:r>
              <a:rPr lang="en-US" dirty="0"/>
              <a:t>, prioritize, and rank the risks.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Prioritize </a:t>
            </a:r>
            <a:r>
              <a:rPr lang="en-US" dirty="0"/>
              <a:t>the risks based on the business  goals.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Riskmetrics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Risk likelihood.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Risk impact.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Number of risks emerging over time.</a:t>
            </a:r>
          </a:p>
          <a:p>
            <a:pPr>
              <a:lnSpc>
                <a:spcPct val="110000"/>
              </a:lnSpc>
            </a:pPr>
            <a:r>
              <a:rPr lang="en-US" dirty="0"/>
              <a:t>What shall we do first given the current risk  situation?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the best allocation of resources?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9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4) Define </a:t>
            </a:r>
            <a:r>
              <a:rPr lang="en-US" dirty="0"/>
              <a:t>the risk mitigation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coherent strategy for mitigating  the risks that takes into account:</a:t>
            </a:r>
          </a:p>
          <a:p>
            <a:pPr lvl="1"/>
            <a:r>
              <a:rPr lang="en-US" dirty="0"/>
              <a:t>Cost.</a:t>
            </a:r>
          </a:p>
          <a:p>
            <a:pPr lvl="1"/>
            <a:r>
              <a:rPr lang="en-US" dirty="0"/>
              <a:t>Implementation time.</a:t>
            </a:r>
          </a:p>
          <a:p>
            <a:pPr lvl="1"/>
            <a:r>
              <a:rPr lang="en-US" dirty="0"/>
              <a:t>Likelihood of success.</a:t>
            </a:r>
          </a:p>
          <a:p>
            <a:pPr lvl="1"/>
            <a:r>
              <a:rPr lang="en-US" dirty="0"/>
              <a:t>Competence.</a:t>
            </a:r>
          </a:p>
          <a:p>
            <a:r>
              <a:rPr lang="en-US" dirty="0"/>
              <a:t>Impact.</a:t>
            </a:r>
          </a:p>
          <a:p>
            <a:r>
              <a:rPr lang="en-US" dirty="0"/>
              <a:t>Identify the validation techniques.</a:t>
            </a:r>
          </a:p>
          <a:p>
            <a:r>
              <a:rPr lang="en-US" dirty="0"/>
              <a:t>Metrics are financial in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5) Carry </a:t>
            </a:r>
            <a:r>
              <a:rPr lang="en-US" dirty="0"/>
              <a:t>out fixes and validate that they  are correct.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the mitigation strategy.</a:t>
            </a:r>
          </a:p>
          <a:p>
            <a:r>
              <a:rPr lang="en-US" dirty="0"/>
              <a:t>The artifacts should be rectified.</a:t>
            </a:r>
          </a:p>
          <a:p>
            <a:r>
              <a:rPr lang="en-US" dirty="0"/>
              <a:t>Progress is measured in terms of  completeness against mitigation strategy.</a:t>
            </a:r>
          </a:p>
          <a:p>
            <a:r>
              <a:rPr lang="en-US" dirty="0"/>
              <a:t>Use validation techniques to validate that  artifacts no longer bear unacceptable risk.</a:t>
            </a:r>
          </a:p>
          <a:p>
            <a:r>
              <a:rPr lang="en-US" dirty="0"/>
              <a:t>Metrics include artifact quality metrics  and levels of risk mitigation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RMF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Risk management is a central software security practice.</a:t>
            </a:r>
          </a:p>
          <a:p>
            <a:pPr>
              <a:lnSpc>
                <a:spcPct val="120000"/>
              </a:lnSpc>
            </a:pPr>
            <a:r>
              <a:rPr lang="en-US" dirty="0"/>
              <a:t>Successful use of RMF relies on continuous </a:t>
            </a:r>
            <a:r>
              <a:rPr lang="en-US" dirty="0" smtClean="0"/>
              <a:t>and consistent </a:t>
            </a:r>
            <a:r>
              <a:rPr lang="en-US" dirty="0"/>
              <a:t>identification of risks.</a:t>
            </a:r>
          </a:p>
          <a:p>
            <a:pPr>
              <a:lnSpc>
                <a:spcPct val="120000"/>
              </a:lnSpc>
            </a:pPr>
            <a:r>
              <a:rPr lang="en-US" dirty="0"/>
              <a:t>Use project management tools to track risk information.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Open Workbench.</a:t>
            </a:r>
          </a:p>
          <a:p>
            <a:pPr>
              <a:lnSpc>
                <a:spcPct val="120000"/>
              </a:lnSpc>
            </a:pPr>
            <a:r>
              <a:rPr lang="en-US" dirty="0"/>
              <a:t>RMF is a multilevel loop.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Identifying risks only once during the project </a:t>
            </a:r>
            <a:r>
              <a:rPr lang="en-US" dirty="0" smtClean="0"/>
              <a:t>is </a:t>
            </a:r>
            <a:r>
              <a:rPr lang="en-US" dirty="0"/>
              <a:t>incorrect.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five fundamental activities need to be </a:t>
            </a:r>
            <a:r>
              <a:rPr lang="en-US" dirty="0" smtClean="0"/>
              <a:t>applied repeatedly </a:t>
            </a:r>
            <a:r>
              <a:rPr lang="en-US" dirty="0"/>
              <a:t>throughout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8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</a:t>
            </a:r>
            <a:r>
              <a:rPr lang="en-US" spc="-25" dirty="0"/>
              <a:t> </a:t>
            </a:r>
            <a:r>
              <a:rPr lang="en-US" dirty="0"/>
              <a:t>II:</a:t>
            </a:r>
            <a:r>
              <a:rPr lang="en-US" spc="-35" dirty="0"/>
              <a:t> </a:t>
            </a:r>
            <a:r>
              <a:rPr lang="en-US" dirty="0"/>
              <a:t>Touchpoints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97778"/>
          </a:xfrm>
        </p:spPr>
        <p:txBody>
          <a:bodyPr>
            <a:normAutofit/>
          </a:bodyPr>
          <a:lstStyle/>
          <a:p>
            <a:r>
              <a:rPr lang="en-US" dirty="0"/>
              <a:t>Security touchpoints are set of security best  practices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0" y="2582563"/>
            <a:ext cx="7707662" cy="42754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84381" y="268806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❶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636997" y="33110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❷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50100" y="32432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❷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810889" y="276783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❸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652192" y="316127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❹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983047" y="3267709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❺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6305" y="2675707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❻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5944" y="3198344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❼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5343" y="2711541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❽</a:t>
            </a:r>
          </a:p>
        </p:txBody>
      </p:sp>
    </p:spTree>
    <p:extLst>
      <p:ext uri="{BB962C8B-B14F-4D97-AF65-F5344CB8AC3E}">
        <p14:creationId xmlns:p14="http://schemas.microsoft.com/office/powerpoint/2010/main" val="12574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Seven</a:t>
            </a:r>
            <a:r>
              <a:rPr lang="en-US" spc="-35" dirty="0"/>
              <a:t> </a:t>
            </a:r>
            <a:r>
              <a:rPr lang="en-US" dirty="0"/>
              <a:t>Touchpoints</a:t>
            </a:r>
            <a:r>
              <a:rPr lang="en-US" spc="-35" dirty="0"/>
              <a:t>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Code Reviews.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Artifact: Code.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of risks found: Buffer overflow on line 30.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Architectural Risk Analysis.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Artifact: Design and specifications.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of risks found: Failure of a Web Service to  authenticate calling code.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Penetration Testing.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Artifact: System in its environment.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of risks found: Poor handling of program </a:t>
            </a:r>
            <a:r>
              <a:rPr lang="en-US" dirty="0" smtClean="0"/>
              <a:t>state </a:t>
            </a:r>
            <a:r>
              <a:rPr lang="en-US" dirty="0"/>
              <a:t>in Web interface</a:t>
            </a:r>
            <a:r>
              <a:rPr lang="en-US" dirty="0" smtClean="0"/>
              <a:t>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Touchpoints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Risk-Based Security Testing.</a:t>
            </a:r>
          </a:p>
          <a:p>
            <a:pPr lvl="1"/>
            <a:r>
              <a:rPr lang="en-US" dirty="0"/>
              <a:t>Artifact: Units and system.</a:t>
            </a:r>
          </a:p>
          <a:p>
            <a:pPr lvl="1"/>
            <a:r>
              <a:rPr lang="en-US" dirty="0"/>
              <a:t>Example of risks found: Extent of data leakage </a:t>
            </a:r>
            <a:r>
              <a:rPr lang="en-US" dirty="0" smtClean="0"/>
              <a:t>possible </a:t>
            </a:r>
            <a:r>
              <a:rPr lang="en-US" dirty="0"/>
              <a:t>by leveraging data protection risk.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Abuse cases.</a:t>
            </a:r>
          </a:p>
          <a:p>
            <a:pPr lvl="1"/>
            <a:r>
              <a:rPr lang="en-US" dirty="0"/>
              <a:t>Artifact: Requirements and use cases.</a:t>
            </a:r>
          </a:p>
          <a:p>
            <a:pPr lvl="1"/>
            <a:r>
              <a:rPr lang="en-US" dirty="0"/>
              <a:t>Example of risks found: Susceptibility to </a:t>
            </a:r>
            <a:r>
              <a:rPr lang="en-US" dirty="0" smtClean="0"/>
              <a:t>well-known </a:t>
            </a:r>
            <a:r>
              <a:rPr lang="en-US" dirty="0"/>
              <a:t>tampering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4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Seven</a:t>
            </a:r>
            <a:r>
              <a:rPr lang="en-US" spc="-35" dirty="0"/>
              <a:t> </a:t>
            </a:r>
            <a:r>
              <a:rPr lang="en-US" dirty="0"/>
              <a:t>Touchpoints</a:t>
            </a:r>
            <a:r>
              <a:rPr lang="en-US" spc="-35" dirty="0"/>
              <a:t> </a:t>
            </a:r>
            <a:r>
              <a:rPr lang="en-US" dirty="0"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Security Requirements.</a:t>
            </a:r>
          </a:p>
          <a:p>
            <a:pPr lvl="1"/>
            <a:r>
              <a:rPr lang="en-US" dirty="0"/>
              <a:t>Artifact: Requirements.</a:t>
            </a:r>
          </a:p>
          <a:p>
            <a:pPr lvl="1"/>
            <a:r>
              <a:rPr lang="en-US" dirty="0"/>
              <a:t>Example of risks found: Explicit description of data </a:t>
            </a:r>
            <a:r>
              <a:rPr lang="en-US" dirty="0" smtClean="0"/>
              <a:t>protection </a:t>
            </a:r>
            <a:r>
              <a:rPr lang="en-US" dirty="0"/>
              <a:t>needs is missing.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Security Operations.</a:t>
            </a:r>
          </a:p>
          <a:p>
            <a:pPr lvl="1"/>
            <a:r>
              <a:rPr lang="en-US" dirty="0"/>
              <a:t>Artifact: Fielded system.</a:t>
            </a:r>
          </a:p>
          <a:p>
            <a:pPr lvl="1"/>
            <a:r>
              <a:rPr lang="en-US" dirty="0"/>
              <a:t>Example of risks found: Insufficient logging to  prosecute a known attacker.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3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745"/>
            <a:ext cx="9144000" cy="6096635"/>
            <a:chOff x="0" y="761745"/>
            <a:chExt cx="9144000" cy="6096635"/>
          </a:xfrm>
        </p:grpSpPr>
        <p:sp>
          <p:nvSpPr>
            <p:cNvPr id="3" name="object 3"/>
            <p:cNvSpPr/>
            <p:nvPr/>
          </p:nvSpPr>
          <p:spPr>
            <a:xfrm>
              <a:off x="0" y="1551049"/>
              <a:ext cx="9144000" cy="5307330"/>
            </a:xfrm>
            <a:custGeom>
              <a:avLst/>
              <a:gdLst/>
              <a:ahLst/>
              <a:cxnLst/>
              <a:rect l="l" t="t" r="r" b="b"/>
              <a:pathLst>
                <a:path w="9144000" h="5307330">
                  <a:moveTo>
                    <a:pt x="9144000" y="0"/>
                  </a:moveTo>
                  <a:lnTo>
                    <a:pt x="0" y="0"/>
                  </a:lnTo>
                  <a:lnTo>
                    <a:pt x="0" y="5306949"/>
                  </a:lnTo>
                  <a:lnTo>
                    <a:pt x="9144000" y="530694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6660" y="761745"/>
              <a:ext cx="4617720" cy="790575"/>
            </a:xfrm>
            <a:custGeom>
              <a:avLst/>
              <a:gdLst/>
              <a:ahLst/>
              <a:cxnLst/>
              <a:rect l="l" t="t" r="r" b="b"/>
              <a:pathLst>
                <a:path w="4617720" h="790575">
                  <a:moveTo>
                    <a:pt x="4617339" y="0"/>
                  </a:moveTo>
                  <a:lnTo>
                    <a:pt x="0" y="790193"/>
                  </a:lnTo>
                  <a:lnTo>
                    <a:pt x="4616195" y="790193"/>
                  </a:lnTo>
                  <a:lnTo>
                    <a:pt x="4617339" y="0"/>
                  </a:lnTo>
                  <a:close/>
                </a:path>
              </a:pathLst>
            </a:custGeom>
            <a:solidFill>
              <a:srgbClr val="FFFFFF">
                <a:alpha val="666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6660" y="1551304"/>
              <a:ext cx="4617720" cy="760095"/>
            </a:xfrm>
            <a:custGeom>
              <a:avLst/>
              <a:gdLst/>
              <a:ahLst/>
              <a:cxnLst/>
              <a:rect l="l" t="t" r="r" b="b"/>
              <a:pathLst>
                <a:path w="4617720" h="760094">
                  <a:moveTo>
                    <a:pt x="4616195" y="0"/>
                  </a:moveTo>
                  <a:lnTo>
                    <a:pt x="0" y="0"/>
                  </a:lnTo>
                  <a:lnTo>
                    <a:pt x="4617339" y="759714"/>
                  </a:lnTo>
                  <a:lnTo>
                    <a:pt x="4616195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79882"/>
            <a:ext cx="7397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Fixing</a:t>
            </a:r>
            <a:r>
              <a:rPr sz="4400" spc="-30" dirty="0"/>
              <a:t> </a:t>
            </a:r>
            <a:r>
              <a:rPr sz="4400" spc="-5" dirty="0"/>
              <a:t>defects:</a:t>
            </a:r>
            <a:r>
              <a:rPr sz="4400" spc="-15" dirty="0"/>
              <a:t> </a:t>
            </a:r>
            <a:r>
              <a:rPr sz="4400" spc="-5" dirty="0"/>
              <a:t>Early</a:t>
            </a:r>
            <a:r>
              <a:rPr sz="4400" spc="-20" dirty="0"/>
              <a:t> </a:t>
            </a:r>
            <a:r>
              <a:rPr sz="4400" dirty="0"/>
              <a:t>is</a:t>
            </a:r>
            <a:r>
              <a:rPr sz="4400" spc="-5" dirty="0"/>
              <a:t> better!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26" y="1640967"/>
            <a:ext cx="8365998" cy="502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</a:t>
            </a:r>
            <a:r>
              <a:rPr lang="en-US" spc="-20" dirty="0"/>
              <a:t> </a:t>
            </a:r>
            <a:r>
              <a:rPr lang="en-US" spc="-5" dirty="0"/>
              <a:t>Code</a:t>
            </a:r>
            <a:r>
              <a:rPr lang="en-US" spc="-10" dirty="0"/>
              <a:t> </a:t>
            </a:r>
            <a:r>
              <a:rPr lang="en-US" dirty="0"/>
              <a:t>Review</a:t>
            </a:r>
            <a:r>
              <a:rPr lang="en-US" spc="-25" dirty="0"/>
              <a:t>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analysis.</a:t>
            </a:r>
          </a:p>
          <a:p>
            <a:r>
              <a:rPr lang="en-US" dirty="0"/>
              <a:t>Focus is on finding and fixing bugs.</a:t>
            </a:r>
          </a:p>
          <a:p>
            <a:r>
              <a:rPr lang="en-US" dirty="0"/>
              <a:t>Use static analysis tools to find security bugs.</a:t>
            </a:r>
          </a:p>
          <a:p>
            <a:pPr lvl="1"/>
            <a:r>
              <a:rPr lang="en-US" dirty="0"/>
              <a:t>Static analysis tools suffer from false negatives </a:t>
            </a:r>
            <a:r>
              <a:rPr lang="en-US" dirty="0" smtClean="0"/>
              <a:t>and false </a:t>
            </a:r>
            <a:r>
              <a:rPr lang="en-US" dirty="0"/>
              <a:t>positives.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Coverity</a:t>
            </a:r>
            <a:r>
              <a:rPr lang="en-US" dirty="0"/>
              <a:t>, Fortify, Ounce Labs, and Secure 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3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/>
              <a:t>of software </a:t>
            </a:r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vulnerabilities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 descr="Programmer looking at screen with code vector clipar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79" y="3545982"/>
            <a:ext cx="1315637" cy="15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</a:t>
            </a:r>
            <a:r>
              <a:rPr lang="en-US" spc="-20" dirty="0" smtClean="0"/>
              <a:t> </a:t>
            </a:r>
            <a:r>
              <a:rPr lang="en-US" spc="-5" dirty="0"/>
              <a:t>Code</a:t>
            </a:r>
            <a:r>
              <a:rPr lang="en-US" spc="-10" dirty="0"/>
              <a:t> </a:t>
            </a:r>
            <a:r>
              <a:rPr lang="en-US" dirty="0"/>
              <a:t>Review</a:t>
            </a:r>
            <a:r>
              <a:rPr lang="en-US" spc="-25" dirty="0"/>
              <a:t> </a:t>
            </a:r>
            <a:r>
              <a:rPr lang="en-US" dirty="0"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source code analysis tools must: 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designed for security.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multiple tires. 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extensible.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useful for security analysts and  developers alike.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existing development processes.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sense to multiple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</a:t>
            </a:r>
            <a:r>
              <a:rPr lang="en-US" dirty="0"/>
              <a:t>Architectural Risk Analysis (I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flaws: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Account for 50% of security problems.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Can't be detected by staring at code.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higher-level understanding is required.</a:t>
            </a:r>
          </a:p>
          <a:p>
            <a:pPr>
              <a:lnSpc>
                <a:spcPct val="110000"/>
              </a:lnSpc>
            </a:pPr>
            <a:r>
              <a:rPr lang="en-US" dirty="0"/>
              <a:t>Architectural Risk Analysis: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Tracks risk over time.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Links system-level concerns to probability and  impact measures.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Fits with RMF.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4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5" dirty="0" smtClean="0"/>
              <a:t>2 -</a:t>
            </a:r>
            <a:r>
              <a:rPr lang="en-US" sz="3200" spc="15" dirty="0" smtClean="0"/>
              <a:t> </a:t>
            </a:r>
            <a:r>
              <a:rPr lang="en-US" sz="3200" spc="-10" dirty="0"/>
              <a:t>Architectural</a:t>
            </a:r>
            <a:r>
              <a:rPr lang="en-US" sz="3200" dirty="0"/>
              <a:t> </a:t>
            </a:r>
            <a:r>
              <a:rPr lang="en-US" sz="3200" spc="-5" dirty="0"/>
              <a:t>Risk</a:t>
            </a:r>
            <a:r>
              <a:rPr lang="en-US" sz="3200" spc="5" dirty="0"/>
              <a:t> </a:t>
            </a:r>
            <a:r>
              <a:rPr lang="en-US" sz="3200" spc="-5" dirty="0"/>
              <a:t>Analysis</a:t>
            </a:r>
            <a:r>
              <a:rPr lang="en-US" sz="3200" spc="20" dirty="0"/>
              <a:t> </a:t>
            </a:r>
            <a:r>
              <a:rPr lang="en-US" sz="3200" spc="-5" dirty="0"/>
              <a:t>(II</a:t>
            </a:r>
            <a:r>
              <a:rPr lang="en-US" sz="3200" spc="-5" dirty="0" smtClean="0"/>
              <a:t>): </a:t>
            </a:r>
            <a:r>
              <a:rPr lang="en-US" sz="3200" dirty="0"/>
              <a:t>Critical Aspects of Architectural Risk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</a:t>
            </a:r>
            <a:r>
              <a:rPr lang="en-US" dirty="0"/>
              <a:t>Resistance Analysis.</a:t>
            </a:r>
          </a:p>
          <a:p>
            <a:r>
              <a:rPr lang="en-US" dirty="0"/>
              <a:t>Ambiguity Analysis.</a:t>
            </a:r>
          </a:p>
          <a:p>
            <a:r>
              <a:rPr lang="en-US" dirty="0"/>
              <a:t>Weakness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0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 Architectural Risk Analysis (III</a:t>
            </a:r>
            <a:r>
              <a:rPr lang="en-US" dirty="0" smtClean="0"/>
              <a:t>) - Attack </a:t>
            </a:r>
            <a:r>
              <a:rPr lang="en-US" dirty="0"/>
              <a:t>Resistance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captures the check-list like approach to the </a:t>
            </a:r>
            <a:r>
              <a:rPr lang="en-US" dirty="0" smtClean="0"/>
              <a:t>risk analysis </a:t>
            </a:r>
            <a:r>
              <a:rPr lang="en-US" dirty="0"/>
              <a:t>taken in Microsoft STRIDE approach.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Identify general flaws using secure </a:t>
            </a:r>
            <a:r>
              <a:rPr lang="en-US" dirty="0" smtClean="0"/>
              <a:t>design </a:t>
            </a:r>
            <a:r>
              <a:rPr lang="en-US" dirty="0"/>
              <a:t>literature and checklists.</a:t>
            </a:r>
          </a:p>
          <a:p>
            <a:pPr lvl="1"/>
            <a:r>
              <a:rPr lang="en-US" dirty="0"/>
              <a:t>Map attack patterns using either the results of  abuse case development or a list of </a:t>
            </a:r>
            <a:r>
              <a:rPr lang="en-US" dirty="0" smtClean="0"/>
              <a:t>historical </a:t>
            </a:r>
            <a:r>
              <a:rPr lang="en-US" dirty="0"/>
              <a:t>risks.</a:t>
            </a:r>
          </a:p>
          <a:p>
            <a:pPr lvl="1"/>
            <a:r>
              <a:rPr lang="en-US" dirty="0"/>
              <a:t>Identify risks in the architecture based on the use  of checklists.</a:t>
            </a:r>
          </a:p>
          <a:p>
            <a:pPr lvl="1"/>
            <a:r>
              <a:rPr lang="en-US" dirty="0"/>
              <a:t>Understand and demonstrate the viability of </a:t>
            </a:r>
            <a:r>
              <a:rPr lang="en-US" dirty="0" smtClean="0"/>
              <a:t>these </a:t>
            </a:r>
            <a:r>
              <a:rPr lang="en-US" dirty="0"/>
              <a:t>known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8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2-</a:t>
            </a:r>
            <a:r>
              <a:rPr lang="en-US" spc="15" dirty="0"/>
              <a:t> </a:t>
            </a:r>
            <a:r>
              <a:rPr lang="en-US" spc="-10" dirty="0"/>
              <a:t>Architectural</a:t>
            </a:r>
            <a:r>
              <a:rPr lang="en-US" dirty="0"/>
              <a:t> </a:t>
            </a:r>
            <a:r>
              <a:rPr lang="en-US" spc="-5" dirty="0"/>
              <a:t>Risk</a:t>
            </a:r>
            <a:r>
              <a:rPr lang="en-US" spc="5" dirty="0"/>
              <a:t> </a:t>
            </a:r>
            <a:r>
              <a:rPr lang="en-US" spc="-5" dirty="0"/>
              <a:t>Analysis</a:t>
            </a:r>
            <a:r>
              <a:rPr lang="en-US" spc="20" dirty="0"/>
              <a:t> </a:t>
            </a:r>
            <a:r>
              <a:rPr lang="en-US" spc="-5" dirty="0"/>
              <a:t>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Ambiguity Analysis: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captures the creative activity required to </a:t>
            </a:r>
            <a:r>
              <a:rPr lang="en-US" dirty="0" smtClean="0"/>
              <a:t>discover new </a:t>
            </a:r>
            <a:r>
              <a:rPr lang="en-US" dirty="0"/>
              <a:t>risks.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requires at least two analysts and experience.</a:t>
            </a:r>
          </a:p>
          <a:p>
            <a:pPr>
              <a:lnSpc>
                <a:spcPct val="120000"/>
              </a:lnSpc>
            </a:pPr>
            <a:r>
              <a:rPr lang="en-US" dirty="0"/>
              <a:t>Weakness Analysis: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aimed at understanding the impact of </a:t>
            </a:r>
            <a:r>
              <a:rPr lang="en-US" dirty="0" smtClean="0"/>
              <a:t>software </a:t>
            </a:r>
            <a:r>
              <a:rPr lang="en-US" dirty="0"/>
              <a:t>dependencies.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Software is built on top of complex middleware </a:t>
            </a:r>
            <a:r>
              <a:rPr lang="en-US" dirty="0" smtClean="0"/>
              <a:t>frameworks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 what kind of assumptions we make </a:t>
            </a:r>
            <a:r>
              <a:rPr lang="en-US" dirty="0" smtClean="0"/>
              <a:t>about </a:t>
            </a:r>
            <a:r>
              <a:rPr lang="en-US" dirty="0"/>
              <a:t>outside software.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happens when assumptions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3 -</a:t>
            </a:r>
            <a:r>
              <a:rPr lang="en-US" dirty="0" smtClean="0"/>
              <a:t> </a:t>
            </a:r>
            <a:r>
              <a:rPr lang="en-US" spc="-10" dirty="0"/>
              <a:t>Software </a:t>
            </a:r>
            <a:r>
              <a:rPr lang="en-US" dirty="0"/>
              <a:t>Penetration</a:t>
            </a:r>
            <a:r>
              <a:rPr lang="en-US" spc="-10" dirty="0"/>
              <a:t> </a:t>
            </a:r>
            <a:r>
              <a:rPr lang="en-US" spc="-5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method of evaluating software security by  simulating an attack in an outside-in  manner.</a:t>
            </a:r>
          </a:p>
          <a:p>
            <a:pPr>
              <a:lnSpc>
                <a:spcPct val="120000"/>
              </a:lnSpc>
            </a:pPr>
            <a:r>
              <a:rPr lang="en-US" dirty="0"/>
              <a:t>Testing the system in its final.</a:t>
            </a:r>
          </a:p>
          <a:p>
            <a:pPr>
              <a:lnSpc>
                <a:spcPct val="120000"/>
              </a:lnSpc>
            </a:pPr>
            <a:r>
              <a:rPr lang="en-US" dirty="0"/>
              <a:t>Most commonly applied of all </a:t>
            </a:r>
            <a:r>
              <a:rPr lang="en-US" dirty="0" smtClean="0"/>
              <a:t>seven </a:t>
            </a:r>
            <a:r>
              <a:rPr lang="en-US" dirty="0"/>
              <a:t>touchpoints.</a:t>
            </a:r>
          </a:p>
          <a:p>
            <a:pPr>
              <a:lnSpc>
                <a:spcPct val="120000"/>
              </a:lnSpc>
            </a:pPr>
            <a:r>
              <a:rPr lang="en-US" dirty="0"/>
              <a:t>Use static and dynamic penetration </a:t>
            </a:r>
            <a:r>
              <a:rPr lang="en-US" dirty="0" smtClean="0"/>
              <a:t>testing </a:t>
            </a:r>
            <a:r>
              <a:rPr lang="en-US" dirty="0"/>
              <a:t>tools.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Examples</a:t>
            </a:r>
            <a:r>
              <a:rPr lang="en-US" dirty="0"/>
              <a:t>: fault injection tools, </a:t>
            </a:r>
            <a:r>
              <a:rPr lang="en-US" dirty="0" err="1"/>
              <a:t>Cenzic</a:t>
            </a:r>
            <a:r>
              <a:rPr lang="en-US" dirty="0"/>
              <a:t>, Holodeck,  SPI Dynamics, Immunity CANVAS, and </a:t>
            </a:r>
            <a:r>
              <a:rPr lang="en-US" dirty="0" err="1"/>
              <a:t>IEInspector</a:t>
            </a:r>
            <a:r>
              <a:rPr lang="en-US" dirty="0"/>
              <a:t>  HTTP Analyzer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4 -</a:t>
            </a:r>
            <a:r>
              <a:rPr lang="en-US" spc="15" dirty="0" smtClean="0"/>
              <a:t> </a:t>
            </a:r>
            <a:r>
              <a:rPr lang="en-US" spc="-5" dirty="0"/>
              <a:t>Risk-Based</a:t>
            </a:r>
            <a:r>
              <a:rPr lang="en-US" spc="5" dirty="0"/>
              <a:t> </a:t>
            </a:r>
            <a:r>
              <a:rPr lang="en-US" spc="-10" dirty="0"/>
              <a:t>Security</a:t>
            </a:r>
            <a:r>
              <a:rPr lang="en-US" spc="15" dirty="0"/>
              <a:t> </a:t>
            </a:r>
            <a:r>
              <a:rPr lang="en-US" spc="-5" dirty="0"/>
              <a:t>Testing</a:t>
            </a:r>
            <a:r>
              <a:rPr lang="en-US" spc="5" dirty="0"/>
              <a:t> </a:t>
            </a:r>
            <a:r>
              <a:rPr lang="en-US" spc="-5" dirty="0"/>
              <a:t>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Testers must </a:t>
            </a:r>
            <a:r>
              <a:rPr lang="en-US" dirty="0" smtClean="0"/>
              <a:t>follow risk-based </a:t>
            </a:r>
            <a:r>
              <a:rPr lang="en-US" dirty="0"/>
              <a:t>approach: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Grounded in both system's architectural reality </a:t>
            </a:r>
            <a:r>
              <a:rPr lang="en-US" dirty="0" smtClean="0"/>
              <a:t>and </a:t>
            </a:r>
            <a:r>
              <a:rPr lang="en-US" dirty="0"/>
              <a:t>the attacker's mindset.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Focused on areas of code where an attack is likely  to succeed.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from Penetration Testing: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Level of approach: Inside-out approach.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Timing of testing: Before the software is complete.</a:t>
            </a:r>
          </a:p>
          <a:p>
            <a:pPr>
              <a:lnSpc>
                <a:spcPct val="120000"/>
              </a:lnSpc>
            </a:pPr>
            <a:r>
              <a:rPr lang="en-US" dirty="0"/>
              <a:t>Should start prior to system integration.</a:t>
            </a:r>
          </a:p>
          <a:p>
            <a:pPr>
              <a:lnSpc>
                <a:spcPct val="120000"/>
              </a:lnSpc>
            </a:pPr>
            <a:r>
              <a:rPr lang="en-US" dirty="0"/>
              <a:t>Risk analysts should identify and rank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4 - </a:t>
            </a:r>
            <a:r>
              <a:rPr lang="en-US" dirty="0"/>
              <a:t>Risk-Based Security Testing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must involve two  </a:t>
            </a:r>
            <a:r>
              <a:rPr lang="en-US" dirty="0" smtClean="0"/>
              <a:t>approaches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security testing:</a:t>
            </a:r>
          </a:p>
          <a:p>
            <a:pPr lvl="1"/>
            <a:r>
              <a:rPr lang="en-US" dirty="0"/>
              <a:t>Testing mechanisms that ensure that  functionality is well implemented.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Adversarial security testing:</a:t>
            </a:r>
          </a:p>
          <a:p>
            <a:pPr lvl="1"/>
            <a:r>
              <a:rPr lang="en-US" dirty="0"/>
              <a:t>Risk-based security testing motivated by  understanding the attacker's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7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5 -</a:t>
            </a:r>
            <a:r>
              <a:rPr lang="en-US" spc="-20" dirty="0" smtClean="0"/>
              <a:t> </a:t>
            </a:r>
            <a:r>
              <a:rPr lang="en-US" dirty="0"/>
              <a:t>Abuse</a:t>
            </a:r>
            <a:r>
              <a:rPr lang="en-US" spc="-15" dirty="0"/>
              <a:t> </a:t>
            </a:r>
            <a:r>
              <a:rPr lang="en-US" spc="-5" dirty="0"/>
              <a:t>Cases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Determining what the software can't </a:t>
            </a:r>
            <a:r>
              <a:rPr lang="en-US" dirty="0" smtClean="0"/>
              <a:t>and won't do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</a:t>
            </a:r>
            <a:r>
              <a:rPr lang="en-US" dirty="0"/>
              <a:t>: users can't enter more than 50 characters.</a:t>
            </a:r>
          </a:p>
          <a:p>
            <a:pPr>
              <a:lnSpc>
                <a:spcPct val="110000"/>
              </a:lnSpc>
            </a:pPr>
            <a:r>
              <a:rPr lang="en-US" dirty="0"/>
              <a:t>Must anticipate abnormal behaviors.</a:t>
            </a:r>
          </a:p>
          <a:p>
            <a:pPr>
              <a:lnSpc>
                <a:spcPct val="110000"/>
              </a:lnSpc>
            </a:pPr>
            <a:r>
              <a:rPr lang="en-US" dirty="0"/>
              <a:t>Don't accept the idea that says "No one  would do these things".</a:t>
            </a:r>
          </a:p>
          <a:p>
            <a:pPr>
              <a:lnSpc>
                <a:spcPct val="110000"/>
              </a:lnSpc>
            </a:pPr>
            <a:r>
              <a:rPr lang="en-US" dirty="0"/>
              <a:t>What happens when functional security  mechanisms are compromised?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4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5 -</a:t>
            </a:r>
            <a:r>
              <a:rPr lang="en-US" spc="-20" dirty="0" smtClean="0"/>
              <a:t> </a:t>
            </a:r>
            <a:r>
              <a:rPr lang="en-US" dirty="0"/>
              <a:t>Abuse</a:t>
            </a:r>
            <a:r>
              <a:rPr lang="en-US" spc="-15" dirty="0"/>
              <a:t> </a:t>
            </a:r>
            <a:r>
              <a:rPr lang="en-US" spc="-5" dirty="0"/>
              <a:t>Cases </a:t>
            </a:r>
            <a:r>
              <a:rPr lang="en-US" dirty="0"/>
              <a:t>(II</a:t>
            </a:r>
            <a:r>
              <a:rPr lang="en-US" dirty="0" smtClean="0"/>
              <a:t>) </a:t>
            </a:r>
            <a:r>
              <a:rPr lang="en-US" dirty="0"/>
              <a:t>Generating abuse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Creating </a:t>
            </a:r>
            <a:r>
              <a:rPr lang="en-US" dirty="0"/>
              <a:t>Anti-Requirements: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Provide insights into how attackers will approach  system's assumptions.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Applied throughout the lifecycle.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Generated by security analysts.</a:t>
            </a:r>
          </a:p>
          <a:p>
            <a:pPr>
              <a:lnSpc>
                <a:spcPct val="120000"/>
              </a:lnSpc>
            </a:pPr>
            <a:r>
              <a:rPr lang="en-US" dirty="0"/>
              <a:t>Creating an attack model: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Explicit consideration of well-known attacks.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Select attack patterns relevant to the system.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Build abuse cases around attack patterns.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Include </a:t>
            </a:r>
            <a:r>
              <a:rPr lang="en-US" dirty="0"/>
              <a:t>anyone who can gain access to the 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2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5082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Software security is the idea of </a:t>
            </a:r>
            <a:r>
              <a:rPr lang="en-US" dirty="0">
                <a:solidFill>
                  <a:srgbClr val="C00000"/>
                </a:solidFill>
              </a:rPr>
              <a:t>engineering  software</a:t>
            </a:r>
            <a:r>
              <a:rPr lang="en-US" dirty="0"/>
              <a:t> so that it continues to function  correctly under malicious </a:t>
            </a:r>
            <a:r>
              <a:rPr lang="en-US" dirty="0" smtClean="0"/>
              <a:t>attack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Software Security aims to avoid security  vulnerabilities by addressing security from  </a:t>
            </a:r>
            <a:r>
              <a:rPr lang="en-US" dirty="0" smtClean="0"/>
              <a:t>early </a:t>
            </a:r>
            <a:r>
              <a:rPr lang="en-US" dirty="0"/>
              <a:t>stages of software development </a:t>
            </a:r>
            <a:r>
              <a:rPr lang="en-US" dirty="0" smtClean="0"/>
              <a:t>life cycle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"Security is a risk management."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6 -</a:t>
            </a:r>
            <a:r>
              <a:rPr lang="en-US" spc="-15" dirty="0" smtClean="0"/>
              <a:t> </a:t>
            </a:r>
            <a:r>
              <a:rPr lang="en-US" spc="-5" dirty="0"/>
              <a:t>Security</a:t>
            </a:r>
            <a:r>
              <a:rPr lang="en-US" spc="-20" dirty="0"/>
              <a:t> </a:t>
            </a:r>
            <a:r>
              <a:rPr lang="en-US" spc="-5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Cover both functional security and emergent  characteristics.</a:t>
            </a:r>
          </a:p>
          <a:p>
            <a:pPr>
              <a:lnSpc>
                <a:spcPct val="120000"/>
              </a:lnSpc>
            </a:pPr>
            <a:r>
              <a:rPr lang="en-US" dirty="0"/>
              <a:t>Satisfy three criteria: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Definition: Must be explicitly defined what security  requirements are.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Assumption: Must take into account the  assumptions that the system will behave as expected.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Satisfaction: Security </a:t>
            </a:r>
            <a:r>
              <a:rPr lang="en-US" dirty="0"/>
              <a:t>requirements </a:t>
            </a:r>
            <a:r>
              <a:rPr lang="en-US"/>
              <a:t>must </a:t>
            </a:r>
            <a:r>
              <a:rPr lang="en-US" smtClean="0"/>
              <a:t>satisfy </a:t>
            </a:r>
            <a:r>
              <a:rPr lang="en-US" dirty="0"/>
              <a:t>the security goals, and the system must satisfy the  security requirements.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6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</a:t>
            </a:r>
            <a:r>
              <a:rPr lang="en-US" spc="-25" dirty="0"/>
              <a:t> </a:t>
            </a:r>
            <a:r>
              <a:rPr lang="en-US" spc="-5" dirty="0"/>
              <a:t>Security</a:t>
            </a:r>
            <a:r>
              <a:rPr lang="en-US" spc="-30" dirty="0"/>
              <a:t> </a:t>
            </a:r>
            <a:r>
              <a:rPr lang="en-US" spc="-5" dirty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security operations can be  integrated with network security operations.</a:t>
            </a:r>
          </a:p>
          <a:p>
            <a:r>
              <a:rPr lang="en-US" dirty="0"/>
              <a:t>Defensive technique: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software </a:t>
            </a:r>
            <a:r>
              <a:rPr lang="en-US" dirty="0" smtClean="0"/>
              <a:t>behavior </a:t>
            </a:r>
            <a:r>
              <a:rPr lang="en-US" dirty="0"/>
              <a:t>that leads </a:t>
            </a:r>
            <a:r>
              <a:rPr lang="en-US" dirty="0" smtClean="0"/>
              <a:t>into Knowledge </a:t>
            </a:r>
            <a:r>
              <a:rPr lang="en-US" dirty="0"/>
              <a:t>gained by understanding attacks  should be cycled back into software  development.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</a:t>
            </a:r>
            <a:r>
              <a:rPr lang="en-US" spc="-10" dirty="0"/>
              <a:t> </a:t>
            </a:r>
            <a:r>
              <a:rPr lang="en-US" dirty="0"/>
              <a:t>III:</a:t>
            </a:r>
            <a:r>
              <a:rPr lang="en-US" spc="-20" dirty="0"/>
              <a:t> </a:t>
            </a:r>
            <a:r>
              <a:rPr lang="en-US" dirty="0"/>
              <a:t>Knowledge</a:t>
            </a:r>
            <a:r>
              <a:rPr lang="en-US" spc="5" dirty="0"/>
              <a:t>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Involves gathering, encapsulating, and  sharing security knowledge.</a:t>
            </a:r>
          </a:p>
          <a:p>
            <a:r>
              <a:rPr lang="en-US" dirty="0"/>
              <a:t>Software Security Knowledge Catalogs:</a:t>
            </a:r>
          </a:p>
          <a:p>
            <a:pPr lvl="1"/>
            <a:r>
              <a:rPr lang="en-US" dirty="0"/>
              <a:t>Principles.</a:t>
            </a:r>
          </a:p>
          <a:p>
            <a:pPr lvl="1"/>
            <a:r>
              <a:rPr lang="en-US" dirty="0"/>
              <a:t>Guidelines.</a:t>
            </a:r>
          </a:p>
          <a:p>
            <a:pPr lvl="1"/>
            <a:r>
              <a:rPr lang="en-US" dirty="0"/>
              <a:t>Rules.</a:t>
            </a:r>
          </a:p>
          <a:p>
            <a:pPr lvl="1"/>
            <a:r>
              <a:rPr lang="en-US" dirty="0"/>
              <a:t>Vulnerabilities.</a:t>
            </a:r>
          </a:p>
          <a:p>
            <a:pPr lvl="1"/>
            <a:r>
              <a:rPr lang="en-US" dirty="0"/>
              <a:t>Exploits.</a:t>
            </a:r>
          </a:p>
          <a:p>
            <a:pPr lvl="1"/>
            <a:r>
              <a:rPr lang="en-US" dirty="0"/>
              <a:t>Attack Patterns.</a:t>
            </a:r>
          </a:p>
          <a:p>
            <a:pPr lvl="1"/>
            <a:r>
              <a:rPr lang="en-US" dirty="0"/>
              <a:t>Historical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8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47878"/>
            <a:ext cx="6754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Pillar</a:t>
            </a:r>
            <a:r>
              <a:rPr sz="4800" spc="-10" dirty="0"/>
              <a:t> </a:t>
            </a:r>
            <a:r>
              <a:rPr sz="4800" dirty="0"/>
              <a:t>III:</a:t>
            </a:r>
            <a:r>
              <a:rPr sz="4800" spc="-20" dirty="0"/>
              <a:t> </a:t>
            </a:r>
            <a:r>
              <a:rPr sz="4800" dirty="0"/>
              <a:t>Knowledge</a:t>
            </a:r>
            <a:r>
              <a:rPr sz="4800" spc="5" dirty="0"/>
              <a:t> </a:t>
            </a:r>
            <a:r>
              <a:rPr sz="4800" dirty="0"/>
              <a:t>(II)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49806"/>
            <a:ext cx="8244078" cy="4106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8670" y="5636767"/>
            <a:ext cx="7759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Mapping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knowledge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catalogs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various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software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artifacts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software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practices.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Fundamentals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software security.</a:t>
            </a:r>
          </a:p>
          <a:p>
            <a:r>
              <a:rPr lang="en-US" dirty="0" smtClean="0"/>
              <a:t>Common </a:t>
            </a:r>
            <a:r>
              <a:rPr lang="en-US" dirty="0"/>
              <a:t>software vulnerabilities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3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 Deadly Sins (defects)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Buffer Overruns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Format String problems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Integer Overflows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SQL Injection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Command Injection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Failing to Handle Errors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Cross-Site Scripting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Failing to Protect Network Traffic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Use of "magic" URLs and Hidden Forms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Improper use of SSL and TLS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Use of Weak Password-Based Systems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Failing to Store and Protect Data Securely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Information Leakage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Improper File Access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Trusting Network Name Resolution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Race Conditions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Unauthenticated Key Exchange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Cryptographically Strong Random Numbers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Poor Usability</a:t>
            </a:r>
          </a:p>
        </p:txBody>
      </p:sp>
    </p:spTree>
    <p:extLst>
      <p:ext uri="{BB962C8B-B14F-4D97-AF65-F5344CB8AC3E}">
        <p14:creationId xmlns:p14="http://schemas.microsoft.com/office/powerpoint/2010/main" val="39401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1: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Buffer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Overruns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“smashing</a:t>
            </a:r>
            <a:r>
              <a:rPr lang="en-US" spc="-2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the</a:t>
            </a:r>
            <a:r>
              <a:rPr lang="en-US" dirty="0">
                <a:latin typeface="Georgia"/>
                <a:cs typeface="Georgia"/>
              </a:rPr>
              <a:t> stack</a:t>
            </a:r>
            <a:r>
              <a:rPr lang="en-US" dirty="0" smtClean="0">
                <a:latin typeface="Georgia"/>
                <a:cs typeface="Georgia"/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core problem is that user data and program flow control information  are intermingled for the sake of performance, and low-level languages allow  direct access to application memory.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Mostly </a:t>
            </a:r>
            <a:r>
              <a:rPr lang="en-US" dirty="0"/>
              <a:t>prevalent in C and C</a:t>
            </a:r>
            <a:r>
              <a:rPr lang="en-US" dirty="0" smtClean="0"/>
              <a:t>++.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Occurs when a program allows input to write beyond the end of the  allocated buffer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effect of a buffer overrun is anything from a crash to the attacker  gaining complete control of the application.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3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1:</a:t>
            </a:r>
            <a:r>
              <a:rPr lang="en-US" spc="-2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Buffer</a:t>
            </a:r>
            <a:r>
              <a:rPr lang="en-US" spc="-2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Overruns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// </a:t>
            </a:r>
            <a:r>
              <a:rPr lang="en-US" dirty="0" err="1"/>
              <a:t>gcc</a:t>
            </a:r>
            <a:r>
              <a:rPr lang="en-US" dirty="0"/>
              <a:t> -m32 -o victim4.exe victim4.c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	char </a:t>
            </a:r>
            <a:r>
              <a:rPr lang="en-US" dirty="0" err="1"/>
              <a:t>str</a:t>
            </a:r>
            <a:r>
              <a:rPr lang="en-US" dirty="0"/>
              <a:t>[64];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	return 0;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 1: Buffer Overruns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894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 </a:t>
            </a:r>
            <a:r>
              <a:rPr lang="en-US" dirty="0" smtClean="0"/>
              <a:t>carefully check buffer </a:t>
            </a:r>
            <a:r>
              <a:rPr lang="en-US" dirty="0"/>
              <a:t>accesses by using safe string and buffer handling  functions.</a:t>
            </a:r>
          </a:p>
          <a:p>
            <a:pPr>
              <a:lnSpc>
                <a:spcPct val="120000"/>
              </a:lnSpc>
            </a:pPr>
            <a:r>
              <a:rPr lang="en-US" dirty="0"/>
              <a:t>Do use compiler-based defenses such as /GS and </a:t>
            </a:r>
            <a:r>
              <a:rPr lang="en-US" dirty="0" err="1"/>
              <a:t>ProPolice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Do use operating-system-level buffer overrun defenses such as </a:t>
            </a:r>
            <a:r>
              <a:rPr lang="en-US" dirty="0" smtClean="0"/>
              <a:t>DEP.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Do understand what data the attacker controls, and manage that data safely in </a:t>
            </a:r>
            <a:r>
              <a:rPr lang="en-US" dirty="0" smtClean="0"/>
              <a:t>your code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think that compiler and OS defenses are sufficient—they are not; they are </a:t>
            </a:r>
            <a:r>
              <a:rPr lang="en-US" dirty="0" smtClean="0"/>
              <a:t>simply </a:t>
            </a:r>
            <a:r>
              <a:rPr lang="en-US" dirty="0"/>
              <a:t>extra defenses.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create new code that uses unsafe functions.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updating your C/C++ compiler since the compiler authors add </a:t>
            </a:r>
            <a:r>
              <a:rPr lang="en-US" dirty="0" smtClean="0"/>
              <a:t>more defenses </a:t>
            </a:r>
            <a:r>
              <a:rPr lang="en-US" dirty="0"/>
              <a:t>to the generated code.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removing unsafe functions from old code over time.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using C++ string and container classes rather than low-level C </a:t>
            </a:r>
            <a:r>
              <a:rPr lang="en-US" dirty="0" smtClean="0"/>
              <a:t>string </a:t>
            </a:r>
            <a:r>
              <a:rPr lang="en-US" dirty="0"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1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19: Poor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second law from the 10 Immutable Laws of Security Administration states that  “Security only works if the secure way also happens to be the easy way.”</a:t>
            </a:r>
          </a:p>
          <a:p>
            <a:pPr>
              <a:lnSpc>
                <a:spcPct val="120000"/>
              </a:lnSpc>
            </a:pPr>
            <a:r>
              <a:rPr lang="en-US" dirty="0"/>
              <a:t>It is common to see security-related text and messages exhibiting one or more of the </a:t>
            </a:r>
            <a:r>
              <a:rPr lang="en-US" dirty="0" smtClean="0"/>
              <a:t>following </a:t>
            </a:r>
            <a:r>
              <a:rPr lang="en-US" dirty="0"/>
              <a:t>properties: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little appropriate information: This is the bane of the administrator: not enough  information to make a good security decision.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much information: This is the bane of the normal user: too much security  information that is simply confusing.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many messages: Eventually both admins and users will simply click the “OK” or  “Yes” buttons when faced with too many messages. And that last acknowledgment  may be the wrong thing to do.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Inaccurate or generic information: There is nothing worse than this because it doesn’t  tell the user anything. Of course, you don’t want to tell an attacker too much either;  it’s a fine balance.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Errors with only error codes: Error codes are fine, so long as they are for the </a:t>
            </a:r>
            <a:r>
              <a:rPr lang="en-US" dirty="0" smtClean="0"/>
              <a:t>admins’ benefit</a:t>
            </a:r>
            <a:r>
              <a:rPr lang="en-US" dirty="0"/>
              <a:t>, and they include text to help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8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Security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software systems today contain </a:t>
            </a:r>
            <a:r>
              <a:rPr lang="en-US" dirty="0" smtClean="0"/>
              <a:t>numerous </a:t>
            </a:r>
            <a:r>
              <a:rPr lang="en-US" dirty="0"/>
              <a:t>flaws and bugs that get exploited by </a:t>
            </a:r>
            <a:r>
              <a:rPr lang="en-US" dirty="0" smtClean="0"/>
              <a:t>attackers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New threats emerge everyday.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Convenience trumps security measures.</a:t>
            </a:r>
          </a:p>
          <a:p>
            <a:pPr>
              <a:lnSpc>
                <a:spcPct val="120000"/>
              </a:lnSpc>
            </a:pPr>
            <a:r>
              <a:rPr lang="en-US" dirty="0"/>
              <a:t>Exponential increase in vulnerabilities </a:t>
            </a:r>
            <a:r>
              <a:rPr lang="en-US" dirty="0" smtClean="0"/>
              <a:t>in </a:t>
            </a:r>
            <a:r>
              <a:rPr lang="en-US" dirty="0"/>
              <a:t>software systems.</a:t>
            </a:r>
          </a:p>
          <a:p>
            <a:pPr>
              <a:lnSpc>
                <a:spcPct val="120000"/>
              </a:lnSpc>
            </a:pPr>
            <a:r>
              <a:rPr lang="en-US" dirty="0"/>
              <a:t>Software security is everybody's job.</a:t>
            </a:r>
          </a:p>
          <a:p>
            <a:pPr>
              <a:lnSpc>
                <a:spcPct val="120000"/>
              </a:lnSpc>
            </a:pPr>
            <a:r>
              <a:rPr lang="en-US" dirty="0"/>
              <a:t>Programmers have a long history of repeating </a:t>
            </a:r>
            <a:r>
              <a:rPr lang="en-US" dirty="0" smtClean="0"/>
              <a:t>the </a:t>
            </a:r>
            <a:r>
              <a:rPr lang="en-US" dirty="0"/>
              <a:t>same security-related mistakes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1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19:</a:t>
            </a:r>
            <a:r>
              <a:rPr lang="en-US" spc="-5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Poor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Usability</a:t>
            </a:r>
            <a:r>
              <a:rPr lang="en-US" spc="-35" dirty="0">
                <a:latin typeface="Georgia"/>
                <a:cs typeface="Georgia"/>
              </a:rPr>
              <a:t> </a:t>
            </a:r>
            <a:r>
              <a:rPr lang="en-US" spc="-5" dirty="0" smtClean="0">
                <a:latin typeface="Georgia"/>
                <a:cs typeface="Georgia"/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62" y="2667000"/>
            <a:ext cx="3352800" cy="2682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3165475"/>
            <a:ext cx="4724400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latin typeface="Georgia"/>
                <a:cs typeface="Georgia"/>
              </a:rPr>
              <a:t>Sin</a:t>
            </a:r>
            <a:r>
              <a:rPr lang="en-US" spc="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19: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Poor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Usability: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Spotting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the</a:t>
            </a:r>
            <a:r>
              <a:rPr lang="en-US" spc="-5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sin</a:t>
            </a:r>
            <a:r>
              <a:rPr lang="en-US" spc="-5" dirty="0">
                <a:latin typeface="Georgia"/>
                <a:cs typeface="Georgia"/>
              </a:rPr>
              <a:t> </a:t>
            </a:r>
            <a:r>
              <a:rPr lang="en-US" spc="-10" dirty="0" smtClean="0">
                <a:latin typeface="Georgia"/>
                <a:cs typeface="Georgia"/>
              </a:rPr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here is a failure to explore the way the typical user is going to interact  with your security features.</a:t>
            </a:r>
          </a:p>
          <a:p>
            <a:r>
              <a:rPr lang="en-US" dirty="0"/>
              <a:t>Poor usability can also mean poor security</a:t>
            </a:r>
          </a:p>
          <a:p>
            <a:r>
              <a:rPr lang="en-US" dirty="0"/>
              <a:t>Always clicking “OK” when given lots of dialogs</a:t>
            </a:r>
          </a:p>
          <a:p>
            <a:r>
              <a:rPr lang="en-US" dirty="0"/>
              <a:t>Cryptic error or status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latin typeface="Georgia"/>
                <a:cs typeface="Georgia"/>
              </a:rPr>
              <a:t>Sin</a:t>
            </a:r>
            <a:r>
              <a:rPr lang="en-US" spc="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19: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Poor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Usability - Redemption </a:t>
            </a:r>
            <a:r>
              <a:rPr lang="en-US" spc="-5" dirty="0" smtClean="0">
                <a:latin typeface="Georgia"/>
                <a:cs typeface="Georgia"/>
              </a:rPr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users are involved, make the UI simple and clear</a:t>
            </a:r>
          </a:p>
          <a:p>
            <a:r>
              <a:rPr lang="en-US" dirty="0"/>
              <a:t>Make security decisions for users</a:t>
            </a:r>
          </a:p>
          <a:p>
            <a:r>
              <a:rPr lang="en-US" dirty="0"/>
              <a:t>Make selective relaxation of security policy easy</a:t>
            </a:r>
          </a:p>
          <a:p>
            <a:r>
              <a:rPr lang="en-US" dirty="0"/>
              <a:t>Clearly indicate consequences</a:t>
            </a:r>
          </a:p>
          <a:p>
            <a:r>
              <a:rPr lang="en-US" dirty="0"/>
              <a:t>Make it actionable</a:t>
            </a:r>
          </a:p>
          <a:p>
            <a:r>
              <a:rPr lang="en-US" dirty="0"/>
              <a:t>Provide central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0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19:</a:t>
            </a:r>
            <a:r>
              <a:rPr lang="en-US" spc="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Poor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Usability</a:t>
            </a:r>
            <a:r>
              <a:rPr lang="en-US" spc="35" dirty="0">
                <a:latin typeface="Georgia"/>
                <a:cs typeface="Georgia"/>
              </a:rPr>
              <a:t> </a:t>
            </a:r>
            <a:r>
              <a:rPr lang="en-US" spc="-10" dirty="0" smtClean="0">
                <a:latin typeface="Georgia"/>
                <a:cs typeface="Georgia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4073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 understand your users’ security needs, and provide the </a:t>
            </a:r>
            <a:r>
              <a:rPr lang="en-US" dirty="0" smtClean="0"/>
              <a:t>appropriate </a:t>
            </a:r>
            <a:r>
              <a:rPr lang="en-US" dirty="0"/>
              <a:t>information to help them get their jobs done.</a:t>
            </a:r>
          </a:p>
          <a:p>
            <a:pPr>
              <a:lnSpc>
                <a:spcPct val="120000"/>
              </a:lnSpc>
            </a:pPr>
            <a:r>
              <a:rPr lang="en-US" dirty="0"/>
              <a:t>Do default to a secure configuration whenever possible.</a:t>
            </a:r>
          </a:p>
          <a:p>
            <a:pPr>
              <a:lnSpc>
                <a:spcPct val="120000"/>
              </a:lnSpc>
            </a:pPr>
            <a:r>
              <a:rPr lang="en-US" dirty="0"/>
              <a:t>Do provide a simple and easy to understand message, and allow for  progressive disclosure if needed by more sophisticated users or admins.</a:t>
            </a:r>
          </a:p>
          <a:p>
            <a:pPr>
              <a:lnSpc>
                <a:spcPct val="120000"/>
              </a:lnSpc>
            </a:pPr>
            <a:r>
              <a:rPr lang="en-US" dirty="0"/>
              <a:t>Do make security prompts actionable.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dump geek-speak in a big-honking dialog box. No user will read it.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make it easy for users to shoot themselves in the foot—hide </a:t>
            </a:r>
            <a:r>
              <a:rPr lang="en-US" dirty="0" smtClean="0"/>
              <a:t>options that </a:t>
            </a:r>
            <a:r>
              <a:rPr lang="en-US" dirty="0"/>
              <a:t>can be dangerous!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providing ways to relax security policy selectively, but be explicit </a:t>
            </a:r>
            <a:r>
              <a:rPr lang="en-US" dirty="0" smtClean="0"/>
              <a:t>and </a:t>
            </a:r>
            <a:r>
              <a:rPr lang="en-US" dirty="0"/>
              <a:t>clear about what the user is choosing to allow.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5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Sum</a:t>
            </a:r>
            <a:r>
              <a:rPr lang="en-US" spc="-15" dirty="0"/>
              <a:t>m</a:t>
            </a:r>
            <a:r>
              <a:rPr lang="en-US" dirty="0"/>
              <a:t>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Fundamentals of software </a:t>
            </a:r>
            <a:r>
              <a:rPr lang="en-US" dirty="0" smtClean="0"/>
              <a:t>security. Three </a:t>
            </a:r>
            <a:r>
              <a:rPr lang="en-US" dirty="0"/>
              <a:t>pillars of software security: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Risk Management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Touchpoints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Knowledge</a:t>
            </a:r>
          </a:p>
          <a:p>
            <a:pPr>
              <a:lnSpc>
                <a:spcPct val="120000"/>
              </a:lnSpc>
            </a:pPr>
            <a:r>
              <a:rPr lang="en-US" dirty="0"/>
              <a:t>Software security design principles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1. Code Review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2. Risk Analysis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3</a:t>
            </a:r>
            <a:r>
              <a:rPr lang="en-US" dirty="0"/>
              <a:t>. Penetration Testing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4. Risk-Based Security Tests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5</a:t>
            </a:r>
            <a:r>
              <a:rPr lang="en-US" dirty="0"/>
              <a:t>. Abuse Cases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6. Security Requirements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7</a:t>
            </a:r>
            <a:r>
              <a:rPr lang="en-US" dirty="0"/>
              <a:t>. Security </a:t>
            </a:r>
            <a:r>
              <a:rPr lang="en-US" dirty="0" smtClean="0"/>
              <a:t>Operations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Sum</a:t>
            </a:r>
            <a:r>
              <a:rPr lang="en-US" spc="-15" dirty="0" smtClean="0"/>
              <a:t>m</a:t>
            </a:r>
            <a:r>
              <a:rPr lang="en-US" dirty="0" smtClean="0"/>
              <a:t>ary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secure software systems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Learned how to apply best software security practices to various software artifacts  throughout the software life cycle in an iterative approach</a:t>
            </a:r>
            <a:r>
              <a:rPr lang="en-US" dirty="0" smtClean="0"/>
              <a:t>.</a:t>
            </a:r>
          </a:p>
          <a:p>
            <a:r>
              <a:rPr lang="en-US" dirty="0"/>
              <a:t>19 Deadly sins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Learned extensively about the common software vulnerabilities.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9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Gary McGraw, Software Security: Building Security </a:t>
            </a:r>
            <a:r>
              <a:rPr lang="en-US" dirty="0" smtClean="0"/>
              <a:t>In. Addison-Wesley </a:t>
            </a:r>
            <a:r>
              <a:rPr lang="en-US" dirty="0"/>
              <a:t>Professional, 2006.</a:t>
            </a:r>
          </a:p>
          <a:p>
            <a:pPr>
              <a:lnSpc>
                <a:spcPct val="120000"/>
              </a:lnSpc>
            </a:pPr>
            <a:r>
              <a:rPr lang="en-US" dirty="0"/>
              <a:t>McGraw, G.; , "Software security," Security &amp; Privacy, IEEE , vol.2, no.2,  pp. 80- 83, Mar-Apr 2004doi: 10.1109/MSECP.2004.1281254 URL:  </a:t>
            </a:r>
            <a:r>
              <a:rPr lang="en-US" dirty="0">
                <a:hlinkClick r:id="rId2"/>
              </a:rPr>
              <a:t>http://ieeexplore.ieee.org/stamp/stamp.jsp?tp=&amp;arnumber=1281254&amp;isn </a:t>
            </a:r>
            <a:r>
              <a:rPr lang="en-US" dirty="0"/>
              <a:t> umber=28622</a:t>
            </a:r>
          </a:p>
          <a:p>
            <a:pPr>
              <a:lnSpc>
                <a:spcPct val="120000"/>
              </a:lnSpc>
            </a:pPr>
            <a:r>
              <a:rPr lang="en-US" dirty="0"/>
              <a:t>Haley, C.B.; Laney, R.; Moffett, J.D.; </a:t>
            </a:r>
            <a:r>
              <a:rPr lang="en-US" dirty="0" err="1"/>
              <a:t>Nuseibeh</a:t>
            </a:r>
            <a:r>
              <a:rPr lang="en-US" dirty="0"/>
              <a:t>, B.; , "Security  Requirements Engineering: A Framework for Representation and  Analysis," Software Engineering, IEEE Transactions on , vol.34, no.1,  pp.133-153, Jan.-Feb. 2008.</a:t>
            </a:r>
          </a:p>
          <a:p>
            <a:pPr>
              <a:lnSpc>
                <a:spcPct val="120000"/>
              </a:lnSpc>
            </a:pPr>
            <a:r>
              <a:rPr lang="en-US" dirty="0"/>
              <a:t>LeBlanc, John </a:t>
            </a:r>
            <a:r>
              <a:rPr lang="en-US" dirty="0" err="1"/>
              <a:t>Viega</a:t>
            </a:r>
            <a:r>
              <a:rPr lang="en-US" dirty="0"/>
              <a:t>, 19 deadly sins of software security. </a:t>
            </a:r>
            <a:r>
              <a:rPr lang="en-US" dirty="0" smtClean="0"/>
              <a:t>McGraw-Hill, 2005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6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Pillars</a:t>
            </a:r>
            <a:r>
              <a:rPr lang="en-US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Software</a:t>
            </a:r>
            <a:r>
              <a:rPr lang="en-US" spc="-20" dirty="0"/>
              <a:t> </a:t>
            </a:r>
            <a:r>
              <a:rPr lang="en-US" spc="-5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694536"/>
          </a:xfrm>
        </p:spPr>
        <p:txBody>
          <a:bodyPr/>
          <a:lstStyle/>
          <a:p>
            <a:r>
              <a:rPr lang="en-US" dirty="0"/>
              <a:t>The three pillars of software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93" y="2264868"/>
            <a:ext cx="7808213" cy="39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</a:t>
            </a:r>
            <a:r>
              <a:rPr lang="en-US" spc="-10" dirty="0"/>
              <a:t> </a:t>
            </a:r>
            <a:r>
              <a:rPr lang="en-US" dirty="0"/>
              <a:t>I:</a:t>
            </a:r>
            <a:r>
              <a:rPr lang="en-US" spc="-15" dirty="0"/>
              <a:t> </a:t>
            </a:r>
            <a:r>
              <a:rPr lang="en-US" dirty="0"/>
              <a:t>Risk</a:t>
            </a:r>
            <a:r>
              <a:rPr lang="en-US" spc="-20" dirty="0"/>
              <a:t>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continuous risk management process </a:t>
            </a:r>
            <a:r>
              <a:rPr lang="en-US" dirty="0" smtClean="0"/>
              <a:t>is an essential </a:t>
            </a:r>
            <a:r>
              <a:rPr lang="en-US" dirty="0"/>
              <a:t>part to software security.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Identifies</a:t>
            </a:r>
            <a:r>
              <a:rPr lang="en-US" dirty="0"/>
              <a:t>, ranks, tracks, and understands  software security risks.</a:t>
            </a:r>
          </a:p>
          <a:p>
            <a:pPr>
              <a:lnSpc>
                <a:spcPct val="110000"/>
              </a:lnSpc>
            </a:pPr>
            <a:r>
              <a:rPr lang="en-US" dirty="0"/>
              <a:t>Risk management framework (RMF)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overall approach to risk management.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goal is to consistently track and handle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5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</a:t>
            </a:r>
            <a:r>
              <a:rPr lang="en-US" dirty="0" smtClean="0"/>
              <a:t>Management Framework (RMF)</a:t>
            </a:r>
            <a:r>
              <a:rPr lang="en-US" spc="-45" dirty="0" smtClean="0"/>
              <a:t> </a:t>
            </a:r>
            <a:r>
              <a:rPr lang="en-US" spc="-5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77191" y="1542222"/>
            <a:ext cx="8309609" cy="4799965"/>
            <a:chOff x="377191" y="1542222"/>
            <a:chExt cx="8309609" cy="4799965"/>
          </a:xfrm>
        </p:grpSpPr>
        <p:grpSp>
          <p:nvGrpSpPr>
            <p:cNvPr id="5" name="object 3"/>
            <p:cNvGrpSpPr/>
            <p:nvPr/>
          </p:nvGrpSpPr>
          <p:grpSpPr>
            <a:xfrm>
              <a:off x="377191" y="1542222"/>
              <a:ext cx="8309609" cy="4799965"/>
              <a:chOff x="384390" y="1763191"/>
              <a:chExt cx="8309609" cy="4799965"/>
            </a:xfrm>
          </p:grpSpPr>
          <p:sp>
            <p:nvSpPr>
              <p:cNvPr id="6" name="object 4"/>
              <p:cNvSpPr/>
              <p:nvPr/>
            </p:nvSpPr>
            <p:spPr>
              <a:xfrm>
                <a:off x="393915" y="1772716"/>
                <a:ext cx="8290559" cy="4780915"/>
              </a:xfrm>
              <a:custGeom>
                <a:avLst/>
                <a:gdLst/>
                <a:ahLst/>
                <a:cxnLst/>
                <a:rect l="l" t="t" r="r" b="b"/>
                <a:pathLst>
                  <a:path w="8290559" h="4780915">
                    <a:moveTo>
                      <a:pt x="8290559" y="0"/>
                    </a:moveTo>
                    <a:lnTo>
                      <a:pt x="0" y="0"/>
                    </a:lnTo>
                    <a:lnTo>
                      <a:pt x="0" y="4780788"/>
                    </a:lnTo>
                    <a:lnTo>
                      <a:pt x="8290559" y="4780788"/>
                    </a:lnTo>
                    <a:lnTo>
                      <a:pt x="8290559" y="0"/>
                    </a:lnTo>
                    <a:close/>
                  </a:path>
                </a:pathLst>
              </a:custGeom>
              <a:solidFill>
                <a:srgbClr val="DFDFD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/>
              <p:cNvSpPr/>
              <p:nvPr/>
            </p:nvSpPr>
            <p:spPr>
              <a:xfrm>
                <a:off x="393915" y="1772716"/>
                <a:ext cx="8290559" cy="4780915"/>
              </a:xfrm>
              <a:custGeom>
                <a:avLst/>
                <a:gdLst/>
                <a:ahLst/>
                <a:cxnLst/>
                <a:rect l="l" t="t" r="r" b="b"/>
                <a:pathLst>
                  <a:path w="8290559" h="4780915">
                    <a:moveTo>
                      <a:pt x="0" y="4780788"/>
                    </a:moveTo>
                    <a:lnTo>
                      <a:pt x="8290559" y="4780788"/>
                    </a:lnTo>
                    <a:lnTo>
                      <a:pt x="8290559" y="0"/>
                    </a:lnTo>
                    <a:lnTo>
                      <a:pt x="0" y="0"/>
                    </a:lnTo>
                    <a:lnTo>
                      <a:pt x="0" y="478078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6"/>
            <p:cNvSpPr txBox="1"/>
            <p:nvPr/>
          </p:nvSpPr>
          <p:spPr>
            <a:xfrm>
              <a:off x="498349" y="2115957"/>
              <a:ext cx="1576070" cy="9310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2F172B"/>
              </a:solidFill>
            </a:ln>
          </p:spPr>
          <p:txBody>
            <a:bodyPr vert="horz" wrap="square" lIns="0" tIns="9906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780"/>
                </a:spcBef>
              </a:pPr>
              <a:r>
                <a:rPr sz="1800" b="1" spc="-10" dirty="0" smtClean="0">
                  <a:latin typeface="Arial"/>
                  <a:cs typeface="Arial"/>
                </a:rPr>
                <a:t>1)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Understand </a:t>
              </a:r>
              <a:r>
                <a:rPr sz="1800" dirty="0" smtClean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the</a:t>
              </a:r>
              <a:r>
                <a:rPr sz="1800" spc="-7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business </a:t>
              </a:r>
              <a:r>
                <a:rPr sz="1800" spc="-484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context.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9" name="object 7"/>
            <p:cNvGrpSpPr/>
            <p:nvPr/>
          </p:nvGrpSpPr>
          <p:grpSpPr>
            <a:xfrm>
              <a:off x="2508290" y="1642209"/>
              <a:ext cx="6107430" cy="4441825"/>
              <a:chOff x="2515489" y="1863178"/>
              <a:chExt cx="6107430" cy="4441825"/>
            </a:xfrm>
          </p:grpSpPr>
          <p:sp>
            <p:nvSpPr>
              <p:cNvPr id="10" name="object 8"/>
              <p:cNvSpPr/>
              <p:nvPr/>
            </p:nvSpPr>
            <p:spPr>
              <a:xfrm>
                <a:off x="2525014" y="1872703"/>
                <a:ext cx="6088380" cy="4422775"/>
              </a:xfrm>
              <a:custGeom>
                <a:avLst/>
                <a:gdLst/>
                <a:ahLst/>
                <a:cxnLst/>
                <a:rect l="l" t="t" r="r" b="b"/>
                <a:pathLst>
                  <a:path w="6088380" h="4422775">
                    <a:moveTo>
                      <a:pt x="6087872" y="0"/>
                    </a:moveTo>
                    <a:lnTo>
                      <a:pt x="0" y="0"/>
                    </a:lnTo>
                    <a:lnTo>
                      <a:pt x="0" y="4422648"/>
                    </a:lnTo>
                    <a:lnTo>
                      <a:pt x="6087872" y="4422648"/>
                    </a:lnTo>
                    <a:lnTo>
                      <a:pt x="6087872" y="0"/>
                    </a:lnTo>
                    <a:close/>
                  </a:path>
                </a:pathLst>
              </a:custGeom>
              <a:solidFill>
                <a:srgbClr val="9999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9"/>
              <p:cNvSpPr/>
              <p:nvPr/>
            </p:nvSpPr>
            <p:spPr>
              <a:xfrm>
                <a:off x="2525014" y="1872703"/>
                <a:ext cx="6088380" cy="4422775"/>
              </a:xfrm>
              <a:custGeom>
                <a:avLst/>
                <a:gdLst/>
                <a:ahLst/>
                <a:cxnLst/>
                <a:rect l="l" t="t" r="r" b="b"/>
                <a:pathLst>
                  <a:path w="6088380" h="4422775">
                    <a:moveTo>
                      <a:pt x="0" y="4422648"/>
                    </a:moveTo>
                    <a:lnTo>
                      <a:pt x="6087872" y="4422648"/>
                    </a:lnTo>
                    <a:lnTo>
                      <a:pt x="6087872" y="0"/>
                    </a:lnTo>
                    <a:lnTo>
                      <a:pt x="0" y="0"/>
                    </a:lnTo>
                    <a:lnTo>
                      <a:pt x="0" y="44226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/>
            <p:cNvSpPr txBox="1"/>
            <p:nvPr/>
          </p:nvSpPr>
          <p:spPr>
            <a:xfrm>
              <a:off x="6990246" y="2183141"/>
              <a:ext cx="1576070" cy="7309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2F172B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92710">
                <a:lnSpc>
                  <a:spcPts val="1935"/>
                </a:lnSpc>
              </a:pPr>
              <a:r>
                <a:rPr sz="1800" b="1" spc="-10" dirty="0" smtClean="0">
                  <a:latin typeface="Arial"/>
                  <a:cs typeface="Arial"/>
                </a:rPr>
                <a:t>4)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Define</a:t>
              </a:r>
              <a:r>
                <a:rPr sz="1800" spc="-75" dirty="0" smtClean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the </a:t>
              </a:r>
              <a:r>
                <a:rPr sz="1800" spc="-4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risk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mitigation </a:t>
              </a:r>
              <a:r>
                <a:rPr sz="1800" spc="-4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strategy.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13" name="object 11"/>
            <p:cNvGrpSpPr/>
            <p:nvPr/>
          </p:nvGrpSpPr>
          <p:grpSpPr>
            <a:xfrm>
              <a:off x="4845343" y="2137801"/>
              <a:ext cx="1720214" cy="1416050"/>
              <a:chOff x="4852542" y="2358770"/>
              <a:chExt cx="1720214" cy="1416050"/>
            </a:xfrm>
          </p:grpSpPr>
          <p:sp>
            <p:nvSpPr>
              <p:cNvPr id="14" name="object 12"/>
              <p:cNvSpPr/>
              <p:nvPr/>
            </p:nvSpPr>
            <p:spPr>
              <a:xfrm>
                <a:off x="4862067" y="2368295"/>
                <a:ext cx="1701164" cy="1397000"/>
              </a:xfrm>
              <a:custGeom>
                <a:avLst/>
                <a:gdLst/>
                <a:ahLst/>
                <a:cxnLst/>
                <a:rect l="l" t="t" r="r" b="b"/>
                <a:pathLst>
                  <a:path w="1701165" h="1397000">
                    <a:moveTo>
                      <a:pt x="1701038" y="0"/>
                    </a:moveTo>
                    <a:lnTo>
                      <a:pt x="0" y="0"/>
                    </a:lnTo>
                    <a:lnTo>
                      <a:pt x="0" y="1396745"/>
                    </a:lnTo>
                    <a:lnTo>
                      <a:pt x="1701038" y="1396745"/>
                    </a:lnTo>
                    <a:lnTo>
                      <a:pt x="17010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/>
              <p:cNvSpPr/>
              <p:nvPr/>
            </p:nvSpPr>
            <p:spPr>
              <a:xfrm>
                <a:off x="4862067" y="2368295"/>
                <a:ext cx="1701164" cy="1397000"/>
              </a:xfrm>
              <a:custGeom>
                <a:avLst/>
                <a:gdLst/>
                <a:ahLst/>
                <a:cxnLst/>
                <a:rect l="l" t="t" r="r" b="b"/>
                <a:pathLst>
                  <a:path w="1701165" h="1397000">
                    <a:moveTo>
                      <a:pt x="0" y="1396745"/>
                    </a:moveTo>
                    <a:lnTo>
                      <a:pt x="1701038" y="1396745"/>
                    </a:lnTo>
                    <a:lnTo>
                      <a:pt x="1701038" y="0"/>
                    </a:lnTo>
                    <a:lnTo>
                      <a:pt x="0" y="0"/>
                    </a:lnTo>
                    <a:lnTo>
                      <a:pt x="0" y="1396745"/>
                    </a:lnTo>
                    <a:close/>
                  </a:path>
                </a:pathLst>
              </a:custGeom>
              <a:ln w="19049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4"/>
            <p:cNvSpPr txBox="1"/>
            <p:nvPr/>
          </p:nvSpPr>
          <p:spPr>
            <a:xfrm>
              <a:off x="4934624" y="2278771"/>
              <a:ext cx="1551345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 smtClean="0">
                  <a:latin typeface="Arial"/>
                  <a:cs typeface="Arial"/>
                </a:rPr>
                <a:t>3)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Synthesize</a:t>
              </a:r>
              <a:r>
                <a:rPr sz="1800" spc="-5" dirty="0">
                  <a:latin typeface="Arial"/>
                  <a:cs typeface="Arial"/>
                </a:rPr>
                <a:t>,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prioritize, </a:t>
              </a:r>
              <a:r>
                <a:rPr sz="1800" spc="-10" dirty="0">
                  <a:latin typeface="Arial"/>
                  <a:cs typeface="Arial"/>
                </a:rPr>
                <a:t>and </a:t>
              </a:r>
              <a:r>
                <a:rPr sz="1800" spc="-4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rank</a:t>
              </a:r>
              <a:r>
                <a:rPr sz="1800" spc="-4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the</a:t>
              </a:r>
              <a:r>
                <a:rPr sz="1800" spc="-5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risks.</a:t>
              </a:r>
            </a:p>
          </p:txBody>
        </p:sp>
        <p:grpSp>
          <p:nvGrpSpPr>
            <p:cNvPr id="17" name="object 15"/>
            <p:cNvGrpSpPr/>
            <p:nvPr/>
          </p:nvGrpSpPr>
          <p:grpSpPr>
            <a:xfrm>
              <a:off x="2768386" y="2057029"/>
              <a:ext cx="1720214" cy="1720850"/>
              <a:chOff x="2775585" y="2277998"/>
              <a:chExt cx="1720214" cy="1720850"/>
            </a:xfrm>
          </p:grpSpPr>
          <p:sp>
            <p:nvSpPr>
              <p:cNvPr id="18" name="object 16"/>
              <p:cNvSpPr/>
              <p:nvPr/>
            </p:nvSpPr>
            <p:spPr>
              <a:xfrm>
                <a:off x="2785110" y="2287523"/>
                <a:ext cx="1701164" cy="1701800"/>
              </a:xfrm>
              <a:custGeom>
                <a:avLst/>
                <a:gdLst/>
                <a:ahLst/>
                <a:cxnLst/>
                <a:rect l="l" t="t" r="r" b="b"/>
                <a:pathLst>
                  <a:path w="1701164" h="1701800">
                    <a:moveTo>
                      <a:pt x="1701038" y="0"/>
                    </a:moveTo>
                    <a:lnTo>
                      <a:pt x="0" y="0"/>
                    </a:lnTo>
                    <a:lnTo>
                      <a:pt x="0" y="1701292"/>
                    </a:lnTo>
                    <a:lnTo>
                      <a:pt x="1701038" y="1701292"/>
                    </a:lnTo>
                    <a:lnTo>
                      <a:pt x="17010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7"/>
              <p:cNvSpPr/>
              <p:nvPr/>
            </p:nvSpPr>
            <p:spPr>
              <a:xfrm>
                <a:off x="2785110" y="2287523"/>
                <a:ext cx="1701164" cy="1701800"/>
              </a:xfrm>
              <a:custGeom>
                <a:avLst/>
                <a:gdLst/>
                <a:ahLst/>
                <a:cxnLst/>
                <a:rect l="l" t="t" r="r" b="b"/>
                <a:pathLst>
                  <a:path w="1701164" h="1701800">
                    <a:moveTo>
                      <a:pt x="0" y="1701292"/>
                    </a:moveTo>
                    <a:lnTo>
                      <a:pt x="1701038" y="1701292"/>
                    </a:lnTo>
                    <a:lnTo>
                      <a:pt x="1701038" y="0"/>
                    </a:lnTo>
                    <a:lnTo>
                      <a:pt x="0" y="0"/>
                    </a:lnTo>
                    <a:lnTo>
                      <a:pt x="0" y="1701292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8"/>
            <p:cNvSpPr txBox="1"/>
            <p:nvPr/>
          </p:nvSpPr>
          <p:spPr>
            <a:xfrm>
              <a:off x="2857158" y="2106559"/>
              <a:ext cx="1523365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 smtClean="0">
                  <a:latin typeface="Arial"/>
                  <a:cs typeface="Arial"/>
                </a:rPr>
                <a:t>2)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Identify </a:t>
              </a:r>
              <a:r>
                <a:rPr sz="1800" spc="-5" dirty="0">
                  <a:latin typeface="Arial"/>
                  <a:cs typeface="Arial"/>
                </a:rPr>
                <a:t>the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business and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technical</a:t>
              </a:r>
              <a:r>
                <a:rPr sz="1800" spc="-7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risks.</a:t>
              </a:r>
            </a:p>
          </p:txBody>
        </p:sp>
        <p:sp>
          <p:nvSpPr>
            <p:cNvPr id="21" name="object 19"/>
            <p:cNvSpPr txBox="1"/>
            <p:nvPr/>
          </p:nvSpPr>
          <p:spPr>
            <a:xfrm>
              <a:off x="2857158" y="3478540"/>
              <a:ext cx="1417955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u="sng" spc="-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Artifact</a:t>
              </a:r>
              <a:r>
                <a:rPr sz="1400" b="1" u="sng" spc="-4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400" b="1" u="sng" spc="-1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Analysis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5483772" y="4228412"/>
              <a:ext cx="1701164" cy="11272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2F172B"/>
              </a:solidFill>
            </a:ln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92075">
                <a:lnSpc>
                  <a:spcPct val="100000"/>
                </a:lnSpc>
              </a:pPr>
              <a:r>
                <a:rPr sz="1800" b="1" spc="-10" dirty="0" smtClean="0">
                  <a:latin typeface="Arial"/>
                  <a:cs typeface="Arial"/>
                </a:rPr>
                <a:t>5)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Carry</a:t>
              </a:r>
              <a:r>
                <a:rPr sz="1800" spc="-35" dirty="0" smtClean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out</a:t>
              </a:r>
              <a:r>
                <a:rPr sz="1800" spc="-3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fixes </a:t>
              </a:r>
              <a:r>
                <a:rPr sz="1800" spc="-484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and</a:t>
              </a:r>
              <a:r>
                <a:rPr sz="1800" spc="-2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validate.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3" name="object 21"/>
            <p:cNvSpPr txBox="1"/>
            <p:nvPr/>
          </p:nvSpPr>
          <p:spPr>
            <a:xfrm>
              <a:off x="2901355" y="4078361"/>
              <a:ext cx="195516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/>
                  <a:cs typeface="Arial"/>
                </a:rPr>
                <a:t>Business</a:t>
              </a:r>
              <a:r>
                <a:rPr sz="1800" b="1" spc="-40" dirty="0">
                  <a:latin typeface="Arial"/>
                  <a:cs typeface="Arial"/>
                </a:rPr>
                <a:t> </a:t>
              </a:r>
              <a:r>
                <a:rPr sz="1800" b="1" spc="-5" dirty="0">
                  <a:latin typeface="Arial"/>
                  <a:cs typeface="Arial"/>
                </a:rPr>
                <a:t>Context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4" name="object 22"/>
            <p:cNvSpPr txBox="1"/>
            <p:nvPr/>
          </p:nvSpPr>
          <p:spPr>
            <a:xfrm>
              <a:off x="2672755" y="1639581"/>
              <a:ext cx="31115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/>
                  <a:cs typeface="Arial"/>
                </a:rPr>
                <a:t>Measurement </a:t>
              </a:r>
              <a:r>
                <a:rPr sz="1800" b="1" dirty="0">
                  <a:latin typeface="Arial"/>
                  <a:cs typeface="Arial"/>
                </a:rPr>
                <a:t>and</a:t>
              </a:r>
              <a:r>
                <a:rPr sz="1800" b="1" spc="-10" dirty="0">
                  <a:latin typeface="Arial"/>
                  <a:cs typeface="Arial"/>
                </a:rPr>
                <a:t> </a:t>
              </a:r>
              <a:r>
                <a:rPr sz="1800" b="1" spc="-5" dirty="0">
                  <a:latin typeface="Arial"/>
                  <a:cs typeface="Arial"/>
                </a:rPr>
                <a:t>Reporting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5" name="object 23"/>
            <p:cNvGrpSpPr/>
            <p:nvPr/>
          </p:nvGrpSpPr>
          <p:grpSpPr>
            <a:xfrm>
              <a:off x="2083855" y="2688473"/>
              <a:ext cx="5748276" cy="2417191"/>
              <a:chOff x="2091054" y="2909442"/>
              <a:chExt cx="5748276" cy="2417191"/>
            </a:xfrm>
          </p:grpSpPr>
          <p:sp>
            <p:nvSpPr>
              <p:cNvPr id="26" name="object 24"/>
              <p:cNvSpPr/>
              <p:nvPr/>
            </p:nvSpPr>
            <p:spPr>
              <a:xfrm>
                <a:off x="2091054" y="2914522"/>
                <a:ext cx="7359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735964" h="306069">
                    <a:moveTo>
                      <a:pt x="585215" y="0"/>
                    </a:moveTo>
                    <a:lnTo>
                      <a:pt x="583945" y="76453"/>
                    </a:lnTo>
                    <a:lnTo>
                      <a:pt x="2539" y="66928"/>
                    </a:lnTo>
                    <a:lnTo>
                      <a:pt x="0" y="219963"/>
                    </a:lnTo>
                    <a:lnTo>
                      <a:pt x="581406" y="229488"/>
                    </a:lnTo>
                    <a:lnTo>
                      <a:pt x="580136" y="305942"/>
                    </a:lnTo>
                    <a:lnTo>
                      <a:pt x="735711" y="155448"/>
                    </a:lnTo>
                    <a:lnTo>
                      <a:pt x="5852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5"/>
              <p:cNvSpPr/>
              <p:nvPr/>
            </p:nvSpPr>
            <p:spPr>
              <a:xfrm>
                <a:off x="2091054" y="2914522"/>
                <a:ext cx="7359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735964" h="306069">
                    <a:moveTo>
                      <a:pt x="735711" y="155448"/>
                    </a:moveTo>
                    <a:lnTo>
                      <a:pt x="580136" y="305942"/>
                    </a:lnTo>
                    <a:lnTo>
                      <a:pt x="581406" y="229488"/>
                    </a:lnTo>
                    <a:lnTo>
                      <a:pt x="0" y="219963"/>
                    </a:lnTo>
                    <a:lnTo>
                      <a:pt x="2539" y="66928"/>
                    </a:lnTo>
                    <a:lnTo>
                      <a:pt x="583945" y="76453"/>
                    </a:lnTo>
                    <a:lnTo>
                      <a:pt x="585215" y="0"/>
                    </a:lnTo>
                    <a:lnTo>
                      <a:pt x="735711" y="1554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6"/>
              <p:cNvSpPr/>
              <p:nvPr/>
            </p:nvSpPr>
            <p:spPr>
              <a:xfrm>
                <a:off x="4487163" y="299072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4" h="306070">
                    <a:moveTo>
                      <a:pt x="280288" y="0"/>
                    </a:moveTo>
                    <a:lnTo>
                      <a:pt x="279146" y="76453"/>
                    </a:lnTo>
                    <a:lnTo>
                      <a:pt x="2539" y="72009"/>
                    </a:lnTo>
                    <a:lnTo>
                      <a:pt x="0" y="225043"/>
                    </a:lnTo>
                    <a:lnTo>
                      <a:pt x="276606" y="229488"/>
                    </a:lnTo>
                    <a:lnTo>
                      <a:pt x="275463" y="305942"/>
                    </a:lnTo>
                    <a:lnTo>
                      <a:pt x="430911" y="155448"/>
                    </a:lnTo>
                    <a:lnTo>
                      <a:pt x="28028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7"/>
              <p:cNvSpPr/>
              <p:nvPr/>
            </p:nvSpPr>
            <p:spPr>
              <a:xfrm>
                <a:off x="4487163" y="299072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4" h="306070">
                    <a:moveTo>
                      <a:pt x="430911" y="155448"/>
                    </a:moveTo>
                    <a:lnTo>
                      <a:pt x="275463" y="305942"/>
                    </a:lnTo>
                    <a:lnTo>
                      <a:pt x="276606" y="229488"/>
                    </a:lnTo>
                    <a:lnTo>
                      <a:pt x="0" y="225043"/>
                    </a:lnTo>
                    <a:lnTo>
                      <a:pt x="2539" y="72009"/>
                    </a:lnTo>
                    <a:lnTo>
                      <a:pt x="279146" y="76453"/>
                    </a:lnTo>
                    <a:lnTo>
                      <a:pt x="280288" y="0"/>
                    </a:lnTo>
                    <a:lnTo>
                      <a:pt x="430911" y="1554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8"/>
              <p:cNvSpPr/>
              <p:nvPr/>
            </p:nvSpPr>
            <p:spPr>
              <a:xfrm>
                <a:off x="6564248" y="290944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5" h="306069">
                    <a:moveTo>
                      <a:pt x="280289" y="0"/>
                    </a:moveTo>
                    <a:lnTo>
                      <a:pt x="279019" y="76454"/>
                    </a:lnTo>
                    <a:lnTo>
                      <a:pt x="2412" y="72009"/>
                    </a:lnTo>
                    <a:lnTo>
                      <a:pt x="0" y="225044"/>
                    </a:lnTo>
                    <a:lnTo>
                      <a:pt x="276605" y="229489"/>
                    </a:lnTo>
                    <a:lnTo>
                      <a:pt x="275335" y="305943"/>
                    </a:lnTo>
                    <a:lnTo>
                      <a:pt x="430783" y="155448"/>
                    </a:lnTo>
                    <a:lnTo>
                      <a:pt x="28028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9"/>
              <p:cNvSpPr/>
              <p:nvPr/>
            </p:nvSpPr>
            <p:spPr>
              <a:xfrm>
                <a:off x="6564248" y="290944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5" h="306069">
                    <a:moveTo>
                      <a:pt x="430783" y="155448"/>
                    </a:moveTo>
                    <a:lnTo>
                      <a:pt x="275335" y="305943"/>
                    </a:lnTo>
                    <a:lnTo>
                      <a:pt x="276605" y="229489"/>
                    </a:lnTo>
                    <a:lnTo>
                      <a:pt x="0" y="225044"/>
                    </a:lnTo>
                    <a:lnTo>
                      <a:pt x="2412" y="72009"/>
                    </a:lnTo>
                    <a:lnTo>
                      <a:pt x="279019" y="76454"/>
                    </a:lnTo>
                    <a:lnTo>
                      <a:pt x="280289" y="0"/>
                    </a:lnTo>
                    <a:lnTo>
                      <a:pt x="430783" y="1554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0"/>
              <p:cNvSpPr/>
              <p:nvPr/>
            </p:nvSpPr>
            <p:spPr>
              <a:xfrm>
                <a:off x="7193027" y="3171349"/>
                <a:ext cx="626362" cy="2009361"/>
              </a:xfrm>
              <a:custGeom>
                <a:avLst/>
                <a:gdLst/>
                <a:ahLst/>
                <a:cxnLst/>
                <a:rect l="l" t="t" r="r" b="b"/>
                <a:pathLst>
                  <a:path w="636904" h="1466214">
                    <a:moveTo>
                      <a:pt x="480059" y="0"/>
                    </a:moveTo>
                    <a:lnTo>
                      <a:pt x="471550" y="1115948"/>
                    </a:lnTo>
                    <a:lnTo>
                      <a:pt x="461968" y="1161635"/>
                    </a:lnTo>
                    <a:lnTo>
                      <a:pt x="436514" y="1198832"/>
                    </a:lnTo>
                    <a:lnTo>
                      <a:pt x="398988" y="1223766"/>
                    </a:lnTo>
                    <a:lnTo>
                      <a:pt x="353187" y="1232661"/>
                    </a:lnTo>
                    <a:lnTo>
                      <a:pt x="157352" y="1231137"/>
                    </a:lnTo>
                    <a:lnTo>
                      <a:pt x="157860" y="1152778"/>
                    </a:lnTo>
                    <a:lnTo>
                      <a:pt x="0" y="1308227"/>
                    </a:lnTo>
                    <a:lnTo>
                      <a:pt x="155448" y="1466087"/>
                    </a:lnTo>
                    <a:lnTo>
                      <a:pt x="156082" y="1387728"/>
                    </a:lnTo>
                    <a:lnTo>
                      <a:pt x="351917" y="1389252"/>
                    </a:lnTo>
                    <a:lnTo>
                      <a:pt x="401260" y="1385208"/>
                    </a:lnTo>
                    <a:lnTo>
                      <a:pt x="447764" y="1372826"/>
                    </a:lnTo>
                    <a:lnTo>
                      <a:pt x="490648" y="1352874"/>
                    </a:lnTo>
                    <a:lnTo>
                      <a:pt x="529132" y="1326120"/>
                    </a:lnTo>
                    <a:lnTo>
                      <a:pt x="562437" y="1293334"/>
                    </a:lnTo>
                    <a:lnTo>
                      <a:pt x="589783" y="1255282"/>
                    </a:lnTo>
                    <a:lnTo>
                      <a:pt x="610390" y="1212733"/>
                    </a:lnTo>
                    <a:lnTo>
                      <a:pt x="623478" y="1166456"/>
                    </a:lnTo>
                    <a:lnTo>
                      <a:pt x="628269" y="1117218"/>
                    </a:lnTo>
                    <a:lnTo>
                      <a:pt x="636777" y="1269"/>
                    </a:lnTo>
                    <a:lnTo>
                      <a:pt x="4800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1"/>
              <p:cNvSpPr/>
              <p:nvPr/>
            </p:nvSpPr>
            <p:spPr>
              <a:xfrm>
                <a:off x="7193026" y="3147233"/>
                <a:ext cx="646304" cy="2033478"/>
              </a:xfrm>
              <a:custGeom>
                <a:avLst/>
                <a:gdLst/>
                <a:ahLst/>
                <a:cxnLst/>
                <a:rect l="l" t="t" r="r" b="b"/>
                <a:pathLst>
                  <a:path w="636904" h="1466214">
                    <a:moveTo>
                      <a:pt x="636777" y="1269"/>
                    </a:moveTo>
                    <a:lnTo>
                      <a:pt x="628269" y="1117218"/>
                    </a:lnTo>
                    <a:lnTo>
                      <a:pt x="623478" y="1166456"/>
                    </a:lnTo>
                    <a:lnTo>
                      <a:pt x="610390" y="1212733"/>
                    </a:lnTo>
                    <a:lnTo>
                      <a:pt x="589783" y="1255282"/>
                    </a:lnTo>
                    <a:lnTo>
                      <a:pt x="562437" y="1293334"/>
                    </a:lnTo>
                    <a:lnTo>
                      <a:pt x="529132" y="1326120"/>
                    </a:lnTo>
                    <a:lnTo>
                      <a:pt x="490648" y="1352874"/>
                    </a:lnTo>
                    <a:lnTo>
                      <a:pt x="447764" y="1372826"/>
                    </a:lnTo>
                    <a:lnTo>
                      <a:pt x="401260" y="1385208"/>
                    </a:lnTo>
                    <a:lnTo>
                      <a:pt x="351917" y="1389252"/>
                    </a:lnTo>
                    <a:lnTo>
                      <a:pt x="156082" y="1387728"/>
                    </a:lnTo>
                    <a:lnTo>
                      <a:pt x="155448" y="1466087"/>
                    </a:lnTo>
                    <a:lnTo>
                      <a:pt x="0" y="1308227"/>
                    </a:lnTo>
                    <a:lnTo>
                      <a:pt x="157860" y="1152778"/>
                    </a:lnTo>
                    <a:lnTo>
                      <a:pt x="157352" y="1231137"/>
                    </a:lnTo>
                    <a:lnTo>
                      <a:pt x="353187" y="1232661"/>
                    </a:lnTo>
                    <a:lnTo>
                      <a:pt x="398988" y="1223766"/>
                    </a:lnTo>
                    <a:lnTo>
                      <a:pt x="436514" y="1198832"/>
                    </a:lnTo>
                    <a:lnTo>
                      <a:pt x="461968" y="1161635"/>
                    </a:lnTo>
                    <a:lnTo>
                      <a:pt x="471550" y="1115948"/>
                    </a:lnTo>
                    <a:lnTo>
                      <a:pt x="480059" y="0"/>
                    </a:lnTo>
                    <a:lnTo>
                      <a:pt x="636777" y="1269"/>
                    </a:lnTo>
                    <a:close/>
                  </a:path>
                </a:pathLst>
              </a:custGeom>
              <a:ln w="19049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2"/>
              <p:cNvSpPr/>
              <p:nvPr/>
            </p:nvSpPr>
            <p:spPr>
              <a:xfrm>
                <a:off x="3897122" y="4699888"/>
                <a:ext cx="1612900" cy="626745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626745">
                    <a:moveTo>
                      <a:pt x="156463" y="0"/>
                    </a:moveTo>
                    <a:lnTo>
                      <a:pt x="0" y="156972"/>
                    </a:lnTo>
                    <a:lnTo>
                      <a:pt x="78358" y="156844"/>
                    </a:lnTo>
                    <a:lnTo>
                      <a:pt x="78739" y="352679"/>
                    </a:lnTo>
                    <a:lnTo>
                      <a:pt x="83243" y="401943"/>
                    </a:lnTo>
                    <a:lnTo>
                      <a:pt x="96066" y="448297"/>
                    </a:lnTo>
                    <a:lnTo>
                      <a:pt x="116430" y="490967"/>
                    </a:lnTo>
                    <a:lnTo>
                      <a:pt x="143559" y="529178"/>
                    </a:lnTo>
                    <a:lnTo>
                      <a:pt x="176673" y="562155"/>
                    </a:lnTo>
                    <a:lnTo>
                      <a:pt x="214996" y="589124"/>
                    </a:lnTo>
                    <a:lnTo>
                      <a:pt x="257750" y="609310"/>
                    </a:lnTo>
                    <a:lnTo>
                      <a:pt x="304158" y="621939"/>
                    </a:lnTo>
                    <a:lnTo>
                      <a:pt x="353440" y="626237"/>
                    </a:lnTo>
                    <a:lnTo>
                      <a:pt x="1612518" y="623824"/>
                    </a:lnTo>
                    <a:lnTo>
                      <a:pt x="1612264" y="467233"/>
                    </a:lnTo>
                    <a:lnTo>
                      <a:pt x="353187" y="469646"/>
                    </a:lnTo>
                    <a:lnTo>
                      <a:pt x="307431" y="460490"/>
                    </a:lnTo>
                    <a:lnTo>
                      <a:pt x="270033" y="435356"/>
                    </a:lnTo>
                    <a:lnTo>
                      <a:pt x="244780" y="398029"/>
                    </a:lnTo>
                    <a:lnTo>
                      <a:pt x="235457" y="352298"/>
                    </a:lnTo>
                    <a:lnTo>
                      <a:pt x="235076" y="156463"/>
                    </a:lnTo>
                    <a:lnTo>
                      <a:pt x="313436" y="156337"/>
                    </a:lnTo>
                    <a:lnTo>
                      <a:pt x="1564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3"/>
              <p:cNvSpPr/>
              <p:nvPr/>
            </p:nvSpPr>
            <p:spPr>
              <a:xfrm>
                <a:off x="3897122" y="4699888"/>
                <a:ext cx="1612900" cy="626745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626745">
                    <a:moveTo>
                      <a:pt x="1612518" y="623824"/>
                    </a:moveTo>
                    <a:lnTo>
                      <a:pt x="353440" y="626237"/>
                    </a:lnTo>
                    <a:lnTo>
                      <a:pt x="304158" y="621939"/>
                    </a:lnTo>
                    <a:lnTo>
                      <a:pt x="257750" y="609310"/>
                    </a:lnTo>
                    <a:lnTo>
                      <a:pt x="214996" y="589124"/>
                    </a:lnTo>
                    <a:lnTo>
                      <a:pt x="176673" y="562155"/>
                    </a:lnTo>
                    <a:lnTo>
                      <a:pt x="143559" y="529178"/>
                    </a:lnTo>
                    <a:lnTo>
                      <a:pt x="116430" y="490967"/>
                    </a:lnTo>
                    <a:lnTo>
                      <a:pt x="96066" y="448297"/>
                    </a:lnTo>
                    <a:lnTo>
                      <a:pt x="83243" y="401943"/>
                    </a:lnTo>
                    <a:lnTo>
                      <a:pt x="78739" y="352679"/>
                    </a:lnTo>
                    <a:lnTo>
                      <a:pt x="78358" y="156844"/>
                    </a:lnTo>
                    <a:lnTo>
                      <a:pt x="0" y="156972"/>
                    </a:lnTo>
                    <a:lnTo>
                      <a:pt x="156463" y="0"/>
                    </a:lnTo>
                    <a:lnTo>
                      <a:pt x="313436" y="156337"/>
                    </a:lnTo>
                    <a:lnTo>
                      <a:pt x="235076" y="156463"/>
                    </a:lnTo>
                    <a:lnTo>
                      <a:pt x="235457" y="352298"/>
                    </a:lnTo>
                    <a:lnTo>
                      <a:pt x="244780" y="398029"/>
                    </a:lnTo>
                    <a:lnTo>
                      <a:pt x="270033" y="435356"/>
                    </a:lnTo>
                    <a:lnTo>
                      <a:pt x="307431" y="460490"/>
                    </a:lnTo>
                    <a:lnTo>
                      <a:pt x="353187" y="469646"/>
                    </a:lnTo>
                    <a:lnTo>
                      <a:pt x="1612264" y="467233"/>
                    </a:lnTo>
                    <a:lnTo>
                      <a:pt x="1612518" y="623824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9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Understand </a:t>
            </a:r>
            <a:r>
              <a:rPr lang="en-US" dirty="0"/>
              <a:t>the business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key task of an analyst.</a:t>
            </a:r>
          </a:p>
          <a:p>
            <a:r>
              <a:rPr lang="en-US" dirty="0"/>
              <a:t>Extract and describe business goals.</a:t>
            </a:r>
          </a:p>
          <a:p>
            <a:r>
              <a:rPr lang="en-US" dirty="0"/>
              <a:t>Set priorities.</a:t>
            </a:r>
          </a:p>
          <a:p>
            <a:r>
              <a:rPr lang="en-US" dirty="0"/>
              <a:t>Understanding what risks to consider.</a:t>
            </a:r>
          </a:p>
          <a:p>
            <a:r>
              <a:rPr lang="en-US" dirty="0"/>
              <a:t>Gathering the artifacts.</a:t>
            </a:r>
          </a:p>
          <a:p>
            <a:r>
              <a:rPr lang="en-US" dirty="0"/>
              <a:t>Conducting project research to the scope.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2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2) Identify </a:t>
            </a:r>
            <a:r>
              <a:rPr lang="en-US" dirty="0"/>
              <a:t>the business and technical 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risks impact business goals.</a:t>
            </a:r>
          </a:p>
          <a:p>
            <a:r>
              <a:rPr lang="en-US" dirty="0"/>
              <a:t>Mapping technical risks to business goals.</a:t>
            </a:r>
          </a:p>
          <a:p>
            <a:r>
              <a:rPr lang="en-US" dirty="0"/>
              <a:t>Developing a set of risk questionnaires.</a:t>
            </a:r>
          </a:p>
          <a:p>
            <a:r>
              <a:rPr lang="en-US" dirty="0"/>
              <a:t>Interviewing the target project team.</a:t>
            </a:r>
          </a:p>
          <a:p>
            <a:r>
              <a:rPr lang="en-US" dirty="0"/>
              <a:t>Analyzing the research interview data.</a:t>
            </a:r>
          </a:p>
          <a:p>
            <a:r>
              <a:rPr lang="en-US" dirty="0"/>
              <a:t>Evaluating software artifacts.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8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15003</TotalTime>
  <Words>2572</Words>
  <Application>Microsoft Office PowerPoint</Application>
  <PresentationFormat>On-screen Show (4:3)</PresentationFormat>
  <Paragraphs>377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Yu Gothic</vt:lpstr>
      <vt:lpstr>Arial</vt:lpstr>
      <vt:lpstr>Georgia</vt:lpstr>
      <vt:lpstr>Times New Roman</vt:lpstr>
      <vt:lpstr>Verdana</vt:lpstr>
      <vt:lpstr>Theme1</vt:lpstr>
      <vt:lpstr>Introduction to Software Security</vt:lpstr>
      <vt:lpstr>Outline</vt:lpstr>
      <vt:lpstr>What is Software Security?</vt:lpstr>
      <vt:lpstr>Why Software Security?</vt:lpstr>
      <vt:lpstr>Pillars of Software Security</vt:lpstr>
      <vt:lpstr>Pillar I: Risk Management</vt:lpstr>
      <vt:lpstr>Risk Management Framework (RMF) Activities</vt:lpstr>
      <vt:lpstr>1) Understand the business context</vt:lpstr>
      <vt:lpstr>2) Identify the business and technical  risks</vt:lpstr>
      <vt:lpstr>3) Synthesize, prioritize, and rank the risks.</vt:lpstr>
      <vt:lpstr>4) Define the risk mitigation strategy</vt:lpstr>
      <vt:lpstr>5) Carry out fixes and validate that they  are correct.</vt:lpstr>
      <vt:lpstr>Summary of RMF Activities</vt:lpstr>
      <vt:lpstr>Pillar II: Touchpoints</vt:lpstr>
      <vt:lpstr>Seven Touchpoints (I)</vt:lpstr>
      <vt:lpstr>Seven Touchpoints (II)</vt:lpstr>
      <vt:lpstr>Seven Touchpoints (III)</vt:lpstr>
      <vt:lpstr>Fixing defects: Early is better!</vt:lpstr>
      <vt:lpstr>1- Code Review (I)</vt:lpstr>
      <vt:lpstr>1 - Code Review (II)</vt:lpstr>
      <vt:lpstr>2 - Architectural Risk Analysis (I)</vt:lpstr>
      <vt:lpstr>2 - Architectural Risk Analysis (II): Critical Aspects of Architectural Risk  Analysis</vt:lpstr>
      <vt:lpstr>2- Architectural Risk Analysis (III) - Attack Resistance Analysis</vt:lpstr>
      <vt:lpstr>2- Architectural Risk Analysis (IV)</vt:lpstr>
      <vt:lpstr>3 - Software Penetration Testing</vt:lpstr>
      <vt:lpstr>4 - Risk-Based Security Testing (I)</vt:lpstr>
      <vt:lpstr>4 - Risk-Based Security Testing (II)</vt:lpstr>
      <vt:lpstr>5 - Abuse Cases (I)</vt:lpstr>
      <vt:lpstr>5 - Abuse Cases (II) Generating abuse cases</vt:lpstr>
      <vt:lpstr>6 - Security Requirements</vt:lpstr>
      <vt:lpstr>7- Security Operations</vt:lpstr>
      <vt:lpstr>Pillar III: Knowledge (I)</vt:lpstr>
      <vt:lpstr>Pillar III: Knowledge (II)</vt:lpstr>
      <vt:lpstr>Outline</vt:lpstr>
      <vt:lpstr>19 Deadly Sins (defects)</vt:lpstr>
      <vt:lpstr>Sin 1: Buffer Overruns “smashing the stack”</vt:lpstr>
      <vt:lpstr>Sin 1: Buffer Overruns examples</vt:lpstr>
      <vt:lpstr>Sin 1: Buffer Overruns Summary</vt:lpstr>
      <vt:lpstr>Sin 19: Poor Usability</vt:lpstr>
      <vt:lpstr>Sin 19: Poor Usability examples</vt:lpstr>
      <vt:lpstr>Sin 19: Poor Usability: Spotting the sin pattern</vt:lpstr>
      <vt:lpstr>Sin 19: Poor Usability - Redemption Steps</vt:lpstr>
      <vt:lpstr>Sin 19: Poor Usability Summary</vt:lpstr>
      <vt:lpstr>Summary</vt:lpstr>
      <vt:lpstr>Summary (Cont’d)</vt:lpstr>
      <vt:lpstr>References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1208</cp:revision>
  <dcterms:created xsi:type="dcterms:W3CDTF">1995-06-02T21:27:28Z</dcterms:created>
  <dcterms:modified xsi:type="dcterms:W3CDTF">2021-07-23T06:28:08Z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