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61825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831">
          <p15:clr>
            <a:srgbClr val="A4A3A4"/>
          </p15:clr>
        </p15:guide>
      </p15:sldGuideLst>
    </p:ext>
    <p:ext uri="{2D200454-40CA-4A62-9FC3-DE9A4176ACB9}">
      <p15:notesGuideLst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83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2" orient="horz"/>
        <p:guide pos="221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8133" y="0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17513" y="698500"/>
            <a:ext cx="6188075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31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417513" y="698500"/>
            <a:ext cx="6188075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8938" y="685800"/>
            <a:ext cx="6080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/>
          <p:nvPr>
            <p:ph idx="2" type="sldImg"/>
          </p:nvPr>
        </p:nvSpPr>
        <p:spPr>
          <a:xfrm>
            <a:off x="388938" y="685800"/>
            <a:ext cx="6080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88938" y="685800"/>
            <a:ext cx="6080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apt install aide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/etc/aide/aide.conf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aide --config /etc/aide/aide.conf --config-check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aide --config /etc/aide/aide.conf --init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mv /var/lib/aide/aide.db.new /var/lib/aide/aide.db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aide --config /etc/aide/aide.conf --check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touch ~/Desktop/test.txt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chmod o-rwx ~/files/buffer_exploit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sudo aide --config /etc/aide/aide.conf --check</a:t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388938" y="685800"/>
            <a:ext cx="6080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388938" y="685800"/>
            <a:ext cx="6080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8938" y="685800"/>
            <a:ext cx="6080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 txBox="1"/>
          <p:nvPr>
            <p:ph idx="12" type="sldNum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8938" y="685800"/>
            <a:ext cx="6080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 txBox="1"/>
          <p:nvPr>
            <p:ph idx="12" type="sldNum"/>
          </p:nvPr>
        </p:nvSpPr>
        <p:spPr>
          <a:xfrm>
            <a:off x="3978133" y="8842031"/>
            <a:ext cx="304334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388938" y="685800"/>
            <a:ext cx="60801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itle + Sub Title on Left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442119" y="1981200"/>
            <a:ext cx="7162800" cy="1447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42119" y="3581400"/>
            <a:ext cx="7162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/>
          <p:nvPr/>
        </p:nvSpPr>
        <p:spPr>
          <a:xfrm>
            <a:off x="518319" y="3486912"/>
            <a:ext cx="1371600" cy="1828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6319" y="5943600"/>
            <a:ext cx="490031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608092" y="1600202"/>
            <a:ext cx="537147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5955" lvl="0" marL="457200" marR="0" rtl="0" algn="l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ts val="2793"/>
              <a:buFont typeface="Arial"/>
              <a:buChar char="•"/>
              <a:defRPr b="0" i="0" sz="2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619" lvl="1" marL="914400" marR="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Arial"/>
              <a:buChar char="–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282" lvl="2" marL="1371600" marR="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582" lvl="3" marL="18288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–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582" lvl="4" marL="22860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»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582" lvl="5" marL="27432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582" lvl="6" marL="32004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582" lvl="7" marL="36576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582" lvl="8" marL="41148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2" type="body"/>
          </p:nvPr>
        </p:nvSpPr>
        <p:spPr>
          <a:xfrm>
            <a:off x="6182268" y="1600202"/>
            <a:ext cx="537147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5955" lvl="0" marL="457200" marR="0" rtl="0" algn="l">
              <a:spcBef>
                <a:spcPts val="559"/>
              </a:spcBef>
              <a:spcAft>
                <a:spcPts val="0"/>
              </a:spcAft>
              <a:buClr>
                <a:schemeClr val="dk1"/>
              </a:buClr>
              <a:buSzPts val="2793"/>
              <a:buFont typeface="Arial"/>
              <a:buChar char="•"/>
              <a:defRPr b="0" i="0" sz="2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619" lvl="1" marL="914400" marR="0" rtl="0" algn="l">
              <a:spcBef>
                <a:spcPts val="479"/>
              </a:spcBef>
              <a:spcAft>
                <a:spcPts val="0"/>
              </a:spcAft>
              <a:buClr>
                <a:schemeClr val="dk1"/>
              </a:buClr>
              <a:buSzPts val="2394"/>
              <a:buFont typeface="Arial"/>
              <a:buChar char="–"/>
              <a:defRPr b="0" i="0" sz="23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282" lvl="2" marL="1371600" marR="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Font typeface="Arial"/>
              <a:buChar char="•"/>
              <a:defRPr b="0" i="0" sz="19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582" lvl="3" marL="18288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–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582" lvl="4" marL="22860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»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582" lvl="5" marL="27432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582" lvl="6" marL="32004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582" lvl="7" marL="36576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582" lvl="8" marL="41148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795"/>
              <a:buFont typeface="Arial"/>
              <a:buChar char="•"/>
              <a:defRPr b="0" i="0" sz="179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08092" y="495572"/>
            <a:ext cx="10945654" cy="868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Lato"/>
              <a:buNone/>
              <a:defRPr b="0" i="0" sz="3391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608091" y="6511182"/>
            <a:ext cx="6965417" cy="12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715984" y="6505804"/>
            <a:ext cx="2837762" cy="126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08092" y="1638300"/>
            <a:ext cx="10945654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04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4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5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w/ Header and content on left">
  <p:cSld name="Inside template w/ Header and content on 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C0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6385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91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420" y="6096000"/>
            <a:ext cx="3547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ctrTitle"/>
          </p:nvPr>
        </p:nvSpPr>
        <p:spPr>
          <a:xfrm>
            <a:off x="442119" y="2286000"/>
            <a:ext cx="7162800" cy="1447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6319" y="5943600"/>
            <a:ext cx="490031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Header + Sub Header on Right">
  <p:cSld name="Title Slide - Header + Sub Header on Righ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6319" y="5943600"/>
            <a:ext cx="490031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46919" y="1752600"/>
            <a:ext cx="6248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C0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6385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91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8214519" y="152400"/>
            <a:ext cx="320119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- Header + Sub Header w/ content on left">
  <p:cSld name="Inside Template - Header + Sub Header w/ content on lef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46919" y="1143000"/>
            <a:ext cx="1066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20"/>
              </a:spcBef>
              <a:spcAft>
                <a:spcPts val="0"/>
              </a:spcAft>
              <a:buClr>
                <a:srgbClr val="00C0F3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C0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6385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91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5395119" y="1124712"/>
            <a:ext cx="1371600" cy="1828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420" y="6096000"/>
            <a:ext cx="3547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w/ Header + Sub Header on right">
  <p:cSld name="Inside Template w/ Header + Sub Header on righ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420" y="6096000"/>
            <a:ext cx="3547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214519" y="1143000"/>
            <a:ext cx="3200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8214519" y="228600"/>
            <a:ext cx="3200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746919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070C0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C0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86385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A5A5A5"/>
              </a:buClr>
              <a:buSzPts val="91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 and content">
  <p:cSld name="Title Slide with Picture and conte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3566319" y="1828800"/>
            <a:ext cx="3505201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/>
          <p:nvPr>
            <p:ph idx="2" type="pic"/>
          </p:nvPr>
        </p:nvSpPr>
        <p:spPr>
          <a:xfrm>
            <a:off x="-15081" y="1752600"/>
            <a:ext cx="339963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type="ctrTitle"/>
          </p:nvPr>
        </p:nvSpPr>
        <p:spPr>
          <a:xfrm>
            <a:off x="365919" y="304800"/>
            <a:ext cx="5257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3" type="body"/>
          </p:nvPr>
        </p:nvSpPr>
        <p:spPr>
          <a:xfrm>
            <a:off x="3566319" y="2438400"/>
            <a:ext cx="35052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6319" y="5943600"/>
            <a:ext cx="490031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- Header + Sub Header and Two Content fields">
  <p:cSld name="Inside template - Header + Sub Header and Two Content field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08092" y="990600"/>
            <a:ext cx="10945654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440"/>
              </a:spcBef>
              <a:spcAft>
                <a:spcPts val="0"/>
              </a:spcAft>
              <a:buClr>
                <a:srgbClr val="00C0F3"/>
              </a:buClr>
              <a:buSzPts val="2200"/>
              <a:buFont typeface="Arial"/>
              <a:buNone/>
              <a:defRPr b="0" i="0" sz="2200" u="none" cap="none" strike="noStrike">
                <a:solidFill>
                  <a:srgbClr val="00C0F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/>
          <p:nvPr/>
        </p:nvSpPr>
        <p:spPr>
          <a:xfrm>
            <a:off x="5395119" y="972312"/>
            <a:ext cx="1371600" cy="1828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95313" y="1752600"/>
            <a:ext cx="5410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068B3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B0F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C0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6157119" y="1752600"/>
            <a:ext cx="5410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068B3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B0F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C0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420" y="6096000"/>
            <a:ext cx="3547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ide template - Header and Two Content fields">
  <p:cSld name="Inside template - Header and Two Content field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608013" y="274638"/>
            <a:ext cx="10945812" cy="639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rgbClr val="0068B3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595313" y="1143000"/>
            <a:ext cx="5410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068B3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B0F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C0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6157119" y="1143000"/>
            <a:ext cx="5410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068B3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B0F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C0F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/>
        </p:nvSpPr>
        <p:spPr>
          <a:xfrm>
            <a:off x="343308" y="6400800"/>
            <a:ext cx="154661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800" u="none" cap="none" strike="noStrike">
                <a:solidFill>
                  <a:srgbClr val="BFBFBF"/>
                </a:solidFill>
                <a:latin typeface="Verdana"/>
                <a:ea typeface="Verdana"/>
                <a:cs typeface="Verdana"/>
                <a:sym typeface="Verdana"/>
              </a:rPr>
              <a:t>Learning with Purpose</a:t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36420" y="6096000"/>
            <a:ext cx="35472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047003" y="5901071"/>
            <a:ext cx="911300" cy="8206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rgbClr val="00C0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insights.profitab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442119" y="1981200"/>
            <a:ext cx="7496482" cy="14477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INTRUSION DETECTION SYSTEMS</a:t>
            </a:r>
            <a:endParaRPr/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442119" y="3581400"/>
            <a:ext cx="749648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C0F3"/>
              </a:buClr>
              <a:buSzPts val="2200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SASHANK NARAIN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/>
              <a:t>INTRUSION DETECTION SYSTEMS (IDS)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265" lvl="0" marL="342265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intrusions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systems and network activity</a:t>
            </a:r>
            <a:endParaRPr>
              <a:solidFill>
                <a:schemeClr val="dk1"/>
              </a:solidFill>
            </a:endParaRPr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and system activity</a:t>
            </a:r>
            <a:endParaRPr/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Recognize known attack patterns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network activity</a:t>
            </a:r>
            <a:endParaRPr/>
          </a:p>
          <a:p>
            <a:pPr indent="-145415" lvl="1" marL="742315" rtl="0" algn="l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115" lvl="0" marL="342312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types</a:t>
            </a:r>
            <a:endParaRPr/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Host-based Intrusion Detection Systems (HIDS)</a:t>
            </a:r>
            <a:endParaRPr/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Network-based Intrusion Detection Systems (NIDS)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/>
              <a:t>HOST-BASED IDS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265" lvl="0" marL="342265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Host-based Intrusion Detection Systems (HIDS)</a:t>
            </a:r>
            <a:endParaRPr>
              <a:solidFill>
                <a:schemeClr val="dk1"/>
              </a:solidFill>
            </a:endParaRPr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 integrity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critical system and data files</a:t>
            </a:r>
            <a:endParaRPr/>
          </a:p>
          <a:p>
            <a:pPr indent="-342265" lvl="1" marL="742268" rtl="0" algn="l"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for </a:t>
            </a:r>
            <a:r>
              <a:rPr b="1"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 system changes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compared to a database of known good state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Tripwire, Fail2Ban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SETUP FOR HOST-BASED IDS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860" lvl="0" marL="342860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 –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database of system / sensitive files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a known good state</a:t>
            </a:r>
            <a:endParaRPr/>
          </a:p>
          <a:p>
            <a:pPr indent="-2851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hashes, permissions and timestamps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files</a:t>
            </a:r>
            <a:endParaRPr/>
          </a:p>
          <a:p>
            <a:pPr indent="-2851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 the database in a known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location</a:t>
            </a:r>
            <a:endParaRPr/>
          </a:p>
          <a:p>
            <a:pPr indent="-2851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ensure that this database is not tampered</a:t>
            </a:r>
            <a:endParaRPr/>
          </a:p>
          <a:p>
            <a:pPr indent="-1200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42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 –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an automated task to check filesystem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regularly against database</a:t>
            </a:r>
            <a:endParaRPr/>
          </a:p>
          <a:p>
            <a:pPr indent="-2851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database from the known secure location</a:t>
            </a:r>
            <a:endParaRPr/>
          </a:p>
          <a:p>
            <a:pPr indent="-2851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alerts of changes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file contents, permissions or timestamps</a:t>
            </a:r>
            <a:endParaRPr/>
          </a:p>
          <a:p>
            <a:pPr indent="-1200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265" lvl="0" marL="342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 –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analysis to determine cause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changes and repeat step 1, if necessary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324789" y="1747247"/>
            <a:ext cx="5371478" cy="451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00" spcFirstLastPara="1" rIns="91200" wrap="square" tIns="45600">
            <a:noAutofit/>
          </a:bodyPr>
          <a:lstStyle/>
          <a:p>
            <a:pPr indent="-114300" lvl="2" marL="85510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99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HOST-BASED IDS DEMO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265" lvl="0" marL="342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Host-based Intrusion Detection Systems -</a:t>
            </a:r>
            <a:endParaRPr/>
          </a:p>
          <a:p>
            <a:pPr indent="-2851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Tripwire (commercial)</a:t>
            </a:r>
            <a:endParaRPr/>
          </a:p>
          <a:p>
            <a:pPr indent="-285115" lvl="1" marL="7423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AIDE (open-source)</a:t>
            </a:r>
            <a:endParaRPr/>
          </a:p>
          <a:p>
            <a:pPr indent="0" lvl="1" marL="569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69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69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695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AIDE Demo</a:t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324789" y="1747247"/>
            <a:ext cx="5371478" cy="451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00" spcFirstLastPara="1" rIns="91200" wrap="square" tIns="45600">
            <a:noAutofit/>
          </a:bodyPr>
          <a:lstStyle/>
          <a:p>
            <a:pPr indent="-114300" lvl="2" marL="85510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99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/>
              <a:t>NETWORK-BASED IDS</a:t>
            </a:r>
            <a:endParaRPr/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265" lvl="0" marL="342265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Intrusion Detection Systems (NIDS)</a:t>
            </a:r>
            <a:endParaRPr/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Recognize known attack patterns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network activity</a:t>
            </a:r>
            <a:endParaRPr/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abnormal activity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through statistical analysis</a:t>
            </a:r>
            <a:endParaRPr/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 audit trails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policy violations</a:t>
            </a:r>
            <a:endParaRPr/>
          </a:p>
          <a:p>
            <a:pPr indent="-285115" lvl="1" marL="742315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Snort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Suricata, OSSEC, SecurityOnion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/>
              <a:t>SIMPLE SETUP FOR NETWORK-BASED IDS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automatically generated"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2542" y="1295400"/>
            <a:ext cx="2856704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4452542" y="5562600"/>
            <a:ext cx="28567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https://insights.profitab.com/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/>
              <a:t>TYPES OF NETWORK-BASED IDS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860" lvl="0" marL="34286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 methods</a:t>
            </a:r>
            <a:endParaRPr/>
          </a:p>
          <a:p>
            <a:pPr indent="-285717" lvl="1" marL="742863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Signature-based</a:t>
            </a:r>
            <a:endParaRPr/>
          </a:p>
          <a:p>
            <a:pPr indent="-285717" lvl="1" marL="742863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</a:t>
            </a:r>
            <a:endParaRPr/>
          </a:p>
          <a:p>
            <a:pPr indent="-190460" lvl="0" marL="34286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60" lvl="0" marL="34286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Capabilities</a:t>
            </a:r>
            <a:endParaRPr/>
          </a:p>
          <a:p>
            <a:pPr indent="-285717" lvl="1" marL="742863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Passive</a:t>
            </a:r>
            <a:endParaRPr/>
          </a:p>
          <a:p>
            <a:pPr indent="-285717" lvl="1" marL="742863" rtl="0" algn="l">
              <a:spcBef>
                <a:spcPts val="0"/>
              </a:spcBef>
              <a:spcAft>
                <a:spcPts val="0"/>
              </a:spcAft>
              <a:buSzPts val="2200"/>
              <a:buChar char="–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Active (known as Intrusion Prevention Systems (IPS))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746919" y="228600"/>
            <a:ext cx="10668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8B3"/>
              </a:buClr>
              <a:buSzPts val="2800"/>
              <a:buFont typeface="Century Gothic"/>
              <a:buNone/>
            </a:pPr>
            <a:r>
              <a:rPr lang="en-US">
                <a:latin typeface="Century Gothic"/>
                <a:ea typeface="Century Gothic"/>
                <a:cs typeface="Century Gothic"/>
                <a:sym typeface="Century Gothic"/>
              </a:rPr>
              <a:t>NETWORK-BASED IDS DEMO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746919" y="12954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69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69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695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56959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Snort Demo</a:t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5880894" y="6356350"/>
            <a:ext cx="4000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6324789" y="1747247"/>
            <a:ext cx="5371478" cy="4514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600" lIns="91200" spcFirstLastPara="1" rIns="91200" wrap="square" tIns="45600">
            <a:noAutofit/>
          </a:bodyPr>
          <a:lstStyle/>
          <a:p>
            <a:pPr indent="-114300" lvl="2" marL="85510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995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