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10" r:id="rId1"/>
  </p:sldMasterIdLst>
  <p:notesMasterIdLst>
    <p:notesMasterId r:id="rId62"/>
  </p:notesMasterIdLst>
  <p:handoutMasterIdLst>
    <p:handoutMasterId r:id="rId63"/>
  </p:handoutMasterIdLst>
  <p:sldIdLst>
    <p:sldId id="256" r:id="rId2"/>
    <p:sldId id="349" r:id="rId3"/>
    <p:sldId id="354" r:id="rId4"/>
    <p:sldId id="326" r:id="rId5"/>
    <p:sldId id="353" r:id="rId6"/>
    <p:sldId id="308" r:id="rId7"/>
    <p:sldId id="315" r:id="rId8"/>
    <p:sldId id="316" r:id="rId9"/>
    <p:sldId id="259" r:id="rId10"/>
    <p:sldId id="260" r:id="rId11"/>
    <p:sldId id="337" r:id="rId12"/>
    <p:sldId id="338" r:id="rId13"/>
    <p:sldId id="339" r:id="rId14"/>
    <p:sldId id="340" r:id="rId15"/>
    <p:sldId id="327" r:id="rId16"/>
    <p:sldId id="383" r:id="rId17"/>
    <p:sldId id="384" r:id="rId18"/>
    <p:sldId id="262" r:id="rId19"/>
    <p:sldId id="359" r:id="rId20"/>
    <p:sldId id="360" r:id="rId21"/>
    <p:sldId id="358" r:id="rId22"/>
    <p:sldId id="356" r:id="rId23"/>
    <p:sldId id="366" r:id="rId24"/>
    <p:sldId id="357" r:id="rId25"/>
    <p:sldId id="385" r:id="rId26"/>
    <p:sldId id="367" r:id="rId27"/>
    <p:sldId id="364" r:id="rId28"/>
    <p:sldId id="369" r:id="rId29"/>
    <p:sldId id="368" r:id="rId30"/>
    <p:sldId id="334" r:id="rId31"/>
    <p:sldId id="266" r:id="rId32"/>
    <p:sldId id="269" r:id="rId33"/>
    <p:sldId id="270" r:id="rId34"/>
    <p:sldId id="328" r:id="rId35"/>
    <p:sldId id="275" r:id="rId36"/>
    <p:sldId id="276" r:id="rId37"/>
    <p:sldId id="376" r:id="rId38"/>
    <p:sldId id="320" r:id="rId39"/>
    <p:sldId id="321" r:id="rId40"/>
    <p:sldId id="378" r:id="rId41"/>
    <p:sldId id="379" r:id="rId42"/>
    <p:sldId id="322" r:id="rId43"/>
    <p:sldId id="381" r:id="rId44"/>
    <p:sldId id="386" r:id="rId45"/>
    <p:sldId id="324" r:id="rId46"/>
    <p:sldId id="344" r:id="rId47"/>
    <p:sldId id="329" r:id="rId48"/>
    <p:sldId id="370" r:id="rId49"/>
    <p:sldId id="371" r:id="rId50"/>
    <p:sldId id="375" r:id="rId51"/>
    <p:sldId id="279" r:id="rId52"/>
    <p:sldId id="280" r:id="rId53"/>
    <p:sldId id="372" r:id="rId54"/>
    <p:sldId id="373" r:id="rId55"/>
    <p:sldId id="286" r:id="rId56"/>
    <p:sldId id="330" r:id="rId57"/>
    <p:sldId id="335" r:id="rId58"/>
    <p:sldId id="352" r:id="rId59"/>
    <p:sldId id="382" r:id="rId60"/>
    <p:sldId id="336" r:id="rId61"/>
  </p:sldIdLst>
  <p:sldSz cx="9144000" cy="6858000" type="screen4x3"/>
  <p:notesSz cx="6845300" cy="9396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33"/>
    <a:srgbClr val="FF9966"/>
    <a:srgbClr val="33CCFF"/>
    <a:srgbClr val="9999FF"/>
    <a:srgbClr val="FF0066"/>
    <a:srgbClr val="669900"/>
    <a:srgbClr val="0033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340C3-E941-3E4D-8043-78456A073464}" v="1" dt="2023-03-30T20:04:00.529"/>
    <p1510:client id="{F24C6D44-F45E-2E4A-B03F-2CD9A24F7D7D}" v="2" dt="2023-03-30T15:06:11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1" autoAdjust="0"/>
    <p:restoredTop sz="94292" autoAdjust="0"/>
  </p:normalViewPr>
  <p:slideViewPr>
    <p:cSldViewPr snapToGrid="0">
      <p:cViewPr varScale="1">
        <p:scale>
          <a:sx n="79" d="100"/>
          <a:sy n="79" d="100"/>
        </p:scale>
        <p:origin x="21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30" y="-84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, Xinwen" userId="0e36c28d-7c66-4d23-8c4d-566aefcb51e0" providerId="ADAL" clId="{E3964099-05BA-0548-8A1F-54D05B87A2EF}"/>
    <pc:docChg chg="undo custSel addSld modSld">
      <pc:chgData name="Fu, Xinwen" userId="0e36c28d-7c66-4d23-8c4d-566aefcb51e0" providerId="ADAL" clId="{E3964099-05BA-0548-8A1F-54D05B87A2EF}" dt="2022-03-24T18:58:21.030" v="262"/>
      <pc:docMkLst>
        <pc:docMk/>
      </pc:docMkLst>
      <pc:sldChg chg="delSp mod">
        <pc:chgData name="Fu, Xinwen" userId="0e36c28d-7c66-4d23-8c4d-566aefcb51e0" providerId="ADAL" clId="{E3964099-05BA-0548-8A1F-54D05B87A2EF}" dt="2022-03-22T14:37:11.972" v="0" actId="478"/>
        <pc:sldMkLst>
          <pc:docMk/>
          <pc:sldMk cId="1509203252" sldId="260"/>
        </pc:sldMkLst>
        <pc:inkChg chg="del">
          <ac:chgData name="Fu, Xinwen" userId="0e36c28d-7c66-4d23-8c4d-566aefcb51e0" providerId="ADAL" clId="{E3964099-05BA-0548-8A1F-54D05B87A2EF}" dt="2022-03-22T14:37:11.972" v="0" actId="478"/>
          <ac:inkMkLst>
            <pc:docMk/>
            <pc:sldMk cId="1509203252" sldId="260"/>
            <ac:inkMk id="5" creationId="{00000000-0000-0000-0000-000000000000}"/>
          </ac:inkMkLst>
        </pc:inkChg>
      </pc:sldChg>
      <pc:sldChg chg="addSp">
        <pc:chgData name="Fu, Xinwen" userId="0e36c28d-7c66-4d23-8c4d-566aefcb51e0" providerId="ADAL" clId="{E3964099-05BA-0548-8A1F-54D05B87A2EF}" dt="2022-03-24T18:58:21.030" v="262"/>
        <pc:sldMkLst>
          <pc:docMk/>
          <pc:sldMk cId="786958418" sldId="269"/>
        </pc:sldMkLst>
        <pc:inkChg chg="add">
          <ac:chgData name="Fu, Xinwen" userId="0e36c28d-7c66-4d23-8c4d-566aefcb51e0" providerId="ADAL" clId="{E3964099-05BA-0548-8A1F-54D05B87A2EF}" dt="2022-03-24T18:58:21.030" v="262"/>
          <ac:inkMkLst>
            <pc:docMk/>
            <pc:sldMk cId="786958418" sldId="269"/>
            <ac:inkMk id="3" creationId="{74992FAC-EEE9-9C4A-85A9-8787AB8B7B75}"/>
          </ac:inkMkLst>
        </pc:inkChg>
      </pc:sldChg>
      <pc:sldChg chg="modSp mod">
        <pc:chgData name="Fu, Xinwen" userId="0e36c28d-7c66-4d23-8c4d-566aefcb51e0" providerId="ADAL" clId="{E3964099-05BA-0548-8A1F-54D05B87A2EF}" dt="2022-03-22T15:04:14.358" v="57" actId="27636"/>
        <pc:sldMkLst>
          <pc:docMk/>
          <pc:sldMk cId="1514904388" sldId="276"/>
        </pc:sldMkLst>
        <pc:spChg chg="mod">
          <ac:chgData name="Fu, Xinwen" userId="0e36c28d-7c66-4d23-8c4d-566aefcb51e0" providerId="ADAL" clId="{E3964099-05BA-0548-8A1F-54D05B87A2EF}" dt="2022-03-22T15:04:10.239" v="55" actId="1037"/>
          <ac:spMkLst>
            <pc:docMk/>
            <pc:sldMk cId="1514904388" sldId="276"/>
            <ac:spMk id="6" creationId="{00000000-0000-0000-0000-000000000000}"/>
          </ac:spMkLst>
        </pc:spChg>
        <pc:spChg chg="mod">
          <ac:chgData name="Fu, Xinwen" userId="0e36c28d-7c66-4d23-8c4d-566aefcb51e0" providerId="ADAL" clId="{E3964099-05BA-0548-8A1F-54D05B87A2EF}" dt="2022-03-22T15:04:10.239" v="55" actId="1037"/>
          <ac:spMkLst>
            <pc:docMk/>
            <pc:sldMk cId="1514904388" sldId="276"/>
            <ac:spMk id="18" creationId="{00000000-0000-0000-0000-000000000000}"/>
          </ac:spMkLst>
        </pc:spChg>
        <pc:spChg chg="mod">
          <ac:chgData name="Fu, Xinwen" userId="0e36c28d-7c66-4d23-8c4d-566aefcb51e0" providerId="ADAL" clId="{E3964099-05BA-0548-8A1F-54D05B87A2EF}" dt="2022-03-22T15:04:14.358" v="57" actId="27636"/>
          <ac:spMkLst>
            <pc:docMk/>
            <pc:sldMk cId="1514904388" sldId="276"/>
            <ac:spMk id="23" creationId="{00000000-0000-0000-0000-000000000000}"/>
          </ac:spMkLst>
        </pc:spChg>
        <pc:picChg chg="mod">
          <ac:chgData name="Fu, Xinwen" userId="0e36c28d-7c66-4d23-8c4d-566aefcb51e0" providerId="ADAL" clId="{E3964099-05BA-0548-8A1F-54D05B87A2EF}" dt="2022-03-22T15:04:10.239" v="55" actId="1037"/>
          <ac:picMkLst>
            <pc:docMk/>
            <pc:sldMk cId="1514904388" sldId="276"/>
            <ac:picMk id="3" creationId="{00000000-0000-0000-0000-000000000000}"/>
          </ac:picMkLst>
        </pc:picChg>
        <pc:picChg chg="mod">
          <ac:chgData name="Fu, Xinwen" userId="0e36c28d-7c66-4d23-8c4d-566aefcb51e0" providerId="ADAL" clId="{E3964099-05BA-0548-8A1F-54D05B87A2EF}" dt="2022-03-22T15:04:10.239" v="55" actId="1037"/>
          <ac:picMkLst>
            <pc:docMk/>
            <pc:sldMk cId="1514904388" sldId="276"/>
            <ac:picMk id="10" creationId="{00000000-0000-0000-0000-000000000000}"/>
          </ac:picMkLst>
        </pc:picChg>
        <pc:picChg chg="mod">
          <ac:chgData name="Fu, Xinwen" userId="0e36c28d-7c66-4d23-8c4d-566aefcb51e0" providerId="ADAL" clId="{E3964099-05BA-0548-8A1F-54D05B87A2EF}" dt="2022-03-22T15:04:10.239" v="55" actId="1037"/>
          <ac:picMkLst>
            <pc:docMk/>
            <pc:sldMk cId="1514904388" sldId="276"/>
            <ac:picMk id="26" creationId="{00000000-0000-0000-0000-000000000000}"/>
          </ac:picMkLst>
        </pc:picChg>
        <pc:picChg chg="mod">
          <ac:chgData name="Fu, Xinwen" userId="0e36c28d-7c66-4d23-8c4d-566aefcb51e0" providerId="ADAL" clId="{E3964099-05BA-0548-8A1F-54D05B87A2EF}" dt="2022-03-22T15:04:10.239" v="55" actId="1037"/>
          <ac:picMkLst>
            <pc:docMk/>
            <pc:sldMk cId="1514904388" sldId="276"/>
            <ac:picMk id="27" creationId="{00000000-0000-0000-0000-000000000000}"/>
          </ac:picMkLst>
        </pc:picChg>
        <pc:cxnChg chg="mod">
          <ac:chgData name="Fu, Xinwen" userId="0e36c28d-7c66-4d23-8c4d-566aefcb51e0" providerId="ADAL" clId="{E3964099-05BA-0548-8A1F-54D05B87A2EF}" dt="2022-03-22T15:04:10.239" v="55" actId="1037"/>
          <ac:cxnSpMkLst>
            <pc:docMk/>
            <pc:sldMk cId="1514904388" sldId="276"/>
            <ac:cxnSpMk id="13" creationId="{00000000-0000-0000-0000-000000000000}"/>
          </ac:cxnSpMkLst>
        </pc:cxnChg>
        <pc:cxnChg chg="mod">
          <ac:chgData name="Fu, Xinwen" userId="0e36c28d-7c66-4d23-8c4d-566aefcb51e0" providerId="ADAL" clId="{E3964099-05BA-0548-8A1F-54D05B87A2EF}" dt="2022-03-22T15:04:10.239" v="55" actId="1037"/>
          <ac:cxnSpMkLst>
            <pc:docMk/>
            <pc:sldMk cId="1514904388" sldId="276"/>
            <ac:cxnSpMk id="15" creationId="{00000000-0000-0000-0000-000000000000}"/>
          </ac:cxnSpMkLst>
        </pc:cxnChg>
      </pc:sldChg>
      <pc:sldChg chg="delSp mod">
        <pc:chgData name="Fu, Xinwen" userId="0e36c28d-7c66-4d23-8c4d-566aefcb51e0" providerId="ADAL" clId="{E3964099-05BA-0548-8A1F-54D05B87A2EF}" dt="2022-03-22T14:42:58.049" v="1" actId="478"/>
        <pc:sldMkLst>
          <pc:docMk/>
          <pc:sldMk cId="1827393845" sldId="337"/>
        </pc:sldMkLst>
        <pc:inkChg chg="del">
          <ac:chgData name="Fu, Xinwen" userId="0e36c28d-7c66-4d23-8c4d-566aefcb51e0" providerId="ADAL" clId="{E3964099-05BA-0548-8A1F-54D05B87A2EF}" dt="2022-03-22T14:42:58.049" v="1" actId="478"/>
          <ac:inkMkLst>
            <pc:docMk/>
            <pc:sldMk cId="1827393845" sldId="337"/>
            <ac:inkMk id="5" creationId="{00000000-0000-0000-0000-000000000000}"/>
          </ac:inkMkLst>
        </pc:inkChg>
      </pc:sldChg>
      <pc:sldChg chg="modSp mod">
        <pc:chgData name="Fu, Xinwen" userId="0e36c28d-7c66-4d23-8c4d-566aefcb51e0" providerId="ADAL" clId="{E3964099-05BA-0548-8A1F-54D05B87A2EF}" dt="2022-03-22T14:46:48" v="5" actId="20577"/>
        <pc:sldMkLst>
          <pc:docMk/>
          <pc:sldMk cId="1051857409" sldId="339"/>
        </pc:sldMkLst>
        <pc:spChg chg="mod">
          <ac:chgData name="Fu, Xinwen" userId="0e36c28d-7c66-4d23-8c4d-566aefcb51e0" providerId="ADAL" clId="{E3964099-05BA-0548-8A1F-54D05B87A2EF}" dt="2022-03-22T14:46:48" v="5" actId="20577"/>
          <ac:spMkLst>
            <pc:docMk/>
            <pc:sldMk cId="1051857409" sldId="339"/>
            <ac:spMk id="3" creationId="{00000000-0000-0000-0000-000000000000}"/>
          </ac:spMkLst>
        </pc:spChg>
      </pc:sldChg>
      <pc:sldChg chg="modSp mod">
        <pc:chgData name="Fu, Xinwen" userId="0e36c28d-7c66-4d23-8c4d-566aefcb51e0" providerId="ADAL" clId="{E3964099-05BA-0548-8A1F-54D05B87A2EF}" dt="2022-03-22T14:51:18.469" v="8" actId="20577"/>
        <pc:sldMkLst>
          <pc:docMk/>
          <pc:sldMk cId="1918331410" sldId="340"/>
        </pc:sldMkLst>
        <pc:spChg chg="mod">
          <ac:chgData name="Fu, Xinwen" userId="0e36c28d-7c66-4d23-8c4d-566aefcb51e0" providerId="ADAL" clId="{E3964099-05BA-0548-8A1F-54D05B87A2EF}" dt="2022-03-22T14:51:18.469" v="8" actId="20577"/>
          <ac:spMkLst>
            <pc:docMk/>
            <pc:sldMk cId="1918331410" sldId="340"/>
            <ac:spMk id="3" creationId="{00000000-0000-0000-0000-000000000000}"/>
          </ac:spMkLst>
        </pc:spChg>
      </pc:sldChg>
      <pc:sldChg chg="modSp mod">
        <pc:chgData name="Fu, Xinwen" userId="0e36c28d-7c66-4d23-8c4d-566aefcb51e0" providerId="ADAL" clId="{E3964099-05BA-0548-8A1F-54D05B87A2EF}" dt="2022-03-22T15:55:06.701" v="155" actId="20577"/>
        <pc:sldMkLst>
          <pc:docMk/>
          <pc:sldMk cId="1362979630" sldId="356"/>
        </pc:sldMkLst>
        <pc:spChg chg="mod">
          <ac:chgData name="Fu, Xinwen" userId="0e36c28d-7c66-4d23-8c4d-566aefcb51e0" providerId="ADAL" clId="{E3964099-05BA-0548-8A1F-54D05B87A2EF}" dt="2022-03-22T15:55:06.701" v="155" actId="20577"/>
          <ac:spMkLst>
            <pc:docMk/>
            <pc:sldMk cId="1362979630" sldId="356"/>
            <ac:spMk id="3" creationId="{00000000-0000-0000-0000-000000000000}"/>
          </ac:spMkLst>
        </pc:spChg>
      </pc:sldChg>
      <pc:sldChg chg="modSp mod">
        <pc:chgData name="Fu, Xinwen" userId="0e36c28d-7c66-4d23-8c4d-566aefcb51e0" providerId="ADAL" clId="{E3964099-05BA-0548-8A1F-54D05B87A2EF}" dt="2022-03-22T15:35:25.703" v="72" actId="14100"/>
        <pc:sldMkLst>
          <pc:docMk/>
          <pc:sldMk cId="1993760404" sldId="368"/>
        </pc:sldMkLst>
        <pc:spChg chg="mod">
          <ac:chgData name="Fu, Xinwen" userId="0e36c28d-7c66-4d23-8c4d-566aefcb51e0" providerId="ADAL" clId="{E3964099-05BA-0548-8A1F-54D05B87A2EF}" dt="2022-03-22T15:35:25.703" v="72" actId="14100"/>
          <ac:spMkLst>
            <pc:docMk/>
            <pc:sldMk cId="1993760404" sldId="368"/>
            <ac:spMk id="3" creationId="{00000000-0000-0000-0000-000000000000}"/>
          </ac:spMkLst>
        </pc:spChg>
      </pc:sldChg>
      <pc:sldChg chg="modSp mod">
        <pc:chgData name="Fu, Xinwen" userId="0e36c28d-7c66-4d23-8c4d-566aefcb51e0" providerId="ADAL" clId="{E3964099-05BA-0548-8A1F-54D05B87A2EF}" dt="2022-03-22T14:58:54.844" v="43" actId="113"/>
        <pc:sldMkLst>
          <pc:docMk/>
          <pc:sldMk cId="3029386617" sldId="369"/>
        </pc:sldMkLst>
        <pc:spChg chg="mod">
          <ac:chgData name="Fu, Xinwen" userId="0e36c28d-7c66-4d23-8c4d-566aefcb51e0" providerId="ADAL" clId="{E3964099-05BA-0548-8A1F-54D05B87A2EF}" dt="2022-03-22T14:58:54.844" v="43" actId="113"/>
          <ac:spMkLst>
            <pc:docMk/>
            <pc:sldMk cId="3029386617" sldId="369"/>
            <ac:spMk id="3" creationId="{00000000-0000-0000-0000-000000000000}"/>
          </ac:spMkLst>
        </pc:spChg>
      </pc:sldChg>
      <pc:sldChg chg="modSp mod">
        <pc:chgData name="Fu, Xinwen" userId="0e36c28d-7c66-4d23-8c4d-566aefcb51e0" providerId="ADAL" clId="{E3964099-05BA-0548-8A1F-54D05B87A2EF}" dt="2022-03-22T15:06:53.175" v="61" actId="20577"/>
        <pc:sldMkLst>
          <pc:docMk/>
          <pc:sldMk cId="544886526" sldId="376"/>
        </pc:sldMkLst>
        <pc:spChg chg="mod">
          <ac:chgData name="Fu, Xinwen" userId="0e36c28d-7c66-4d23-8c4d-566aefcb51e0" providerId="ADAL" clId="{E3964099-05BA-0548-8A1F-54D05B87A2EF}" dt="2022-03-22T15:06:53.175" v="61" actId="20577"/>
          <ac:spMkLst>
            <pc:docMk/>
            <pc:sldMk cId="544886526" sldId="376"/>
            <ac:spMk id="3" creationId="{00000000-0000-0000-0000-000000000000}"/>
          </ac:spMkLst>
        </pc:spChg>
      </pc:sldChg>
      <pc:sldChg chg="modSp mod">
        <pc:chgData name="Fu, Xinwen" userId="0e36c28d-7c66-4d23-8c4d-566aefcb51e0" providerId="ADAL" clId="{E3964099-05BA-0548-8A1F-54D05B87A2EF}" dt="2022-03-22T15:08:50.316" v="62" actId="207"/>
        <pc:sldMkLst>
          <pc:docMk/>
          <pc:sldMk cId="2207009185" sldId="378"/>
        </pc:sldMkLst>
        <pc:spChg chg="mod">
          <ac:chgData name="Fu, Xinwen" userId="0e36c28d-7c66-4d23-8c4d-566aefcb51e0" providerId="ADAL" clId="{E3964099-05BA-0548-8A1F-54D05B87A2EF}" dt="2022-03-22T15:08:50.316" v="62" actId="207"/>
          <ac:spMkLst>
            <pc:docMk/>
            <pc:sldMk cId="2207009185" sldId="378"/>
            <ac:spMk id="3" creationId="{00000000-0000-0000-0000-000000000000}"/>
          </ac:spMkLst>
        </pc:spChg>
      </pc:sldChg>
      <pc:sldChg chg="modSp mod">
        <pc:chgData name="Fu, Xinwen" userId="0e36c28d-7c66-4d23-8c4d-566aefcb51e0" providerId="ADAL" clId="{E3964099-05BA-0548-8A1F-54D05B87A2EF}" dt="2022-03-22T15:13:30.252" v="71" actId="27636"/>
        <pc:sldMkLst>
          <pc:docMk/>
          <pc:sldMk cId="1466375737" sldId="379"/>
        </pc:sldMkLst>
        <pc:spChg chg="mod">
          <ac:chgData name="Fu, Xinwen" userId="0e36c28d-7c66-4d23-8c4d-566aefcb51e0" providerId="ADAL" clId="{E3964099-05BA-0548-8A1F-54D05B87A2EF}" dt="2022-03-22T15:13:30.252" v="71" actId="27636"/>
          <ac:spMkLst>
            <pc:docMk/>
            <pc:sldMk cId="1466375737" sldId="379"/>
            <ac:spMk id="3" creationId="{00000000-0000-0000-0000-000000000000}"/>
          </ac:spMkLst>
        </pc:spChg>
      </pc:sldChg>
      <pc:sldChg chg="modSp mod">
        <pc:chgData name="Fu, Xinwen" userId="0e36c28d-7c66-4d23-8c4d-566aefcb51e0" providerId="ADAL" clId="{E3964099-05BA-0548-8A1F-54D05B87A2EF}" dt="2022-03-24T15:12:59.659" v="214" actId="113"/>
        <pc:sldMkLst>
          <pc:docMk/>
          <pc:sldMk cId="3993427534" sldId="381"/>
        </pc:sldMkLst>
        <pc:spChg chg="mod">
          <ac:chgData name="Fu, Xinwen" userId="0e36c28d-7c66-4d23-8c4d-566aefcb51e0" providerId="ADAL" clId="{E3964099-05BA-0548-8A1F-54D05B87A2EF}" dt="2022-03-24T15:12:59.659" v="214" actId="113"/>
          <ac:spMkLst>
            <pc:docMk/>
            <pc:sldMk cId="3993427534" sldId="381"/>
            <ac:spMk id="2" creationId="{00000000-0000-0000-0000-000000000000}"/>
          </ac:spMkLst>
        </pc:spChg>
      </pc:sldChg>
      <pc:sldChg chg="modSp mod">
        <pc:chgData name="Fu, Xinwen" userId="0e36c28d-7c66-4d23-8c4d-566aefcb51e0" providerId="ADAL" clId="{E3964099-05BA-0548-8A1F-54D05B87A2EF}" dt="2022-03-22T14:51:45.300" v="23" actId="20577"/>
        <pc:sldMkLst>
          <pc:docMk/>
          <pc:sldMk cId="2867460527" sldId="383"/>
        </pc:sldMkLst>
        <pc:spChg chg="mod">
          <ac:chgData name="Fu, Xinwen" userId="0e36c28d-7c66-4d23-8c4d-566aefcb51e0" providerId="ADAL" clId="{E3964099-05BA-0548-8A1F-54D05B87A2EF}" dt="2022-03-22T14:51:45.300" v="23" actId="20577"/>
          <ac:spMkLst>
            <pc:docMk/>
            <pc:sldMk cId="2867460527" sldId="383"/>
            <ac:spMk id="3" creationId="{00000000-0000-0000-0000-000000000000}"/>
          </ac:spMkLst>
        </pc:spChg>
      </pc:sldChg>
      <pc:sldChg chg="modSp mod">
        <pc:chgData name="Fu, Xinwen" userId="0e36c28d-7c66-4d23-8c4d-566aefcb51e0" providerId="ADAL" clId="{E3964099-05BA-0548-8A1F-54D05B87A2EF}" dt="2022-03-22T14:55:10.283" v="25" actId="14100"/>
        <pc:sldMkLst>
          <pc:docMk/>
          <pc:sldMk cId="444578766" sldId="384"/>
        </pc:sldMkLst>
        <pc:spChg chg="mod">
          <ac:chgData name="Fu, Xinwen" userId="0e36c28d-7c66-4d23-8c4d-566aefcb51e0" providerId="ADAL" clId="{E3964099-05BA-0548-8A1F-54D05B87A2EF}" dt="2022-03-22T14:55:10.283" v="25" actId="14100"/>
          <ac:spMkLst>
            <pc:docMk/>
            <pc:sldMk cId="444578766" sldId="384"/>
            <ac:spMk id="3" creationId="{00000000-0000-0000-0000-000000000000}"/>
          </ac:spMkLst>
        </pc:spChg>
      </pc:sldChg>
      <pc:sldChg chg="addSp modSp new mod">
        <pc:chgData name="Fu, Xinwen" userId="0e36c28d-7c66-4d23-8c4d-566aefcb51e0" providerId="ADAL" clId="{E3964099-05BA-0548-8A1F-54D05B87A2EF}" dt="2022-03-24T15:10:43.552" v="213" actId="15"/>
        <pc:sldMkLst>
          <pc:docMk/>
          <pc:sldMk cId="3202279643" sldId="385"/>
        </pc:sldMkLst>
        <pc:spChg chg="mod">
          <ac:chgData name="Fu, Xinwen" userId="0e36c28d-7c66-4d23-8c4d-566aefcb51e0" providerId="ADAL" clId="{E3964099-05BA-0548-8A1F-54D05B87A2EF}" dt="2022-03-24T14:56:27.291" v="158" actId="20577"/>
          <ac:spMkLst>
            <pc:docMk/>
            <pc:sldMk cId="3202279643" sldId="385"/>
            <ac:spMk id="2" creationId="{BDA54674-D425-C249-84CB-F95E5398A018}"/>
          </ac:spMkLst>
        </pc:spChg>
        <pc:spChg chg="mod">
          <ac:chgData name="Fu, Xinwen" userId="0e36c28d-7c66-4d23-8c4d-566aefcb51e0" providerId="ADAL" clId="{E3964099-05BA-0548-8A1F-54D05B87A2EF}" dt="2022-03-24T15:10:43.552" v="213" actId="15"/>
          <ac:spMkLst>
            <pc:docMk/>
            <pc:sldMk cId="3202279643" sldId="385"/>
            <ac:spMk id="3" creationId="{475B0316-1BEE-194D-BFB0-D58ECF85CE0C}"/>
          </ac:spMkLst>
        </pc:spChg>
        <pc:spChg chg="add mod">
          <ac:chgData name="Fu, Xinwen" userId="0e36c28d-7c66-4d23-8c4d-566aefcb51e0" providerId="ADAL" clId="{E3964099-05BA-0548-8A1F-54D05B87A2EF}" dt="2022-03-24T15:08:06.136" v="185" actId="1037"/>
          <ac:spMkLst>
            <pc:docMk/>
            <pc:sldMk cId="3202279643" sldId="385"/>
            <ac:spMk id="5" creationId="{96DE9B7A-ECA4-0C4A-9056-07286CB2E1A8}"/>
          </ac:spMkLst>
        </pc:spChg>
      </pc:sldChg>
      <pc:sldChg chg="modSp new mod">
        <pc:chgData name="Fu, Xinwen" userId="0e36c28d-7c66-4d23-8c4d-566aefcb51e0" providerId="ADAL" clId="{E3964099-05BA-0548-8A1F-54D05B87A2EF}" dt="2022-03-24T15:19:36.977" v="261" actId="114"/>
        <pc:sldMkLst>
          <pc:docMk/>
          <pc:sldMk cId="1683222310" sldId="386"/>
        </pc:sldMkLst>
        <pc:spChg chg="mod">
          <ac:chgData name="Fu, Xinwen" userId="0e36c28d-7c66-4d23-8c4d-566aefcb51e0" providerId="ADAL" clId="{E3964099-05BA-0548-8A1F-54D05B87A2EF}" dt="2022-03-24T15:17:15.353" v="234" actId="113"/>
          <ac:spMkLst>
            <pc:docMk/>
            <pc:sldMk cId="1683222310" sldId="386"/>
            <ac:spMk id="2" creationId="{5EB34563-BE32-EF41-AF14-F5155CE87FDA}"/>
          </ac:spMkLst>
        </pc:spChg>
        <pc:spChg chg="mod">
          <ac:chgData name="Fu, Xinwen" userId="0e36c28d-7c66-4d23-8c4d-566aefcb51e0" providerId="ADAL" clId="{E3964099-05BA-0548-8A1F-54D05B87A2EF}" dt="2022-03-24T15:19:36.977" v="261" actId="114"/>
          <ac:spMkLst>
            <pc:docMk/>
            <pc:sldMk cId="1683222310" sldId="386"/>
            <ac:spMk id="3" creationId="{5D33224A-9210-8141-ADC3-E8DF6BAFA9D8}"/>
          </ac:spMkLst>
        </pc:spChg>
      </pc:sldChg>
    </pc:docChg>
  </pc:docChgLst>
  <pc:docChgLst>
    <pc:chgData name="Fu, Xinwen" userId="0e36c28d-7c66-4d23-8c4d-566aefcb51e0" providerId="ADAL" clId="{F24C6D44-F45E-2E4A-B03F-2CD9A24F7D7D}"/>
    <pc:docChg chg="undo custSel modSld">
      <pc:chgData name="Fu, Xinwen" userId="0e36c28d-7c66-4d23-8c4d-566aefcb51e0" providerId="ADAL" clId="{F24C6D44-F45E-2E4A-B03F-2CD9A24F7D7D}" dt="2023-03-30T15:23:07.960" v="16" actId="478"/>
      <pc:docMkLst>
        <pc:docMk/>
      </pc:docMkLst>
      <pc:sldChg chg="addSp delSp modSp mod">
        <pc:chgData name="Fu, Xinwen" userId="0e36c28d-7c66-4d23-8c4d-566aefcb51e0" providerId="ADAL" clId="{F24C6D44-F45E-2E4A-B03F-2CD9A24F7D7D}" dt="2023-03-30T15:07:32.630" v="14" actId="1076"/>
        <pc:sldMkLst>
          <pc:docMk/>
          <pc:sldMk cId="323693049" sldId="259"/>
        </pc:sldMkLst>
        <pc:spChg chg="add del mod">
          <ac:chgData name="Fu, Xinwen" userId="0e36c28d-7c66-4d23-8c4d-566aefcb51e0" providerId="ADAL" clId="{F24C6D44-F45E-2E4A-B03F-2CD9A24F7D7D}" dt="2023-03-30T15:06:04.528" v="7"/>
          <ac:spMkLst>
            <pc:docMk/>
            <pc:sldMk cId="323693049" sldId="259"/>
            <ac:spMk id="5" creationId="{A8DEF5AB-B032-293C-A819-9317FD0183AF}"/>
          </ac:spMkLst>
        </pc:spChg>
        <pc:spChg chg="add mod">
          <ac:chgData name="Fu, Xinwen" userId="0e36c28d-7c66-4d23-8c4d-566aefcb51e0" providerId="ADAL" clId="{F24C6D44-F45E-2E4A-B03F-2CD9A24F7D7D}" dt="2023-03-30T15:07:32.630" v="14" actId="1076"/>
          <ac:spMkLst>
            <pc:docMk/>
            <pc:sldMk cId="323693049" sldId="259"/>
            <ac:spMk id="9" creationId="{9A19BFA7-CE40-02F7-6122-6FAF69CED1A3}"/>
          </ac:spMkLst>
        </pc:spChg>
        <pc:picChg chg="del">
          <ac:chgData name="Fu, Xinwen" userId="0e36c28d-7c66-4d23-8c4d-566aefcb51e0" providerId="ADAL" clId="{F24C6D44-F45E-2E4A-B03F-2CD9A24F7D7D}" dt="2023-03-30T15:06:00.019" v="4" actId="478"/>
          <ac:picMkLst>
            <pc:docMk/>
            <pc:sldMk cId="323693049" sldId="259"/>
            <ac:picMk id="4" creationId="{00000000-0000-0000-0000-000000000000}"/>
          </ac:picMkLst>
        </pc:picChg>
        <pc:picChg chg="add mod">
          <ac:chgData name="Fu, Xinwen" userId="0e36c28d-7c66-4d23-8c4d-566aefcb51e0" providerId="ADAL" clId="{F24C6D44-F45E-2E4A-B03F-2CD9A24F7D7D}" dt="2023-03-30T15:07:25.146" v="12" actId="1076"/>
          <ac:picMkLst>
            <pc:docMk/>
            <pc:sldMk cId="323693049" sldId="259"/>
            <ac:picMk id="7" creationId="{1AF896EF-694F-AB5F-9DD0-D3E8F640733D}"/>
          </ac:picMkLst>
        </pc:picChg>
        <pc:picChg chg="add del mod">
          <ac:chgData name="Fu, Xinwen" userId="0e36c28d-7c66-4d23-8c4d-566aefcb51e0" providerId="ADAL" clId="{F24C6D44-F45E-2E4A-B03F-2CD9A24F7D7D}" dt="2023-03-30T15:05:38.141" v="3" actId="478"/>
          <ac:picMkLst>
            <pc:docMk/>
            <pc:sldMk cId="323693049" sldId="259"/>
            <ac:picMk id="11" creationId="{397CFE0C-4C60-4C40-8DF3-3A6973D89159}"/>
          </ac:picMkLst>
        </pc:picChg>
      </pc:sldChg>
      <pc:sldChg chg="delSp mod">
        <pc:chgData name="Fu, Xinwen" userId="0e36c28d-7c66-4d23-8c4d-566aefcb51e0" providerId="ADAL" clId="{F24C6D44-F45E-2E4A-B03F-2CD9A24F7D7D}" dt="2023-03-30T15:23:07.960" v="16" actId="478"/>
        <pc:sldMkLst>
          <pc:docMk/>
          <pc:sldMk cId="786958418" sldId="269"/>
        </pc:sldMkLst>
        <pc:inkChg chg="del">
          <ac:chgData name="Fu, Xinwen" userId="0e36c28d-7c66-4d23-8c4d-566aefcb51e0" providerId="ADAL" clId="{F24C6D44-F45E-2E4A-B03F-2CD9A24F7D7D}" dt="2023-03-30T15:23:07.960" v="16" actId="478"/>
          <ac:inkMkLst>
            <pc:docMk/>
            <pc:sldMk cId="786958418" sldId="269"/>
            <ac:inkMk id="3" creationId="{74992FAC-EEE9-9C4A-85A9-8787AB8B7B75}"/>
          </ac:inkMkLst>
        </pc:inkChg>
      </pc:sldChg>
      <pc:sldChg chg="modSp mod">
        <pc:chgData name="Fu, Xinwen" userId="0e36c28d-7c66-4d23-8c4d-566aefcb51e0" providerId="ADAL" clId="{F24C6D44-F45E-2E4A-B03F-2CD9A24F7D7D}" dt="2023-03-30T15:20:29.491" v="15" actId="207"/>
        <pc:sldMkLst>
          <pc:docMk/>
          <pc:sldMk cId="1362979630" sldId="356"/>
        </pc:sldMkLst>
        <pc:spChg chg="mod">
          <ac:chgData name="Fu, Xinwen" userId="0e36c28d-7c66-4d23-8c4d-566aefcb51e0" providerId="ADAL" clId="{F24C6D44-F45E-2E4A-B03F-2CD9A24F7D7D}" dt="2023-03-30T15:20:29.491" v="15" actId="207"/>
          <ac:spMkLst>
            <pc:docMk/>
            <pc:sldMk cId="1362979630" sldId="356"/>
            <ac:spMk id="3" creationId="{00000000-0000-0000-0000-000000000000}"/>
          </ac:spMkLst>
        </pc:spChg>
      </pc:sldChg>
    </pc:docChg>
  </pc:docChgLst>
  <pc:docChgLst>
    <pc:chgData name="Fu, Xinwen" userId="0e36c28d-7c66-4d23-8c4d-566aefcb51e0" providerId="ADAL" clId="{AC9340C3-E941-3E4D-8043-78456A073464}"/>
    <pc:docChg chg="modSld">
      <pc:chgData name="Fu, Xinwen" userId="0e36c28d-7c66-4d23-8c4d-566aefcb51e0" providerId="ADAL" clId="{AC9340C3-E941-3E4D-8043-78456A073464}" dt="2023-03-30T20:04:00.530" v="0" actId="20577"/>
      <pc:docMkLst>
        <pc:docMk/>
      </pc:docMkLst>
      <pc:sldChg chg="modSp mod">
        <pc:chgData name="Fu, Xinwen" userId="0e36c28d-7c66-4d23-8c4d-566aefcb51e0" providerId="ADAL" clId="{AC9340C3-E941-3E4D-8043-78456A073464}" dt="2023-03-30T20:04:00.530" v="0" actId="20577"/>
        <pc:sldMkLst>
          <pc:docMk/>
          <pc:sldMk cId="859174461" sldId="353"/>
        </pc:sldMkLst>
        <pc:graphicFrameChg chg="modGraphic">
          <ac:chgData name="Fu, Xinwen" userId="0e36c28d-7c66-4d23-8c4d-566aefcb51e0" providerId="ADAL" clId="{AC9340C3-E941-3E4D-8043-78456A073464}" dt="2023-03-30T20:04:00.530" v="0" actId="20577"/>
          <ac:graphicFrameMkLst>
            <pc:docMk/>
            <pc:sldMk cId="859174461" sldId="353"/>
            <ac:graphicFrameMk id="6" creationId="{00000000-0000-0000-0000-0000000000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10B48-C42F-4E49-B480-D7E9B7FC9586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C8DB9F-45F2-E64B-8B0B-C866F6245244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ln>
          <a:solidFill>
            <a:schemeClr val="accent3"/>
          </a:solidFill>
        </a:ln>
      </dgm:spPr>
      <dgm:t>
        <a:bodyPr/>
        <a:lstStyle/>
        <a:p>
          <a:r>
            <a:rPr lang="en-US" sz="2800" dirty="0"/>
            <a:t>Rule</a:t>
          </a:r>
        </a:p>
      </dgm:t>
    </dgm:pt>
    <dgm:pt modelId="{EA6F3DFB-2637-4147-921F-D7BF4805E0E5}" type="parTrans" cxnId="{59C760FE-B4ED-2843-A2E2-3DDC258139FA}">
      <dgm:prSet/>
      <dgm:spPr/>
      <dgm:t>
        <a:bodyPr/>
        <a:lstStyle/>
        <a:p>
          <a:endParaRPr lang="en-US" sz="1200"/>
        </a:p>
      </dgm:t>
    </dgm:pt>
    <dgm:pt modelId="{5489D476-1CC6-F841-ADA0-6792372531D2}" type="sibTrans" cxnId="{59C760FE-B4ED-2843-A2E2-3DDC258139FA}">
      <dgm:prSet/>
      <dgm:spPr/>
      <dgm:t>
        <a:bodyPr/>
        <a:lstStyle/>
        <a:p>
          <a:endParaRPr lang="en-US" sz="1200"/>
        </a:p>
      </dgm:t>
    </dgm:pt>
    <dgm:pt modelId="{9D22E814-25CE-464E-94DB-07D6A3E0912B}">
      <dgm:prSet phldrT="[Text]" custT="1"/>
      <dgm:spPr>
        <a:ln w="28575" cmpd="sng">
          <a:solidFill>
            <a:schemeClr val="accent2"/>
          </a:solidFill>
        </a:ln>
      </dgm:spPr>
      <dgm:t>
        <a:bodyPr/>
        <a:lstStyle/>
        <a:p>
          <a:r>
            <a:rPr lang="en-US" sz="1400" dirty="0"/>
            <a:t>Name</a:t>
          </a:r>
        </a:p>
      </dgm:t>
    </dgm:pt>
    <dgm:pt modelId="{F60A8B4A-536E-8141-85D6-98D9617DE4A0}" type="parTrans" cxnId="{FD68F78E-2041-6C4A-844B-1B917281A0AA}">
      <dgm:prSet/>
      <dgm:spPr>
        <a:ln w="28575" cmpd="sng">
          <a:solidFill>
            <a:schemeClr val="accent2"/>
          </a:solidFill>
        </a:ln>
      </dgm:spPr>
      <dgm:t>
        <a:bodyPr/>
        <a:lstStyle/>
        <a:p>
          <a:endParaRPr lang="en-US" sz="1200"/>
        </a:p>
      </dgm:t>
    </dgm:pt>
    <dgm:pt modelId="{F97CA830-298A-0F44-AB81-72CDF0B7EB2A}" type="sibTrans" cxnId="{FD68F78E-2041-6C4A-844B-1B917281A0AA}">
      <dgm:prSet/>
      <dgm:spPr/>
      <dgm:t>
        <a:bodyPr/>
        <a:lstStyle/>
        <a:p>
          <a:endParaRPr lang="en-US" sz="1200"/>
        </a:p>
      </dgm:t>
    </dgm:pt>
    <dgm:pt modelId="{06BAABD4-CA29-694A-87DA-7CCB302C123C}">
      <dgm:prSet phldrT="[Text]" custT="1"/>
      <dgm:spPr>
        <a:ln w="28575" cmpd="sng">
          <a:solidFill>
            <a:schemeClr val="accent2"/>
          </a:solidFill>
        </a:ln>
      </dgm:spPr>
      <dgm:t>
        <a:bodyPr/>
        <a:lstStyle/>
        <a:p>
          <a:r>
            <a:rPr lang="en-US" sz="1400" dirty="0"/>
            <a:t>Description</a:t>
          </a:r>
        </a:p>
      </dgm:t>
    </dgm:pt>
    <dgm:pt modelId="{FFD991C3-547B-124B-B8AA-ACE6ECE18407}" type="parTrans" cxnId="{CB97AB57-C498-B243-8B81-D2E18BB673D0}">
      <dgm:prSet/>
      <dgm:spPr>
        <a:ln w="28575" cmpd="sng">
          <a:solidFill>
            <a:schemeClr val="accent2"/>
          </a:solidFill>
        </a:ln>
      </dgm:spPr>
      <dgm:t>
        <a:bodyPr/>
        <a:lstStyle/>
        <a:p>
          <a:endParaRPr lang="en-US" sz="1200"/>
        </a:p>
      </dgm:t>
    </dgm:pt>
    <dgm:pt modelId="{E7222C4E-63A4-0D4F-9755-815B8B7B3715}" type="sibTrans" cxnId="{CB97AB57-C498-B243-8B81-D2E18BB673D0}">
      <dgm:prSet/>
      <dgm:spPr/>
      <dgm:t>
        <a:bodyPr/>
        <a:lstStyle/>
        <a:p>
          <a:endParaRPr lang="en-US" sz="1200"/>
        </a:p>
      </dgm:t>
    </dgm:pt>
    <dgm:pt modelId="{2B09401F-A1A4-BE47-B054-E6B9D1997095}">
      <dgm:prSet phldrT="[Text]" custT="1"/>
      <dgm:spPr>
        <a:ln w="28575" cmpd="sng">
          <a:solidFill>
            <a:schemeClr val="accent2"/>
          </a:solidFill>
        </a:ln>
      </dgm:spPr>
      <dgm:t>
        <a:bodyPr/>
        <a:lstStyle/>
        <a:p>
          <a:r>
            <a:rPr lang="en-US" sz="1400" dirty="0"/>
            <a:t>SQL Statement</a:t>
          </a:r>
        </a:p>
      </dgm:t>
    </dgm:pt>
    <dgm:pt modelId="{B98B2098-1377-D34F-9F4D-1660F2FC0B62}" type="parTrans" cxnId="{C6A9E3CE-10CA-D240-8149-8ACE9616D3AF}">
      <dgm:prSet/>
      <dgm:spPr>
        <a:ln w="28575" cmpd="sng">
          <a:solidFill>
            <a:schemeClr val="accent2"/>
          </a:solidFill>
        </a:ln>
      </dgm:spPr>
      <dgm:t>
        <a:bodyPr/>
        <a:lstStyle/>
        <a:p>
          <a:endParaRPr lang="en-US" sz="1200"/>
        </a:p>
      </dgm:t>
    </dgm:pt>
    <dgm:pt modelId="{CE09503C-E979-494D-98C8-B2A2EEDA57A6}" type="sibTrans" cxnId="{C6A9E3CE-10CA-D240-8149-8ACE9616D3AF}">
      <dgm:prSet/>
      <dgm:spPr/>
      <dgm:t>
        <a:bodyPr/>
        <a:lstStyle/>
        <a:p>
          <a:endParaRPr lang="en-US" sz="1200"/>
        </a:p>
      </dgm:t>
    </dgm:pt>
    <dgm:pt modelId="{98A4777D-51CF-D444-AE48-D66624752101}">
      <dgm:prSet phldrT="[Text]" custT="1"/>
      <dgm:spPr>
        <a:ln w="28575" cmpd="sng">
          <a:solidFill>
            <a:schemeClr val="accent2"/>
          </a:solidFill>
        </a:ln>
      </dgm:spPr>
      <dgm:t>
        <a:bodyPr/>
        <a:lstStyle/>
        <a:p>
          <a:r>
            <a:rPr lang="en-US" sz="1400" dirty="0"/>
            <a:t>Array of Actions</a:t>
          </a:r>
        </a:p>
      </dgm:t>
    </dgm:pt>
    <dgm:pt modelId="{83727EEE-F49F-284B-BBCC-FD5287B6E417}" type="parTrans" cxnId="{D6140635-8BCA-A04F-8F47-4ED71CE4336F}">
      <dgm:prSet/>
      <dgm:spPr>
        <a:ln w="28575" cmpd="sng">
          <a:solidFill>
            <a:schemeClr val="accent2"/>
          </a:solidFill>
        </a:ln>
      </dgm:spPr>
      <dgm:t>
        <a:bodyPr/>
        <a:lstStyle/>
        <a:p>
          <a:endParaRPr lang="en-US" sz="1200"/>
        </a:p>
      </dgm:t>
    </dgm:pt>
    <dgm:pt modelId="{4B6278FE-A314-7C47-BAA1-50C4738C6B4B}" type="sibTrans" cxnId="{D6140635-8BCA-A04F-8F47-4ED71CE4336F}">
      <dgm:prSet/>
      <dgm:spPr/>
      <dgm:t>
        <a:bodyPr/>
        <a:lstStyle/>
        <a:p>
          <a:endParaRPr lang="en-US" sz="1200"/>
        </a:p>
      </dgm:t>
    </dgm:pt>
    <dgm:pt modelId="{EF917D71-2B89-1C4C-90E9-7D9993AA9AE9}" type="pres">
      <dgm:prSet presAssocID="{F1810B48-C42F-4E49-B480-D7E9B7FC958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AEE627-DFA6-094A-8612-6283BC573AFD}" type="pres">
      <dgm:prSet presAssocID="{EFC8DB9F-45F2-E64B-8B0B-C866F6245244}" presName="root" presStyleCnt="0"/>
      <dgm:spPr/>
    </dgm:pt>
    <dgm:pt modelId="{F9BF09DC-3182-4E41-815E-5F804C79225B}" type="pres">
      <dgm:prSet presAssocID="{EFC8DB9F-45F2-E64B-8B0B-C866F6245244}" presName="rootComposite" presStyleCnt="0"/>
      <dgm:spPr/>
    </dgm:pt>
    <dgm:pt modelId="{69122AA1-5C7C-6540-A5DA-C48B3B4A38A0}" type="pres">
      <dgm:prSet presAssocID="{EFC8DB9F-45F2-E64B-8B0B-C866F6245244}" presName="rootText" presStyleLbl="node1" presStyleIdx="0" presStyleCnt="1" custLinFactX="-149732" custLinFactNeighborX="-200000" custLinFactNeighborY="-4999"/>
      <dgm:spPr/>
    </dgm:pt>
    <dgm:pt modelId="{9188D2CC-48C0-9F4F-8B15-17AF986E39DF}" type="pres">
      <dgm:prSet presAssocID="{EFC8DB9F-45F2-E64B-8B0B-C866F6245244}" presName="rootConnector" presStyleLbl="node1" presStyleIdx="0" presStyleCnt="1"/>
      <dgm:spPr/>
    </dgm:pt>
    <dgm:pt modelId="{FE4F9032-797B-5D43-910C-3CEE13B66E60}" type="pres">
      <dgm:prSet presAssocID="{EFC8DB9F-45F2-E64B-8B0B-C866F6245244}" presName="childShape" presStyleCnt="0"/>
      <dgm:spPr/>
    </dgm:pt>
    <dgm:pt modelId="{76AAE66E-6669-D147-97A4-082C08536EBA}" type="pres">
      <dgm:prSet presAssocID="{F60A8B4A-536E-8141-85D6-98D9617DE4A0}" presName="Name13" presStyleLbl="parChTrans1D2" presStyleIdx="0" presStyleCnt="4"/>
      <dgm:spPr/>
    </dgm:pt>
    <dgm:pt modelId="{B5920C27-405E-B348-836C-291E9622CBE6}" type="pres">
      <dgm:prSet presAssocID="{9D22E814-25CE-464E-94DB-07D6A3E0912B}" presName="childText" presStyleLbl="bgAcc1" presStyleIdx="0" presStyleCnt="4" custScaleX="148176">
        <dgm:presLayoutVars>
          <dgm:bulletEnabled val="1"/>
        </dgm:presLayoutVars>
      </dgm:prSet>
      <dgm:spPr/>
    </dgm:pt>
    <dgm:pt modelId="{37B4AE92-FABD-C74B-B2F5-2F6829F0AADD}" type="pres">
      <dgm:prSet presAssocID="{FFD991C3-547B-124B-B8AA-ACE6ECE18407}" presName="Name13" presStyleLbl="parChTrans1D2" presStyleIdx="1" presStyleCnt="4"/>
      <dgm:spPr/>
    </dgm:pt>
    <dgm:pt modelId="{03439646-D98B-2B4A-B544-7476E217A16B}" type="pres">
      <dgm:prSet presAssocID="{06BAABD4-CA29-694A-87DA-7CCB302C123C}" presName="childText" presStyleLbl="bgAcc1" presStyleIdx="1" presStyleCnt="4" custScaleX="148176">
        <dgm:presLayoutVars>
          <dgm:bulletEnabled val="1"/>
        </dgm:presLayoutVars>
      </dgm:prSet>
      <dgm:spPr/>
    </dgm:pt>
    <dgm:pt modelId="{213C0ED4-BC0B-0748-8E5E-3C554A1620AC}" type="pres">
      <dgm:prSet presAssocID="{B98B2098-1377-D34F-9F4D-1660F2FC0B62}" presName="Name13" presStyleLbl="parChTrans1D2" presStyleIdx="2" presStyleCnt="4"/>
      <dgm:spPr/>
    </dgm:pt>
    <dgm:pt modelId="{D24EDDDC-6ECE-5045-A792-4A9B16871607}" type="pres">
      <dgm:prSet presAssocID="{2B09401F-A1A4-BE47-B054-E6B9D1997095}" presName="childText" presStyleLbl="bgAcc1" presStyleIdx="2" presStyleCnt="4" custScaleX="148176">
        <dgm:presLayoutVars>
          <dgm:bulletEnabled val="1"/>
        </dgm:presLayoutVars>
      </dgm:prSet>
      <dgm:spPr/>
    </dgm:pt>
    <dgm:pt modelId="{D9A8FC10-424B-3146-84D5-5BB1092DA7C0}" type="pres">
      <dgm:prSet presAssocID="{83727EEE-F49F-284B-BBCC-FD5287B6E417}" presName="Name13" presStyleLbl="parChTrans1D2" presStyleIdx="3" presStyleCnt="4"/>
      <dgm:spPr/>
    </dgm:pt>
    <dgm:pt modelId="{459C0A59-AF6A-F342-B8B1-EEC94E908CC6}" type="pres">
      <dgm:prSet presAssocID="{98A4777D-51CF-D444-AE48-D66624752101}" presName="childText" presStyleLbl="bgAcc1" presStyleIdx="3" presStyleCnt="4" custScaleX="148176">
        <dgm:presLayoutVars>
          <dgm:bulletEnabled val="1"/>
        </dgm:presLayoutVars>
      </dgm:prSet>
      <dgm:spPr/>
    </dgm:pt>
  </dgm:ptLst>
  <dgm:cxnLst>
    <dgm:cxn modelId="{CE1C5F1A-0094-4D44-9B45-805E29D3D741}" type="presOf" srcId="{83727EEE-F49F-284B-BBCC-FD5287B6E417}" destId="{D9A8FC10-424B-3146-84D5-5BB1092DA7C0}" srcOrd="0" destOrd="0" presId="urn:microsoft.com/office/officeart/2005/8/layout/hierarchy3"/>
    <dgm:cxn modelId="{D6140635-8BCA-A04F-8F47-4ED71CE4336F}" srcId="{EFC8DB9F-45F2-E64B-8B0B-C866F6245244}" destId="{98A4777D-51CF-D444-AE48-D66624752101}" srcOrd="3" destOrd="0" parTransId="{83727EEE-F49F-284B-BBCC-FD5287B6E417}" sibTransId="{4B6278FE-A314-7C47-BAA1-50C4738C6B4B}"/>
    <dgm:cxn modelId="{069C2444-52C5-0C42-8D30-4A434E5B8275}" type="presOf" srcId="{2B09401F-A1A4-BE47-B054-E6B9D1997095}" destId="{D24EDDDC-6ECE-5045-A792-4A9B16871607}" srcOrd="0" destOrd="0" presId="urn:microsoft.com/office/officeart/2005/8/layout/hierarchy3"/>
    <dgm:cxn modelId="{CB97AB57-C498-B243-8B81-D2E18BB673D0}" srcId="{EFC8DB9F-45F2-E64B-8B0B-C866F6245244}" destId="{06BAABD4-CA29-694A-87DA-7CCB302C123C}" srcOrd="1" destOrd="0" parTransId="{FFD991C3-547B-124B-B8AA-ACE6ECE18407}" sibTransId="{E7222C4E-63A4-0D4F-9755-815B8B7B3715}"/>
    <dgm:cxn modelId="{FB309A76-383A-0940-AECA-A98BF222C7E4}" type="presOf" srcId="{F1810B48-C42F-4E49-B480-D7E9B7FC9586}" destId="{EF917D71-2B89-1C4C-90E9-7D9993AA9AE9}" srcOrd="0" destOrd="0" presId="urn:microsoft.com/office/officeart/2005/8/layout/hierarchy3"/>
    <dgm:cxn modelId="{D5D6BF8B-8509-9941-A7A7-9735493D61CE}" type="presOf" srcId="{EFC8DB9F-45F2-E64B-8B0B-C866F6245244}" destId="{9188D2CC-48C0-9F4F-8B15-17AF986E39DF}" srcOrd="1" destOrd="0" presId="urn:microsoft.com/office/officeart/2005/8/layout/hierarchy3"/>
    <dgm:cxn modelId="{FD68F78E-2041-6C4A-844B-1B917281A0AA}" srcId="{EFC8DB9F-45F2-E64B-8B0B-C866F6245244}" destId="{9D22E814-25CE-464E-94DB-07D6A3E0912B}" srcOrd="0" destOrd="0" parTransId="{F60A8B4A-536E-8141-85D6-98D9617DE4A0}" sibTransId="{F97CA830-298A-0F44-AB81-72CDF0B7EB2A}"/>
    <dgm:cxn modelId="{64239AAC-9D42-4E49-825F-7F9C3FFD9890}" type="presOf" srcId="{98A4777D-51CF-D444-AE48-D66624752101}" destId="{459C0A59-AF6A-F342-B8B1-EEC94E908CC6}" srcOrd="0" destOrd="0" presId="urn:microsoft.com/office/officeart/2005/8/layout/hierarchy3"/>
    <dgm:cxn modelId="{3DB165BC-F672-384B-84B3-0AAAD5B6DE96}" type="presOf" srcId="{06BAABD4-CA29-694A-87DA-7CCB302C123C}" destId="{03439646-D98B-2B4A-B544-7476E217A16B}" srcOrd="0" destOrd="0" presId="urn:microsoft.com/office/officeart/2005/8/layout/hierarchy3"/>
    <dgm:cxn modelId="{EB4BFFCD-06AE-3344-A812-BA6466D6AA19}" type="presOf" srcId="{EFC8DB9F-45F2-E64B-8B0B-C866F6245244}" destId="{69122AA1-5C7C-6540-A5DA-C48B3B4A38A0}" srcOrd="0" destOrd="0" presId="urn:microsoft.com/office/officeart/2005/8/layout/hierarchy3"/>
    <dgm:cxn modelId="{C6A9E3CE-10CA-D240-8149-8ACE9616D3AF}" srcId="{EFC8DB9F-45F2-E64B-8B0B-C866F6245244}" destId="{2B09401F-A1A4-BE47-B054-E6B9D1997095}" srcOrd="2" destOrd="0" parTransId="{B98B2098-1377-D34F-9F4D-1660F2FC0B62}" sibTransId="{CE09503C-E979-494D-98C8-B2A2EEDA57A6}"/>
    <dgm:cxn modelId="{E33B80DA-3A58-9B47-BD2C-F77164591CEB}" type="presOf" srcId="{FFD991C3-547B-124B-B8AA-ACE6ECE18407}" destId="{37B4AE92-FABD-C74B-B2F5-2F6829F0AADD}" srcOrd="0" destOrd="0" presId="urn:microsoft.com/office/officeart/2005/8/layout/hierarchy3"/>
    <dgm:cxn modelId="{609DD8DB-321C-5A41-9EA3-CF2BE8E8B94A}" type="presOf" srcId="{9D22E814-25CE-464E-94DB-07D6A3E0912B}" destId="{B5920C27-405E-B348-836C-291E9622CBE6}" srcOrd="0" destOrd="0" presId="urn:microsoft.com/office/officeart/2005/8/layout/hierarchy3"/>
    <dgm:cxn modelId="{1A754DEA-9B8A-C843-A3C6-ECA9E0D8D3E6}" type="presOf" srcId="{F60A8B4A-536E-8141-85D6-98D9617DE4A0}" destId="{76AAE66E-6669-D147-97A4-082C08536EBA}" srcOrd="0" destOrd="0" presId="urn:microsoft.com/office/officeart/2005/8/layout/hierarchy3"/>
    <dgm:cxn modelId="{8EC0F4F0-54A9-7D40-B493-EA51F6A3C314}" type="presOf" srcId="{B98B2098-1377-D34F-9F4D-1660F2FC0B62}" destId="{213C0ED4-BC0B-0748-8E5E-3C554A1620AC}" srcOrd="0" destOrd="0" presId="urn:microsoft.com/office/officeart/2005/8/layout/hierarchy3"/>
    <dgm:cxn modelId="{59C760FE-B4ED-2843-A2E2-3DDC258139FA}" srcId="{F1810B48-C42F-4E49-B480-D7E9B7FC9586}" destId="{EFC8DB9F-45F2-E64B-8B0B-C866F6245244}" srcOrd="0" destOrd="0" parTransId="{EA6F3DFB-2637-4147-921F-D7BF4805E0E5}" sibTransId="{5489D476-1CC6-F841-ADA0-6792372531D2}"/>
    <dgm:cxn modelId="{355304DC-757A-9842-BD7A-85C788FB1D9A}" type="presParOf" srcId="{EF917D71-2B89-1C4C-90E9-7D9993AA9AE9}" destId="{46AEE627-DFA6-094A-8612-6283BC573AFD}" srcOrd="0" destOrd="0" presId="urn:microsoft.com/office/officeart/2005/8/layout/hierarchy3"/>
    <dgm:cxn modelId="{96B59E97-657D-F64C-87C2-937BDF3217C1}" type="presParOf" srcId="{46AEE627-DFA6-094A-8612-6283BC573AFD}" destId="{F9BF09DC-3182-4E41-815E-5F804C79225B}" srcOrd="0" destOrd="0" presId="urn:microsoft.com/office/officeart/2005/8/layout/hierarchy3"/>
    <dgm:cxn modelId="{93C74BC4-9038-194A-93A5-C739FC4B7FAC}" type="presParOf" srcId="{F9BF09DC-3182-4E41-815E-5F804C79225B}" destId="{69122AA1-5C7C-6540-A5DA-C48B3B4A38A0}" srcOrd="0" destOrd="0" presId="urn:microsoft.com/office/officeart/2005/8/layout/hierarchy3"/>
    <dgm:cxn modelId="{871668AE-FDEE-604A-8D0C-CC207654678B}" type="presParOf" srcId="{F9BF09DC-3182-4E41-815E-5F804C79225B}" destId="{9188D2CC-48C0-9F4F-8B15-17AF986E39DF}" srcOrd="1" destOrd="0" presId="urn:microsoft.com/office/officeart/2005/8/layout/hierarchy3"/>
    <dgm:cxn modelId="{8E0D0BC2-6AE4-6F43-98FF-4999899E9939}" type="presParOf" srcId="{46AEE627-DFA6-094A-8612-6283BC573AFD}" destId="{FE4F9032-797B-5D43-910C-3CEE13B66E60}" srcOrd="1" destOrd="0" presId="urn:microsoft.com/office/officeart/2005/8/layout/hierarchy3"/>
    <dgm:cxn modelId="{7529B4B5-488D-B94A-B395-40AEB4F922E8}" type="presParOf" srcId="{FE4F9032-797B-5D43-910C-3CEE13B66E60}" destId="{76AAE66E-6669-D147-97A4-082C08536EBA}" srcOrd="0" destOrd="0" presId="urn:microsoft.com/office/officeart/2005/8/layout/hierarchy3"/>
    <dgm:cxn modelId="{D02C69AF-9756-5C4C-9F81-162A7825E732}" type="presParOf" srcId="{FE4F9032-797B-5D43-910C-3CEE13B66E60}" destId="{B5920C27-405E-B348-836C-291E9622CBE6}" srcOrd="1" destOrd="0" presId="urn:microsoft.com/office/officeart/2005/8/layout/hierarchy3"/>
    <dgm:cxn modelId="{C7BCCDE9-99E4-D64D-AE82-9DFD5647A053}" type="presParOf" srcId="{FE4F9032-797B-5D43-910C-3CEE13B66E60}" destId="{37B4AE92-FABD-C74B-B2F5-2F6829F0AADD}" srcOrd="2" destOrd="0" presId="urn:microsoft.com/office/officeart/2005/8/layout/hierarchy3"/>
    <dgm:cxn modelId="{7191C894-813E-DC45-A66E-00BDD946DB61}" type="presParOf" srcId="{FE4F9032-797B-5D43-910C-3CEE13B66E60}" destId="{03439646-D98B-2B4A-B544-7476E217A16B}" srcOrd="3" destOrd="0" presId="urn:microsoft.com/office/officeart/2005/8/layout/hierarchy3"/>
    <dgm:cxn modelId="{2750120D-3BB9-9F4F-B493-E1E43DE0EAAE}" type="presParOf" srcId="{FE4F9032-797B-5D43-910C-3CEE13B66E60}" destId="{213C0ED4-BC0B-0748-8E5E-3C554A1620AC}" srcOrd="4" destOrd="0" presId="urn:microsoft.com/office/officeart/2005/8/layout/hierarchy3"/>
    <dgm:cxn modelId="{5B322744-BC21-D44F-B509-EABEC78A14D4}" type="presParOf" srcId="{FE4F9032-797B-5D43-910C-3CEE13B66E60}" destId="{D24EDDDC-6ECE-5045-A792-4A9B16871607}" srcOrd="5" destOrd="0" presId="urn:microsoft.com/office/officeart/2005/8/layout/hierarchy3"/>
    <dgm:cxn modelId="{4BE8ABF3-CCD0-8D47-A7AB-859035DC8606}" type="presParOf" srcId="{FE4F9032-797B-5D43-910C-3CEE13B66E60}" destId="{D9A8FC10-424B-3146-84D5-5BB1092DA7C0}" srcOrd="6" destOrd="0" presId="urn:microsoft.com/office/officeart/2005/8/layout/hierarchy3"/>
    <dgm:cxn modelId="{814F61B3-B164-BF48-8813-22AF12EEEB57}" type="presParOf" srcId="{FE4F9032-797B-5D43-910C-3CEE13B66E60}" destId="{459C0A59-AF6A-F342-B8B1-EEC94E908CC6}" srcOrd="7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22AA1-5C7C-6540-A5DA-C48B3B4A38A0}">
      <dsp:nvSpPr>
        <dsp:cNvPr id="0" name=""/>
        <dsp:cNvSpPr/>
      </dsp:nvSpPr>
      <dsp:spPr>
        <a:xfrm>
          <a:off x="0" y="0"/>
          <a:ext cx="1353219" cy="676609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Rule</a:t>
          </a:r>
        </a:p>
      </dsp:txBody>
      <dsp:txXfrm>
        <a:off x="19817" y="19817"/>
        <a:ext cx="1313585" cy="636975"/>
      </dsp:txXfrm>
    </dsp:sp>
    <dsp:sp modelId="{76AAE66E-6669-D147-97A4-082C08536EBA}">
      <dsp:nvSpPr>
        <dsp:cNvPr id="0" name=""/>
        <dsp:cNvSpPr/>
      </dsp:nvSpPr>
      <dsp:spPr>
        <a:xfrm>
          <a:off x="135321" y="676609"/>
          <a:ext cx="370273" cy="509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628"/>
              </a:lnTo>
              <a:lnTo>
                <a:pt x="370273" y="509628"/>
              </a:lnTo>
            </a:path>
          </a:pathLst>
        </a:custGeom>
        <a:noFill/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20C27-405E-B348-836C-291E9622CBE6}">
      <dsp:nvSpPr>
        <dsp:cNvPr id="0" name=""/>
        <dsp:cNvSpPr/>
      </dsp:nvSpPr>
      <dsp:spPr>
        <a:xfrm>
          <a:off x="505595" y="847933"/>
          <a:ext cx="1604116" cy="676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Name</a:t>
          </a:r>
        </a:p>
      </dsp:txBody>
      <dsp:txXfrm>
        <a:off x="525412" y="867750"/>
        <a:ext cx="1564482" cy="636975"/>
      </dsp:txXfrm>
    </dsp:sp>
    <dsp:sp modelId="{37B4AE92-FABD-C74B-B2F5-2F6829F0AADD}">
      <dsp:nvSpPr>
        <dsp:cNvPr id="0" name=""/>
        <dsp:cNvSpPr/>
      </dsp:nvSpPr>
      <dsp:spPr>
        <a:xfrm>
          <a:off x="135321" y="676609"/>
          <a:ext cx="370273" cy="1355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5390"/>
              </a:lnTo>
              <a:lnTo>
                <a:pt x="370273" y="1355390"/>
              </a:lnTo>
            </a:path>
          </a:pathLst>
        </a:custGeom>
        <a:noFill/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39646-D98B-2B4A-B544-7476E217A16B}">
      <dsp:nvSpPr>
        <dsp:cNvPr id="0" name=""/>
        <dsp:cNvSpPr/>
      </dsp:nvSpPr>
      <dsp:spPr>
        <a:xfrm>
          <a:off x="505595" y="1693695"/>
          <a:ext cx="1604116" cy="676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Description</a:t>
          </a:r>
        </a:p>
      </dsp:txBody>
      <dsp:txXfrm>
        <a:off x="525412" y="1713512"/>
        <a:ext cx="1564482" cy="636975"/>
      </dsp:txXfrm>
    </dsp:sp>
    <dsp:sp modelId="{213C0ED4-BC0B-0748-8E5E-3C554A1620AC}">
      <dsp:nvSpPr>
        <dsp:cNvPr id="0" name=""/>
        <dsp:cNvSpPr/>
      </dsp:nvSpPr>
      <dsp:spPr>
        <a:xfrm>
          <a:off x="135321" y="676609"/>
          <a:ext cx="370273" cy="2201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1152"/>
              </a:lnTo>
              <a:lnTo>
                <a:pt x="370273" y="2201152"/>
              </a:lnTo>
            </a:path>
          </a:pathLst>
        </a:custGeom>
        <a:noFill/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EDDDC-6ECE-5045-A792-4A9B16871607}">
      <dsp:nvSpPr>
        <dsp:cNvPr id="0" name=""/>
        <dsp:cNvSpPr/>
      </dsp:nvSpPr>
      <dsp:spPr>
        <a:xfrm>
          <a:off x="505595" y="2539457"/>
          <a:ext cx="1604116" cy="676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SQL Statement</a:t>
          </a:r>
        </a:p>
      </dsp:txBody>
      <dsp:txXfrm>
        <a:off x="525412" y="2559274"/>
        <a:ext cx="1564482" cy="636975"/>
      </dsp:txXfrm>
    </dsp:sp>
    <dsp:sp modelId="{D9A8FC10-424B-3146-84D5-5BB1092DA7C0}">
      <dsp:nvSpPr>
        <dsp:cNvPr id="0" name=""/>
        <dsp:cNvSpPr/>
      </dsp:nvSpPr>
      <dsp:spPr>
        <a:xfrm>
          <a:off x="135321" y="676609"/>
          <a:ext cx="370273" cy="3046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6914"/>
              </a:lnTo>
              <a:lnTo>
                <a:pt x="370273" y="3046914"/>
              </a:lnTo>
            </a:path>
          </a:pathLst>
        </a:custGeom>
        <a:noFill/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C0A59-AF6A-F342-B8B1-EEC94E908CC6}">
      <dsp:nvSpPr>
        <dsp:cNvPr id="0" name=""/>
        <dsp:cNvSpPr/>
      </dsp:nvSpPr>
      <dsp:spPr>
        <a:xfrm>
          <a:off x="505595" y="3385219"/>
          <a:ext cx="1604116" cy="676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Array of Actions</a:t>
          </a:r>
        </a:p>
      </dsp:txBody>
      <dsp:txXfrm>
        <a:off x="525412" y="3405036"/>
        <a:ext cx="1564482" cy="636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FEF89AF-54E3-440D-8ED0-996414AFF8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017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01T20:53:27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14441 10569 7 0,'-21'2'15'0,"4"2"-1"0,1-1-3 0,-2 4-2 15,3 2-1-15,3-6-1 0,-1 3 0 0,2-1 3 16,-3 5-4-16,4-2 0 0,1-1-2 0,-1 3-2 16,1 1 3-16,1 3-4 0,-3 1 4 0,5 1-3 15,-1-1 0-15,0 2 0 0,5 1 3 0,-5 2-11 16,2 0 6-16,3 0 2 0,-2 4 3 0,1 1-2 16,2-2 2-16,-2 3-10 0,3-6 5 0,3-1 0 15,-2 6 0-15,-1-7 0 0,3 1-3 16,-2-1 6-16,2-1-3 0,-1 2-1 0,3-4 5 0,0 1-4 15,-1-2 0-15,4-2-1 0,-3-2 1 0,5 0-3 16,-2 1 2-16,6 0-1 0,-3-3 0 0,5 1 7 16,-4-1-7-16,5 0 4 0,2-3-3 0,-1 0 3 15,4 0-1-15,-6-1-2 0,10-3 7 0,-3-1-3 16,-1 0 2-16,-1 0 0 0,0-3-4 0,6 0 1 16,-6-2-2-16,0-1 6 0,-1 3-6 0,2-4 0 15,0 2 1-15,-5 1 1 0,2-3-2 0,-3-2 4 16,3 2-1-16,-2-2 0 0,2 0 1 0,-5-2-3 15,4 0 3-15,-5-1 1 0,1-1-1 0,-4 0 2 16,4 0 0-16,-5-3 4 0,-1 3-1 0,-3-1-1 16,3-2-2-16,-3-1 2 0,-4 5-3 0,-1-5 0 15,3-1-2-15,-6 1 1 0,-1 1 2 0,-1 0 0 16,-1 1-3-16,-2-3 2 0,-1 3 1 0,0 1-1 16,-5 1 0-16,3 1-2 0,-5 1 0 0,2-1-1 15,-2-1-2-15,2 6-6 0,-4-1-2 0,2 0-10 16,0 4-8-16,3 1-16 0,-1 3-44 0,1 2 19 15</inkml:trace>
  <inkml:trace contextRef="#ctx0" brushRef="#br0" timeOffset="2923.07">3418 9426 45 0,'-3'-2'41'0,"3"2"-2"0,-4-2-2 0,4 2-8 0,-5-4 5 15,5 4-5-15,-3-3-7 0,3 3 2 0,0 0-4 16,-8 0-2-16,8 0-8 0,-8 4 0 0,4-1 5 16,-2 4-3-16,0 0 0 0,-2 4-5 0,-4 0 0 15,2 5-1-15,1 1-4 0,-5 5 3 0,4 2-1 16,-3-2-2-16,0 5 4 0,3-2-3 0,-3 3 1 16,3-2 3-16,2 0-10 0,-1 4 6 0,4-3 1 15,1 1-1-15,1 0-4 0,2-3 8 0,2 0-6 16,2-5 2-16,-1-2 4 0,2-1-11 0,-2-4 1 15,5-2 0-15,-4-3-3 0,5 4 5 0,-2-2-2 16,2-4 0-16,-1 1 4 0,-1-2-8 0,5 0 6 16,-3-1 2-16,2-4-2 0,3 1 6 0,-3-1 3 15,3-1 2-15,1-3-2 0,-1-4 13 0,3-1 4 16,-1-1 4-16,2-4-14 0,3-3 14 16,-2-3-12-16,1 1 2 0,-3-1-2 0,0 0-5 0,-5 4 4 15,2-2-8-15,-4 2 5 0,0-2-3 0,-4 2-1 16,-1 4 1-16,2-5-6 0,-6 4-4 0,4 0 8 15,-4 3 3-15,0-2-6 0,-1 1-3 0,-2 2 5 16,1 2-5-16,-1 0-8 0,3 2-10 0,-5-3-17 16,1 6-31-16,-1-1-44 0,5 3-116 0,-18 7 51 15</inkml:trace>
  <inkml:trace contextRef="#ctx0" brushRef="#br0" timeOffset="9756.59">17400 10990 73 0,'-3'-2'62'0,"-1"0"-2"0,-3-1-9 0,2 1 9 15,0 0-12-15,-4 0-4 0,-2 2-7 0,-2 0-2 16,-5 0 0-16,-1 2-11 0,-9 4-2 0,-3-3 4 15,-1 5-7-15,-4 0-1 0,-3 1 1 0,-10 4 1 0,11-4-3 16,-11 2-3-16,10 0 3 0,-11-1-11 0,13 0 5 16,0-1-6-16,-1-2 4 0,4 0 2 15,-2-2-3-15,6 2 1 0,2-2 2 0,1-2-5 16,9 0 2-16,5 0 4 0,3-3-1 0,1 2-6 16,1-1-10-16,2 1-1 0,6-2-16 0,-9 1 1 0,9-1-11 15,-7-1 0-15,7 1-3 0,0 0 0 0,0 0 0 16,0 0-6-16,0 0-10 0,12-8-32 15,-2 4-91-15,-2-1 41 0</inkml:trace>
  <inkml:trace contextRef="#ctx0" brushRef="#br0" timeOffset="10045">16720 10987 4 0,'-5'3'7'0,"-5"3"12"0,0 2-9 16,1 0 6-16,-5 6-2 0,1-4 4 16,-1 2 5-16,0 2-2 0,0 0-1 0,3-3 1 0,-1 2 2 15,-1 0-5-15,7-3 0 0,-6 4 0 0,4 0-5 16,2-2 4-16,1 0 0 0,4 0-2 0,-2 0 0 16,2 3-4-16,-2-1 1 0,6-2-2 0,1 2 2 15,1 3 10-15,0-6-4 0,5 2-1 0,2-1-5 16,2 2 3-16,1-4-1 0,3 4 1 0,0-6 2 15,2 1-2-15,2-3 2 0,3 4-1 0,-4-3-4 16,6 2-6-16,-8-3-23 0,-2-1-14 0,1 2-15 16,-3-1-33-16,-2 2-87 0,-6-3 39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772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Protocol Authentication Port MQTT</a:t>
            </a:r>
          </a:p>
          <a:p>
            <a:r>
              <a:rPr lang="en-US" dirty="0"/>
              <a:t>Client Certificate</a:t>
            </a:r>
          </a:p>
          <a:p>
            <a:r>
              <a:rPr lang="en-US" dirty="0"/>
              <a:t>8883</a:t>
            </a:r>
          </a:p>
          <a:p>
            <a:r>
              <a:rPr lang="en-US" dirty="0"/>
              <a:t>HTTP</a:t>
            </a:r>
          </a:p>
          <a:p>
            <a:r>
              <a:rPr lang="en-US" dirty="0"/>
              <a:t>Client Certificate</a:t>
            </a:r>
          </a:p>
          <a:p>
            <a:r>
              <a:rPr lang="en-US" dirty="0"/>
              <a:t>8443</a:t>
            </a:r>
          </a:p>
          <a:p>
            <a:r>
              <a:rPr lang="en-US" dirty="0"/>
              <a:t>HTTP</a:t>
            </a:r>
          </a:p>
          <a:p>
            <a:r>
              <a:rPr lang="en-US" dirty="0"/>
              <a:t>SigV4</a:t>
            </a:r>
          </a:p>
          <a:p>
            <a:r>
              <a:rPr lang="en-US" dirty="0"/>
              <a:t>443</a:t>
            </a:r>
          </a:p>
          <a:p>
            <a:r>
              <a:rPr lang="en-US" dirty="0"/>
              <a:t>MQTT + </a:t>
            </a:r>
            <a:r>
              <a:rPr lang="en-US" dirty="0" err="1"/>
              <a:t>WebSocket</a:t>
            </a:r>
            <a:endParaRPr lang="en-US" dirty="0"/>
          </a:p>
          <a:p>
            <a:r>
              <a:rPr lang="en-US" dirty="0"/>
              <a:t>SigV4</a:t>
            </a:r>
          </a:p>
          <a:p>
            <a:r>
              <a:rPr lang="en-US" dirty="0"/>
              <a:t>443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82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9C3F2ED-74C5-7D4F-8560-0CC253E9A43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32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9C3F2ED-74C5-7D4F-8560-0CC253E9A43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30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9C3F2ED-74C5-7D4F-8560-0CC253E9A43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60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9C3F2ED-74C5-7D4F-8560-0CC253E9A43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39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accelerometer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9C3F2ED-74C5-7D4F-8560-0CC253E9A43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99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9C3F2ED-74C5-7D4F-8560-0CC253E9A43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57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9C3F2ED-74C5-7D4F-8560-0CC253E9A436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4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Such services</a:t>
            </a:r>
            <a:r>
              <a:rPr lang="en-US" baseline="0" dirty="0"/>
              <a:t> are fully integrated with the rest of AWS offering, are optimized for mobile use cases, are accessible via a single Mobile SDK and share the same scalable, on-demand, global infrastructure of all our other AWS services.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9C3F2ED-74C5-7D4F-8560-0CC253E9A43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0271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9C3F2ED-74C5-7D4F-8560-0CC253E9A43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104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9C3F2ED-74C5-7D4F-8560-0CC253E9A43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96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9C3F2ED-74C5-7D4F-8560-0CC253E9A43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01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9C3F2ED-74C5-7D4F-8560-0CC253E9A43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70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9C3F2ED-74C5-7D4F-8560-0CC253E9A43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22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9C3F2ED-74C5-7D4F-8560-0CC253E9A43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9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9C3F2ED-74C5-7D4F-8560-0CC253E9A43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31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49552" y="3401981"/>
            <a:ext cx="5372100" cy="2059641"/>
            <a:chOff x="914400" y="3657600"/>
            <a:chExt cx="7162800" cy="2059641"/>
          </a:xfrm>
        </p:grpSpPr>
        <p:sp>
          <p:nvSpPr>
            <p:cNvPr id="11" name="Rectangle 10"/>
            <p:cNvSpPr/>
            <p:nvPr/>
          </p:nvSpPr>
          <p:spPr>
            <a:xfrm>
              <a:off x="914400" y="3657600"/>
              <a:ext cx="7162800" cy="1295400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4400" y="5069541"/>
              <a:ext cx="7162800" cy="647700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4400" y="3657600"/>
              <a:ext cx="228600" cy="1295400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4400" y="5069541"/>
              <a:ext cx="228600" cy="647700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Module Name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87" y="187779"/>
            <a:ext cx="5550681" cy="667022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2625603"/>
            <a:ext cx="7772400" cy="1240140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4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1977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628650" y="4067615"/>
            <a:ext cx="7886700" cy="21977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6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BA48A7-6B1E-4566-B98C-A7F42AB9601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DFF356-55D6-4E32-9B69-764999300F5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FF8CE9-CF61-40DE-9DA2-831B5EF981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C074CB-338F-4D07-83BC-76EE68A86D2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7BE3A-0CB1-4C28-9D3C-1DFDADA826C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F29F3-569B-4BD3-986D-22AE6D4AA3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creativecommons.org/licenses/by/4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 title="Page Number"/>
          <p:cNvSpPr>
            <a:spLocks noGrp="1"/>
          </p:cNvSpPr>
          <p:nvPr>
            <p:ph type="sldNum" sz="quarter" idx="4"/>
          </p:nvPr>
        </p:nvSpPr>
        <p:spPr>
          <a:xfrm>
            <a:off x="8019661" y="6329898"/>
            <a:ext cx="495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FF8CE9-CF61-40DE-9DA2-831B5EF981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628650" y="457200"/>
            <a:ext cx="5685995" cy="110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title="Creative Commons Logo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463019"/>
            <a:ext cx="720197" cy="2952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48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</a:t>
            </a:r>
          </a:p>
          <a:p>
            <a:pPr lvl="0"/>
            <a:r>
              <a:rPr lang="en-US" dirty="0"/>
              <a:t>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levelThird</a:t>
            </a:r>
            <a:r>
              <a:rPr lang="en-US" dirty="0"/>
              <a:t>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" y="90100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 rot="10800000" flipV="1">
            <a:off x="1397918" y="6564397"/>
            <a:ext cx="4147458" cy="150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28850" algn="ctr"/>
                <a:tab pos="4457700" algn="r"/>
              </a:tabLst>
            </a:pP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This document is licensed with a 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Creative Commons Attribution 4.0 International License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©2017</a:t>
            </a:r>
            <a:endParaRPr kumimoji="0" lang="en-US" altLang="en-US" sz="13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5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21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en.wikipedia.org/wiki/File:Smartphone_icon.svg" TargetMode="External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tools/" TargetMode="External"/><Relationship Id="rId2" Type="http://schemas.openxmlformats.org/officeDocument/2006/relationships/hyperlink" Target="http://docs.aws.amazon.com/cli/latest/usergui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aws.amazon.com/iot/latest/apireference/API_Operation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dynamodb/" TargetMode="External"/><Relationship Id="rId2" Type="http://schemas.openxmlformats.org/officeDocument/2006/relationships/hyperlink" Target="http://aws.amazon.com/s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ws.amazon.com/sns/" TargetMode="External"/><Relationship Id="rId5" Type="http://schemas.openxmlformats.org/officeDocument/2006/relationships/hyperlink" Target="http://aws.amazon.com/lambda/" TargetMode="External"/><Relationship Id="rId4" Type="http://schemas.openxmlformats.org/officeDocument/2006/relationships/hyperlink" Target="http://aws.amazon.com/kinesis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iot/latest/developerguide/iot-policie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iot/latest/developerguide/pub-sub-policy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image" Target="../media/image37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59.emf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customXml" Target="../ink/ink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ws.amazon.com/iot/latest/developerguide/topic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iot/latest/developerguide/iot-ddb-rule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ws.amazon.com/general/latest/gr/sigv4_signing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microsoft.com/office/2007/relationships/diagramDrawing" Target="../diagrams/drawing1.xml"/><Relationship Id="rId3" Type="http://schemas.openxmlformats.org/officeDocument/2006/relationships/image" Target="../media/image60.png"/><Relationship Id="rId7" Type="http://schemas.openxmlformats.org/officeDocument/2006/relationships/image" Target="../media/image61.png"/><Relationship Id="rId12" Type="http://schemas.openxmlformats.org/officeDocument/2006/relationships/diagramColors" Target="../diagrams/colors1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48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47.png"/><Relationship Id="rId9" Type="http://schemas.openxmlformats.org/officeDocument/2006/relationships/diagramData" Target="../diagrams/data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tif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ws.amazon.com/iot/latest/developerguide/device-shadow-mqtt.html" TargetMode="External"/><Relationship Id="rId3" Type="http://schemas.openxmlformats.org/officeDocument/2006/relationships/hyperlink" Target="https://docs.aws.amazon.com/iot/latest/developerguide/create-iot-resources.html" TargetMode="External"/><Relationship Id="rId7" Type="http://schemas.openxmlformats.org/officeDocument/2006/relationships/hyperlink" Target="https://docs.aws.amazon.com/iot/latest/developerguide/iot-device-shadows.html" TargetMode="External"/><Relationship Id="rId2" Type="http://schemas.openxmlformats.org/officeDocument/2006/relationships/hyperlink" Target="https://docs.aws.amazon.com/general/latest/gr/root-vs-ia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iot/latest/developerguide/topics.html" TargetMode="External"/><Relationship Id="rId5" Type="http://schemas.openxmlformats.org/officeDocument/2006/relationships/hyperlink" Target="https://docs.aws.amazon.com/iot/latest/developerguide/iot-ddb-rule.html" TargetMode="External"/><Relationship Id="rId4" Type="http://schemas.openxmlformats.org/officeDocument/2006/relationships/hyperlink" Target="https://docs.aws.amazon.com/amazondynamodb/latest/developerguide/HowItWorks.CoreComponent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9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ole.aws.amazon.com/iot/home#/learnHu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377350" y="3580371"/>
            <a:ext cx="5357979" cy="9017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err="1"/>
              <a:t>IoT</a:t>
            </a:r>
            <a:r>
              <a:rPr lang="en-US" altLang="en-US" sz="4000" dirty="0"/>
              <a:t> Security and Privacy</a:t>
            </a:r>
          </a:p>
        </p:txBody>
      </p:sp>
      <p:sp>
        <p:nvSpPr>
          <p:cNvPr id="4099" name="Rectangle 12"/>
          <p:cNvSpPr>
            <a:spLocks noGrp="1" noChangeArrowheads="1"/>
          </p:cNvSpPr>
          <p:nvPr>
            <p:ph type="body" sz="quarter" idx="13"/>
          </p:nvPr>
        </p:nvSpPr>
        <p:spPr>
          <a:xfrm>
            <a:off x="2533650" y="5120640"/>
            <a:ext cx="4948293" cy="156576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Introduction to Amazon AWS IoT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IoT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1" y="1506318"/>
            <a:ext cx="8221492" cy="4468649"/>
            <a:chOff x="1" y="1506318"/>
            <a:chExt cx="8221492" cy="4468649"/>
          </a:xfrm>
        </p:grpSpPr>
        <p:pic>
          <p:nvPicPr>
            <p:cNvPr id="15" name="Picture 14" descr="IceBreaker_Full_MC_V11-2-0.png"/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7937" y="1506318"/>
              <a:ext cx="6975453" cy="4468649"/>
            </a:xfrm>
            <a:prstGeom prst="rect">
              <a:avLst/>
            </a:prstGeom>
          </p:spPr>
        </p:pic>
        <p:pic>
          <p:nvPicPr>
            <p:cNvPr id="16" name="Picture 15" descr="shaded-icons2-1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4526" y="2629976"/>
              <a:ext cx="893774" cy="914400"/>
            </a:xfrm>
            <a:prstGeom prst="rect">
              <a:avLst/>
            </a:prstGeom>
          </p:spPr>
        </p:pic>
        <p:pic>
          <p:nvPicPr>
            <p:cNvPr id="17" name="Picture 16" descr="shaded-icons2-29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8277" y="2644511"/>
              <a:ext cx="1078992" cy="914400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/>
            <p:nvPr/>
          </p:nvCxnSpPr>
          <p:spPr>
            <a:xfrm flipV="1">
              <a:off x="1276467" y="3087177"/>
              <a:ext cx="2114248" cy="19903"/>
            </a:xfrm>
            <a:prstGeom prst="straightConnector1">
              <a:avLst/>
            </a:prstGeom>
            <a:ln>
              <a:prstDash val="sys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 descr="shaded-icons2-8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66261" y="2642679"/>
              <a:ext cx="928360" cy="9144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" y="3538994"/>
              <a:ext cx="1682619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DEVICE SDK</a:t>
              </a:r>
            </a:p>
            <a:p>
              <a:pPr algn="ctr"/>
              <a:r>
                <a:rPr lang="en-US" sz="900" dirty="0"/>
                <a:t>Set of client libraries to connect, authenticate and exchange messages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59913" y="3504446"/>
              <a:ext cx="1723623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DEVICE GATEWAY</a:t>
              </a:r>
            </a:p>
            <a:p>
              <a:pPr algn="ctr"/>
              <a:r>
                <a:rPr lang="en-US" sz="900" dirty="0"/>
                <a:t>Communicate with devices via MQTT and HTTP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96488" y="1881755"/>
              <a:ext cx="1794227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AUTHENTICATION</a:t>
              </a:r>
            </a:p>
            <a:p>
              <a:pPr algn="ctr"/>
              <a:r>
                <a:rPr lang="en-US" sz="1200" b="1" dirty="0"/>
                <a:t>AUTHORIZATION</a:t>
              </a:r>
            </a:p>
            <a:p>
              <a:pPr algn="ctr"/>
              <a:r>
                <a:rPr lang="en-US" sz="900" dirty="0"/>
                <a:t>Secure with mutual authentication and encryption</a:t>
              </a:r>
            </a:p>
          </p:txBody>
        </p:sp>
        <p:pic>
          <p:nvPicPr>
            <p:cNvPr id="26" name="Picture 25" descr="shaded-icons2-10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61795" y="1875548"/>
              <a:ext cx="1005142" cy="9144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912472" y="2769545"/>
              <a:ext cx="13860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RULES ENGINE</a:t>
              </a:r>
            </a:p>
            <a:p>
              <a:pPr algn="ctr"/>
              <a:r>
                <a:rPr lang="en-US" sz="900" dirty="0"/>
                <a:t>Transform messages based on rules and route to AWS Services</a:t>
              </a:r>
            </a:p>
          </p:txBody>
        </p:sp>
        <p:pic>
          <p:nvPicPr>
            <p:cNvPr id="28" name="Picture 27" descr="shaded-icons2-2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85346" y="1514794"/>
              <a:ext cx="1321029" cy="1747437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>
              <a:stCxn id="26" idx="3"/>
            </p:cNvCxnSpPr>
            <p:nvPr/>
          </p:nvCxnSpPr>
          <p:spPr>
            <a:xfrm flipV="1">
              <a:off x="6066938" y="2320606"/>
              <a:ext cx="566835" cy="12143"/>
            </a:xfrm>
            <a:prstGeom prst="straightConnector1">
              <a:avLst/>
            </a:prstGeom>
            <a:ln>
              <a:prstDash val="sys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38874" y="2477128"/>
              <a:ext cx="16826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AWS Services</a:t>
              </a:r>
            </a:p>
            <a:p>
              <a:pPr algn="ctr"/>
              <a:r>
                <a:rPr lang="en-US" sz="1200" b="1" dirty="0"/>
                <a:t>- - - - - </a:t>
              </a:r>
            </a:p>
            <a:p>
              <a:pPr algn="ctr"/>
              <a:r>
                <a:rPr lang="en-US" sz="1200" b="1" dirty="0"/>
                <a:t>3</a:t>
              </a:r>
              <a:r>
                <a:rPr lang="en-US" sz="1200" b="1" baseline="30000" dirty="0"/>
                <a:t>rd</a:t>
              </a:r>
              <a:r>
                <a:rPr lang="en-US" sz="1200" b="1" dirty="0"/>
                <a:t> party Services</a:t>
              </a:r>
              <a:endParaRPr lang="en-US" sz="900" dirty="0"/>
            </a:p>
          </p:txBody>
        </p:sp>
        <p:pic>
          <p:nvPicPr>
            <p:cNvPr id="33" name="Picture 32" descr="shaded-icons2-9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06924" y="3771009"/>
              <a:ext cx="990027" cy="91440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4856252" y="4643160"/>
              <a:ext cx="1571223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DEVICE SHADOW</a:t>
              </a:r>
            </a:p>
            <a:p>
              <a:pPr algn="ctr"/>
              <a:r>
                <a:rPr lang="en-US" sz="900" dirty="0"/>
                <a:t>Persistent thing state during intermittent connections</a:t>
              </a:r>
            </a:p>
          </p:txBody>
        </p:sp>
        <p:pic>
          <p:nvPicPr>
            <p:cNvPr id="35" name="Picture 34" descr="shaded-icons2-6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81207" y="3989616"/>
              <a:ext cx="1334259" cy="509905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504313" y="4492575"/>
              <a:ext cx="1682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APPLICATIONS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6096848" y="4239347"/>
              <a:ext cx="566835" cy="12143"/>
            </a:xfrm>
            <a:prstGeom prst="straightConnector1">
              <a:avLst/>
            </a:prstGeom>
            <a:ln>
              <a:prstDash val="sys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975581" y="5483021"/>
              <a:ext cx="1682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AWS </a:t>
              </a:r>
              <a:r>
                <a:rPr lang="en-US" sz="1200" b="1" dirty="0" err="1"/>
                <a:t>IoT</a:t>
              </a:r>
              <a:r>
                <a:rPr lang="en-US" sz="1200" b="1" dirty="0"/>
                <a:t> API</a:t>
              </a:r>
            </a:p>
          </p:txBody>
        </p:sp>
        <p:pic>
          <p:nvPicPr>
            <p:cNvPr id="39" name="Picture 38" descr="shaded-icons2-4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06305" y="4077160"/>
              <a:ext cx="1043709" cy="91440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590040" y="4987139"/>
              <a:ext cx="16826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DEVICE REGISTRY</a:t>
              </a:r>
            </a:p>
            <a:p>
              <a:pPr algn="ctr"/>
              <a:r>
                <a:rPr lang="en-US" sz="900" dirty="0"/>
                <a:t>Identity and Management of your things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C3678F0-9A5E-4978-A812-04E8392ECE1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564438" y="5418135"/>
            <a:ext cx="757389" cy="10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0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IoT</a:t>
            </a:r>
            <a:r>
              <a:rPr lang="en-US" dirty="0"/>
              <a:t>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5900"/>
            <a:ext cx="7886700" cy="46910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Message broker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secure relay between users (subscribers and publishers)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Protocols: MQTT, HTTP REST interface </a:t>
            </a:r>
          </a:p>
          <a:p>
            <a:pPr>
              <a:lnSpc>
                <a:spcPct val="120000"/>
              </a:lnSpc>
            </a:pPr>
            <a:r>
              <a:rPr lang="en-US" b="1" dirty="0"/>
              <a:t>Rules engine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Rules directing data to other AWS services such as Amazon S3, Amazon </a:t>
            </a:r>
            <a:r>
              <a:rPr lang="en-US" dirty="0" err="1"/>
              <a:t>DynamoDB</a:t>
            </a:r>
            <a:r>
              <a:rPr lang="en-US" dirty="0"/>
              <a:t>, and AWS Lambda</a:t>
            </a:r>
          </a:p>
          <a:p>
            <a:pPr>
              <a:lnSpc>
                <a:spcPct val="120000"/>
              </a:lnSpc>
            </a:pPr>
            <a:r>
              <a:rPr lang="en-US" b="1" dirty="0"/>
              <a:t>Thing Registry</a:t>
            </a:r>
            <a:r>
              <a:rPr lang="en-US" dirty="0"/>
              <a:t> (Device Registry)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Virtual devices in the cloud, corresponding to physical things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Up to three custom attributes for a thing.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</a:rPr>
              <a:t>Association of certificates and MQTT client IDs with a 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393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IoT</a:t>
            </a:r>
            <a:r>
              <a:rPr lang="en-US" dirty="0"/>
              <a:t> Components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92099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Thing Shadows service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Synchronization </a:t>
            </a:r>
            <a:r>
              <a:rPr lang="en-US" dirty="0"/>
              <a:t>of states requested by users and at the physical devices (what if the connection is down?)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Thing shadow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u="sng" dirty="0"/>
              <a:t>A JSON document storing state information for a thing</a:t>
            </a:r>
          </a:p>
          <a:p>
            <a:pPr>
              <a:lnSpc>
                <a:spcPct val="120000"/>
              </a:lnSpc>
            </a:pPr>
            <a:r>
              <a:rPr lang="en-US" b="1" dirty="0"/>
              <a:t>Device gateway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Entry point for physical devices into the cloud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Security and identity service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Secure communication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Secure storage of credentials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Identification, authentication and authorization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629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AWS </a:t>
            </a:r>
            <a:r>
              <a:rPr lang="en-US" dirty="0" err="1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9830"/>
            <a:ext cx="8229600" cy="474124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AWS Command Line Interface (AWS CLI)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Windows, Mac, and Linux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Refer to he </a:t>
            </a:r>
            <a:r>
              <a:rPr lang="en-US" dirty="0">
                <a:hlinkClick r:id="rId2"/>
              </a:rPr>
              <a:t>AWS Command Line Interface User Guide. 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AWS device SDKs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Open-source libraries, developer guides with samples, porting guides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Refer to </a:t>
            </a:r>
            <a:r>
              <a:rPr lang="en-US" dirty="0">
                <a:hlinkClick r:id="rId3"/>
              </a:rPr>
              <a:t>AWS SDKs and Tools.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AWS </a:t>
            </a:r>
            <a:r>
              <a:rPr lang="en-US" b="1" dirty="0" err="1"/>
              <a:t>IoT</a:t>
            </a:r>
            <a:r>
              <a:rPr lang="en-US" b="1" dirty="0"/>
              <a:t> API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Libraries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Refer to </a:t>
            </a:r>
            <a:r>
              <a:rPr lang="en-US" dirty="0">
                <a:hlinkClick r:id="rId4"/>
              </a:rPr>
              <a:t>Actions in the AWS IoT API Reference.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AWS </a:t>
            </a:r>
            <a:r>
              <a:rPr lang="en-US" b="1" dirty="0" err="1"/>
              <a:t>IoT</a:t>
            </a:r>
            <a:r>
              <a:rPr lang="en-US" b="1" dirty="0"/>
              <a:t> Thing SDK for C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For resource-constrained things, such as microcontrollers.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1857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Closely Related AWS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9830"/>
            <a:ext cx="8229600" cy="49789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Amazon Simple Storage Service (S3)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Scalable storage. Refer to </a:t>
            </a:r>
            <a:r>
              <a:rPr lang="en-US" dirty="0">
                <a:hlinkClick r:id="rId2"/>
              </a:rPr>
              <a:t>Amazon S3.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Amazon </a:t>
            </a:r>
            <a:r>
              <a:rPr lang="en-US" b="1" dirty="0" err="1"/>
              <a:t>DynamoDB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NoSQL databases. Refer to </a:t>
            </a:r>
            <a:r>
              <a:rPr lang="en-US" dirty="0">
                <a:hlinkClick r:id="rId3"/>
              </a:rPr>
              <a:t>Amazon DynamoDB.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Amazon Kinesis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Real-time processing of streaming data. Refer to </a:t>
            </a:r>
            <a:r>
              <a:rPr lang="en-US" dirty="0">
                <a:hlinkClick r:id="rId4"/>
              </a:rPr>
              <a:t>Amazon Kinesis.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AWS Lambda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Custom code  running on Amazon EC2. Refer to </a:t>
            </a:r>
            <a:r>
              <a:rPr lang="en-US" dirty="0">
                <a:hlinkClick r:id="rId5"/>
              </a:rPr>
              <a:t>AWS Lambda.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Amazon Simple Notification Service (SNS)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Notifications through email, SMS and others. Refer to </a:t>
            </a:r>
            <a:r>
              <a:rPr lang="en-US" dirty="0">
                <a:hlinkClick r:id="rId6"/>
              </a:rPr>
              <a:t>Amazon SNS.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331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/>
              <a:t>Device registry - thing, keys, certificate, policy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Security and identity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Device gateway – MQTT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Rules Engine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Pricing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Example code with MQTT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100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Registry and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AWS </a:t>
            </a:r>
            <a:r>
              <a:rPr lang="en-US" dirty="0" err="1"/>
              <a:t>IoT</a:t>
            </a:r>
            <a:r>
              <a:rPr lang="en-US" dirty="0"/>
              <a:t> provides a registry that helps you manage </a:t>
            </a:r>
            <a:r>
              <a:rPr lang="en-US" i="1" dirty="0"/>
              <a:t>things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</a:pPr>
            <a:r>
              <a:rPr lang="en-US" dirty="0"/>
              <a:t>A thing is a representation of a specific device or logical entity.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can be a physical device or sensor (e.g., a light bulb or a switch on a wall).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can also be a logical entity like an instance of an application or physical entity that does not connect to AWS </a:t>
            </a:r>
            <a:r>
              <a:rPr lang="en-US" dirty="0" err="1"/>
              <a:t>IoT</a:t>
            </a:r>
            <a:r>
              <a:rPr lang="en-US" dirty="0"/>
              <a:t> but is related to other devices that do (for example, a car that has engine sensors or a control panel).</a:t>
            </a:r>
          </a:p>
          <a:p>
            <a:pPr>
              <a:lnSpc>
                <a:spcPct val="100000"/>
              </a:lnSpc>
            </a:pPr>
            <a:r>
              <a:rPr lang="en-US" dirty="0"/>
              <a:t>Things are identified by a name. </a:t>
            </a:r>
          </a:p>
          <a:p>
            <a:pPr>
              <a:lnSpc>
                <a:spcPct val="100000"/>
              </a:lnSpc>
            </a:pPr>
            <a:r>
              <a:rPr lang="en-US" dirty="0"/>
              <a:t>Things can also have attributes, which are name-value pairs you can use to store information about the thing, such as its serial number or manufacturer. 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460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693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typical device use case involves the </a:t>
            </a:r>
            <a:r>
              <a:rPr lang="en-US" b="1" dirty="0"/>
              <a:t>use of the thing name as the default MQTT client ID</a:t>
            </a:r>
            <a:r>
              <a:rPr lang="en-US" dirty="0"/>
              <a:t>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Although we do not enforce a mapping between a thing's registry name and its use of MQTT client IDs, certificates, or shadow state, we recommend you choose a thing name and use it as the MQTT client ID for both the registry and the Device Shadow service.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provides organization and convenience to your </a:t>
            </a:r>
            <a:r>
              <a:rPr lang="en-US" dirty="0" err="1"/>
              <a:t>IoT</a:t>
            </a:r>
            <a:r>
              <a:rPr lang="en-US" dirty="0"/>
              <a:t> fleet without removing the flexibility of the underlying device certificate model or shadows.</a:t>
            </a:r>
          </a:p>
          <a:p>
            <a:pPr>
              <a:lnSpc>
                <a:spcPct val="100000"/>
              </a:lnSpc>
            </a:pPr>
            <a:r>
              <a:rPr lang="en-US" dirty="0"/>
              <a:t>Adding things to the registry allows you to manage and search for devices more easily.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578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IceBreaker_Full_MC_V11-2-0.png"/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013" y="1514794"/>
            <a:ext cx="6975453" cy="446864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IoT</a:t>
            </a:r>
            <a:r>
              <a:rPr lang="en-US" dirty="0"/>
              <a:t> Device Registry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16" name="Picture 15" descr="shaded-icons2-11.png"/>
          <p:cNvPicPr>
            <a:picLocks noChangeAspect="1"/>
          </p:cNvPicPr>
          <p:nvPr/>
        </p:nvPicPr>
        <p:blipFill>
          <a:blip r:embed="rId4">
            <a:alphaModFix am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4526" y="2629976"/>
            <a:ext cx="893774" cy="914400"/>
          </a:xfrm>
          <a:prstGeom prst="rect">
            <a:avLst/>
          </a:prstGeom>
        </p:spPr>
      </p:pic>
      <p:pic>
        <p:nvPicPr>
          <p:cNvPr id="17" name="Picture 16" descr="shaded-icons2-29.png"/>
          <p:cNvPicPr>
            <a:picLocks noChangeAspect="1"/>
          </p:cNvPicPr>
          <p:nvPr/>
        </p:nvPicPr>
        <p:blipFill>
          <a:blip r:embed="rId5">
            <a:alphaModFix am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277" y="2644511"/>
            <a:ext cx="1078992" cy="914400"/>
          </a:xfrm>
          <a:prstGeom prst="rect">
            <a:avLst/>
          </a:prstGeom>
        </p:spPr>
      </p:pic>
      <p:pic>
        <p:nvPicPr>
          <p:cNvPr id="21" name="Picture 20" descr="shaded-icons2-8.png"/>
          <p:cNvPicPr>
            <a:picLocks noChangeAspect="1"/>
          </p:cNvPicPr>
          <p:nvPr/>
        </p:nvPicPr>
        <p:blipFill>
          <a:blip r:embed="rId6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6261" y="2642679"/>
            <a:ext cx="928360" cy="914400"/>
          </a:xfrm>
          <a:prstGeom prst="rect">
            <a:avLst/>
          </a:prstGeom>
        </p:spPr>
      </p:pic>
      <p:pic>
        <p:nvPicPr>
          <p:cNvPr id="26" name="Picture 25" descr="shaded-icons2-10.png"/>
          <p:cNvPicPr>
            <a:picLocks noChangeAspect="1"/>
          </p:cNvPicPr>
          <p:nvPr/>
        </p:nvPicPr>
        <p:blipFill>
          <a:blip r:embed="rId7">
            <a:alphaModFix amt="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1795" y="1875548"/>
            <a:ext cx="1005142" cy="914400"/>
          </a:xfrm>
          <a:prstGeom prst="rect">
            <a:avLst/>
          </a:prstGeom>
        </p:spPr>
      </p:pic>
      <p:pic>
        <p:nvPicPr>
          <p:cNvPr id="28" name="Picture 27" descr="shaded-icons2-2.png"/>
          <p:cNvPicPr>
            <a:picLocks noChangeAspect="1"/>
          </p:cNvPicPr>
          <p:nvPr/>
        </p:nvPicPr>
        <p:blipFill>
          <a:blip r:embed="rId8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5346" y="1514794"/>
            <a:ext cx="1321029" cy="1747437"/>
          </a:xfrm>
          <a:prstGeom prst="rect">
            <a:avLst/>
          </a:prstGeom>
        </p:spPr>
      </p:pic>
      <p:pic>
        <p:nvPicPr>
          <p:cNvPr id="33" name="Picture 32" descr="shaded-icons2-9.png"/>
          <p:cNvPicPr>
            <a:picLocks noChangeAspect="1"/>
          </p:cNvPicPr>
          <p:nvPr/>
        </p:nvPicPr>
        <p:blipFill>
          <a:blip r:embed="rId9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6924" y="3771009"/>
            <a:ext cx="990027" cy="914400"/>
          </a:xfrm>
          <a:prstGeom prst="rect">
            <a:avLst/>
          </a:prstGeom>
        </p:spPr>
      </p:pic>
      <p:pic>
        <p:nvPicPr>
          <p:cNvPr id="35" name="Picture 34" descr="shaded-icons2-6.png"/>
          <p:cNvPicPr>
            <a:picLocks noChangeAspect="1"/>
          </p:cNvPicPr>
          <p:nvPr/>
        </p:nvPicPr>
        <p:blipFill>
          <a:blip r:embed="rId10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1207" y="3989616"/>
            <a:ext cx="1334259" cy="509905"/>
          </a:xfrm>
          <a:prstGeom prst="rect">
            <a:avLst/>
          </a:prstGeom>
        </p:spPr>
      </p:pic>
      <p:pic>
        <p:nvPicPr>
          <p:cNvPr id="39" name="Picture 38" descr="shaded-icons2-4.png"/>
          <p:cNvPicPr>
            <a:picLocks noChangeAspect="1"/>
          </p:cNvPicPr>
          <p:nvPr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305" y="4077160"/>
            <a:ext cx="1043709" cy="914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90040" y="4987139"/>
            <a:ext cx="16826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THING REGISTRY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Identity and Management of your things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0040" y="4987139"/>
            <a:ext cx="16826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REGISTRY</a:t>
            </a:r>
          </a:p>
          <a:p>
            <a:pPr algn="ctr"/>
            <a:r>
              <a:rPr lang="en-US" sz="900" dirty="0"/>
              <a:t>Identity and Management of your things</a:t>
            </a:r>
          </a:p>
        </p:txBody>
      </p:sp>
    </p:spTree>
    <p:extLst>
      <p:ext uri="{BB962C8B-B14F-4D97-AF65-F5344CB8AC3E}">
        <p14:creationId xmlns:p14="http://schemas.microsoft.com/office/powerpoint/2010/main" val="135097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Management Console Login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9119316" cy="463375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42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Upon completion of this unit: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Students will understand the architecture of Amazon AWS </a:t>
            </a:r>
            <a:r>
              <a:rPr lang="en-US" dirty="0" err="1"/>
              <a:t>IoT</a:t>
            </a:r>
            <a:endParaRPr lang="en-US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Students will master the use of AWS </a:t>
            </a:r>
            <a:r>
              <a:rPr lang="en-US" dirty="0" err="1"/>
              <a:t>IoT</a:t>
            </a:r>
            <a:r>
              <a:rPr lang="en-US" dirty="0"/>
              <a:t> managing </a:t>
            </a:r>
            <a:r>
              <a:rPr lang="en-US" dirty="0" err="1"/>
              <a:t>IoT</a:t>
            </a:r>
            <a:r>
              <a:rPr lang="en-US" dirty="0"/>
              <a:t> devices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Students will master programming AWS </a:t>
            </a:r>
            <a:r>
              <a:rPr lang="en-US" dirty="0" err="1"/>
              <a:t>IoT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726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Management Console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7165"/>
            <a:ext cx="9144000" cy="45082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33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3629"/>
            <a:ext cx="9144000" cy="4446269"/>
          </a:xfrm>
        </p:spPr>
      </p:pic>
    </p:spTree>
    <p:extLst>
      <p:ext uri="{BB962C8B-B14F-4D97-AF65-F5344CB8AC3E}">
        <p14:creationId xmlns:p14="http://schemas.microsoft.com/office/powerpoint/2010/main" val="1001088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DHT22 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 -&gt; Things -&gt; Create Things -&gt; Create a single thing</a:t>
            </a:r>
          </a:p>
          <a:p>
            <a:r>
              <a:rPr lang="en-US" dirty="0"/>
              <a:t>Specify thing properties such as thing name</a:t>
            </a:r>
          </a:p>
          <a:p>
            <a:r>
              <a:rPr lang="en-US" dirty="0"/>
              <a:t>Add a certificate for your thing</a:t>
            </a:r>
          </a:p>
          <a:p>
            <a:pPr lvl="1"/>
            <a:r>
              <a:rPr lang="en-US" dirty="0"/>
              <a:t>One-click certificate creation (recommended)-&gt;Create certificate</a:t>
            </a:r>
          </a:p>
          <a:p>
            <a:pPr lvl="1"/>
            <a:r>
              <a:rPr lang="en-US" dirty="0"/>
              <a:t>Download the keys </a:t>
            </a:r>
          </a:p>
          <a:p>
            <a:pPr lvl="1"/>
            <a:r>
              <a:rPr lang="en-US" dirty="0"/>
              <a:t>Attach a policy if available; Otherwise choose Done</a:t>
            </a:r>
          </a:p>
          <a:p>
            <a:r>
              <a:rPr lang="en-US" dirty="0"/>
              <a:t>Create a policy</a:t>
            </a:r>
          </a:p>
          <a:p>
            <a:r>
              <a:rPr lang="en-US" dirty="0"/>
              <a:t>How to find AWS </a:t>
            </a:r>
            <a:r>
              <a:rPr lang="en-US" dirty="0" err="1"/>
              <a:t>IoT</a:t>
            </a:r>
            <a:r>
              <a:rPr lang="en-US" dirty="0"/>
              <a:t> endpoint </a:t>
            </a:r>
            <a:r>
              <a:rPr lang="en-US" dirty="0">
                <a:solidFill>
                  <a:srgbClr val="C00000"/>
                </a:solidFill>
              </a:rPr>
              <a:t>hostname</a:t>
            </a:r>
          </a:p>
          <a:p>
            <a:pPr lvl="1"/>
            <a:r>
              <a:rPr lang="en-US" dirty="0"/>
              <a:t>Your AWS </a:t>
            </a:r>
            <a:r>
              <a:rPr lang="en-US" dirty="0" err="1"/>
              <a:t>IoT</a:t>
            </a:r>
            <a:r>
              <a:rPr lang="en-US" dirty="0"/>
              <a:t> account has a unique endpoint hostname to connect to. </a:t>
            </a:r>
          </a:p>
          <a:p>
            <a:pPr lvl="1"/>
            <a:r>
              <a:rPr lang="en-US" dirty="0"/>
              <a:t>To find it, open the AWS </a:t>
            </a:r>
            <a:r>
              <a:rPr lang="en-US" dirty="0" err="1"/>
              <a:t>IoT</a:t>
            </a:r>
            <a:r>
              <a:rPr lang="en-US" dirty="0"/>
              <a:t> Console</a:t>
            </a:r>
          </a:p>
          <a:p>
            <a:pPr lvl="1"/>
            <a:r>
              <a:rPr lang="en-US" dirty="0"/>
              <a:t>click the "Settings" button on the bottom left side</a:t>
            </a:r>
          </a:p>
          <a:p>
            <a:pPr lvl="1"/>
            <a:r>
              <a:rPr lang="en-US" dirty="0"/>
              <a:t>The endpoint hostname is shown under the "Custom Endpoint" heading on this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979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11175"/>
          </a:xfrm>
        </p:spPr>
        <p:txBody>
          <a:bodyPr/>
          <a:lstStyle/>
          <a:p>
            <a:r>
              <a:rPr lang="en-US" dirty="0"/>
              <a:t>Secure -&gt; Certificate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00835"/>
            <a:ext cx="7929749" cy="3929063"/>
          </a:xfrm>
        </p:spPr>
      </p:pic>
      <p:sp>
        <p:nvSpPr>
          <p:cNvPr id="7" name="Oval 6"/>
          <p:cNvSpPr/>
          <p:nvPr/>
        </p:nvSpPr>
        <p:spPr>
          <a:xfrm>
            <a:off x="508000" y="4365366"/>
            <a:ext cx="1117600" cy="30480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29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Create a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8100"/>
            <a:ext cx="7886700" cy="48688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 identity such as a thing with a certificate can execute AWS </a:t>
            </a:r>
            <a:r>
              <a:rPr lang="en-US" dirty="0" err="1"/>
              <a:t>IoT</a:t>
            </a:r>
            <a:r>
              <a:rPr lang="en-US" dirty="0"/>
              <a:t> Core operations only if it has a policy that grants it permission for those operations.</a:t>
            </a:r>
          </a:p>
          <a:p>
            <a:r>
              <a:rPr lang="en-US" dirty="0"/>
              <a:t>Secure -&gt; Policies -&gt; Create</a:t>
            </a:r>
          </a:p>
          <a:p>
            <a:pPr lvl="1"/>
            <a:r>
              <a:rPr lang="en-US" i="1" dirty="0"/>
              <a:t>Name</a:t>
            </a:r>
          </a:p>
          <a:p>
            <a:pPr lvl="1"/>
            <a:r>
              <a:rPr lang="en-US" i="1" dirty="0"/>
              <a:t>Add statements -&gt; Advanced mode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  "Version": "2012-10-17",</a:t>
            </a:r>
          </a:p>
          <a:p>
            <a:pPr lvl="1"/>
            <a:r>
              <a:rPr lang="en-US" dirty="0"/>
              <a:t>  "Statement": [</a:t>
            </a:r>
          </a:p>
          <a:p>
            <a:pPr lvl="1"/>
            <a:r>
              <a:rPr lang="en-US" dirty="0"/>
              <a:t>    {</a:t>
            </a:r>
          </a:p>
          <a:p>
            <a:pPr lvl="1"/>
            <a:r>
              <a:rPr lang="en-US" dirty="0"/>
              <a:t>      "Effect": "Allow",</a:t>
            </a:r>
          </a:p>
          <a:p>
            <a:pPr lvl="1"/>
            <a:r>
              <a:rPr lang="en-US" dirty="0"/>
              <a:t>      "Action": [</a:t>
            </a:r>
          </a:p>
          <a:p>
            <a:pPr lvl="1"/>
            <a:r>
              <a:rPr lang="en-US" dirty="0"/>
              <a:t>        "</a:t>
            </a:r>
            <a:r>
              <a:rPr lang="en-US" dirty="0" err="1"/>
              <a:t>iot:Connect</a:t>
            </a:r>
            <a:r>
              <a:rPr lang="en-US" dirty="0"/>
              <a:t>",</a:t>
            </a:r>
          </a:p>
          <a:p>
            <a:pPr lvl="1"/>
            <a:r>
              <a:rPr lang="en-US" dirty="0"/>
              <a:t>        "</a:t>
            </a:r>
            <a:r>
              <a:rPr lang="en-US" dirty="0" err="1"/>
              <a:t>iot:Receive</a:t>
            </a:r>
            <a:r>
              <a:rPr lang="en-US" dirty="0"/>
              <a:t>",</a:t>
            </a:r>
          </a:p>
          <a:p>
            <a:pPr lvl="1"/>
            <a:r>
              <a:rPr lang="en-US" dirty="0"/>
              <a:t>        "</a:t>
            </a:r>
            <a:r>
              <a:rPr lang="en-US" dirty="0" err="1"/>
              <a:t>iot:Publish</a:t>
            </a:r>
            <a:r>
              <a:rPr lang="en-US" dirty="0"/>
              <a:t>",</a:t>
            </a:r>
          </a:p>
          <a:p>
            <a:pPr lvl="1"/>
            <a:r>
              <a:rPr lang="en-US" dirty="0"/>
              <a:t>        "</a:t>
            </a:r>
            <a:r>
              <a:rPr lang="en-US" dirty="0" err="1"/>
              <a:t>iot:Subscribe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      ],</a:t>
            </a:r>
          </a:p>
          <a:p>
            <a:pPr lvl="1"/>
            <a:r>
              <a:rPr lang="en-US" dirty="0"/>
              <a:t>      "Resource": "*"</a:t>
            </a:r>
          </a:p>
          <a:p>
            <a:pPr lvl="1"/>
            <a:r>
              <a:rPr lang="en-US" dirty="0"/>
              <a:t>    }</a:t>
            </a:r>
          </a:p>
          <a:p>
            <a:pPr lvl="1"/>
            <a:r>
              <a:rPr lang="en-US" dirty="0"/>
              <a:t>  ]</a:t>
            </a:r>
          </a:p>
          <a:p>
            <a:pPr lvl="1"/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655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4674-D425-C249-84CB-F95E5398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AWS IoT Core policies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0316-1BEE-194D-BFB0-D58ECF85C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5625"/>
            <a:ext cx="2451434" cy="4351338"/>
          </a:xfrm>
        </p:spPr>
        <p:txBody>
          <a:bodyPr>
            <a:normAutofit/>
          </a:bodyPr>
          <a:lstStyle/>
          <a:p>
            <a:r>
              <a:rPr lang="en-US" dirty="0"/>
              <a:t>This policy grants permission </a:t>
            </a:r>
          </a:p>
          <a:p>
            <a:pPr lvl="1"/>
            <a:r>
              <a:rPr lang="en-US" dirty="0"/>
              <a:t>to connect to AWS IoT Core using a client ID matching the thing name</a:t>
            </a:r>
          </a:p>
          <a:p>
            <a:pPr lvl="1"/>
            <a:r>
              <a:rPr lang="en-US" dirty="0"/>
              <a:t>to publish to any topic prefixed by the thing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471E8-CC5E-BD45-BE37-86C7A467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DE9B7A-ECA4-0C4A-9056-07286CB2E1A8}"/>
              </a:ext>
            </a:extLst>
          </p:cNvPr>
          <p:cNvSpPr/>
          <p:nvPr/>
        </p:nvSpPr>
        <p:spPr>
          <a:xfrm>
            <a:off x="3080085" y="1283282"/>
            <a:ext cx="603183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"Version": "2012-10-17",</a:t>
            </a:r>
          </a:p>
          <a:p>
            <a:r>
              <a:rPr lang="en-US" sz="1400" dirty="0"/>
              <a:t>    "Statement": [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"Effect": "Allow",</a:t>
            </a:r>
          </a:p>
          <a:p>
            <a:r>
              <a:rPr lang="en-US" sz="1400" dirty="0"/>
              <a:t>            "Action": [</a:t>
            </a:r>
          </a:p>
          <a:p>
            <a:r>
              <a:rPr lang="en-US" sz="1400" dirty="0"/>
              <a:t>                "</a:t>
            </a:r>
            <a:r>
              <a:rPr lang="en-US" sz="1400" dirty="0" err="1"/>
              <a:t>iot:Connect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],</a:t>
            </a:r>
          </a:p>
          <a:p>
            <a:r>
              <a:rPr lang="en-US" sz="1400" dirty="0"/>
              <a:t>            "Resource": [</a:t>
            </a:r>
          </a:p>
          <a:p>
            <a:r>
              <a:rPr lang="en-US" sz="1400" dirty="0"/>
              <a:t>                "arn:aws:iot:us-east-1:123456789012:client/${</a:t>
            </a:r>
            <a:r>
              <a:rPr lang="en-US" sz="1400" dirty="0" err="1"/>
              <a:t>iot:Connection.Thing.ThingName</a:t>
            </a:r>
            <a:r>
              <a:rPr lang="en-US" sz="1400" dirty="0"/>
              <a:t>}"</a:t>
            </a:r>
          </a:p>
          <a:p>
            <a:r>
              <a:rPr lang="en-US" sz="1400" dirty="0"/>
              <a:t>            ]</a:t>
            </a:r>
          </a:p>
          <a:p>
            <a:r>
              <a:rPr lang="en-US" sz="1400" dirty="0"/>
              <a:t>        },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"Effect": "Allow",</a:t>
            </a:r>
          </a:p>
          <a:p>
            <a:r>
              <a:rPr lang="en-US" sz="1400" dirty="0"/>
              <a:t>            "Action": [</a:t>
            </a:r>
          </a:p>
          <a:p>
            <a:r>
              <a:rPr lang="en-US" sz="1400" dirty="0"/>
              <a:t>                "</a:t>
            </a:r>
            <a:r>
              <a:rPr lang="en-US" sz="1400" dirty="0" err="1"/>
              <a:t>iot:Publish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    ],</a:t>
            </a:r>
          </a:p>
          <a:p>
            <a:r>
              <a:rPr lang="en-US" sz="1400" dirty="0"/>
              <a:t>            "Resource": [</a:t>
            </a:r>
          </a:p>
          <a:p>
            <a:r>
              <a:rPr lang="en-US" sz="1400" dirty="0"/>
              <a:t>                "arn:aws:iot:us-east-1:123456789012:topic/${</a:t>
            </a:r>
            <a:r>
              <a:rPr lang="en-US" sz="1400" dirty="0" err="1"/>
              <a:t>iot:Connection.Thing.ThingName</a:t>
            </a:r>
            <a:r>
              <a:rPr lang="en-US" sz="1400" dirty="0"/>
              <a:t>}/*"</a:t>
            </a:r>
          </a:p>
          <a:p>
            <a:r>
              <a:rPr lang="en-US" sz="1400" dirty="0"/>
              <a:t>            ]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]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2279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 a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7311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Secure -&gt; Certificates -&gt; Click a particular certificate -&gt; Policies -&gt; Attach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01" y="2598738"/>
            <a:ext cx="7667397" cy="3794125"/>
          </a:xfrm>
        </p:spPr>
      </p:pic>
      <p:sp>
        <p:nvSpPr>
          <p:cNvPr id="7" name="Oval 6"/>
          <p:cNvSpPr/>
          <p:nvPr/>
        </p:nvSpPr>
        <p:spPr>
          <a:xfrm>
            <a:off x="6902061" y="5600700"/>
            <a:ext cx="1117600" cy="190242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7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Test Client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949134"/>
            <a:ext cx="8737600" cy="42611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6" name="Oval 5"/>
          <p:cNvSpPr/>
          <p:nvPr/>
        </p:nvSpPr>
        <p:spPr>
          <a:xfrm>
            <a:off x="406400" y="5905500"/>
            <a:ext cx="1117600" cy="30480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36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429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Your devices can use your account's </a:t>
            </a:r>
            <a:r>
              <a:rPr lang="en-US" b="1" dirty="0"/>
              <a:t>device data endpoint</a:t>
            </a:r>
            <a:r>
              <a:rPr lang="en-US" dirty="0"/>
              <a:t> to connect to AWS.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85" y="2568574"/>
            <a:ext cx="6996676" cy="3832225"/>
          </a:xfrm>
        </p:spPr>
      </p:pic>
      <p:sp>
        <p:nvSpPr>
          <p:cNvPr id="7" name="Oval 6"/>
          <p:cNvSpPr/>
          <p:nvPr/>
        </p:nvSpPr>
        <p:spPr>
          <a:xfrm>
            <a:off x="844550" y="4737100"/>
            <a:ext cx="1117600" cy="21590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86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AWS </a:t>
            </a:r>
            <a:r>
              <a:rPr lang="en-US" dirty="0" err="1"/>
              <a:t>IoT</a:t>
            </a:r>
            <a:r>
              <a:rPr lang="en-US" dirty="0"/>
              <a:t> as MQTT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04273"/>
          </a:xfrm>
        </p:spPr>
        <p:txBody>
          <a:bodyPr/>
          <a:lstStyle/>
          <a:p>
            <a:r>
              <a:rPr lang="en-US" dirty="0"/>
              <a:t>You do not need to create a thing in the registry to connect a device to AWS </a:t>
            </a:r>
            <a:r>
              <a:rPr lang="en-US" dirty="0" err="1"/>
              <a:t>IoT</a:t>
            </a:r>
            <a:r>
              <a:rPr lang="en-US" dirty="0"/>
              <a:t>, which can work as a message broker.</a:t>
            </a:r>
          </a:p>
          <a:p>
            <a:r>
              <a:rPr lang="en-US" dirty="0"/>
              <a:t>Just create a certificate, a policy and attach the policy to the certificate</a:t>
            </a:r>
          </a:p>
          <a:p>
            <a:pPr lvl="1"/>
            <a:r>
              <a:rPr lang="en-US" dirty="0"/>
              <a:t>Then our </a:t>
            </a:r>
            <a:r>
              <a:rPr lang="en-US" dirty="0" err="1"/>
              <a:t>IoT</a:t>
            </a:r>
            <a:r>
              <a:rPr lang="en-US" dirty="0"/>
              <a:t> kit can use the created private key and device certificate to connect to AWS </a:t>
            </a:r>
            <a:r>
              <a:rPr lang="en-US" dirty="0" err="1"/>
              <a:t>IoT</a:t>
            </a:r>
            <a:r>
              <a:rPr lang="en-US" dirty="0"/>
              <a:t> and publish messages</a:t>
            </a:r>
          </a:p>
          <a:p>
            <a:r>
              <a:rPr lang="en-US" dirty="0"/>
              <a:t>What is the problem? </a:t>
            </a:r>
          </a:p>
          <a:p>
            <a:pPr lvl="1"/>
            <a:r>
              <a:rPr lang="en-US" dirty="0"/>
              <a:t>Messages are transmitted in real time. </a:t>
            </a:r>
          </a:p>
          <a:p>
            <a:pPr lvl="1"/>
            <a:r>
              <a:rPr lang="en-US" dirty="0"/>
              <a:t>What if the </a:t>
            </a:r>
            <a:r>
              <a:rPr lang="en-US" dirty="0" err="1"/>
              <a:t>IoT</a:t>
            </a:r>
            <a:r>
              <a:rPr lang="en-US" dirty="0"/>
              <a:t> kit is down and you want to send it a control command?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Device shadow to be discussed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76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and Module Time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Prerequisites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Students should have taken classes on operating system and computer architecture.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Students must have taken crypto and know how public key crypto and symmetric key crypto work.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Students should have mastered programming Raspberry Pi.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Students should know basic concepts of networking.</a:t>
            </a:r>
          </a:p>
          <a:p>
            <a:pPr>
              <a:lnSpc>
                <a:spcPct val="150000"/>
              </a:lnSpc>
            </a:pPr>
            <a:r>
              <a:rPr lang="en-US" dirty="0"/>
              <a:t>Module time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Two-hour lecture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Two-hour homework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590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Device registry - thing, keys, certificate, policy</a:t>
            </a:r>
          </a:p>
          <a:p>
            <a:r>
              <a:rPr lang="en-US" dirty="0"/>
              <a:t>Security and identity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Device gateway – MQTT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Rules Engine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Pricing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Example code with MQTT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154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IceBreaker_Full_MC_V11-2-0.png"/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937" y="1506318"/>
            <a:ext cx="6975453" cy="446864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IoT</a:t>
            </a:r>
            <a:r>
              <a:rPr lang="en-US" dirty="0"/>
              <a:t> 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16" name="Picture 15" descr="shaded-icons2-11.png"/>
          <p:cNvPicPr>
            <a:picLocks noChangeAspect="1"/>
          </p:cNvPicPr>
          <p:nvPr/>
        </p:nvPicPr>
        <p:blipFill>
          <a:blip r:embed="rId4">
            <a:alphaModFix am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4526" y="2629976"/>
            <a:ext cx="893774" cy="914400"/>
          </a:xfrm>
          <a:prstGeom prst="rect">
            <a:avLst/>
          </a:prstGeom>
        </p:spPr>
      </p:pic>
      <p:pic>
        <p:nvPicPr>
          <p:cNvPr id="17" name="Picture 16" descr="shaded-icons2-29.png"/>
          <p:cNvPicPr>
            <a:picLocks noChangeAspect="1"/>
          </p:cNvPicPr>
          <p:nvPr/>
        </p:nvPicPr>
        <p:blipFill>
          <a:blip r:embed="rId5">
            <a:alphaModFix am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277" y="2644511"/>
            <a:ext cx="1078992" cy="9144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1362365" y="3087177"/>
            <a:ext cx="2028351" cy="17588"/>
          </a:xfrm>
          <a:prstGeom prst="straightConnector1">
            <a:avLst/>
          </a:prstGeom>
          <a:ln>
            <a:solidFill>
              <a:srgbClr val="6D6E6D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shaded-icons2-8.png"/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6261" y="2642679"/>
            <a:ext cx="928360" cy="914400"/>
          </a:xfrm>
          <a:prstGeom prst="rect">
            <a:avLst/>
          </a:prstGeom>
        </p:spPr>
      </p:pic>
      <p:pic>
        <p:nvPicPr>
          <p:cNvPr id="26" name="Picture 25" descr="shaded-icons2-10.png"/>
          <p:cNvPicPr>
            <a:picLocks noChangeAspect="1"/>
          </p:cNvPicPr>
          <p:nvPr/>
        </p:nvPicPr>
        <p:blipFill>
          <a:blip r:embed="rId7">
            <a:alphaModFix amt="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1795" y="1875548"/>
            <a:ext cx="1005142" cy="914400"/>
          </a:xfrm>
          <a:prstGeom prst="rect">
            <a:avLst/>
          </a:prstGeom>
        </p:spPr>
      </p:pic>
      <p:pic>
        <p:nvPicPr>
          <p:cNvPr id="33" name="Picture 32" descr="shaded-icons2-9.png"/>
          <p:cNvPicPr>
            <a:picLocks noChangeAspect="1"/>
          </p:cNvPicPr>
          <p:nvPr/>
        </p:nvPicPr>
        <p:blipFill>
          <a:blip r:embed="rId8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6924" y="3771009"/>
            <a:ext cx="990027" cy="914400"/>
          </a:xfrm>
          <a:prstGeom prst="rect">
            <a:avLst/>
          </a:prstGeom>
        </p:spPr>
      </p:pic>
      <p:pic>
        <p:nvPicPr>
          <p:cNvPr id="35" name="Picture 34" descr="shaded-icons2-6.png"/>
          <p:cNvPicPr>
            <a:picLocks noChangeAspect="1"/>
          </p:cNvPicPr>
          <p:nvPr/>
        </p:nvPicPr>
        <p:blipFill>
          <a:blip r:embed="rId9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1207" y="3989616"/>
            <a:ext cx="1334259" cy="509905"/>
          </a:xfrm>
          <a:prstGeom prst="rect">
            <a:avLst/>
          </a:prstGeom>
        </p:spPr>
      </p:pic>
      <p:pic>
        <p:nvPicPr>
          <p:cNvPr id="39" name="Picture 38" descr="shaded-icons2-4.png"/>
          <p:cNvPicPr>
            <a:picLocks noChangeAspect="1"/>
          </p:cNvPicPr>
          <p:nvPr/>
        </p:nvPicPr>
        <p:blipFill>
          <a:blip r:embed="rId10">
            <a:alphaModFix am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305" y="4077160"/>
            <a:ext cx="1043709" cy="914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96488" y="1925054"/>
            <a:ext cx="168261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Secure with mutual authentication and encryption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6488" y="1881755"/>
            <a:ext cx="179422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AUTHENTICATION</a:t>
            </a:r>
          </a:p>
          <a:p>
            <a:pPr algn="ctr"/>
            <a:r>
              <a:rPr lang="en-US" sz="1200" b="1" dirty="0"/>
              <a:t>AUTHORIZATION</a:t>
            </a:r>
          </a:p>
          <a:p>
            <a:pPr algn="ctr"/>
            <a:r>
              <a:rPr lang="en-US" sz="900" dirty="0"/>
              <a:t>Secure with mutual authentication and encryption</a:t>
            </a:r>
          </a:p>
        </p:txBody>
      </p:sp>
      <p:pic>
        <p:nvPicPr>
          <p:cNvPr id="18" name="Picture 17" descr="shaded-icons2-2.png"/>
          <p:cNvPicPr>
            <a:picLocks noChangeAspect="1"/>
          </p:cNvPicPr>
          <p:nvPr/>
        </p:nvPicPr>
        <p:blipFill>
          <a:blip r:embed="rId11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5346" y="1514794"/>
            <a:ext cx="1321029" cy="17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64593"/>
            <a:ext cx="8642858" cy="1004003"/>
          </a:xfrm>
        </p:spPr>
        <p:txBody>
          <a:bodyPr/>
          <a:lstStyle/>
          <a:p>
            <a:r>
              <a:rPr lang="en-US" sz="3200" dirty="0"/>
              <a:t>Securing and Identifying Things: Mutual Authentication through TLS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26" name="Rectangle 25"/>
          <p:cNvSpPr/>
          <p:nvPr/>
        </p:nvSpPr>
        <p:spPr>
          <a:xfrm>
            <a:off x="336789" y="1563990"/>
            <a:ext cx="7769543" cy="3221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indent="-171450" defTabSz="685800" eaLnBrk="1" fontAlgn="auto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b="1" dirty="0">
                <a:latin typeface="+mn-lt"/>
              </a:rPr>
              <a:t>Server authentication</a:t>
            </a:r>
          </a:p>
          <a:p>
            <a:pPr marL="514350" lvl="1" indent="-171450" defTabSz="685800" eaLnBrk="1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Server sends its certificate.</a:t>
            </a:r>
          </a:p>
          <a:p>
            <a:pPr marL="514350" lvl="1" indent="-171450" defTabSz="685800" eaLnBrk="1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Then?</a:t>
            </a:r>
          </a:p>
          <a:p>
            <a:pPr marL="171450" indent="-171450" defTabSz="685800" eaLnBrk="1" fontAlgn="auto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b="1" dirty="0">
                <a:latin typeface="+mn-lt"/>
              </a:rPr>
              <a:t>Client authentication, similar to </a:t>
            </a:r>
            <a:r>
              <a:rPr lang="en-US" sz="2100" b="1" dirty="0" err="1">
                <a:latin typeface="+mn-lt"/>
              </a:rPr>
              <a:t>ssh</a:t>
            </a:r>
            <a:r>
              <a:rPr lang="en-US" sz="2100" b="1" dirty="0">
                <a:latin typeface="+mn-lt"/>
              </a:rPr>
              <a:t> certificate based authentication</a:t>
            </a:r>
          </a:p>
          <a:p>
            <a:pPr marL="514350" lvl="1" indent="-171450" defTabSz="685800" eaLnBrk="1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Server stores a client’s certificate for later identification</a:t>
            </a:r>
          </a:p>
          <a:p>
            <a:pPr marL="514350" lvl="1" indent="-171450" defTabSz="685800" eaLnBrk="1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Server performs the challenge response protocol to verify that the client has the private key</a:t>
            </a:r>
          </a:p>
          <a:p>
            <a:pPr marL="514350" lvl="1" indent="-171450" defTabSz="685800" eaLnBrk="1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6958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Security, Designed for Connected Devices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703791"/>
              </p:ext>
            </p:extLst>
          </p:nvPr>
        </p:nvGraphicFramePr>
        <p:xfrm>
          <a:off x="403789" y="1739894"/>
          <a:ext cx="8204200" cy="37560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2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0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1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3" marB="4572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MQTT + Mutual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Auth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TLS</a:t>
                      </a:r>
                    </a:p>
                  </a:txBody>
                  <a:tcPr marT="45723" marB="4572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AWS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Auth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+ HTTPS</a:t>
                      </a:r>
                    </a:p>
                  </a:txBody>
                  <a:tcPr marT="45723" marB="4572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Server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Auth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TLS + Cert</a:t>
                      </a:r>
                    </a:p>
                  </a:txBody>
                  <a:tcPr marT="45723" marB="4572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TLS + Cert</a:t>
                      </a:r>
                    </a:p>
                  </a:txBody>
                  <a:tcPr marT="45723" marB="4572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Client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Auth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TLS</a:t>
                      </a:r>
                      <a:r>
                        <a:rPr lang="en-US" sz="1800" baseline="0" dirty="0"/>
                        <a:t> + Cert</a:t>
                      </a:r>
                      <a:endParaRPr lang="en-US" sz="1800" dirty="0"/>
                    </a:p>
                  </a:txBody>
                  <a:tcPr marT="45723" marB="4572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AWS Access Keys</a:t>
                      </a:r>
                    </a:p>
                  </a:txBody>
                  <a:tcPr marT="45723" marB="4572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Confidentiality</a:t>
                      </a:r>
                    </a:p>
                  </a:txBody>
                  <a:tcPr marT="45723" marB="4572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TLS</a:t>
                      </a:r>
                    </a:p>
                  </a:txBody>
                  <a:tcPr marT="45723" marB="4572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TLS</a:t>
                      </a:r>
                    </a:p>
                  </a:txBody>
                  <a:tcPr marT="45723" marB="4572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Protocol</a:t>
                      </a:r>
                    </a:p>
                  </a:txBody>
                  <a:tcPr marT="45723" marB="4572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MQTT</a:t>
                      </a:r>
                    </a:p>
                  </a:txBody>
                  <a:tcPr marT="45723" marB="4572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HTTP</a:t>
                      </a:r>
                    </a:p>
                  </a:txBody>
                  <a:tcPr marT="45723" marB="4572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Identification</a:t>
                      </a:r>
                    </a:p>
                  </a:txBody>
                  <a:tcPr marT="45723" marB="4572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AWS ARNs</a:t>
                      </a:r>
                    </a:p>
                  </a:txBody>
                  <a:tcPr marT="45723" marB="4572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AWS ARNs</a:t>
                      </a:r>
                    </a:p>
                  </a:txBody>
                  <a:tcPr marT="45723" marB="4572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Authorization</a:t>
                      </a:r>
                    </a:p>
                  </a:txBody>
                  <a:tcPr marT="45723" marB="4572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AWS Policy</a:t>
                      </a:r>
                    </a:p>
                  </a:txBody>
                  <a:tcPr marT="45723" marB="4572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AWS</a:t>
                      </a:r>
                      <a:r>
                        <a:rPr lang="en-US" sz="1800" baseline="0" dirty="0"/>
                        <a:t> Policy</a:t>
                      </a:r>
                      <a:endParaRPr lang="en-US" sz="1800" dirty="0"/>
                    </a:p>
                  </a:txBody>
                  <a:tcPr marT="45723" marB="4572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209228" y="5875933"/>
            <a:ext cx="4103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Amazon Resource Names (ARNs) </a:t>
            </a:r>
          </a:p>
        </p:txBody>
      </p:sp>
    </p:spTree>
    <p:extLst>
      <p:ext uri="{BB962C8B-B14F-4D97-AF65-F5344CB8AC3E}">
        <p14:creationId xmlns:p14="http://schemas.microsoft.com/office/powerpoint/2010/main" val="1426713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Device registry - thing, keys, certificate, policy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Security and identity</a:t>
            </a:r>
          </a:p>
          <a:p>
            <a:r>
              <a:rPr lang="en-US" dirty="0"/>
              <a:t>Device gateway – MQTT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Rules Engine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Pricing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Example code with MQTT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042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IceBreaker_Full_MC_V11-2-0.png"/>
          <p:cNvPicPr>
            <a:picLocks noChangeAspect="1"/>
          </p:cNvPicPr>
          <p:nvPr/>
        </p:nvPicPr>
        <p:blipFill>
          <a:blip r:embed="rId3"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937" y="1506318"/>
            <a:ext cx="6975453" cy="446864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74746"/>
                </a:solidFill>
              </a:rPr>
              <a:t>AWS </a:t>
            </a:r>
            <a:r>
              <a:rPr lang="en-US" dirty="0" err="1">
                <a:solidFill>
                  <a:srgbClr val="474746"/>
                </a:solidFill>
              </a:rPr>
              <a:t>IoT</a:t>
            </a:r>
            <a:r>
              <a:rPr lang="en-US" dirty="0">
                <a:solidFill>
                  <a:srgbClr val="474746"/>
                </a:solidFill>
              </a:rPr>
              <a:t> Device Gateway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pic>
        <p:nvPicPr>
          <p:cNvPr id="16" name="Picture 15" descr="shaded-icons2-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4526" y="2629976"/>
            <a:ext cx="893774" cy="914400"/>
          </a:xfrm>
          <a:prstGeom prst="rect">
            <a:avLst/>
          </a:prstGeom>
        </p:spPr>
      </p:pic>
      <p:pic>
        <p:nvPicPr>
          <p:cNvPr id="17" name="Picture 16" descr="shaded-icons2-29.png"/>
          <p:cNvPicPr>
            <a:picLocks noChangeAspect="1"/>
          </p:cNvPicPr>
          <p:nvPr/>
        </p:nvPicPr>
        <p:blipFill>
          <a:blip r:embed="rId5"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277" y="2644511"/>
            <a:ext cx="1078992" cy="914400"/>
          </a:xfrm>
          <a:prstGeom prst="rect">
            <a:avLst/>
          </a:prstGeom>
        </p:spPr>
      </p:pic>
      <p:pic>
        <p:nvPicPr>
          <p:cNvPr id="21" name="Picture 20" descr="shaded-icons2-8.png"/>
          <p:cNvPicPr>
            <a:picLocks noChangeAspect="1"/>
          </p:cNvPicPr>
          <p:nvPr/>
        </p:nvPicPr>
        <p:blipFill>
          <a:blip r:embed="rId6"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6261" y="2642679"/>
            <a:ext cx="928360" cy="9144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059913" y="3504446"/>
            <a:ext cx="172362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474746"/>
                </a:solidFill>
              </a:rPr>
              <a:t>DEVICE GATEWAY</a:t>
            </a:r>
          </a:p>
          <a:p>
            <a:pPr algn="ctr"/>
            <a:r>
              <a:rPr lang="en-US" sz="900" dirty="0">
                <a:solidFill>
                  <a:srgbClr val="474746"/>
                </a:solidFill>
              </a:rPr>
              <a:t>Communicate with devices via MQTT and HTTP</a:t>
            </a:r>
          </a:p>
        </p:txBody>
      </p:sp>
      <p:pic>
        <p:nvPicPr>
          <p:cNvPr id="26" name="Picture 25" descr="shaded-icons2-10.png"/>
          <p:cNvPicPr>
            <a:picLocks noChangeAspect="1"/>
          </p:cNvPicPr>
          <p:nvPr/>
        </p:nvPicPr>
        <p:blipFill>
          <a:blip r:embed="rId7"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1795" y="1875548"/>
            <a:ext cx="1005142" cy="914400"/>
          </a:xfrm>
          <a:prstGeom prst="rect">
            <a:avLst/>
          </a:prstGeom>
        </p:spPr>
      </p:pic>
      <p:pic>
        <p:nvPicPr>
          <p:cNvPr id="28" name="Picture 27" descr="shaded-icons2-2.png"/>
          <p:cNvPicPr>
            <a:picLocks noChangeAspect="1"/>
          </p:cNvPicPr>
          <p:nvPr/>
        </p:nvPicPr>
        <p:blipFill>
          <a:blip r:embed="rId8"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5346" y="1514794"/>
            <a:ext cx="1321029" cy="1747437"/>
          </a:xfrm>
          <a:prstGeom prst="rect">
            <a:avLst/>
          </a:prstGeom>
        </p:spPr>
      </p:pic>
      <p:pic>
        <p:nvPicPr>
          <p:cNvPr id="33" name="Picture 32" descr="shaded-icons2-9.png"/>
          <p:cNvPicPr>
            <a:picLocks noChangeAspect="1"/>
          </p:cNvPicPr>
          <p:nvPr/>
        </p:nvPicPr>
        <p:blipFill>
          <a:blip r:embed="rId9"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6924" y="3771009"/>
            <a:ext cx="990027" cy="914400"/>
          </a:xfrm>
          <a:prstGeom prst="rect">
            <a:avLst/>
          </a:prstGeom>
        </p:spPr>
      </p:pic>
      <p:pic>
        <p:nvPicPr>
          <p:cNvPr id="35" name="Picture 34" descr="shaded-icons2-6.png"/>
          <p:cNvPicPr>
            <a:picLocks noChangeAspect="1"/>
          </p:cNvPicPr>
          <p:nvPr/>
        </p:nvPicPr>
        <p:blipFill>
          <a:blip r:embed="rId10"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1207" y="3989616"/>
            <a:ext cx="1334259" cy="509905"/>
          </a:xfrm>
          <a:prstGeom prst="rect">
            <a:avLst/>
          </a:prstGeom>
        </p:spPr>
      </p:pic>
      <p:pic>
        <p:nvPicPr>
          <p:cNvPr id="39" name="Picture 38" descr="shaded-icons2-4.png"/>
          <p:cNvPicPr>
            <a:picLocks noChangeAspect="1"/>
          </p:cNvPicPr>
          <p:nvPr/>
        </p:nvPicPr>
        <p:blipFill>
          <a:blip r:embed="rId11"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305" y="4077160"/>
            <a:ext cx="104370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599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light_thing_red_no_switch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528" y="3086764"/>
            <a:ext cx="548640" cy="548640"/>
          </a:xfrm>
          <a:prstGeom prst="rect">
            <a:avLst/>
          </a:prstGeom>
        </p:spPr>
      </p:pic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336550" y="624078"/>
            <a:ext cx="8205788" cy="5461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AWS </a:t>
            </a:r>
            <a:r>
              <a:rPr lang="en-US" dirty="0" err="1">
                <a:latin typeface="Arial" charset="0"/>
              </a:rPr>
              <a:t>IoT</a:t>
            </a:r>
            <a:r>
              <a:rPr lang="en-US" dirty="0">
                <a:latin typeface="Arial" charset="0"/>
              </a:rPr>
              <a:t> Device Gateway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C074CB-338F-4D07-83BC-76EE68A86D26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pic>
        <p:nvPicPr>
          <p:cNvPr id="3" name="Picture 2" descr="rgb_thin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576" y="1954060"/>
            <a:ext cx="723171" cy="658020"/>
          </a:xfrm>
          <a:prstGeom prst="rect">
            <a:avLst/>
          </a:prstGeom>
        </p:spPr>
      </p:pic>
      <p:pic>
        <p:nvPicPr>
          <p:cNvPr id="10" name="Picture 9" descr="topic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5159" y="2856438"/>
            <a:ext cx="1321567" cy="452759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3" idx="3"/>
          </p:cNvCxnSpPr>
          <p:nvPr/>
        </p:nvCxnSpPr>
        <p:spPr>
          <a:xfrm>
            <a:off x="1337747" y="2283070"/>
            <a:ext cx="1299357" cy="620408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0800000" flipV="1">
            <a:off x="1308352" y="3226876"/>
            <a:ext cx="1228803" cy="235199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4125595" y="1866582"/>
            <a:ext cx="4850643" cy="3553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171450" indent="-171450" defTabSz="685800" eaLnBrk="1" fontAlgn="auto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100" b="1">
                <a:latin typeface="+mn-lt"/>
              </a:defRPr>
            </a:lvl1pPr>
            <a:lvl2pPr marL="514350" lvl="1" indent="-171450" defTabSz="685800" eaLnBrk="1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+mn-lt"/>
              </a:defRPr>
            </a:lvl2pPr>
          </a:lstStyle>
          <a:p>
            <a:r>
              <a:rPr lang="en-US" dirty="0"/>
              <a:t>Standard Protocol Support:</a:t>
            </a:r>
          </a:p>
          <a:p>
            <a:pPr lvl="1"/>
            <a:r>
              <a:rPr lang="en-US" dirty="0"/>
              <a:t>MQTT and HTTP</a:t>
            </a:r>
          </a:p>
          <a:p>
            <a:r>
              <a:rPr lang="en-US" dirty="0"/>
              <a:t>Publish/Subscribe Broker with Long-lived bi-directional messages</a:t>
            </a:r>
          </a:p>
          <a:p>
            <a:pPr lvl="1"/>
            <a:r>
              <a:rPr lang="en-US" dirty="0"/>
              <a:t>Clients (Devices and Apps) can receive commands and control signals from the cloud</a:t>
            </a:r>
          </a:p>
          <a:p>
            <a:r>
              <a:rPr lang="en-US" dirty="0"/>
              <a:t>Secure by Default</a:t>
            </a:r>
          </a:p>
          <a:p>
            <a:pPr lvl="1"/>
            <a:r>
              <a:rPr lang="en-US" dirty="0"/>
              <a:t>Connect securely via X509 Certs and TLS client mutual authentication</a:t>
            </a:r>
          </a:p>
          <a:p>
            <a:endParaRPr lang="en-US" dirty="0"/>
          </a:p>
        </p:txBody>
      </p:sp>
      <p:pic>
        <p:nvPicPr>
          <p:cNvPr id="26" name="Picture 25" descr="data_bubbl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9550" y="1743546"/>
            <a:ext cx="1278633" cy="516620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984980" y="4349950"/>
            <a:ext cx="2911746" cy="952555"/>
          </a:xfrm>
          <a:prstGeom prst="wedgeRectCallout">
            <a:avLst>
              <a:gd name="adj1" fmla="val 41687"/>
              <a:gd name="adj2" fmla="val -169420"/>
            </a:avLst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Based Architecture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(lights/thing-2/color)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8866" y="2127553"/>
            <a:ext cx="2208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Highly scalable device gateway</a:t>
            </a:r>
          </a:p>
        </p:txBody>
      </p:sp>
    </p:spTree>
    <p:extLst>
      <p:ext uri="{BB962C8B-B14F-4D97-AF65-F5344CB8AC3E}">
        <p14:creationId xmlns:p14="http://schemas.microsoft.com/office/powerpoint/2010/main" val="1514904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IoT</a:t>
            </a:r>
            <a:r>
              <a:rPr lang="en-US" dirty="0"/>
              <a:t> Device Shadow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AWS IoT Device Shadow service adds shadows to AWS IoT thing objects. </a:t>
            </a:r>
          </a:p>
          <a:p>
            <a:pPr>
              <a:lnSpc>
                <a:spcPct val="100000"/>
              </a:lnSpc>
            </a:pPr>
            <a:r>
              <a:rPr lang="en-US" dirty="0"/>
              <a:t>Shadows can make a device’s state available to apps and other services </a:t>
            </a:r>
            <a:r>
              <a:rPr lang="en-US" b="1" dirty="0"/>
              <a:t>whether the device is connected to AWS </a:t>
            </a:r>
            <a:r>
              <a:rPr lang="en-US" b="1" dirty="0" err="1"/>
              <a:t>IoT</a:t>
            </a:r>
            <a:r>
              <a:rPr lang="en-US" b="1" dirty="0"/>
              <a:t> or not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</a:pPr>
            <a:r>
              <a:rPr lang="en-US" dirty="0"/>
              <a:t>AWS </a:t>
            </a:r>
            <a:r>
              <a:rPr lang="en-US" dirty="0" err="1"/>
              <a:t>IoT</a:t>
            </a:r>
            <a:r>
              <a:rPr lang="en-US" dirty="0"/>
              <a:t> thing objects can have multiple named shadows so that your </a:t>
            </a:r>
            <a:r>
              <a:rPr lang="en-US" dirty="0" err="1"/>
              <a:t>IoT</a:t>
            </a:r>
            <a:r>
              <a:rPr lang="en-US" dirty="0"/>
              <a:t> solution has more options for connecting your devices to other apps and services.</a:t>
            </a:r>
          </a:p>
          <a:p>
            <a:pPr>
              <a:lnSpc>
                <a:spcPct val="100000"/>
              </a:lnSpc>
            </a:pPr>
            <a:r>
              <a:rPr lang="en-US" dirty="0"/>
              <a:t>AWS </a:t>
            </a:r>
            <a:r>
              <a:rPr lang="en-US" dirty="0" err="1"/>
              <a:t>IoT</a:t>
            </a:r>
            <a:r>
              <a:rPr lang="en-US" dirty="0"/>
              <a:t> thing objects do not have any named shadows until they are created explicitly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unnamed, classic shadow is created for a thing when the thing is created. </a:t>
            </a:r>
          </a:p>
          <a:p>
            <a:pPr>
              <a:lnSpc>
                <a:spcPct val="100000"/>
              </a:lnSpc>
            </a:pPr>
            <a:r>
              <a:rPr lang="en-US" dirty="0"/>
              <a:t>Shadows can be created, updated, and deleted by using the AWS </a:t>
            </a:r>
            <a:r>
              <a:rPr lang="en-US" dirty="0" err="1"/>
              <a:t>IoT</a:t>
            </a:r>
            <a:r>
              <a:rPr lang="en-US" dirty="0"/>
              <a:t> console, devices, other web clients, and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886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IceBreaker_Full_MC_V11-2-0.png"/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937" y="1506318"/>
            <a:ext cx="6975453" cy="446864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IoT</a:t>
            </a:r>
            <a:r>
              <a:rPr lang="en-US" dirty="0"/>
              <a:t> Device Shadow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pic>
        <p:nvPicPr>
          <p:cNvPr id="16" name="Picture 15" descr="shaded-icons2-11.png"/>
          <p:cNvPicPr>
            <a:picLocks noChangeAspect="1"/>
          </p:cNvPicPr>
          <p:nvPr/>
        </p:nvPicPr>
        <p:blipFill>
          <a:blip r:embed="rId4">
            <a:alphaModFix am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4526" y="2629976"/>
            <a:ext cx="893774" cy="914400"/>
          </a:xfrm>
          <a:prstGeom prst="rect">
            <a:avLst/>
          </a:prstGeom>
        </p:spPr>
      </p:pic>
      <p:pic>
        <p:nvPicPr>
          <p:cNvPr id="17" name="Picture 16" descr="shaded-icons2-29.png"/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277" y="2644511"/>
            <a:ext cx="1078992" cy="914400"/>
          </a:xfrm>
          <a:prstGeom prst="rect">
            <a:avLst/>
          </a:prstGeom>
        </p:spPr>
      </p:pic>
      <p:pic>
        <p:nvPicPr>
          <p:cNvPr id="21" name="Picture 20" descr="shaded-icons2-8.png"/>
          <p:cNvPicPr>
            <a:picLocks noChangeAspect="1"/>
          </p:cNvPicPr>
          <p:nvPr/>
        </p:nvPicPr>
        <p:blipFill>
          <a:blip r:embed="rId6">
            <a:alphaModFix am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6261" y="2642679"/>
            <a:ext cx="928360" cy="914400"/>
          </a:xfrm>
          <a:prstGeom prst="rect">
            <a:avLst/>
          </a:prstGeom>
        </p:spPr>
      </p:pic>
      <p:pic>
        <p:nvPicPr>
          <p:cNvPr id="26" name="Picture 25" descr="shaded-icons2-10.png"/>
          <p:cNvPicPr>
            <a:picLocks noChangeAspect="1"/>
          </p:cNvPicPr>
          <p:nvPr/>
        </p:nvPicPr>
        <p:blipFill>
          <a:blip r:embed="rId7">
            <a:alphaModFix amt="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1795" y="1875548"/>
            <a:ext cx="1005142" cy="914400"/>
          </a:xfrm>
          <a:prstGeom prst="rect">
            <a:avLst/>
          </a:prstGeom>
        </p:spPr>
      </p:pic>
      <p:pic>
        <p:nvPicPr>
          <p:cNvPr id="28" name="Picture 27" descr="shaded-icons2-2.png"/>
          <p:cNvPicPr>
            <a:picLocks noChangeAspect="1"/>
          </p:cNvPicPr>
          <p:nvPr/>
        </p:nvPicPr>
        <p:blipFill>
          <a:blip r:embed="rId8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5346" y="1514794"/>
            <a:ext cx="1321029" cy="1747437"/>
          </a:xfrm>
          <a:prstGeom prst="rect">
            <a:avLst/>
          </a:prstGeom>
        </p:spPr>
      </p:pic>
      <p:pic>
        <p:nvPicPr>
          <p:cNvPr id="33" name="Picture 32" descr="shaded-icons2-9.png"/>
          <p:cNvPicPr>
            <a:picLocks noChangeAspect="1"/>
          </p:cNvPicPr>
          <p:nvPr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6924" y="3771009"/>
            <a:ext cx="990027" cy="914400"/>
          </a:xfrm>
          <a:prstGeom prst="rect">
            <a:avLst/>
          </a:prstGeom>
        </p:spPr>
      </p:pic>
      <p:pic>
        <p:nvPicPr>
          <p:cNvPr id="35" name="Picture 34" descr="shaded-icons2-6.png"/>
          <p:cNvPicPr>
            <a:picLocks noChangeAspect="1"/>
          </p:cNvPicPr>
          <p:nvPr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1207" y="3989616"/>
            <a:ext cx="1334259" cy="509905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6096848" y="4239347"/>
            <a:ext cx="566835" cy="12143"/>
          </a:xfrm>
          <a:prstGeom prst="straightConnector1">
            <a:avLst/>
          </a:prstGeom>
          <a:ln>
            <a:solidFill>
              <a:srgbClr val="6D6E6D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shaded-icons2-4.png"/>
          <p:cNvPicPr>
            <a:picLocks noChangeAspect="1"/>
          </p:cNvPicPr>
          <p:nvPr/>
        </p:nvPicPr>
        <p:blipFill>
          <a:blip r:embed="rId11">
            <a:alphaModFix am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305" y="4077160"/>
            <a:ext cx="1043709" cy="914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856252" y="4643160"/>
            <a:ext cx="157122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THING SHADOW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Persistent thing state during intermittent connections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05453" y="4752018"/>
            <a:ext cx="157122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SHADOW</a:t>
            </a:r>
          </a:p>
          <a:p>
            <a:pPr algn="ctr"/>
            <a:r>
              <a:rPr lang="en-US" sz="900" dirty="0"/>
              <a:t>Persistent thing state during intermittent connections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04313" y="4492575"/>
            <a:ext cx="1682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APPLICATIONS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/>
              <p14:cNvContentPartPr/>
              <p14:nvPr/>
            </p14:nvContentPartPr>
            <p14:xfrm>
              <a:off x="1158840" y="3389400"/>
              <a:ext cx="5105520" cy="726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55600" y="3386520"/>
                <a:ext cx="5111280" cy="73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383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ck_Cloud-Se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2680" y="1807430"/>
            <a:ext cx="2923320" cy="2923320"/>
          </a:xfrm>
          <a:prstGeom prst="rect">
            <a:avLst/>
          </a:prstGeom>
        </p:spPr>
      </p:pic>
      <p:pic>
        <p:nvPicPr>
          <p:cNvPr id="26" name="Picture 25" descr="light_thing_green_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919" y="2588157"/>
            <a:ext cx="973921" cy="973921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6789" y="551562"/>
            <a:ext cx="8205304" cy="545192"/>
          </a:xfrm>
        </p:spPr>
        <p:txBody>
          <a:bodyPr/>
          <a:lstStyle/>
          <a:p>
            <a:r>
              <a:rPr lang="en-US" dirty="0"/>
              <a:t>AWS IoT Shadow Flow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C074CB-338F-4D07-83BC-76EE68A86D26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2232" y="4857832"/>
            <a:ext cx="1519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Device SDK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09395" y="2428875"/>
            <a:ext cx="1808480" cy="1270"/>
          </a:xfrm>
          <a:prstGeom prst="line">
            <a:avLst/>
          </a:prstGeom>
          <a:ln>
            <a:solidFill>
              <a:schemeClr val="accent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8250" y="2095501"/>
            <a:ext cx="3653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Device Publishes Current State</a:t>
            </a:r>
          </a:p>
        </p:txBody>
      </p:sp>
      <p:pic>
        <p:nvPicPr>
          <p:cNvPr id="12" name="Picture 11" descr="Deck_Database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7777" y="4716099"/>
            <a:ext cx="976348" cy="97634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4328796" y="4154171"/>
            <a:ext cx="20955" cy="687705"/>
          </a:xfrm>
          <a:prstGeom prst="line">
            <a:avLst/>
          </a:prstGeom>
          <a:ln>
            <a:solidFill>
              <a:schemeClr val="accent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75151" y="4395852"/>
            <a:ext cx="3283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2. Persistent JSON Data Store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948045" y="2628900"/>
            <a:ext cx="1808480" cy="1270"/>
          </a:xfrm>
          <a:prstGeom prst="line">
            <a:avLst/>
          </a:prstGeom>
          <a:ln>
            <a:solidFill>
              <a:schemeClr val="accent1"/>
            </a:solidFill>
            <a:headEnd type="triangle"/>
            <a:tailEnd type="non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61334" y="2266606"/>
            <a:ext cx="410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 App requests device’s current state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963920" y="3232150"/>
            <a:ext cx="1808480" cy="1270"/>
          </a:xfrm>
          <a:prstGeom prst="line">
            <a:avLst/>
          </a:prstGeom>
          <a:ln>
            <a:solidFill>
              <a:schemeClr val="accent1"/>
            </a:solidFill>
            <a:headEnd type="triangle"/>
            <a:tailEnd type="non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62655" y="2689000"/>
            <a:ext cx="2794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4. App requests change the state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582420" y="3200400"/>
            <a:ext cx="1808480" cy="1270"/>
          </a:xfrm>
          <a:prstGeom prst="line">
            <a:avLst/>
          </a:prstGeom>
          <a:ln>
            <a:solidFill>
              <a:schemeClr val="accent1"/>
            </a:solidFill>
            <a:headEnd type="triangle"/>
            <a:tailEnd type="non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99135" y="2627068"/>
            <a:ext cx="2478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5. Device Shadow sync’s updated state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582420" y="3978275"/>
            <a:ext cx="1808480" cy="1270"/>
          </a:xfrm>
          <a:prstGeom prst="line">
            <a:avLst/>
          </a:prstGeom>
          <a:ln>
            <a:solidFill>
              <a:schemeClr val="accent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11275" y="3644901"/>
            <a:ext cx="3653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6. Device Publishes Current State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6036945" y="4067175"/>
            <a:ext cx="1808480" cy="1270"/>
          </a:xfrm>
          <a:prstGeom prst="line">
            <a:avLst/>
          </a:prstGeom>
          <a:ln>
            <a:solidFill>
              <a:schemeClr val="accent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56281" y="3482624"/>
            <a:ext cx="2972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Device Shadow confirms state change</a:t>
            </a:r>
          </a:p>
        </p:txBody>
      </p:sp>
      <p:pic>
        <p:nvPicPr>
          <p:cNvPr id="27" name="Picture 26" descr="light_thing_green_shadow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3544" y="2634633"/>
            <a:ext cx="684272" cy="556965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 flipV="1">
            <a:off x="928953" y="3544394"/>
            <a:ext cx="2467" cy="8086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sns_phone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4609" y="2728286"/>
            <a:ext cx="588935" cy="792385"/>
          </a:xfrm>
          <a:prstGeom prst="rect">
            <a:avLst/>
          </a:prstGeom>
        </p:spPr>
      </p:pic>
      <p:pic>
        <p:nvPicPr>
          <p:cNvPr id="6" name="Picture 5" descr="shaded-icons2-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076" y="4119178"/>
            <a:ext cx="882384" cy="831599"/>
          </a:xfrm>
          <a:prstGeom prst="rect">
            <a:avLst/>
          </a:prstGeom>
        </p:spPr>
      </p:pic>
      <p:pic>
        <p:nvPicPr>
          <p:cNvPr id="30" name="Picture 29" descr="shaded-icons2-2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4845" y="3282607"/>
            <a:ext cx="563182" cy="55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0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Device registry - thing, keys, certificate, policy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Security and identity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Device gateway – MQTT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Rules engine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Pricing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Example code with MQTT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721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shadows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shadow has a </a:t>
            </a:r>
            <a:r>
              <a:rPr lang="en-US" dirty="0">
                <a:solidFill>
                  <a:srgbClr val="C00000"/>
                </a:solidFill>
              </a:rPr>
              <a:t>reserved MQTT topic </a:t>
            </a:r>
            <a:r>
              <a:rPr lang="en-US" dirty="0"/>
              <a:t>and HTTP URL that supports the get, update, and delete actions on the shadow.</a:t>
            </a:r>
          </a:p>
          <a:p>
            <a:r>
              <a:rPr lang="en-US" dirty="0"/>
              <a:t>Shadows use JSON shadow documents to store and retrieve data. </a:t>
            </a:r>
          </a:p>
          <a:p>
            <a:r>
              <a:rPr lang="en-US" dirty="0"/>
              <a:t>A shadow’s document contains a </a:t>
            </a:r>
            <a:r>
              <a:rPr lang="en-US" b="1" dirty="0"/>
              <a:t>state</a:t>
            </a:r>
            <a:r>
              <a:rPr lang="en-US" dirty="0"/>
              <a:t> property that describes these aspects of the device’s state:</a:t>
            </a:r>
          </a:p>
          <a:p>
            <a:pPr lvl="1"/>
            <a:r>
              <a:rPr lang="en-US" b="1" dirty="0"/>
              <a:t>desired</a:t>
            </a:r>
            <a:r>
              <a:rPr lang="en-US" dirty="0"/>
              <a:t> -- Apps specify the desired states of device properties by updating the desired object.</a:t>
            </a:r>
          </a:p>
          <a:p>
            <a:pPr lvl="1"/>
            <a:r>
              <a:rPr lang="en-US" b="1" dirty="0"/>
              <a:t>reported</a:t>
            </a:r>
            <a:r>
              <a:rPr lang="en-US" dirty="0"/>
              <a:t> -- Devices report their current state in the reported object.</a:t>
            </a:r>
          </a:p>
          <a:p>
            <a:pPr lvl="1"/>
            <a:r>
              <a:rPr lang="en-US" b="1" dirty="0"/>
              <a:t>delta</a:t>
            </a:r>
            <a:r>
              <a:rPr lang="en-US" dirty="0"/>
              <a:t> -- AWS </a:t>
            </a:r>
            <a:r>
              <a:rPr lang="en-US" dirty="0" err="1"/>
              <a:t>IoT</a:t>
            </a:r>
            <a:r>
              <a:rPr lang="en-US" dirty="0"/>
              <a:t> reports differences between the desired and the reported state in the delta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009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shadows in devices, apps, and other cloud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7846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AWS </a:t>
            </a:r>
            <a:r>
              <a:rPr lang="en-US" dirty="0" err="1"/>
              <a:t>IoT</a:t>
            </a:r>
            <a:r>
              <a:rPr lang="en-US" dirty="0"/>
              <a:t> Device Shadow service stores the shadow state, sends messages when the shadow state changes, and responds to messages that change its state. </a:t>
            </a:r>
          </a:p>
          <a:p>
            <a:pPr>
              <a:lnSpc>
                <a:spcPct val="110000"/>
              </a:lnSpc>
            </a:pPr>
            <a:r>
              <a:rPr lang="en-US" dirty="0"/>
              <a:t>The shadow state data is dynamic and can be altered by the devices, apps, and other cloud services with permission to access the shadow. </a:t>
            </a:r>
          </a:p>
          <a:p>
            <a:pPr>
              <a:lnSpc>
                <a:spcPct val="110000"/>
              </a:lnSpc>
            </a:pPr>
            <a:r>
              <a:rPr lang="en-US" dirty="0"/>
              <a:t>Devices, apps, and other cloud services in IoT solution must manage their state and keep it consistent with the device shadow's state.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Devices should write only to the </a:t>
            </a:r>
            <a:r>
              <a:rPr lang="en-US" b="1" dirty="0"/>
              <a:t>reported</a:t>
            </a:r>
            <a:r>
              <a:rPr lang="en-US" dirty="0"/>
              <a:t> property of the shadow state when communicating state data to the shadow.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Apps and other cloud services should write only to the </a:t>
            </a:r>
            <a:r>
              <a:rPr lang="en-US" b="1" dirty="0"/>
              <a:t>desired</a:t>
            </a:r>
            <a:r>
              <a:rPr lang="en-US" dirty="0"/>
              <a:t> property when communicating state change requests to the device through the shadow.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375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336788" y="205421"/>
            <a:ext cx="8685111" cy="964671"/>
          </a:xfrm>
        </p:spPr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IoT</a:t>
            </a:r>
            <a:r>
              <a:rPr lang="en-US" dirty="0"/>
              <a:t> Device </a:t>
            </a:r>
            <a:r>
              <a:rPr lang="en-US" b="1" dirty="0"/>
              <a:t>Shadow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Topics</a:t>
            </a:r>
            <a:r>
              <a:rPr lang="en-US" dirty="0"/>
              <a:t> (MQTT)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C074CB-338F-4D07-83BC-76EE68A86D26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33575" y="1869759"/>
            <a:ext cx="3512910" cy="259592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Thing SDK (C-SDK, JS-SDK)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makes it easy to build shadow functionality into a device so it can automatically synchronize the state with the device.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43916" y="5097355"/>
            <a:ext cx="2187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AWS IoT Thing Shadow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3575" y="4574134"/>
            <a:ext cx="76648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UPDATE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C00000"/>
                </a:solidFill>
              </a:rPr>
              <a:t>$</a:t>
            </a:r>
            <a:r>
              <a:rPr lang="en-US" sz="1600" dirty="0" err="1">
                <a:solidFill>
                  <a:srgbClr val="C00000"/>
                </a:solidFill>
              </a:rPr>
              <a:t>aws</a:t>
            </a:r>
            <a:r>
              <a:rPr lang="en-US" sz="1600" dirty="0">
                <a:solidFill>
                  <a:srgbClr val="C00000"/>
                </a:solidFill>
              </a:rPr>
              <a:t>/things/{</a:t>
            </a:r>
            <a:r>
              <a:rPr lang="en-US" sz="1600" dirty="0" err="1">
                <a:solidFill>
                  <a:srgbClr val="C00000"/>
                </a:solidFill>
              </a:rPr>
              <a:t>thingName</a:t>
            </a:r>
            <a:r>
              <a:rPr lang="en-US" sz="1600" dirty="0">
                <a:solidFill>
                  <a:srgbClr val="C00000"/>
                </a:solidFill>
              </a:rPr>
              <a:t>}/shadow/update</a:t>
            </a:r>
          </a:p>
          <a:p>
            <a:r>
              <a:rPr lang="en-US" sz="1600" b="1" dirty="0"/>
              <a:t>DELTA</a:t>
            </a:r>
            <a:r>
              <a:rPr lang="en-US" sz="1600" dirty="0"/>
              <a:t>: $</a:t>
            </a:r>
            <a:r>
              <a:rPr lang="en-US" sz="1600" dirty="0" err="1"/>
              <a:t>aws</a:t>
            </a:r>
            <a:r>
              <a:rPr lang="en-US" sz="1600" dirty="0"/>
              <a:t>/things/{</a:t>
            </a:r>
            <a:r>
              <a:rPr lang="en-US" sz="1600" dirty="0" err="1"/>
              <a:t>thingName</a:t>
            </a:r>
            <a:r>
              <a:rPr lang="en-US" sz="1600" dirty="0"/>
              <a:t>}/shadow/update/delta </a:t>
            </a:r>
          </a:p>
          <a:p>
            <a:r>
              <a:rPr lang="en-US" sz="1600" b="1" dirty="0"/>
              <a:t>GET</a:t>
            </a:r>
            <a:r>
              <a:rPr lang="en-US" sz="1600" dirty="0"/>
              <a:t>: $</a:t>
            </a:r>
            <a:r>
              <a:rPr lang="en-US" sz="1600" dirty="0" err="1"/>
              <a:t>aws</a:t>
            </a:r>
            <a:r>
              <a:rPr lang="en-US" sz="1600" dirty="0"/>
              <a:t>/things/{</a:t>
            </a:r>
            <a:r>
              <a:rPr lang="en-US" sz="1600" dirty="0" err="1"/>
              <a:t>thingName</a:t>
            </a:r>
            <a:r>
              <a:rPr lang="en-US" sz="1600" dirty="0"/>
              <a:t>}/shadow/get</a:t>
            </a:r>
          </a:p>
          <a:p>
            <a:r>
              <a:rPr lang="en-US" sz="1600" b="1" dirty="0"/>
              <a:t>DELETE</a:t>
            </a:r>
            <a:r>
              <a:rPr lang="en-US" sz="1600" dirty="0"/>
              <a:t>: $</a:t>
            </a:r>
            <a:r>
              <a:rPr lang="en-US" sz="1600" dirty="0" err="1"/>
              <a:t>aws</a:t>
            </a:r>
            <a:r>
              <a:rPr lang="en-US" sz="1600" dirty="0"/>
              <a:t>/things/{</a:t>
            </a:r>
            <a:r>
              <a:rPr lang="en-US" sz="1600" dirty="0" err="1"/>
              <a:t>thingName</a:t>
            </a:r>
            <a:r>
              <a:rPr lang="en-US" sz="1600" dirty="0"/>
              <a:t>}/shadow/delete </a:t>
            </a:r>
          </a:p>
          <a:p>
            <a:endParaRPr lang="en-US" sz="1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152515"/>
              </p:ext>
            </p:extLst>
          </p:nvPr>
        </p:nvGraphicFramePr>
        <p:xfrm>
          <a:off x="3818432" y="2087484"/>
          <a:ext cx="5050968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LED1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YELLOW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sz="1400" dirty="0"/>
                    </a:p>
                    <a:p>
                      <a:r>
                        <a:rPr lang="en-US" sz="1400" dirty="0"/>
                        <a:t>LED1 = Yellow</a:t>
                      </a:r>
                    </a:p>
                    <a:p>
                      <a:r>
                        <a:rPr lang="en-US" sz="1400" dirty="0"/>
                        <a:t>TEMP = 60F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r>
                        <a:rPr lang="en-US" sz="1400"/>
                        <a:t>ccelerometer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X=1,Y=5,Z=4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X=1,Y=5,Z=4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83F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60F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3575" y="4150578"/>
            <a:ext cx="615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Reserved topics </a:t>
            </a:r>
            <a:r>
              <a:rPr lang="en-US" b="1"/>
              <a:t>starting with $ </a:t>
            </a:r>
            <a:r>
              <a:rPr lang="en-US" dirty="0"/>
              <a:t>(refer to </a:t>
            </a:r>
            <a:r>
              <a:rPr lang="en-US" dirty="0">
                <a:hlinkClick r:id="rId3"/>
              </a:rPr>
              <a:t>topics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3E4384-3E60-4463-880A-FF337EBCAB0D}"/>
              </a:ext>
            </a:extLst>
          </p:cNvPr>
          <p:cNvSpPr/>
          <p:nvPr/>
        </p:nvSpPr>
        <p:spPr>
          <a:xfrm>
            <a:off x="6116990" y="4505634"/>
            <a:ext cx="3027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// A thing or application publishes </a:t>
            </a:r>
          </a:p>
          <a:p>
            <a:r>
              <a:rPr lang="en-US" sz="1200" dirty="0"/>
              <a:t>// to this topic to update a shadow.</a:t>
            </a:r>
          </a:p>
        </p:txBody>
      </p:sp>
    </p:spTree>
    <p:extLst>
      <p:ext uri="{BB962C8B-B14F-4D97-AF65-F5344CB8AC3E}">
        <p14:creationId xmlns:p14="http://schemas.microsoft.com/office/powerpoint/2010/main" val="1190617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</a:t>
            </a:r>
            <a:r>
              <a:rPr lang="en-US" dirty="0"/>
              <a:t> wildcards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147915"/>
              </p:ext>
            </p:extLst>
          </p:nvPr>
        </p:nvGraphicFramePr>
        <p:xfrm>
          <a:off x="628650" y="1562894"/>
          <a:ext cx="7886700" cy="3931920"/>
        </p:xfrm>
        <a:graphic>
          <a:graphicData uri="http://schemas.openxmlformats.org/drawingml/2006/table">
            <a:tbl>
              <a:tblPr/>
              <a:tblGrid>
                <a:gridCol w="1238250">
                  <a:extLst>
                    <a:ext uri="{9D8B030D-6E8A-4147-A177-3AD203B41FA5}">
                      <a16:colId xmlns:a16="http://schemas.microsoft.com/office/drawing/2014/main" val="31181894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71618696"/>
                    </a:ext>
                  </a:extLst>
                </a:gridCol>
                <a:gridCol w="4616450">
                  <a:extLst>
                    <a:ext uri="{9D8B030D-6E8A-4147-A177-3AD203B41FA5}">
                      <a16:colId xmlns:a16="http://schemas.microsoft.com/office/drawing/2014/main" val="3613550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2000" b="1" dirty="0">
                          <a:solidFill>
                            <a:srgbClr val="545B64"/>
                          </a:solidFill>
                          <a:effectLst/>
                          <a:latin typeface="+mn-lt"/>
                        </a:rPr>
                        <a:t>Wildcard character</a:t>
                      </a:r>
                    </a:p>
                  </a:txBody>
                  <a:tcPr>
                    <a:lnL w="1270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2000" b="1">
                          <a:solidFill>
                            <a:srgbClr val="545B64"/>
                          </a:solidFill>
                          <a:effectLst/>
                          <a:latin typeface="+mn-lt"/>
                        </a:rPr>
                        <a:t>Matches</a:t>
                      </a:r>
                    </a:p>
                  </a:txBody>
                  <a:tcPr>
                    <a:lnL w="1270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2000" b="1">
                          <a:solidFill>
                            <a:srgbClr val="545B64"/>
                          </a:solidFill>
                          <a:effectLst/>
                          <a:latin typeface="+mn-lt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920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 latinLnBrk="0"/>
                      <a:r>
                        <a:rPr lang="en-US" sz="2000" b="0" dirty="0">
                          <a:effectLst/>
                          <a:latin typeface="+mn-lt"/>
                        </a:rPr>
                        <a:t>#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sz="2000" b="0" dirty="0">
                          <a:effectLst/>
                          <a:latin typeface="+mn-lt"/>
                        </a:rPr>
                        <a:t>All strings at and below its level in the topic hierarchy.</a:t>
                      </a:r>
                    </a:p>
                  </a:txBody>
                  <a:tcPr>
                    <a:lnL w="9525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fontAlgn="t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u="none" strike="noStrike" dirty="0">
                          <a:effectLst/>
                          <a:latin typeface="+mn-lt"/>
                        </a:rPr>
                        <a:t>Must be the last character in the topic filter.</a:t>
                      </a:r>
                    </a:p>
                    <a:p>
                      <a:pPr marL="342900" indent="-342900" fontAlgn="t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u="none" strike="noStrike" dirty="0">
                          <a:effectLst/>
                          <a:latin typeface="+mn-lt"/>
                        </a:rPr>
                        <a:t>Must be the only character in its level of the topic hierarchy.</a:t>
                      </a:r>
                    </a:p>
                    <a:p>
                      <a:pPr marL="342900" indent="-342900" fontAlgn="t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u="none" strike="noStrike" dirty="0">
                          <a:effectLst/>
                          <a:latin typeface="+mn-lt"/>
                        </a:rPr>
                        <a:t>Can be used in a topic filter that also contains the + wildcard character.</a:t>
                      </a:r>
                    </a:p>
                  </a:txBody>
                  <a:tcPr>
                    <a:lnL w="9525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384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 latinLnBrk="0"/>
                      <a:r>
                        <a:rPr lang="en-US" sz="2000" b="0">
                          <a:effectLst/>
                          <a:latin typeface="+mn-lt"/>
                        </a:rPr>
                        <a:t>+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sz="2000" b="0" dirty="0">
                          <a:effectLst/>
                          <a:latin typeface="+mn-lt"/>
                        </a:rPr>
                        <a:t>Any string in the level that contains the character (i.e.,</a:t>
                      </a:r>
                      <a:r>
                        <a:rPr lang="en-US" sz="2000" b="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dirty="0">
                          <a:effectLst/>
                          <a:latin typeface="+mn-lt"/>
                        </a:rPr>
                        <a:t>+).</a:t>
                      </a:r>
                    </a:p>
                  </a:txBody>
                  <a:tcPr>
                    <a:lnL w="9525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685800" rtl="0" eaLnBrk="1" fontAlgn="t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the only character in its level of the topic hierarchy.</a:t>
                      </a:r>
                    </a:p>
                    <a:p>
                      <a:pPr marL="342900" indent="-342900" algn="l" defTabSz="685800" rtl="0" eaLnBrk="1" fontAlgn="t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be used in multiple levels of a topic filter.</a:t>
                      </a:r>
                    </a:p>
                  </a:txBody>
                  <a:tcPr>
                    <a:lnL w="9525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38853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4275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4563-BE32-EF41-AF14-F5155CE8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of Topic 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3224A-9210-8141-ADC3-E8DF6BAFA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subscription to </a:t>
            </a:r>
            <a:r>
              <a:rPr lang="en-US" b="1" i="1" dirty="0"/>
              <a:t>sensor/# </a:t>
            </a:r>
            <a:r>
              <a:rPr lang="en-US" dirty="0"/>
              <a:t>receives messages published to </a:t>
            </a:r>
            <a:r>
              <a:rPr lang="en-US" b="1" i="1" dirty="0"/>
              <a:t>sensor/</a:t>
            </a:r>
            <a:r>
              <a:rPr lang="en-US" dirty="0"/>
              <a:t>, </a:t>
            </a:r>
            <a:r>
              <a:rPr lang="en-US" b="1" i="1" dirty="0"/>
              <a:t>sensor/temperature</a:t>
            </a:r>
            <a:r>
              <a:rPr lang="en-US" dirty="0"/>
              <a:t>, </a:t>
            </a:r>
            <a:r>
              <a:rPr lang="en-US" b="1" i="1" dirty="0"/>
              <a:t>sensor/temperature/room1</a:t>
            </a:r>
            <a:r>
              <a:rPr lang="en-US" dirty="0"/>
              <a:t>, but not messages published to </a:t>
            </a:r>
            <a:r>
              <a:rPr lang="en-US" i="1" dirty="0"/>
              <a:t>Sensor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subscription to </a:t>
            </a:r>
            <a:r>
              <a:rPr lang="en-US" b="1" i="1" dirty="0"/>
              <a:t>sensor/+/room1 </a:t>
            </a:r>
            <a:r>
              <a:rPr lang="en-US" dirty="0"/>
              <a:t>receives messages published to </a:t>
            </a:r>
            <a:r>
              <a:rPr lang="en-US" b="1" i="1" dirty="0"/>
              <a:t>sensor/temperature/room1 </a:t>
            </a:r>
            <a:r>
              <a:rPr lang="en-US" dirty="0"/>
              <a:t>and </a:t>
            </a:r>
            <a:r>
              <a:rPr lang="en-US" b="1" i="1" dirty="0"/>
              <a:t>sensor/humidity/room1</a:t>
            </a:r>
            <a:r>
              <a:rPr lang="en-US" dirty="0"/>
              <a:t>, but not messages sent to </a:t>
            </a:r>
            <a:r>
              <a:rPr lang="en-US" i="1" dirty="0"/>
              <a:t>sensor/temperature/room2 </a:t>
            </a:r>
            <a:r>
              <a:rPr lang="en-US" dirty="0"/>
              <a:t>or </a:t>
            </a:r>
            <a:r>
              <a:rPr lang="en-US" i="1" dirty="0"/>
              <a:t>sensor/humidity/room2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A1FB7-E0A1-E94B-BDA2-A073A251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222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30" y="0"/>
            <a:ext cx="7772400" cy="1240140"/>
          </a:xfrm>
        </p:spPr>
        <p:txBody>
          <a:bodyPr/>
          <a:lstStyle/>
          <a:p>
            <a:r>
              <a:rPr lang="en-US" dirty="0"/>
              <a:t>Publish Using JSON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41730" y="4297002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343434"/>
                </a:solidFill>
                <a:latin typeface="CourierNewPSMT" charset="0"/>
              </a:rPr>
              <a:t>{</a:t>
            </a:r>
          </a:p>
          <a:p>
            <a:r>
              <a:rPr lang="ro-RO" sz="2000" dirty="0">
                <a:solidFill>
                  <a:srgbClr val="343434"/>
                </a:solidFill>
                <a:latin typeface="CourierNewPSMT" charset="0"/>
              </a:rPr>
              <a:t>    "state": {</a:t>
            </a:r>
          </a:p>
          <a:p>
            <a:r>
              <a:rPr lang="en-US" sz="2000" dirty="0">
                <a:solidFill>
                  <a:srgbClr val="343434"/>
                </a:solidFill>
                <a:latin typeface="CourierNewPSMT" charset="0"/>
              </a:rPr>
              <a:t>        "reported": {</a:t>
            </a:r>
          </a:p>
          <a:p>
            <a:r>
              <a:rPr lang="ro-RO" sz="2000" dirty="0">
                <a:solidFill>
                  <a:srgbClr val="343434"/>
                </a:solidFill>
                <a:latin typeface="CourierNewPSMT" charset="0"/>
              </a:rPr>
              <a:t>            "color": "</a:t>
            </a:r>
            <a:r>
              <a:rPr lang="ro-RO" sz="2000" dirty="0" err="1">
                <a:solidFill>
                  <a:srgbClr val="343434"/>
                </a:solidFill>
                <a:latin typeface="CourierNewPSMT" charset="0"/>
              </a:rPr>
              <a:t>red</a:t>
            </a:r>
            <a:r>
              <a:rPr lang="ro-RO" sz="2000" dirty="0">
                <a:solidFill>
                  <a:srgbClr val="343434"/>
                </a:solidFill>
                <a:latin typeface="CourierNewPSMT" charset="0"/>
              </a:rPr>
              <a:t>"</a:t>
            </a:r>
          </a:p>
          <a:p>
            <a:r>
              <a:rPr lang="de-DE" sz="2000" dirty="0">
                <a:solidFill>
                  <a:srgbClr val="343434"/>
                </a:solidFill>
                <a:latin typeface="CourierNewPSMT" charset="0"/>
              </a:rPr>
              <a:t>        }</a:t>
            </a:r>
          </a:p>
          <a:p>
            <a:r>
              <a:rPr lang="de-DE" sz="2000" dirty="0">
                <a:solidFill>
                  <a:srgbClr val="343434"/>
                </a:solidFill>
                <a:latin typeface="CourierNewPSMT" charset="0"/>
              </a:rPr>
              <a:t>    }</a:t>
            </a:r>
          </a:p>
          <a:p>
            <a:r>
              <a:rPr lang="de-DE" sz="2000" dirty="0">
                <a:solidFill>
                  <a:srgbClr val="343434"/>
                </a:solidFill>
                <a:latin typeface="CourierNewPSMT" charset="0"/>
              </a:rPr>
              <a:t>} 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41530" y="1384085"/>
            <a:ext cx="8253830" cy="2912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indent="-171450" defTabSz="685800" eaLnBrk="1" fontAlgn="auto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b="1" dirty="0">
                <a:latin typeface="+mn-lt"/>
              </a:rPr>
              <a:t>JSON (JavaScript Object Notation)</a:t>
            </a:r>
          </a:p>
          <a:p>
            <a:pPr marL="514350" lvl="1" indent="-171450" defTabSz="685800" eaLnBrk="1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 lightweight data-interchange format</a:t>
            </a:r>
          </a:p>
          <a:p>
            <a:pPr marL="514350" lvl="1" indent="-171450" defTabSz="685800" eaLnBrk="1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Easy for humans to read and write</a:t>
            </a:r>
          </a:p>
          <a:p>
            <a:pPr marL="514350" lvl="1" indent="-171450" defTabSz="685800" eaLnBrk="1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Easy for machines to parse and generate.</a:t>
            </a:r>
          </a:p>
          <a:p>
            <a:pPr marL="171450" indent="-171450" defTabSz="685800" eaLnBrk="1" fontAlgn="auto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+mn-lt"/>
              </a:rPr>
              <a:t>A thing can send its current state to the Thing Shadows service by sending an MQTT message to the topic </a:t>
            </a:r>
            <a:r>
              <a:rPr lang="en-US" sz="2100" i="1" dirty="0">
                <a:latin typeface="+mn-lt"/>
              </a:rPr>
              <a:t>$</a:t>
            </a:r>
            <a:r>
              <a:rPr lang="en-US" sz="2100" i="1" dirty="0" err="1">
                <a:latin typeface="+mn-lt"/>
              </a:rPr>
              <a:t>aws</a:t>
            </a:r>
            <a:r>
              <a:rPr lang="en-US" sz="2100" i="1" dirty="0">
                <a:latin typeface="+mn-lt"/>
              </a:rPr>
              <a:t>/things/</a:t>
            </a:r>
            <a:r>
              <a:rPr lang="en-US" sz="2100" i="1" dirty="0" err="1">
                <a:latin typeface="+mn-lt"/>
              </a:rPr>
              <a:t>myLightBulb</a:t>
            </a:r>
            <a:r>
              <a:rPr lang="en-US" sz="2100" i="1" dirty="0">
                <a:latin typeface="+mn-lt"/>
              </a:rPr>
              <a:t>/shadow/update </a:t>
            </a:r>
          </a:p>
        </p:txBody>
      </p:sp>
    </p:spTree>
    <p:extLst>
      <p:ext uri="{BB962C8B-B14F-4D97-AF65-F5344CB8AC3E}">
        <p14:creationId xmlns:p14="http://schemas.microsoft.com/office/powerpoint/2010/main" val="1534268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 Accessing Shadow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50673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curl</a:t>
            </a:r>
            <a:r>
              <a:rPr lang="en-US" dirty="0"/>
              <a:t>  is  a  tool to transfer data from or to a server, using one of the supported protocols including </a:t>
            </a:r>
            <a:r>
              <a:rPr lang="en-US" b="1" i="1" dirty="0"/>
              <a:t>HTTP</a:t>
            </a:r>
            <a:r>
              <a:rPr lang="en-US" dirty="0"/>
              <a:t> and </a:t>
            </a:r>
            <a:r>
              <a:rPr lang="en-US" b="1" i="1" dirty="0"/>
              <a:t>HTTPS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Delete all data from a thing shadow by setting its state to null</a:t>
            </a:r>
            <a:br>
              <a:rPr lang="en-US" dirty="0"/>
            </a:br>
            <a:r>
              <a:rPr lang="en-US" dirty="0"/>
              <a:t>curl -H "Content-Type: application/</a:t>
            </a:r>
            <a:r>
              <a:rPr lang="en-US" dirty="0" err="1"/>
              <a:t>json</a:t>
            </a:r>
            <a:r>
              <a:rPr lang="en-US" dirty="0"/>
              <a:t>" -X POST -d '{"</a:t>
            </a:r>
            <a:r>
              <a:rPr lang="en-US" dirty="0" err="1"/>
              <a:t>state":null</a:t>
            </a:r>
            <a:r>
              <a:rPr lang="en-US" dirty="0"/>
              <a:t>}' -k --cert ./a5aedfc048-certificate.pem.crt --key ./a5aedfc048-private.pem.key https://A3VOQMFBV77HZI.iot.us-west-2.amazonaws.com:8443/things/IoT-motion-sensor/shadow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curl -H "Content-Type: application/</a:t>
            </a:r>
            <a:r>
              <a:rPr lang="en-US" dirty="0" err="1"/>
              <a:t>json</a:t>
            </a:r>
            <a:r>
              <a:rPr lang="en-US" dirty="0"/>
              <a:t>" -X POST -d '{"state":{"desired":{"motion":"0","time":"hello"}}}' -k --cert ./a5aedfc048-certificate.pem.crt --key ./a5aedfc048-private.pem.key "https://A3VOQMFBV77HZI.iot.us-west-2.amazonaws.com:8443/things/</a:t>
            </a:r>
            <a:r>
              <a:rPr lang="en-US" dirty="0" err="1"/>
              <a:t>IoT</a:t>
            </a:r>
            <a:r>
              <a:rPr lang="en-US" dirty="0"/>
              <a:t>-motion-sensor/shadow"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curl -H "Content-Type: application/</a:t>
            </a:r>
            <a:r>
              <a:rPr lang="en-US" dirty="0" err="1"/>
              <a:t>json</a:t>
            </a:r>
            <a:r>
              <a:rPr lang="en-US" dirty="0"/>
              <a:t>" -X POST -d '{"state":{"reported":{"motion":"0","time":"hello"}}}' -k --cert ./a5aedfc048-certificate.pem.crt --key ./a5aedfc048-private.pem.key https://A3VOQMFBV77HZI.iot.us-west-2.amazonaws.com:8443/things/IoT-motion-sensor/shadow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1422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Device registry - thing, keys, certificate, policy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Security and identity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Device gateway – MQTT</a:t>
            </a:r>
          </a:p>
          <a:p>
            <a:r>
              <a:rPr lang="en-US" dirty="0">
                <a:hlinkClick r:id="rId2"/>
              </a:rPr>
              <a:t>Rules Engine</a:t>
            </a:r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Pricing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Example code with MQTT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97628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005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Tables</a:t>
            </a:r>
            <a:r>
              <a:rPr lang="en-US" dirty="0"/>
              <a:t> –A </a:t>
            </a:r>
            <a:r>
              <a:rPr lang="en-US" i="1" dirty="0"/>
              <a:t>table</a:t>
            </a:r>
            <a:r>
              <a:rPr lang="en-US" dirty="0"/>
              <a:t> is a collection of data</a:t>
            </a:r>
          </a:p>
          <a:p>
            <a:pPr>
              <a:lnSpc>
                <a:spcPct val="110000"/>
              </a:lnSpc>
            </a:pPr>
            <a:r>
              <a:rPr lang="en-US" b="1" dirty="0"/>
              <a:t>Items</a:t>
            </a:r>
            <a:r>
              <a:rPr lang="en-US" dirty="0"/>
              <a:t> – Each table contains zero or more items. An </a:t>
            </a:r>
            <a:r>
              <a:rPr lang="en-US" i="1" dirty="0"/>
              <a:t>item</a:t>
            </a:r>
            <a:r>
              <a:rPr lang="en-US" dirty="0"/>
              <a:t> is a group of attributes that is uniquely identifiable among all of the other items</a:t>
            </a:r>
          </a:p>
          <a:p>
            <a:pPr>
              <a:lnSpc>
                <a:spcPct val="110000"/>
              </a:lnSpc>
            </a:pPr>
            <a:r>
              <a:rPr lang="en-US" b="1" dirty="0"/>
              <a:t>Attributes</a:t>
            </a:r>
            <a:r>
              <a:rPr lang="en-US" dirty="0"/>
              <a:t> – Each item is composed of one or more attributes. An </a:t>
            </a:r>
            <a:r>
              <a:rPr lang="en-US" i="1" dirty="0"/>
              <a:t>attribute</a:t>
            </a:r>
            <a:r>
              <a:rPr lang="en-US" dirty="0"/>
              <a:t> is a fundamental data element, something that does not need to be broken down any further</a:t>
            </a:r>
          </a:p>
          <a:p>
            <a:pPr>
              <a:lnSpc>
                <a:spcPct val="110000"/>
              </a:lnSpc>
            </a:pPr>
            <a:r>
              <a:rPr lang="en-US" b="1" dirty="0"/>
              <a:t>Primary Key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Partition key – A simple primary key, composed of one attribute known as the partition key.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DynamoDB</a:t>
            </a:r>
            <a:r>
              <a:rPr lang="en-US" dirty="0"/>
              <a:t> uses the partition key's value as input to an internal hash function. The output from the hash function determines the partition (physical storage internal to </a:t>
            </a:r>
            <a:r>
              <a:rPr lang="en-US" dirty="0" err="1"/>
              <a:t>DynamoDB</a:t>
            </a:r>
            <a:r>
              <a:rPr lang="en-US" dirty="0"/>
              <a:t>) in which the item will be stored.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All items with the same partition key value are stored together, in sorted order by sort key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1120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r>
              <a:rPr lang="en-US" dirty="0"/>
              <a:t> Table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00767"/>
            <a:ext cx="2921000" cy="539425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825624"/>
            <a:ext cx="4057650" cy="46894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Each item is composed of one or more attributes. </a:t>
            </a:r>
          </a:p>
          <a:p>
            <a:pPr>
              <a:lnSpc>
                <a:spcPct val="110000"/>
              </a:lnSpc>
            </a:pPr>
            <a:r>
              <a:rPr lang="en-US" dirty="0"/>
              <a:t>An </a:t>
            </a:r>
            <a:r>
              <a:rPr lang="en-US" i="1" dirty="0"/>
              <a:t>attribute</a:t>
            </a:r>
            <a:r>
              <a:rPr lang="en-US" dirty="0"/>
              <a:t> is a fundamental data element, something that does not need to be broken down any further. </a:t>
            </a:r>
          </a:p>
          <a:p>
            <a:pPr>
              <a:lnSpc>
                <a:spcPct val="110000"/>
              </a:lnSpc>
            </a:pPr>
            <a:r>
              <a:rPr lang="en-US" dirty="0"/>
              <a:t>For example, an item in a </a:t>
            </a:r>
            <a:r>
              <a:rPr lang="en-US" i="1" dirty="0"/>
              <a:t>People</a:t>
            </a:r>
            <a:r>
              <a:rPr lang="en-US" dirty="0"/>
              <a:t> table contains attributes called </a:t>
            </a:r>
            <a:r>
              <a:rPr lang="en-US" i="1" dirty="0" err="1"/>
              <a:t>PersonID</a:t>
            </a:r>
            <a:r>
              <a:rPr lang="en-US" dirty="0"/>
              <a:t>, </a:t>
            </a:r>
            <a:r>
              <a:rPr lang="en-US" i="1" dirty="0" err="1"/>
              <a:t>LastName</a:t>
            </a:r>
            <a:r>
              <a:rPr lang="en-US" dirty="0"/>
              <a:t>, </a:t>
            </a:r>
            <a:r>
              <a:rPr lang="en-US" i="1" dirty="0" err="1"/>
              <a:t>FirstName</a:t>
            </a:r>
            <a:r>
              <a:rPr lang="en-US" dirty="0"/>
              <a:t>, and so on.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DFF356-55D6-4E32-9B69-764999300F5A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3539364" y="1987034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3539364" y="3107341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item</a:t>
            </a:r>
          </a:p>
        </p:txBody>
      </p:sp>
      <p:sp>
        <p:nvSpPr>
          <p:cNvPr id="9" name="Rectangle 8"/>
          <p:cNvSpPr/>
          <p:nvPr/>
        </p:nvSpPr>
        <p:spPr>
          <a:xfrm>
            <a:off x="3539364" y="4901182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5057" y="2171700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attributes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371600" y="2082800"/>
            <a:ext cx="490611" cy="13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371600" y="2303249"/>
            <a:ext cx="490611" cy="3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50338" y="2406566"/>
            <a:ext cx="289562" cy="2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371600" y="2445266"/>
            <a:ext cx="520700" cy="13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862210" y="1993900"/>
            <a:ext cx="1499353" cy="207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62210" y="2214350"/>
            <a:ext cx="1499353" cy="139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62210" y="2366750"/>
            <a:ext cx="1499353" cy="139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62210" y="2519150"/>
            <a:ext cx="1499353" cy="139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5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3681"/>
            <a:ext cx="7886700" cy="256808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Amazon AWS </a:t>
            </a:r>
            <a:r>
              <a:rPr lang="en-US" dirty="0" err="1"/>
              <a:t>IoT</a:t>
            </a:r>
            <a:r>
              <a:rPr lang="en-US" dirty="0"/>
              <a:t> basically sets up a server such as a MQTT server so that physical </a:t>
            </a:r>
            <a:r>
              <a:rPr lang="en-US" dirty="0" err="1"/>
              <a:t>IoT</a:t>
            </a:r>
            <a:r>
              <a:rPr lang="en-US" dirty="0"/>
              <a:t> devices and applications can use the server to communicate with each other</a:t>
            </a:r>
          </a:p>
          <a:p>
            <a:pPr>
              <a:lnSpc>
                <a:spcPct val="100000"/>
              </a:lnSpc>
            </a:pPr>
            <a:r>
              <a:rPr lang="en-US" dirty="0"/>
              <a:t>AWS IoT goes beyond the communication through MQTT and provides other Amazon services that process the data from IoT devices, for example, storing data via Amazon Simple Storage Service (S3).</a:t>
            </a:r>
          </a:p>
          <a:p>
            <a:pPr>
              <a:lnSpc>
                <a:spcPct val="100000"/>
              </a:lnSpc>
            </a:pPr>
            <a:r>
              <a:rPr lang="en-US" dirty="0"/>
              <a:t>AWS </a:t>
            </a:r>
            <a:r>
              <a:rPr lang="en-US" dirty="0" err="1"/>
              <a:t>IoT</a:t>
            </a:r>
            <a:r>
              <a:rPr lang="en-US" dirty="0"/>
              <a:t> supports other communication protocol such as REST API (https)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488663"/>
              </p:ext>
            </p:extLst>
          </p:nvPr>
        </p:nvGraphicFramePr>
        <p:xfrm>
          <a:off x="1635760" y="4147819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918543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877889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6611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51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MQTT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Client Certificate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17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MQTT</a:t>
                      </a:r>
                      <a:r>
                        <a:rPr lang="en-US" baseline="0" dirty="0"/>
                        <a:t> over </a:t>
                      </a:r>
                      <a:r>
                        <a:rPr lang="en-US" dirty="0" err="1"/>
                        <a:t>WebSocket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AWS Signature Version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40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Client Certificate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32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HTTPS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3"/>
                        </a:rPr>
                        <a:t>AWS Signature Version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271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1744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2471"/>
            <a:ext cx="9144000" cy="401764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3967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IceBreaker_Full_MC_V11-2-0.png"/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937" y="1506318"/>
            <a:ext cx="6975453" cy="446864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74746"/>
                </a:solidFill>
              </a:rPr>
              <a:t>AWS </a:t>
            </a:r>
            <a:r>
              <a:rPr lang="en-US" dirty="0" err="1">
                <a:solidFill>
                  <a:srgbClr val="474746"/>
                </a:solidFill>
              </a:rPr>
              <a:t>IoT</a:t>
            </a:r>
            <a:r>
              <a:rPr lang="en-US" dirty="0">
                <a:solidFill>
                  <a:srgbClr val="474746"/>
                </a:solidFill>
              </a:rPr>
              <a:t> Rules Engine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  <p:pic>
        <p:nvPicPr>
          <p:cNvPr id="16" name="Picture 15" descr="shaded-icons2-11.png"/>
          <p:cNvPicPr>
            <a:picLocks noChangeAspect="1"/>
          </p:cNvPicPr>
          <p:nvPr/>
        </p:nvPicPr>
        <p:blipFill>
          <a:blip r:embed="rId4">
            <a:alphaModFix am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4526" y="2629976"/>
            <a:ext cx="893774" cy="914400"/>
          </a:xfrm>
          <a:prstGeom prst="rect">
            <a:avLst/>
          </a:prstGeom>
        </p:spPr>
      </p:pic>
      <p:pic>
        <p:nvPicPr>
          <p:cNvPr id="17" name="Picture 16" descr="shaded-icons2-29.png"/>
          <p:cNvPicPr>
            <a:picLocks noChangeAspect="1"/>
          </p:cNvPicPr>
          <p:nvPr/>
        </p:nvPicPr>
        <p:blipFill>
          <a:blip r:embed="rId5">
            <a:alphaModFix am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277" y="2644511"/>
            <a:ext cx="1078992" cy="914400"/>
          </a:xfrm>
          <a:prstGeom prst="rect">
            <a:avLst/>
          </a:prstGeom>
        </p:spPr>
      </p:pic>
      <p:pic>
        <p:nvPicPr>
          <p:cNvPr id="21" name="Picture 20" descr="shaded-icons2-8.png"/>
          <p:cNvPicPr>
            <a:picLocks noChangeAspect="1"/>
          </p:cNvPicPr>
          <p:nvPr/>
        </p:nvPicPr>
        <p:blipFill>
          <a:blip r:embed="rId6">
            <a:alphaModFix am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6261" y="2642679"/>
            <a:ext cx="928360" cy="914400"/>
          </a:xfrm>
          <a:prstGeom prst="rect">
            <a:avLst/>
          </a:prstGeom>
        </p:spPr>
      </p:pic>
      <p:pic>
        <p:nvPicPr>
          <p:cNvPr id="26" name="Picture 25" descr="shaded-icons2-1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1795" y="1875548"/>
            <a:ext cx="1005142" cy="9144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368299" y="2769545"/>
            <a:ext cx="25063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74746"/>
                </a:solidFill>
              </a:rPr>
              <a:t>RULES ENGINE</a:t>
            </a:r>
          </a:p>
          <a:p>
            <a:pPr algn="ctr"/>
            <a:r>
              <a:rPr lang="en-US" sz="1600" dirty="0">
                <a:solidFill>
                  <a:srgbClr val="474746"/>
                </a:solidFill>
              </a:rPr>
              <a:t>Transform messages based on rules and route to AWS Services</a:t>
            </a:r>
          </a:p>
        </p:txBody>
      </p:sp>
      <p:pic>
        <p:nvPicPr>
          <p:cNvPr id="28" name="Picture 27" descr="shaded-icons2-2.png"/>
          <p:cNvPicPr>
            <a:picLocks noChangeAspect="1"/>
          </p:cNvPicPr>
          <p:nvPr/>
        </p:nvPicPr>
        <p:blipFill>
          <a:blip r:embed="rId8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5346" y="1514794"/>
            <a:ext cx="1321029" cy="1747437"/>
          </a:xfrm>
          <a:prstGeom prst="rect">
            <a:avLst/>
          </a:prstGeom>
        </p:spPr>
      </p:pic>
      <p:pic>
        <p:nvPicPr>
          <p:cNvPr id="33" name="Picture 32" descr="shaded-icons2-9.png"/>
          <p:cNvPicPr>
            <a:picLocks noChangeAspect="1"/>
          </p:cNvPicPr>
          <p:nvPr/>
        </p:nvPicPr>
        <p:blipFill>
          <a:blip r:embed="rId9">
            <a:alphaModFix am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6924" y="3771009"/>
            <a:ext cx="990027" cy="914400"/>
          </a:xfrm>
          <a:prstGeom prst="rect">
            <a:avLst/>
          </a:prstGeom>
        </p:spPr>
      </p:pic>
      <p:pic>
        <p:nvPicPr>
          <p:cNvPr id="35" name="Picture 34" descr="shaded-icons2-6.png"/>
          <p:cNvPicPr>
            <a:picLocks noChangeAspect="1"/>
          </p:cNvPicPr>
          <p:nvPr/>
        </p:nvPicPr>
        <p:blipFill>
          <a:blip r:embed="rId10">
            <a:alphaModFix am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1207" y="3989616"/>
            <a:ext cx="1334259" cy="509905"/>
          </a:xfrm>
          <a:prstGeom prst="rect">
            <a:avLst/>
          </a:prstGeom>
        </p:spPr>
      </p:pic>
      <p:pic>
        <p:nvPicPr>
          <p:cNvPr id="39" name="Picture 38" descr="shaded-icons2-4.png"/>
          <p:cNvPicPr>
            <a:picLocks noChangeAspect="1"/>
          </p:cNvPicPr>
          <p:nvPr/>
        </p:nvPicPr>
        <p:blipFill>
          <a:blip r:embed="rId11">
            <a:alphaModFix am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305" y="4077160"/>
            <a:ext cx="104370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405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ight_thing_green_no_switch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2623" y="3105405"/>
            <a:ext cx="548640" cy="548640"/>
          </a:xfrm>
          <a:prstGeom prst="rect">
            <a:avLst/>
          </a:prstGeom>
        </p:spPr>
      </p:pic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336550" y="550926"/>
            <a:ext cx="8205788" cy="5461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AWS IoT Rules Engine Basics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C074CB-338F-4D07-83BC-76EE68A86D26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  <p:pic>
        <p:nvPicPr>
          <p:cNvPr id="2" name="Picture 1" descr="cloud_small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6992" y="2246130"/>
            <a:ext cx="2115347" cy="1352435"/>
          </a:xfrm>
          <a:prstGeom prst="rect">
            <a:avLst/>
          </a:prstGeom>
        </p:spPr>
      </p:pic>
      <p:pic>
        <p:nvPicPr>
          <p:cNvPr id="3" name="Picture 2" descr="rgb_thin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061" y="1972949"/>
            <a:ext cx="723171" cy="658020"/>
          </a:xfrm>
          <a:prstGeom prst="rect">
            <a:avLst/>
          </a:prstGeom>
        </p:spPr>
      </p:pic>
      <p:pic>
        <p:nvPicPr>
          <p:cNvPr id="10" name="Picture 9" descr="topic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3644" y="2875327"/>
            <a:ext cx="1321567" cy="452759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3" idx="3"/>
          </p:cNvCxnSpPr>
          <p:nvPr/>
        </p:nvCxnSpPr>
        <p:spPr>
          <a:xfrm>
            <a:off x="5586232" y="2301959"/>
            <a:ext cx="1299357" cy="620408"/>
          </a:xfrm>
          <a:prstGeom prst="bentConnector3">
            <a:avLst/>
          </a:prstGeom>
          <a:ln w="28575" cmpd="sng">
            <a:solidFill>
              <a:srgbClr val="F7A02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0800000" flipV="1">
            <a:off x="5556837" y="3245765"/>
            <a:ext cx="1228803" cy="235199"/>
          </a:xfrm>
          <a:prstGeom prst="bentConnector3">
            <a:avLst/>
          </a:prstGeom>
          <a:ln w="28575" cmpd="sng">
            <a:solidFill>
              <a:srgbClr val="F7A02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data_bubbl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8036" y="2042047"/>
            <a:ext cx="586594" cy="237008"/>
          </a:xfrm>
          <a:prstGeom prst="rect">
            <a:avLst/>
          </a:prstGeom>
        </p:spPr>
      </p:pic>
      <p:pic>
        <p:nvPicPr>
          <p:cNvPr id="12" name="Picture 11" descr="single_rule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2053" y="2181492"/>
            <a:ext cx="1715141" cy="13935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3288" y="4205693"/>
            <a:ext cx="443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‘</a:t>
            </a:r>
            <a:r>
              <a:rPr lang="en-US" dirty="0">
                <a:solidFill>
                  <a:schemeClr val="accent1"/>
                </a:solidFill>
              </a:rPr>
              <a:t>things/thing-2/color</a:t>
            </a:r>
            <a:r>
              <a:rPr lang="en-US" dirty="0"/>
              <a:t>’ WHERE color = ‘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’</a:t>
            </a:r>
          </a:p>
        </p:txBody>
      </p:sp>
      <p:pic>
        <p:nvPicPr>
          <p:cNvPr id="18" name="Picture 17" descr="shaded-icons2-1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7188" y="1025107"/>
            <a:ext cx="781281" cy="710749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/>
        </p:nvGraphicFramePr>
        <p:xfrm>
          <a:off x="616838" y="1652583"/>
          <a:ext cx="234466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464614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5775"/>
          </a:xfrm>
        </p:spPr>
        <p:txBody>
          <a:bodyPr/>
          <a:lstStyle/>
          <a:p>
            <a:r>
              <a:rPr lang="en-US" dirty="0"/>
              <a:t>Act -&gt;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69905"/>
            <a:ext cx="7886700" cy="3572390"/>
          </a:xfrm>
        </p:spPr>
      </p:pic>
      <p:sp>
        <p:nvSpPr>
          <p:cNvPr id="7" name="Oval 6"/>
          <p:cNvSpPr/>
          <p:nvPr/>
        </p:nvSpPr>
        <p:spPr>
          <a:xfrm>
            <a:off x="444500" y="4432300"/>
            <a:ext cx="1117600" cy="22860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649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Example: Insert a message into a </a:t>
            </a:r>
            <a:r>
              <a:rPr lang="en-US" dirty="0" err="1"/>
              <a:t>DynamoDB</a:t>
            </a:r>
            <a:r>
              <a:rPr lang="en-US" dirty="0"/>
              <a:t>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00075"/>
          </a:xfrm>
        </p:spPr>
        <p:txBody>
          <a:bodyPr/>
          <a:lstStyle/>
          <a:p>
            <a:r>
              <a:rPr lang="en-US" dirty="0"/>
              <a:t>Act -&gt; Rules -&gt; Create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26" y="2560636"/>
            <a:ext cx="6314749" cy="3903664"/>
          </a:xfrm>
        </p:spPr>
      </p:pic>
    </p:spTree>
    <p:extLst>
      <p:ext uri="{BB962C8B-B14F-4D97-AF65-F5344CB8AC3E}">
        <p14:creationId xmlns:p14="http://schemas.microsoft.com/office/powerpoint/2010/main" val="8812852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IceBreaker_Full_MC_V11-2-0.png"/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937" y="1506318"/>
            <a:ext cx="6975453" cy="446864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IoT</a:t>
            </a:r>
            <a:r>
              <a:rPr lang="en-US" dirty="0"/>
              <a:t> Rules Engine Actions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  <p:pic>
        <p:nvPicPr>
          <p:cNvPr id="16" name="Picture 15" descr="shaded-icons2-11.png"/>
          <p:cNvPicPr>
            <a:picLocks noChangeAspect="1"/>
          </p:cNvPicPr>
          <p:nvPr/>
        </p:nvPicPr>
        <p:blipFill>
          <a:blip r:embed="rId4">
            <a:alphaModFix am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4526" y="2629976"/>
            <a:ext cx="893774" cy="914400"/>
          </a:xfrm>
          <a:prstGeom prst="rect">
            <a:avLst/>
          </a:prstGeom>
        </p:spPr>
      </p:pic>
      <p:pic>
        <p:nvPicPr>
          <p:cNvPr id="17" name="Picture 16" descr="shaded-icons2-29.png"/>
          <p:cNvPicPr>
            <a:picLocks noChangeAspect="1"/>
          </p:cNvPicPr>
          <p:nvPr/>
        </p:nvPicPr>
        <p:blipFill>
          <a:blip r:embed="rId5">
            <a:alphaModFix am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277" y="2644511"/>
            <a:ext cx="1078992" cy="914400"/>
          </a:xfrm>
          <a:prstGeom prst="rect">
            <a:avLst/>
          </a:prstGeom>
        </p:spPr>
      </p:pic>
      <p:pic>
        <p:nvPicPr>
          <p:cNvPr id="21" name="Picture 20" descr="shaded-icons2-8.png"/>
          <p:cNvPicPr>
            <a:picLocks noChangeAspect="1"/>
          </p:cNvPicPr>
          <p:nvPr/>
        </p:nvPicPr>
        <p:blipFill>
          <a:blip r:embed="rId6">
            <a:alphaModFix am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6261" y="2642679"/>
            <a:ext cx="928360" cy="914400"/>
          </a:xfrm>
          <a:prstGeom prst="rect">
            <a:avLst/>
          </a:prstGeom>
        </p:spPr>
      </p:pic>
      <p:pic>
        <p:nvPicPr>
          <p:cNvPr id="26" name="Picture 25" descr="shaded-icons2-1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1795" y="1875548"/>
            <a:ext cx="1005142" cy="9144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12472" y="2769545"/>
            <a:ext cx="1386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RULES ENGINE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Transform messages based on rules and route to AWS Services</a:t>
            </a:r>
          </a:p>
        </p:txBody>
      </p:sp>
      <p:pic>
        <p:nvPicPr>
          <p:cNvPr id="28" name="Picture 27" descr="shaded-icons2-2.png"/>
          <p:cNvPicPr>
            <a:picLocks noChangeAspect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5346" y="1514794"/>
            <a:ext cx="1321029" cy="1747437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26" idx="3"/>
          </p:cNvCxnSpPr>
          <p:nvPr/>
        </p:nvCxnSpPr>
        <p:spPr>
          <a:xfrm flipV="1">
            <a:off x="6066938" y="2320606"/>
            <a:ext cx="566835" cy="12143"/>
          </a:xfrm>
          <a:prstGeom prst="straightConnector1">
            <a:avLst/>
          </a:prstGeom>
          <a:ln>
            <a:solidFill>
              <a:srgbClr val="6D6E6D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shaded-icons2-9.png"/>
          <p:cNvPicPr>
            <a:picLocks noChangeAspect="1"/>
          </p:cNvPicPr>
          <p:nvPr/>
        </p:nvPicPr>
        <p:blipFill>
          <a:blip r:embed="rId9">
            <a:alphaModFix am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6924" y="3771009"/>
            <a:ext cx="990027" cy="914400"/>
          </a:xfrm>
          <a:prstGeom prst="rect">
            <a:avLst/>
          </a:prstGeom>
        </p:spPr>
      </p:pic>
      <p:pic>
        <p:nvPicPr>
          <p:cNvPr id="35" name="Picture 34" descr="shaded-icons2-6.png"/>
          <p:cNvPicPr>
            <a:picLocks noChangeAspect="1"/>
          </p:cNvPicPr>
          <p:nvPr/>
        </p:nvPicPr>
        <p:blipFill>
          <a:blip r:embed="rId10">
            <a:alphaModFix am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1207" y="3989616"/>
            <a:ext cx="1334259" cy="509905"/>
          </a:xfrm>
          <a:prstGeom prst="rect">
            <a:avLst/>
          </a:prstGeom>
        </p:spPr>
      </p:pic>
      <p:pic>
        <p:nvPicPr>
          <p:cNvPr id="39" name="Picture 38" descr="shaded-icons2-4.png"/>
          <p:cNvPicPr>
            <a:picLocks noChangeAspect="1"/>
          </p:cNvPicPr>
          <p:nvPr/>
        </p:nvPicPr>
        <p:blipFill>
          <a:blip r:embed="rId11">
            <a:alphaModFix am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305" y="4077160"/>
            <a:ext cx="1043709" cy="914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538874" y="2477128"/>
            <a:ext cx="168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AWS Services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- - - - -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3P Services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17102" y="2462986"/>
            <a:ext cx="1682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AWS Services</a:t>
            </a:r>
          </a:p>
          <a:p>
            <a:pPr algn="ctr"/>
            <a:r>
              <a:rPr lang="en-US" sz="1200" b="1" dirty="0"/>
              <a:t>- - - - - </a:t>
            </a:r>
          </a:p>
          <a:p>
            <a:pPr algn="ctr"/>
            <a:r>
              <a:rPr lang="en-US" sz="1200" b="1" dirty="0"/>
              <a:t>3</a:t>
            </a:r>
            <a:r>
              <a:rPr lang="en-US" sz="1200" b="1" baseline="30000" dirty="0"/>
              <a:t>rd</a:t>
            </a:r>
            <a:r>
              <a:rPr lang="en-US" sz="1200" b="1" dirty="0"/>
              <a:t> Party Services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810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Device registry - thing, keys, certificate, policy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Security and identity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Device gateway – MQTT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Rules Engine</a:t>
            </a:r>
          </a:p>
          <a:p>
            <a:r>
              <a:rPr lang="en-US" dirty="0"/>
              <a:t>Pricing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Example code with MQTT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61484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- Pay as You Go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dirty="0"/>
              <a:t>No minimum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b="1" dirty="0"/>
              <a:t>$5 per million </a:t>
            </a:r>
            <a:r>
              <a:rPr lang="en-US" dirty="0"/>
              <a:t>messages published to, or delivered in US East (N. Virginia), US West (Oregon), EU (Ireland)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b="1" dirty="0"/>
              <a:t>$8 per million </a:t>
            </a:r>
            <a:r>
              <a:rPr lang="en-US" dirty="0"/>
              <a:t>in Asia Pacific (Tokyo)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b="1" dirty="0"/>
              <a:t>No fees </a:t>
            </a:r>
            <a:r>
              <a:rPr lang="en-US" dirty="0"/>
              <a:t>for Rules, Shadows, Deliveries to other AWS Services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306" y="857250"/>
            <a:ext cx="1301829" cy="129218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215106" y="4779442"/>
            <a:ext cx="5196114" cy="131814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/>
              <a:t>Free Tier</a:t>
            </a:r>
            <a:endParaRPr lang="en-US" b="1" dirty="0"/>
          </a:p>
          <a:p>
            <a:r>
              <a:rPr lang="en-US" dirty="0"/>
              <a:t>250,000 Messages Per Month Free for first 12 Months</a:t>
            </a:r>
          </a:p>
        </p:txBody>
      </p:sp>
    </p:spTree>
    <p:extLst>
      <p:ext uri="{BB962C8B-B14F-4D97-AF65-F5344CB8AC3E}">
        <p14:creationId xmlns:p14="http://schemas.microsoft.com/office/powerpoint/2010/main" val="5798213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Device registry - thing, keys, certificate, policy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Security and identity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Device gateway – MQTT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Rules Engine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Pricing</a:t>
            </a:r>
          </a:p>
          <a:p>
            <a:r>
              <a:rPr lang="en-US" dirty="0"/>
              <a:t>Example code with MQTT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7477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72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1981200" y="2040523"/>
            <a:ext cx="70104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rtlCol="0" anchor="ctr">
            <a:spAutoFit/>
          </a:bodyPr>
          <a:lstStyle/>
          <a:p>
            <a:pPr algn="ctr" defTabSz="457200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5393323"/>
            <a:ext cx="7010400" cy="33855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rtlCol="0" anchor="ctr">
            <a:spAutoFit/>
          </a:bodyPr>
          <a:lstStyle/>
          <a:p>
            <a:pPr algn="ctr" defTabSz="457200"/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AWS Infrastructure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4346" y="4533388"/>
            <a:ext cx="1797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b="1" dirty="0">
                <a:solidFill>
                  <a:prstClr val="black"/>
                </a:solidFill>
                <a:latin typeface="Arial"/>
                <a:cs typeface="Arial"/>
              </a:rPr>
              <a:t>Underlying Services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3430" y="3122799"/>
            <a:ext cx="1816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600" b="1" dirty="0">
                <a:solidFill>
                  <a:prstClr val="black"/>
                </a:solidFill>
                <a:latin typeface="Arial"/>
                <a:cs typeface="Arial"/>
              </a:rPr>
              <a:t>Offered Services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981200" y="1667961"/>
            <a:ext cx="7010400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Arial"/>
                <a:cs typeface="Arial"/>
              </a:rPr>
              <a:t>Applications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6353" y="2057401"/>
            <a:ext cx="5305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AWS Mobile SDK, API Endpoints, Management Console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51754" y="4622799"/>
            <a:ext cx="1252845" cy="4953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algn="ctr" defTabSz="457200"/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Computing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423062" y="4622799"/>
            <a:ext cx="1092805" cy="4953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algn="ctr" defTabSz="457200"/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Storage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34330" y="4622799"/>
            <a:ext cx="1505697" cy="4953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algn="ctr" defTabSz="457200"/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Networking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258491" y="4622799"/>
            <a:ext cx="1231753" cy="4953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algn="ctr" defTabSz="457200"/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Analytics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08708" y="4622799"/>
            <a:ext cx="1379395" cy="4953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algn="ctr" defTabSz="457200"/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Databases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2667000" y="2514600"/>
            <a:ext cx="0" cy="152400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962400" y="2514600"/>
            <a:ext cx="0" cy="152400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5181600" y="2514600"/>
            <a:ext cx="0" cy="152400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6477000" y="2514600"/>
            <a:ext cx="0" cy="152400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7848600" y="2514600"/>
            <a:ext cx="0" cy="152400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28650" y="2033440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600" b="1" dirty="0">
                <a:solidFill>
                  <a:prstClr val="black"/>
                </a:solidFill>
                <a:latin typeface="Arial"/>
                <a:cs typeface="Arial"/>
              </a:rPr>
              <a:t>SDK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AWS Services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C074CB-338F-4D07-83BC-76EE68A86D26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667" y="2739226"/>
            <a:ext cx="1243022" cy="2381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674" y="2749428"/>
            <a:ext cx="1323985" cy="257177"/>
          </a:xfrm>
          <a:prstGeom prst="rect">
            <a:avLst/>
          </a:prstGeom>
          <a:noFill/>
          <a:effectLst>
            <a:reflection stA="45000" endPos="65000" dir="5400000" sy="-100000" algn="bl" rotWithShape="0"/>
            <a:softEdge rad="0"/>
          </a:effectLst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208" y="3038999"/>
            <a:ext cx="809631" cy="2476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809" y="3804874"/>
            <a:ext cx="1357322" cy="2238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5436" y="3085605"/>
            <a:ext cx="1190634" cy="23336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8540" y="3080547"/>
            <a:ext cx="1443048" cy="2190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7585" y="3389554"/>
            <a:ext cx="862019" cy="2143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7585" y="3766703"/>
            <a:ext cx="1204921" cy="22860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9161" y="3414275"/>
            <a:ext cx="1309697" cy="3524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18635" y="3404533"/>
            <a:ext cx="1433523" cy="24765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0120" y="2673957"/>
            <a:ext cx="1543061" cy="34766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96951" y="3822860"/>
            <a:ext cx="852494" cy="21431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32724" y="4183482"/>
            <a:ext cx="966795" cy="25717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68011" y="4197770"/>
            <a:ext cx="862019" cy="24288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96951" y="4144351"/>
            <a:ext cx="1485911" cy="24765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73545" y="4103545"/>
            <a:ext cx="1747850" cy="24288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23422" y="2798890"/>
            <a:ext cx="1466861" cy="128588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677736" y="2713457"/>
            <a:ext cx="1423998" cy="92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827"/>
            <a:ext cx="7886700" cy="459613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pPr marL="458788" indent="-458788">
              <a:lnSpc>
                <a:spcPct val="110000"/>
              </a:lnSpc>
              <a:buNone/>
            </a:pPr>
            <a:r>
              <a:rPr lang="en-US" sz="2300" dirty="0"/>
              <a:t>[1]	</a:t>
            </a:r>
            <a:r>
              <a:rPr lang="en-US" sz="2300" dirty="0">
                <a:hlinkClick r:id="rId2"/>
              </a:rPr>
              <a:t>AWS account root user credentials and IAM user credentials</a:t>
            </a:r>
            <a:r>
              <a:rPr lang="en-US" sz="2300" dirty="0"/>
              <a:t>, Accessed on 4/1/2021</a:t>
            </a:r>
          </a:p>
          <a:p>
            <a:pPr marL="458788" indent="-458788">
              <a:lnSpc>
                <a:spcPct val="110000"/>
              </a:lnSpc>
              <a:buNone/>
            </a:pPr>
            <a:r>
              <a:rPr lang="en-US" sz="2300" dirty="0"/>
              <a:t>[2]	</a:t>
            </a:r>
            <a:r>
              <a:rPr lang="en-US" sz="2300" dirty="0">
                <a:hlinkClick r:id="rId3"/>
              </a:rPr>
              <a:t>Create AWS </a:t>
            </a:r>
            <a:r>
              <a:rPr lang="en-US" sz="2300" dirty="0" err="1">
                <a:hlinkClick r:id="rId3"/>
              </a:rPr>
              <a:t>IoT</a:t>
            </a:r>
            <a:r>
              <a:rPr lang="en-US" sz="2300" dirty="0">
                <a:hlinkClick r:id="rId3"/>
              </a:rPr>
              <a:t> resources</a:t>
            </a:r>
            <a:r>
              <a:rPr lang="en-US" sz="2300" dirty="0"/>
              <a:t>, Accessed on 4/1/2021</a:t>
            </a:r>
          </a:p>
          <a:p>
            <a:pPr marL="458788" indent="-458788">
              <a:lnSpc>
                <a:spcPct val="110000"/>
              </a:lnSpc>
              <a:buNone/>
            </a:pPr>
            <a:r>
              <a:rPr lang="en-US" sz="2300" dirty="0"/>
              <a:t>[3]	</a:t>
            </a:r>
            <a:r>
              <a:rPr lang="en-US" sz="2300" dirty="0">
                <a:hlinkClick r:id="rId4"/>
              </a:rPr>
              <a:t>Core Components of Amazon </a:t>
            </a:r>
            <a:r>
              <a:rPr lang="en-US" sz="2300" dirty="0" err="1">
                <a:hlinkClick r:id="rId4"/>
              </a:rPr>
              <a:t>DynamoDB</a:t>
            </a:r>
            <a:r>
              <a:rPr lang="en-US" sz="2300" dirty="0"/>
              <a:t>, Accessed on 4/1/2021</a:t>
            </a:r>
          </a:p>
          <a:p>
            <a:pPr marL="458788" indent="-458788">
              <a:lnSpc>
                <a:spcPct val="110000"/>
              </a:lnSpc>
              <a:buNone/>
            </a:pPr>
            <a:r>
              <a:rPr lang="en-US" sz="2300" dirty="0"/>
              <a:t>[4]	</a:t>
            </a:r>
            <a:r>
              <a:rPr lang="en-US" sz="2300" dirty="0">
                <a:hlinkClick r:id="rId4"/>
              </a:rPr>
              <a:t>Core Components of Amazon </a:t>
            </a:r>
            <a:r>
              <a:rPr lang="en-US" sz="2300" dirty="0" err="1">
                <a:hlinkClick r:id="rId4"/>
              </a:rPr>
              <a:t>DynamoDB</a:t>
            </a:r>
            <a:r>
              <a:rPr lang="en-US" sz="2300" dirty="0"/>
              <a:t>, Accessed on 4/1/2021</a:t>
            </a:r>
          </a:p>
          <a:p>
            <a:pPr marL="458788" indent="-458788">
              <a:lnSpc>
                <a:spcPct val="110000"/>
              </a:lnSpc>
              <a:buNone/>
            </a:pPr>
            <a:r>
              <a:rPr lang="en-US" sz="2300" dirty="0"/>
              <a:t>[5]	</a:t>
            </a:r>
            <a:r>
              <a:rPr lang="en-US" sz="2300" dirty="0">
                <a:hlinkClick r:id="rId5"/>
              </a:rPr>
              <a:t>Store device data in a </a:t>
            </a:r>
            <a:r>
              <a:rPr lang="en-US" sz="2300" dirty="0" err="1">
                <a:hlinkClick r:id="rId5"/>
              </a:rPr>
              <a:t>DynamoDB</a:t>
            </a:r>
            <a:r>
              <a:rPr lang="en-US" sz="2300" dirty="0">
                <a:hlinkClick r:id="rId5"/>
              </a:rPr>
              <a:t> table</a:t>
            </a:r>
            <a:r>
              <a:rPr lang="en-US" sz="2300" dirty="0"/>
              <a:t>, Accessed on 4/1/2021</a:t>
            </a:r>
          </a:p>
          <a:p>
            <a:pPr marL="458788" indent="-458788">
              <a:lnSpc>
                <a:spcPct val="110000"/>
              </a:lnSpc>
              <a:buNone/>
            </a:pPr>
            <a:r>
              <a:rPr lang="en-US" sz="2300" dirty="0"/>
              <a:t>[6]	</a:t>
            </a:r>
            <a:r>
              <a:rPr lang="en-US" sz="2300" dirty="0">
                <a:hlinkClick r:id="rId6"/>
              </a:rPr>
              <a:t>MQTT topics</a:t>
            </a:r>
            <a:r>
              <a:rPr lang="en-US" sz="2300" dirty="0"/>
              <a:t>, Accessed on 4/1/2021</a:t>
            </a:r>
          </a:p>
          <a:p>
            <a:pPr marL="458788" indent="-458788">
              <a:lnSpc>
                <a:spcPct val="110000"/>
              </a:lnSpc>
              <a:buNone/>
            </a:pPr>
            <a:r>
              <a:rPr lang="en-US" sz="2300" dirty="0"/>
              <a:t>[7]	</a:t>
            </a:r>
            <a:r>
              <a:rPr lang="en-US" sz="2300" dirty="0">
                <a:hlinkClick r:id="rId7"/>
              </a:rPr>
              <a:t>AWS </a:t>
            </a:r>
            <a:r>
              <a:rPr lang="en-US" sz="2300" dirty="0" err="1">
                <a:hlinkClick r:id="rId7"/>
              </a:rPr>
              <a:t>IoT</a:t>
            </a:r>
            <a:r>
              <a:rPr lang="en-US" sz="2300" dirty="0">
                <a:hlinkClick r:id="rId7"/>
              </a:rPr>
              <a:t> Device Shadow service</a:t>
            </a:r>
            <a:r>
              <a:rPr lang="en-US" sz="2300" dirty="0"/>
              <a:t>, Accessed on 4/1/2021</a:t>
            </a:r>
          </a:p>
          <a:p>
            <a:pPr marL="458788" indent="-458788">
              <a:lnSpc>
                <a:spcPct val="110000"/>
              </a:lnSpc>
              <a:buNone/>
            </a:pPr>
            <a:r>
              <a:rPr lang="en-US" sz="2300" dirty="0"/>
              <a:t>[8]	</a:t>
            </a:r>
            <a:r>
              <a:rPr lang="en-US" sz="2300" dirty="0">
                <a:hlinkClick r:id="rId8"/>
              </a:rPr>
              <a:t>Device Shadow MQTT topics</a:t>
            </a:r>
            <a:r>
              <a:rPr lang="en-US" sz="2300" dirty="0"/>
              <a:t>, Accessed on 4/2/2021</a:t>
            </a:r>
          </a:p>
          <a:p>
            <a:pPr marL="458788" indent="-458788">
              <a:lnSpc>
                <a:spcPct val="110000"/>
              </a:lnSpc>
              <a:buNone/>
            </a:pPr>
            <a:endParaRPr lang="en-US" sz="2300" dirty="0"/>
          </a:p>
          <a:p>
            <a:pPr marL="458788" indent="-458788">
              <a:lnSpc>
                <a:spcPct val="110000"/>
              </a:lnSpc>
              <a:buNone/>
            </a:pPr>
            <a:endParaRPr lang="en-US" sz="2300" dirty="0"/>
          </a:p>
          <a:p>
            <a:pPr marL="458788" indent="-458788">
              <a:lnSpc>
                <a:spcPct val="110000"/>
              </a:lnSpc>
              <a:buNone/>
            </a:pPr>
            <a:endParaRPr lang="en-US" sz="2300" dirty="0"/>
          </a:p>
          <a:p>
            <a:pPr marL="458788" indent="-458788">
              <a:lnSpc>
                <a:spcPct val="110000"/>
              </a:lnSpc>
              <a:buNone/>
            </a:pP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99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AWS </a:t>
            </a:r>
            <a:r>
              <a:rPr lang="en-GB" dirty="0" err="1"/>
              <a:t>IoT</a:t>
            </a:r>
            <a:r>
              <a:rPr lang="en-GB" dirty="0"/>
              <a:t>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5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Beta out in August 2015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Use of standard protocols</a:t>
            </a:r>
          </a:p>
          <a:p>
            <a:pPr>
              <a:buFontTx/>
              <a:buChar char="-"/>
            </a:pPr>
            <a:r>
              <a:rPr lang="en-US" dirty="0"/>
              <a:t>SDK, APIs </a:t>
            </a:r>
          </a:p>
          <a:p>
            <a:pPr>
              <a:buFontTx/>
              <a:buChar char="-"/>
            </a:pPr>
            <a:r>
              <a:rPr lang="en-US" dirty="0"/>
              <a:t>Partnership with different industry sectors</a:t>
            </a:r>
          </a:p>
          <a:p>
            <a:pPr>
              <a:buFontTx/>
              <a:buChar char="-"/>
            </a:pPr>
            <a:r>
              <a:rPr lang="en-US" dirty="0"/>
              <a:t>Bridge to other AWS Services, such as email, SMS, data </a:t>
            </a:r>
            <a:r>
              <a:rPr lang="en-US" dirty="0" err="1"/>
              <a:t>analystics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Bi-Directional / Long lived connections</a:t>
            </a:r>
          </a:p>
        </p:txBody>
      </p:sp>
    </p:spTree>
    <p:extLst>
      <p:ext uri="{BB962C8B-B14F-4D97-AF65-F5344CB8AC3E}">
        <p14:creationId xmlns:p14="http://schemas.microsoft.com/office/powerpoint/2010/main" val="18518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522165" y="3001128"/>
            <a:ext cx="3209262" cy="263015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lIns="67739" tIns="33893" rIns="67739" bIns="33893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 defTabSz="338927"/>
            <a:r>
              <a:rPr lang="en-US" sz="1100" dirty="0">
                <a:solidFill>
                  <a:schemeClr val="accent2"/>
                </a:solidFill>
                <a:latin typeface="Calibri"/>
                <a:ea typeface="Verdana" pitchFamily="34" charset="0"/>
                <a:cs typeface="Calibri"/>
              </a:rPr>
              <a:t>AWS IoT Services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63133" y="1190522"/>
            <a:ext cx="551655" cy="45031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lIns="91434" tIns="45717" rIns="91434" bIns="45717" rtlCol="0" anchor="ctr"/>
          <a:lstStyle/>
          <a:p>
            <a:pPr algn="ctr" defTabSz="457166"/>
            <a:r>
              <a:rPr lang="en-US" sz="1400" b="1" dirty="0">
                <a:solidFill>
                  <a:schemeClr val="tx1"/>
                </a:solidFill>
                <a:latin typeface="Arial"/>
              </a:rPr>
              <a:t>AWS </a:t>
            </a:r>
            <a:r>
              <a:rPr lang="en-US" sz="1400" b="1" dirty="0" err="1">
                <a:solidFill>
                  <a:schemeClr val="tx1"/>
                </a:solidFill>
                <a:latin typeface="Arial"/>
              </a:rPr>
              <a:t>IoT</a:t>
            </a:r>
            <a:r>
              <a:rPr lang="en-US" sz="1400" b="1" dirty="0">
                <a:solidFill>
                  <a:schemeClr val="tx1"/>
                </a:solidFill>
                <a:latin typeface="Arial"/>
              </a:rPr>
              <a:t> Architecture &amp; Ecosystem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10914" y="2234718"/>
            <a:ext cx="7404436" cy="2319601"/>
            <a:chOff x="1145893" y="1871774"/>
            <a:chExt cx="7404436" cy="2186081"/>
          </a:xfrm>
        </p:grpSpPr>
        <p:sp>
          <p:nvSpPr>
            <p:cNvPr id="38" name="Rectangle 7"/>
            <p:cNvSpPr/>
            <p:nvPr/>
          </p:nvSpPr>
          <p:spPr bwMode="auto">
            <a:xfrm>
              <a:off x="1453049" y="3854250"/>
              <a:ext cx="5346651" cy="20360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7739" tIns="33893" rIns="67739" bIns="33893" anchor="ctr"/>
            <a:lstStyle/>
            <a:p>
              <a:pPr algn="ctr" defTabSz="338927">
                <a:defRPr/>
              </a:pPr>
              <a:r>
                <a:rPr lang="en-US" altLang="ja-JP" sz="1600" b="1" dirty="0">
                  <a:solidFill>
                    <a:srgbClr val="151519"/>
                  </a:solidFill>
                  <a:latin typeface="Calibri"/>
                  <a:ea typeface="Verdana" pitchFamily="34" charset="0"/>
                  <a:cs typeface="Calibri"/>
                  <a:sym typeface="Times New Roman" pitchFamily="18" charset="0"/>
                </a:rPr>
                <a:t>Security</a:t>
              </a:r>
            </a:p>
          </p:txBody>
        </p:sp>
        <p:sp>
          <p:nvSpPr>
            <p:cNvPr id="39" name="Rectangle 7"/>
            <p:cNvSpPr/>
            <p:nvPr/>
          </p:nvSpPr>
          <p:spPr bwMode="auto">
            <a:xfrm>
              <a:off x="1453049" y="3523462"/>
              <a:ext cx="5346651" cy="23039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7739" tIns="33893" rIns="67739" bIns="33893" anchor="ctr"/>
            <a:lstStyle/>
            <a:p>
              <a:pPr algn="ctr" defTabSz="338927">
                <a:defRPr/>
              </a:pPr>
              <a:r>
                <a:rPr lang="en-US" altLang="ja-JP" sz="1600" dirty="0">
                  <a:solidFill>
                    <a:srgbClr val="151519"/>
                  </a:solidFill>
                  <a:latin typeface="Calibri"/>
                  <a:ea typeface="Verdana" pitchFamily="34" charset="0"/>
                  <a:cs typeface="Calibri"/>
                  <a:sym typeface="Times New Roman" pitchFamily="18" charset="0"/>
                </a:rPr>
                <a:t>Regions &amp; Availability Zones</a:t>
              </a:r>
            </a:p>
          </p:txBody>
        </p:sp>
        <p:sp>
          <p:nvSpPr>
            <p:cNvPr id="42" name="Rectangle 7"/>
            <p:cNvSpPr/>
            <p:nvPr/>
          </p:nvSpPr>
          <p:spPr bwMode="auto">
            <a:xfrm>
              <a:off x="3552379" y="2371038"/>
              <a:ext cx="1147991" cy="50625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67739" tIns="33893" rIns="67739" bIns="33893" anchor="ctr"/>
            <a:lstStyle/>
            <a:p>
              <a:pPr algn="ctr" defTabSz="338927"/>
              <a:r>
                <a:rPr lang="en-US" altLang="ja-JP" sz="1600" dirty="0">
                  <a:solidFill>
                    <a:srgbClr val="151519"/>
                  </a:solidFill>
                  <a:latin typeface="Calibri"/>
                  <a:ea typeface="Verdana" pitchFamily="34" charset="0"/>
                  <a:cs typeface="Calibri"/>
                  <a:sym typeface="Times New Roman" pitchFamily="18" charset="0"/>
                </a:rPr>
                <a:t>Rules Engine</a:t>
              </a:r>
            </a:p>
          </p:txBody>
        </p:sp>
        <p:sp>
          <p:nvSpPr>
            <p:cNvPr id="43" name="Rectangle 7"/>
            <p:cNvSpPr/>
            <p:nvPr/>
          </p:nvSpPr>
          <p:spPr bwMode="auto">
            <a:xfrm>
              <a:off x="1858817" y="2004724"/>
              <a:ext cx="4535115" cy="32231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67739" tIns="33893" rIns="67739" bIns="33893" anchor="ctr"/>
            <a:lstStyle/>
            <a:p>
              <a:pPr algn="ctr" defTabSz="338927"/>
              <a:r>
                <a:rPr lang="en-US" altLang="ja-JP" sz="1600" dirty="0">
                  <a:solidFill>
                    <a:srgbClr val="151519"/>
                  </a:solidFill>
                  <a:latin typeface="Calibri"/>
                  <a:ea typeface="Verdana" pitchFamily="34" charset="0"/>
                  <a:cs typeface="Calibri"/>
                  <a:sym typeface="Times New Roman" pitchFamily="18" charset="0"/>
                </a:rPr>
                <a:t>API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1145893" y="1871774"/>
              <a:ext cx="7404436" cy="35788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Rectangle 7"/>
            <p:cNvSpPr/>
            <p:nvPr/>
          </p:nvSpPr>
          <p:spPr bwMode="auto">
            <a:xfrm>
              <a:off x="1950150" y="2327034"/>
              <a:ext cx="1147991" cy="5410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67739" tIns="33893" rIns="67739" bIns="33893" anchor="ctr"/>
            <a:lstStyle/>
            <a:p>
              <a:pPr algn="ctr" defTabSz="338927"/>
              <a:r>
                <a:rPr lang="en-US" altLang="ja-JP" sz="1600" dirty="0">
                  <a:solidFill>
                    <a:srgbClr val="151519"/>
                  </a:solidFill>
                  <a:latin typeface="Calibri"/>
                  <a:ea typeface="Verdana" pitchFamily="34" charset="0"/>
                  <a:cs typeface="Calibri"/>
                  <a:sym typeface="Times New Roman" pitchFamily="18" charset="0"/>
                </a:rPr>
                <a:t>Thing Shadows</a:t>
              </a:r>
            </a:p>
          </p:txBody>
        </p:sp>
        <p:sp>
          <p:nvSpPr>
            <p:cNvPr id="44" name="Rectangle 7"/>
            <p:cNvSpPr/>
            <p:nvPr/>
          </p:nvSpPr>
          <p:spPr bwMode="auto">
            <a:xfrm>
              <a:off x="5275841" y="2371038"/>
              <a:ext cx="1147991" cy="4650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67739" tIns="33893" rIns="67739" bIns="33893" anchor="ctr"/>
            <a:lstStyle/>
            <a:p>
              <a:pPr algn="ctr" defTabSz="338927"/>
              <a:r>
                <a:rPr lang="en-US" altLang="ja-JP" sz="1600">
                  <a:solidFill>
                    <a:srgbClr val="151519"/>
                  </a:solidFill>
                  <a:latin typeface="Calibri"/>
                  <a:ea typeface="Verdana" pitchFamily="34" charset="0"/>
                  <a:cs typeface="Calibri"/>
                  <a:sym typeface="Times New Roman" pitchFamily="18" charset="0"/>
                </a:rPr>
                <a:t>Broker</a:t>
              </a:r>
              <a:endParaRPr lang="en-US" altLang="ja-JP" sz="1600" dirty="0">
                <a:solidFill>
                  <a:srgbClr val="151519"/>
                </a:solidFill>
                <a:latin typeface="Calibri"/>
                <a:ea typeface="Verdana" pitchFamily="34" charset="0"/>
                <a:cs typeface="Calibri"/>
                <a:sym typeface="Times New Roman" pitchFamily="18" charset="0"/>
              </a:endParaRPr>
            </a:p>
          </p:txBody>
        </p:sp>
        <p:sp>
          <p:nvSpPr>
            <p:cNvPr id="45" name="Rectangle 7"/>
            <p:cNvSpPr/>
            <p:nvPr/>
          </p:nvSpPr>
          <p:spPr bwMode="auto">
            <a:xfrm>
              <a:off x="5275841" y="2981861"/>
              <a:ext cx="1147991" cy="4925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67739" tIns="33893" rIns="67739" bIns="33893" anchor="ctr"/>
            <a:lstStyle/>
            <a:p>
              <a:pPr algn="ctr" defTabSz="338927"/>
              <a:r>
                <a:rPr lang="en-US" altLang="ja-JP" sz="1600" dirty="0">
                  <a:solidFill>
                    <a:srgbClr val="151519"/>
                  </a:solidFill>
                  <a:latin typeface="Calibri"/>
                  <a:ea typeface="Verdana" pitchFamily="34" charset="0"/>
                  <a:cs typeface="Calibri"/>
                  <a:sym typeface="Times New Roman" pitchFamily="18" charset="0"/>
                </a:rPr>
                <a:t>Secure Gateway</a:t>
              </a:r>
            </a:p>
          </p:txBody>
        </p:sp>
        <p:sp>
          <p:nvSpPr>
            <p:cNvPr id="46" name="Rectangle 7"/>
            <p:cNvSpPr/>
            <p:nvPr/>
          </p:nvSpPr>
          <p:spPr bwMode="auto">
            <a:xfrm>
              <a:off x="3552379" y="2981860"/>
              <a:ext cx="1147991" cy="51553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67739" tIns="33893" rIns="67739" bIns="33893" anchor="ctr"/>
            <a:lstStyle/>
            <a:p>
              <a:pPr algn="ctr" defTabSz="338927"/>
              <a:r>
                <a:rPr lang="en-US" altLang="ja-JP" sz="1600">
                  <a:solidFill>
                    <a:srgbClr val="151519"/>
                  </a:solidFill>
                  <a:latin typeface="Calibri"/>
                  <a:ea typeface="Verdana" pitchFamily="34" charset="0"/>
                  <a:cs typeface="Calibri"/>
                  <a:sym typeface="Times New Roman" pitchFamily="18" charset="0"/>
                </a:rPr>
                <a:t>Things Registry</a:t>
              </a:r>
              <a:endParaRPr lang="en-US" altLang="ja-JP" sz="1600" dirty="0">
                <a:solidFill>
                  <a:srgbClr val="151519"/>
                </a:solidFill>
                <a:latin typeface="Calibri"/>
                <a:ea typeface="Verdana" pitchFamily="34" charset="0"/>
                <a:cs typeface="Calibri"/>
                <a:sym typeface="Times New Roman" pitchFamily="18" charset="0"/>
              </a:endParaRPr>
            </a:p>
          </p:txBody>
        </p:sp>
        <p:sp>
          <p:nvSpPr>
            <p:cNvPr id="53" name="Rectangle 7"/>
            <p:cNvSpPr/>
            <p:nvPr/>
          </p:nvSpPr>
          <p:spPr bwMode="auto">
            <a:xfrm>
              <a:off x="1950150" y="2981861"/>
              <a:ext cx="1299322" cy="4925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67739" tIns="33893" rIns="67739" bIns="33893" anchor="ctr"/>
            <a:lstStyle/>
            <a:p>
              <a:pPr algn="ctr" defTabSz="338927"/>
              <a:r>
                <a:rPr lang="en-US" altLang="ja-JP" sz="1600" dirty="0">
                  <a:solidFill>
                    <a:srgbClr val="151519"/>
                  </a:solidFill>
                  <a:latin typeface="Calibri"/>
                  <a:ea typeface="Verdana" pitchFamily="34" charset="0"/>
                  <a:cs typeface="Calibri"/>
                  <a:sym typeface="Times New Roman" pitchFamily="18" charset="0"/>
                </a:rPr>
                <a:t>C / Java</a:t>
              </a:r>
            </a:p>
            <a:p>
              <a:pPr algn="ctr" defTabSz="338927"/>
              <a:r>
                <a:rPr lang="en-US" altLang="ja-JP" sz="1600" dirty="0">
                  <a:solidFill>
                    <a:srgbClr val="151519"/>
                  </a:solidFill>
                  <a:latin typeface="Calibri"/>
                  <a:ea typeface="Verdana" pitchFamily="34" charset="0"/>
                  <a:cs typeface="Calibri"/>
                  <a:sym typeface="Times New Roman" pitchFamily="18" charset="0"/>
                </a:rPr>
                <a:t>SDK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478890" y="5132159"/>
            <a:ext cx="1340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Calibri" charset="0"/>
                <a:ea typeface="Calibri" charset="0"/>
                <a:cs typeface="Calibri" charset="0"/>
              </a:rPr>
              <a:t>IoT</a:t>
            </a:r>
            <a:r>
              <a:rPr lang="en-US" sz="2000" i="1" dirty="0">
                <a:latin typeface="Calibri" charset="0"/>
                <a:ea typeface="Calibri" charset="0"/>
                <a:cs typeface="Calibri" charset="0"/>
              </a:rPr>
              <a:t> Devices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89236" y="3172016"/>
            <a:ext cx="1038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libri" charset="0"/>
                <a:ea typeface="Calibri" charset="0"/>
                <a:cs typeface="Calibri" charset="0"/>
              </a:rPr>
              <a:t>AWS </a:t>
            </a:r>
            <a:r>
              <a:rPr lang="en-US" sz="2000" i="1" dirty="0" err="1">
                <a:latin typeface="Calibri" charset="0"/>
                <a:ea typeface="Calibri" charset="0"/>
                <a:cs typeface="Calibri" charset="0"/>
              </a:rPr>
              <a:t>IoT</a:t>
            </a:r>
            <a:endParaRPr lang="en-US" sz="20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97021" y="1549573"/>
            <a:ext cx="1130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libri" charset="0"/>
                <a:ea typeface="Calibri" charset="0"/>
                <a:cs typeface="Calibri" charset="0"/>
              </a:rPr>
              <a:t>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C074CB-338F-4D07-83BC-76EE68A86D26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1026" name="Picture 2" descr="ttp://www.enterrasolutions.com/media/Smart-City-Transportation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186" y="1059770"/>
            <a:ext cx="1727762" cy="109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 for Smart Healthca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088" y="818074"/>
            <a:ext cx="1474774" cy="121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ge result for smart agricultu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54" y="1042428"/>
            <a:ext cx="1038387" cy="10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0550" y="321829"/>
            <a:ext cx="288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Smart Transportation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477441" y="274287"/>
            <a:ext cx="18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Smart Health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299059" y="274287"/>
            <a:ext cx="225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Smart Agriculture</a:t>
            </a:r>
            <a:endParaRPr lang="en-US" dirty="0"/>
          </a:p>
        </p:txBody>
      </p:sp>
      <p:pic>
        <p:nvPicPr>
          <p:cNvPr id="1032" name="Picture 8" descr="mage result for smart la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74" y="4776444"/>
            <a:ext cx="560310" cy="116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tp://processors.wiki.ti.com/images/e/e2/Smartplu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870" y="4889902"/>
            <a:ext cx="1119623" cy="11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ge result for smart camer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711" y="4964230"/>
            <a:ext cx="1367028" cy="102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ge result for smart sprink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753" y="4964230"/>
            <a:ext cx="1656123" cy="110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/>
          <p:nvPr/>
        </p:nvCxnSpPr>
        <p:spPr>
          <a:xfrm flipV="1">
            <a:off x="1110914" y="4713002"/>
            <a:ext cx="7404436" cy="35788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29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IoT</a:t>
            </a:r>
            <a:r>
              <a:rPr lang="en-US" dirty="0"/>
              <a:t> - Console Interactive Tutorial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1AF896EF-694F-AB5F-9DD0-D3E8F6407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22" y="2387165"/>
            <a:ext cx="7772400" cy="3517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19BFA7-CE40-02F7-6122-6FAF69CED1A3}"/>
              </a:ext>
            </a:extLst>
          </p:cNvPr>
          <p:cNvSpPr txBox="1"/>
          <p:nvPr/>
        </p:nvSpPr>
        <p:spPr>
          <a:xfrm>
            <a:off x="891822" y="18542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Open the </a:t>
            </a:r>
            <a:r>
              <a:rPr lang="en-US" b="0" i="0" u="none" strike="noStrike" dirty="0">
                <a:effectLst/>
                <a:latin typeface="Amazon Ember"/>
                <a:hlinkClick r:id="rId4"/>
              </a:rPr>
              <a:t>Learning hub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 in the AWS IoT console.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3049"/>
      </p:ext>
    </p:extLst>
  </p:cSld>
  <p:clrMapOvr>
    <a:masterClrMapping/>
  </p:clrMapOvr>
</p:sld>
</file>

<file path=ppt/theme/theme1.xml><?xml version="1.0" encoding="utf-8"?>
<a:theme xmlns:a="http://schemas.openxmlformats.org/drawingml/2006/main" name="NS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SA" id="{AF238E7D-D09A-0A47-BA02-0B415A9CA3AB}" vid="{E50270AB-861A-174E-B1C1-13DED48DE6A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NSA</Template>
  <TotalTime>17080</TotalTime>
  <Words>3519</Words>
  <Application>Microsoft Macintosh PowerPoint</Application>
  <PresentationFormat>On-screen Show (4:3)</PresentationFormat>
  <Paragraphs>581</Paragraphs>
  <Slides>60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Amazon Ember</vt:lpstr>
      <vt:lpstr>Arial</vt:lpstr>
      <vt:lpstr>Calibri</vt:lpstr>
      <vt:lpstr>Calibri Light</vt:lpstr>
      <vt:lpstr>CourierNewPSMT</vt:lpstr>
      <vt:lpstr>Times New Roman</vt:lpstr>
      <vt:lpstr>Verdana</vt:lpstr>
      <vt:lpstr>NSA</vt:lpstr>
      <vt:lpstr>IoT Security and Privacy</vt:lpstr>
      <vt:lpstr>Learning Outcomes</vt:lpstr>
      <vt:lpstr>Prerequisites and Module Time </vt:lpstr>
      <vt:lpstr>Outline</vt:lpstr>
      <vt:lpstr>Overview</vt:lpstr>
      <vt:lpstr>Current AWS Services</vt:lpstr>
      <vt:lpstr>AWS IoT service</vt:lpstr>
      <vt:lpstr>PowerPoint Presentation</vt:lpstr>
      <vt:lpstr>AWS IoT - Console Interactive Tutorial </vt:lpstr>
      <vt:lpstr>AWS IoT</vt:lpstr>
      <vt:lpstr>AWS IoT Components</vt:lpstr>
      <vt:lpstr>AWS IoT Components (Cont’d)</vt:lpstr>
      <vt:lpstr>Accessing AWS IoT</vt:lpstr>
      <vt:lpstr>Closely Related AWS Services</vt:lpstr>
      <vt:lpstr>Outline</vt:lpstr>
      <vt:lpstr>Registry and Things</vt:lpstr>
      <vt:lpstr>Use Case</vt:lpstr>
      <vt:lpstr>AWS IoT Device Registry</vt:lpstr>
      <vt:lpstr>AWS Management Console Login</vt:lpstr>
      <vt:lpstr>AWS Management Console</vt:lpstr>
      <vt:lpstr>IoT Core</vt:lpstr>
      <vt:lpstr>Create a DHT22 Thing</vt:lpstr>
      <vt:lpstr>Create a certificate</vt:lpstr>
      <vt:lpstr>Create a policy</vt:lpstr>
      <vt:lpstr>AWS IoT Core policies</vt:lpstr>
      <vt:lpstr>Attach a policy</vt:lpstr>
      <vt:lpstr>MQTT Test Client</vt:lpstr>
      <vt:lpstr>Settings</vt:lpstr>
      <vt:lpstr>Use AWS IoT as MQTT Server</vt:lpstr>
      <vt:lpstr>Outline</vt:lpstr>
      <vt:lpstr>AWS IoT Security</vt:lpstr>
      <vt:lpstr>Securing and Identifying Things: Mutual Authentication through TLS</vt:lpstr>
      <vt:lpstr>Security, Designed for Connected Devices</vt:lpstr>
      <vt:lpstr>Outline</vt:lpstr>
      <vt:lpstr>AWS IoT Device Gateway</vt:lpstr>
      <vt:lpstr>AWS IoT Device Gateway</vt:lpstr>
      <vt:lpstr>AWS IoT Device Shadow service</vt:lpstr>
      <vt:lpstr>AWS IoT Device Shadow</vt:lpstr>
      <vt:lpstr>AWS IoT Shadow Flow</vt:lpstr>
      <vt:lpstr>Accessing shadows</vt:lpstr>
      <vt:lpstr>Using shadows in devices, apps, and other cloud services</vt:lpstr>
      <vt:lpstr>AWS IoT Device Shadow Topics (MQTT)</vt:lpstr>
      <vt:lpstr>Topic wildcards</vt:lpstr>
      <vt:lpstr>Example use of Topic wildcards</vt:lpstr>
      <vt:lpstr>Publish Using JSON</vt:lpstr>
      <vt:lpstr>RESTful API Accessing Shadow</vt:lpstr>
      <vt:lpstr>Outline</vt:lpstr>
      <vt:lpstr>Amazon DynamoDB</vt:lpstr>
      <vt:lpstr>DynamoDB Table Example</vt:lpstr>
      <vt:lpstr>Table Example</vt:lpstr>
      <vt:lpstr>AWS IoT Rules Engine</vt:lpstr>
      <vt:lpstr>AWS IoT Rules Engine Basics</vt:lpstr>
      <vt:lpstr>Rule</vt:lpstr>
      <vt:lpstr>Rule Example: Insert a message into a DynamoDB table</vt:lpstr>
      <vt:lpstr>AWS IoT Rules Engine Actions</vt:lpstr>
      <vt:lpstr>Outline</vt:lpstr>
      <vt:lpstr>Pricing - Pay as You Go</vt:lpstr>
      <vt:lpstr>Outline</vt:lpstr>
      <vt:lpstr>Demo</vt:lpstr>
      <vt:lpstr>References</vt:lpstr>
    </vt:vector>
  </TitlesOfParts>
  <Company>BIS@DSU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Xinwen Fu</dc:creator>
  <cp:lastModifiedBy>Fu, Xinwen</cp:lastModifiedBy>
  <cp:revision>1305</cp:revision>
  <dcterms:created xsi:type="dcterms:W3CDTF">1995-06-02T21:27:28Z</dcterms:created>
  <dcterms:modified xsi:type="dcterms:W3CDTF">2023-03-30T20:04:31Z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gong@mcnc.org</vt:lpwstr>
  </property>
  <property fmtid="{D5CDD505-2E9C-101B-9397-08002B2CF9AE}" pid="8" name="HomePage">
    <vt:lpwstr>http://www.mcnc.org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C:\fmg\cs591w</vt:lpwstr>
  </property>
</Properties>
</file>