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10" r:id="rId1"/>
  </p:sldMasterIdLst>
  <p:notesMasterIdLst>
    <p:notesMasterId r:id="rId63"/>
  </p:notesMasterIdLst>
  <p:handoutMasterIdLst>
    <p:handoutMasterId r:id="rId64"/>
  </p:handoutMasterIdLst>
  <p:sldIdLst>
    <p:sldId id="256" r:id="rId2"/>
    <p:sldId id="349" r:id="rId3"/>
    <p:sldId id="354" r:id="rId4"/>
    <p:sldId id="326" r:id="rId5"/>
    <p:sldId id="353" r:id="rId6"/>
    <p:sldId id="308" r:id="rId7"/>
    <p:sldId id="315" r:id="rId8"/>
    <p:sldId id="316" r:id="rId9"/>
    <p:sldId id="259" r:id="rId10"/>
    <p:sldId id="260" r:id="rId11"/>
    <p:sldId id="337" r:id="rId12"/>
    <p:sldId id="338" r:id="rId13"/>
    <p:sldId id="339" r:id="rId14"/>
    <p:sldId id="340" r:id="rId15"/>
    <p:sldId id="327" r:id="rId16"/>
    <p:sldId id="383" r:id="rId17"/>
    <p:sldId id="384" r:id="rId18"/>
    <p:sldId id="262" r:id="rId19"/>
    <p:sldId id="359" r:id="rId20"/>
    <p:sldId id="360" r:id="rId21"/>
    <p:sldId id="358" r:id="rId22"/>
    <p:sldId id="356" r:id="rId23"/>
    <p:sldId id="366" r:id="rId24"/>
    <p:sldId id="357" r:id="rId25"/>
    <p:sldId id="385" r:id="rId26"/>
    <p:sldId id="367" r:id="rId27"/>
    <p:sldId id="364" r:id="rId28"/>
    <p:sldId id="369" r:id="rId29"/>
    <p:sldId id="368" r:id="rId30"/>
    <p:sldId id="334" r:id="rId31"/>
    <p:sldId id="266" r:id="rId32"/>
    <p:sldId id="269" r:id="rId33"/>
    <p:sldId id="270" r:id="rId34"/>
    <p:sldId id="328" r:id="rId35"/>
    <p:sldId id="275" r:id="rId36"/>
    <p:sldId id="276" r:id="rId37"/>
    <p:sldId id="376" r:id="rId38"/>
    <p:sldId id="320" r:id="rId39"/>
    <p:sldId id="321" r:id="rId40"/>
    <p:sldId id="378" r:id="rId41"/>
    <p:sldId id="379" r:id="rId42"/>
    <p:sldId id="322" r:id="rId43"/>
    <p:sldId id="388" r:id="rId44"/>
    <p:sldId id="381" r:id="rId45"/>
    <p:sldId id="386" r:id="rId46"/>
    <p:sldId id="324" r:id="rId47"/>
    <p:sldId id="344" r:id="rId48"/>
    <p:sldId id="329" r:id="rId49"/>
    <p:sldId id="370" r:id="rId50"/>
    <p:sldId id="371" r:id="rId51"/>
    <p:sldId id="375" r:id="rId52"/>
    <p:sldId id="279" r:id="rId53"/>
    <p:sldId id="280" r:id="rId54"/>
    <p:sldId id="372" r:id="rId55"/>
    <p:sldId id="373" r:id="rId56"/>
    <p:sldId id="286" r:id="rId57"/>
    <p:sldId id="330" r:id="rId58"/>
    <p:sldId id="335" r:id="rId59"/>
    <p:sldId id="352" r:id="rId60"/>
    <p:sldId id="382" r:id="rId61"/>
    <p:sldId id="336" r:id="rId62"/>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9933"/>
    <a:srgbClr val="FF9966"/>
    <a:srgbClr val="33CCFF"/>
    <a:srgbClr val="9999FF"/>
    <a:srgbClr val="FF0066"/>
    <a:srgbClr val="669900"/>
    <a:srgbClr val="0033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C6D44-F45E-2E4A-B03F-2CD9A24F7D7D}" v="6" dt="2023-04-06T14:05:23.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4"/>
  </p:normalViewPr>
  <p:slideViewPr>
    <p:cSldViewPr snapToGrid="0">
      <p:cViewPr varScale="1">
        <p:scale>
          <a:sx n="106" d="100"/>
          <a:sy n="106" d="100"/>
        </p:scale>
        <p:origin x="2344" y="1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E3964099-05BA-0548-8A1F-54D05B87A2EF}"/>
    <pc:docChg chg="undo custSel addSld modSld">
      <pc:chgData name="Fu, Xinwen" userId="0e36c28d-7c66-4d23-8c4d-566aefcb51e0" providerId="ADAL" clId="{E3964099-05BA-0548-8A1F-54D05B87A2EF}" dt="2022-03-24T18:58:21.030" v="262"/>
      <pc:docMkLst>
        <pc:docMk/>
      </pc:docMkLst>
      <pc:sldChg chg="delSp mod">
        <pc:chgData name="Fu, Xinwen" userId="0e36c28d-7c66-4d23-8c4d-566aefcb51e0" providerId="ADAL" clId="{E3964099-05BA-0548-8A1F-54D05B87A2EF}" dt="2022-03-22T14:37:11.972" v="0" actId="478"/>
        <pc:sldMkLst>
          <pc:docMk/>
          <pc:sldMk cId="1509203252" sldId="260"/>
        </pc:sldMkLst>
        <pc:inkChg chg="del">
          <ac:chgData name="Fu, Xinwen" userId="0e36c28d-7c66-4d23-8c4d-566aefcb51e0" providerId="ADAL" clId="{E3964099-05BA-0548-8A1F-54D05B87A2EF}" dt="2022-03-22T14:37:11.972" v="0" actId="478"/>
          <ac:inkMkLst>
            <pc:docMk/>
            <pc:sldMk cId="1509203252" sldId="260"/>
            <ac:inkMk id="5" creationId="{00000000-0000-0000-0000-000000000000}"/>
          </ac:inkMkLst>
        </pc:inkChg>
      </pc:sldChg>
      <pc:sldChg chg="addSp">
        <pc:chgData name="Fu, Xinwen" userId="0e36c28d-7c66-4d23-8c4d-566aefcb51e0" providerId="ADAL" clId="{E3964099-05BA-0548-8A1F-54D05B87A2EF}" dt="2022-03-24T18:58:21.030" v="262"/>
        <pc:sldMkLst>
          <pc:docMk/>
          <pc:sldMk cId="786958418" sldId="269"/>
        </pc:sldMkLst>
        <pc:inkChg chg="add">
          <ac:chgData name="Fu, Xinwen" userId="0e36c28d-7c66-4d23-8c4d-566aefcb51e0" providerId="ADAL" clId="{E3964099-05BA-0548-8A1F-54D05B87A2EF}" dt="2022-03-24T18:58:21.030" v="262"/>
          <ac:inkMkLst>
            <pc:docMk/>
            <pc:sldMk cId="786958418" sldId="269"/>
            <ac:inkMk id="3" creationId="{74992FAC-EEE9-9C4A-85A9-8787AB8B7B75}"/>
          </ac:inkMkLst>
        </pc:inkChg>
      </pc:sldChg>
      <pc:sldChg chg="modSp mod">
        <pc:chgData name="Fu, Xinwen" userId="0e36c28d-7c66-4d23-8c4d-566aefcb51e0" providerId="ADAL" clId="{E3964099-05BA-0548-8A1F-54D05B87A2EF}" dt="2022-03-22T15:04:14.358" v="57" actId="27636"/>
        <pc:sldMkLst>
          <pc:docMk/>
          <pc:sldMk cId="1514904388" sldId="276"/>
        </pc:sldMkLst>
        <pc:spChg chg="mod">
          <ac:chgData name="Fu, Xinwen" userId="0e36c28d-7c66-4d23-8c4d-566aefcb51e0" providerId="ADAL" clId="{E3964099-05BA-0548-8A1F-54D05B87A2EF}" dt="2022-03-22T15:04:10.239" v="55" actId="1037"/>
          <ac:spMkLst>
            <pc:docMk/>
            <pc:sldMk cId="1514904388" sldId="276"/>
            <ac:spMk id="6" creationId="{00000000-0000-0000-0000-000000000000}"/>
          </ac:spMkLst>
        </pc:spChg>
        <pc:spChg chg="mod">
          <ac:chgData name="Fu, Xinwen" userId="0e36c28d-7c66-4d23-8c4d-566aefcb51e0" providerId="ADAL" clId="{E3964099-05BA-0548-8A1F-54D05B87A2EF}" dt="2022-03-22T15:04:10.239" v="55" actId="1037"/>
          <ac:spMkLst>
            <pc:docMk/>
            <pc:sldMk cId="1514904388" sldId="276"/>
            <ac:spMk id="18" creationId="{00000000-0000-0000-0000-000000000000}"/>
          </ac:spMkLst>
        </pc:spChg>
        <pc:spChg chg="mod">
          <ac:chgData name="Fu, Xinwen" userId="0e36c28d-7c66-4d23-8c4d-566aefcb51e0" providerId="ADAL" clId="{E3964099-05BA-0548-8A1F-54D05B87A2EF}" dt="2022-03-22T15:04:14.358" v="57" actId="27636"/>
          <ac:spMkLst>
            <pc:docMk/>
            <pc:sldMk cId="1514904388" sldId="276"/>
            <ac:spMk id="23" creationId="{00000000-0000-0000-0000-000000000000}"/>
          </ac:spMkLst>
        </pc:spChg>
        <pc:picChg chg="mod">
          <ac:chgData name="Fu, Xinwen" userId="0e36c28d-7c66-4d23-8c4d-566aefcb51e0" providerId="ADAL" clId="{E3964099-05BA-0548-8A1F-54D05B87A2EF}" dt="2022-03-22T15:04:10.239" v="55" actId="1037"/>
          <ac:picMkLst>
            <pc:docMk/>
            <pc:sldMk cId="1514904388" sldId="276"/>
            <ac:picMk id="3" creationId="{00000000-0000-0000-0000-000000000000}"/>
          </ac:picMkLst>
        </pc:picChg>
        <pc:picChg chg="mod">
          <ac:chgData name="Fu, Xinwen" userId="0e36c28d-7c66-4d23-8c4d-566aefcb51e0" providerId="ADAL" clId="{E3964099-05BA-0548-8A1F-54D05B87A2EF}" dt="2022-03-22T15:04:10.239" v="55" actId="1037"/>
          <ac:picMkLst>
            <pc:docMk/>
            <pc:sldMk cId="1514904388" sldId="276"/>
            <ac:picMk id="10" creationId="{00000000-0000-0000-0000-000000000000}"/>
          </ac:picMkLst>
        </pc:picChg>
        <pc:picChg chg="mod">
          <ac:chgData name="Fu, Xinwen" userId="0e36c28d-7c66-4d23-8c4d-566aefcb51e0" providerId="ADAL" clId="{E3964099-05BA-0548-8A1F-54D05B87A2EF}" dt="2022-03-22T15:04:10.239" v="55" actId="1037"/>
          <ac:picMkLst>
            <pc:docMk/>
            <pc:sldMk cId="1514904388" sldId="276"/>
            <ac:picMk id="26" creationId="{00000000-0000-0000-0000-000000000000}"/>
          </ac:picMkLst>
        </pc:picChg>
        <pc:picChg chg="mod">
          <ac:chgData name="Fu, Xinwen" userId="0e36c28d-7c66-4d23-8c4d-566aefcb51e0" providerId="ADAL" clId="{E3964099-05BA-0548-8A1F-54D05B87A2EF}" dt="2022-03-22T15:04:10.239" v="55" actId="1037"/>
          <ac:picMkLst>
            <pc:docMk/>
            <pc:sldMk cId="1514904388" sldId="276"/>
            <ac:picMk id="27" creationId="{00000000-0000-0000-0000-000000000000}"/>
          </ac:picMkLst>
        </pc:picChg>
        <pc:cxnChg chg="mod">
          <ac:chgData name="Fu, Xinwen" userId="0e36c28d-7c66-4d23-8c4d-566aefcb51e0" providerId="ADAL" clId="{E3964099-05BA-0548-8A1F-54D05B87A2EF}" dt="2022-03-22T15:04:10.239" v="55" actId="1037"/>
          <ac:cxnSpMkLst>
            <pc:docMk/>
            <pc:sldMk cId="1514904388" sldId="276"/>
            <ac:cxnSpMk id="13" creationId="{00000000-0000-0000-0000-000000000000}"/>
          </ac:cxnSpMkLst>
        </pc:cxnChg>
        <pc:cxnChg chg="mod">
          <ac:chgData name="Fu, Xinwen" userId="0e36c28d-7c66-4d23-8c4d-566aefcb51e0" providerId="ADAL" clId="{E3964099-05BA-0548-8A1F-54D05B87A2EF}" dt="2022-03-22T15:04:10.239" v="55" actId="1037"/>
          <ac:cxnSpMkLst>
            <pc:docMk/>
            <pc:sldMk cId="1514904388" sldId="276"/>
            <ac:cxnSpMk id="15" creationId="{00000000-0000-0000-0000-000000000000}"/>
          </ac:cxnSpMkLst>
        </pc:cxnChg>
      </pc:sldChg>
      <pc:sldChg chg="delSp mod">
        <pc:chgData name="Fu, Xinwen" userId="0e36c28d-7c66-4d23-8c4d-566aefcb51e0" providerId="ADAL" clId="{E3964099-05BA-0548-8A1F-54D05B87A2EF}" dt="2022-03-22T14:42:58.049" v="1" actId="478"/>
        <pc:sldMkLst>
          <pc:docMk/>
          <pc:sldMk cId="1827393845" sldId="337"/>
        </pc:sldMkLst>
        <pc:inkChg chg="del">
          <ac:chgData name="Fu, Xinwen" userId="0e36c28d-7c66-4d23-8c4d-566aefcb51e0" providerId="ADAL" clId="{E3964099-05BA-0548-8A1F-54D05B87A2EF}" dt="2022-03-22T14:42:58.049" v="1" actId="478"/>
          <ac:inkMkLst>
            <pc:docMk/>
            <pc:sldMk cId="1827393845" sldId="337"/>
            <ac:inkMk id="5" creationId="{00000000-0000-0000-0000-000000000000}"/>
          </ac:inkMkLst>
        </pc:inkChg>
      </pc:sldChg>
      <pc:sldChg chg="modSp mod">
        <pc:chgData name="Fu, Xinwen" userId="0e36c28d-7c66-4d23-8c4d-566aefcb51e0" providerId="ADAL" clId="{E3964099-05BA-0548-8A1F-54D05B87A2EF}" dt="2022-03-22T14:46:48" v="5" actId="20577"/>
        <pc:sldMkLst>
          <pc:docMk/>
          <pc:sldMk cId="1051857409" sldId="339"/>
        </pc:sldMkLst>
        <pc:spChg chg="mod">
          <ac:chgData name="Fu, Xinwen" userId="0e36c28d-7c66-4d23-8c4d-566aefcb51e0" providerId="ADAL" clId="{E3964099-05BA-0548-8A1F-54D05B87A2EF}" dt="2022-03-22T14:46:48" v="5" actId="20577"/>
          <ac:spMkLst>
            <pc:docMk/>
            <pc:sldMk cId="1051857409" sldId="339"/>
            <ac:spMk id="3" creationId="{00000000-0000-0000-0000-000000000000}"/>
          </ac:spMkLst>
        </pc:spChg>
      </pc:sldChg>
      <pc:sldChg chg="modSp mod">
        <pc:chgData name="Fu, Xinwen" userId="0e36c28d-7c66-4d23-8c4d-566aefcb51e0" providerId="ADAL" clId="{E3964099-05BA-0548-8A1F-54D05B87A2EF}" dt="2022-03-22T14:51:18.469" v="8" actId="20577"/>
        <pc:sldMkLst>
          <pc:docMk/>
          <pc:sldMk cId="1918331410" sldId="340"/>
        </pc:sldMkLst>
        <pc:spChg chg="mod">
          <ac:chgData name="Fu, Xinwen" userId="0e36c28d-7c66-4d23-8c4d-566aefcb51e0" providerId="ADAL" clId="{E3964099-05BA-0548-8A1F-54D05B87A2EF}" dt="2022-03-22T14:51:18.469" v="8" actId="20577"/>
          <ac:spMkLst>
            <pc:docMk/>
            <pc:sldMk cId="1918331410" sldId="340"/>
            <ac:spMk id="3" creationId="{00000000-0000-0000-0000-000000000000}"/>
          </ac:spMkLst>
        </pc:spChg>
      </pc:sldChg>
      <pc:sldChg chg="modSp mod">
        <pc:chgData name="Fu, Xinwen" userId="0e36c28d-7c66-4d23-8c4d-566aefcb51e0" providerId="ADAL" clId="{E3964099-05BA-0548-8A1F-54D05B87A2EF}" dt="2022-03-22T15:55:06.701" v="155" actId="20577"/>
        <pc:sldMkLst>
          <pc:docMk/>
          <pc:sldMk cId="1362979630" sldId="356"/>
        </pc:sldMkLst>
        <pc:spChg chg="mod">
          <ac:chgData name="Fu, Xinwen" userId="0e36c28d-7c66-4d23-8c4d-566aefcb51e0" providerId="ADAL" clId="{E3964099-05BA-0548-8A1F-54D05B87A2EF}" dt="2022-03-22T15:55:06.701" v="155" actId="20577"/>
          <ac:spMkLst>
            <pc:docMk/>
            <pc:sldMk cId="1362979630" sldId="356"/>
            <ac:spMk id="3" creationId="{00000000-0000-0000-0000-000000000000}"/>
          </ac:spMkLst>
        </pc:spChg>
      </pc:sldChg>
      <pc:sldChg chg="modSp mod">
        <pc:chgData name="Fu, Xinwen" userId="0e36c28d-7c66-4d23-8c4d-566aefcb51e0" providerId="ADAL" clId="{E3964099-05BA-0548-8A1F-54D05B87A2EF}" dt="2022-03-22T15:35:25.703" v="72" actId="14100"/>
        <pc:sldMkLst>
          <pc:docMk/>
          <pc:sldMk cId="1993760404" sldId="368"/>
        </pc:sldMkLst>
        <pc:spChg chg="mod">
          <ac:chgData name="Fu, Xinwen" userId="0e36c28d-7c66-4d23-8c4d-566aefcb51e0" providerId="ADAL" clId="{E3964099-05BA-0548-8A1F-54D05B87A2EF}" dt="2022-03-22T15:35:25.703" v="72" actId="14100"/>
          <ac:spMkLst>
            <pc:docMk/>
            <pc:sldMk cId="1993760404" sldId="368"/>
            <ac:spMk id="3" creationId="{00000000-0000-0000-0000-000000000000}"/>
          </ac:spMkLst>
        </pc:spChg>
      </pc:sldChg>
      <pc:sldChg chg="modSp mod">
        <pc:chgData name="Fu, Xinwen" userId="0e36c28d-7c66-4d23-8c4d-566aefcb51e0" providerId="ADAL" clId="{E3964099-05BA-0548-8A1F-54D05B87A2EF}" dt="2022-03-22T14:58:54.844" v="43" actId="113"/>
        <pc:sldMkLst>
          <pc:docMk/>
          <pc:sldMk cId="3029386617" sldId="369"/>
        </pc:sldMkLst>
        <pc:spChg chg="mod">
          <ac:chgData name="Fu, Xinwen" userId="0e36c28d-7c66-4d23-8c4d-566aefcb51e0" providerId="ADAL" clId="{E3964099-05BA-0548-8A1F-54D05B87A2EF}" dt="2022-03-22T14:58:54.844" v="43" actId="113"/>
          <ac:spMkLst>
            <pc:docMk/>
            <pc:sldMk cId="3029386617" sldId="369"/>
            <ac:spMk id="3" creationId="{00000000-0000-0000-0000-000000000000}"/>
          </ac:spMkLst>
        </pc:spChg>
      </pc:sldChg>
      <pc:sldChg chg="modSp mod">
        <pc:chgData name="Fu, Xinwen" userId="0e36c28d-7c66-4d23-8c4d-566aefcb51e0" providerId="ADAL" clId="{E3964099-05BA-0548-8A1F-54D05B87A2EF}" dt="2022-03-22T15:06:53.175" v="61" actId="20577"/>
        <pc:sldMkLst>
          <pc:docMk/>
          <pc:sldMk cId="544886526" sldId="376"/>
        </pc:sldMkLst>
        <pc:spChg chg="mod">
          <ac:chgData name="Fu, Xinwen" userId="0e36c28d-7c66-4d23-8c4d-566aefcb51e0" providerId="ADAL" clId="{E3964099-05BA-0548-8A1F-54D05B87A2EF}" dt="2022-03-22T15:06:53.175" v="61" actId="20577"/>
          <ac:spMkLst>
            <pc:docMk/>
            <pc:sldMk cId="544886526" sldId="376"/>
            <ac:spMk id="3" creationId="{00000000-0000-0000-0000-000000000000}"/>
          </ac:spMkLst>
        </pc:spChg>
      </pc:sldChg>
      <pc:sldChg chg="modSp mod">
        <pc:chgData name="Fu, Xinwen" userId="0e36c28d-7c66-4d23-8c4d-566aefcb51e0" providerId="ADAL" clId="{E3964099-05BA-0548-8A1F-54D05B87A2EF}" dt="2022-03-22T15:08:50.316" v="62" actId="207"/>
        <pc:sldMkLst>
          <pc:docMk/>
          <pc:sldMk cId="2207009185" sldId="378"/>
        </pc:sldMkLst>
        <pc:spChg chg="mod">
          <ac:chgData name="Fu, Xinwen" userId="0e36c28d-7c66-4d23-8c4d-566aefcb51e0" providerId="ADAL" clId="{E3964099-05BA-0548-8A1F-54D05B87A2EF}" dt="2022-03-22T15:08:50.316" v="62" actId="207"/>
          <ac:spMkLst>
            <pc:docMk/>
            <pc:sldMk cId="2207009185" sldId="378"/>
            <ac:spMk id="3" creationId="{00000000-0000-0000-0000-000000000000}"/>
          </ac:spMkLst>
        </pc:spChg>
      </pc:sldChg>
      <pc:sldChg chg="modSp mod">
        <pc:chgData name="Fu, Xinwen" userId="0e36c28d-7c66-4d23-8c4d-566aefcb51e0" providerId="ADAL" clId="{E3964099-05BA-0548-8A1F-54D05B87A2EF}" dt="2022-03-22T15:13:30.252" v="71" actId="27636"/>
        <pc:sldMkLst>
          <pc:docMk/>
          <pc:sldMk cId="1466375737" sldId="379"/>
        </pc:sldMkLst>
        <pc:spChg chg="mod">
          <ac:chgData name="Fu, Xinwen" userId="0e36c28d-7c66-4d23-8c4d-566aefcb51e0" providerId="ADAL" clId="{E3964099-05BA-0548-8A1F-54D05B87A2EF}" dt="2022-03-22T15:13:30.252" v="71" actId="27636"/>
          <ac:spMkLst>
            <pc:docMk/>
            <pc:sldMk cId="1466375737" sldId="379"/>
            <ac:spMk id="3" creationId="{00000000-0000-0000-0000-000000000000}"/>
          </ac:spMkLst>
        </pc:spChg>
      </pc:sldChg>
      <pc:sldChg chg="modSp mod">
        <pc:chgData name="Fu, Xinwen" userId="0e36c28d-7c66-4d23-8c4d-566aefcb51e0" providerId="ADAL" clId="{E3964099-05BA-0548-8A1F-54D05B87A2EF}" dt="2022-03-24T15:12:59.659" v="214" actId="113"/>
        <pc:sldMkLst>
          <pc:docMk/>
          <pc:sldMk cId="3993427534" sldId="381"/>
        </pc:sldMkLst>
        <pc:spChg chg="mod">
          <ac:chgData name="Fu, Xinwen" userId="0e36c28d-7c66-4d23-8c4d-566aefcb51e0" providerId="ADAL" clId="{E3964099-05BA-0548-8A1F-54D05B87A2EF}" dt="2022-03-24T15:12:59.659" v="214" actId="113"/>
          <ac:spMkLst>
            <pc:docMk/>
            <pc:sldMk cId="3993427534" sldId="381"/>
            <ac:spMk id="2" creationId="{00000000-0000-0000-0000-000000000000}"/>
          </ac:spMkLst>
        </pc:spChg>
      </pc:sldChg>
      <pc:sldChg chg="modSp mod">
        <pc:chgData name="Fu, Xinwen" userId="0e36c28d-7c66-4d23-8c4d-566aefcb51e0" providerId="ADAL" clId="{E3964099-05BA-0548-8A1F-54D05B87A2EF}" dt="2022-03-22T14:51:45.300" v="23" actId="20577"/>
        <pc:sldMkLst>
          <pc:docMk/>
          <pc:sldMk cId="2867460527" sldId="383"/>
        </pc:sldMkLst>
        <pc:spChg chg="mod">
          <ac:chgData name="Fu, Xinwen" userId="0e36c28d-7c66-4d23-8c4d-566aefcb51e0" providerId="ADAL" clId="{E3964099-05BA-0548-8A1F-54D05B87A2EF}" dt="2022-03-22T14:51:45.300" v="23" actId="20577"/>
          <ac:spMkLst>
            <pc:docMk/>
            <pc:sldMk cId="2867460527" sldId="383"/>
            <ac:spMk id="3" creationId="{00000000-0000-0000-0000-000000000000}"/>
          </ac:spMkLst>
        </pc:spChg>
      </pc:sldChg>
      <pc:sldChg chg="modSp mod">
        <pc:chgData name="Fu, Xinwen" userId="0e36c28d-7c66-4d23-8c4d-566aefcb51e0" providerId="ADAL" clId="{E3964099-05BA-0548-8A1F-54D05B87A2EF}" dt="2022-03-22T14:55:10.283" v="25" actId="14100"/>
        <pc:sldMkLst>
          <pc:docMk/>
          <pc:sldMk cId="444578766" sldId="384"/>
        </pc:sldMkLst>
        <pc:spChg chg="mod">
          <ac:chgData name="Fu, Xinwen" userId="0e36c28d-7c66-4d23-8c4d-566aefcb51e0" providerId="ADAL" clId="{E3964099-05BA-0548-8A1F-54D05B87A2EF}" dt="2022-03-22T14:55:10.283" v="25" actId="14100"/>
          <ac:spMkLst>
            <pc:docMk/>
            <pc:sldMk cId="444578766" sldId="384"/>
            <ac:spMk id="3" creationId="{00000000-0000-0000-0000-000000000000}"/>
          </ac:spMkLst>
        </pc:spChg>
      </pc:sldChg>
      <pc:sldChg chg="addSp modSp new mod">
        <pc:chgData name="Fu, Xinwen" userId="0e36c28d-7c66-4d23-8c4d-566aefcb51e0" providerId="ADAL" clId="{E3964099-05BA-0548-8A1F-54D05B87A2EF}" dt="2022-03-24T15:10:43.552" v="213" actId="15"/>
        <pc:sldMkLst>
          <pc:docMk/>
          <pc:sldMk cId="3202279643" sldId="385"/>
        </pc:sldMkLst>
        <pc:spChg chg="mod">
          <ac:chgData name="Fu, Xinwen" userId="0e36c28d-7c66-4d23-8c4d-566aefcb51e0" providerId="ADAL" clId="{E3964099-05BA-0548-8A1F-54D05B87A2EF}" dt="2022-03-24T14:56:27.291" v="158" actId="20577"/>
          <ac:spMkLst>
            <pc:docMk/>
            <pc:sldMk cId="3202279643" sldId="385"/>
            <ac:spMk id="2" creationId="{BDA54674-D425-C249-84CB-F95E5398A018}"/>
          </ac:spMkLst>
        </pc:spChg>
        <pc:spChg chg="mod">
          <ac:chgData name="Fu, Xinwen" userId="0e36c28d-7c66-4d23-8c4d-566aefcb51e0" providerId="ADAL" clId="{E3964099-05BA-0548-8A1F-54D05B87A2EF}" dt="2022-03-24T15:10:43.552" v="213" actId="15"/>
          <ac:spMkLst>
            <pc:docMk/>
            <pc:sldMk cId="3202279643" sldId="385"/>
            <ac:spMk id="3" creationId="{475B0316-1BEE-194D-BFB0-D58ECF85CE0C}"/>
          </ac:spMkLst>
        </pc:spChg>
        <pc:spChg chg="add mod">
          <ac:chgData name="Fu, Xinwen" userId="0e36c28d-7c66-4d23-8c4d-566aefcb51e0" providerId="ADAL" clId="{E3964099-05BA-0548-8A1F-54D05B87A2EF}" dt="2022-03-24T15:08:06.136" v="185" actId="1037"/>
          <ac:spMkLst>
            <pc:docMk/>
            <pc:sldMk cId="3202279643" sldId="385"/>
            <ac:spMk id="5" creationId="{96DE9B7A-ECA4-0C4A-9056-07286CB2E1A8}"/>
          </ac:spMkLst>
        </pc:spChg>
      </pc:sldChg>
      <pc:sldChg chg="modSp new mod">
        <pc:chgData name="Fu, Xinwen" userId="0e36c28d-7c66-4d23-8c4d-566aefcb51e0" providerId="ADAL" clId="{E3964099-05BA-0548-8A1F-54D05B87A2EF}" dt="2022-03-24T15:19:36.977" v="261" actId="114"/>
        <pc:sldMkLst>
          <pc:docMk/>
          <pc:sldMk cId="1683222310" sldId="386"/>
        </pc:sldMkLst>
        <pc:spChg chg="mod">
          <ac:chgData name="Fu, Xinwen" userId="0e36c28d-7c66-4d23-8c4d-566aefcb51e0" providerId="ADAL" clId="{E3964099-05BA-0548-8A1F-54D05B87A2EF}" dt="2022-03-24T15:17:15.353" v="234" actId="113"/>
          <ac:spMkLst>
            <pc:docMk/>
            <pc:sldMk cId="1683222310" sldId="386"/>
            <ac:spMk id="2" creationId="{5EB34563-BE32-EF41-AF14-F5155CE87FDA}"/>
          </ac:spMkLst>
        </pc:spChg>
        <pc:spChg chg="mod">
          <ac:chgData name="Fu, Xinwen" userId="0e36c28d-7c66-4d23-8c4d-566aefcb51e0" providerId="ADAL" clId="{E3964099-05BA-0548-8A1F-54D05B87A2EF}" dt="2022-03-24T15:19:36.977" v="261" actId="114"/>
          <ac:spMkLst>
            <pc:docMk/>
            <pc:sldMk cId="1683222310" sldId="386"/>
            <ac:spMk id="3" creationId="{5D33224A-9210-8141-ADC3-E8DF6BAFA9D8}"/>
          </ac:spMkLst>
        </pc:spChg>
      </pc:sldChg>
    </pc:docChg>
  </pc:docChgLst>
  <pc:docChgLst>
    <pc:chgData name="Fu, Xinwen" userId="0e36c28d-7c66-4d23-8c4d-566aefcb51e0" providerId="ADAL" clId="{F24C6D44-F45E-2E4A-B03F-2CD9A24F7D7D}"/>
    <pc:docChg chg="undo custSel addSld delSld modSld">
      <pc:chgData name="Fu, Xinwen" userId="0e36c28d-7c66-4d23-8c4d-566aefcb51e0" providerId="ADAL" clId="{F24C6D44-F45E-2E4A-B03F-2CD9A24F7D7D}" dt="2023-04-06T15:48:36.944" v="160" actId="20577"/>
      <pc:docMkLst>
        <pc:docMk/>
      </pc:docMkLst>
      <pc:sldChg chg="addSp delSp modSp mod">
        <pc:chgData name="Fu, Xinwen" userId="0e36c28d-7c66-4d23-8c4d-566aefcb51e0" providerId="ADAL" clId="{F24C6D44-F45E-2E4A-B03F-2CD9A24F7D7D}" dt="2023-03-30T15:07:32.630" v="14" actId="1076"/>
        <pc:sldMkLst>
          <pc:docMk/>
          <pc:sldMk cId="323693049" sldId="259"/>
        </pc:sldMkLst>
        <pc:spChg chg="add del mod">
          <ac:chgData name="Fu, Xinwen" userId="0e36c28d-7c66-4d23-8c4d-566aefcb51e0" providerId="ADAL" clId="{F24C6D44-F45E-2E4A-B03F-2CD9A24F7D7D}" dt="2023-03-30T15:06:04.528" v="7"/>
          <ac:spMkLst>
            <pc:docMk/>
            <pc:sldMk cId="323693049" sldId="259"/>
            <ac:spMk id="5" creationId="{A8DEF5AB-B032-293C-A819-9317FD0183AF}"/>
          </ac:spMkLst>
        </pc:spChg>
        <pc:spChg chg="add mod">
          <ac:chgData name="Fu, Xinwen" userId="0e36c28d-7c66-4d23-8c4d-566aefcb51e0" providerId="ADAL" clId="{F24C6D44-F45E-2E4A-B03F-2CD9A24F7D7D}" dt="2023-03-30T15:07:32.630" v="14" actId="1076"/>
          <ac:spMkLst>
            <pc:docMk/>
            <pc:sldMk cId="323693049" sldId="259"/>
            <ac:spMk id="9" creationId="{9A19BFA7-CE40-02F7-6122-6FAF69CED1A3}"/>
          </ac:spMkLst>
        </pc:spChg>
        <pc:picChg chg="del">
          <ac:chgData name="Fu, Xinwen" userId="0e36c28d-7c66-4d23-8c4d-566aefcb51e0" providerId="ADAL" clId="{F24C6D44-F45E-2E4A-B03F-2CD9A24F7D7D}" dt="2023-03-30T15:06:00.019" v="4" actId="478"/>
          <ac:picMkLst>
            <pc:docMk/>
            <pc:sldMk cId="323693049" sldId="259"/>
            <ac:picMk id="4" creationId="{00000000-0000-0000-0000-000000000000}"/>
          </ac:picMkLst>
        </pc:picChg>
        <pc:picChg chg="add mod">
          <ac:chgData name="Fu, Xinwen" userId="0e36c28d-7c66-4d23-8c4d-566aefcb51e0" providerId="ADAL" clId="{F24C6D44-F45E-2E4A-B03F-2CD9A24F7D7D}" dt="2023-03-30T15:07:25.146" v="12" actId="1076"/>
          <ac:picMkLst>
            <pc:docMk/>
            <pc:sldMk cId="323693049" sldId="259"/>
            <ac:picMk id="7" creationId="{1AF896EF-694F-AB5F-9DD0-D3E8F640733D}"/>
          </ac:picMkLst>
        </pc:picChg>
        <pc:picChg chg="add del mod">
          <ac:chgData name="Fu, Xinwen" userId="0e36c28d-7c66-4d23-8c4d-566aefcb51e0" providerId="ADAL" clId="{F24C6D44-F45E-2E4A-B03F-2CD9A24F7D7D}" dt="2023-03-30T15:05:38.141" v="3" actId="478"/>
          <ac:picMkLst>
            <pc:docMk/>
            <pc:sldMk cId="323693049" sldId="259"/>
            <ac:picMk id="11" creationId="{397CFE0C-4C60-4C40-8DF3-3A6973D89159}"/>
          </ac:picMkLst>
        </pc:picChg>
      </pc:sldChg>
      <pc:sldChg chg="delSp mod">
        <pc:chgData name="Fu, Xinwen" userId="0e36c28d-7c66-4d23-8c4d-566aefcb51e0" providerId="ADAL" clId="{F24C6D44-F45E-2E4A-B03F-2CD9A24F7D7D}" dt="2023-03-30T15:23:07.960" v="16" actId="478"/>
        <pc:sldMkLst>
          <pc:docMk/>
          <pc:sldMk cId="786958418" sldId="269"/>
        </pc:sldMkLst>
        <pc:inkChg chg="del">
          <ac:chgData name="Fu, Xinwen" userId="0e36c28d-7c66-4d23-8c4d-566aefcb51e0" providerId="ADAL" clId="{F24C6D44-F45E-2E4A-B03F-2CD9A24F7D7D}" dt="2023-03-30T15:23:07.960" v="16" actId="478"/>
          <ac:inkMkLst>
            <pc:docMk/>
            <pc:sldMk cId="786958418" sldId="269"/>
            <ac:inkMk id="3" creationId="{74992FAC-EEE9-9C4A-85A9-8787AB8B7B75}"/>
          </ac:inkMkLst>
        </pc:inkChg>
      </pc:sldChg>
      <pc:sldChg chg="addSp modSp mod">
        <pc:chgData name="Fu, Xinwen" userId="0e36c28d-7c66-4d23-8c4d-566aefcb51e0" providerId="ADAL" clId="{F24C6D44-F45E-2E4A-B03F-2CD9A24F7D7D}" dt="2023-04-06T14:05:37.028" v="101" actId="20577"/>
        <pc:sldMkLst>
          <pc:docMk/>
          <pc:sldMk cId="1190617262" sldId="322"/>
        </pc:sldMkLst>
        <pc:spChg chg="add mod">
          <ac:chgData name="Fu, Xinwen" userId="0e36c28d-7c66-4d23-8c4d-566aefcb51e0" providerId="ADAL" clId="{F24C6D44-F45E-2E4A-B03F-2CD9A24F7D7D}" dt="2023-04-06T14:04:44.121" v="81" actId="20577"/>
          <ac:spMkLst>
            <pc:docMk/>
            <pc:sldMk cId="1190617262" sldId="322"/>
            <ac:spMk id="7" creationId="{110D5BDE-9AA4-D345-1E78-9C35B76440E9}"/>
          </ac:spMkLst>
        </pc:spChg>
        <pc:spChg chg="add mod">
          <ac:chgData name="Fu, Xinwen" userId="0e36c28d-7c66-4d23-8c4d-566aefcb51e0" providerId="ADAL" clId="{F24C6D44-F45E-2E4A-B03F-2CD9A24F7D7D}" dt="2023-04-06T14:05:37.028" v="101" actId="20577"/>
          <ac:spMkLst>
            <pc:docMk/>
            <pc:sldMk cId="1190617262" sldId="322"/>
            <ac:spMk id="8" creationId="{AAE23970-D10B-69E7-C48C-8D0AEFC1AD48}"/>
          </ac:spMkLst>
        </pc:spChg>
      </pc:sldChg>
      <pc:sldChg chg="modSp mod">
        <pc:chgData name="Fu, Xinwen" userId="0e36c28d-7c66-4d23-8c4d-566aefcb51e0" providerId="ADAL" clId="{F24C6D44-F45E-2E4A-B03F-2CD9A24F7D7D}" dt="2023-03-30T15:20:29.491" v="15" actId="207"/>
        <pc:sldMkLst>
          <pc:docMk/>
          <pc:sldMk cId="1362979630" sldId="356"/>
        </pc:sldMkLst>
        <pc:spChg chg="mod">
          <ac:chgData name="Fu, Xinwen" userId="0e36c28d-7c66-4d23-8c4d-566aefcb51e0" providerId="ADAL" clId="{F24C6D44-F45E-2E4A-B03F-2CD9A24F7D7D}" dt="2023-03-30T15:20:29.491" v="15" actId="207"/>
          <ac:spMkLst>
            <pc:docMk/>
            <pc:sldMk cId="1362979630" sldId="356"/>
            <ac:spMk id="3" creationId="{00000000-0000-0000-0000-000000000000}"/>
          </ac:spMkLst>
        </pc:spChg>
      </pc:sldChg>
      <pc:sldChg chg="modSp mod">
        <pc:chgData name="Fu, Xinwen" userId="0e36c28d-7c66-4d23-8c4d-566aefcb51e0" providerId="ADAL" clId="{F24C6D44-F45E-2E4A-B03F-2CD9A24F7D7D}" dt="2023-04-06T15:48:36.944" v="160" actId="20577"/>
        <pc:sldMkLst>
          <pc:docMk/>
          <pc:sldMk cId="1640112046" sldId="370"/>
        </pc:sldMkLst>
        <pc:spChg chg="mod">
          <ac:chgData name="Fu, Xinwen" userId="0e36c28d-7c66-4d23-8c4d-566aefcb51e0" providerId="ADAL" clId="{F24C6D44-F45E-2E4A-B03F-2CD9A24F7D7D}" dt="2023-04-06T15:48:36.944" v="160" actId="20577"/>
          <ac:spMkLst>
            <pc:docMk/>
            <pc:sldMk cId="1640112046" sldId="370"/>
            <ac:spMk id="3" creationId="{00000000-0000-0000-0000-000000000000}"/>
          </ac:spMkLst>
        </pc:spChg>
      </pc:sldChg>
      <pc:sldChg chg="modSp mod">
        <pc:chgData name="Fu, Xinwen" userId="0e36c28d-7c66-4d23-8c4d-566aefcb51e0" providerId="ADAL" clId="{F24C6D44-F45E-2E4A-B03F-2CD9A24F7D7D}" dt="2023-04-06T14:12:38.105" v="103" actId="207"/>
        <pc:sldMkLst>
          <pc:docMk/>
          <pc:sldMk cId="1466375737" sldId="379"/>
        </pc:sldMkLst>
        <pc:spChg chg="mod">
          <ac:chgData name="Fu, Xinwen" userId="0e36c28d-7c66-4d23-8c4d-566aefcb51e0" providerId="ADAL" clId="{F24C6D44-F45E-2E4A-B03F-2CD9A24F7D7D}" dt="2023-04-06T14:12:38.105" v="103" actId="207"/>
          <ac:spMkLst>
            <pc:docMk/>
            <pc:sldMk cId="1466375737" sldId="379"/>
            <ac:spMk id="3" creationId="{00000000-0000-0000-0000-000000000000}"/>
          </ac:spMkLst>
        </pc:spChg>
      </pc:sldChg>
      <pc:sldChg chg="modSp mod">
        <pc:chgData name="Fu, Xinwen" userId="0e36c28d-7c66-4d23-8c4d-566aefcb51e0" providerId="ADAL" clId="{F24C6D44-F45E-2E4A-B03F-2CD9A24F7D7D}" dt="2023-04-06T14:30:30.691" v="122" actId="20577"/>
        <pc:sldMkLst>
          <pc:docMk/>
          <pc:sldMk cId="3993427534" sldId="381"/>
        </pc:sldMkLst>
        <pc:spChg chg="mod">
          <ac:chgData name="Fu, Xinwen" userId="0e36c28d-7c66-4d23-8c4d-566aefcb51e0" providerId="ADAL" clId="{F24C6D44-F45E-2E4A-B03F-2CD9A24F7D7D}" dt="2023-04-06T14:30:30.691" v="122" actId="20577"/>
          <ac:spMkLst>
            <pc:docMk/>
            <pc:sldMk cId="3993427534" sldId="381"/>
            <ac:spMk id="2" creationId="{00000000-0000-0000-0000-000000000000}"/>
          </ac:spMkLst>
        </pc:spChg>
      </pc:sldChg>
      <pc:sldChg chg="new del">
        <pc:chgData name="Fu, Xinwen" userId="0e36c28d-7c66-4d23-8c4d-566aefcb51e0" providerId="ADAL" clId="{F24C6D44-F45E-2E4A-B03F-2CD9A24F7D7D}" dt="2023-04-06T14:32:28.408" v="125" actId="2696"/>
        <pc:sldMkLst>
          <pc:docMk/>
          <pc:sldMk cId="2361715394" sldId="387"/>
        </pc:sldMkLst>
      </pc:sldChg>
      <pc:sldChg chg="modSp new mod">
        <pc:chgData name="Fu, Xinwen" userId="0e36c28d-7c66-4d23-8c4d-566aefcb51e0" providerId="ADAL" clId="{F24C6D44-F45E-2E4A-B03F-2CD9A24F7D7D}" dt="2023-04-06T14:37:24.565" v="157" actId="20577"/>
        <pc:sldMkLst>
          <pc:docMk/>
          <pc:sldMk cId="566185330" sldId="388"/>
        </pc:sldMkLst>
        <pc:spChg chg="mod">
          <ac:chgData name="Fu, Xinwen" userId="0e36c28d-7c66-4d23-8c4d-566aefcb51e0" providerId="ADAL" clId="{F24C6D44-F45E-2E4A-B03F-2CD9A24F7D7D}" dt="2023-04-06T14:37:24.565" v="157" actId="20577"/>
          <ac:spMkLst>
            <pc:docMk/>
            <pc:sldMk cId="566185330" sldId="388"/>
            <ac:spMk id="2" creationId="{F30229D5-A2EA-76C8-F182-9BE9FF3345F0}"/>
          </ac:spMkLst>
        </pc:spChg>
        <pc:spChg chg="mod">
          <ac:chgData name="Fu, Xinwen" userId="0e36c28d-7c66-4d23-8c4d-566aefcb51e0" providerId="ADAL" clId="{F24C6D44-F45E-2E4A-B03F-2CD9A24F7D7D}" dt="2023-04-06T14:32:37.558" v="128" actId="20577"/>
          <ac:spMkLst>
            <pc:docMk/>
            <pc:sldMk cId="566185330" sldId="388"/>
            <ac:spMk id="3" creationId="{846D0E80-A107-6EDA-D463-4C39CB824AA6}"/>
          </ac:spMkLst>
        </pc:spChg>
      </pc:sldChg>
    </pc:docChg>
  </pc:docChgLst>
  <pc:docChgLst>
    <pc:chgData name="Fu, Xinwen" userId="0e36c28d-7c66-4d23-8c4d-566aefcb51e0" providerId="ADAL" clId="{AC9340C3-E941-3E4D-8043-78456A073464}"/>
    <pc:docChg chg="modSld">
      <pc:chgData name="Fu, Xinwen" userId="0e36c28d-7c66-4d23-8c4d-566aefcb51e0" providerId="ADAL" clId="{AC9340C3-E941-3E4D-8043-78456A073464}" dt="2023-03-30T20:04:00.530" v="0" actId="20577"/>
      <pc:docMkLst>
        <pc:docMk/>
      </pc:docMkLst>
      <pc:sldChg chg="modSp mod">
        <pc:chgData name="Fu, Xinwen" userId="0e36c28d-7c66-4d23-8c4d-566aefcb51e0" providerId="ADAL" clId="{AC9340C3-E941-3E4D-8043-78456A073464}" dt="2023-03-30T20:04:00.530" v="0" actId="20577"/>
        <pc:sldMkLst>
          <pc:docMk/>
          <pc:sldMk cId="859174461" sldId="353"/>
        </pc:sldMkLst>
        <pc:graphicFrameChg chg="modGraphic">
          <ac:chgData name="Fu, Xinwen" userId="0e36c28d-7c66-4d23-8c4d-566aefcb51e0" providerId="ADAL" clId="{AC9340C3-E941-3E4D-8043-78456A073464}" dt="2023-03-30T20:04:00.530" v="0" actId="20577"/>
          <ac:graphicFrameMkLst>
            <pc:docMk/>
            <pc:sldMk cId="859174461" sldId="353"/>
            <ac:graphicFrameMk id="6"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10B48-C42F-4E49-B480-D7E9B7FC9586}"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EFC8DB9F-45F2-E64B-8B0B-C866F6245244}">
      <dgm:prSet phldrT="[Text]" custT="1">
        <dgm:style>
          <a:lnRef idx="2">
            <a:schemeClr val="accent3">
              <a:shade val="50000"/>
            </a:schemeClr>
          </a:lnRef>
          <a:fillRef idx="1">
            <a:schemeClr val="accent3"/>
          </a:fillRef>
          <a:effectRef idx="0">
            <a:schemeClr val="accent3"/>
          </a:effectRef>
          <a:fontRef idx="minor">
            <a:schemeClr val="lt1"/>
          </a:fontRef>
        </dgm:style>
      </dgm:prSet>
      <dgm:spPr>
        <a:ln>
          <a:solidFill>
            <a:schemeClr val="accent3"/>
          </a:solidFill>
        </a:ln>
      </dgm:spPr>
      <dgm:t>
        <a:bodyPr/>
        <a:lstStyle/>
        <a:p>
          <a:r>
            <a:rPr lang="en-US" sz="2800"/>
            <a:t>Rule</a:t>
          </a:r>
        </a:p>
      </dgm:t>
    </dgm:pt>
    <dgm:pt modelId="{EA6F3DFB-2637-4147-921F-D7BF4805E0E5}" type="parTrans" cxnId="{59C760FE-B4ED-2843-A2E2-3DDC258139FA}">
      <dgm:prSet/>
      <dgm:spPr/>
      <dgm:t>
        <a:bodyPr/>
        <a:lstStyle/>
        <a:p>
          <a:endParaRPr lang="en-US" sz="1200"/>
        </a:p>
      </dgm:t>
    </dgm:pt>
    <dgm:pt modelId="{5489D476-1CC6-F841-ADA0-6792372531D2}" type="sibTrans" cxnId="{59C760FE-B4ED-2843-A2E2-3DDC258139FA}">
      <dgm:prSet/>
      <dgm:spPr/>
      <dgm:t>
        <a:bodyPr/>
        <a:lstStyle/>
        <a:p>
          <a:endParaRPr lang="en-US" sz="1200"/>
        </a:p>
      </dgm:t>
    </dgm:pt>
    <dgm:pt modelId="{9D22E814-25CE-464E-94DB-07D6A3E0912B}">
      <dgm:prSet phldrT="[Text]" custT="1"/>
      <dgm:spPr>
        <a:ln w="28575" cmpd="sng">
          <a:solidFill>
            <a:schemeClr val="accent2"/>
          </a:solidFill>
        </a:ln>
      </dgm:spPr>
      <dgm:t>
        <a:bodyPr/>
        <a:lstStyle/>
        <a:p>
          <a:r>
            <a:rPr lang="en-US" sz="1400"/>
            <a:t>Name</a:t>
          </a:r>
        </a:p>
      </dgm:t>
    </dgm:pt>
    <dgm:pt modelId="{F60A8B4A-536E-8141-85D6-98D9617DE4A0}" type="parTrans" cxnId="{FD68F78E-2041-6C4A-844B-1B917281A0AA}">
      <dgm:prSet/>
      <dgm:spPr>
        <a:ln w="28575" cmpd="sng">
          <a:solidFill>
            <a:schemeClr val="accent2"/>
          </a:solidFill>
        </a:ln>
      </dgm:spPr>
      <dgm:t>
        <a:bodyPr/>
        <a:lstStyle/>
        <a:p>
          <a:endParaRPr lang="en-US" sz="1200"/>
        </a:p>
      </dgm:t>
    </dgm:pt>
    <dgm:pt modelId="{F97CA830-298A-0F44-AB81-72CDF0B7EB2A}" type="sibTrans" cxnId="{FD68F78E-2041-6C4A-844B-1B917281A0AA}">
      <dgm:prSet/>
      <dgm:spPr/>
      <dgm:t>
        <a:bodyPr/>
        <a:lstStyle/>
        <a:p>
          <a:endParaRPr lang="en-US" sz="1200"/>
        </a:p>
      </dgm:t>
    </dgm:pt>
    <dgm:pt modelId="{06BAABD4-CA29-694A-87DA-7CCB302C123C}">
      <dgm:prSet phldrT="[Text]" custT="1"/>
      <dgm:spPr>
        <a:ln w="28575" cmpd="sng">
          <a:solidFill>
            <a:schemeClr val="accent2"/>
          </a:solidFill>
        </a:ln>
      </dgm:spPr>
      <dgm:t>
        <a:bodyPr/>
        <a:lstStyle/>
        <a:p>
          <a:r>
            <a:rPr lang="en-US" sz="1400"/>
            <a:t>Description</a:t>
          </a:r>
        </a:p>
      </dgm:t>
    </dgm:pt>
    <dgm:pt modelId="{FFD991C3-547B-124B-B8AA-ACE6ECE18407}" type="parTrans" cxnId="{CB97AB57-C498-B243-8B81-D2E18BB673D0}">
      <dgm:prSet/>
      <dgm:spPr>
        <a:ln w="28575" cmpd="sng">
          <a:solidFill>
            <a:schemeClr val="accent2"/>
          </a:solidFill>
        </a:ln>
      </dgm:spPr>
      <dgm:t>
        <a:bodyPr/>
        <a:lstStyle/>
        <a:p>
          <a:endParaRPr lang="en-US" sz="1200"/>
        </a:p>
      </dgm:t>
    </dgm:pt>
    <dgm:pt modelId="{E7222C4E-63A4-0D4F-9755-815B8B7B3715}" type="sibTrans" cxnId="{CB97AB57-C498-B243-8B81-D2E18BB673D0}">
      <dgm:prSet/>
      <dgm:spPr/>
      <dgm:t>
        <a:bodyPr/>
        <a:lstStyle/>
        <a:p>
          <a:endParaRPr lang="en-US" sz="1200"/>
        </a:p>
      </dgm:t>
    </dgm:pt>
    <dgm:pt modelId="{2B09401F-A1A4-BE47-B054-E6B9D1997095}">
      <dgm:prSet phldrT="[Text]" custT="1"/>
      <dgm:spPr>
        <a:ln w="28575" cmpd="sng">
          <a:solidFill>
            <a:schemeClr val="accent2"/>
          </a:solidFill>
        </a:ln>
      </dgm:spPr>
      <dgm:t>
        <a:bodyPr/>
        <a:lstStyle/>
        <a:p>
          <a:r>
            <a:rPr lang="en-US" sz="1400"/>
            <a:t>SQL Statement</a:t>
          </a:r>
        </a:p>
      </dgm:t>
    </dgm:pt>
    <dgm:pt modelId="{B98B2098-1377-D34F-9F4D-1660F2FC0B62}" type="parTrans" cxnId="{C6A9E3CE-10CA-D240-8149-8ACE9616D3AF}">
      <dgm:prSet/>
      <dgm:spPr>
        <a:ln w="28575" cmpd="sng">
          <a:solidFill>
            <a:schemeClr val="accent2"/>
          </a:solidFill>
        </a:ln>
      </dgm:spPr>
      <dgm:t>
        <a:bodyPr/>
        <a:lstStyle/>
        <a:p>
          <a:endParaRPr lang="en-US" sz="1200"/>
        </a:p>
      </dgm:t>
    </dgm:pt>
    <dgm:pt modelId="{CE09503C-E979-494D-98C8-B2A2EEDA57A6}" type="sibTrans" cxnId="{C6A9E3CE-10CA-D240-8149-8ACE9616D3AF}">
      <dgm:prSet/>
      <dgm:spPr/>
      <dgm:t>
        <a:bodyPr/>
        <a:lstStyle/>
        <a:p>
          <a:endParaRPr lang="en-US" sz="1200"/>
        </a:p>
      </dgm:t>
    </dgm:pt>
    <dgm:pt modelId="{98A4777D-51CF-D444-AE48-D66624752101}">
      <dgm:prSet phldrT="[Text]" custT="1"/>
      <dgm:spPr>
        <a:ln w="28575" cmpd="sng">
          <a:solidFill>
            <a:schemeClr val="accent2"/>
          </a:solidFill>
        </a:ln>
      </dgm:spPr>
      <dgm:t>
        <a:bodyPr/>
        <a:lstStyle/>
        <a:p>
          <a:r>
            <a:rPr lang="en-US" sz="1400"/>
            <a:t>Array of Actions</a:t>
          </a:r>
        </a:p>
      </dgm:t>
    </dgm:pt>
    <dgm:pt modelId="{83727EEE-F49F-284B-BBCC-FD5287B6E417}" type="parTrans" cxnId="{D6140635-8BCA-A04F-8F47-4ED71CE4336F}">
      <dgm:prSet/>
      <dgm:spPr>
        <a:ln w="28575" cmpd="sng">
          <a:solidFill>
            <a:schemeClr val="accent2"/>
          </a:solidFill>
        </a:ln>
      </dgm:spPr>
      <dgm:t>
        <a:bodyPr/>
        <a:lstStyle/>
        <a:p>
          <a:endParaRPr lang="en-US" sz="1200"/>
        </a:p>
      </dgm:t>
    </dgm:pt>
    <dgm:pt modelId="{4B6278FE-A314-7C47-BAA1-50C4738C6B4B}" type="sibTrans" cxnId="{D6140635-8BCA-A04F-8F47-4ED71CE4336F}">
      <dgm:prSet/>
      <dgm:spPr/>
      <dgm:t>
        <a:bodyPr/>
        <a:lstStyle/>
        <a:p>
          <a:endParaRPr lang="en-US" sz="1200"/>
        </a:p>
      </dgm:t>
    </dgm:pt>
    <dgm:pt modelId="{EF917D71-2B89-1C4C-90E9-7D9993AA9AE9}" type="pres">
      <dgm:prSet presAssocID="{F1810B48-C42F-4E49-B480-D7E9B7FC9586}" presName="diagram" presStyleCnt="0">
        <dgm:presLayoutVars>
          <dgm:chPref val="1"/>
          <dgm:dir/>
          <dgm:animOne val="branch"/>
          <dgm:animLvl val="lvl"/>
          <dgm:resizeHandles/>
        </dgm:presLayoutVars>
      </dgm:prSet>
      <dgm:spPr/>
    </dgm:pt>
    <dgm:pt modelId="{46AEE627-DFA6-094A-8612-6283BC573AFD}" type="pres">
      <dgm:prSet presAssocID="{EFC8DB9F-45F2-E64B-8B0B-C866F6245244}" presName="root" presStyleCnt="0"/>
      <dgm:spPr/>
    </dgm:pt>
    <dgm:pt modelId="{F9BF09DC-3182-4E41-815E-5F804C79225B}" type="pres">
      <dgm:prSet presAssocID="{EFC8DB9F-45F2-E64B-8B0B-C866F6245244}" presName="rootComposite" presStyleCnt="0"/>
      <dgm:spPr/>
    </dgm:pt>
    <dgm:pt modelId="{69122AA1-5C7C-6540-A5DA-C48B3B4A38A0}" type="pres">
      <dgm:prSet presAssocID="{EFC8DB9F-45F2-E64B-8B0B-C866F6245244}" presName="rootText" presStyleLbl="node1" presStyleIdx="0" presStyleCnt="1" custLinFactX="-149732" custLinFactNeighborX="-200000" custLinFactNeighborY="-4999"/>
      <dgm:spPr/>
    </dgm:pt>
    <dgm:pt modelId="{9188D2CC-48C0-9F4F-8B15-17AF986E39DF}" type="pres">
      <dgm:prSet presAssocID="{EFC8DB9F-45F2-E64B-8B0B-C866F6245244}" presName="rootConnector" presStyleLbl="node1" presStyleIdx="0" presStyleCnt="1"/>
      <dgm:spPr/>
    </dgm:pt>
    <dgm:pt modelId="{FE4F9032-797B-5D43-910C-3CEE13B66E60}" type="pres">
      <dgm:prSet presAssocID="{EFC8DB9F-45F2-E64B-8B0B-C866F6245244}" presName="childShape" presStyleCnt="0"/>
      <dgm:spPr/>
    </dgm:pt>
    <dgm:pt modelId="{76AAE66E-6669-D147-97A4-082C08536EBA}" type="pres">
      <dgm:prSet presAssocID="{F60A8B4A-536E-8141-85D6-98D9617DE4A0}" presName="Name13" presStyleLbl="parChTrans1D2" presStyleIdx="0" presStyleCnt="4"/>
      <dgm:spPr/>
    </dgm:pt>
    <dgm:pt modelId="{B5920C27-405E-B348-836C-291E9622CBE6}" type="pres">
      <dgm:prSet presAssocID="{9D22E814-25CE-464E-94DB-07D6A3E0912B}" presName="childText" presStyleLbl="bgAcc1" presStyleIdx="0" presStyleCnt="4" custScaleX="148176">
        <dgm:presLayoutVars>
          <dgm:bulletEnabled val="1"/>
        </dgm:presLayoutVars>
      </dgm:prSet>
      <dgm:spPr/>
    </dgm:pt>
    <dgm:pt modelId="{37B4AE92-FABD-C74B-B2F5-2F6829F0AADD}" type="pres">
      <dgm:prSet presAssocID="{FFD991C3-547B-124B-B8AA-ACE6ECE18407}" presName="Name13" presStyleLbl="parChTrans1D2" presStyleIdx="1" presStyleCnt="4"/>
      <dgm:spPr/>
    </dgm:pt>
    <dgm:pt modelId="{03439646-D98B-2B4A-B544-7476E217A16B}" type="pres">
      <dgm:prSet presAssocID="{06BAABD4-CA29-694A-87DA-7CCB302C123C}" presName="childText" presStyleLbl="bgAcc1" presStyleIdx="1" presStyleCnt="4" custScaleX="148176">
        <dgm:presLayoutVars>
          <dgm:bulletEnabled val="1"/>
        </dgm:presLayoutVars>
      </dgm:prSet>
      <dgm:spPr/>
    </dgm:pt>
    <dgm:pt modelId="{213C0ED4-BC0B-0748-8E5E-3C554A1620AC}" type="pres">
      <dgm:prSet presAssocID="{B98B2098-1377-D34F-9F4D-1660F2FC0B62}" presName="Name13" presStyleLbl="parChTrans1D2" presStyleIdx="2" presStyleCnt="4"/>
      <dgm:spPr/>
    </dgm:pt>
    <dgm:pt modelId="{D24EDDDC-6ECE-5045-A792-4A9B16871607}" type="pres">
      <dgm:prSet presAssocID="{2B09401F-A1A4-BE47-B054-E6B9D1997095}" presName="childText" presStyleLbl="bgAcc1" presStyleIdx="2" presStyleCnt="4" custScaleX="148176">
        <dgm:presLayoutVars>
          <dgm:bulletEnabled val="1"/>
        </dgm:presLayoutVars>
      </dgm:prSet>
      <dgm:spPr/>
    </dgm:pt>
    <dgm:pt modelId="{D9A8FC10-424B-3146-84D5-5BB1092DA7C0}" type="pres">
      <dgm:prSet presAssocID="{83727EEE-F49F-284B-BBCC-FD5287B6E417}" presName="Name13" presStyleLbl="parChTrans1D2" presStyleIdx="3" presStyleCnt="4"/>
      <dgm:spPr/>
    </dgm:pt>
    <dgm:pt modelId="{459C0A59-AF6A-F342-B8B1-EEC94E908CC6}" type="pres">
      <dgm:prSet presAssocID="{98A4777D-51CF-D444-AE48-D66624752101}" presName="childText" presStyleLbl="bgAcc1" presStyleIdx="3" presStyleCnt="4" custScaleX="148176">
        <dgm:presLayoutVars>
          <dgm:bulletEnabled val="1"/>
        </dgm:presLayoutVars>
      </dgm:prSet>
      <dgm:spPr/>
    </dgm:pt>
  </dgm:ptLst>
  <dgm:cxnLst>
    <dgm:cxn modelId="{CE1C5F1A-0094-4D44-9B45-805E29D3D741}" type="presOf" srcId="{83727EEE-F49F-284B-BBCC-FD5287B6E417}" destId="{D9A8FC10-424B-3146-84D5-5BB1092DA7C0}" srcOrd="0" destOrd="0" presId="urn:microsoft.com/office/officeart/2005/8/layout/hierarchy3"/>
    <dgm:cxn modelId="{D6140635-8BCA-A04F-8F47-4ED71CE4336F}" srcId="{EFC8DB9F-45F2-E64B-8B0B-C866F6245244}" destId="{98A4777D-51CF-D444-AE48-D66624752101}" srcOrd="3" destOrd="0" parTransId="{83727EEE-F49F-284B-BBCC-FD5287B6E417}" sibTransId="{4B6278FE-A314-7C47-BAA1-50C4738C6B4B}"/>
    <dgm:cxn modelId="{069C2444-52C5-0C42-8D30-4A434E5B8275}" type="presOf" srcId="{2B09401F-A1A4-BE47-B054-E6B9D1997095}" destId="{D24EDDDC-6ECE-5045-A792-4A9B16871607}" srcOrd="0" destOrd="0" presId="urn:microsoft.com/office/officeart/2005/8/layout/hierarchy3"/>
    <dgm:cxn modelId="{CB97AB57-C498-B243-8B81-D2E18BB673D0}" srcId="{EFC8DB9F-45F2-E64B-8B0B-C866F6245244}" destId="{06BAABD4-CA29-694A-87DA-7CCB302C123C}" srcOrd="1" destOrd="0" parTransId="{FFD991C3-547B-124B-B8AA-ACE6ECE18407}" sibTransId="{E7222C4E-63A4-0D4F-9755-815B8B7B3715}"/>
    <dgm:cxn modelId="{FB309A76-383A-0940-AECA-A98BF222C7E4}" type="presOf" srcId="{F1810B48-C42F-4E49-B480-D7E9B7FC9586}" destId="{EF917D71-2B89-1C4C-90E9-7D9993AA9AE9}" srcOrd="0" destOrd="0" presId="urn:microsoft.com/office/officeart/2005/8/layout/hierarchy3"/>
    <dgm:cxn modelId="{D5D6BF8B-8509-9941-A7A7-9735493D61CE}" type="presOf" srcId="{EFC8DB9F-45F2-E64B-8B0B-C866F6245244}" destId="{9188D2CC-48C0-9F4F-8B15-17AF986E39DF}" srcOrd="1" destOrd="0" presId="urn:microsoft.com/office/officeart/2005/8/layout/hierarchy3"/>
    <dgm:cxn modelId="{FD68F78E-2041-6C4A-844B-1B917281A0AA}" srcId="{EFC8DB9F-45F2-E64B-8B0B-C866F6245244}" destId="{9D22E814-25CE-464E-94DB-07D6A3E0912B}" srcOrd="0" destOrd="0" parTransId="{F60A8B4A-536E-8141-85D6-98D9617DE4A0}" sibTransId="{F97CA830-298A-0F44-AB81-72CDF0B7EB2A}"/>
    <dgm:cxn modelId="{64239AAC-9D42-4E49-825F-7F9C3FFD9890}" type="presOf" srcId="{98A4777D-51CF-D444-AE48-D66624752101}" destId="{459C0A59-AF6A-F342-B8B1-EEC94E908CC6}" srcOrd="0" destOrd="0" presId="urn:microsoft.com/office/officeart/2005/8/layout/hierarchy3"/>
    <dgm:cxn modelId="{3DB165BC-F672-384B-84B3-0AAAD5B6DE96}" type="presOf" srcId="{06BAABD4-CA29-694A-87DA-7CCB302C123C}" destId="{03439646-D98B-2B4A-B544-7476E217A16B}" srcOrd="0" destOrd="0" presId="urn:microsoft.com/office/officeart/2005/8/layout/hierarchy3"/>
    <dgm:cxn modelId="{EB4BFFCD-06AE-3344-A812-BA6466D6AA19}" type="presOf" srcId="{EFC8DB9F-45F2-E64B-8B0B-C866F6245244}" destId="{69122AA1-5C7C-6540-A5DA-C48B3B4A38A0}" srcOrd="0" destOrd="0" presId="urn:microsoft.com/office/officeart/2005/8/layout/hierarchy3"/>
    <dgm:cxn modelId="{C6A9E3CE-10CA-D240-8149-8ACE9616D3AF}" srcId="{EFC8DB9F-45F2-E64B-8B0B-C866F6245244}" destId="{2B09401F-A1A4-BE47-B054-E6B9D1997095}" srcOrd="2" destOrd="0" parTransId="{B98B2098-1377-D34F-9F4D-1660F2FC0B62}" sibTransId="{CE09503C-E979-494D-98C8-B2A2EEDA57A6}"/>
    <dgm:cxn modelId="{E33B80DA-3A58-9B47-BD2C-F77164591CEB}" type="presOf" srcId="{FFD991C3-547B-124B-B8AA-ACE6ECE18407}" destId="{37B4AE92-FABD-C74B-B2F5-2F6829F0AADD}" srcOrd="0" destOrd="0" presId="urn:microsoft.com/office/officeart/2005/8/layout/hierarchy3"/>
    <dgm:cxn modelId="{609DD8DB-321C-5A41-9EA3-CF2BE8E8B94A}" type="presOf" srcId="{9D22E814-25CE-464E-94DB-07D6A3E0912B}" destId="{B5920C27-405E-B348-836C-291E9622CBE6}" srcOrd="0" destOrd="0" presId="urn:microsoft.com/office/officeart/2005/8/layout/hierarchy3"/>
    <dgm:cxn modelId="{1A754DEA-9B8A-C843-A3C6-ECA9E0D8D3E6}" type="presOf" srcId="{F60A8B4A-536E-8141-85D6-98D9617DE4A0}" destId="{76AAE66E-6669-D147-97A4-082C08536EBA}" srcOrd="0" destOrd="0" presId="urn:microsoft.com/office/officeart/2005/8/layout/hierarchy3"/>
    <dgm:cxn modelId="{8EC0F4F0-54A9-7D40-B493-EA51F6A3C314}" type="presOf" srcId="{B98B2098-1377-D34F-9F4D-1660F2FC0B62}" destId="{213C0ED4-BC0B-0748-8E5E-3C554A1620AC}" srcOrd="0" destOrd="0" presId="urn:microsoft.com/office/officeart/2005/8/layout/hierarchy3"/>
    <dgm:cxn modelId="{59C760FE-B4ED-2843-A2E2-3DDC258139FA}" srcId="{F1810B48-C42F-4E49-B480-D7E9B7FC9586}" destId="{EFC8DB9F-45F2-E64B-8B0B-C866F6245244}" srcOrd="0" destOrd="0" parTransId="{EA6F3DFB-2637-4147-921F-D7BF4805E0E5}" sibTransId="{5489D476-1CC6-F841-ADA0-6792372531D2}"/>
    <dgm:cxn modelId="{355304DC-757A-9842-BD7A-85C788FB1D9A}" type="presParOf" srcId="{EF917D71-2B89-1C4C-90E9-7D9993AA9AE9}" destId="{46AEE627-DFA6-094A-8612-6283BC573AFD}" srcOrd="0" destOrd="0" presId="urn:microsoft.com/office/officeart/2005/8/layout/hierarchy3"/>
    <dgm:cxn modelId="{96B59E97-657D-F64C-87C2-937BDF3217C1}" type="presParOf" srcId="{46AEE627-DFA6-094A-8612-6283BC573AFD}" destId="{F9BF09DC-3182-4E41-815E-5F804C79225B}" srcOrd="0" destOrd="0" presId="urn:microsoft.com/office/officeart/2005/8/layout/hierarchy3"/>
    <dgm:cxn modelId="{93C74BC4-9038-194A-93A5-C739FC4B7FAC}" type="presParOf" srcId="{F9BF09DC-3182-4E41-815E-5F804C79225B}" destId="{69122AA1-5C7C-6540-A5DA-C48B3B4A38A0}" srcOrd="0" destOrd="0" presId="urn:microsoft.com/office/officeart/2005/8/layout/hierarchy3"/>
    <dgm:cxn modelId="{871668AE-FDEE-604A-8D0C-CC207654678B}" type="presParOf" srcId="{F9BF09DC-3182-4E41-815E-5F804C79225B}" destId="{9188D2CC-48C0-9F4F-8B15-17AF986E39DF}" srcOrd="1" destOrd="0" presId="urn:microsoft.com/office/officeart/2005/8/layout/hierarchy3"/>
    <dgm:cxn modelId="{8E0D0BC2-6AE4-6F43-98FF-4999899E9939}" type="presParOf" srcId="{46AEE627-DFA6-094A-8612-6283BC573AFD}" destId="{FE4F9032-797B-5D43-910C-3CEE13B66E60}" srcOrd="1" destOrd="0" presId="urn:microsoft.com/office/officeart/2005/8/layout/hierarchy3"/>
    <dgm:cxn modelId="{7529B4B5-488D-B94A-B395-40AEB4F922E8}" type="presParOf" srcId="{FE4F9032-797B-5D43-910C-3CEE13B66E60}" destId="{76AAE66E-6669-D147-97A4-082C08536EBA}" srcOrd="0" destOrd="0" presId="urn:microsoft.com/office/officeart/2005/8/layout/hierarchy3"/>
    <dgm:cxn modelId="{D02C69AF-9756-5C4C-9F81-162A7825E732}" type="presParOf" srcId="{FE4F9032-797B-5D43-910C-3CEE13B66E60}" destId="{B5920C27-405E-B348-836C-291E9622CBE6}" srcOrd="1" destOrd="0" presId="urn:microsoft.com/office/officeart/2005/8/layout/hierarchy3"/>
    <dgm:cxn modelId="{C7BCCDE9-99E4-D64D-AE82-9DFD5647A053}" type="presParOf" srcId="{FE4F9032-797B-5D43-910C-3CEE13B66E60}" destId="{37B4AE92-FABD-C74B-B2F5-2F6829F0AADD}" srcOrd="2" destOrd="0" presId="urn:microsoft.com/office/officeart/2005/8/layout/hierarchy3"/>
    <dgm:cxn modelId="{7191C894-813E-DC45-A66E-00BDD946DB61}" type="presParOf" srcId="{FE4F9032-797B-5D43-910C-3CEE13B66E60}" destId="{03439646-D98B-2B4A-B544-7476E217A16B}" srcOrd="3" destOrd="0" presId="urn:microsoft.com/office/officeart/2005/8/layout/hierarchy3"/>
    <dgm:cxn modelId="{2750120D-3BB9-9F4F-B493-E1E43DE0EAAE}" type="presParOf" srcId="{FE4F9032-797B-5D43-910C-3CEE13B66E60}" destId="{213C0ED4-BC0B-0748-8E5E-3C554A1620AC}" srcOrd="4" destOrd="0" presId="urn:microsoft.com/office/officeart/2005/8/layout/hierarchy3"/>
    <dgm:cxn modelId="{5B322744-BC21-D44F-B509-EABEC78A14D4}" type="presParOf" srcId="{FE4F9032-797B-5D43-910C-3CEE13B66E60}" destId="{D24EDDDC-6ECE-5045-A792-4A9B16871607}" srcOrd="5" destOrd="0" presId="urn:microsoft.com/office/officeart/2005/8/layout/hierarchy3"/>
    <dgm:cxn modelId="{4BE8ABF3-CCD0-8D47-A7AB-859035DC8606}" type="presParOf" srcId="{FE4F9032-797B-5D43-910C-3CEE13B66E60}" destId="{D9A8FC10-424B-3146-84D5-5BB1092DA7C0}" srcOrd="6" destOrd="0" presId="urn:microsoft.com/office/officeart/2005/8/layout/hierarchy3"/>
    <dgm:cxn modelId="{814F61B3-B164-BF48-8813-22AF12EEEB57}" type="presParOf" srcId="{FE4F9032-797B-5D43-910C-3CEE13B66E60}" destId="{459C0A59-AF6A-F342-B8B1-EEC94E908CC6}" srcOrd="7" destOrd="0" presId="urn:microsoft.com/office/officeart/2005/8/layout/hierarchy3"/>
  </dgm:cxnLst>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22AA1-5C7C-6540-A5DA-C48B3B4A38A0}">
      <dsp:nvSpPr>
        <dsp:cNvPr id="0" name=""/>
        <dsp:cNvSpPr/>
      </dsp:nvSpPr>
      <dsp:spPr>
        <a:xfrm>
          <a:off x="0" y="0"/>
          <a:ext cx="1353219" cy="676609"/>
        </a:xfrm>
        <a:prstGeom prst="roundRect">
          <a:avLst>
            <a:gd name="adj" fmla="val 10000"/>
          </a:avLst>
        </a:prstGeom>
        <a:solidFill>
          <a:schemeClr val="accent3"/>
        </a:solidFill>
        <a:ln w="12700" cap="flat" cmpd="sng" algn="ctr">
          <a:solidFill>
            <a:schemeClr val="accent3"/>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Rule</a:t>
          </a:r>
        </a:p>
      </dsp:txBody>
      <dsp:txXfrm>
        <a:off x="19817" y="19817"/>
        <a:ext cx="1313585" cy="636975"/>
      </dsp:txXfrm>
    </dsp:sp>
    <dsp:sp modelId="{76AAE66E-6669-D147-97A4-082C08536EBA}">
      <dsp:nvSpPr>
        <dsp:cNvPr id="0" name=""/>
        <dsp:cNvSpPr/>
      </dsp:nvSpPr>
      <dsp:spPr>
        <a:xfrm>
          <a:off x="135321" y="676609"/>
          <a:ext cx="370273" cy="509628"/>
        </a:xfrm>
        <a:custGeom>
          <a:avLst/>
          <a:gdLst/>
          <a:ahLst/>
          <a:cxnLst/>
          <a:rect l="0" t="0" r="0" b="0"/>
          <a:pathLst>
            <a:path>
              <a:moveTo>
                <a:pt x="0" y="0"/>
              </a:moveTo>
              <a:lnTo>
                <a:pt x="0" y="509628"/>
              </a:lnTo>
              <a:lnTo>
                <a:pt x="370273" y="509628"/>
              </a:lnTo>
            </a:path>
          </a:pathLst>
        </a:custGeom>
        <a:noFill/>
        <a:ln w="28575" cap="flat" cmpd="sng" algn="ctr">
          <a:solidFill>
            <a:schemeClr val="accent2"/>
          </a:solidFill>
          <a:prstDash val="solid"/>
          <a:miter lim="800000"/>
        </a:ln>
        <a:effectLst/>
      </dsp:spPr>
      <dsp:style>
        <a:lnRef idx="1">
          <a:scrgbClr r="0" g="0" b="0"/>
        </a:lnRef>
        <a:fillRef idx="0">
          <a:scrgbClr r="0" g="0" b="0"/>
        </a:fillRef>
        <a:effectRef idx="0">
          <a:scrgbClr r="0" g="0" b="0"/>
        </a:effectRef>
        <a:fontRef idx="minor"/>
      </dsp:style>
    </dsp:sp>
    <dsp:sp modelId="{B5920C27-405E-B348-836C-291E9622CBE6}">
      <dsp:nvSpPr>
        <dsp:cNvPr id="0" name=""/>
        <dsp:cNvSpPr/>
      </dsp:nvSpPr>
      <dsp:spPr>
        <a:xfrm>
          <a:off x="505595" y="847933"/>
          <a:ext cx="1604116" cy="676609"/>
        </a:xfrm>
        <a:prstGeom prst="roundRect">
          <a:avLst>
            <a:gd name="adj" fmla="val 10000"/>
          </a:avLst>
        </a:prstGeom>
        <a:solidFill>
          <a:schemeClr val="lt1">
            <a:alpha val="90000"/>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Name</a:t>
          </a:r>
        </a:p>
      </dsp:txBody>
      <dsp:txXfrm>
        <a:off x="525412" y="867750"/>
        <a:ext cx="1564482" cy="636975"/>
      </dsp:txXfrm>
    </dsp:sp>
    <dsp:sp modelId="{37B4AE92-FABD-C74B-B2F5-2F6829F0AADD}">
      <dsp:nvSpPr>
        <dsp:cNvPr id="0" name=""/>
        <dsp:cNvSpPr/>
      </dsp:nvSpPr>
      <dsp:spPr>
        <a:xfrm>
          <a:off x="135321" y="676609"/>
          <a:ext cx="370273" cy="1355390"/>
        </a:xfrm>
        <a:custGeom>
          <a:avLst/>
          <a:gdLst/>
          <a:ahLst/>
          <a:cxnLst/>
          <a:rect l="0" t="0" r="0" b="0"/>
          <a:pathLst>
            <a:path>
              <a:moveTo>
                <a:pt x="0" y="0"/>
              </a:moveTo>
              <a:lnTo>
                <a:pt x="0" y="1355390"/>
              </a:lnTo>
              <a:lnTo>
                <a:pt x="370273" y="1355390"/>
              </a:lnTo>
            </a:path>
          </a:pathLst>
        </a:custGeom>
        <a:noFill/>
        <a:ln w="28575" cap="flat" cmpd="sng" algn="ctr">
          <a:solidFill>
            <a:schemeClr val="accent2"/>
          </a:solidFill>
          <a:prstDash val="solid"/>
          <a:miter lim="800000"/>
        </a:ln>
        <a:effectLst/>
      </dsp:spPr>
      <dsp:style>
        <a:lnRef idx="1">
          <a:scrgbClr r="0" g="0" b="0"/>
        </a:lnRef>
        <a:fillRef idx="0">
          <a:scrgbClr r="0" g="0" b="0"/>
        </a:fillRef>
        <a:effectRef idx="0">
          <a:scrgbClr r="0" g="0" b="0"/>
        </a:effectRef>
        <a:fontRef idx="minor"/>
      </dsp:style>
    </dsp:sp>
    <dsp:sp modelId="{03439646-D98B-2B4A-B544-7476E217A16B}">
      <dsp:nvSpPr>
        <dsp:cNvPr id="0" name=""/>
        <dsp:cNvSpPr/>
      </dsp:nvSpPr>
      <dsp:spPr>
        <a:xfrm>
          <a:off x="505595" y="1693695"/>
          <a:ext cx="1604116" cy="676609"/>
        </a:xfrm>
        <a:prstGeom prst="roundRect">
          <a:avLst>
            <a:gd name="adj" fmla="val 10000"/>
          </a:avLst>
        </a:prstGeom>
        <a:solidFill>
          <a:schemeClr val="lt1">
            <a:alpha val="90000"/>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Description</a:t>
          </a:r>
        </a:p>
      </dsp:txBody>
      <dsp:txXfrm>
        <a:off x="525412" y="1713512"/>
        <a:ext cx="1564482" cy="636975"/>
      </dsp:txXfrm>
    </dsp:sp>
    <dsp:sp modelId="{213C0ED4-BC0B-0748-8E5E-3C554A1620AC}">
      <dsp:nvSpPr>
        <dsp:cNvPr id="0" name=""/>
        <dsp:cNvSpPr/>
      </dsp:nvSpPr>
      <dsp:spPr>
        <a:xfrm>
          <a:off x="135321" y="676609"/>
          <a:ext cx="370273" cy="2201152"/>
        </a:xfrm>
        <a:custGeom>
          <a:avLst/>
          <a:gdLst/>
          <a:ahLst/>
          <a:cxnLst/>
          <a:rect l="0" t="0" r="0" b="0"/>
          <a:pathLst>
            <a:path>
              <a:moveTo>
                <a:pt x="0" y="0"/>
              </a:moveTo>
              <a:lnTo>
                <a:pt x="0" y="2201152"/>
              </a:lnTo>
              <a:lnTo>
                <a:pt x="370273" y="2201152"/>
              </a:lnTo>
            </a:path>
          </a:pathLst>
        </a:custGeom>
        <a:noFill/>
        <a:ln w="28575" cap="flat" cmpd="sng" algn="ctr">
          <a:solidFill>
            <a:schemeClr val="accent2"/>
          </a:solidFill>
          <a:prstDash val="solid"/>
          <a:miter lim="800000"/>
        </a:ln>
        <a:effectLst/>
      </dsp:spPr>
      <dsp:style>
        <a:lnRef idx="1">
          <a:scrgbClr r="0" g="0" b="0"/>
        </a:lnRef>
        <a:fillRef idx="0">
          <a:scrgbClr r="0" g="0" b="0"/>
        </a:fillRef>
        <a:effectRef idx="0">
          <a:scrgbClr r="0" g="0" b="0"/>
        </a:effectRef>
        <a:fontRef idx="minor"/>
      </dsp:style>
    </dsp:sp>
    <dsp:sp modelId="{D24EDDDC-6ECE-5045-A792-4A9B16871607}">
      <dsp:nvSpPr>
        <dsp:cNvPr id="0" name=""/>
        <dsp:cNvSpPr/>
      </dsp:nvSpPr>
      <dsp:spPr>
        <a:xfrm>
          <a:off x="505595" y="2539457"/>
          <a:ext cx="1604116" cy="676609"/>
        </a:xfrm>
        <a:prstGeom prst="roundRect">
          <a:avLst>
            <a:gd name="adj" fmla="val 10000"/>
          </a:avLst>
        </a:prstGeom>
        <a:solidFill>
          <a:schemeClr val="lt1">
            <a:alpha val="90000"/>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SQL Statement</a:t>
          </a:r>
        </a:p>
      </dsp:txBody>
      <dsp:txXfrm>
        <a:off x="525412" y="2559274"/>
        <a:ext cx="1564482" cy="636975"/>
      </dsp:txXfrm>
    </dsp:sp>
    <dsp:sp modelId="{D9A8FC10-424B-3146-84D5-5BB1092DA7C0}">
      <dsp:nvSpPr>
        <dsp:cNvPr id="0" name=""/>
        <dsp:cNvSpPr/>
      </dsp:nvSpPr>
      <dsp:spPr>
        <a:xfrm>
          <a:off x="135321" y="676609"/>
          <a:ext cx="370273" cy="3046914"/>
        </a:xfrm>
        <a:custGeom>
          <a:avLst/>
          <a:gdLst/>
          <a:ahLst/>
          <a:cxnLst/>
          <a:rect l="0" t="0" r="0" b="0"/>
          <a:pathLst>
            <a:path>
              <a:moveTo>
                <a:pt x="0" y="0"/>
              </a:moveTo>
              <a:lnTo>
                <a:pt x="0" y="3046914"/>
              </a:lnTo>
              <a:lnTo>
                <a:pt x="370273" y="3046914"/>
              </a:lnTo>
            </a:path>
          </a:pathLst>
        </a:custGeom>
        <a:noFill/>
        <a:ln w="28575" cap="flat" cmpd="sng" algn="ctr">
          <a:solidFill>
            <a:schemeClr val="accent2"/>
          </a:solidFill>
          <a:prstDash val="solid"/>
          <a:miter lim="800000"/>
        </a:ln>
        <a:effectLst/>
      </dsp:spPr>
      <dsp:style>
        <a:lnRef idx="1">
          <a:scrgbClr r="0" g="0" b="0"/>
        </a:lnRef>
        <a:fillRef idx="0">
          <a:scrgbClr r="0" g="0" b="0"/>
        </a:fillRef>
        <a:effectRef idx="0">
          <a:scrgbClr r="0" g="0" b="0"/>
        </a:effectRef>
        <a:fontRef idx="minor"/>
      </dsp:style>
    </dsp:sp>
    <dsp:sp modelId="{459C0A59-AF6A-F342-B8B1-EEC94E908CC6}">
      <dsp:nvSpPr>
        <dsp:cNvPr id="0" name=""/>
        <dsp:cNvSpPr/>
      </dsp:nvSpPr>
      <dsp:spPr>
        <a:xfrm>
          <a:off x="505595" y="3385219"/>
          <a:ext cx="1604116" cy="676609"/>
        </a:xfrm>
        <a:prstGeom prst="roundRect">
          <a:avLst>
            <a:gd name="adj" fmla="val 10000"/>
          </a:avLst>
        </a:prstGeom>
        <a:solidFill>
          <a:schemeClr val="lt1">
            <a:alpha val="90000"/>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Array of Actions</a:t>
          </a:r>
        </a:p>
      </dsp:txBody>
      <dsp:txXfrm>
        <a:off x="525412" y="3405036"/>
        <a:ext cx="1564482" cy="6369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latin typeface="Times New Roman" panose="02020603050405020304" pitchFamily="18" charset="0"/>
              </a:defRPr>
            </a:lvl1pPr>
          </a:lstStyle>
          <a:p>
            <a:pPr>
              <a:defRPr/>
            </a:pPr>
            <a:fld id="{7FEF89AF-54E3-440D-8ED0-996414AFF841}" type="slidenum">
              <a:rPr lang="en-US" altLang="en-US"/>
              <a:pPr>
                <a:defRPr/>
              </a:pPr>
              <a:t>‹#›</a:t>
            </a:fld>
            <a:endParaRPr lang="en-US" altLang="en-US"/>
          </a:p>
        </p:txBody>
      </p:sp>
    </p:spTree>
    <p:extLst>
      <p:ext uri="{BB962C8B-B14F-4D97-AF65-F5344CB8AC3E}">
        <p14:creationId xmlns:p14="http://schemas.microsoft.com/office/powerpoint/2010/main" val="15560171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4-01T20:53:27.237"/>
    </inkml:context>
    <inkml:brush xml:id="br0">
      <inkml:brushProperty name="width" value="0.05292" units="cm"/>
      <inkml:brushProperty name="height" value="0.05292" units="cm"/>
      <inkml:brushProperty name="color" value="#FF0000"/>
    </inkml:brush>
  </inkml:definitions>
  <inkml:trace contextRef="#ctx0" brushRef="#br0">14441 10569 7 0,'-21'2'15'0,"4"2"-1"0,1-1-3 0,-2 4-2 15,3 2-1-15,3-6-1 0,-1 3 0 0,2-1 3 16,-3 5-4-16,4-2 0 0,1-1-2 0,-1 3-2 16,1 1 3-16,1 3-4 0,-3 1 4 0,5 1-3 15,-1-1 0-15,0 2 0 0,5 1 3 0,-5 2-11 16,2 0 6-16,3 0 2 0,-2 4 3 0,1 1-2 16,2-2 2-16,-2 3-10 0,3-6 5 0,3-1 0 15,-2 6 0-15,-1-7 0 0,3 1-3 16,-2-1 6-16,2-1-3 0,-1 2-1 0,3-4 5 0,0 1-4 15,-1-2 0-15,4-2-1 0,-3-2 1 0,5 0-3 16,-2 1 2-16,6 0-1 0,-3-3 0 0,5 1 7 16,-4-1-7-16,5 0 4 0,2-3-3 0,-1 0 3 15,4 0-1-15,-6-1-2 0,10-3 7 0,-3-1-3 16,-1 0 2-16,-1 0 0 0,0-3-4 0,6 0 1 16,-6-2-2-16,0-1 6 0,-1 3-6 0,2-4 0 15,0 2 1-15,-5 1 1 0,2-3-2 0,-3-2 4 16,3 2-1-16,-2-2 0 0,2 0 1 0,-5-2-3 15,4 0 3-15,-5-1 1 0,1-1-1 0,-4 0 2 16,4 0 0-16,-5-3 4 0,-1 3-1 0,-3-1-1 16,3-2-2-16,-3-1 2 0,-4 5-3 0,-1-5 0 15,3-1-2-15,-6 1 1 0,-1 1 2 0,-1 0 0 16,-1 1-3-16,-2-3 2 0,-1 3 1 0,0 1-1 16,-5 1 0-16,3 1-2 0,-5 1 0 0,2-1-1 15,-2-1-2-15,2 6-6 0,-4-1-2 0,2 0-10 16,0 4-8-16,3 1-16 0,-1 3-44 0,1 2 19 15</inkml:trace>
  <inkml:trace contextRef="#ctx0" brushRef="#br0" timeOffset="2923.07">3418 9426 45 0,'-3'-2'41'0,"3"2"-2"0,-4-2-2 0,4 2-8 0,-5-4 5 15,5 4-5-15,-3-3-7 0,3 3 2 0,0 0-4 16,-8 0-2-16,8 0-8 0,-8 4 0 0,4-1 5 16,-2 4-3-16,0 0 0 0,-2 4-5 0,-4 0 0 15,2 5-1-15,1 1-4 0,-5 5 3 0,4 2-1 16,-3-2-2-16,0 5 4 0,3-2-3 0,-3 3 1 16,3-2 3-16,2 0-10 0,-1 4 6 0,4-3 1 15,1 1-1-15,1 0-4 0,2-3 8 0,2 0-6 16,2-5 2-16,-1-2 4 0,2-1-11 0,-2-4 1 15,5-2 0-15,-4-3-3 0,5 4 5 0,-2-2-2 16,2-4 0-16,-1 1 4 0,-1-2-8 0,5 0 6 16,-3-1 2-16,2-4-2 0,3 1 6 0,-3-1 3 15,3-1 2-15,1-3-2 0,-1-4 13 0,3-1 4 16,-1-1 4-16,2-4-14 0,3-3 14 16,-2-3-12-16,1 1 2 0,-3-1-2 0,0 0-5 0,-5 4 4 15,2-2-8-15,-4 2 5 0,0-2-3 0,-4 2-1 16,-1 4 1-16,2-5-6 0,-6 4-4 0,4 0 8 15,-4 3 3-15,0-2-6 0,-1 1-3 0,-2 2 5 16,1 2-5-16,-1 0-8 0,3 2-10 0,-5-3-17 16,1 6-31-16,-1-1-44 0,5 3-116 0,-18 7 51 15</inkml:trace>
  <inkml:trace contextRef="#ctx0" brushRef="#br0" timeOffset="9756.59">17400 10990 73 0,'-3'-2'62'0,"-1"0"-2"0,-3-1-9 0,2 1 9 15,0 0-12-15,-4 0-4 0,-2 2-7 0,-2 0-2 16,-5 0 0-16,-1 2-11 0,-9 4-2 0,-3-3 4 15,-1 5-7-15,-4 0-1 0,-3 1 1 0,-10 4 1 0,11-4-3 16,-11 2-3-16,10 0 3 0,-11-1-11 0,13 0 5 16,0-1-6-16,-1-2 4 0,4 0 2 15,-2-2-3-15,6 2 1 0,2-2 2 0,1-2-5 16,9 0 2-16,5 0 4 0,3-3-1 0,1 2-6 16,1-1-10-16,2 1-1 0,6-2-16 0,-9 1 1 0,9-1-11 15,-7-1 0-15,7 1-3 0,0 0 0 0,0 0 0 16,0 0-6-16,0 0-10 0,12-8-32 15,-2 4-91-15,-2-1 41 0</inkml:trace>
  <inkml:trace contextRef="#ctx0" brushRef="#br0" timeOffset="10045">16720 10987 4 0,'-5'3'7'0,"-5"3"12"0,0 2-9 16,1 0 6-16,-5 6-2 0,1-4 4 16,-1 2 5-16,0 2-2 0,0 0-1 0,3-3 1 0,-1 2 2 15,-1 0-5-15,7-3 0 0,-6 4 0 0,4 0-5 16,2-2 4-16,1 0 0 0,4 0-2 0,-2 0 0 16,2 3-4-16,-2-1 1 0,6-2-2 0,1 2 2 15,1 3 10-15,0-6-4 0,5 2-1 0,2-1-5 16,2 2 3-16,1-4-1 0,3 4 1 0,0-6 2 15,2 1-2-15,2-3 2 0,3 4-1 0,-4-3-4 16,6 2-6-16,-8-3-23 0,-2-1-14 0,1 2-15 16,-3-1-33-16,-2 2-87 0,-6-3 39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772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r>
              <a:rPr lang="en-US"/>
              <a:t>Protocol Authentication Port MQTT</a:t>
            </a:r>
          </a:p>
          <a:p>
            <a:r>
              <a:rPr lang="en-US"/>
              <a:t>Client Certificate</a:t>
            </a:r>
          </a:p>
          <a:p>
            <a:r>
              <a:rPr lang="en-US"/>
              <a:t>8883</a:t>
            </a:r>
          </a:p>
          <a:p>
            <a:r>
              <a:rPr lang="en-US"/>
              <a:t>HTTP</a:t>
            </a:r>
          </a:p>
          <a:p>
            <a:r>
              <a:rPr lang="en-US"/>
              <a:t>Client Certificate</a:t>
            </a:r>
          </a:p>
          <a:p>
            <a:r>
              <a:rPr lang="en-US"/>
              <a:t>8443</a:t>
            </a:r>
          </a:p>
          <a:p>
            <a:r>
              <a:rPr lang="en-US"/>
              <a:t>HTTP</a:t>
            </a:r>
          </a:p>
          <a:p>
            <a:r>
              <a:rPr lang="en-US"/>
              <a:t>SigV4</a:t>
            </a:r>
          </a:p>
          <a:p>
            <a:r>
              <a:rPr lang="en-US"/>
              <a:t>443</a:t>
            </a:r>
          </a:p>
          <a:p>
            <a:r>
              <a:rPr lang="en-US"/>
              <a:t>MQTT + </a:t>
            </a:r>
            <a:r>
              <a:rPr lang="en-US" err="1"/>
              <a:t>WebSocket</a:t>
            </a:r>
            <a:endParaRPr lang="en-US"/>
          </a:p>
          <a:p>
            <a:r>
              <a:rPr lang="en-US"/>
              <a:t>SigV4</a:t>
            </a:r>
          </a:p>
          <a:p>
            <a:r>
              <a:rPr lang="en-US"/>
              <a:t>443</a:t>
            </a:r>
          </a:p>
          <a:p>
            <a:endParaRPr lang="en-US"/>
          </a:p>
        </p:txBody>
      </p:sp>
    </p:spTree>
    <p:extLst>
      <p:ext uri="{BB962C8B-B14F-4D97-AF65-F5344CB8AC3E}">
        <p14:creationId xmlns:p14="http://schemas.microsoft.com/office/powerpoint/2010/main" val="2814182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35</a:t>
            </a:fld>
            <a:endParaRPr lang="en-US"/>
          </a:p>
        </p:txBody>
      </p:sp>
    </p:spTree>
    <p:extLst>
      <p:ext uri="{BB962C8B-B14F-4D97-AF65-F5344CB8AC3E}">
        <p14:creationId xmlns:p14="http://schemas.microsoft.com/office/powerpoint/2010/main" val="1911832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36</a:t>
            </a:fld>
            <a:endParaRPr lang="en-US"/>
          </a:p>
        </p:txBody>
      </p:sp>
    </p:spTree>
    <p:extLst>
      <p:ext uri="{BB962C8B-B14F-4D97-AF65-F5344CB8AC3E}">
        <p14:creationId xmlns:p14="http://schemas.microsoft.com/office/powerpoint/2010/main" val="431930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38</a:t>
            </a:fld>
            <a:endParaRPr lang="en-US"/>
          </a:p>
        </p:txBody>
      </p:sp>
    </p:spTree>
    <p:extLst>
      <p:ext uri="{BB962C8B-B14F-4D97-AF65-F5344CB8AC3E}">
        <p14:creationId xmlns:p14="http://schemas.microsoft.com/office/powerpoint/2010/main" val="143366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39</a:t>
            </a:fld>
            <a:endParaRPr lang="en-US"/>
          </a:p>
        </p:txBody>
      </p:sp>
    </p:spTree>
    <p:extLst>
      <p:ext uri="{BB962C8B-B14F-4D97-AF65-F5344CB8AC3E}">
        <p14:creationId xmlns:p14="http://schemas.microsoft.com/office/powerpoint/2010/main" val="1948739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a:t>accelerometer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42</a:t>
            </a:fld>
            <a:endParaRPr lang="en-US"/>
          </a:p>
        </p:txBody>
      </p:sp>
    </p:spTree>
    <p:extLst>
      <p:ext uri="{BB962C8B-B14F-4D97-AF65-F5344CB8AC3E}">
        <p14:creationId xmlns:p14="http://schemas.microsoft.com/office/powerpoint/2010/main" val="45169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52</a:t>
            </a:fld>
            <a:endParaRPr lang="en-US"/>
          </a:p>
        </p:txBody>
      </p:sp>
    </p:spTree>
    <p:extLst>
      <p:ext uri="{BB962C8B-B14F-4D97-AF65-F5344CB8AC3E}">
        <p14:creationId xmlns:p14="http://schemas.microsoft.com/office/powerpoint/2010/main" val="1585557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56</a:t>
            </a:fld>
            <a:endParaRPr lang="en-US"/>
          </a:p>
        </p:txBody>
      </p:sp>
    </p:spTree>
    <p:extLst>
      <p:ext uri="{BB962C8B-B14F-4D97-AF65-F5344CB8AC3E}">
        <p14:creationId xmlns:p14="http://schemas.microsoft.com/office/powerpoint/2010/main" val="201964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a:t>Such services</a:t>
            </a:r>
            <a:r>
              <a:rPr lang="en-US" baseline="0"/>
              <a:t> are fully integrated with the rest of AWS offering, are optimized for mobile use cases, are accessible via a single Mobile SDK and share the same scalable, on-demand, global infrastructure of all our other AWS services.</a:t>
            </a:r>
          </a:p>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83027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114104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9</a:t>
            </a:fld>
            <a:endParaRPr lang="en-US"/>
          </a:p>
        </p:txBody>
      </p:sp>
    </p:spTree>
    <p:extLst>
      <p:ext uri="{BB962C8B-B14F-4D97-AF65-F5344CB8AC3E}">
        <p14:creationId xmlns:p14="http://schemas.microsoft.com/office/powerpoint/2010/main" val="73299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10</a:t>
            </a:fld>
            <a:endParaRPr lang="en-US"/>
          </a:p>
        </p:txBody>
      </p:sp>
    </p:spTree>
    <p:extLst>
      <p:ext uri="{BB962C8B-B14F-4D97-AF65-F5344CB8AC3E}">
        <p14:creationId xmlns:p14="http://schemas.microsoft.com/office/powerpoint/2010/main" val="124970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18</a:t>
            </a:fld>
            <a:endParaRPr lang="en-US"/>
          </a:p>
        </p:txBody>
      </p:sp>
    </p:spTree>
    <p:extLst>
      <p:ext uri="{BB962C8B-B14F-4D97-AF65-F5344CB8AC3E}">
        <p14:creationId xmlns:p14="http://schemas.microsoft.com/office/powerpoint/2010/main" val="56157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31</a:t>
            </a:fld>
            <a:endParaRPr lang="en-US"/>
          </a:p>
        </p:txBody>
      </p:sp>
    </p:spTree>
    <p:extLst>
      <p:ext uri="{BB962C8B-B14F-4D97-AF65-F5344CB8AC3E}">
        <p14:creationId xmlns:p14="http://schemas.microsoft.com/office/powerpoint/2010/main" val="106612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pPr marL="171450" indent="-171450">
              <a:buFontTx/>
              <a:buChar char="-"/>
            </a:pPr>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32</a:t>
            </a:fld>
            <a:endParaRPr lang="en-US"/>
          </a:p>
        </p:txBody>
      </p:sp>
    </p:spTree>
    <p:extLst>
      <p:ext uri="{BB962C8B-B14F-4D97-AF65-F5344CB8AC3E}">
        <p14:creationId xmlns:p14="http://schemas.microsoft.com/office/powerpoint/2010/main" val="5834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33</a:t>
            </a:fld>
            <a:endParaRPr lang="en-US"/>
          </a:p>
        </p:txBody>
      </p:sp>
    </p:spTree>
    <p:extLst>
      <p:ext uri="{BB962C8B-B14F-4D97-AF65-F5344CB8AC3E}">
        <p14:creationId xmlns:p14="http://schemas.microsoft.com/office/powerpoint/2010/main" val="211953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2625603"/>
            <a:ext cx="7772400" cy="1240140"/>
          </a:xfrm>
        </p:spPr>
        <p:txBody>
          <a:bodyPr anchor="ctr">
            <a:noAutofit/>
          </a:bodyPr>
          <a:lstStyle>
            <a:lvl1pPr algn="l">
              <a:defRPr sz="4000" b="1" cap="none">
                <a:solidFill>
                  <a:srgbClr val="4D4D4C"/>
                </a:solidFill>
              </a:defRPr>
            </a:lvl1pPr>
          </a:lstStyle>
          <a:p>
            <a:r>
              <a:rPr lang="en-US"/>
              <a:t>Click to edit Master title style</a:t>
            </a:r>
          </a:p>
        </p:txBody>
      </p:sp>
    </p:spTree>
    <p:extLst>
      <p:ext uri="{BB962C8B-B14F-4D97-AF65-F5344CB8AC3E}">
        <p14:creationId xmlns:p14="http://schemas.microsoft.com/office/powerpoint/2010/main" val="130584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7A91E16D-0EAD-4D3D-AC22-65013F654EE2}"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a:t>Slide Title</a:t>
            </a:r>
          </a:p>
        </p:txBody>
      </p:sp>
      <p:sp>
        <p:nvSpPr>
          <p:cNvPr id="3" name="Content Placeholder 2"/>
          <p:cNvSpPr>
            <a:spLocks noGrp="1"/>
          </p:cNvSpPr>
          <p:nvPr>
            <p:ph idx="1"/>
          </p:nvPr>
        </p:nvSpPr>
        <p:spPr>
          <a:xfrm>
            <a:off x="628650" y="1825625"/>
            <a:ext cx="7886700" cy="21977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7A91E16D-0EAD-4D3D-AC22-65013F654EE2}" type="slidenum">
              <a:rPr lang="en-US" altLang="en-US" smtClean="0"/>
              <a:pPr>
                <a:defRPr/>
              </a:pPr>
              <a:t>‹#›</a:t>
            </a:fld>
            <a:endParaRPr lang="en-US" altLang="en-US"/>
          </a:p>
        </p:txBody>
      </p:sp>
      <p:sp>
        <p:nvSpPr>
          <p:cNvPr id="5" name="Content Placeholder 2"/>
          <p:cNvSpPr>
            <a:spLocks noGrp="1"/>
          </p:cNvSpPr>
          <p:nvPr>
            <p:ph idx="13"/>
          </p:nvPr>
        </p:nvSpPr>
        <p:spPr>
          <a:xfrm>
            <a:off x="628650" y="4067615"/>
            <a:ext cx="7886700" cy="21977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56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7CBA48A7-6B1E-4566-B98C-A7F42AB96018}"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1CDFF356-55D6-4E32-9B69-764999300F5A}"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BCFF8CE9-CF61-40DE-9DA2-831B5EF981B6}" type="slidenum">
              <a:rPr lang="en-US" altLang="en-US" smtClean="0"/>
              <a:pPr>
                <a:defRPr/>
              </a:pPr>
              <a:t>‹#›</a:t>
            </a:fld>
            <a:endParaRPr lang="en-US"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5CC074CB-338F-4D07-83BC-76EE68A86D26}"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8967BE3A-0CB1-4C28-9D3C-1DFDADA826CF}"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CE7F29F3-569B-4BD3-986D-22AE6D4AA3F9}"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CFF8CE9-CF61-40DE-9DA2-831B5EF981B6}" type="slidenum">
              <a:rPr lang="en-US" altLang="en-US" smtClean="0"/>
              <a:pPr>
                <a:defRPr/>
              </a:pPr>
              <a:t>‹#›</a:t>
            </a:fld>
            <a:endParaRPr lang="en-US" altLang="en-US"/>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p>
        </p:txBody>
      </p:sp>
      <p:pic>
        <p:nvPicPr>
          <p:cNvPr id="12" name="Picture 11" title="Creative Commons Logo"/>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Click to edit M</a:t>
            </a:r>
          </a:p>
          <a:p>
            <a:pPr lvl="0"/>
            <a:r>
              <a:rPr lang="en-US"/>
              <a:t>aster text styles</a:t>
            </a:r>
          </a:p>
          <a:p>
            <a:pPr lvl="1"/>
            <a:r>
              <a:rPr lang="en-US"/>
              <a:t>Second </a:t>
            </a:r>
            <a:r>
              <a:rPr lang="en-US" err="1"/>
              <a:t>levelThird</a:t>
            </a:r>
            <a:r>
              <a:rPr lang="en-US"/>
              <a:t> level</a:t>
            </a:r>
          </a:p>
          <a:p>
            <a:pPr lvl="3"/>
            <a:r>
              <a:rPr lang="en-US"/>
              <a:t>Fourth level</a:t>
            </a:r>
          </a:p>
          <a:p>
            <a:pPr lvl="4"/>
            <a:r>
              <a:rPr lang="en-US"/>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4"/>
              </a:rPr>
              <a:t>Creative Commons Attribution 4.0 International License</a:t>
            </a:r>
            <a:r>
              <a:rPr kumimoji="0" lang="en-US" altLang="en-US" sz="525" b="0" i="0" u="none" strike="noStrike" cap="none" normalizeH="0" baseline="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315096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21"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hyperlink" Target="http://en.wikipedia.org/wiki/File:Smartphone_icon.svg" TargetMode="External"/><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ws.amazon.com/tools/" TargetMode="External"/><Relationship Id="rId2" Type="http://schemas.openxmlformats.org/officeDocument/2006/relationships/hyperlink" Target="http://docs.aws.amazon.com/cli/latest/userguide/" TargetMode="External"/><Relationship Id="rId1" Type="http://schemas.openxmlformats.org/officeDocument/2006/relationships/slideLayout" Target="../slideLayouts/slideLayout2.xml"/><Relationship Id="rId4" Type="http://schemas.openxmlformats.org/officeDocument/2006/relationships/hyperlink" Target="http://docs.aws.amazon.com/iot/latest/apireference/API_Operations.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aws.amazon.com/dynamodb/" TargetMode="External"/><Relationship Id="rId2" Type="http://schemas.openxmlformats.org/officeDocument/2006/relationships/hyperlink" Target="http://aws.amazon.com/s3/" TargetMode="External"/><Relationship Id="rId1" Type="http://schemas.openxmlformats.org/officeDocument/2006/relationships/slideLayout" Target="../slideLayouts/slideLayout2.xml"/><Relationship Id="rId6" Type="http://schemas.openxmlformats.org/officeDocument/2006/relationships/hyperlink" Target="http://aws.amazon.com/sns/" TargetMode="External"/><Relationship Id="rId5" Type="http://schemas.openxmlformats.org/officeDocument/2006/relationships/hyperlink" Target="http://aws.amazon.com/lambda/" TargetMode="External"/><Relationship Id="rId4" Type="http://schemas.openxmlformats.org/officeDocument/2006/relationships/hyperlink" Target="http://aws.amazon.com/kinesi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aws.amazon.com/iot/latest/developerguide/iot-policie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aws.amazon.com/iot/latest/developerguide/pub-sub-policy.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image" Target="../media/image37.png"/><Relationship Id="rId4" Type="http://schemas.openxmlformats.org/officeDocument/2006/relationships/image" Target="../media/image30.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0.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customXml" Target="../ink/ink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docs.aws.amazon.com/iot/latest/developerguide/topics.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docs.aws.amazon.com/iot/latest/developerguide/device-shadow-mqtt.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ocs.aws.amazon.com/iot/latest/developerguide/iot-ddb-rule.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aws.amazon.com/general/latest/gr/sigv4_signing.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53.xml.rels><?xml version="1.0" encoding="UTF-8" standalone="yes"?>
<Relationships xmlns="http://schemas.openxmlformats.org/package/2006/relationships"><Relationship Id="rId8" Type="http://schemas.openxmlformats.org/officeDocument/2006/relationships/image" Target="../media/image33.png"/><Relationship Id="rId13" Type="http://schemas.microsoft.com/office/2007/relationships/diagramDrawing" Target="../diagrams/drawing1.xml"/><Relationship Id="rId3" Type="http://schemas.openxmlformats.org/officeDocument/2006/relationships/image" Target="../media/image61.png"/><Relationship Id="rId7" Type="http://schemas.openxmlformats.org/officeDocument/2006/relationships/image" Target="../media/image62.png"/><Relationship Id="rId12" Type="http://schemas.openxmlformats.org/officeDocument/2006/relationships/diagramColors" Target="../diagrams/colors1.xml"/><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diagramQuickStyle" Target="../diagrams/quickStyle1.xml"/><Relationship Id="rId5" Type="http://schemas.openxmlformats.org/officeDocument/2006/relationships/image" Target="../media/image48.png"/><Relationship Id="rId10" Type="http://schemas.openxmlformats.org/officeDocument/2006/relationships/diagramLayout" Target="../diagrams/layout1.xml"/><Relationship Id="rId4" Type="http://schemas.openxmlformats.org/officeDocument/2006/relationships/image" Target="../media/image47.png"/><Relationship Id="rId9" Type="http://schemas.openxmlformats.org/officeDocument/2006/relationships/diagramData" Target="../diagrams/data1.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tif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docs.aws.amazon.com/iot/latest/developerguide/device-shadow-mqtt.html" TargetMode="External"/><Relationship Id="rId3" Type="http://schemas.openxmlformats.org/officeDocument/2006/relationships/hyperlink" Target="https://docs.aws.amazon.com/iot/latest/developerguide/create-iot-resources.html" TargetMode="External"/><Relationship Id="rId7" Type="http://schemas.openxmlformats.org/officeDocument/2006/relationships/hyperlink" Target="https://docs.aws.amazon.com/iot/latest/developerguide/iot-device-shadows.html" TargetMode="External"/><Relationship Id="rId2" Type="http://schemas.openxmlformats.org/officeDocument/2006/relationships/hyperlink" Target="https://docs.aws.amazon.com/general/latest/gr/root-vs-iam.html" TargetMode="External"/><Relationship Id="rId1" Type="http://schemas.openxmlformats.org/officeDocument/2006/relationships/slideLayout" Target="../slideLayouts/slideLayout2.xml"/><Relationship Id="rId6" Type="http://schemas.openxmlformats.org/officeDocument/2006/relationships/hyperlink" Target="https://docs.aws.amazon.com/iot/latest/developerguide/topics.html" TargetMode="External"/><Relationship Id="rId5" Type="http://schemas.openxmlformats.org/officeDocument/2006/relationships/hyperlink" Target="https://docs.aws.amazon.com/iot/latest/developerguide/iot-ddb-rule.html" TargetMode="External"/><Relationship Id="rId4" Type="http://schemas.openxmlformats.org/officeDocument/2006/relationships/hyperlink" Target="https://docs.aws.amazon.com/amazondynamodb/latest/developerguide/HowItWorks.CoreComponent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nsole.aws.amazon.com/iot/home#/learn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ctrTitle"/>
          </p:nvPr>
        </p:nvSpPr>
        <p:spPr>
          <a:xfrm>
            <a:off x="2377350" y="3580371"/>
            <a:ext cx="5357979" cy="901700"/>
          </a:xfrm>
        </p:spPr>
        <p:txBody>
          <a:bodyPr>
            <a:normAutofit/>
          </a:bodyPr>
          <a:lstStyle/>
          <a:p>
            <a:pPr eaLnBrk="1" hangingPunct="1"/>
            <a:r>
              <a:rPr lang="en-US" altLang="en-US" sz="4000" err="1"/>
              <a:t>IoT</a:t>
            </a:r>
            <a:r>
              <a:rPr lang="en-US" altLang="en-US" sz="4000"/>
              <a:t> Security and Privacy</a:t>
            </a:r>
          </a:p>
        </p:txBody>
      </p:sp>
      <p:sp>
        <p:nvSpPr>
          <p:cNvPr id="4099" name="Rectangle 12"/>
          <p:cNvSpPr>
            <a:spLocks noGrp="1" noChangeArrowheads="1"/>
          </p:cNvSpPr>
          <p:nvPr>
            <p:ph type="body" sz="quarter" idx="13"/>
          </p:nvPr>
        </p:nvSpPr>
        <p:spPr>
          <a:xfrm>
            <a:off x="2533650" y="5120640"/>
            <a:ext cx="4948293" cy="156576"/>
          </a:xfrm>
        </p:spPr>
        <p:txBody>
          <a:bodyPr>
            <a:noAutofit/>
          </a:bodyPr>
          <a:lstStyle/>
          <a:p>
            <a:pPr eaLnBrk="1" hangingPunct="1">
              <a:lnSpc>
                <a:spcPct val="80000"/>
              </a:lnSpc>
            </a:pPr>
            <a:r>
              <a:rPr lang="en-US" altLang="en-US" sz="2800"/>
              <a:t>Introduction to Amazon AWS IoT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AWS </a:t>
            </a:r>
            <a:r>
              <a:rPr lang="en-US" err="1"/>
              <a:t>IoT</a:t>
            </a: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10</a:t>
            </a:fld>
            <a:endParaRPr lang="en-US" altLang="en-US"/>
          </a:p>
        </p:txBody>
      </p:sp>
      <p:grpSp>
        <p:nvGrpSpPr>
          <p:cNvPr id="2" name="Group 1"/>
          <p:cNvGrpSpPr/>
          <p:nvPr/>
        </p:nvGrpSpPr>
        <p:grpSpPr>
          <a:xfrm>
            <a:off x="1" y="1506318"/>
            <a:ext cx="8221492" cy="4468649"/>
            <a:chOff x="1" y="1506318"/>
            <a:chExt cx="8221492" cy="4468649"/>
          </a:xfrm>
        </p:grpSpPr>
        <p:pic>
          <p:nvPicPr>
            <p:cNvPr id="15" name="Picture 14" descr="IceBreaker_Full_MC_V11-2-0.png"/>
            <p:cNvPicPr>
              <a:picLocks noChangeAspect="1"/>
            </p:cNvPicPr>
            <p:nvPr/>
          </p:nvPicPr>
          <p:blipFill>
            <a:blip r:embed="rId3">
              <a:alphaModFix/>
              <a:extLst>
                <a:ext uri="{28A0092B-C50C-407E-A947-70E740481C1C}">
                  <a14:useLocalDpi xmlns:a14="http://schemas.microsoft.com/office/drawing/2010/main"/>
                </a:ext>
              </a:extLst>
            </a:blip>
            <a:stretch>
              <a:fillRect/>
            </a:stretch>
          </p:blipFill>
          <p:spPr>
            <a:xfrm>
              <a:off x="1037937" y="1506318"/>
              <a:ext cx="6975453" cy="4468649"/>
            </a:xfrm>
            <a:prstGeom prst="rect">
              <a:avLst/>
            </a:prstGeom>
          </p:spPr>
        </p:pic>
        <p:pic>
          <p:nvPicPr>
            <p:cNvPr id="16" name="Picture 15" descr="shaded-icons2-11.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474526" y="2629976"/>
              <a:ext cx="893774" cy="914400"/>
            </a:xfrm>
            <a:prstGeom prst="rect">
              <a:avLst/>
            </a:prstGeom>
          </p:spPr>
        </p:pic>
        <p:pic>
          <p:nvPicPr>
            <p:cNvPr id="17" name="Picture 16" descr="shaded-icons2-29.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48277" y="2644511"/>
              <a:ext cx="1078992" cy="914400"/>
            </a:xfrm>
            <a:prstGeom prst="rect">
              <a:avLst/>
            </a:prstGeom>
          </p:spPr>
        </p:pic>
        <p:cxnSp>
          <p:nvCxnSpPr>
            <p:cNvPr id="19" name="Straight Arrow Connector 18"/>
            <p:cNvCxnSpPr/>
            <p:nvPr/>
          </p:nvCxnSpPr>
          <p:spPr>
            <a:xfrm flipV="1">
              <a:off x="1276467" y="3087177"/>
              <a:ext cx="2114248" cy="19903"/>
            </a:xfrm>
            <a:prstGeom prst="straightConnector1">
              <a:avLst/>
            </a:prstGeom>
            <a:ln>
              <a:prstDash val="sysDash"/>
              <a:headEnd type="arrow"/>
              <a:tailEnd type="arrow"/>
            </a:ln>
          </p:spPr>
          <p:style>
            <a:lnRef idx="2">
              <a:schemeClr val="accent1"/>
            </a:lnRef>
            <a:fillRef idx="0">
              <a:schemeClr val="accent1"/>
            </a:fillRef>
            <a:effectRef idx="1">
              <a:schemeClr val="accent1"/>
            </a:effectRef>
            <a:fontRef idx="minor">
              <a:schemeClr val="tx1"/>
            </a:fontRef>
          </p:style>
        </p:cxnSp>
        <p:pic>
          <p:nvPicPr>
            <p:cNvPr id="21" name="Picture 20" descr="shaded-icons2-8.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966261" y="2642679"/>
              <a:ext cx="928360" cy="914400"/>
            </a:xfrm>
            <a:prstGeom prst="rect">
              <a:avLst/>
            </a:prstGeom>
          </p:spPr>
        </p:pic>
        <p:sp>
          <p:nvSpPr>
            <p:cNvPr id="22" name="TextBox 21"/>
            <p:cNvSpPr txBox="1"/>
            <p:nvPr/>
          </p:nvSpPr>
          <p:spPr>
            <a:xfrm>
              <a:off x="1" y="3538994"/>
              <a:ext cx="1682619" cy="692497"/>
            </a:xfrm>
            <a:prstGeom prst="rect">
              <a:avLst/>
            </a:prstGeom>
            <a:noFill/>
          </p:spPr>
          <p:txBody>
            <a:bodyPr wrap="square" rtlCol="0">
              <a:spAutoFit/>
            </a:bodyPr>
            <a:lstStyle/>
            <a:p>
              <a:pPr algn="ctr"/>
              <a:r>
                <a:rPr lang="en-US" sz="1200" b="1"/>
                <a:t>DEVICE SDK</a:t>
              </a:r>
            </a:p>
            <a:p>
              <a:pPr algn="ctr"/>
              <a:r>
                <a:rPr lang="en-US" sz="900"/>
                <a:t>Set of client libraries to connect, authenticate and exchange messages</a:t>
              </a:r>
            </a:p>
          </p:txBody>
        </p:sp>
        <p:sp>
          <p:nvSpPr>
            <p:cNvPr id="23" name="TextBox 22"/>
            <p:cNvSpPr txBox="1"/>
            <p:nvPr/>
          </p:nvSpPr>
          <p:spPr>
            <a:xfrm>
              <a:off x="3059913" y="3504446"/>
              <a:ext cx="1723623" cy="877163"/>
            </a:xfrm>
            <a:prstGeom prst="rect">
              <a:avLst/>
            </a:prstGeom>
            <a:noFill/>
          </p:spPr>
          <p:txBody>
            <a:bodyPr wrap="square" rtlCol="0">
              <a:spAutoFit/>
            </a:bodyPr>
            <a:lstStyle/>
            <a:p>
              <a:pPr algn="ctr"/>
              <a:r>
                <a:rPr lang="en-US" sz="1200" b="1"/>
                <a:t>DEVICE GATEWAY</a:t>
              </a:r>
            </a:p>
            <a:p>
              <a:pPr algn="ctr"/>
              <a:r>
                <a:rPr lang="en-US" sz="900"/>
                <a:t>Communicate with devices via MQTT and HTTP</a:t>
              </a:r>
            </a:p>
          </p:txBody>
        </p:sp>
        <p:sp>
          <p:nvSpPr>
            <p:cNvPr id="24" name="TextBox 23"/>
            <p:cNvSpPr txBox="1"/>
            <p:nvPr/>
          </p:nvSpPr>
          <p:spPr>
            <a:xfrm>
              <a:off x="1596488" y="1881755"/>
              <a:ext cx="1794227" cy="877163"/>
            </a:xfrm>
            <a:prstGeom prst="rect">
              <a:avLst/>
            </a:prstGeom>
            <a:noFill/>
          </p:spPr>
          <p:txBody>
            <a:bodyPr wrap="square" rtlCol="0">
              <a:spAutoFit/>
            </a:bodyPr>
            <a:lstStyle/>
            <a:p>
              <a:pPr algn="ctr"/>
              <a:r>
                <a:rPr lang="en-US" sz="1200" b="1"/>
                <a:t>AUTHENTICATION</a:t>
              </a:r>
            </a:p>
            <a:p>
              <a:pPr algn="ctr"/>
              <a:r>
                <a:rPr lang="en-US" sz="1200" b="1"/>
                <a:t>AUTHORIZATION</a:t>
              </a:r>
            </a:p>
            <a:p>
              <a:pPr algn="ctr"/>
              <a:r>
                <a:rPr lang="en-US" sz="900"/>
                <a:t>Secure with mutual authentication and encryption</a:t>
              </a:r>
            </a:p>
          </p:txBody>
        </p:sp>
        <p:pic>
          <p:nvPicPr>
            <p:cNvPr id="26" name="Picture 25" descr="shaded-icons2-10.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061795" y="1875548"/>
              <a:ext cx="1005142" cy="914400"/>
            </a:xfrm>
            <a:prstGeom prst="rect">
              <a:avLst/>
            </a:prstGeom>
          </p:spPr>
        </p:pic>
        <p:sp>
          <p:nvSpPr>
            <p:cNvPr id="27" name="TextBox 26"/>
            <p:cNvSpPr txBox="1"/>
            <p:nvPr/>
          </p:nvSpPr>
          <p:spPr>
            <a:xfrm>
              <a:off x="4912472" y="2769545"/>
              <a:ext cx="1386066" cy="1015663"/>
            </a:xfrm>
            <a:prstGeom prst="rect">
              <a:avLst/>
            </a:prstGeom>
            <a:noFill/>
          </p:spPr>
          <p:txBody>
            <a:bodyPr wrap="square" rtlCol="0">
              <a:spAutoFit/>
            </a:bodyPr>
            <a:lstStyle/>
            <a:p>
              <a:pPr algn="ctr"/>
              <a:r>
                <a:rPr lang="en-US" sz="1200" b="1"/>
                <a:t>RULES ENGINE</a:t>
              </a:r>
            </a:p>
            <a:p>
              <a:pPr algn="ctr"/>
              <a:r>
                <a:rPr lang="en-US" sz="900"/>
                <a:t>Transform messages based on rules and route to AWS Services</a:t>
              </a:r>
            </a:p>
          </p:txBody>
        </p:sp>
        <p:pic>
          <p:nvPicPr>
            <p:cNvPr id="28" name="Picture 27" descr="shaded-icons2-2.pn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685346" y="1514794"/>
              <a:ext cx="1321029" cy="1747437"/>
            </a:xfrm>
            <a:prstGeom prst="rect">
              <a:avLst/>
            </a:prstGeom>
          </p:spPr>
        </p:pic>
        <p:cxnSp>
          <p:nvCxnSpPr>
            <p:cNvPr id="29" name="Straight Arrow Connector 28"/>
            <p:cNvCxnSpPr>
              <a:stCxn id="26" idx="3"/>
            </p:cNvCxnSpPr>
            <p:nvPr/>
          </p:nvCxnSpPr>
          <p:spPr>
            <a:xfrm flipV="1">
              <a:off x="6066938" y="2320606"/>
              <a:ext cx="566835" cy="12143"/>
            </a:xfrm>
            <a:prstGeom prst="straightConnector1">
              <a:avLst/>
            </a:prstGeom>
            <a:ln>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538874" y="2477128"/>
              <a:ext cx="1682619" cy="830997"/>
            </a:xfrm>
            <a:prstGeom prst="rect">
              <a:avLst/>
            </a:prstGeom>
            <a:noFill/>
          </p:spPr>
          <p:txBody>
            <a:bodyPr wrap="square" rtlCol="0">
              <a:spAutoFit/>
            </a:bodyPr>
            <a:lstStyle/>
            <a:p>
              <a:pPr algn="ctr"/>
              <a:r>
                <a:rPr lang="en-US" sz="1200" b="1"/>
                <a:t>AWS Services</a:t>
              </a:r>
            </a:p>
            <a:p>
              <a:pPr algn="ctr"/>
              <a:r>
                <a:rPr lang="en-US" sz="1200" b="1"/>
                <a:t>- - - - - </a:t>
              </a:r>
            </a:p>
            <a:p>
              <a:pPr algn="ctr"/>
              <a:r>
                <a:rPr lang="en-US" sz="1200" b="1"/>
                <a:t>3</a:t>
              </a:r>
              <a:r>
                <a:rPr lang="en-US" sz="1200" b="1" baseline="30000"/>
                <a:t>rd</a:t>
              </a:r>
              <a:r>
                <a:rPr lang="en-US" sz="1200" b="1"/>
                <a:t> party Services</a:t>
              </a:r>
              <a:endParaRPr lang="en-US" sz="900"/>
            </a:p>
          </p:txBody>
        </p:sp>
        <p:pic>
          <p:nvPicPr>
            <p:cNvPr id="33" name="Picture 32" descr="shaded-icons2-9.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106924" y="3771009"/>
              <a:ext cx="990027" cy="914400"/>
            </a:xfrm>
            <a:prstGeom prst="rect">
              <a:avLst/>
            </a:prstGeom>
          </p:spPr>
        </p:pic>
        <p:sp>
          <p:nvSpPr>
            <p:cNvPr id="34" name="TextBox 33"/>
            <p:cNvSpPr txBox="1"/>
            <p:nvPr/>
          </p:nvSpPr>
          <p:spPr>
            <a:xfrm>
              <a:off x="4856252" y="4643160"/>
              <a:ext cx="1571223" cy="877163"/>
            </a:xfrm>
            <a:prstGeom prst="rect">
              <a:avLst/>
            </a:prstGeom>
            <a:noFill/>
          </p:spPr>
          <p:txBody>
            <a:bodyPr wrap="square" rtlCol="0">
              <a:spAutoFit/>
            </a:bodyPr>
            <a:lstStyle/>
            <a:p>
              <a:pPr algn="ctr"/>
              <a:r>
                <a:rPr lang="en-US" sz="1200" b="1"/>
                <a:t>DEVICE SHADOW</a:t>
              </a:r>
            </a:p>
            <a:p>
              <a:pPr algn="ctr"/>
              <a:r>
                <a:rPr lang="en-US" sz="900"/>
                <a:t>Persistent thing state during intermittent connections</a:t>
              </a:r>
            </a:p>
          </p:txBody>
        </p:sp>
        <p:pic>
          <p:nvPicPr>
            <p:cNvPr id="35" name="Picture 34" descr="shaded-icons2-6.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6681207" y="3989616"/>
              <a:ext cx="1334259" cy="509905"/>
            </a:xfrm>
            <a:prstGeom prst="rect">
              <a:avLst/>
            </a:prstGeom>
          </p:spPr>
        </p:pic>
        <p:sp>
          <p:nvSpPr>
            <p:cNvPr id="36" name="TextBox 35"/>
            <p:cNvSpPr txBox="1"/>
            <p:nvPr/>
          </p:nvSpPr>
          <p:spPr>
            <a:xfrm>
              <a:off x="6504313" y="4492575"/>
              <a:ext cx="1682619" cy="276999"/>
            </a:xfrm>
            <a:prstGeom prst="rect">
              <a:avLst/>
            </a:prstGeom>
            <a:noFill/>
          </p:spPr>
          <p:txBody>
            <a:bodyPr wrap="square" rtlCol="0">
              <a:spAutoFit/>
            </a:bodyPr>
            <a:lstStyle/>
            <a:p>
              <a:pPr algn="ctr"/>
              <a:r>
                <a:rPr lang="en-US" sz="1200" b="1"/>
                <a:t>APPLICATIONS</a:t>
              </a:r>
            </a:p>
          </p:txBody>
        </p:sp>
        <p:cxnSp>
          <p:nvCxnSpPr>
            <p:cNvPr id="37" name="Straight Arrow Connector 36"/>
            <p:cNvCxnSpPr/>
            <p:nvPr/>
          </p:nvCxnSpPr>
          <p:spPr>
            <a:xfrm flipV="1">
              <a:off x="6096848" y="4239347"/>
              <a:ext cx="566835" cy="12143"/>
            </a:xfrm>
            <a:prstGeom prst="straightConnector1">
              <a:avLst/>
            </a:prstGeom>
            <a:ln>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75581" y="5483021"/>
              <a:ext cx="1682619" cy="276999"/>
            </a:xfrm>
            <a:prstGeom prst="rect">
              <a:avLst/>
            </a:prstGeom>
            <a:noFill/>
          </p:spPr>
          <p:txBody>
            <a:bodyPr wrap="square" rtlCol="0">
              <a:spAutoFit/>
            </a:bodyPr>
            <a:lstStyle/>
            <a:p>
              <a:pPr algn="ctr"/>
              <a:r>
                <a:rPr lang="en-US" sz="1200" b="1"/>
                <a:t>AWS </a:t>
              </a:r>
              <a:r>
                <a:rPr lang="en-US" sz="1200" b="1" err="1"/>
                <a:t>IoT</a:t>
              </a:r>
              <a:r>
                <a:rPr lang="en-US" sz="1200" b="1"/>
                <a:t> API</a:t>
              </a:r>
            </a:p>
          </p:txBody>
        </p:sp>
        <p:pic>
          <p:nvPicPr>
            <p:cNvPr id="39" name="Picture 38" descr="shaded-icons2-4.png"/>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1906305" y="4077160"/>
              <a:ext cx="1043709" cy="914400"/>
            </a:xfrm>
            <a:prstGeom prst="rect">
              <a:avLst/>
            </a:prstGeom>
          </p:spPr>
        </p:pic>
        <p:sp>
          <p:nvSpPr>
            <p:cNvPr id="40" name="TextBox 39"/>
            <p:cNvSpPr txBox="1"/>
            <p:nvPr/>
          </p:nvSpPr>
          <p:spPr>
            <a:xfrm>
              <a:off x="1590040" y="4987139"/>
              <a:ext cx="1682619" cy="738664"/>
            </a:xfrm>
            <a:prstGeom prst="rect">
              <a:avLst/>
            </a:prstGeom>
            <a:noFill/>
          </p:spPr>
          <p:txBody>
            <a:bodyPr wrap="square" rtlCol="0">
              <a:spAutoFit/>
            </a:bodyPr>
            <a:lstStyle/>
            <a:p>
              <a:pPr algn="ctr"/>
              <a:r>
                <a:rPr lang="en-US" sz="1200" b="1"/>
                <a:t>DEVICE REGISTRY</a:t>
              </a:r>
            </a:p>
            <a:p>
              <a:pPr algn="ctr"/>
              <a:r>
                <a:rPr lang="en-US" sz="900"/>
                <a:t>Identity and Management of your things</a:t>
              </a:r>
            </a:p>
          </p:txBody>
        </p:sp>
      </p:grpSp>
      <p:pic>
        <p:nvPicPr>
          <p:cNvPr id="6" name="Picture 5">
            <a:extLst>
              <a:ext uri="{FF2B5EF4-FFF2-40B4-BE49-F238E27FC236}">
                <a16:creationId xmlns:a16="http://schemas.microsoft.com/office/drawing/2014/main" id="{FC3678F0-9A5E-4978-A812-04E8392ECE11}"/>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6564438" y="5418135"/>
            <a:ext cx="757389" cy="1071777"/>
          </a:xfrm>
          <a:prstGeom prst="rect">
            <a:avLst/>
          </a:prstGeom>
        </p:spPr>
      </p:pic>
    </p:spTree>
    <p:extLst>
      <p:ext uri="{BB962C8B-B14F-4D97-AF65-F5344CB8AC3E}">
        <p14:creationId xmlns:p14="http://schemas.microsoft.com/office/powerpoint/2010/main" val="150920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a:t>
            </a:r>
            <a:r>
              <a:rPr lang="en-US" err="1"/>
              <a:t>IoT</a:t>
            </a:r>
            <a:r>
              <a:rPr lang="en-US"/>
              <a:t> Components</a:t>
            </a:r>
          </a:p>
        </p:txBody>
      </p:sp>
      <p:sp>
        <p:nvSpPr>
          <p:cNvPr id="3" name="Content Placeholder 2"/>
          <p:cNvSpPr>
            <a:spLocks noGrp="1"/>
          </p:cNvSpPr>
          <p:nvPr>
            <p:ph idx="1"/>
          </p:nvPr>
        </p:nvSpPr>
        <p:spPr>
          <a:xfrm>
            <a:off x="628650" y="1485900"/>
            <a:ext cx="7886700" cy="4691063"/>
          </a:xfrm>
        </p:spPr>
        <p:txBody>
          <a:bodyPr>
            <a:normAutofit/>
          </a:bodyPr>
          <a:lstStyle/>
          <a:p>
            <a:pPr>
              <a:lnSpc>
                <a:spcPct val="120000"/>
              </a:lnSpc>
            </a:pPr>
            <a:r>
              <a:rPr lang="en-US" b="1"/>
              <a:t>Message broker</a:t>
            </a:r>
          </a:p>
          <a:p>
            <a:pPr lvl="1">
              <a:lnSpc>
                <a:spcPct val="120000"/>
              </a:lnSpc>
            </a:pPr>
            <a:r>
              <a:rPr lang="en-US"/>
              <a:t>A secure relay between users (subscribers and publishers)</a:t>
            </a:r>
          </a:p>
          <a:p>
            <a:pPr lvl="1">
              <a:lnSpc>
                <a:spcPct val="120000"/>
              </a:lnSpc>
            </a:pPr>
            <a:r>
              <a:rPr lang="en-US"/>
              <a:t>Protocols: MQTT, HTTP REST interface </a:t>
            </a:r>
          </a:p>
          <a:p>
            <a:pPr>
              <a:lnSpc>
                <a:spcPct val="120000"/>
              </a:lnSpc>
            </a:pPr>
            <a:r>
              <a:rPr lang="en-US" b="1"/>
              <a:t>Rules engine</a:t>
            </a:r>
            <a:endParaRPr lang="en-US"/>
          </a:p>
          <a:p>
            <a:pPr lvl="1">
              <a:lnSpc>
                <a:spcPct val="120000"/>
              </a:lnSpc>
            </a:pPr>
            <a:r>
              <a:rPr lang="en-US"/>
              <a:t>Rules directing data to other AWS services such as Amazon S3, Amazon </a:t>
            </a:r>
            <a:r>
              <a:rPr lang="en-US" err="1"/>
              <a:t>DynamoDB</a:t>
            </a:r>
            <a:r>
              <a:rPr lang="en-US"/>
              <a:t>, and AWS Lambda</a:t>
            </a:r>
          </a:p>
          <a:p>
            <a:pPr>
              <a:lnSpc>
                <a:spcPct val="120000"/>
              </a:lnSpc>
            </a:pPr>
            <a:r>
              <a:rPr lang="en-US" b="1"/>
              <a:t>Thing Registry</a:t>
            </a:r>
            <a:r>
              <a:rPr lang="en-US"/>
              <a:t> (Device Registry)</a:t>
            </a:r>
          </a:p>
          <a:p>
            <a:pPr lvl="1">
              <a:lnSpc>
                <a:spcPct val="120000"/>
              </a:lnSpc>
            </a:pPr>
            <a:r>
              <a:rPr lang="en-US"/>
              <a:t>Virtual devices in the cloud, corresponding to physical things</a:t>
            </a:r>
          </a:p>
          <a:p>
            <a:pPr lvl="1">
              <a:lnSpc>
                <a:spcPct val="120000"/>
              </a:lnSpc>
            </a:pPr>
            <a:r>
              <a:rPr lang="en-US"/>
              <a:t>Up to three custom attributes for a thing. </a:t>
            </a:r>
          </a:p>
          <a:p>
            <a:pPr lvl="1">
              <a:lnSpc>
                <a:spcPct val="120000"/>
              </a:lnSpc>
            </a:pPr>
            <a:r>
              <a:rPr lang="en-US">
                <a:solidFill>
                  <a:srgbClr val="C00000"/>
                </a:solidFill>
              </a:rPr>
              <a:t>Association of certificates and MQTT client IDs with a thing</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11</a:t>
            </a:fld>
            <a:endParaRPr lang="en-US" altLang="en-US"/>
          </a:p>
        </p:txBody>
      </p:sp>
    </p:spTree>
    <p:extLst>
      <p:ext uri="{BB962C8B-B14F-4D97-AF65-F5344CB8AC3E}">
        <p14:creationId xmlns:p14="http://schemas.microsoft.com/office/powerpoint/2010/main" val="182739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a:t>
            </a:r>
            <a:r>
              <a:rPr lang="en-US" err="1"/>
              <a:t>IoT</a:t>
            </a:r>
            <a:r>
              <a:rPr lang="en-US"/>
              <a:t> Components (Cont’d)</a:t>
            </a:r>
          </a:p>
        </p:txBody>
      </p:sp>
      <p:sp>
        <p:nvSpPr>
          <p:cNvPr id="3" name="Content Placeholder 2"/>
          <p:cNvSpPr>
            <a:spLocks noGrp="1"/>
          </p:cNvSpPr>
          <p:nvPr>
            <p:ph idx="1"/>
          </p:nvPr>
        </p:nvSpPr>
        <p:spPr>
          <a:xfrm>
            <a:off x="457200" y="1333500"/>
            <a:ext cx="8229600" cy="4920996"/>
          </a:xfrm>
        </p:spPr>
        <p:txBody>
          <a:bodyPr>
            <a:normAutofit/>
          </a:bodyPr>
          <a:lstStyle/>
          <a:p>
            <a:pPr>
              <a:lnSpc>
                <a:spcPct val="120000"/>
              </a:lnSpc>
            </a:pPr>
            <a:r>
              <a:rPr lang="en-US" b="1"/>
              <a:t>Thing Shadows service</a:t>
            </a:r>
          </a:p>
          <a:p>
            <a:pPr lvl="1">
              <a:lnSpc>
                <a:spcPct val="120000"/>
              </a:lnSpc>
            </a:pPr>
            <a:r>
              <a:rPr lang="en-US" b="1"/>
              <a:t>Synchronization </a:t>
            </a:r>
            <a:r>
              <a:rPr lang="en-US"/>
              <a:t>of states requested by users and at the physical devices (what if the connection is down?)</a:t>
            </a:r>
          </a:p>
          <a:p>
            <a:pPr>
              <a:lnSpc>
                <a:spcPct val="120000"/>
              </a:lnSpc>
            </a:pPr>
            <a:r>
              <a:rPr lang="en-US" b="1"/>
              <a:t>Thing shadow</a:t>
            </a:r>
            <a:endParaRPr lang="en-US"/>
          </a:p>
          <a:p>
            <a:pPr lvl="1">
              <a:lnSpc>
                <a:spcPct val="120000"/>
              </a:lnSpc>
            </a:pPr>
            <a:r>
              <a:rPr lang="en-US" u="sng"/>
              <a:t>A JSON document storing state information for a thing</a:t>
            </a:r>
          </a:p>
          <a:p>
            <a:pPr>
              <a:lnSpc>
                <a:spcPct val="120000"/>
              </a:lnSpc>
            </a:pPr>
            <a:r>
              <a:rPr lang="en-US" b="1"/>
              <a:t>Device gateway</a:t>
            </a:r>
            <a:endParaRPr lang="en-US"/>
          </a:p>
          <a:p>
            <a:pPr lvl="1">
              <a:lnSpc>
                <a:spcPct val="120000"/>
              </a:lnSpc>
            </a:pPr>
            <a:r>
              <a:rPr lang="en-US"/>
              <a:t>Entry point for physical devices into the cloud</a:t>
            </a:r>
          </a:p>
          <a:p>
            <a:pPr>
              <a:lnSpc>
                <a:spcPct val="120000"/>
              </a:lnSpc>
            </a:pPr>
            <a:r>
              <a:rPr lang="en-US" b="1"/>
              <a:t>Security and identity service</a:t>
            </a:r>
            <a:endParaRPr lang="en-US"/>
          </a:p>
          <a:p>
            <a:pPr lvl="1">
              <a:lnSpc>
                <a:spcPct val="120000"/>
              </a:lnSpc>
            </a:pPr>
            <a:r>
              <a:rPr lang="en-US"/>
              <a:t>Secure communication</a:t>
            </a:r>
          </a:p>
          <a:p>
            <a:pPr lvl="1">
              <a:lnSpc>
                <a:spcPct val="120000"/>
              </a:lnSpc>
            </a:pPr>
            <a:r>
              <a:rPr lang="en-US"/>
              <a:t>Secure storage of credentials</a:t>
            </a:r>
          </a:p>
          <a:p>
            <a:pPr lvl="1">
              <a:lnSpc>
                <a:spcPct val="120000"/>
              </a:lnSpc>
            </a:pPr>
            <a:r>
              <a:rPr lang="en-US"/>
              <a:t>Identification, authentication and authorization</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12</a:t>
            </a:fld>
            <a:endParaRPr lang="en-US" altLang="en-US"/>
          </a:p>
        </p:txBody>
      </p:sp>
    </p:spTree>
    <p:extLst>
      <p:ext uri="{BB962C8B-B14F-4D97-AF65-F5344CB8AC3E}">
        <p14:creationId xmlns:p14="http://schemas.microsoft.com/office/powerpoint/2010/main" val="119862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AWS </a:t>
            </a:r>
            <a:r>
              <a:rPr lang="en-US" err="1"/>
              <a:t>IoT</a:t>
            </a:r>
            <a:endParaRPr lang="en-US"/>
          </a:p>
        </p:txBody>
      </p:sp>
      <p:sp>
        <p:nvSpPr>
          <p:cNvPr id="3" name="Content Placeholder 2"/>
          <p:cNvSpPr>
            <a:spLocks noGrp="1"/>
          </p:cNvSpPr>
          <p:nvPr>
            <p:ph idx="1"/>
          </p:nvPr>
        </p:nvSpPr>
        <p:spPr>
          <a:xfrm>
            <a:off x="457200" y="1549830"/>
            <a:ext cx="8229600" cy="4741241"/>
          </a:xfrm>
        </p:spPr>
        <p:txBody>
          <a:bodyPr>
            <a:normAutofit/>
          </a:bodyPr>
          <a:lstStyle/>
          <a:p>
            <a:pPr>
              <a:lnSpc>
                <a:spcPct val="120000"/>
              </a:lnSpc>
            </a:pPr>
            <a:r>
              <a:rPr lang="en-US" b="1"/>
              <a:t>AWS Command Line Interface (AWS CLI)</a:t>
            </a:r>
            <a:endParaRPr lang="en-US"/>
          </a:p>
          <a:p>
            <a:pPr lvl="1">
              <a:lnSpc>
                <a:spcPct val="120000"/>
              </a:lnSpc>
            </a:pPr>
            <a:r>
              <a:rPr lang="en-US"/>
              <a:t>Windows, Mac, and Linux</a:t>
            </a:r>
          </a:p>
          <a:p>
            <a:pPr lvl="1">
              <a:lnSpc>
                <a:spcPct val="120000"/>
              </a:lnSpc>
            </a:pPr>
            <a:r>
              <a:rPr lang="en-US"/>
              <a:t>Refer to he </a:t>
            </a:r>
            <a:r>
              <a:rPr lang="en-US">
                <a:hlinkClick r:id="rId2"/>
              </a:rPr>
              <a:t>AWS Command Line Interface User Guide. </a:t>
            </a:r>
            <a:endParaRPr lang="en-US"/>
          </a:p>
          <a:p>
            <a:pPr>
              <a:lnSpc>
                <a:spcPct val="120000"/>
              </a:lnSpc>
            </a:pPr>
            <a:r>
              <a:rPr lang="en-US" b="1"/>
              <a:t>AWS device SDKs</a:t>
            </a:r>
            <a:endParaRPr lang="en-US"/>
          </a:p>
          <a:p>
            <a:pPr lvl="1">
              <a:lnSpc>
                <a:spcPct val="120000"/>
              </a:lnSpc>
            </a:pPr>
            <a:r>
              <a:rPr lang="en-US"/>
              <a:t>Open-source libraries, developer guides with samples, porting guides</a:t>
            </a:r>
          </a:p>
          <a:p>
            <a:pPr lvl="1">
              <a:lnSpc>
                <a:spcPct val="120000"/>
              </a:lnSpc>
            </a:pPr>
            <a:r>
              <a:rPr lang="en-US"/>
              <a:t>Refer to </a:t>
            </a:r>
            <a:r>
              <a:rPr lang="en-US">
                <a:hlinkClick r:id="rId3"/>
              </a:rPr>
              <a:t>AWS SDKs and Tools.</a:t>
            </a:r>
          </a:p>
          <a:p>
            <a:pPr>
              <a:lnSpc>
                <a:spcPct val="120000"/>
              </a:lnSpc>
            </a:pPr>
            <a:r>
              <a:rPr lang="en-US" b="1"/>
              <a:t>AWS </a:t>
            </a:r>
            <a:r>
              <a:rPr lang="en-US" b="1" err="1"/>
              <a:t>IoT</a:t>
            </a:r>
            <a:r>
              <a:rPr lang="en-US" b="1"/>
              <a:t> API</a:t>
            </a:r>
            <a:endParaRPr lang="en-US"/>
          </a:p>
          <a:p>
            <a:pPr lvl="1">
              <a:lnSpc>
                <a:spcPct val="120000"/>
              </a:lnSpc>
            </a:pPr>
            <a:r>
              <a:rPr lang="en-US"/>
              <a:t>Libraries </a:t>
            </a:r>
          </a:p>
          <a:p>
            <a:pPr lvl="1">
              <a:lnSpc>
                <a:spcPct val="120000"/>
              </a:lnSpc>
            </a:pPr>
            <a:r>
              <a:rPr lang="en-US"/>
              <a:t>Refer to </a:t>
            </a:r>
            <a:r>
              <a:rPr lang="en-US">
                <a:hlinkClick r:id="rId4"/>
              </a:rPr>
              <a:t>Actions in the AWS IoT API Reference.</a:t>
            </a:r>
          </a:p>
          <a:p>
            <a:pPr>
              <a:lnSpc>
                <a:spcPct val="120000"/>
              </a:lnSpc>
            </a:pPr>
            <a:r>
              <a:rPr lang="en-US" b="1"/>
              <a:t>AWS </a:t>
            </a:r>
            <a:r>
              <a:rPr lang="en-US" b="1" err="1"/>
              <a:t>IoT</a:t>
            </a:r>
            <a:r>
              <a:rPr lang="en-US" b="1"/>
              <a:t> Thing SDK for C</a:t>
            </a:r>
          </a:p>
          <a:p>
            <a:pPr lvl="1">
              <a:lnSpc>
                <a:spcPct val="120000"/>
              </a:lnSpc>
            </a:pPr>
            <a:r>
              <a:rPr lang="en-US"/>
              <a:t>For resource-constrained things, such as microcontrollers.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13</a:t>
            </a:fld>
            <a:endParaRPr lang="en-US" altLang="en-US"/>
          </a:p>
        </p:txBody>
      </p:sp>
    </p:spTree>
    <p:extLst>
      <p:ext uri="{BB962C8B-B14F-4D97-AF65-F5344CB8AC3E}">
        <p14:creationId xmlns:p14="http://schemas.microsoft.com/office/powerpoint/2010/main" val="105185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Closely Related AWS Services</a:t>
            </a:r>
          </a:p>
        </p:txBody>
      </p:sp>
      <p:sp>
        <p:nvSpPr>
          <p:cNvPr id="3" name="Content Placeholder 2"/>
          <p:cNvSpPr>
            <a:spLocks noGrp="1"/>
          </p:cNvSpPr>
          <p:nvPr>
            <p:ph idx="1"/>
          </p:nvPr>
        </p:nvSpPr>
        <p:spPr>
          <a:xfrm>
            <a:off x="457200" y="1549830"/>
            <a:ext cx="8229600" cy="4978985"/>
          </a:xfrm>
        </p:spPr>
        <p:txBody>
          <a:bodyPr>
            <a:normAutofit/>
          </a:bodyPr>
          <a:lstStyle/>
          <a:p>
            <a:pPr>
              <a:lnSpc>
                <a:spcPct val="120000"/>
              </a:lnSpc>
            </a:pPr>
            <a:r>
              <a:rPr lang="en-US" b="1"/>
              <a:t>Amazon Simple Storage Service (S3)</a:t>
            </a:r>
            <a:endParaRPr lang="en-US"/>
          </a:p>
          <a:p>
            <a:pPr lvl="1">
              <a:lnSpc>
                <a:spcPct val="120000"/>
              </a:lnSpc>
            </a:pPr>
            <a:r>
              <a:rPr lang="en-US"/>
              <a:t>Scalable storage. Refer to </a:t>
            </a:r>
            <a:r>
              <a:rPr lang="en-US">
                <a:hlinkClick r:id="rId2"/>
              </a:rPr>
              <a:t>Amazon S3.</a:t>
            </a:r>
          </a:p>
          <a:p>
            <a:pPr>
              <a:lnSpc>
                <a:spcPct val="120000"/>
              </a:lnSpc>
            </a:pPr>
            <a:r>
              <a:rPr lang="en-US" b="1"/>
              <a:t>Amazon </a:t>
            </a:r>
            <a:r>
              <a:rPr lang="en-US" b="1" err="1"/>
              <a:t>DynamoDB</a:t>
            </a:r>
            <a:endParaRPr lang="en-US"/>
          </a:p>
          <a:p>
            <a:pPr lvl="1">
              <a:lnSpc>
                <a:spcPct val="120000"/>
              </a:lnSpc>
            </a:pPr>
            <a:r>
              <a:rPr lang="en-US"/>
              <a:t>NoSQL databases. Refer to </a:t>
            </a:r>
            <a:r>
              <a:rPr lang="en-US">
                <a:hlinkClick r:id="rId3"/>
              </a:rPr>
              <a:t>Amazon DynamoDB.</a:t>
            </a:r>
          </a:p>
          <a:p>
            <a:pPr>
              <a:lnSpc>
                <a:spcPct val="120000"/>
              </a:lnSpc>
            </a:pPr>
            <a:r>
              <a:rPr lang="en-US" b="1"/>
              <a:t>Amazon Kinesis</a:t>
            </a:r>
          </a:p>
          <a:p>
            <a:pPr lvl="1">
              <a:lnSpc>
                <a:spcPct val="120000"/>
              </a:lnSpc>
            </a:pPr>
            <a:r>
              <a:rPr lang="en-US"/>
              <a:t>Real-time processing of streaming data. Refer to </a:t>
            </a:r>
            <a:r>
              <a:rPr lang="en-US">
                <a:hlinkClick r:id="rId4"/>
              </a:rPr>
              <a:t>Amazon Kinesis.</a:t>
            </a:r>
          </a:p>
          <a:p>
            <a:pPr>
              <a:lnSpc>
                <a:spcPct val="120000"/>
              </a:lnSpc>
            </a:pPr>
            <a:r>
              <a:rPr lang="en-US" b="1"/>
              <a:t>AWS Lambda</a:t>
            </a:r>
            <a:endParaRPr lang="en-US"/>
          </a:p>
          <a:p>
            <a:pPr lvl="1">
              <a:lnSpc>
                <a:spcPct val="120000"/>
              </a:lnSpc>
            </a:pPr>
            <a:r>
              <a:rPr lang="en-US"/>
              <a:t>Custom code  running on Amazon EC2. Refer to </a:t>
            </a:r>
            <a:r>
              <a:rPr lang="en-US">
                <a:hlinkClick r:id="rId5"/>
              </a:rPr>
              <a:t>AWS Lambda.</a:t>
            </a:r>
          </a:p>
          <a:p>
            <a:pPr>
              <a:lnSpc>
                <a:spcPct val="120000"/>
              </a:lnSpc>
            </a:pPr>
            <a:r>
              <a:rPr lang="en-US" b="1"/>
              <a:t>Amazon Simple Notification Service (SNS)</a:t>
            </a:r>
          </a:p>
          <a:p>
            <a:pPr lvl="1">
              <a:lnSpc>
                <a:spcPct val="120000"/>
              </a:lnSpc>
            </a:pPr>
            <a:r>
              <a:rPr lang="en-US"/>
              <a:t>Notifications through email, SMS and others. Refer to </a:t>
            </a:r>
            <a:r>
              <a:rPr lang="en-US">
                <a:hlinkClick r:id="rId6"/>
              </a:rPr>
              <a:t>Amazon SNS.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14</a:t>
            </a:fld>
            <a:endParaRPr lang="en-US" altLang="en-US"/>
          </a:p>
        </p:txBody>
      </p:sp>
    </p:spTree>
    <p:extLst>
      <p:ext uri="{BB962C8B-B14F-4D97-AF65-F5344CB8AC3E}">
        <p14:creationId xmlns:p14="http://schemas.microsoft.com/office/powerpoint/2010/main" val="191833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t>Device registry - thing, keys, certificate, policy</a:t>
            </a:r>
          </a:p>
          <a:p>
            <a:r>
              <a:rPr lang="en-US">
                <a:solidFill>
                  <a:schemeClr val="bg2">
                    <a:lumMod val="75000"/>
                  </a:schemeClr>
                </a:solidFill>
              </a:rPr>
              <a:t>Security and identity</a:t>
            </a:r>
          </a:p>
          <a:p>
            <a:r>
              <a:rPr lang="en-US">
                <a:solidFill>
                  <a:schemeClr val="bg2">
                    <a:lumMod val="75000"/>
                  </a:schemeClr>
                </a:solidFill>
              </a:rPr>
              <a:t>Device gateway – MQTT</a:t>
            </a:r>
          </a:p>
          <a:p>
            <a:r>
              <a:rPr lang="en-US">
                <a:solidFill>
                  <a:schemeClr val="bg2">
                    <a:lumMod val="75000"/>
                  </a:schemeClr>
                </a:solidFill>
              </a:rPr>
              <a:t>Rules Engine</a:t>
            </a:r>
          </a:p>
          <a:p>
            <a:r>
              <a:rPr lang="en-US">
                <a:solidFill>
                  <a:schemeClr val="bg2">
                    <a:lumMod val="75000"/>
                  </a:schemeClr>
                </a:solidFill>
              </a:rPr>
              <a:t>Pricing</a:t>
            </a:r>
          </a:p>
          <a:p>
            <a:r>
              <a:rPr lang="en-US">
                <a:solidFill>
                  <a:schemeClr val="bg2">
                    <a:lumMod val="75000"/>
                  </a:schemeClr>
                </a:solidFill>
              </a:rPr>
              <a:t>Example code with MQTT</a:t>
            </a: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15</a:t>
            </a:fld>
            <a:endParaRPr lang="en-US" altLang="en-US"/>
          </a:p>
        </p:txBody>
      </p:sp>
    </p:spTree>
    <p:extLst>
      <p:ext uri="{BB962C8B-B14F-4D97-AF65-F5344CB8AC3E}">
        <p14:creationId xmlns:p14="http://schemas.microsoft.com/office/powerpoint/2010/main" val="153810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Registry and Things</a:t>
            </a:r>
          </a:p>
        </p:txBody>
      </p:sp>
      <p:sp>
        <p:nvSpPr>
          <p:cNvPr id="3" name="Content Placeholder 2"/>
          <p:cNvSpPr>
            <a:spLocks noGrp="1"/>
          </p:cNvSpPr>
          <p:nvPr>
            <p:ph idx="1"/>
          </p:nvPr>
        </p:nvSpPr>
        <p:spPr/>
        <p:txBody>
          <a:bodyPr>
            <a:normAutofit/>
          </a:bodyPr>
          <a:lstStyle/>
          <a:p>
            <a:pPr>
              <a:lnSpc>
                <a:spcPct val="100000"/>
              </a:lnSpc>
            </a:pPr>
            <a:r>
              <a:rPr lang="en-US"/>
              <a:t>AWS </a:t>
            </a:r>
            <a:r>
              <a:rPr lang="en-US" err="1"/>
              <a:t>IoT</a:t>
            </a:r>
            <a:r>
              <a:rPr lang="en-US"/>
              <a:t> provides a registry that helps you manage </a:t>
            </a:r>
            <a:r>
              <a:rPr lang="en-US" i="1"/>
              <a:t>things</a:t>
            </a:r>
            <a:r>
              <a:rPr lang="en-US"/>
              <a:t>. </a:t>
            </a:r>
          </a:p>
          <a:p>
            <a:pPr>
              <a:lnSpc>
                <a:spcPct val="100000"/>
              </a:lnSpc>
            </a:pPr>
            <a:r>
              <a:rPr lang="en-US"/>
              <a:t>A thing is a representation of a specific device or logical entity. </a:t>
            </a:r>
          </a:p>
          <a:p>
            <a:pPr lvl="1">
              <a:lnSpc>
                <a:spcPct val="100000"/>
              </a:lnSpc>
            </a:pPr>
            <a:r>
              <a:rPr lang="en-US"/>
              <a:t>It can be a physical device or sensor (e.g., a light bulb or a switch on a wall). </a:t>
            </a:r>
          </a:p>
          <a:p>
            <a:pPr lvl="1">
              <a:lnSpc>
                <a:spcPct val="100000"/>
              </a:lnSpc>
            </a:pPr>
            <a:r>
              <a:rPr lang="en-US"/>
              <a:t>It can also be a logical entity like an instance of an application or physical entity that does not connect to AWS </a:t>
            </a:r>
            <a:r>
              <a:rPr lang="en-US" err="1"/>
              <a:t>IoT</a:t>
            </a:r>
            <a:r>
              <a:rPr lang="en-US"/>
              <a:t> but is related to other devices that do (for example, a car that has engine sensors or a control panel).</a:t>
            </a:r>
          </a:p>
          <a:p>
            <a:pPr>
              <a:lnSpc>
                <a:spcPct val="100000"/>
              </a:lnSpc>
            </a:pPr>
            <a:r>
              <a:rPr lang="en-US"/>
              <a:t>Things are identified by a name. </a:t>
            </a:r>
          </a:p>
          <a:p>
            <a:pPr>
              <a:lnSpc>
                <a:spcPct val="100000"/>
              </a:lnSpc>
            </a:pPr>
            <a:r>
              <a:rPr lang="en-US"/>
              <a:t>Things can also have attributes, which are name-value pairs you can use to store information about the thing, such as its serial number or manufacturer. </a:t>
            </a:r>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16</a:t>
            </a:fld>
            <a:endParaRPr lang="en-US" altLang="en-US"/>
          </a:p>
        </p:txBody>
      </p:sp>
    </p:spTree>
    <p:extLst>
      <p:ext uri="{BB962C8B-B14F-4D97-AF65-F5344CB8AC3E}">
        <p14:creationId xmlns:p14="http://schemas.microsoft.com/office/powerpoint/2010/main" val="286746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a:t>
            </a:r>
          </a:p>
        </p:txBody>
      </p:sp>
      <p:sp>
        <p:nvSpPr>
          <p:cNvPr id="3" name="Content Placeholder 2"/>
          <p:cNvSpPr>
            <a:spLocks noGrp="1"/>
          </p:cNvSpPr>
          <p:nvPr>
            <p:ph idx="1"/>
          </p:nvPr>
        </p:nvSpPr>
        <p:spPr>
          <a:xfrm>
            <a:off x="628650" y="1825624"/>
            <a:ext cx="7886700" cy="4869399"/>
          </a:xfrm>
        </p:spPr>
        <p:txBody>
          <a:bodyPr/>
          <a:lstStyle/>
          <a:p>
            <a:pPr>
              <a:lnSpc>
                <a:spcPct val="100000"/>
              </a:lnSpc>
            </a:pPr>
            <a:r>
              <a:rPr lang="en-US"/>
              <a:t>A typical device use case involves the </a:t>
            </a:r>
            <a:r>
              <a:rPr lang="en-US" b="1"/>
              <a:t>use of the thing name as the default MQTT client ID</a:t>
            </a:r>
            <a:r>
              <a:rPr lang="en-US"/>
              <a:t>. </a:t>
            </a:r>
          </a:p>
          <a:p>
            <a:pPr lvl="1">
              <a:lnSpc>
                <a:spcPct val="100000"/>
              </a:lnSpc>
            </a:pPr>
            <a:r>
              <a:rPr lang="en-US"/>
              <a:t>Although we do not enforce a mapping between a thing's registry name and its use of MQTT client IDs, certificates, or shadow state, we recommend you choose a thing name and use it as the MQTT client ID for both the registry and the Device Shadow service. </a:t>
            </a:r>
          </a:p>
          <a:p>
            <a:pPr lvl="1">
              <a:lnSpc>
                <a:spcPct val="100000"/>
              </a:lnSpc>
            </a:pPr>
            <a:r>
              <a:rPr lang="en-US"/>
              <a:t>This provides organization and convenience to your </a:t>
            </a:r>
            <a:r>
              <a:rPr lang="en-US" err="1"/>
              <a:t>IoT</a:t>
            </a:r>
            <a:r>
              <a:rPr lang="en-US"/>
              <a:t> fleet without removing the flexibility of the underlying device certificate model or shadows.</a:t>
            </a:r>
          </a:p>
          <a:p>
            <a:pPr>
              <a:lnSpc>
                <a:spcPct val="100000"/>
              </a:lnSpc>
            </a:pPr>
            <a:r>
              <a:rPr lang="en-US"/>
              <a:t>Adding things to the registry allows you to manage and search for devices more easily.</a:t>
            </a:r>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17</a:t>
            </a:fld>
            <a:endParaRPr lang="en-US" altLang="en-US"/>
          </a:p>
        </p:txBody>
      </p:sp>
    </p:spTree>
    <p:extLst>
      <p:ext uri="{BB962C8B-B14F-4D97-AF65-F5344CB8AC3E}">
        <p14:creationId xmlns:p14="http://schemas.microsoft.com/office/powerpoint/2010/main" val="444578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eBreaker_Full_MC_V11-2-0.png"/>
          <p:cNvPicPr>
            <a:picLocks noChangeAspect="1"/>
          </p:cNvPicPr>
          <p:nvPr/>
        </p:nvPicPr>
        <p:blipFill>
          <a:blip r:embed="rId3">
            <a:alphaModFix amt="24000"/>
            <a:extLst>
              <a:ext uri="{28A0092B-C50C-407E-A947-70E740481C1C}">
                <a14:useLocalDpi xmlns:a14="http://schemas.microsoft.com/office/drawing/2010/main"/>
              </a:ext>
            </a:extLst>
          </a:blip>
          <a:stretch>
            <a:fillRect/>
          </a:stretch>
        </p:blipFill>
        <p:spPr>
          <a:xfrm>
            <a:off x="1040013" y="1514794"/>
            <a:ext cx="6975453" cy="4468649"/>
          </a:xfrm>
          <a:prstGeom prst="rect">
            <a:avLst/>
          </a:prstGeom>
        </p:spPr>
      </p:pic>
      <p:sp>
        <p:nvSpPr>
          <p:cNvPr id="3" name="Title 2"/>
          <p:cNvSpPr>
            <a:spLocks noGrp="1"/>
          </p:cNvSpPr>
          <p:nvPr>
            <p:ph type="title"/>
          </p:nvPr>
        </p:nvSpPr>
        <p:spPr/>
        <p:txBody>
          <a:bodyPr/>
          <a:lstStyle/>
          <a:p>
            <a:r>
              <a:rPr lang="en-US"/>
              <a:t>AWS </a:t>
            </a:r>
            <a:r>
              <a:rPr lang="en-US" err="1"/>
              <a:t>IoT</a:t>
            </a:r>
            <a:r>
              <a:rPr lang="en-US"/>
              <a:t> Device Registry</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18</a:t>
            </a:fld>
            <a:endParaRPr lang="en-US" altLang="en-US"/>
          </a:p>
        </p:txBody>
      </p:sp>
      <p:pic>
        <p:nvPicPr>
          <p:cNvPr id="16" name="Picture 15" descr="shaded-icons2-11.png"/>
          <p:cNvPicPr>
            <a:picLocks noChangeAspect="1"/>
          </p:cNvPicPr>
          <p:nvPr/>
        </p:nvPicPr>
        <p:blipFill>
          <a:blip r:embed="rId4">
            <a:alphaModFix amt="24000"/>
            <a:extLst>
              <a:ext uri="{28A0092B-C50C-407E-A947-70E740481C1C}">
                <a14:useLocalDpi xmlns:a14="http://schemas.microsoft.com/office/drawing/2010/main"/>
              </a:ext>
            </a:extLst>
          </a:blip>
          <a:stretch>
            <a:fillRect/>
          </a:stretch>
        </p:blipFill>
        <p:spPr>
          <a:xfrm>
            <a:off x="3474526" y="2629976"/>
            <a:ext cx="893774" cy="914400"/>
          </a:xfrm>
          <a:prstGeom prst="rect">
            <a:avLst/>
          </a:prstGeom>
        </p:spPr>
      </p:pic>
      <p:pic>
        <p:nvPicPr>
          <p:cNvPr id="17" name="Picture 16" descr="shaded-icons2-29.png"/>
          <p:cNvPicPr>
            <a:picLocks noChangeAspect="1"/>
          </p:cNvPicPr>
          <p:nvPr/>
        </p:nvPicPr>
        <p:blipFill>
          <a:blip r:embed="rId5">
            <a:alphaModFix amt="24000"/>
            <a:extLst>
              <a:ext uri="{28A0092B-C50C-407E-A947-70E740481C1C}">
                <a14:useLocalDpi xmlns:a14="http://schemas.microsoft.com/office/drawing/2010/main"/>
              </a:ext>
            </a:extLst>
          </a:blip>
          <a:stretch>
            <a:fillRect/>
          </a:stretch>
        </p:blipFill>
        <p:spPr>
          <a:xfrm>
            <a:off x="148277" y="2644511"/>
            <a:ext cx="1078992" cy="914400"/>
          </a:xfrm>
          <a:prstGeom prst="rect">
            <a:avLst/>
          </a:prstGeom>
        </p:spPr>
      </p:pic>
      <p:pic>
        <p:nvPicPr>
          <p:cNvPr id="21" name="Picture 20" descr="shaded-icons2-8.png"/>
          <p:cNvPicPr>
            <a:picLocks noChangeAspect="1"/>
          </p:cNvPicPr>
          <p:nvPr/>
        </p:nvPicPr>
        <p:blipFill>
          <a:blip r:embed="rId6">
            <a:alphaModFix amt="18000"/>
            <a:extLst>
              <a:ext uri="{28A0092B-C50C-407E-A947-70E740481C1C}">
                <a14:useLocalDpi xmlns:a14="http://schemas.microsoft.com/office/drawing/2010/main"/>
              </a:ext>
            </a:extLst>
          </a:blip>
          <a:stretch>
            <a:fillRect/>
          </a:stretch>
        </p:blipFill>
        <p:spPr>
          <a:xfrm>
            <a:off x="1966261" y="2642679"/>
            <a:ext cx="928360" cy="914400"/>
          </a:xfrm>
          <a:prstGeom prst="rect">
            <a:avLst/>
          </a:prstGeom>
        </p:spPr>
      </p:pic>
      <p:pic>
        <p:nvPicPr>
          <p:cNvPr id="26" name="Picture 25" descr="shaded-icons2-10.png"/>
          <p:cNvPicPr>
            <a:picLocks noChangeAspect="1"/>
          </p:cNvPicPr>
          <p:nvPr/>
        </p:nvPicPr>
        <p:blipFill>
          <a:blip r:embed="rId7">
            <a:alphaModFix amt="14000"/>
            <a:extLst>
              <a:ext uri="{28A0092B-C50C-407E-A947-70E740481C1C}">
                <a14:useLocalDpi xmlns:a14="http://schemas.microsoft.com/office/drawing/2010/main"/>
              </a:ext>
            </a:extLst>
          </a:blip>
          <a:stretch>
            <a:fillRect/>
          </a:stretch>
        </p:blipFill>
        <p:spPr>
          <a:xfrm>
            <a:off x="5061795" y="1875548"/>
            <a:ext cx="1005142" cy="914400"/>
          </a:xfrm>
          <a:prstGeom prst="rect">
            <a:avLst/>
          </a:prstGeom>
        </p:spPr>
      </p:pic>
      <p:pic>
        <p:nvPicPr>
          <p:cNvPr id="28" name="Picture 27" descr="shaded-icons2-2.png"/>
          <p:cNvPicPr>
            <a:picLocks noChangeAspect="1"/>
          </p:cNvPicPr>
          <p:nvPr/>
        </p:nvPicPr>
        <p:blipFill>
          <a:blip r:embed="rId8">
            <a:alphaModFix amt="18000"/>
            <a:extLst>
              <a:ext uri="{28A0092B-C50C-407E-A947-70E740481C1C}">
                <a14:useLocalDpi xmlns:a14="http://schemas.microsoft.com/office/drawing/2010/main"/>
              </a:ext>
            </a:extLst>
          </a:blip>
          <a:stretch>
            <a:fillRect/>
          </a:stretch>
        </p:blipFill>
        <p:spPr>
          <a:xfrm>
            <a:off x="6685346" y="1514794"/>
            <a:ext cx="1321029" cy="1747437"/>
          </a:xfrm>
          <a:prstGeom prst="rect">
            <a:avLst/>
          </a:prstGeom>
        </p:spPr>
      </p:pic>
      <p:pic>
        <p:nvPicPr>
          <p:cNvPr id="33" name="Picture 32" descr="shaded-icons2-9.png"/>
          <p:cNvPicPr>
            <a:picLocks noChangeAspect="1"/>
          </p:cNvPicPr>
          <p:nvPr/>
        </p:nvPicPr>
        <p:blipFill>
          <a:blip r:embed="rId9">
            <a:alphaModFix amt="18000"/>
            <a:extLst>
              <a:ext uri="{28A0092B-C50C-407E-A947-70E740481C1C}">
                <a14:useLocalDpi xmlns:a14="http://schemas.microsoft.com/office/drawing/2010/main"/>
              </a:ext>
            </a:extLst>
          </a:blip>
          <a:stretch>
            <a:fillRect/>
          </a:stretch>
        </p:blipFill>
        <p:spPr>
          <a:xfrm>
            <a:off x="5106924" y="3771009"/>
            <a:ext cx="990027" cy="914400"/>
          </a:xfrm>
          <a:prstGeom prst="rect">
            <a:avLst/>
          </a:prstGeom>
        </p:spPr>
      </p:pic>
      <p:pic>
        <p:nvPicPr>
          <p:cNvPr id="35" name="Picture 34" descr="shaded-icons2-6.png"/>
          <p:cNvPicPr>
            <a:picLocks noChangeAspect="1"/>
          </p:cNvPicPr>
          <p:nvPr/>
        </p:nvPicPr>
        <p:blipFill>
          <a:blip r:embed="rId10">
            <a:alphaModFix amt="18000"/>
            <a:extLst>
              <a:ext uri="{28A0092B-C50C-407E-A947-70E740481C1C}">
                <a14:useLocalDpi xmlns:a14="http://schemas.microsoft.com/office/drawing/2010/main"/>
              </a:ext>
            </a:extLst>
          </a:blip>
          <a:stretch>
            <a:fillRect/>
          </a:stretch>
        </p:blipFill>
        <p:spPr>
          <a:xfrm>
            <a:off x="6681207" y="3989616"/>
            <a:ext cx="1334259" cy="509905"/>
          </a:xfrm>
          <a:prstGeom prst="rect">
            <a:avLst/>
          </a:prstGeom>
        </p:spPr>
      </p:pic>
      <p:pic>
        <p:nvPicPr>
          <p:cNvPr id="39" name="Picture 38" descr="shaded-icons2-4.png"/>
          <p:cNvPicPr>
            <a:picLocks noChangeAspect="1"/>
          </p:cNvPicPr>
          <p:nvPr/>
        </p:nvPicPr>
        <p:blipFill>
          <a:blip r:embed="rId11">
            <a:alphaModFix/>
            <a:extLst>
              <a:ext uri="{28A0092B-C50C-407E-A947-70E740481C1C}">
                <a14:useLocalDpi xmlns:a14="http://schemas.microsoft.com/office/drawing/2010/main"/>
              </a:ext>
            </a:extLst>
          </a:blip>
          <a:stretch>
            <a:fillRect/>
          </a:stretch>
        </p:blipFill>
        <p:spPr>
          <a:xfrm>
            <a:off x="1906305" y="4077160"/>
            <a:ext cx="1043709" cy="914400"/>
          </a:xfrm>
          <a:prstGeom prst="rect">
            <a:avLst/>
          </a:prstGeom>
        </p:spPr>
      </p:pic>
      <p:sp>
        <p:nvSpPr>
          <p:cNvPr id="18" name="TextBox 17"/>
          <p:cNvSpPr txBox="1"/>
          <p:nvPr/>
        </p:nvSpPr>
        <p:spPr>
          <a:xfrm>
            <a:off x="1590040" y="4987139"/>
            <a:ext cx="1682619" cy="553998"/>
          </a:xfrm>
          <a:prstGeom prst="rect">
            <a:avLst/>
          </a:prstGeom>
          <a:noFill/>
        </p:spPr>
        <p:txBody>
          <a:bodyPr wrap="square" rtlCol="0">
            <a:spAutoFit/>
          </a:bodyPr>
          <a:lstStyle/>
          <a:p>
            <a:pPr algn="ctr"/>
            <a:r>
              <a:rPr lang="en-US" sz="1200" b="1">
                <a:solidFill>
                  <a:schemeClr val="bg1"/>
                </a:solidFill>
              </a:rPr>
              <a:t>THING REGISTRY</a:t>
            </a:r>
          </a:p>
          <a:p>
            <a:pPr algn="ctr"/>
            <a:r>
              <a:rPr lang="en-US" sz="900">
                <a:solidFill>
                  <a:schemeClr val="bg1"/>
                </a:solidFill>
              </a:rPr>
              <a:t>Identity and Management of your things</a:t>
            </a:r>
          </a:p>
        </p:txBody>
      </p:sp>
      <p:sp>
        <p:nvSpPr>
          <p:cNvPr id="22" name="TextBox 21"/>
          <p:cNvSpPr txBox="1"/>
          <p:nvPr/>
        </p:nvSpPr>
        <p:spPr>
          <a:xfrm>
            <a:off x="1590040" y="4987139"/>
            <a:ext cx="1682619" cy="553998"/>
          </a:xfrm>
          <a:prstGeom prst="rect">
            <a:avLst/>
          </a:prstGeom>
          <a:noFill/>
        </p:spPr>
        <p:txBody>
          <a:bodyPr wrap="square" rtlCol="0">
            <a:spAutoFit/>
          </a:bodyPr>
          <a:lstStyle/>
          <a:p>
            <a:pPr algn="ctr"/>
            <a:r>
              <a:rPr lang="en-US" sz="1200" b="1"/>
              <a:t>REGISTRY</a:t>
            </a:r>
          </a:p>
          <a:p>
            <a:pPr algn="ctr"/>
            <a:r>
              <a:rPr lang="en-US" sz="900"/>
              <a:t>Identity and Management of your things</a:t>
            </a:r>
          </a:p>
        </p:txBody>
      </p:sp>
    </p:spTree>
    <p:extLst>
      <p:ext uri="{BB962C8B-B14F-4D97-AF65-F5344CB8AC3E}">
        <p14:creationId xmlns:p14="http://schemas.microsoft.com/office/powerpoint/2010/main" val="135097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Management Console Login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9"/>
            <a:ext cx="9119316" cy="4633752"/>
          </a:xfrm>
        </p:spPr>
      </p:pic>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19</a:t>
            </a:fld>
            <a:endParaRPr lang="en-US" altLang="en-US"/>
          </a:p>
        </p:txBody>
      </p:sp>
    </p:spTree>
    <p:extLst>
      <p:ext uri="{BB962C8B-B14F-4D97-AF65-F5344CB8AC3E}">
        <p14:creationId xmlns:p14="http://schemas.microsoft.com/office/powerpoint/2010/main" val="270342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Outcomes</a:t>
            </a:r>
          </a:p>
        </p:txBody>
      </p:sp>
      <p:sp>
        <p:nvSpPr>
          <p:cNvPr id="3" name="Content Placeholder 2"/>
          <p:cNvSpPr>
            <a:spLocks noGrp="1"/>
          </p:cNvSpPr>
          <p:nvPr>
            <p:ph idx="1"/>
          </p:nvPr>
        </p:nvSpPr>
        <p:spPr/>
        <p:txBody>
          <a:bodyPr>
            <a:normAutofit/>
          </a:bodyPr>
          <a:lstStyle/>
          <a:p>
            <a:pPr marL="0" indent="0">
              <a:lnSpc>
                <a:spcPct val="110000"/>
              </a:lnSpc>
              <a:buNone/>
            </a:pPr>
            <a:r>
              <a:rPr lang="en-US"/>
              <a:t>Upon completion of this unit:</a:t>
            </a:r>
          </a:p>
          <a:p>
            <a:pPr marL="0" indent="0">
              <a:lnSpc>
                <a:spcPct val="110000"/>
              </a:lnSpc>
              <a:buNone/>
            </a:pPr>
            <a:endParaRPr lang="en-US"/>
          </a:p>
          <a:p>
            <a:pPr marL="457200" indent="-457200">
              <a:lnSpc>
                <a:spcPct val="110000"/>
              </a:lnSpc>
              <a:buFont typeface="+mj-lt"/>
              <a:buAutoNum type="arabicPeriod"/>
            </a:pPr>
            <a:r>
              <a:rPr lang="en-US"/>
              <a:t>Students will understand the architecture of Amazon AWS </a:t>
            </a:r>
            <a:r>
              <a:rPr lang="en-US" err="1"/>
              <a:t>IoT</a:t>
            </a:r>
            <a:endParaRPr lang="en-US"/>
          </a:p>
          <a:p>
            <a:pPr marL="457200" indent="-457200">
              <a:lnSpc>
                <a:spcPct val="110000"/>
              </a:lnSpc>
              <a:buFont typeface="+mj-lt"/>
              <a:buAutoNum type="arabicPeriod"/>
            </a:pPr>
            <a:r>
              <a:rPr lang="en-US"/>
              <a:t>Students will master the use of AWS </a:t>
            </a:r>
            <a:r>
              <a:rPr lang="en-US" err="1"/>
              <a:t>IoT</a:t>
            </a:r>
            <a:r>
              <a:rPr lang="en-US"/>
              <a:t> managing </a:t>
            </a:r>
            <a:r>
              <a:rPr lang="en-US" err="1"/>
              <a:t>IoT</a:t>
            </a:r>
            <a:r>
              <a:rPr lang="en-US"/>
              <a:t> devices</a:t>
            </a:r>
          </a:p>
          <a:p>
            <a:pPr marL="457200" indent="-457200">
              <a:lnSpc>
                <a:spcPct val="110000"/>
              </a:lnSpc>
              <a:buFont typeface="+mj-lt"/>
              <a:buAutoNum type="arabicPeriod"/>
            </a:pPr>
            <a:r>
              <a:rPr lang="en-US"/>
              <a:t>Students will master programming AWS </a:t>
            </a:r>
            <a:r>
              <a:rPr lang="en-US" err="1"/>
              <a:t>IoT</a:t>
            </a:r>
            <a:endParaRPr lang="en-US"/>
          </a:p>
          <a:p>
            <a:pPr>
              <a:lnSpc>
                <a:spcPct val="110000"/>
              </a:lnSpc>
            </a:pPr>
            <a:endParaRPr lang="en-US"/>
          </a:p>
          <a:p>
            <a:pPr>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a:t>
            </a:fld>
            <a:endParaRPr lang="en-US" altLang="en-US"/>
          </a:p>
        </p:txBody>
      </p:sp>
    </p:spTree>
    <p:extLst>
      <p:ext uri="{BB962C8B-B14F-4D97-AF65-F5344CB8AC3E}">
        <p14:creationId xmlns:p14="http://schemas.microsoft.com/office/powerpoint/2010/main" val="94572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Management Console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47165"/>
            <a:ext cx="9144000" cy="4508258"/>
          </a:xfrm>
        </p:spPr>
      </p:pic>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20</a:t>
            </a:fld>
            <a:endParaRPr lang="en-US" altLang="en-US"/>
          </a:p>
        </p:txBody>
      </p:sp>
    </p:spTree>
    <p:extLst>
      <p:ext uri="{BB962C8B-B14F-4D97-AF65-F5344CB8AC3E}">
        <p14:creationId xmlns:p14="http://schemas.microsoft.com/office/powerpoint/2010/main" val="10573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IoT</a:t>
            </a:r>
            <a:r>
              <a:rPr lang="en-US"/>
              <a:t> Core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21</a:t>
            </a:fld>
            <a:endParaRPr lang="en-US" alt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3629"/>
            <a:ext cx="9144000" cy="4446269"/>
          </a:xfrm>
        </p:spPr>
      </p:pic>
    </p:spTree>
    <p:extLst>
      <p:ext uri="{BB962C8B-B14F-4D97-AF65-F5344CB8AC3E}">
        <p14:creationId xmlns:p14="http://schemas.microsoft.com/office/powerpoint/2010/main" val="1001088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DHT22 Thing</a:t>
            </a:r>
          </a:p>
        </p:txBody>
      </p:sp>
      <p:sp>
        <p:nvSpPr>
          <p:cNvPr id="3" name="Content Placeholder 2"/>
          <p:cNvSpPr>
            <a:spLocks noGrp="1"/>
          </p:cNvSpPr>
          <p:nvPr>
            <p:ph idx="1"/>
          </p:nvPr>
        </p:nvSpPr>
        <p:spPr/>
        <p:txBody>
          <a:bodyPr>
            <a:normAutofit/>
          </a:bodyPr>
          <a:lstStyle/>
          <a:p>
            <a:r>
              <a:rPr lang="en-US"/>
              <a:t>Manage -&gt; Things -&gt; Create Things -&gt; Create a single thing</a:t>
            </a:r>
          </a:p>
          <a:p>
            <a:r>
              <a:rPr lang="en-US"/>
              <a:t>Specify thing properties such as thing name</a:t>
            </a:r>
          </a:p>
          <a:p>
            <a:r>
              <a:rPr lang="en-US"/>
              <a:t>Add a certificate for your thing</a:t>
            </a:r>
          </a:p>
          <a:p>
            <a:pPr lvl="1"/>
            <a:r>
              <a:rPr lang="en-US"/>
              <a:t>One-click certificate creation (recommended)-&gt;Create certificate</a:t>
            </a:r>
          </a:p>
          <a:p>
            <a:pPr lvl="1"/>
            <a:r>
              <a:rPr lang="en-US"/>
              <a:t>Download the keys </a:t>
            </a:r>
          </a:p>
          <a:p>
            <a:pPr lvl="1"/>
            <a:r>
              <a:rPr lang="en-US"/>
              <a:t>Attach a policy if available; Otherwise choose Done</a:t>
            </a:r>
          </a:p>
          <a:p>
            <a:r>
              <a:rPr lang="en-US"/>
              <a:t>Create a policy</a:t>
            </a:r>
          </a:p>
          <a:p>
            <a:r>
              <a:rPr lang="en-US"/>
              <a:t>How to find AWS </a:t>
            </a:r>
            <a:r>
              <a:rPr lang="en-US" err="1"/>
              <a:t>IoT</a:t>
            </a:r>
            <a:r>
              <a:rPr lang="en-US"/>
              <a:t> endpoint </a:t>
            </a:r>
            <a:r>
              <a:rPr lang="en-US">
                <a:solidFill>
                  <a:srgbClr val="C00000"/>
                </a:solidFill>
              </a:rPr>
              <a:t>hostname</a:t>
            </a:r>
          </a:p>
          <a:p>
            <a:pPr lvl="1"/>
            <a:r>
              <a:rPr lang="en-US"/>
              <a:t>Your AWS </a:t>
            </a:r>
            <a:r>
              <a:rPr lang="en-US" err="1"/>
              <a:t>IoT</a:t>
            </a:r>
            <a:r>
              <a:rPr lang="en-US"/>
              <a:t> account has a unique endpoint hostname to connect to. </a:t>
            </a:r>
          </a:p>
          <a:p>
            <a:pPr lvl="1"/>
            <a:r>
              <a:rPr lang="en-US"/>
              <a:t>To find it, open the AWS </a:t>
            </a:r>
            <a:r>
              <a:rPr lang="en-US" err="1"/>
              <a:t>IoT</a:t>
            </a:r>
            <a:r>
              <a:rPr lang="en-US"/>
              <a:t> Console</a:t>
            </a:r>
          </a:p>
          <a:p>
            <a:pPr lvl="1"/>
            <a:r>
              <a:rPr lang="en-US"/>
              <a:t>click the "Settings" button on the bottom left side</a:t>
            </a:r>
          </a:p>
          <a:p>
            <a:pPr lvl="1"/>
            <a:r>
              <a:rPr lang="en-US"/>
              <a:t>The endpoint hostname is shown under the "Custom Endpoint" heading on this page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22</a:t>
            </a:fld>
            <a:endParaRPr lang="en-US" altLang="en-US"/>
          </a:p>
        </p:txBody>
      </p:sp>
    </p:spTree>
    <p:extLst>
      <p:ext uri="{BB962C8B-B14F-4D97-AF65-F5344CB8AC3E}">
        <p14:creationId xmlns:p14="http://schemas.microsoft.com/office/powerpoint/2010/main" val="136297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certificate</a:t>
            </a:r>
          </a:p>
        </p:txBody>
      </p:sp>
      <p:sp>
        <p:nvSpPr>
          <p:cNvPr id="3" name="Content Placeholder 2"/>
          <p:cNvSpPr>
            <a:spLocks noGrp="1"/>
          </p:cNvSpPr>
          <p:nvPr>
            <p:ph idx="1"/>
          </p:nvPr>
        </p:nvSpPr>
        <p:spPr>
          <a:xfrm>
            <a:off x="628650" y="1825625"/>
            <a:ext cx="7886700" cy="511175"/>
          </a:xfrm>
        </p:spPr>
        <p:txBody>
          <a:bodyPr/>
          <a:lstStyle/>
          <a:p>
            <a:r>
              <a:rPr lang="en-US"/>
              <a:t>Secure -&gt; Certificate </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23</a:t>
            </a:fld>
            <a:endParaRPr lang="en-US" altLang="en-US"/>
          </a:p>
        </p:txBody>
      </p:sp>
      <p:pic>
        <p:nvPicPr>
          <p:cNvPr id="6" name="Content Placeholder 5"/>
          <p:cNvPicPr>
            <a:picLocks noGrp="1" noChangeAspect="1"/>
          </p:cNvPicPr>
          <p:nvPr>
            <p:ph idx="13"/>
          </p:nvPr>
        </p:nvPicPr>
        <p:blipFill>
          <a:blip r:embed="rId2" cstate="print">
            <a:extLst>
              <a:ext uri="{28A0092B-C50C-407E-A947-70E740481C1C}">
                <a14:useLocalDpi xmlns:a14="http://schemas.microsoft.com/office/drawing/2010/main" val="0"/>
              </a:ext>
            </a:extLst>
          </a:blip>
          <a:stretch>
            <a:fillRect/>
          </a:stretch>
        </p:blipFill>
        <p:spPr>
          <a:xfrm>
            <a:off x="628650" y="2400835"/>
            <a:ext cx="7929749" cy="3929063"/>
          </a:xfrm>
        </p:spPr>
      </p:pic>
      <p:sp>
        <p:nvSpPr>
          <p:cNvPr id="7" name="Oval 6"/>
          <p:cNvSpPr/>
          <p:nvPr/>
        </p:nvSpPr>
        <p:spPr>
          <a:xfrm>
            <a:off x="508000" y="4365366"/>
            <a:ext cx="1117600" cy="304800"/>
          </a:xfrm>
          <a:prstGeom prst="ellipse">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72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hlinkClick r:id="rId2"/>
              </a:rPr>
              <a:t>Create a policy</a:t>
            </a:r>
            <a:endParaRPr lang="en-US"/>
          </a:p>
        </p:txBody>
      </p:sp>
      <p:sp>
        <p:nvSpPr>
          <p:cNvPr id="3" name="Content Placeholder 2"/>
          <p:cNvSpPr>
            <a:spLocks noGrp="1"/>
          </p:cNvSpPr>
          <p:nvPr>
            <p:ph idx="1"/>
          </p:nvPr>
        </p:nvSpPr>
        <p:spPr>
          <a:xfrm>
            <a:off x="628650" y="1308100"/>
            <a:ext cx="7886700" cy="4868863"/>
          </a:xfrm>
        </p:spPr>
        <p:txBody>
          <a:bodyPr>
            <a:normAutofit fontScale="85000" lnSpcReduction="10000"/>
          </a:bodyPr>
          <a:lstStyle/>
          <a:p>
            <a:r>
              <a:rPr lang="en-US"/>
              <a:t>An identity such as a thing with a certificate can execute AWS </a:t>
            </a:r>
            <a:r>
              <a:rPr lang="en-US" err="1"/>
              <a:t>IoT</a:t>
            </a:r>
            <a:r>
              <a:rPr lang="en-US"/>
              <a:t> Core operations only if it has a policy that grants it permission for those operations.</a:t>
            </a:r>
          </a:p>
          <a:p>
            <a:r>
              <a:rPr lang="en-US"/>
              <a:t>Secure -&gt; Policies -&gt; Create</a:t>
            </a:r>
          </a:p>
          <a:p>
            <a:pPr lvl="1"/>
            <a:r>
              <a:rPr lang="en-US" i="1"/>
              <a:t>Name</a:t>
            </a:r>
          </a:p>
          <a:p>
            <a:pPr lvl="1"/>
            <a:r>
              <a:rPr lang="en-US" i="1"/>
              <a:t>Add statements -&gt; Advanced mode</a:t>
            </a:r>
          </a:p>
          <a:p>
            <a:pPr lvl="1"/>
            <a:r>
              <a:rPr lang="en-US"/>
              <a:t>{</a:t>
            </a:r>
          </a:p>
          <a:p>
            <a:pPr lvl="1"/>
            <a:r>
              <a:rPr lang="en-US"/>
              <a:t>  "Version": "2012-10-17",</a:t>
            </a:r>
          </a:p>
          <a:p>
            <a:pPr lvl="1"/>
            <a:r>
              <a:rPr lang="en-US"/>
              <a:t>  "Statement": [</a:t>
            </a:r>
          </a:p>
          <a:p>
            <a:pPr lvl="1"/>
            <a:r>
              <a:rPr lang="en-US"/>
              <a:t>    {</a:t>
            </a:r>
          </a:p>
          <a:p>
            <a:pPr lvl="1"/>
            <a:r>
              <a:rPr lang="en-US"/>
              <a:t>      "Effect": "Allow",</a:t>
            </a:r>
          </a:p>
          <a:p>
            <a:pPr lvl="1"/>
            <a:r>
              <a:rPr lang="en-US"/>
              <a:t>      "Action": [</a:t>
            </a:r>
          </a:p>
          <a:p>
            <a:pPr lvl="1"/>
            <a:r>
              <a:rPr lang="en-US"/>
              <a:t>        "</a:t>
            </a:r>
            <a:r>
              <a:rPr lang="en-US" err="1"/>
              <a:t>iot:Connect</a:t>
            </a:r>
            <a:r>
              <a:rPr lang="en-US"/>
              <a:t>",</a:t>
            </a:r>
          </a:p>
          <a:p>
            <a:pPr lvl="1"/>
            <a:r>
              <a:rPr lang="en-US"/>
              <a:t>        "</a:t>
            </a:r>
            <a:r>
              <a:rPr lang="en-US" err="1"/>
              <a:t>iot:Receive</a:t>
            </a:r>
            <a:r>
              <a:rPr lang="en-US"/>
              <a:t>",</a:t>
            </a:r>
          </a:p>
          <a:p>
            <a:pPr lvl="1"/>
            <a:r>
              <a:rPr lang="en-US"/>
              <a:t>        "</a:t>
            </a:r>
            <a:r>
              <a:rPr lang="en-US" err="1"/>
              <a:t>iot:Publish</a:t>
            </a:r>
            <a:r>
              <a:rPr lang="en-US"/>
              <a:t>",</a:t>
            </a:r>
          </a:p>
          <a:p>
            <a:pPr lvl="1"/>
            <a:r>
              <a:rPr lang="en-US"/>
              <a:t>        "</a:t>
            </a:r>
            <a:r>
              <a:rPr lang="en-US" err="1"/>
              <a:t>iot:Subscribe</a:t>
            </a:r>
            <a:r>
              <a:rPr lang="en-US"/>
              <a:t>"</a:t>
            </a:r>
          </a:p>
          <a:p>
            <a:pPr lvl="1"/>
            <a:r>
              <a:rPr lang="en-US"/>
              <a:t>      ],</a:t>
            </a:r>
          </a:p>
          <a:p>
            <a:pPr lvl="1"/>
            <a:r>
              <a:rPr lang="en-US"/>
              <a:t>      "Resource": "*"</a:t>
            </a:r>
          </a:p>
          <a:p>
            <a:pPr lvl="1"/>
            <a:r>
              <a:rPr lang="en-US"/>
              <a:t>    }</a:t>
            </a:r>
          </a:p>
          <a:p>
            <a:pPr lvl="1"/>
            <a:r>
              <a:rPr lang="en-US"/>
              <a:t>  ]</a:t>
            </a:r>
          </a:p>
          <a:p>
            <a:pPr lvl="1"/>
            <a:r>
              <a:rPr lang="en-US"/>
              <a:t>}</a:t>
            </a:r>
          </a:p>
          <a:p>
            <a:pPr lvl="1"/>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24</a:t>
            </a:fld>
            <a:endParaRPr lang="en-US" altLang="en-US"/>
          </a:p>
        </p:txBody>
      </p:sp>
    </p:spTree>
    <p:extLst>
      <p:ext uri="{BB962C8B-B14F-4D97-AF65-F5344CB8AC3E}">
        <p14:creationId xmlns:p14="http://schemas.microsoft.com/office/powerpoint/2010/main" val="2526655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4674-D425-C249-84CB-F95E5398A018}"/>
              </a:ext>
            </a:extLst>
          </p:cNvPr>
          <p:cNvSpPr>
            <a:spLocks noGrp="1"/>
          </p:cNvSpPr>
          <p:nvPr>
            <p:ph type="title"/>
          </p:nvPr>
        </p:nvSpPr>
        <p:spPr/>
        <p:txBody>
          <a:bodyPr/>
          <a:lstStyle/>
          <a:p>
            <a:r>
              <a:rPr lang="en-US">
                <a:hlinkClick r:id="rId2"/>
              </a:rPr>
              <a:t>AWS IoT Core policies</a:t>
            </a:r>
            <a:endParaRPr lang="en-US"/>
          </a:p>
        </p:txBody>
      </p:sp>
      <p:sp>
        <p:nvSpPr>
          <p:cNvPr id="3" name="Content Placeholder 2">
            <a:extLst>
              <a:ext uri="{FF2B5EF4-FFF2-40B4-BE49-F238E27FC236}">
                <a16:creationId xmlns:a16="http://schemas.microsoft.com/office/drawing/2014/main" id="{475B0316-1BEE-194D-BFB0-D58ECF85CE0C}"/>
              </a:ext>
            </a:extLst>
          </p:cNvPr>
          <p:cNvSpPr>
            <a:spLocks noGrp="1"/>
          </p:cNvSpPr>
          <p:nvPr>
            <p:ph idx="1"/>
          </p:nvPr>
        </p:nvSpPr>
        <p:spPr>
          <a:xfrm>
            <a:off x="628651" y="1825625"/>
            <a:ext cx="2451434" cy="4351338"/>
          </a:xfrm>
        </p:spPr>
        <p:txBody>
          <a:bodyPr>
            <a:normAutofit/>
          </a:bodyPr>
          <a:lstStyle/>
          <a:p>
            <a:r>
              <a:rPr lang="en-US"/>
              <a:t>This policy grants permission </a:t>
            </a:r>
          </a:p>
          <a:p>
            <a:pPr lvl="1"/>
            <a:r>
              <a:rPr lang="en-US"/>
              <a:t>to connect to AWS IoT Core using a client ID matching the thing name</a:t>
            </a:r>
          </a:p>
          <a:p>
            <a:pPr lvl="1"/>
            <a:r>
              <a:rPr lang="en-US"/>
              <a:t>to publish to any topic prefixed by the thing name</a:t>
            </a:r>
          </a:p>
        </p:txBody>
      </p:sp>
      <p:sp>
        <p:nvSpPr>
          <p:cNvPr id="4" name="Slide Number Placeholder 3">
            <a:extLst>
              <a:ext uri="{FF2B5EF4-FFF2-40B4-BE49-F238E27FC236}">
                <a16:creationId xmlns:a16="http://schemas.microsoft.com/office/drawing/2014/main" id="{A4C471E8-CC5E-BD45-BE37-86C7A4670009}"/>
              </a:ext>
            </a:extLst>
          </p:cNvPr>
          <p:cNvSpPr>
            <a:spLocks noGrp="1"/>
          </p:cNvSpPr>
          <p:nvPr>
            <p:ph type="sldNum" sz="quarter" idx="12"/>
          </p:nvPr>
        </p:nvSpPr>
        <p:spPr/>
        <p:txBody>
          <a:bodyPr/>
          <a:lstStyle/>
          <a:p>
            <a:pPr>
              <a:defRPr/>
            </a:pPr>
            <a:fld id="{7A91E16D-0EAD-4D3D-AC22-65013F654EE2}" type="slidenum">
              <a:rPr lang="en-US" altLang="en-US" smtClean="0"/>
              <a:pPr>
                <a:defRPr/>
              </a:pPr>
              <a:t>25</a:t>
            </a:fld>
            <a:endParaRPr lang="en-US" altLang="en-US"/>
          </a:p>
        </p:txBody>
      </p:sp>
      <p:sp>
        <p:nvSpPr>
          <p:cNvPr id="5" name="Rectangle 4">
            <a:extLst>
              <a:ext uri="{FF2B5EF4-FFF2-40B4-BE49-F238E27FC236}">
                <a16:creationId xmlns:a16="http://schemas.microsoft.com/office/drawing/2014/main" id="{96DE9B7A-ECA4-0C4A-9056-07286CB2E1A8}"/>
              </a:ext>
            </a:extLst>
          </p:cNvPr>
          <p:cNvSpPr/>
          <p:nvPr/>
        </p:nvSpPr>
        <p:spPr>
          <a:xfrm>
            <a:off x="3080085" y="1283282"/>
            <a:ext cx="6031832" cy="5478423"/>
          </a:xfrm>
          <a:prstGeom prst="rect">
            <a:avLst/>
          </a:prstGeom>
        </p:spPr>
        <p:txBody>
          <a:bodyPr wrap="square">
            <a:spAutoFit/>
          </a:bodyPr>
          <a:lstStyle/>
          <a:p>
            <a:r>
              <a:rPr lang="en-US" sz="1400"/>
              <a:t>{</a:t>
            </a:r>
          </a:p>
          <a:p>
            <a:r>
              <a:rPr lang="en-US" sz="1400"/>
              <a:t>    "Version": "2012-10-17",</a:t>
            </a:r>
          </a:p>
          <a:p>
            <a:r>
              <a:rPr lang="en-US" sz="1400"/>
              <a:t>    "Statement": [</a:t>
            </a:r>
          </a:p>
          <a:p>
            <a:r>
              <a:rPr lang="en-US" sz="1400"/>
              <a:t>        {</a:t>
            </a:r>
          </a:p>
          <a:p>
            <a:r>
              <a:rPr lang="en-US" sz="1400"/>
              <a:t>            "Effect": "Allow",</a:t>
            </a:r>
          </a:p>
          <a:p>
            <a:r>
              <a:rPr lang="en-US" sz="1400"/>
              <a:t>            "Action": [</a:t>
            </a:r>
          </a:p>
          <a:p>
            <a:r>
              <a:rPr lang="en-US" sz="1400"/>
              <a:t>                "</a:t>
            </a:r>
            <a:r>
              <a:rPr lang="en-US" sz="1400" err="1"/>
              <a:t>iot:Connect</a:t>
            </a:r>
            <a:r>
              <a:rPr lang="en-US" sz="1400"/>
              <a:t>"</a:t>
            </a:r>
          </a:p>
          <a:p>
            <a:r>
              <a:rPr lang="en-US" sz="1400"/>
              <a:t>            ],</a:t>
            </a:r>
          </a:p>
          <a:p>
            <a:r>
              <a:rPr lang="en-US" sz="1400"/>
              <a:t>            "Resource": [</a:t>
            </a:r>
          </a:p>
          <a:p>
            <a:r>
              <a:rPr lang="en-US" sz="1400"/>
              <a:t>                "arn:aws:iot:us-east-1:123456789012:client/${</a:t>
            </a:r>
            <a:r>
              <a:rPr lang="en-US" sz="1400" err="1"/>
              <a:t>iot:Connection.Thing.ThingName</a:t>
            </a:r>
            <a:r>
              <a:rPr lang="en-US" sz="1400"/>
              <a:t>}"</a:t>
            </a:r>
          </a:p>
          <a:p>
            <a:r>
              <a:rPr lang="en-US" sz="1400"/>
              <a:t>            ]</a:t>
            </a:r>
          </a:p>
          <a:p>
            <a:r>
              <a:rPr lang="en-US" sz="1400"/>
              <a:t>        },</a:t>
            </a:r>
          </a:p>
          <a:p>
            <a:r>
              <a:rPr lang="en-US" sz="1400"/>
              <a:t>        {</a:t>
            </a:r>
          </a:p>
          <a:p>
            <a:r>
              <a:rPr lang="en-US" sz="1400"/>
              <a:t>            "Effect": "Allow",</a:t>
            </a:r>
          </a:p>
          <a:p>
            <a:r>
              <a:rPr lang="en-US" sz="1400"/>
              <a:t>            "Action": [</a:t>
            </a:r>
          </a:p>
          <a:p>
            <a:r>
              <a:rPr lang="en-US" sz="1400"/>
              <a:t>                "</a:t>
            </a:r>
            <a:r>
              <a:rPr lang="en-US" sz="1400" err="1"/>
              <a:t>iot:Publish</a:t>
            </a:r>
            <a:r>
              <a:rPr lang="en-US" sz="1400"/>
              <a:t>"</a:t>
            </a:r>
          </a:p>
          <a:p>
            <a:r>
              <a:rPr lang="en-US" sz="1400"/>
              <a:t>            ],</a:t>
            </a:r>
          </a:p>
          <a:p>
            <a:r>
              <a:rPr lang="en-US" sz="1400"/>
              <a:t>            "Resource": [</a:t>
            </a:r>
          </a:p>
          <a:p>
            <a:r>
              <a:rPr lang="en-US" sz="1400"/>
              <a:t>                "arn:aws:iot:us-east-1:123456789012:topic/${</a:t>
            </a:r>
            <a:r>
              <a:rPr lang="en-US" sz="1400" err="1"/>
              <a:t>iot:Connection.Thing.ThingName</a:t>
            </a:r>
            <a:r>
              <a:rPr lang="en-US" sz="1400"/>
              <a:t>}/*"</a:t>
            </a:r>
          </a:p>
          <a:p>
            <a:r>
              <a:rPr lang="en-US" sz="1400"/>
              <a:t>            ]</a:t>
            </a:r>
          </a:p>
          <a:p>
            <a:r>
              <a:rPr lang="en-US" sz="1400"/>
              <a:t>        }</a:t>
            </a:r>
          </a:p>
          <a:p>
            <a:r>
              <a:rPr lang="en-US" sz="1400"/>
              <a:t>    ]</a:t>
            </a:r>
          </a:p>
          <a:p>
            <a:r>
              <a:rPr lang="en-US" sz="1400"/>
              <a:t>}</a:t>
            </a:r>
          </a:p>
        </p:txBody>
      </p:sp>
    </p:spTree>
    <p:extLst>
      <p:ext uri="{BB962C8B-B14F-4D97-AF65-F5344CB8AC3E}">
        <p14:creationId xmlns:p14="http://schemas.microsoft.com/office/powerpoint/2010/main" val="320227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Attach a policy</a:t>
            </a:r>
          </a:p>
        </p:txBody>
      </p:sp>
      <p:sp>
        <p:nvSpPr>
          <p:cNvPr id="3" name="Content Placeholder 2"/>
          <p:cNvSpPr>
            <a:spLocks noGrp="1"/>
          </p:cNvSpPr>
          <p:nvPr>
            <p:ph idx="1"/>
          </p:nvPr>
        </p:nvSpPr>
        <p:spPr>
          <a:xfrm>
            <a:off x="628650" y="1825625"/>
            <a:ext cx="7886700" cy="773113"/>
          </a:xfrm>
        </p:spPr>
        <p:txBody>
          <a:bodyPr>
            <a:normAutofit lnSpcReduction="10000"/>
          </a:bodyPr>
          <a:lstStyle/>
          <a:p>
            <a:pPr>
              <a:lnSpc>
                <a:spcPct val="110000"/>
              </a:lnSpc>
            </a:pPr>
            <a:r>
              <a:rPr lang="en-US"/>
              <a:t>Secure -&gt; Certificates -&gt; Click a particular certificate -&gt; Policies -&gt; Attach policy</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26</a:t>
            </a:fld>
            <a:endParaRPr lang="en-US" altLang="en-US"/>
          </a:p>
        </p:txBody>
      </p:sp>
      <p:pic>
        <p:nvPicPr>
          <p:cNvPr id="6" name="Content Placeholder 5"/>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738301" y="2598738"/>
            <a:ext cx="7667397" cy="3794125"/>
          </a:xfrm>
        </p:spPr>
      </p:pic>
      <p:sp>
        <p:nvSpPr>
          <p:cNvPr id="7" name="Oval 6"/>
          <p:cNvSpPr/>
          <p:nvPr/>
        </p:nvSpPr>
        <p:spPr>
          <a:xfrm>
            <a:off x="6902061" y="5600700"/>
            <a:ext cx="1117600" cy="190242"/>
          </a:xfrm>
          <a:prstGeom prst="ellipse">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77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MQTT Test Client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1949134"/>
            <a:ext cx="8737600" cy="4261166"/>
          </a:xfrm>
        </p:spPr>
      </p:pic>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27</a:t>
            </a:fld>
            <a:endParaRPr lang="en-US" altLang="en-US"/>
          </a:p>
        </p:txBody>
      </p:sp>
      <p:sp>
        <p:nvSpPr>
          <p:cNvPr id="6" name="Oval 5"/>
          <p:cNvSpPr/>
          <p:nvPr/>
        </p:nvSpPr>
        <p:spPr>
          <a:xfrm>
            <a:off x="406400" y="5905500"/>
            <a:ext cx="1117600" cy="304800"/>
          </a:xfrm>
          <a:prstGeom prst="ellipse">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236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Settings</a:t>
            </a:r>
          </a:p>
        </p:txBody>
      </p:sp>
      <p:sp>
        <p:nvSpPr>
          <p:cNvPr id="3" name="Content Placeholder 2"/>
          <p:cNvSpPr>
            <a:spLocks noGrp="1"/>
          </p:cNvSpPr>
          <p:nvPr>
            <p:ph idx="1"/>
          </p:nvPr>
        </p:nvSpPr>
        <p:spPr>
          <a:xfrm>
            <a:off x="628650" y="1825625"/>
            <a:ext cx="7886700" cy="742949"/>
          </a:xfrm>
        </p:spPr>
        <p:txBody>
          <a:bodyPr>
            <a:normAutofit/>
          </a:bodyPr>
          <a:lstStyle/>
          <a:p>
            <a:pPr>
              <a:lnSpc>
                <a:spcPct val="100000"/>
              </a:lnSpc>
            </a:pPr>
            <a:r>
              <a:rPr lang="en-US"/>
              <a:t>Your devices can use your account's </a:t>
            </a:r>
            <a:r>
              <a:rPr lang="en-US" b="1"/>
              <a:t>device data endpoint</a:t>
            </a:r>
            <a:r>
              <a:rPr lang="en-US"/>
              <a:t> to connect to AWS.</a:t>
            </a:r>
          </a:p>
          <a:p>
            <a:pPr>
              <a:lnSpc>
                <a:spcPct val="10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28</a:t>
            </a:fld>
            <a:endParaRPr lang="en-US" altLang="en-US"/>
          </a:p>
        </p:txBody>
      </p:sp>
      <p:pic>
        <p:nvPicPr>
          <p:cNvPr id="6" name="Content Placeholder 5"/>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022985" y="2568574"/>
            <a:ext cx="6996676" cy="3832225"/>
          </a:xfrm>
        </p:spPr>
      </p:pic>
      <p:sp>
        <p:nvSpPr>
          <p:cNvPr id="7" name="Oval 6"/>
          <p:cNvSpPr/>
          <p:nvPr/>
        </p:nvSpPr>
        <p:spPr>
          <a:xfrm>
            <a:off x="844550" y="4737100"/>
            <a:ext cx="1117600" cy="215900"/>
          </a:xfrm>
          <a:prstGeom prst="ellipse">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386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AWS </a:t>
            </a:r>
            <a:r>
              <a:rPr lang="en-US" err="1"/>
              <a:t>IoT</a:t>
            </a:r>
            <a:r>
              <a:rPr lang="en-US"/>
              <a:t> as MQTT Server</a:t>
            </a:r>
          </a:p>
        </p:txBody>
      </p:sp>
      <p:sp>
        <p:nvSpPr>
          <p:cNvPr id="3" name="Content Placeholder 2"/>
          <p:cNvSpPr>
            <a:spLocks noGrp="1"/>
          </p:cNvSpPr>
          <p:nvPr>
            <p:ph idx="1"/>
          </p:nvPr>
        </p:nvSpPr>
        <p:spPr>
          <a:xfrm>
            <a:off x="628650" y="1825624"/>
            <a:ext cx="7886700" cy="4504273"/>
          </a:xfrm>
        </p:spPr>
        <p:txBody>
          <a:bodyPr/>
          <a:lstStyle/>
          <a:p>
            <a:r>
              <a:rPr lang="en-US"/>
              <a:t>You do not need to create a thing in the registry to connect a device to AWS </a:t>
            </a:r>
            <a:r>
              <a:rPr lang="en-US" err="1"/>
              <a:t>IoT</a:t>
            </a:r>
            <a:r>
              <a:rPr lang="en-US"/>
              <a:t>, which can work as a message broker.</a:t>
            </a:r>
          </a:p>
          <a:p>
            <a:r>
              <a:rPr lang="en-US"/>
              <a:t>Just create a certificate, a policy and attach the policy to the certificate</a:t>
            </a:r>
          </a:p>
          <a:p>
            <a:pPr lvl="1"/>
            <a:r>
              <a:rPr lang="en-US"/>
              <a:t>Then our </a:t>
            </a:r>
            <a:r>
              <a:rPr lang="en-US" err="1"/>
              <a:t>IoT</a:t>
            </a:r>
            <a:r>
              <a:rPr lang="en-US"/>
              <a:t> kit can use the created private key and device certificate to connect to AWS </a:t>
            </a:r>
            <a:r>
              <a:rPr lang="en-US" err="1"/>
              <a:t>IoT</a:t>
            </a:r>
            <a:r>
              <a:rPr lang="en-US"/>
              <a:t> and publish messages</a:t>
            </a:r>
          </a:p>
          <a:p>
            <a:r>
              <a:rPr lang="en-US"/>
              <a:t>What is the problem? </a:t>
            </a:r>
          </a:p>
          <a:p>
            <a:pPr lvl="1"/>
            <a:r>
              <a:rPr lang="en-US"/>
              <a:t>Messages are transmitted in real time. </a:t>
            </a:r>
          </a:p>
          <a:p>
            <a:pPr lvl="1"/>
            <a:r>
              <a:rPr lang="en-US"/>
              <a:t>What if the </a:t>
            </a:r>
            <a:r>
              <a:rPr lang="en-US" err="1"/>
              <a:t>IoT</a:t>
            </a:r>
            <a:r>
              <a:rPr lang="en-US"/>
              <a:t> kit is down and you want to send it a control command?</a:t>
            </a:r>
          </a:p>
          <a:p>
            <a:r>
              <a:rPr lang="en-US"/>
              <a:t>Solution</a:t>
            </a:r>
          </a:p>
          <a:p>
            <a:pPr lvl="1"/>
            <a:r>
              <a:rPr lang="en-US"/>
              <a:t>Device shadow to be discussed later</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29</a:t>
            </a:fld>
            <a:endParaRPr lang="en-US" altLang="en-US"/>
          </a:p>
        </p:txBody>
      </p:sp>
    </p:spTree>
    <p:extLst>
      <p:ext uri="{BB962C8B-B14F-4D97-AF65-F5344CB8AC3E}">
        <p14:creationId xmlns:p14="http://schemas.microsoft.com/office/powerpoint/2010/main" val="199376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 and Module Time </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a:t>Prerequisites</a:t>
            </a:r>
          </a:p>
          <a:p>
            <a:pPr lvl="1">
              <a:lnSpc>
                <a:spcPct val="150000"/>
              </a:lnSpc>
            </a:pPr>
            <a:r>
              <a:rPr lang="en-US"/>
              <a:t>Students should have taken classes on operating system and computer architecture. </a:t>
            </a:r>
          </a:p>
          <a:p>
            <a:pPr lvl="1">
              <a:lnSpc>
                <a:spcPct val="150000"/>
              </a:lnSpc>
            </a:pPr>
            <a:r>
              <a:rPr lang="en-US"/>
              <a:t>Students must have taken crypto and know how public key crypto and symmetric key crypto work.</a:t>
            </a:r>
          </a:p>
          <a:p>
            <a:pPr lvl="1">
              <a:lnSpc>
                <a:spcPct val="150000"/>
              </a:lnSpc>
            </a:pPr>
            <a:r>
              <a:rPr lang="en-US"/>
              <a:t>Students should have mastered programming Raspberry Pi.</a:t>
            </a:r>
          </a:p>
          <a:p>
            <a:pPr lvl="1">
              <a:lnSpc>
                <a:spcPct val="150000"/>
              </a:lnSpc>
            </a:pPr>
            <a:r>
              <a:rPr lang="en-US"/>
              <a:t>Students should know basic concepts of networking.</a:t>
            </a:r>
          </a:p>
          <a:p>
            <a:pPr>
              <a:lnSpc>
                <a:spcPct val="150000"/>
              </a:lnSpc>
            </a:pPr>
            <a:r>
              <a:rPr lang="en-US"/>
              <a:t>Module time</a:t>
            </a:r>
          </a:p>
          <a:p>
            <a:pPr lvl="1">
              <a:lnSpc>
                <a:spcPct val="150000"/>
              </a:lnSpc>
            </a:pPr>
            <a:r>
              <a:rPr lang="en-US"/>
              <a:t>Two-hour lecture </a:t>
            </a:r>
          </a:p>
          <a:p>
            <a:pPr lvl="1">
              <a:lnSpc>
                <a:spcPct val="150000"/>
              </a:lnSpc>
            </a:pPr>
            <a:r>
              <a:rPr lang="en-US"/>
              <a:t>Two-hour homework</a:t>
            </a:r>
          </a:p>
          <a:p>
            <a:pPr>
              <a:lnSpc>
                <a:spcPct val="15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a:t>
            </a:fld>
            <a:endParaRPr lang="en-US" altLang="en-US"/>
          </a:p>
        </p:txBody>
      </p:sp>
    </p:spTree>
    <p:extLst>
      <p:ext uri="{BB962C8B-B14F-4D97-AF65-F5344CB8AC3E}">
        <p14:creationId xmlns:p14="http://schemas.microsoft.com/office/powerpoint/2010/main" val="3622590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Device registry - thing, keys, certificate, policy</a:t>
            </a:r>
          </a:p>
          <a:p>
            <a:r>
              <a:rPr lang="en-US"/>
              <a:t>Security and identity</a:t>
            </a:r>
          </a:p>
          <a:p>
            <a:r>
              <a:rPr lang="en-US">
                <a:solidFill>
                  <a:schemeClr val="bg2">
                    <a:lumMod val="75000"/>
                  </a:schemeClr>
                </a:solidFill>
              </a:rPr>
              <a:t>Device gateway – MQTT</a:t>
            </a:r>
          </a:p>
          <a:p>
            <a:r>
              <a:rPr lang="en-US">
                <a:solidFill>
                  <a:schemeClr val="bg2">
                    <a:lumMod val="75000"/>
                  </a:schemeClr>
                </a:solidFill>
              </a:rPr>
              <a:t>Rules Engine</a:t>
            </a:r>
          </a:p>
          <a:p>
            <a:r>
              <a:rPr lang="en-US">
                <a:solidFill>
                  <a:schemeClr val="bg2">
                    <a:lumMod val="75000"/>
                  </a:schemeClr>
                </a:solidFill>
              </a:rPr>
              <a:t>Pricing</a:t>
            </a:r>
          </a:p>
          <a:p>
            <a:r>
              <a:rPr lang="en-US">
                <a:solidFill>
                  <a:schemeClr val="bg2">
                    <a:lumMod val="75000"/>
                  </a:schemeClr>
                </a:solidFill>
              </a:rPr>
              <a:t>Example code with MQTT</a:t>
            </a:r>
          </a:p>
          <a:p>
            <a:endParaRPr lang="en-US">
              <a:solidFill>
                <a:schemeClr val="bg2">
                  <a:lumMod val="75000"/>
                </a:schemeClr>
              </a:solidFill>
            </a:endParaRP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30</a:t>
            </a:fld>
            <a:endParaRPr lang="en-US" altLang="en-US"/>
          </a:p>
        </p:txBody>
      </p:sp>
    </p:spTree>
    <p:extLst>
      <p:ext uri="{BB962C8B-B14F-4D97-AF65-F5344CB8AC3E}">
        <p14:creationId xmlns:p14="http://schemas.microsoft.com/office/powerpoint/2010/main" val="1545154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eBreaker_Full_MC_V11-2-0.png"/>
          <p:cNvPicPr>
            <a:picLocks noChangeAspect="1"/>
          </p:cNvPicPr>
          <p:nvPr/>
        </p:nvPicPr>
        <p:blipFill>
          <a:blip r:embed="rId3">
            <a:alphaModFix amt="24000"/>
            <a:extLst>
              <a:ext uri="{28A0092B-C50C-407E-A947-70E740481C1C}">
                <a14:useLocalDpi xmlns:a14="http://schemas.microsoft.com/office/drawing/2010/main"/>
              </a:ext>
            </a:extLst>
          </a:blip>
          <a:stretch>
            <a:fillRect/>
          </a:stretch>
        </p:blipFill>
        <p:spPr>
          <a:xfrm>
            <a:off x="1037937" y="1506318"/>
            <a:ext cx="6975453" cy="4468649"/>
          </a:xfrm>
          <a:prstGeom prst="rect">
            <a:avLst/>
          </a:prstGeom>
        </p:spPr>
      </p:pic>
      <p:sp>
        <p:nvSpPr>
          <p:cNvPr id="3" name="Title 2"/>
          <p:cNvSpPr>
            <a:spLocks noGrp="1"/>
          </p:cNvSpPr>
          <p:nvPr>
            <p:ph type="title"/>
          </p:nvPr>
        </p:nvSpPr>
        <p:spPr/>
        <p:txBody>
          <a:bodyPr/>
          <a:lstStyle/>
          <a:p>
            <a:r>
              <a:rPr lang="en-US"/>
              <a:t>AWS </a:t>
            </a:r>
            <a:r>
              <a:rPr lang="en-US" err="1"/>
              <a:t>IoT</a:t>
            </a:r>
            <a:r>
              <a:rPr lang="en-US"/>
              <a:t> Security</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31</a:t>
            </a:fld>
            <a:endParaRPr lang="en-US" altLang="en-US"/>
          </a:p>
        </p:txBody>
      </p:sp>
      <p:pic>
        <p:nvPicPr>
          <p:cNvPr id="16" name="Picture 15" descr="shaded-icons2-11.png"/>
          <p:cNvPicPr>
            <a:picLocks noChangeAspect="1"/>
          </p:cNvPicPr>
          <p:nvPr/>
        </p:nvPicPr>
        <p:blipFill>
          <a:blip r:embed="rId4">
            <a:alphaModFix amt="24000"/>
            <a:extLst>
              <a:ext uri="{28A0092B-C50C-407E-A947-70E740481C1C}">
                <a14:useLocalDpi xmlns:a14="http://schemas.microsoft.com/office/drawing/2010/main"/>
              </a:ext>
            </a:extLst>
          </a:blip>
          <a:stretch>
            <a:fillRect/>
          </a:stretch>
        </p:blipFill>
        <p:spPr>
          <a:xfrm>
            <a:off x="3474526" y="2629976"/>
            <a:ext cx="893774" cy="914400"/>
          </a:xfrm>
          <a:prstGeom prst="rect">
            <a:avLst/>
          </a:prstGeom>
        </p:spPr>
      </p:pic>
      <p:pic>
        <p:nvPicPr>
          <p:cNvPr id="17" name="Picture 16" descr="shaded-icons2-29.png"/>
          <p:cNvPicPr>
            <a:picLocks noChangeAspect="1"/>
          </p:cNvPicPr>
          <p:nvPr/>
        </p:nvPicPr>
        <p:blipFill>
          <a:blip r:embed="rId5">
            <a:alphaModFix amt="24000"/>
            <a:extLst>
              <a:ext uri="{28A0092B-C50C-407E-A947-70E740481C1C}">
                <a14:useLocalDpi xmlns:a14="http://schemas.microsoft.com/office/drawing/2010/main"/>
              </a:ext>
            </a:extLst>
          </a:blip>
          <a:stretch>
            <a:fillRect/>
          </a:stretch>
        </p:blipFill>
        <p:spPr>
          <a:xfrm>
            <a:off x="148277" y="2644511"/>
            <a:ext cx="1078992" cy="914400"/>
          </a:xfrm>
          <a:prstGeom prst="rect">
            <a:avLst/>
          </a:prstGeom>
        </p:spPr>
      </p:pic>
      <p:cxnSp>
        <p:nvCxnSpPr>
          <p:cNvPr id="19" name="Straight Arrow Connector 18"/>
          <p:cNvCxnSpPr/>
          <p:nvPr/>
        </p:nvCxnSpPr>
        <p:spPr>
          <a:xfrm flipV="1">
            <a:off x="1362365" y="3087177"/>
            <a:ext cx="2028351" cy="17588"/>
          </a:xfrm>
          <a:prstGeom prst="straightConnector1">
            <a:avLst/>
          </a:prstGeom>
          <a:ln>
            <a:solidFill>
              <a:srgbClr val="6D6E6D"/>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21" name="Picture 20" descr="shaded-icons2-8.png"/>
          <p:cNvPicPr>
            <a:picLocks noChangeAspect="1"/>
          </p:cNvPicPr>
          <p:nvPr/>
        </p:nvPicPr>
        <p:blipFill>
          <a:blip r:embed="rId6">
            <a:alphaModFix/>
            <a:extLst>
              <a:ext uri="{28A0092B-C50C-407E-A947-70E740481C1C}">
                <a14:useLocalDpi xmlns:a14="http://schemas.microsoft.com/office/drawing/2010/main"/>
              </a:ext>
            </a:extLst>
          </a:blip>
          <a:stretch>
            <a:fillRect/>
          </a:stretch>
        </p:blipFill>
        <p:spPr>
          <a:xfrm>
            <a:off x="1966261" y="2642679"/>
            <a:ext cx="928360" cy="914400"/>
          </a:xfrm>
          <a:prstGeom prst="rect">
            <a:avLst/>
          </a:prstGeom>
        </p:spPr>
      </p:pic>
      <p:pic>
        <p:nvPicPr>
          <p:cNvPr id="26" name="Picture 25" descr="shaded-icons2-10.png"/>
          <p:cNvPicPr>
            <a:picLocks noChangeAspect="1"/>
          </p:cNvPicPr>
          <p:nvPr/>
        </p:nvPicPr>
        <p:blipFill>
          <a:blip r:embed="rId7">
            <a:alphaModFix amt="14000"/>
            <a:extLst>
              <a:ext uri="{28A0092B-C50C-407E-A947-70E740481C1C}">
                <a14:useLocalDpi xmlns:a14="http://schemas.microsoft.com/office/drawing/2010/main"/>
              </a:ext>
            </a:extLst>
          </a:blip>
          <a:stretch>
            <a:fillRect/>
          </a:stretch>
        </p:blipFill>
        <p:spPr>
          <a:xfrm>
            <a:off x="5061795" y="1875548"/>
            <a:ext cx="1005142" cy="914400"/>
          </a:xfrm>
          <a:prstGeom prst="rect">
            <a:avLst/>
          </a:prstGeom>
        </p:spPr>
      </p:pic>
      <p:pic>
        <p:nvPicPr>
          <p:cNvPr id="33" name="Picture 32" descr="shaded-icons2-9.png"/>
          <p:cNvPicPr>
            <a:picLocks noChangeAspect="1"/>
          </p:cNvPicPr>
          <p:nvPr/>
        </p:nvPicPr>
        <p:blipFill>
          <a:blip r:embed="rId8">
            <a:alphaModFix amt="18000"/>
            <a:extLst>
              <a:ext uri="{28A0092B-C50C-407E-A947-70E740481C1C}">
                <a14:useLocalDpi xmlns:a14="http://schemas.microsoft.com/office/drawing/2010/main"/>
              </a:ext>
            </a:extLst>
          </a:blip>
          <a:stretch>
            <a:fillRect/>
          </a:stretch>
        </p:blipFill>
        <p:spPr>
          <a:xfrm>
            <a:off x="5106924" y="3771009"/>
            <a:ext cx="990027" cy="914400"/>
          </a:xfrm>
          <a:prstGeom prst="rect">
            <a:avLst/>
          </a:prstGeom>
        </p:spPr>
      </p:pic>
      <p:pic>
        <p:nvPicPr>
          <p:cNvPr id="35" name="Picture 34" descr="shaded-icons2-6.png"/>
          <p:cNvPicPr>
            <a:picLocks noChangeAspect="1"/>
          </p:cNvPicPr>
          <p:nvPr/>
        </p:nvPicPr>
        <p:blipFill>
          <a:blip r:embed="rId9">
            <a:alphaModFix amt="18000"/>
            <a:extLst>
              <a:ext uri="{28A0092B-C50C-407E-A947-70E740481C1C}">
                <a14:useLocalDpi xmlns:a14="http://schemas.microsoft.com/office/drawing/2010/main"/>
              </a:ext>
            </a:extLst>
          </a:blip>
          <a:stretch>
            <a:fillRect/>
          </a:stretch>
        </p:blipFill>
        <p:spPr>
          <a:xfrm>
            <a:off x="6681207" y="3989616"/>
            <a:ext cx="1334259" cy="509905"/>
          </a:xfrm>
          <a:prstGeom prst="rect">
            <a:avLst/>
          </a:prstGeom>
        </p:spPr>
      </p:pic>
      <p:pic>
        <p:nvPicPr>
          <p:cNvPr id="39" name="Picture 38" descr="shaded-icons2-4.png"/>
          <p:cNvPicPr>
            <a:picLocks noChangeAspect="1"/>
          </p:cNvPicPr>
          <p:nvPr/>
        </p:nvPicPr>
        <p:blipFill>
          <a:blip r:embed="rId10">
            <a:alphaModFix amt="24000"/>
            <a:extLst>
              <a:ext uri="{28A0092B-C50C-407E-A947-70E740481C1C}">
                <a14:useLocalDpi xmlns:a14="http://schemas.microsoft.com/office/drawing/2010/main"/>
              </a:ext>
            </a:extLst>
          </a:blip>
          <a:stretch>
            <a:fillRect/>
          </a:stretch>
        </p:blipFill>
        <p:spPr>
          <a:xfrm>
            <a:off x="1906305" y="4077160"/>
            <a:ext cx="1043709" cy="914400"/>
          </a:xfrm>
          <a:prstGeom prst="rect">
            <a:avLst/>
          </a:prstGeom>
        </p:spPr>
      </p:pic>
      <p:sp>
        <p:nvSpPr>
          <p:cNvPr id="20" name="TextBox 19"/>
          <p:cNvSpPr txBox="1"/>
          <p:nvPr/>
        </p:nvSpPr>
        <p:spPr>
          <a:xfrm>
            <a:off x="1596488" y="1925054"/>
            <a:ext cx="1682619" cy="877163"/>
          </a:xfrm>
          <a:prstGeom prst="rect">
            <a:avLst/>
          </a:prstGeom>
          <a:noFill/>
        </p:spPr>
        <p:txBody>
          <a:bodyPr wrap="square" rtlCol="0">
            <a:spAutoFit/>
          </a:bodyPr>
          <a:lstStyle/>
          <a:p>
            <a:pPr algn="ctr"/>
            <a:r>
              <a:rPr lang="en-US" sz="1200" b="1">
                <a:solidFill>
                  <a:schemeClr val="bg1"/>
                </a:solidFill>
              </a:rPr>
              <a:t>AUTHENTICATION</a:t>
            </a:r>
          </a:p>
          <a:p>
            <a:pPr algn="ctr"/>
            <a:r>
              <a:rPr lang="en-US" sz="900">
                <a:solidFill>
                  <a:schemeClr val="bg1"/>
                </a:solidFill>
              </a:rPr>
              <a:t>Secure with mutual authentication and encryption</a:t>
            </a:r>
          </a:p>
        </p:txBody>
      </p:sp>
      <p:sp>
        <p:nvSpPr>
          <p:cNvPr id="22" name="TextBox 21"/>
          <p:cNvSpPr txBox="1"/>
          <p:nvPr/>
        </p:nvSpPr>
        <p:spPr>
          <a:xfrm>
            <a:off x="1596488" y="1881755"/>
            <a:ext cx="1794228" cy="877163"/>
          </a:xfrm>
          <a:prstGeom prst="rect">
            <a:avLst/>
          </a:prstGeom>
          <a:noFill/>
        </p:spPr>
        <p:txBody>
          <a:bodyPr wrap="square" rtlCol="0">
            <a:spAutoFit/>
          </a:bodyPr>
          <a:lstStyle/>
          <a:p>
            <a:pPr algn="ctr"/>
            <a:r>
              <a:rPr lang="en-US" sz="1200" b="1"/>
              <a:t>AUTHENTICATION</a:t>
            </a:r>
          </a:p>
          <a:p>
            <a:pPr algn="ctr"/>
            <a:r>
              <a:rPr lang="en-US" sz="1200" b="1"/>
              <a:t>AUTHORIZATION</a:t>
            </a:r>
          </a:p>
          <a:p>
            <a:pPr algn="ctr"/>
            <a:r>
              <a:rPr lang="en-US" sz="900"/>
              <a:t>Secure with mutual authentication and encryption</a:t>
            </a:r>
          </a:p>
        </p:txBody>
      </p:sp>
      <p:pic>
        <p:nvPicPr>
          <p:cNvPr id="18" name="Picture 17" descr="shaded-icons2-2.png"/>
          <p:cNvPicPr>
            <a:picLocks noChangeAspect="1"/>
          </p:cNvPicPr>
          <p:nvPr/>
        </p:nvPicPr>
        <p:blipFill>
          <a:blip r:embed="rId11">
            <a:alphaModFix amt="18000"/>
            <a:extLst>
              <a:ext uri="{28A0092B-C50C-407E-A947-70E740481C1C}">
                <a14:useLocalDpi xmlns:a14="http://schemas.microsoft.com/office/drawing/2010/main"/>
              </a:ext>
            </a:extLst>
          </a:blip>
          <a:stretch>
            <a:fillRect/>
          </a:stretch>
        </p:blipFill>
        <p:spPr>
          <a:xfrm>
            <a:off x="6685346" y="1514794"/>
            <a:ext cx="1321029" cy="1747437"/>
          </a:xfrm>
          <a:prstGeom prst="rect">
            <a:avLst/>
          </a:prstGeom>
        </p:spPr>
      </p:pic>
    </p:spTree>
    <p:extLst>
      <p:ext uri="{BB962C8B-B14F-4D97-AF65-F5344CB8AC3E}">
        <p14:creationId xmlns:p14="http://schemas.microsoft.com/office/powerpoint/2010/main" val="37622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64593"/>
            <a:ext cx="8642858" cy="1004003"/>
          </a:xfrm>
        </p:spPr>
        <p:txBody>
          <a:bodyPr/>
          <a:lstStyle/>
          <a:p>
            <a:r>
              <a:rPr lang="en-US" sz="3200"/>
              <a:t>Securing and Identifying Things: Mutual Authentication through TLS</a:t>
            </a:r>
          </a:p>
        </p:txBody>
      </p:sp>
      <p:sp>
        <p:nvSpPr>
          <p:cNvPr id="5" name="Slide Number Placeholder 4"/>
          <p:cNvSpPr>
            <a:spLocks noGrp="1"/>
          </p:cNvSpPr>
          <p:nvPr>
            <p:ph type="sldNum" sz="quarter" idx="12"/>
          </p:nvPr>
        </p:nvSpPr>
        <p:spPr/>
        <p:txBody>
          <a:bodyPr/>
          <a:lstStyle/>
          <a:p>
            <a:pPr>
              <a:defRPr/>
            </a:pPr>
            <a:fld id="{7A91E16D-0EAD-4D3D-AC22-65013F654EE2}" type="slidenum">
              <a:rPr lang="en-US" altLang="en-US" smtClean="0"/>
              <a:pPr>
                <a:defRPr/>
              </a:pPr>
              <a:t>32</a:t>
            </a:fld>
            <a:endParaRPr lang="en-US" altLang="en-US"/>
          </a:p>
        </p:txBody>
      </p:sp>
      <p:sp>
        <p:nvSpPr>
          <p:cNvPr id="26" name="Rectangle 25"/>
          <p:cNvSpPr/>
          <p:nvPr/>
        </p:nvSpPr>
        <p:spPr>
          <a:xfrm>
            <a:off x="336789" y="1563990"/>
            <a:ext cx="7769543" cy="3221395"/>
          </a:xfrm>
          <a:prstGeom prst="rect">
            <a:avLst/>
          </a:prstGeom>
        </p:spPr>
        <p:txBody>
          <a:bodyPr vert="horz" lIns="91440" tIns="45720" rIns="91440" bIns="45720" rtlCol="0">
            <a:normAutofit/>
          </a:bodyPr>
          <a:lstStyle/>
          <a:p>
            <a:pPr marL="171450" indent="-171450" defTabSz="685800" eaLnBrk="1" fontAlgn="auto" hangingPunct="1">
              <a:lnSpc>
                <a:spcPct val="120000"/>
              </a:lnSpc>
              <a:spcBef>
                <a:spcPts val="750"/>
              </a:spcBef>
              <a:spcAft>
                <a:spcPts val="0"/>
              </a:spcAft>
              <a:buFont typeface="Arial" panose="020B0604020202020204" pitchFamily="34" charset="0"/>
              <a:buChar char="•"/>
            </a:pPr>
            <a:r>
              <a:rPr lang="en-US" sz="2100" b="1">
                <a:latin typeface="+mn-lt"/>
              </a:rPr>
              <a:t>Server authentication</a:t>
            </a:r>
          </a:p>
          <a:p>
            <a:pPr marL="514350" lvl="1" indent="-171450" defTabSz="685800" eaLnBrk="1" hangingPunct="1">
              <a:lnSpc>
                <a:spcPct val="120000"/>
              </a:lnSpc>
              <a:spcBef>
                <a:spcPts val="375"/>
              </a:spcBef>
              <a:buFont typeface="Arial" panose="020B0604020202020204" pitchFamily="34" charset="0"/>
              <a:buChar char="•"/>
            </a:pPr>
            <a:r>
              <a:rPr lang="en-US">
                <a:latin typeface="+mn-lt"/>
              </a:rPr>
              <a:t>Server sends its certificate.</a:t>
            </a:r>
          </a:p>
          <a:p>
            <a:pPr marL="514350" lvl="1" indent="-171450" defTabSz="685800" eaLnBrk="1" hangingPunct="1">
              <a:lnSpc>
                <a:spcPct val="120000"/>
              </a:lnSpc>
              <a:spcBef>
                <a:spcPts val="375"/>
              </a:spcBef>
              <a:buFont typeface="Arial" panose="020B0604020202020204" pitchFamily="34" charset="0"/>
              <a:buChar char="•"/>
            </a:pPr>
            <a:r>
              <a:rPr lang="en-US">
                <a:latin typeface="+mn-lt"/>
              </a:rPr>
              <a:t>Then?</a:t>
            </a:r>
          </a:p>
          <a:p>
            <a:pPr marL="171450" indent="-171450" defTabSz="685800" eaLnBrk="1" fontAlgn="auto" hangingPunct="1">
              <a:lnSpc>
                <a:spcPct val="120000"/>
              </a:lnSpc>
              <a:spcBef>
                <a:spcPts val="750"/>
              </a:spcBef>
              <a:spcAft>
                <a:spcPts val="0"/>
              </a:spcAft>
              <a:buFont typeface="Arial" panose="020B0604020202020204" pitchFamily="34" charset="0"/>
              <a:buChar char="•"/>
            </a:pPr>
            <a:r>
              <a:rPr lang="en-US" sz="2100" b="1">
                <a:latin typeface="+mn-lt"/>
              </a:rPr>
              <a:t>Client authentication, similar to </a:t>
            </a:r>
            <a:r>
              <a:rPr lang="en-US" sz="2100" b="1" err="1">
                <a:latin typeface="+mn-lt"/>
              </a:rPr>
              <a:t>ssh</a:t>
            </a:r>
            <a:r>
              <a:rPr lang="en-US" sz="2100" b="1">
                <a:latin typeface="+mn-lt"/>
              </a:rPr>
              <a:t> certificate based authentication</a:t>
            </a:r>
          </a:p>
          <a:p>
            <a:pPr marL="514350" lvl="1" indent="-171450" defTabSz="685800" eaLnBrk="1" hangingPunct="1">
              <a:lnSpc>
                <a:spcPct val="120000"/>
              </a:lnSpc>
              <a:spcBef>
                <a:spcPts val="375"/>
              </a:spcBef>
              <a:buFont typeface="Arial" panose="020B0604020202020204" pitchFamily="34" charset="0"/>
              <a:buChar char="•"/>
            </a:pPr>
            <a:r>
              <a:rPr lang="en-US">
                <a:latin typeface="+mn-lt"/>
              </a:rPr>
              <a:t>Server stores a client’s certificate for later identification</a:t>
            </a:r>
          </a:p>
          <a:p>
            <a:pPr marL="514350" lvl="1" indent="-171450" defTabSz="685800" eaLnBrk="1" hangingPunct="1">
              <a:lnSpc>
                <a:spcPct val="120000"/>
              </a:lnSpc>
              <a:spcBef>
                <a:spcPts val="375"/>
              </a:spcBef>
              <a:buFont typeface="Arial" panose="020B0604020202020204" pitchFamily="34" charset="0"/>
              <a:buChar char="•"/>
            </a:pPr>
            <a:r>
              <a:rPr lang="en-US">
                <a:latin typeface="+mn-lt"/>
              </a:rPr>
              <a:t>Server performs the challenge response protocol to verify that the client has the private key</a:t>
            </a:r>
          </a:p>
          <a:p>
            <a:pPr marL="514350" lvl="1" indent="-171450" defTabSz="685800" eaLnBrk="1" hangingPunct="1">
              <a:lnSpc>
                <a:spcPct val="120000"/>
              </a:lnSpc>
              <a:spcBef>
                <a:spcPts val="375"/>
              </a:spcBef>
              <a:buFont typeface="Arial" panose="020B0604020202020204" pitchFamily="34" charset="0"/>
              <a:buChar char="•"/>
            </a:pPr>
            <a:endParaRPr lang="en-US">
              <a:latin typeface="+mn-lt"/>
            </a:endParaRPr>
          </a:p>
        </p:txBody>
      </p:sp>
    </p:spTree>
    <p:extLst>
      <p:ext uri="{BB962C8B-B14F-4D97-AF65-F5344CB8AC3E}">
        <p14:creationId xmlns:p14="http://schemas.microsoft.com/office/powerpoint/2010/main" val="78695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Designed for Connected Devices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703791"/>
              </p:ext>
            </p:extLst>
          </p:nvPr>
        </p:nvGraphicFramePr>
        <p:xfrm>
          <a:off x="403789" y="1739894"/>
          <a:ext cx="8204200" cy="3756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22095">
                  <a:extLst>
                    <a:ext uri="{9D8B030D-6E8A-4147-A177-3AD203B41FA5}">
                      <a16:colId xmlns:a16="http://schemas.microsoft.com/office/drawing/2014/main" val="20000"/>
                    </a:ext>
                  </a:extLst>
                </a:gridCol>
                <a:gridCol w="3390551">
                  <a:extLst>
                    <a:ext uri="{9D8B030D-6E8A-4147-A177-3AD203B41FA5}">
                      <a16:colId xmlns:a16="http://schemas.microsoft.com/office/drawing/2014/main" val="20001"/>
                    </a:ext>
                  </a:extLst>
                </a:gridCol>
                <a:gridCol w="2791554">
                  <a:extLst>
                    <a:ext uri="{9D8B030D-6E8A-4147-A177-3AD203B41FA5}">
                      <a16:colId xmlns:a16="http://schemas.microsoft.com/office/drawing/2014/main" val="20002"/>
                    </a:ext>
                  </a:extLst>
                </a:gridCol>
              </a:tblGrid>
              <a:tr h="536575">
                <a:tc>
                  <a:txBody>
                    <a:bodyPr/>
                    <a:lstStyle/>
                    <a:p>
                      <a:endParaRPr lang="en-US" sz="1800"/>
                    </a:p>
                  </a:txBody>
                  <a:tcPr marT="45723" marB="45723">
                    <a:solidFill>
                      <a:schemeClr val="accent4">
                        <a:lumMod val="20000"/>
                        <a:lumOff val="80000"/>
                      </a:schemeClr>
                    </a:solidFill>
                  </a:tcPr>
                </a:tc>
                <a:tc>
                  <a:txBody>
                    <a:bodyPr/>
                    <a:lstStyle/>
                    <a:p>
                      <a:r>
                        <a:rPr lang="en-US" sz="1800">
                          <a:solidFill>
                            <a:schemeClr val="tx1"/>
                          </a:solidFill>
                        </a:rPr>
                        <a:t>MQTT + Mutual </a:t>
                      </a:r>
                      <a:r>
                        <a:rPr lang="en-US" sz="1800" err="1">
                          <a:solidFill>
                            <a:schemeClr val="tx1"/>
                          </a:solidFill>
                        </a:rPr>
                        <a:t>Auth</a:t>
                      </a:r>
                      <a:r>
                        <a:rPr lang="en-US" sz="1800">
                          <a:solidFill>
                            <a:schemeClr val="tx1"/>
                          </a:solidFill>
                        </a:rPr>
                        <a:t> TLS</a:t>
                      </a:r>
                    </a:p>
                  </a:txBody>
                  <a:tcPr marT="45723" marB="45723">
                    <a:solidFill>
                      <a:schemeClr val="accent1">
                        <a:lumMod val="20000"/>
                        <a:lumOff val="80000"/>
                      </a:schemeClr>
                    </a:solidFill>
                  </a:tcPr>
                </a:tc>
                <a:tc>
                  <a:txBody>
                    <a:bodyPr/>
                    <a:lstStyle/>
                    <a:p>
                      <a:r>
                        <a:rPr lang="en-US" sz="1800">
                          <a:solidFill>
                            <a:schemeClr val="tx1"/>
                          </a:solidFill>
                        </a:rPr>
                        <a:t>AWS </a:t>
                      </a:r>
                      <a:r>
                        <a:rPr lang="en-US" sz="1800" err="1">
                          <a:solidFill>
                            <a:schemeClr val="tx1"/>
                          </a:solidFill>
                        </a:rPr>
                        <a:t>Auth</a:t>
                      </a:r>
                      <a:r>
                        <a:rPr lang="en-US" sz="1800">
                          <a:solidFill>
                            <a:schemeClr val="tx1"/>
                          </a:solidFill>
                        </a:rPr>
                        <a:t> + HTTPS</a:t>
                      </a:r>
                    </a:p>
                  </a:txBody>
                  <a:tcPr marT="45723" marB="45723">
                    <a:solidFill>
                      <a:schemeClr val="bg1">
                        <a:lumMod val="85000"/>
                      </a:schemeClr>
                    </a:solidFill>
                  </a:tcPr>
                </a:tc>
                <a:extLst>
                  <a:ext uri="{0D108BD9-81ED-4DB2-BD59-A6C34878D82A}">
                    <a16:rowId xmlns:a16="http://schemas.microsoft.com/office/drawing/2014/main" val="10000"/>
                  </a:ext>
                </a:extLst>
              </a:tr>
              <a:tr h="536575">
                <a:tc>
                  <a:txBody>
                    <a:bodyPr/>
                    <a:lstStyle/>
                    <a:p>
                      <a:r>
                        <a:rPr lang="en-US" sz="1800" b="1">
                          <a:solidFill>
                            <a:schemeClr val="tx1"/>
                          </a:solidFill>
                        </a:rPr>
                        <a:t>Server </a:t>
                      </a:r>
                      <a:r>
                        <a:rPr lang="en-US" sz="1800" b="1" err="1">
                          <a:solidFill>
                            <a:schemeClr val="tx1"/>
                          </a:solidFill>
                        </a:rPr>
                        <a:t>Auth</a:t>
                      </a:r>
                      <a:endParaRPr lang="en-US" sz="1800" b="1">
                        <a:solidFill>
                          <a:schemeClr val="tx1"/>
                        </a:solidFill>
                      </a:endParaRPr>
                    </a:p>
                  </a:txBody>
                  <a:tcPr marT="45723" marB="45723">
                    <a:solidFill>
                      <a:schemeClr val="accent4">
                        <a:lumMod val="20000"/>
                        <a:lumOff val="80000"/>
                      </a:schemeClr>
                    </a:solidFill>
                  </a:tcPr>
                </a:tc>
                <a:tc>
                  <a:txBody>
                    <a:bodyPr/>
                    <a:lstStyle/>
                    <a:p>
                      <a:r>
                        <a:rPr lang="en-US" sz="1800"/>
                        <a:t>TLS + Cert</a:t>
                      </a:r>
                    </a:p>
                  </a:txBody>
                  <a:tcPr marT="45723" marB="45723">
                    <a:solidFill>
                      <a:schemeClr val="accent1">
                        <a:lumMod val="20000"/>
                        <a:lumOff val="80000"/>
                      </a:schemeClr>
                    </a:solidFill>
                  </a:tcPr>
                </a:tc>
                <a:tc>
                  <a:txBody>
                    <a:bodyPr/>
                    <a:lstStyle/>
                    <a:p>
                      <a:r>
                        <a:rPr lang="en-US" sz="1800"/>
                        <a:t>TLS + Cert</a:t>
                      </a:r>
                    </a:p>
                  </a:txBody>
                  <a:tcPr marT="45723" marB="45723">
                    <a:solidFill>
                      <a:schemeClr val="bg1">
                        <a:lumMod val="85000"/>
                      </a:schemeClr>
                    </a:solidFill>
                  </a:tcPr>
                </a:tc>
                <a:extLst>
                  <a:ext uri="{0D108BD9-81ED-4DB2-BD59-A6C34878D82A}">
                    <a16:rowId xmlns:a16="http://schemas.microsoft.com/office/drawing/2014/main" val="10001"/>
                  </a:ext>
                </a:extLst>
              </a:tr>
              <a:tr h="536575">
                <a:tc>
                  <a:txBody>
                    <a:bodyPr/>
                    <a:lstStyle/>
                    <a:p>
                      <a:r>
                        <a:rPr lang="en-US" sz="1800" b="1">
                          <a:solidFill>
                            <a:schemeClr val="tx1"/>
                          </a:solidFill>
                        </a:rPr>
                        <a:t>Client </a:t>
                      </a:r>
                      <a:r>
                        <a:rPr lang="en-US" sz="1800" b="1" err="1">
                          <a:solidFill>
                            <a:schemeClr val="tx1"/>
                          </a:solidFill>
                        </a:rPr>
                        <a:t>Auth</a:t>
                      </a:r>
                      <a:endParaRPr lang="en-US" sz="1800" b="1">
                        <a:solidFill>
                          <a:schemeClr val="tx1"/>
                        </a:solidFill>
                      </a:endParaRPr>
                    </a:p>
                  </a:txBody>
                  <a:tcPr marT="45723" marB="45723">
                    <a:solidFill>
                      <a:schemeClr val="accent4">
                        <a:lumMod val="20000"/>
                        <a:lumOff val="80000"/>
                      </a:schemeClr>
                    </a:solidFill>
                  </a:tcPr>
                </a:tc>
                <a:tc>
                  <a:txBody>
                    <a:bodyPr/>
                    <a:lstStyle/>
                    <a:p>
                      <a:r>
                        <a:rPr lang="en-US" sz="1800"/>
                        <a:t>TLS</a:t>
                      </a:r>
                      <a:r>
                        <a:rPr lang="en-US" sz="1800" baseline="0"/>
                        <a:t> + Cert</a:t>
                      </a:r>
                      <a:endParaRPr lang="en-US" sz="1800"/>
                    </a:p>
                  </a:txBody>
                  <a:tcPr marT="45723" marB="45723">
                    <a:solidFill>
                      <a:schemeClr val="accent1">
                        <a:lumMod val="20000"/>
                        <a:lumOff val="80000"/>
                      </a:schemeClr>
                    </a:solidFill>
                  </a:tcPr>
                </a:tc>
                <a:tc>
                  <a:txBody>
                    <a:bodyPr/>
                    <a:lstStyle/>
                    <a:p>
                      <a:r>
                        <a:rPr lang="en-US" sz="1800"/>
                        <a:t>AWS Access Keys</a:t>
                      </a:r>
                    </a:p>
                  </a:txBody>
                  <a:tcPr marT="45723" marB="45723">
                    <a:solidFill>
                      <a:schemeClr val="bg1">
                        <a:lumMod val="85000"/>
                      </a:schemeClr>
                    </a:solidFill>
                  </a:tcPr>
                </a:tc>
                <a:extLst>
                  <a:ext uri="{0D108BD9-81ED-4DB2-BD59-A6C34878D82A}">
                    <a16:rowId xmlns:a16="http://schemas.microsoft.com/office/drawing/2014/main" val="10002"/>
                  </a:ext>
                </a:extLst>
              </a:tr>
              <a:tr h="536575">
                <a:tc>
                  <a:txBody>
                    <a:bodyPr/>
                    <a:lstStyle/>
                    <a:p>
                      <a:r>
                        <a:rPr lang="en-US" sz="1800" b="1">
                          <a:solidFill>
                            <a:schemeClr val="tx1"/>
                          </a:solidFill>
                        </a:rPr>
                        <a:t>Confidentiality</a:t>
                      </a:r>
                    </a:p>
                  </a:txBody>
                  <a:tcPr marT="45723" marB="45723">
                    <a:solidFill>
                      <a:schemeClr val="accent4">
                        <a:lumMod val="20000"/>
                        <a:lumOff val="80000"/>
                      </a:schemeClr>
                    </a:solidFill>
                  </a:tcPr>
                </a:tc>
                <a:tc>
                  <a:txBody>
                    <a:bodyPr/>
                    <a:lstStyle/>
                    <a:p>
                      <a:r>
                        <a:rPr lang="en-US" sz="1800"/>
                        <a:t>TLS</a:t>
                      </a:r>
                    </a:p>
                  </a:txBody>
                  <a:tcPr marT="45723" marB="45723">
                    <a:solidFill>
                      <a:schemeClr val="accent1">
                        <a:lumMod val="20000"/>
                        <a:lumOff val="80000"/>
                      </a:schemeClr>
                    </a:solidFill>
                  </a:tcPr>
                </a:tc>
                <a:tc>
                  <a:txBody>
                    <a:bodyPr/>
                    <a:lstStyle/>
                    <a:p>
                      <a:r>
                        <a:rPr lang="en-US" sz="1800"/>
                        <a:t>TLS</a:t>
                      </a:r>
                    </a:p>
                  </a:txBody>
                  <a:tcPr marT="45723" marB="45723">
                    <a:solidFill>
                      <a:schemeClr val="bg1">
                        <a:lumMod val="85000"/>
                      </a:schemeClr>
                    </a:solidFill>
                  </a:tcPr>
                </a:tc>
                <a:extLst>
                  <a:ext uri="{0D108BD9-81ED-4DB2-BD59-A6C34878D82A}">
                    <a16:rowId xmlns:a16="http://schemas.microsoft.com/office/drawing/2014/main" val="10003"/>
                  </a:ext>
                </a:extLst>
              </a:tr>
              <a:tr h="536575">
                <a:tc>
                  <a:txBody>
                    <a:bodyPr/>
                    <a:lstStyle/>
                    <a:p>
                      <a:r>
                        <a:rPr lang="en-US" sz="1800" b="1">
                          <a:solidFill>
                            <a:schemeClr val="tx1"/>
                          </a:solidFill>
                        </a:rPr>
                        <a:t>Protocol</a:t>
                      </a:r>
                    </a:p>
                  </a:txBody>
                  <a:tcPr marT="45723" marB="45723">
                    <a:solidFill>
                      <a:schemeClr val="accent4">
                        <a:lumMod val="20000"/>
                        <a:lumOff val="80000"/>
                      </a:schemeClr>
                    </a:solidFill>
                  </a:tcPr>
                </a:tc>
                <a:tc>
                  <a:txBody>
                    <a:bodyPr/>
                    <a:lstStyle/>
                    <a:p>
                      <a:r>
                        <a:rPr lang="en-US" sz="1800"/>
                        <a:t>MQTT</a:t>
                      </a:r>
                    </a:p>
                  </a:txBody>
                  <a:tcPr marT="45723" marB="45723">
                    <a:solidFill>
                      <a:schemeClr val="accent1">
                        <a:lumMod val="20000"/>
                        <a:lumOff val="80000"/>
                      </a:schemeClr>
                    </a:solidFill>
                  </a:tcPr>
                </a:tc>
                <a:tc>
                  <a:txBody>
                    <a:bodyPr/>
                    <a:lstStyle/>
                    <a:p>
                      <a:r>
                        <a:rPr lang="en-US" sz="1800"/>
                        <a:t>HTTP</a:t>
                      </a:r>
                    </a:p>
                  </a:txBody>
                  <a:tcPr marT="45723" marB="45723">
                    <a:solidFill>
                      <a:schemeClr val="bg1">
                        <a:lumMod val="85000"/>
                      </a:schemeClr>
                    </a:solidFill>
                  </a:tcPr>
                </a:tc>
                <a:extLst>
                  <a:ext uri="{0D108BD9-81ED-4DB2-BD59-A6C34878D82A}">
                    <a16:rowId xmlns:a16="http://schemas.microsoft.com/office/drawing/2014/main" val="10004"/>
                  </a:ext>
                </a:extLst>
              </a:tr>
              <a:tr h="536575">
                <a:tc>
                  <a:txBody>
                    <a:bodyPr/>
                    <a:lstStyle/>
                    <a:p>
                      <a:r>
                        <a:rPr lang="en-US" sz="1800" b="1">
                          <a:solidFill>
                            <a:schemeClr val="tx1"/>
                          </a:solidFill>
                        </a:rPr>
                        <a:t>Identification</a:t>
                      </a:r>
                    </a:p>
                  </a:txBody>
                  <a:tcPr marT="45723" marB="45723">
                    <a:solidFill>
                      <a:schemeClr val="accent4">
                        <a:lumMod val="20000"/>
                        <a:lumOff val="80000"/>
                      </a:schemeClr>
                    </a:solidFill>
                  </a:tcPr>
                </a:tc>
                <a:tc>
                  <a:txBody>
                    <a:bodyPr/>
                    <a:lstStyle/>
                    <a:p>
                      <a:r>
                        <a:rPr lang="en-US" sz="1800"/>
                        <a:t>AWS ARNs</a:t>
                      </a:r>
                    </a:p>
                  </a:txBody>
                  <a:tcPr marT="45723" marB="45723">
                    <a:solidFill>
                      <a:schemeClr val="accent1">
                        <a:lumMod val="20000"/>
                        <a:lumOff val="80000"/>
                      </a:schemeClr>
                    </a:solidFill>
                  </a:tcPr>
                </a:tc>
                <a:tc>
                  <a:txBody>
                    <a:bodyPr/>
                    <a:lstStyle/>
                    <a:p>
                      <a:r>
                        <a:rPr lang="en-US" sz="1800"/>
                        <a:t>AWS ARNs</a:t>
                      </a:r>
                    </a:p>
                  </a:txBody>
                  <a:tcPr marT="45723" marB="45723">
                    <a:solidFill>
                      <a:schemeClr val="bg1">
                        <a:lumMod val="85000"/>
                      </a:schemeClr>
                    </a:solidFill>
                  </a:tcPr>
                </a:tc>
                <a:extLst>
                  <a:ext uri="{0D108BD9-81ED-4DB2-BD59-A6C34878D82A}">
                    <a16:rowId xmlns:a16="http://schemas.microsoft.com/office/drawing/2014/main" val="10005"/>
                  </a:ext>
                </a:extLst>
              </a:tr>
              <a:tr h="536575">
                <a:tc>
                  <a:txBody>
                    <a:bodyPr/>
                    <a:lstStyle/>
                    <a:p>
                      <a:r>
                        <a:rPr lang="en-US" sz="1800" b="1">
                          <a:solidFill>
                            <a:schemeClr val="tx1"/>
                          </a:solidFill>
                        </a:rPr>
                        <a:t>Authorization</a:t>
                      </a:r>
                    </a:p>
                  </a:txBody>
                  <a:tcPr marT="45723" marB="45723">
                    <a:solidFill>
                      <a:schemeClr val="accent4">
                        <a:lumMod val="20000"/>
                        <a:lumOff val="80000"/>
                      </a:schemeClr>
                    </a:solidFill>
                  </a:tcPr>
                </a:tc>
                <a:tc>
                  <a:txBody>
                    <a:bodyPr/>
                    <a:lstStyle/>
                    <a:p>
                      <a:r>
                        <a:rPr lang="en-US" sz="1800"/>
                        <a:t>AWS Policy</a:t>
                      </a:r>
                    </a:p>
                  </a:txBody>
                  <a:tcPr marT="45723" marB="45723">
                    <a:solidFill>
                      <a:schemeClr val="accent1">
                        <a:lumMod val="20000"/>
                        <a:lumOff val="80000"/>
                      </a:schemeClr>
                    </a:solidFill>
                  </a:tcPr>
                </a:tc>
                <a:tc>
                  <a:txBody>
                    <a:bodyPr/>
                    <a:lstStyle/>
                    <a:p>
                      <a:r>
                        <a:rPr lang="en-US" sz="1800"/>
                        <a:t>AWS</a:t>
                      </a:r>
                      <a:r>
                        <a:rPr lang="en-US" sz="1800" baseline="0"/>
                        <a:t> Policy</a:t>
                      </a:r>
                      <a:endParaRPr lang="en-US" sz="1800"/>
                    </a:p>
                  </a:txBody>
                  <a:tcPr marT="45723" marB="45723">
                    <a:solidFill>
                      <a:schemeClr val="bg1">
                        <a:lumMod val="85000"/>
                      </a:schemeClr>
                    </a:solidFill>
                  </a:tcPr>
                </a:tc>
                <a:extLst>
                  <a:ext uri="{0D108BD9-81ED-4DB2-BD59-A6C34878D82A}">
                    <a16:rowId xmlns:a16="http://schemas.microsoft.com/office/drawing/2014/main" val="10006"/>
                  </a:ext>
                </a:extLst>
              </a:tr>
            </a:tbl>
          </a:graphicData>
        </a:graphic>
      </p:graphicFrame>
      <p:sp>
        <p:nvSpPr>
          <p:cNvPr id="6" name="Slide Number Placeholder 5"/>
          <p:cNvSpPr>
            <a:spLocks noGrp="1"/>
          </p:cNvSpPr>
          <p:nvPr>
            <p:ph type="sldNum" sz="quarter" idx="12"/>
          </p:nvPr>
        </p:nvSpPr>
        <p:spPr/>
        <p:txBody>
          <a:bodyPr/>
          <a:lstStyle/>
          <a:p>
            <a:pPr>
              <a:defRPr/>
            </a:pPr>
            <a:fld id="{7A91E16D-0EAD-4D3D-AC22-65013F654EE2}" type="slidenum">
              <a:rPr lang="en-US" altLang="en-US" smtClean="0"/>
              <a:pPr>
                <a:defRPr/>
              </a:pPr>
              <a:t>33</a:t>
            </a:fld>
            <a:endParaRPr lang="en-US" altLang="en-US"/>
          </a:p>
        </p:txBody>
      </p:sp>
      <p:sp>
        <p:nvSpPr>
          <p:cNvPr id="5" name="Rectangle 4"/>
          <p:cNvSpPr/>
          <p:nvPr/>
        </p:nvSpPr>
        <p:spPr>
          <a:xfrm>
            <a:off x="2209228" y="5875933"/>
            <a:ext cx="4103752" cy="369332"/>
          </a:xfrm>
          <a:prstGeom prst="rect">
            <a:avLst/>
          </a:prstGeom>
        </p:spPr>
        <p:txBody>
          <a:bodyPr wrap="none">
            <a:spAutoFit/>
          </a:bodyPr>
          <a:lstStyle/>
          <a:p>
            <a:r>
              <a:rPr lang="en-US"/>
              <a:t>Amazon Resource Names (ARNs) </a:t>
            </a:r>
          </a:p>
        </p:txBody>
      </p:sp>
    </p:spTree>
    <p:extLst>
      <p:ext uri="{BB962C8B-B14F-4D97-AF65-F5344CB8AC3E}">
        <p14:creationId xmlns:p14="http://schemas.microsoft.com/office/powerpoint/2010/main" val="1426713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Device registry - thing, keys, certificate, policy</a:t>
            </a:r>
          </a:p>
          <a:p>
            <a:r>
              <a:rPr lang="en-US">
                <a:solidFill>
                  <a:schemeClr val="bg2">
                    <a:lumMod val="75000"/>
                  </a:schemeClr>
                </a:solidFill>
              </a:rPr>
              <a:t>Security and identity</a:t>
            </a:r>
          </a:p>
          <a:p>
            <a:r>
              <a:rPr lang="en-US"/>
              <a:t>Device gateway – MQTT</a:t>
            </a:r>
          </a:p>
          <a:p>
            <a:r>
              <a:rPr lang="en-US">
                <a:solidFill>
                  <a:schemeClr val="bg2">
                    <a:lumMod val="75000"/>
                  </a:schemeClr>
                </a:solidFill>
              </a:rPr>
              <a:t>Rules Engine</a:t>
            </a:r>
          </a:p>
          <a:p>
            <a:r>
              <a:rPr lang="en-US">
                <a:solidFill>
                  <a:schemeClr val="bg2">
                    <a:lumMod val="75000"/>
                  </a:schemeClr>
                </a:solidFill>
              </a:rPr>
              <a:t>Pricing</a:t>
            </a:r>
          </a:p>
          <a:p>
            <a:r>
              <a:rPr lang="en-US">
                <a:solidFill>
                  <a:schemeClr val="bg2">
                    <a:lumMod val="75000"/>
                  </a:schemeClr>
                </a:solidFill>
              </a:rPr>
              <a:t>Example code with MQTT</a:t>
            </a:r>
          </a:p>
          <a:p>
            <a:endParaRPr lang="en-US">
              <a:solidFill>
                <a:schemeClr val="bg2">
                  <a:lumMod val="75000"/>
                </a:schemeClr>
              </a:solidFill>
            </a:endParaRP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34</a:t>
            </a:fld>
            <a:endParaRPr lang="en-US" altLang="en-US"/>
          </a:p>
        </p:txBody>
      </p:sp>
    </p:spTree>
    <p:extLst>
      <p:ext uri="{BB962C8B-B14F-4D97-AF65-F5344CB8AC3E}">
        <p14:creationId xmlns:p14="http://schemas.microsoft.com/office/powerpoint/2010/main" val="1325042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eBreaker_Full_MC_V11-2-0.png"/>
          <p:cNvPicPr>
            <a:picLocks noChangeAspect="1"/>
          </p:cNvPicPr>
          <p:nvPr/>
        </p:nvPicPr>
        <p:blipFill>
          <a:blip r:embed="rId3">
            <a:alphaModFix amt="26000"/>
            <a:extLst>
              <a:ext uri="{28A0092B-C50C-407E-A947-70E740481C1C}">
                <a14:useLocalDpi xmlns:a14="http://schemas.microsoft.com/office/drawing/2010/main"/>
              </a:ext>
            </a:extLst>
          </a:blip>
          <a:stretch>
            <a:fillRect/>
          </a:stretch>
        </p:blipFill>
        <p:spPr>
          <a:xfrm>
            <a:off x="1037937" y="1506318"/>
            <a:ext cx="6975453" cy="4468649"/>
          </a:xfrm>
          <a:prstGeom prst="rect">
            <a:avLst/>
          </a:prstGeom>
        </p:spPr>
      </p:pic>
      <p:sp>
        <p:nvSpPr>
          <p:cNvPr id="3" name="Title 2"/>
          <p:cNvSpPr>
            <a:spLocks noGrp="1"/>
          </p:cNvSpPr>
          <p:nvPr>
            <p:ph type="title"/>
          </p:nvPr>
        </p:nvSpPr>
        <p:spPr/>
        <p:txBody>
          <a:bodyPr/>
          <a:lstStyle/>
          <a:p>
            <a:r>
              <a:rPr lang="en-US">
                <a:solidFill>
                  <a:srgbClr val="474746"/>
                </a:solidFill>
              </a:rPr>
              <a:t>AWS </a:t>
            </a:r>
            <a:r>
              <a:rPr lang="en-US" err="1">
                <a:solidFill>
                  <a:srgbClr val="474746"/>
                </a:solidFill>
              </a:rPr>
              <a:t>IoT</a:t>
            </a:r>
            <a:r>
              <a:rPr lang="en-US">
                <a:solidFill>
                  <a:srgbClr val="474746"/>
                </a:solidFill>
              </a:rPr>
              <a:t> Device Gateway</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35</a:t>
            </a:fld>
            <a:endParaRPr lang="en-US" altLang="en-US"/>
          </a:p>
        </p:txBody>
      </p:sp>
      <p:pic>
        <p:nvPicPr>
          <p:cNvPr id="16" name="Picture 15" descr="shaded-icons2-11.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474526" y="2629976"/>
            <a:ext cx="893774" cy="914400"/>
          </a:xfrm>
          <a:prstGeom prst="rect">
            <a:avLst/>
          </a:prstGeom>
        </p:spPr>
      </p:pic>
      <p:pic>
        <p:nvPicPr>
          <p:cNvPr id="17" name="Picture 16" descr="shaded-icons2-29.png"/>
          <p:cNvPicPr>
            <a:picLocks noChangeAspect="1"/>
          </p:cNvPicPr>
          <p:nvPr/>
        </p:nvPicPr>
        <p:blipFill>
          <a:blip r:embed="rId5">
            <a:alphaModFix amt="26000"/>
            <a:extLst>
              <a:ext uri="{28A0092B-C50C-407E-A947-70E740481C1C}">
                <a14:useLocalDpi xmlns:a14="http://schemas.microsoft.com/office/drawing/2010/main"/>
              </a:ext>
            </a:extLst>
          </a:blip>
          <a:stretch>
            <a:fillRect/>
          </a:stretch>
        </p:blipFill>
        <p:spPr>
          <a:xfrm>
            <a:off x="148277" y="2644511"/>
            <a:ext cx="1078992" cy="914400"/>
          </a:xfrm>
          <a:prstGeom prst="rect">
            <a:avLst/>
          </a:prstGeom>
        </p:spPr>
      </p:pic>
      <p:pic>
        <p:nvPicPr>
          <p:cNvPr id="21" name="Picture 20" descr="shaded-icons2-8.png"/>
          <p:cNvPicPr>
            <a:picLocks noChangeAspect="1"/>
          </p:cNvPicPr>
          <p:nvPr/>
        </p:nvPicPr>
        <p:blipFill>
          <a:blip r:embed="rId6">
            <a:alphaModFix amt="26000"/>
            <a:extLst>
              <a:ext uri="{28A0092B-C50C-407E-A947-70E740481C1C}">
                <a14:useLocalDpi xmlns:a14="http://schemas.microsoft.com/office/drawing/2010/main"/>
              </a:ext>
            </a:extLst>
          </a:blip>
          <a:stretch>
            <a:fillRect/>
          </a:stretch>
        </p:blipFill>
        <p:spPr>
          <a:xfrm>
            <a:off x="1966261" y="2642679"/>
            <a:ext cx="928360" cy="914400"/>
          </a:xfrm>
          <a:prstGeom prst="rect">
            <a:avLst/>
          </a:prstGeom>
        </p:spPr>
      </p:pic>
      <p:sp>
        <p:nvSpPr>
          <p:cNvPr id="23" name="TextBox 22"/>
          <p:cNvSpPr txBox="1"/>
          <p:nvPr/>
        </p:nvSpPr>
        <p:spPr>
          <a:xfrm>
            <a:off x="3059913" y="3504446"/>
            <a:ext cx="1723623" cy="877163"/>
          </a:xfrm>
          <a:prstGeom prst="rect">
            <a:avLst/>
          </a:prstGeom>
          <a:noFill/>
        </p:spPr>
        <p:txBody>
          <a:bodyPr wrap="square" rtlCol="0">
            <a:spAutoFit/>
          </a:bodyPr>
          <a:lstStyle/>
          <a:p>
            <a:pPr algn="ctr"/>
            <a:r>
              <a:rPr lang="en-US" sz="1200" b="1">
                <a:solidFill>
                  <a:srgbClr val="474746"/>
                </a:solidFill>
              </a:rPr>
              <a:t>DEVICE GATEWAY</a:t>
            </a:r>
          </a:p>
          <a:p>
            <a:pPr algn="ctr"/>
            <a:r>
              <a:rPr lang="en-US" sz="900">
                <a:solidFill>
                  <a:srgbClr val="474746"/>
                </a:solidFill>
              </a:rPr>
              <a:t>Communicate with devices via MQTT and HTTP</a:t>
            </a:r>
          </a:p>
        </p:txBody>
      </p:sp>
      <p:pic>
        <p:nvPicPr>
          <p:cNvPr id="26" name="Picture 25" descr="shaded-icons2-10.png"/>
          <p:cNvPicPr>
            <a:picLocks noChangeAspect="1"/>
          </p:cNvPicPr>
          <p:nvPr/>
        </p:nvPicPr>
        <p:blipFill>
          <a:blip r:embed="rId7">
            <a:alphaModFix amt="26000"/>
            <a:extLst>
              <a:ext uri="{28A0092B-C50C-407E-A947-70E740481C1C}">
                <a14:useLocalDpi xmlns:a14="http://schemas.microsoft.com/office/drawing/2010/main"/>
              </a:ext>
            </a:extLst>
          </a:blip>
          <a:stretch>
            <a:fillRect/>
          </a:stretch>
        </p:blipFill>
        <p:spPr>
          <a:xfrm>
            <a:off x="5061795" y="1875548"/>
            <a:ext cx="1005142" cy="914400"/>
          </a:xfrm>
          <a:prstGeom prst="rect">
            <a:avLst/>
          </a:prstGeom>
        </p:spPr>
      </p:pic>
      <p:pic>
        <p:nvPicPr>
          <p:cNvPr id="28" name="Picture 27" descr="shaded-icons2-2.png"/>
          <p:cNvPicPr>
            <a:picLocks noChangeAspect="1"/>
          </p:cNvPicPr>
          <p:nvPr/>
        </p:nvPicPr>
        <p:blipFill>
          <a:blip r:embed="rId8">
            <a:alphaModFix amt="26000"/>
            <a:extLst>
              <a:ext uri="{28A0092B-C50C-407E-A947-70E740481C1C}">
                <a14:useLocalDpi xmlns:a14="http://schemas.microsoft.com/office/drawing/2010/main"/>
              </a:ext>
            </a:extLst>
          </a:blip>
          <a:stretch>
            <a:fillRect/>
          </a:stretch>
        </p:blipFill>
        <p:spPr>
          <a:xfrm>
            <a:off x="6685346" y="1514794"/>
            <a:ext cx="1321029" cy="1747437"/>
          </a:xfrm>
          <a:prstGeom prst="rect">
            <a:avLst/>
          </a:prstGeom>
        </p:spPr>
      </p:pic>
      <p:pic>
        <p:nvPicPr>
          <p:cNvPr id="33" name="Picture 32" descr="shaded-icons2-9.png"/>
          <p:cNvPicPr>
            <a:picLocks noChangeAspect="1"/>
          </p:cNvPicPr>
          <p:nvPr/>
        </p:nvPicPr>
        <p:blipFill>
          <a:blip r:embed="rId9">
            <a:alphaModFix amt="26000"/>
            <a:extLst>
              <a:ext uri="{28A0092B-C50C-407E-A947-70E740481C1C}">
                <a14:useLocalDpi xmlns:a14="http://schemas.microsoft.com/office/drawing/2010/main"/>
              </a:ext>
            </a:extLst>
          </a:blip>
          <a:stretch>
            <a:fillRect/>
          </a:stretch>
        </p:blipFill>
        <p:spPr>
          <a:xfrm>
            <a:off x="5106924" y="3771009"/>
            <a:ext cx="990027" cy="914400"/>
          </a:xfrm>
          <a:prstGeom prst="rect">
            <a:avLst/>
          </a:prstGeom>
        </p:spPr>
      </p:pic>
      <p:pic>
        <p:nvPicPr>
          <p:cNvPr id="35" name="Picture 34" descr="shaded-icons2-6.png"/>
          <p:cNvPicPr>
            <a:picLocks noChangeAspect="1"/>
          </p:cNvPicPr>
          <p:nvPr/>
        </p:nvPicPr>
        <p:blipFill>
          <a:blip r:embed="rId10">
            <a:alphaModFix amt="26000"/>
            <a:extLst>
              <a:ext uri="{28A0092B-C50C-407E-A947-70E740481C1C}">
                <a14:useLocalDpi xmlns:a14="http://schemas.microsoft.com/office/drawing/2010/main"/>
              </a:ext>
            </a:extLst>
          </a:blip>
          <a:stretch>
            <a:fillRect/>
          </a:stretch>
        </p:blipFill>
        <p:spPr>
          <a:xfrm>
            <a:off x="6681207" y="3989616"/>
            <a:ext cx="1334259" cy="509905"/>
          </a:xfrm>
          <a:prstGeom prst="rect">
            <a:avLst/>
          </a:prstGeom>
        </p:spPr>
      </p:pic>
      <p:pic>
        <p:nvPicPr>
          <p:cNvPr id="39" name="Picture 38" descr="shaded-icons2-4.png"/>
          <p:cNvPicPr>
            <a:picLocks noChangeAspect="1"/>
          </p:cNvPicPr>
          <p:nvPr/>
        </p:nvPicPr>
        <p:blipFill>
          <a:blip r:embed="rId11">
            <a:alphaModFix amt="26000"/>
            <a:extLst>
              <a:ext uri="{28A0092B-C50C-407E-A947-70E740481C1C}">
                <a14:useLocalDpi xmlns:a14="http://schemas.microsoft.com/office/drawing/2010/main"/>
              </a:ext>
            </a:extLst>
          </a:blip>
          <a:stretch>
            <a:fillRect/>
          </a:stretch>
        </p:blipFill>
        <p:spPr>
          <a:xfrm>
            <a:off x="1906305" y="4077160"/>
            <a:ext cx="1043709" cy="914400"/>
          </a:xfrm>
          <a:prstGeom prst="rect">
            <a:avLst/>
          </a:prstGeom>
        </p:spPr>
      </p:pic>
    </p:spTree>
    <p:extLst>
      <p:ext uri="{BB962C8B-B14F-4D97-AF65-F5344CB8AC3E}">
        <p14:creationId xmlns:p14="http://schemas.microsoft.com/office/powerpoint/2010/main" val="1337259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light_thing_red_no_switch.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14528" y="3086764"/>
            <a:ext cx="548640" cy="548640"/>
          </a:xfrm>
          <a:prstGeom prst="rect">
            <a:avLst/>
          </a:prstGeom>
        </p:spPr>
      </p:pic>
      <p:sp>
        <p:nvSpPr>
          <p:cNvPr id="11265" name="Title 1"/>
          <p:cNvSpPr>
            <a:spLocks noGrp="1"/>
          </p:cNvSpPr>
          <p:nvPr>
            <p:ph type="title"/>
          </p:nvPr>
        </p:nvSpPr>
        <p:spPr>
          <a:xfrm>
            <a:off x="336550" y="624078"/>
            <a:ext cx="8205788" cy="546100"/>
          </a:xfrm>
        </p:spPr>
        <p:txBody>
          <a:bodyPr/>
          <a:lstStyle/>
          <a:p>
            <a:pPr eaLnBrk="1" hangingPunct="1"/>
            <a:r>
              <a:rPr lang="en-US">
                <a:latin typeface="Arial" charset="0"/>
              </a:rPr>
              <a:t>AWS </a:t>
            </a:r>
            <a:r>
              <a:rPr lang="en-US" err="1">
                <a:latin typeface="Arial" charset="0"/>
              </a:rPr>
              <a:t>IoT</a:t>
            </a:r>
            <a:r>
              <a:rPr lang="en-US">
                <a:latin typeface="Arial" charset="0"/>
              </a:rPr>
              <a:t> Device Gateway</a:t>
            </a:r>
          </a:p>
        </p:txBody>
      </p:sp>
      <p:sp>
        <p:nvSpPr>
          <p:cNvPr id="5" name="Slide Number Placeholder 4"/>
          <p:cNvSpPr>
            <a:spLocks noGrp="1"/>
          </p:cNvSpPr>
          <p:nvPr>
            <p:ph type="sldNum" sz="quarter" idx="12"/>
          </p:nvPr>
        </p:nvSpPr>
        <p:spPr/>
        <p:txBody>
          <a:bodyPr/>
          <a:lstStyle/>
          <a:p>
            <a:pPr>
              <a:defRPr/>
            </a:pPr>
            <a:fld id="{5CC074CB-338F-4D07-83BC-76EE68A86D26}" type="slidenum">
              <a:rPr lang="en-US" altLang="en-US" smtClean="0"/>
              <a:pPr>
                <a:defRPr/>
              </a:pPr>
              <a:t>36</a:t>
            </a:fld>
            <a:endParaRPr lang="en-US" altLang="en-US"/>
          </a:p>
        </p:txBody>
      </p:sp>
      <p:pic>
        <p:nvPicPr>
          <p:cNvPr id="3" name="Picture 2" descr="rgb_thing.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4576" y="1954060"/>
            <a:ext cx="723171" cy="658020"/>
          </a:xfrm>
          <a:prstGeom prst="rect">
            <a:avLst/>
          </a:prstGeom>
        </p:spPr>
      </p:pic>
      <p:pic>
        <p:nvPicPr>
          <p:cNvPr id="10" name="Picture 9" descr="topic.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575159" y="2856438"/>
            <a:ext cx="1321567" cy="452759"/>
          </a:xfrm>
          <a:prstGeom prst="rect">
            <a:avLst/>
          </a:prstGeom>
        </p:spPr>
      </p:pic>
      <p:cxnSp>
        <p:nvCxnSpPr>
          <p:cNvPr id="13" name="Elbow Connector 12"/>
          <p:cNvCxnSpPr>
            <a:stCxn id="3" idx="3"/>
          </p:cNvCxnSpPr>
          <p:nvPr/>
        </p:nvCxnSpPr>
        <p:spPr>
          <a:xfrm>
            <a:off x="1337747" y="2283070"/>
            <a:ext cx="1299357" cy="620408"/>
          </a:xfrm>
          <a:prstGeom prst="bent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p:nvPr/>
        </p:nvCxnSpPr>
        <p:spPr>
          <a:xfrm rot="10800000" flipV="1">
            <a:off x="1308352" y="3226876"/>
            <a:ext cx="1228803" cy="235199"/>
          </a:xfrm>
          <a:prstGeom prst="bentConnector3">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3" name="Content Placeholder 2"/>
          <p:cNvSpPr txBox="1">
            <a:spLocks/>
          </p:cNvSpPr>
          <p:nvPr/>
        </p:nvSpPr>
        <p:spPr>
          <a:xfrm>
            <a:off x="4125595" y="1866582"/>
            <a:ext cx="4850643" cy="3553926"/>
          </a:xfrm>
          <a:prstGeom prst="rect">
            <a:avLst/>
          </a:prstGeom>
        </p:spPr>
        <p:txBody>
          <a:bodyPr vert="horz" lIns="91440" tIns="45720" rIns="91440" bIns="45720" rtlCol="0">
            <a:normAutofit fontScale="92500"/>
          </a:bodyPr>
          <a:lstStyle>
            <a:defPPr>
              <a:defRPr lang="en-US"/>
            </a:defPPr>
            <a:lvl1pPr marL="171450" indent="-171450" defTabSz="685800" eaLnBrk="1" fontAlgn="auto" hangingPunct="1">
              <a:lnSpc>
                <a:spcPct val="120000"/>
              </a:lnSpc>
              <a:spcBef>
                <a:spcPts val="750"/>
              </a:spcBef>
              <a:spcAft>
                <a:spcPts val="0"/>
              </a:spcAft>
              <a:buFont typeface="Arial" panose="020B0604020202020204" pitchFamily="34" charset="0"/>
              <a:buChar char="•"/>
              <a:defRPr sz="2100" b="1">
                <a:latin typeface="+mn-lt"/>
              </a:defRPr>
            </a:lvl1pPr>
            <a:lvl2pPr marL="514350" lvl="1" indent="-171450" defTabSz="685800" eaLnBrk="1" hangingPunct="1">
              <a:lnSpc>
                <a:spcPct val="120000"/>
              </a:lnSpc>
              <a:spcBef>
                <a:spcPts val="375"/>
              </a:spcBef>
              <a:buFont typeface="Arial" panose="020B0604020202020204" pitchFamily="34" charset="0"/>
              <a:buChar char="•"/>
              <a:defRPr>
                <a:latin typeface="+mn-lt"/>
              </a:defRPr>
            </a:lvl2pPr>
          </a:lstStyle>
          <a:p>
            <a:r>
              <a:rPr lang="en-US"/>
              <a:t>Standard Protocol Support:</a:t>
            </a:r>
          </a:p>
          <a:p>
            <a:pPr lvl="1"/>
            <a:r>
              <a:rPr lang="en-US"/>
              <a:t>MQTT and HTTP</a:t>
            </a:r>
          </a:p>
          <a:p>
            <a:r>
              <a:rPr lang="en-US"/>
              <a:t>Publish/Subscribe Broker with Long-lived bi-directional messages</a:t>
            </a:r>
          </a:p>
          <a:p>
            <a:pPr lvl="1"/>
            <a:r>
              <a:rPr lang="en-US"/>
              <a:t>Clients (Devices and Apps) can receive commands and control signals from the cloud</a:t>
            </a:r>
          </a:p>
          <a:p>
            <a:r>
              <a:rPr lang="en-US"/>
              <a:t>Secure by Default</a:t>
            </a:r>
          </a:p>
          <a:p>
            <a:pPr lvl="1"/>
            <a:r>
              <a:rPr lang="en-US"/>
              <a:t>Connect securely via X509 Certs and TLS client mutual authentication</a:t>
            </a:r>
          </a:p>
          <a:p>
            <a:endParaRPr lang="en-US"/>
          </a:p>
        </p:txBody>
      </p:sp>
      <p:pic>
        <p:nvPicPr>
          <p:cNvPr id="26" name="Picture 25" descr="data_bubble.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609550" y="1743546"/>
            <a:ext cx="1278633" cy="516620"/>
          </a:xfrm>
          <a:prstGeom prst="rect">
            <a:avLst/>
          </a:prstGeom>
        </p:spPr>
      </p:pic>
      <p:sp>
        <p:nvSpPr>
          <p:cNvPr id="18" name="Rectangular Callout 17"/>
          <p:cNvSpPr/>
          <p:nvPr/>
        </p:nvSpPr>
        <p:spPr>
          <a:xfrm>
            <a:off x="984980" y="4349950"/>
            <a:ext cx="2911746" cy="952555"/>
          </a:xfrm>
          <a:prstGeom prst="wedgeRectCallout">
            <a:avLst>
              <a:gd name="adj1" fmla="val 41687"/>
              <a:gd name="adj2" fmla="val -169420"/>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Topic Based Architecture </a:t>
            </a:r>
          </a:p>
          <a:p>
            <a:pPr algn="ctr"/>
            <a:r>
              <a:rPr lang="en-US">
                <a:solidFill>
                  <a:schemeClr val="tx1"/>
                </a:solidFill>
              </a:rPr>
              <a:t>(lights/thing-2/color)</a:t>
            </a:r>
          </a:p>
        </p:txBody>
      </p:sp>
      <p:sp>
        <p:nvSpPr>
          <p:cNvPr id="6" name="TextBox 5"/>
          <p:cNvSpPr txBox="1"/>
          <p:nvPr/>
        </p:nvSpPr>
        <p:spPr>
          <a:xfrm>
            <a:off x="2248866" y="2127553"/>
            <a:ext cx="2208420" cy="646331"/>
          </a:xfrm>
          <a:prstGeom prst="rect">
            <a:avLst/>
          </a:prstGeom>
          <a:noFill/>
        </p:spPr>
        <p:txBody>
          <a:bodyPr wrap="square" rtlCol="0">
            <a:spAutoFit/>
          </a:bodyPr>
          <a:lstStyle/>
          <a:p>
            <a:r>
              <a:rPr lang="en-US"/>
              <a:t>Highly scalable device gateway</a:t>
            </a:r>
          </a:p>
        </p:txBody>
      </p:sp>
    </p:spTree>
    <p:extLst>
      <p:ext uri="{BB962C8B-B14F-4D97-AF65-F5344CB8AC3E}">
        <p14:creationId xmlns:p14="http://schemas.microsoft.com/office/powerpoint/2010/main" val="1514904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a:t>
            </a:r>
            <a:r>
              <a:rPr lang="en-US" err="1"/>
              <a:t>IoT</a:t>
            </a:r>
            <a:r>
              <a:rPr lang="en-US"/>
              <a:t> Device Shadow service</a:t>
            </a:r>
          </a:p>
        </p:txBody>
      </p:sp>
      <p:sp>
        <p:nvSpPr>
          <p:cNvPr id="3" name="Content Placeholder 2"/>
          <p:cNvSpPr>
            <a:spLocks noGrp="1"/>
          </p:cNvSpPr>
          <p:nvPr>
            <p:ph idx="1"/>
          </p:nvPr>
        </p:nvSpPr>
        <p:spPr/>
        <p:txBody>
          <a:bodyPr/>
          <a:lstStyle/>
          <a:p>
            <a:pPr>
              <a:lnSpc>
                <a:spcPct val="100000"/>
              </a:lnSpc>
            </a:pPr>
            <a:r>
              <a:rPr lang="en-US"/>
              <a:t>AWS IoT Device Shadow service adds shadows to AWS IoT thing objects. </a:t>
            </a:r>
          </a:p>
          <a:p>
            <a:pPr>
              <a:lnSpc>
                <a:spcPct val="100000"/>
              </a:lnSpc>
            </a:pPr>
            <a:r>
              <a:rPr lang="en-US"/>
              <a:t>Shadows can make a device’s state available to apps and other services </a:t>
            </a:r>
            <a:r>
              <a:rPr lang="en-US" b="1"/>
              <a:t>whether the device is connected to AWS </a:t>
            </a:r>
            <a:r>
              <a:rPr lang="en-US" b="1" err="1"/>
              <a:t>IoT</a:t>
            </a:r>
            <a:r>
              <a:rPr lang="en-US" b="1"/>
              <a:t> or not</a:t>
            </a:r>
            <a:r>
              <a:rPr lang="en-US"/>
              <a:t>. </a:t>
            </a:r>
          </a:p>
          <a:p>
            <a:pPr>
              <a:lnSpc>
                <a:spcPct val="100000"/>
              </a:lnSpc>
            </a:pPr>
            <a:r>
              <a:rPr lang="en-US"/>
              <a:t>AWS </a:t>
            </a:r>
            <a:r>
              <a:rPr lang="en-US" err="1"/>
              <a:t>IoT</a:t>
            </a:r>
            <a:r>
              <a:rPr lang="en-US"/>
              <a:t> thing objects can have multiple named shadows so that your </a:t>
            </a:r>
            <a:r>
              <a:rPr lang="en-US" err="1"/>
              <a:t>IoT</a:t>
            </a:r>
            <a:r>
              <a:rPr lang="en-US"/>
              <a:t> solution has more options for connecting your devices to other apps and services.</a:t>
            </a:r>
          </a:p>
          <a:p>
            <a:pPr>
              <a:lnSpc>
                <a:spcPct val="100000"/>
              </a:lnSpc>
            </a:pPr>
            <a:r>
              <a:rPr lang="en-US"/>
              <a:t>AWS </a:t>
            </a:r>
            <a:r>
              <a:rPr lang="en-US" err="1"/>
              <a:t>IoT</a:t>
            </a:r>
            <a:r>
              <a:rPr lang="en-US"/>
              <a:t> thing objects do not have any named shadows until they are created explicitly</a:t>
            </a:r>
          </a:p>
          <a:p>
            <a:pPr lvl="1">
              <a:lnSpc>
                <a:spcPct val="100000"/>
              </a:lnSpc>
            </a:pPr>
            <a:r>
              <a:rPr lang="en-US"/>
              <a:t>An unnamed, classic shadow is created for a thing when the thing is created. </a:t>
            </a:r>
          </a:p>
          <a:p>
            <a:pPr>
              <a:lnSpc>
                <a:spcPct val="100000"/>
              </a:lnSpc>
            </a:pPr>
            <a:r>
              <a:rPr lang="en-US"/>
              <a:t>Shadows can be created, updated, and deleted by using the AWS </a:t>
            </a:r>
            <a:r>
              <a:rPr lang="en-US" err="1"/>
              <a:t>IoT</a:t>
            </a:r>
            <a:r>
              <a:rPr lang="en-US"/>
              <a:t> console, devices, other web clients, and services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37</a:t>
            </a:fld>
            <a:endParaRPr lang="en-US" altLang="en-US"/>
          </a:p>
        </p:txBody>
      </p:sp>
    </p:spTree>
    <p:extLst>
      <p:ext uri="{BB962C8B-B14F-4D97-AF65-F5344CB8AC3E}">
        <p14:creationId xmlns:p14="http://schemas.microsoft.com/office/powerpoint/2010/main" val="544886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eBreaker_Full_MC_V11-2-0.png"/>
          <p:cNvPicPr>
            <a:picLocks noChangeAspect="1"/>
          </p:cNvPicPr>
          <p:nvPr/>
        </p:nvPicPr>
        <p:blipFill>
          <a:blip r:embed="rId3">
            <a:alphaModFix amt="24000"/>
            <a:extLst>
              <a:ext uri="{28A0092B-C50C-407E-A947-70E740481C1C}">
                <a14:useLocalDpi xmlns:a14="http://schemas.microsoft.com/office/drawing/2010/main"/>
              </a:ext>
            </a:extLst>
          </a:blip>
          <a:stretch>
            <a:fillRect/>
          </a:stretch>
        </p:blipFill>
        <p:spPr>
          <a:xfrm>
            <a:off x="1037937" y="1506318"/>
            <a:ext cx="6975453" cy="4468649"/>
          </a:xfrm>
          <a:prstGeom prst="rect">
            <a:avLst/>
          </a:prstGeom>
        </p:spPr>
      </p:pic>
      <p:sp>
        <p:nvSpPr>
          <p:cNvPr id="3" name="Title 2"/>
          <p:cNvSpPr>
            <a:spLocks noGrp="1"/>
          </p:cNvSpPr>
          <p:nvPr>
            <p:ph type="title"/>
          </p:nvPr>
        </p:nvSpPr>
        <p:spPr/>
        <p:txBody>
          <a:bodyPr/>
          <a:lstStyle/>
          <a:p>
            <a:r>
              <a:rPr lang="en-US"/>
              <a:t>AWS </a:t>
            </a:r>
            <a:r>
              <a:rPr lang="en-US" err="1"/>
              <a:t>IoT</a:t>
            </a:r>
            <a:r>
              <a:rPr lang="en-US"/>
              <a:t> Device Shadow</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38</a:t>
            </a:fld>
            <a:endParaRPr lang="en-US" altLang="en-US"/>
          </a:p>
        </p:txBody>
      </p:sp>
      <p:pic>
        <p:nvPicPr>
          <p:cNvPr id="16" name="Picture 15" descr="shaded-icons2-11.png"/>
          <p:cNvPicPr>
            <a:picLocks noChangeAspect="1"/>
          </p:cNvPicPr>
          <p:nvPr/>
        </p:nvPicPr>
        <p:blipFill>
          <a:blip r:embed="rId4">
            <a:alphaModFix amt="24000"/>
            <a:extLst>
              <a:ext uri="{28A0092B-C50C-407E-A947-70E740481C1C}">
                <a14:useLocalDpi xmlns:a14="http://schemas.microsoft.com/office/drawing/2010/main"/>
              </a:ext>
            </a:extLst>
          </a:blip>
          <a:stretch>
            <a:fillRect/>
          </a:stretch>
        </p:blipFill>
        <p:spPr>
          <a:xfrm>
            <a:off x="3474526" y="2629976"/>
            <a:ext cx="893774" cy="914400"/>
          </a:xfrm>
          <a:prstGeom prst="rect">
            <a:avLst/>
          </a:prstGeom>
        </p:spPr>
      </p:pic>
      <p:pic>
        <p:nvPicPr>
          <p:cNvPr id="17" name="Picture 16" descr="shaded-icons2-29.png"/>
          <p:cNvPicPr>
            <a:picLocks noChangeAspect="1"/>
          </p:cNvPicPr>
          <p:nvPr/>
        </p:nvPicPr>
        <p:blipFill>
          <a:blip r:embed="rId5">
            <a:alphaModFix/>
            <a:extLst>
              <a:ext uri="{28A0092B-C50C-407E-A947-70E740481C1C}">
                <a14:useLocalDpi xmlns:a14="http://schemas.microsoft.com/office/drawing/2010/main"/>
              </a:ext>
            </a:extLst>
          </a:blip>
          <a:stretch>
            <a:fillRect/>
          </a:stretch>
        </p:blipFill>
        <p:spPr>
          <a:xfrm>
            <a:off x="148277" y="2644511"/>
            <a:ext cx="1078992" cy="914400"/>
          </a:xfrm>
          <a:prstGeom prst="rect">
            <a:avLst/>
          </a:prstGeom>
        </p:spPr>
      </p:pic>
      <p:pic>
        <p:nvPicPr>
          <p:cNvPr id="21" name="Picture 20" descr="shaded-icons2-8.png"/>
          <p:cNvPicPr>
            <a:picLocks noChangeAspect="1"/>
          </p:cNvPicPr>
          <p:nvPr/>
        </p:nvPicPr>
        <p:blipFill>
          <a:blip r:embed="rId6">
            <a:alphaModFix amt="24000"/>
            <a:extLst>
              <a:ext uri="{28A0092B-C50C-407E-A947-70E740481C1C}">
                <a14:useLocalDpi xmlns:a14="http://schemas.microsoft.com/office/drawing/2010/main"/>
              </a:ext>
            </a:extLst>
          </a:blip>
          <a:stretch>
            <a:fillRect/>
          </a:stretch>
        </p:blipFill>
        <p:spPr>
          <a:xfrm>
            <a:off x="1966261" y="2642679"/>
            <a:ext cx="928360" cy="914400"/>
          </a:xfrm>
          <a:prstGeom prst="rect">
            <a:avLst/>
          </a:prstGeom>
        </p:spPr>
      </p:pic>
      <p:pic>
        <p:nvPicPr>
          <p:cNvPr id="26" name="Picture 25" descr="shaded-icons2-10.png"/>
          <p:cNvPicPr>
            <a:picLocks noChangeAspect="1"/>
          </p:cNvPicPr>
          <p:nvPr/>
        </p:nvPicPr>
        <p:blipFill>
          <a:blip r:embed="rId7">
            <a:alphaModFix amt="14000"/>
            <a:extLst>
              <a:ext uri="{28A0092B-C50C-407E-A947-70E740481C1C}">
                <a14:useLocalDpi xmlns:a14="http://schemas.microsoft.com/office/drawing/2010/main"/>
              </a:ext>
            </a:extLst>
          </a:blip>
          <a:stretch>
            <a:fillRect/>
          </a:stretch>
        </p:blipFill>
        <p:spPr>
          <a:xfrm>
            <a:off x="5061795" y="1875548"/>
            <a:ext cx="1005142" cy="914400"/>
          </a:xfrm>
          <a:prstGeom prst="rect">
            <a:avLst/>
          </a:prstGeom>
        </p:spPr>
      </p:pic>
      <p:pic>
        <p:nvPicPr>
          <p:cNvPr id="28" name="Picture 27" descr="shaded-icons2-2.png"/>
          <p:cNvPicPr>
            <a:picLocks noChangeAspect="1"/>
          </p:cNvPicPr>
          <p:nvPr/>
        </p:nvPicPr>
        <p:blipFill>
          <a:blip r:embed="rId8">
            <a:alphaModFix amt="18000"/>
            <a:extLst>
              <a:ext uri="{28A0092B-C50C-407E-A947-70E740481C1C}">
                <a14:useLocalDpi xmlns:a14="http://schemas.microsoft.com/office/drawing/2010/main"/>
              </a:ext>
            </a:extLst>
          </a:blip>
          <a:stretch>
            <a:fillRect/>
          </a:stretch>
        </p:blipFill>
        <p:spPr>
          <a:xfrm>
            <a:off x="6685346" y="1514794"/>
            <a:ext cx="1321029" cy="1747437"/>
          </a:xfrm>
          <a:prstGeom prst="rect">
            <a:avLst/>
          </a:prstGeom>
        </p:spPr>
      </p:pic>
      <p:pic>
        <p:nvPicPr>
          <p:cNvPr id="33" name="Picture 32" descr="shaded-icons2-9.png"/>
          <p:cNvPicPr>
            <a:picLocks noChangeAspect="1"/>
          </p:cNvPicPr>
          <p:nvPr/>
        </p:nvPicPr>
        <p:blipFill>
          <a:blip r:embed="rId9">
            <a:alphaModFix/>
            <a:extLst>
              <a:ext uri="{28A0092B-C50C-407E-A947-70E740481C1C}">
                <a14:useLocalDpi xmlns:a14="http://schemas.microsoft.com/office/drawing/2010/main"/>
              </a:ext>
            </a:extLst>
          </a:blip>
          <a:stretch>
            <a:fillRect/>
          </a:stretch>
        </p:blipFill>
        <p:spPr>
          <a:xfrm>
            <a:off x="5106924" y="3771009"/>
            <a:ext cx="990027" cy="914400"/>
          </a:xfrm>
          <a:prstGeom prst="rect">
            <a:avLst/>
          </a:prstGeom>
        </p:spPr>
      </p:pic>
      <p:pic>
        <p:nvPicPr>
          <p:cNvPr id="35" name="Picture 34" descr="shaded-icons2-6.png"/>
          <p:cNvPicPr>
            <a:picLocks noChangeAspect="1"/>
          </p:cNvPicPr>
          <p:nvPr/>
        </p:nvPicPr>
        <p:blipFill>
          <a:blip r:embed="rId10">
            <a:alphaModFix/>
            <a:extLst>
              <a:ext uri="{28A0092B-C50C-407E-A947-70E740481C1C}">
                <a14:useLocalDpi xmlns:a14="http://schemas.microsoft.com/office/drawing/2010/main"/>
              </a:ext>
            </a:extLst>
          </a:blip>
          <a:stretch>
            <a:fillRect/>
          </a:stretch>
        </p:blipFill>
        <p:spPr>
          <a:xfrm>
            <a:off x="6681207" y="3989616"/>
            <a:ext cx="1334259" cy="509905"/>
          </a:xfrm>
          <a:prstGeom prst="rect">
            <a:avLst/>
          </a:prstGeom>
        </p:spPr>
      </p:pic>
      <p:cxnSp>
        <p:nvCxnSpPr>
          <p:cNvPr id="37" name="Straight Arrow Connector 36"/>
          <p:cNvCxnSpPr/>
          <p:nvPr/>
        </p:nvCxnSpPr>
        <p:spPr>
          <a:xfrm flipV="1">
            <a:off x="6096848" y="4239347"/>
            <a:ext cx="566835" cy="12143"/>
          </a:xfrm>
          <a:prstGeom prst="straightConnector1">
            <a:avLst/>
          </a:prstGeom>
          <a:ln>
            <a:solidFill>
              <a:srgbClr val="6D6E6D"/>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pic>
        <p:nvPicPr>
          <p:cNvPr id="39" name="Picture 38" descr="shaded-icons2-4.png"/>
          <p:cNvPicPr>
            <a:picLocks noChangeAspect="1"/>
          </p:cNvPicPr>
          <p:nvPr/>
        </p:nvPicPr>
        <p:blipFill>
          <a:blip r:embed="rId11">
            <a:alphaModFix amt="24000"/>
            <a:extLst>
              <a:ext uri="{28A0092B-C50C-407E-A947-70E740481C1C}">
                <a14:useLocalDpi xmlns:a14="http://schemas.microsoft.com/office/drawing/2010/main"/>
              </a:ext>
            </a:extLst>
          </a:blip>
          <a:stretch>
            <a:fillRect/>
          </a:stretch>
        </p:blipFill>
        <p:spPr>
          <a:xfrm>
            <a:off x="1906305" y="4077160"/>
            <a:ext cx="1043709" cy="914400"/>
          </a:xfrm>
          <a:prstGeom prst="rect">
            <a:avLst/>
          </a:prstGeom>
        </p:spPr>
      </p:pic>
      <p:sp>
        <p:nvSpPr>
          <p:cNvPr id="18" name="TextBox 17"/>
          <p:cNvSpPr txBox="1"/>
          <p:nvPr/>
        </p:nvSpPr>
        <p:spPr>
          <a:xfrm>
            <a:off x="4856252" y="4643160"/>
            <a:ext cx="1571223" cy="877163"/>
          </a:xfrm>
          <a:prstGeom prst="rect">
            <a:avLst/>
          </a:prstGeom>
          <a:noFill/>
        </p:spPr>
        <p:txBody>
          <a:bodyPr wrap="square" rtlCol="0">
            <a:spAutoFit/>
          </a:bodyPr>
          <a:lstStyle/>
          <a:p>
            <a:pPr algn="ctr"/>
            <a:r>
              <a:rPr lang="en-US" sz="1200" b="1">
                <a:solidFill>
                  <a:schemeClr val="bg1"/>
                </a:solidFill>
              </a:rPr>
              <a:t>THING SHADOW</a:t>
            </a:r>
          </a:p>
          <a:p>
            <a:pPr algn="ctr"/>
            <a:r>
              <a:rPr lang="en-US" sz="900">
                <a:solidFill>
                  <a:schemeClr val="bg1"/>
                </a:solidFill>
              </a:rPr>
              <a:t>Persistent thing state during intermittent connections</a:t>
            </a:r>
          </a:p>
        </p:txBody>
      </p:sp>
      <p:sp>
        <p:nvSpPr>
          <p:cNvPr id="22" name="TextBox 21"/>
          <p:cNvSpPr txBox="1"/>
          <p:nvPr/>
        </p:nvSpPr>
        <p:spPr>
          <a:xfrm>
            <a:off x="4805453" y="4752018"/>
            <a:ext cx="1571223" cy="692497"/>
          </a:xfrm>
          <a:prstGeom prst="rect">
            <a:avLst/>
          </a:prstGeom>
          <a:noFill/>
        </p:spPr>
        <p:txBody>
          <a:bodyPr wrap="square" rtlCol="0">
            <a:spAutoFit/>
          </a:bodyPr>
          <a:lstStyle/>
          <a:p>
            <a:pPr algn="ctr"/>
            <a:r>
              <a:rPr lang="en-US" sz="1200" b="1"/>
              <a:t>SHADOW</a:t>
            </a:r>
          </a:p>
          <a:p>
            <a:pPr algn="ctr"/>
            <a:r>
              <a:rPr lang="en-US" sz="900"/>
              <a:t>Persistent thing state during intermittent connections</a:t>
            </a:r>
          </a:p>
        </p:txBody>
      </p:sp>
      <p:sp>
        <p:nvSpPr>
          <p:cNvPr id="23" name="TextBox 22"/>
          <p:cNvSpPr txBox="1"/>
          <p:nvPr/>
        </p:nvSpPr>
        <p:spPr>
          <a:xfrm>
            <a:off x="6504313" y="4492575"/>
            <a:ext cx="1682619" cy="276999"/>
          </a:xfrm>
          <a:prstGeom prst="rect">
            <a:avLst/>
          </a:prstGeom>
          <a:noFill/>
        </p:spPr>
        <p:txBody>
          <a:bodyPr wrap="square" rtlCol="0">
            <a:spAutoFit/>
          </a:bodyPr>
          <a:lstStyle/>
          <a:p>
            <a:pPr algn="ctr"/>
            <a:r>
              <a:rPr lang="en-US" sz="1200" b="1"/>
              <a:t>APPLICATIONS</a:t>
            </a:r>
          </a:p>
        </p:txBody>
      </p:sp>
      <mc:AlternateContent xmlns:mc="http://schemas.openxmlformats.org/markup-compatibility/2006" xmlns:p14="http://schemas.microsoft.com/office/powerpoint/2010/main">
        <mc:Choice Requires="p14">
          <p:contentPart p14:bwMode="auto" r:id="rId12">
            <p14:nvContentPartPr>
              <p14:cNvPr id="4" name="Ink 3"/>
              <p14:cNvContentPartPr/>
              <p14:nvPr/>
            </p14:nvContentPartPr>
            <p14:xfrm>
              <a:off x="1158840" y="3389400"/>
              <a:ext cx="5105520" cy="726120"/>
            </p14:xfrm>
          </p:contentPart>
        </mc:Choice>
        <mc:Fallback xmlns="">
          <p:pic>
            <p:nvPicPr>
              <p:cNvPr id="4" name="Ink 3"/>
              <p:cNvPicPr/>
              <p:nvPr/>
            </p:nvPicPr>
            <p:blipFill>
              <a:blip r:embed="rId13"/>
              <a:stretch>
                <a:fillRect/>
              </a:stretch>
            </p:blipFill>
            <p:spPr>
              <a:xfrm>
                <a:off x="1149480" y="3380040"/>
                <a:ext cx="5124240" cy="744840"/>
              </a:xfrm>
              <a:prstGeom prst="rect">
                <a:avLst/>
              </a:prstGeom>
            </p:spPr>
          </p:pic>
        </mc:Fallback>
      </mc:AlternateContent>
    </p:spTree>
    <p:extLst>
      <p:ext uri="{BB962C8B-B14F-4D97-AF65-F5344CB8AC3E}">
        <p14:creationId xmlns:p14="http://schemas.microsoft.com/office/powerpoint/2010/main" val="139383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ck_Cloud-Se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172680" y="1807430"/>
            <a:ext cx="2923320" cy="2923320"/>
          </a:xfrm>
          <a:prstGeom prst="rect">
            <a:avLst/>
          </a:prstGeom>
        </p:spPr>
      </p:pic>
      <p:pic>
        <p:nvPicPr>
          <p:cNvPr id="26" name="Picture 25" descr="light_thing_green_on.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01919" y="2588157"/>
            <a:ext cx="973921" cy="973921"/>
          </a:xfrm>
          <a:prstGeom prst="rect">
            <a:avLst/>
          </a:prstGeom>
        </p:spPr>
      </p:pic>
      <p:sp>
        <p:nvSpPr>
          <p:cNvPr id="3" name="Title 1"/>
          <p:cNvSpPr>
            <a:spLocks noGrp="1"/>
          </p:cNvSpPr>
          <p:nvPr>
            <p:ph type="title"/>
          </p:nvPr>
        </p:nvSpPr>
        <p:spPr>
          <a:xfrm>
            <a:off x="336789" y="551562"/>
            <a:ext cx="8205304" cy="545192"/>
          </a:xfrm>
        </p:spPr>
        <p:txBody>
          <a:bodyPr/>
          <a:lstStyle/>
          <a:p>
            <a:r>
              <a:rPr lang="en-US"/>
              <a:t>AWS IoT Shadow Flow</a:t>
            </a:r>
          </a:p>
        </p:txBody>
      </p:sp>
      <p:sp>
        <p:nvSpPr>
          <p:cNvPr id="2" name="Slide Number Placeholder 1"/>
          <p:cNvSpPr>
            <a:spLocks noGrp="1"/>
          </p:cNvSpPr>
          <p:nvPr>
            <p:ph type="sldNum" sz="quarter" idx="12"/>
          </p:nvPr>
        </p:nvSpPr>
        <p:spPr/>
        <p:txBody>
          <a:bodyPr/>
          <a:lstStyle/>
          <a:p>
            <a:pPr>
              <a:defRPr/>
            </a:pPr>
            <a:fld id="{5CC074CB-338F-4D07-83BC-76EE68A86D26}" type="slidenum">
              <a:rPr lang="en-US" altLang="en-US" smtClean="0"/>
              <a:pPr>
                <a:defRPr/>
              </a:pPr>
              <a:t>39</a:t>
            </a:fld>
            <a:endParaRPr lang="en-US" altLang="en-US"/>
          </a:p>
        </p:txBody>
      </p:sp>
      <p:sp>
        <p:nvSpPr>
          <p:cNvPr id="9" name="TextBox 8"/>
          <p:cNvSpPr txBox="1"/>
          <p:nvPr/>
        </p:nvSpPr>
        <p:spPr>
          <a:xfrm>
            <a:off x="272232" y="4857832"/>
            <a:ext cx="1519982" cy="646331"/>
          </a:xfrm>
          <a:prstGeom prst="rect">
            <a:avLst/>
          </a:prstGeom>
          <a:noFill/>
        </p:spPr>
        <p:txBody>
          <a:bodyPr wrap="square" rtlCol="0">
            <a:spAutoFit/>
          </a:bodyPr>
          <a:lstStyle/>
          <a:p>
            <a:r>
              <a:rPr lang="en-US" b="1"/>
              <a:t>Device SDK</a:t>
            </a:r>
          </a:p>
        </p:txBody>
      </p:sp>
      <p:cxnSp>
        <p:nvCxnSpPr>
          <p:cNvPr id="10" name="Straight Connector 9"/>
          <p:cNvCxnSpPr/>
          <p:nvPr/>
        </p:nvCxnSpPr>
        <p:spPr>
          <a:xfrm flipV="1">
            <a:off x="1509395" y="2428875"/>
            <a:ext cx="1808480" cy="1270"/>
          </a:xfrm>
          <a:prstGeom prst="line">
            <a:avLst/>
          </a:prstGeom>
          <a:ln>
            <a:solidFill>
              <a:schemeClr val="accent1"/>
            </a:solidFill>
            <a:tailEnd type="triangle" w="lg"/>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38250" y="2095501"/>
            <a:ext cx="3653564" cy="338554"/>
          </a:xfrm>
          <a:prstGeom prst="rect">
            <a:avLst/>
          </a:prstGeom>
          <a:noFill/>
        </p:spPr>
        <p:txBody>
          <a:bodyPr wrap="none" rtlCol="0">
            <a:spAutoFit/>
          </a:bodyPr>
          <a:lstStyle/>
          <a:p>
            <a:r>
              <a:rPr lang="en-US" sz="1600"/>
              <a:t>1. Device Publishes Current State</a:t>
            </a:r>
          </a:p>
        </p:txBody>
      </p:sp>
      <p:pic>
        <p:nvPicPr>
          <p:cNvPr id="12" name="Picture 11" descr="Deck_Databases.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087777" y="4716099"/>
            <a:ext cx="976348" cy="976348"/>
          </a:xfrm>
          <a:prstGeom prst="rect">
            <a:avLst/>
          </a:prstGeom>
        </p:spPr>
      </p:pic>
      <p:cxnSp>
        <p:nvCxnSpPr>
          <p:cNvPr id="13" name="Straight Connector 12"/>
          <p:cNvCxnSpPr/>
          <p:nvPr/>
        </p:nvCxnSpPr>
        <p:spPr>
          <a:xfrm>
            <a:off x="4328796" y="4154171"/>
            <a:ext cx="20955" cy="687705"/>
          </a:xfrm>
          <a:prstGeom prst="line">
            <a:avLst/>
          </a:prstGeom>
          <a:ln>
            <a:solidFill>
              <a:schemeClr val="accent1"/>
            </a:solidFill>
            <a:tailEnd type="triangle" w="lg"/>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75151" y="4395852"/>
            <a:ext cx="3283078" cy="338554"/>
          </a:xfrm>
          <a:prstGeom prst="rect">
            <a:avLst/>
          </a:prstGeom>
          <a:noFill/>
        </p:spPr>
        <p:txBody>
          <a:bodyPr wrap="none" rtlCol="0">
            <a:spAutoFit/>
          </a:bodyPr>
          <a:lstStyle/>
          <a:p>
            <a:r>
              <a:rPr lang="en-US" sz="1600"/>
              <a:t>2. Persistent JSON Data Store</a:t>
            </a:r>
          </a:p>
        </p:txBody>
      </p:sp>
      <p:cxnSp>
        <p:nvCxnSpPr>
          <p:cNvPr id="15" name="Straight Connector 14"/>
          <p:cNvCxnSpPr/>
          <p:nvPr/>
        </p:nvCxnSpPr>
        <p:spPr>
          <a:xfrm flipV="1">
            <a:off x="5948045" y="2628900"/>
            <a:ext cx="1808480" cy="1270"/>
          </a:xfrm>
          <a:prstGeom prst="line">
            <a:avLst/>
          </a:prstGeom>
          <a:ln>
            <a:solidFill>
              <a:schemeClr val="accent1"/>
            </a:solidFill>
            <a:headEnd type="triangle"/>
            <a:tailEnd type="none" w="lg"/>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861334" y="2266606"/>
            <a:ext cx="4103431" cy="338554"/>
          </a:xfrm>
          <a:prstGeom prst="rect">
            <a:avLst/>
          </a:prstGeom>
          <a:noFill/>
        </p:spPr>
        <p:txBody>
          <a:bodyPr wrap="none" rtlCol="0">
            <a:spAutoFit/>
          </a:bodyPr>
          <a:lstStyle/>
          <a:p>
            <a:r>
              <a:rPr lang="en-US" sz="1600"/>
              <a:t>3. App requests device’s current state</a:t>
            </a:r>
          </a:p>
        </p:txBody>
      </p:sp>
      <p:cxnSp>
        <p:nvCxnSpPr>
          <p:cNvPr id="17" name="Straight Connector 16"/>
          <p:cNvCxnSpPr/>
          <p:nvPr/>
        </p:nvCxnSpPr>
        <p:spPr>
          <a:xfrm flipV="1">
            <a:off x="5963920" y="3232150"/>
            <a:ext cx="1808480" cy="1270"/>
          </a:xfrm>
          <a:prstGeom prst="line">
            <a:avLst/>
          </a:prstGeom>
          <a:ln>
            <a:solidFill>
              <a:schemeClr val="accent1"/>
            </a:solidFill>
            <a:headEnd type="triangle"/>
            <a:tailEnd type="none" w="lg"/>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662655" y="2689000"/>
            <a:ext cx="2794981" cy="584775"/>
          </a:xfrm>
          <a:prstGeom prst="rect">
            <a:avLst/>
          </a:prstGeom>
          <a:noFill/>
        </p:spPr>
        <p:txBody>
          <a:bodyPr wrap="square" rtlCol="0">
            <a:spAutoFit/>
          </a:bodyPr>
          <a:lstStyle/>
          <a:p>
            <a:r>
              <a:rPr lang="en-US" sz="1600"/>
              <a:t>4. App requests change the state</a:t>
            </a:r>
          </a:p>
        </p:txBody>
      </p:sp>
      <p:cxnSp>
        <p:nvCxnSpPr>
          <p:cNvPr id="19" name="Straight Connector 18"/>
          <p:cNvCxnSpPr/>
          <p:nvPr/>
        </p:nvCxnSpPr>
        <p:spPr>
          <a:xfrm flipV="1">
            <a:off x="1582420" y="3200400"/>
            <a:ext cx="1808480" cy="1270"/>
          </a:xfrm>
          <a:prstGeom prst="line">
            <a:avLst/>
          </a:prstGeom>
          <a:ln>
            <a:solidFill>
              <a:schemeClr val="accent1"/>
            </a:solidFill>
            <a:headEnd type="triangle"/>
            <a:tailEnd type="none" w="lg"/>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199135" y="2627068"/>
            <a:ext cx="2478160" cy="584775"/>
          </a:xfrm>
          <a:prstGeom prst="rect">
            <a:avLst/>
          </a:prstGeom>
          <a:noFill/>
        </p:spPr>
        <p:txBody>
          <a:bodyPr wrap="square" rtlCol="0">
            <a:spAutoFit/>
          </a:bodyPr>
          <a:lstStyle/>
          <a:p>
            <a:r>
              <a:rPr lang="en-US" sz="1600"/>
              <a:t>5. Device Shadow sync’s updated state</a:t>
            </a:r>
          </a:p>
        </p:txBody>
      </p:sp>
      <p:cxnSp>
        <p:nvCxnSpPr>
          <p:cNvPr id="21" name="Straight Connector 20"/>
          <p:cNvCxnSpPr/>
          <p:nvPr/>
        </p:nvCxnSpPr>
        <p:spPr>
          <a:xfrm flipV="1">
            <a:off x="1582420" y="3978275"/>
            <a:ext cx="1808480" cy="1270"/>
          </a:xfrm>
          <a:prstGeom prst="line">
            <a:avLst/>
          </a:prstGeom>
          <a:ln>
            <a:solidFill>
              <a:schemeClr val="accent1"/>
            </a:solidFill>
            <a:tailEnd type="triangle" w="lg"/>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311275" y="3644901"/>
            <a:ext cx="3653564" cy="338554"/>
          </a:xfrm>
          <a:prstGeom prst="rect">
            <a:avLst/>
          </a:prstGeom>
          <a:noFill/>
        </p:spPr>
        <p:txBody>
          <a:bodyPr wrap="none" rtlCol="0">
            <a:spAutoFit/>
          </a:bodyPr>
          <a:lstStyle/>
          <a:p>
            <a:r>
              <a:rPr lang="en-US" sz="1600"/>
              <a:t>6. Device Publishes Current State</a:t>
            </a:r>
          </a:p>
        </p:txBody>
      </p:sp>
      <p:cxnSp>
        <p:nvCxnSpPr>
          <p:cNvPr id="23" name="Straight Connector 22"/>
          <p:cNvCxnSpPr/>
          <p:nvPr/>
        </p:nvCxnSpPr>
        <p:spPr>
          <a:xfrm flipV="1">
            <a:off x="6036945" y="4067175"/>
            <a:ext cx="1808480" cy="1270"/>
          </a:xfrm>
          <a:prstGeom prst="line">
            <a:avLst/>
          </a:prstGeom>
          <a:ln>
            <a:solidFill>
              <a:schemeClr val="accent1"/>
            </a:solidFill>
            <a:tailEnd type="triangle" w="lg"/>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456281" y="3482624"/>
            <a:ext cx="2972976" cy="584775"/>
          </a:xfrm>
          <a:prstGeom prst="rect">
            <a:avLst/>
          </a:prstGeom>
          <a:noFill/>
        </p:spPr>
        <p:txBody>
          <a:bodyPr wrap="square" rtlCol="0">
            <a:spAutoFit/>
          </a:bodyPr>
          <a:lstStyle/>
          <a:p>
            <a:r>
              <a:rPr lang="en-US" sz="1600"/>
              <a:t>7. Device Shadow confirms state change</a:t>
            </a:r>
          </a:p>
        </p:txBody>
      </p:sp>
      <p:pic>
        <p:nvPicPr>
          <p:cNvPr id="27" name="Picture 26" descr="light_thing_green_shadow.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533544" y="2634633"/>
            <a:ext cx="684272" cy="556965"/>
          </a:xfrm>
          <a:prstGeom prst="rect">
            <a:avLst/>
          </a:prstGeom>
        </p:spPr>
      </p:pic>
      <p:cxnSp>
        <p:nvCxnSpPr>
          <p:cNvPr id="29" name="Straight Arrow Connector 28"/>
          <p:cNvCxnSpPr/>
          <p:nvPr/>
        </p:nvCxnSpPr>
        <p:spPr>
          <a:xfrm flipH="1" flipV="1">
            <a:off x="928953" y="3544394"/>
            <a:ext cx="2467" cy="80863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8" name="Picture 27" descr="sns_phone.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254609" y="2728286"/>
            <a:ext cx="588935" cy="792385"/>
          </a:xfrm>
          <a:prstGeom prst="rect">
            <a:avLst/>
          </a:prstGeom>
        </p:spPr>
      </p:pic>
      <p:pic>
        <p:nvPicPr>
          <p:cNvPr id="6" name="Picture 5" descr="shaded-icons2-7.pn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84076" y="4119178"/>
            <a:ext cx="882384" cy="831599"/>
          </a:xfrm>
          <a:prstGeom prst="rect">
            <a:avLst/>
          </a:prstGeom>
        </p:spPr>
      </p:pic>
      <p:pic>
        <p:nvPicPr>
          <p:cNvPr id="30" name="Picture 29" descr="shaded-icons2-24.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4694845" y="3282607"/>
            <a:ext cx="563182" cy="559010"/>
          </a:xfrm>
          <a:prstGeom prst="rect">
            <a:avLst/>
          </a:prstGeom>
        </p:spPr>
      </p:pic>
    </p:spTree>
    <p:extLst>
      <p:ext uri="{BB962C8B-B14F-4D97-AF65-F5344CB8AC3E}">
        <p14:creationId xmlns:p14="http://schemas.microsoft.com/office/powerpoint/2010/main" val="76560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t>Introduction</a:t>
            </a:r>
          </a:p>
          <a:p>
            <a:r>
              <a:rPr lang="en-US">
                <a:solidFill>
                  <a:schemeClr val="bg2">
                    <a:lumMod val="75000"/>
                  </a:schemeClr>
                </a:solidFill>
              </a:rPr>
              <a:t>Device registry - thing, keys, certificate, policy</a:t>
            </a:r>
          </a:p>
          <a:p>
            <a:r>
              <a:rPr lang="en-US">
                <a:solidFill>
                  <a:schemeClr val="bg2">
                    <a:lumMod val="75000"/>
                  </a:schemeClr>
                </a:solidFill>
              </a:rPr>
              <a:t>Security and identity</a:t>
            </a:r>
          </a:p>
          <a:p>
            <a:r>
              <a:rPr lang="en-US">
                <a:solidFill>
                  <a:schemeClr val="bg2">
                    <a:lumMod val="75000"/>
                  </a:schemeClr>
                </a:solidFill>
              </a:rPr>
              <a:t>Device gateway – MQTT</a:t>
            </a:r>
          </a:p>
          <a:p>
            <a:r>
              <a:rPr lang="en-US">
                <a:solidFill>
                  <a:schemeClr val="bg2">
                    <a:lumMod val="75000"/>
                  </a:schemeClr>
                </a:solidFill>
              </a:rPr>
              <a:t>Rules engine</a:t>
            </a:r>
          </a:p>
          <a:p>
            <a:r>
              <a:rPr lang="en-US">
                <a:solidFill>
                  <a:schemeClr val="bg2">
                    <a:lumMod val="75000"/>
                  </a:schemeClr>
                </a:solidFill>
              </a:rPr>
              <a:t>Pricing</a:t>
            </a:r>
          </a:p>
          <a:p>
            <a:r>
              <a:rPr lang="en-US">
                <a:solidFill>
                  <a:schemeClr val="bg2">
                    <a:lumMod val="75000"/>
                  </a:schemeClr>
                </a:solidFill>
              </a:rPr>
              <a:t>Example code with MQTT</a:t>
            </a: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a:t>
            </a:fld>
            <a:endParaRPr lang="en-US" altLang="en-US"/>
          </a:p>
        </p:txBody>
      </p:sp>
    </p:spTree>
    <p:extLst>
      <p:ext uri="{BB962C8B-B14F-4D97-AF65-F5344CB8AC3E}">
        <p14:creationId xmlns:p14="http://schemas.microsoft.com/office/powerpoint/2010/main" val="1522721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shadows</a:t>
            </a:r>
          </a:p>
        </p:txBody>
      </p:sp>
      <p:sp>
        <p:nvSpPr>
          <p:cNvPr id="3" name="Content Placeholder 2"/>
          <p:cNvSpPr>
            <a:spLocks noGrp="1"/>
          </p:cNvSpPr>
          <p:nvPr>
            <p:ph idx="1"/>
          </p:nvPr>
        </p:nvSpPr>
        <p:spPr/>
        <p:txBody>
          <a:bodyPr>
            <a:normAutofit/>
          </a:bodyPr>
          <a:lstStyle/>
          <a:p>
            <a:r>
              <a:rPr lang="en-US"/>
              <a:t>Every shadow has a </a:t>
            </a:r>
            <a:r>
              <a:rPr lang="en-US">
                <a:solidFill>
                  <a:srgbClr val="C00000"/>
                </a:solidFill>
              </a:rPr>
              <a:t>reserved MQTT topic </a:t>
            </a:r>
            <a:r>
              <a:rPr lang="en-US"/>
              <a:t>and HTTP URL that supports the get, update, and delete actions on the shadow.</a:t>
            </a:r>
          </a:p>
          <a:p>
            <a:r>
              <a:rPr lang="en-US"/>
              <a:t>Shadows use JSON shadow documents to store and retrieve data. </a:t>
            </a:r>
          </a:p>
          <a:p>
            <a:r>
              <a:rPr lang="en-US"/>
              <a:t>A shadow’s document contains a </a:t>
            </a:r>
            <a:r>
              <a:rPr lang="en-US" b="1"/>
              <a:t>state</a:t>
            </a:r>
            <a:r>
              <a:rPr lang="en-US"/>
              <a:t> property that describes these aspects of the device’s state:</a:t>
            </a:r>
          </a:p>
          <a:p>
            <a:pPr lvl="1"/>
            <a:r>
              <a:rPr lang="en-US" b="1"/>
              <a:t>desired</a:t>
            </a:r>
            <a:r>
              <a:rPr lang="en-US"/>
              <a:t> -- Apps specify the desired states of device properties by updating the desired object.</a:t>
            </a:r>
          </a:p>
          <a:p>
            <a:pPr lvl="1"/>
            <a:r>
              <a:rPr lang="en-US" b="1"/>
              <a:t>reported</a:t>
            </a:r>
            <a:r>
              <a:rPr lang="en-US"/>
              <a:t> -- Devices report their current state in the reported object.</a:t>
            </a:r>
          </a:p>
          <a:p>
            <a:pPr lvl="1"/>
            <a:r>
              <a:rPr lang="en-US" b="1"/>
              <a:t>delta</a:t>
            </a:r>
            <a:r>
              <a:rPr lang="en-US"/>
              <a:t> -- AWS </a:t>
            </a:r>
            <a:r>
              <a:rPr lang="en-US" err="1"/>
              <a:t>IoT</a:t>
            </a:r>
            <a:r>
              <a:rPr lang="en-US"/>
              <a:t> reports differences between the desired and the reported state in the delta object.</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40</a:t>
            </a:fld>
            <a:endParaRPr lang="en-US" altLang="en-US"/>
          </a:p>
        </p:txBody>
      </p:sp>
    </p:spTree>
    <p:extLst>
      <p:ext uri="{BB962C8B-B14F-4D97-AF65-F5344CB8AC3E}">
        <p14:creationId xmlns:p14="http://schemas.microsoft.com/office/powerpoint/2010/main" val="2207009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shadows in devices, apps, and other cloud services</a:t>
            </a:r>
          </a:p>
        </p:txBody>
      </p:sp>
      <p:sp>
        <p:nvSpPr>
          <p:cNvPr id="3" name="Content Placeholder 2"/>
          <p:cNvSpPr>
            <a:spLocks noGrp="1"/>
          </p:cNvSpPr>
          <p:nvPr>
            <p:ph idx="1"/>
          </p:nvPr>
        </p:nvSpPr>
        <p:spPr>
          <a:xfrm>
            <a:off x="628650" y="1825625"/>
            <a:ext cx="8178466" cy="4351338"/>
          </a:xfrm>
        </p:spPr>
        <p:txBody>
          <a:bodyPr>
            <a:normAutofit/>
          </a:bodyPr>
          <a:lstStyle/>
          <a:p>
            <a:pPr>
              <a:lnSpc>
                <a:spcPct val="110000"/>
              </a:lnSpc>
            </a:pPr>
            <a:r>
              <a:rPr lang="en-US" dirty="0"/>
              <a:t>The AWS IoT Device Shadow service stores the shadow state, sends messages when the shadow state changes, and responds to messages that change its state. </a:t>
            </a:r>
          </a:p>
          <a:p>
            <a:pPr>
              <a:lnSpc>
                <a:spcPct val="110000"/>
              </a:lnSpc>
            </a:pPr>
            <a:r>
              <a:rPr lang="en-US" dirty="0"/>
              <a:t>The shadow state data is dynamic and can be altered by the devices, apps, and other cloud services with permission to access the shadow. </a:t>
            </a:r>
          </a:p>
          <a:p>
            <a:pPr>
              <a:lnSpc>
                <a:spcPct val="110000"/>
              </a:lnSpc>
            </a:pPr>
            <a:r>
              <a:rPr lang="en-US" dirty="0"/>
              <a:t>Devices, apps, and other cloud services in IoT solution must manage their state and keep it consistent with the device shadow's state.</a:t>
            </a:r>
          </a:p>
          <a:p>
            <a:pPr lvl="1">
              <a:lnSpc>
                <a:spcPct val="110000"/>
              </a:lnSpc>
            </a:pPr>
            <a:r>
              <a:rPr lang="en-US" dirty="0"/>
              <a:t>Devices should </a:t>
            </a:r>
            <a:r>
              <a:rPr lang="en-US" dirty="0">
                <a:solidFill>
                  <a:srgbClr val="C00000"/>
                </a:solidFill>
              </a:rPr>
              <a:t>write only </a:t>
            </a:r>
            <a:r>
              <a:rPr lang="en-US" dirty="0"/>
              <a:t>to the </a:t>
            </a:r>
            <a:r>
              <a:rPr lang="en-US" b="1" dirty="0"/>
              <a:t>reported</a:t>
            </a:r>
            <a:r>
              <a:rPr lang="en-US" dirty="0"/>
              <a:t> property of the shadow state when communicating state data to the shadow.</a:t>
            </a:r>
          </a:p>
          <a:p>
            <a:pPr lvl="1">
              <a:lnSpc>
                <a:spcPct val="110000"/>
              </a:lnSpc>
            </a:pPr>
            <a:r>
              <a:rPr lang="en-US" dirty="0"/>
              <a:t>Apps and other cloud services should </a:t>
            </a:r>
            <a:r>
              <a:rPr lang="en-US" dirty="0">
                <a:solidFill>
                  <a:srgbClr val="C00000"/>
                </a:solidFill>
              </a:rPr>
              <a:t>write only </a:t>
            </a:r>
            <a:r>
              <a:rPr lang="en-US" dirty="0"/>
              <a:t>to the </a:t>
            </a:r>
            <a:r>
              <a:rPr lang="en-US" b="1" dirty="0"/>
              <a:t>desired</a:t>
            </a:r>
            <a:r>
              <a:rPr lang="en-US" dirty="0"/>
              <a:t> property when communicating state change requests to the device through the shadow.</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41</a:t>
            </a:fld>
            <a:endParaRPr lang="en-US" altLang="en-US"/>
          </a:p>
        </p:txBody>
      </p:sp>
    </p:spTree>
    <p:extLst>
      <p:ext uri="{BB962C8B-B14F-4D97-AF65-F5344CB8AC3E}">
        <p14:creationId xmlns:p14="http://schemas.microsoft.com/office/powerpoint/2010/main" val="1466375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336788" y="205421"/>
            <a:ext cx="8685111" cy="964671"/>
          </a:xfrm>
        </p:spPr>
        <p:txBody>
          <a:bodyPr/>
          <a:lstStyle/>
          <a:p>
            <a:r>
              <a:rPr lang="en-US"/>
              <a:t>AWS </a:t>
            </a:r>
            <a:r>
              <a:rPr lang="en-US" err="1"/>
              <a:t>IoT</a:t>
            </a:r>
            <a:r>
              <a:rPr lang="en-US"/>
              <a:t> Device </a:t>
            </a:r>
            <a:r>
              <a:rPr lang="en-US" b="1"/>
              <a:t>Shadow</a:t>
            </a:r>
            <a:r>
              <a:rPr lang="en-US"/>
              <a:t> </a:t>
            </a:r>
            <a:r>
              <a:rPr lang="en-US">
                <a:hlinkClick r:id="rId3"/>
              </a:rPr>
              <a:t>Topics</a:t>
            </a:r>
            <a:r>
              <a:rPr lang="en-US"/>
              <a:t> (MQTT)</a:t>
            </a:r>
          </a:p>
        </p:txBody>
      </p:sp>
      <p:sp>
        <p:nvSpPr>
          <p:cNvPr id="2" name="Slide Number Placeholder 1"/>
          <p:cNvSpPr>
            <a:spLocks noGrp="1"/>
          </p:cNvSpPr>
          <p:nvPr>
            <p:ph type="sldNum" sz="quarter" idx="12"/>
          </p:nvPr>
        </p:nvSpPr>
        <p:spPr/>
        <p:txBody>
          <a:bodyPr/>
          <a:lstStyle/>
          <a:p>
            <a:pPr>
              <a:defRPr/>
            </a:pPr>
            <a:fld id="{5CC074CB-338F-4D07-83BC-76EE68A86D26}" type="slidenum">
              <a:rPr lang="en-US" altLang="en-US" smtClean="0"/>
              <a:pPr>
                <a:defRPr/>
              </a:pPr>
              <a:t>42</a:t>
            </a:fld>
            <a:endParaRPr lang="en-US" altLang="en-US"/>
          </a:p>
        </p:txBody>
      </p:sp>
      <p:sp>
        <p:nvSpPr>
          <p:cNvPr id="4" name="Content Placeholder 4"/>
          <p:cNvSpPr txBox="1">
            <a:spLocks/>
          </p:cNvSpPr>
          <p:nvPr/>
        </p:nvSpPr>
        <p:spPr>
          <a:xfrm>
            <a:off x="333575" y="1869759"/>
            <a:ext cx="3512910" cy="2595926"/>
          </a:xfrm>
          <a:prstGeom prst="rect">
            <a:avLst/>
          </a:prstGeom>
        </p:spPr>
        <p:txBody>
          <a:bodyPr/>
          <a:lstStyle>
            <a:lvl1pPr marL="0" indent="0" algn="l" defTabSz="457200" rtl="0" eaLnBrk="1" latinLnBrk="0" hangingPunct="1">
              <a:spcBef>
                <a:spcPct val="20000"/>
              </a:spcBef>
              <a:buFontTx/>
              <a:buNone/>
              <a:defRPr sz="2400" b="0" i="0" kern="1200">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solidFill>
                  <a:schemeClr val="tx1"/>
                </a:solidFill>
              </a:rPr>
              <a:t>Thing SDK (C-SDK, JS-SDK)</a:t>
            </a:r>
          </a:p>
          <a:p>
            <a:r>
              <a:rPr lang="en-US" sz="2000">
                <a:solidFill>
                  <a:schemeClr val="tx1"/>
                </a:solidFill>
              </a:rPr>
              <a:t>makes it easy to build shadow functionality into a device so it can automatically synchronize the state with the device.</a:t>
            </a:r>
            <a:r>
              <a:rPr lang="en-US" sz="2000" b="1">
                <a:solidFill>
                  <a:schemeClr val="tx1"/>
                </a:solidFill>
              </a:rPr>
              <a:t> </a:t>
            </a:r>
            <a:endParaRPr lang="en-US" sz="2000">
              <a:solidFill>
                <a:schemeClr val="tx1"/>
              </a:solidFill>
            </a:endParaRPr>
          </a:p>
          <a:p>
            <a:endParaRPr lang="en-US" sz="2000">
              <a:solidFill>
                <a:schemeClr val="tx1"/>
              </a:solidFill>
            </a:endParaRPr>
          </a:p>
        </p:txBody>
      </p:sp>
      <p:sp>
        <p:nvSpPr>
          <p:cNvPr id="9" name="TextBox 8"/>
          <p:cNvSpPr txBox="1"/>
          <p:nvPr/>
        </p:nvSpPr>
        <p:spPr>
          <a:xfrm>
            <a:off x="6343916" y="5097355"/>
            <a:ext cx="2187152" cy="276999"/>
          </a:xfrm>
          <a:prstGeom prst="rect">
            <a:avLst/>
          </a:prstGeom>
          <a:noFill/>
        </p:spPr>
        <p:txBody>
          <a:bodyPr wrap="square" rtlCol="0">
            <a:spAutoFit/>
          </a:bodyPr>
          <a:lstStyle/>
          <a:p>
            <a:r>
              <a:rPr lang="en-US" sz="1200" b="1">
                <a:solidFill>
                  <a:schemeClr val="bg1"/>
                </a:solidFill>
              </a:rPr>
              <a:t>AWS IoT Thing Shadow</a:t>
            </a:r>
          </a:p>
        </p:txBody>
      </p:sp>
      <p:sp>
        <p:nvSpPr>
          <p:cNvPr id="10" name="Rectangle 9"/>
          <p:cNvSpPr/>
          <p:nvPr/>
        </p:nvSpPr>
        <p:spPr>
          <a:xfrm>
            <a:off x="333575" y="4574134"/>
            <a:ext cx="7664810" cy="1323439"/>
          </a:xfrm>
          <a:prstGeom prst="rect">
            <a:avLst/>
          </a:prstGeom>
        </p:spPr>
        <p:txBody>
          <a:bodyPr wrap="square">
            <a:spAutoFit/>
          </a:bodyPr>
          <a:lstStyle/>
          <a:p>
            <a:r>
              <a:rPr lang="en-US" sz="1600" b="1" dirty="0"/>
              <a:t>UPDATE</a:t>
            </a:r>
            <a:r>
              <a:rPr lang="en-US" sz="1600" dirty="0"/>
              <a:t>: </a:t>
            </a:r>
            <a:r>
              <a:rPr lang="en-US" sz="1600" dirty="0">
                <a:solidFill>
                  <a:srgbClr val="C00000"/>
                </a:solidFill>
              </a:rPr>
              <a:t>$</a:t>
            </a:r>
            <a:r>
              <a:rPr lang="en-US" sz="1600" dirty="0" err="1">
                <a:solidFill>
                  <a:srgbClr val="C00000"/>
                </a:solidFill>
              </a:rPr>
              <a:t>aws</a:t>
            </a:r>
            <a:r>
              <a:rPr lang="en-US" sz="1600" dirty="0">
                <a:solidFill>
                  <a:srgbClr val="C00000"/>
                </a:solidFill>
              </a:rPr>
              <a:t>/things/{</a:t>
            </a:r>
            <a:r>
              <a:rPr lang="en-US" sz="1600" dirty="0" err="1">
                <a:solidFill>
                  <a:srgbClr val="C00000"/>
                </a:solidFill>
              </a:rPr>
              <a:t>thingName</a:t>
            </a:r>
            <a:r>
              <a:rPr lang="en-US" sz="1600" dirty="0">
                <a:solidFill>
                  <a:srgbClr val="C00000"/>
                </a:solidFill>
              </a:rPr>
              <a:t>}/shadow/update</a:t>
            </a:r>
          </a:p>
          <a:p>
            <a:r>
              <a:rPr lang="en-US" sz="1600" b="1" dirty="0"/>
              <a:t>DELTA</a:t>
            </a:r>
            <a:r>
              <a:rPr lang="en-US" sz="1600" dirty="0"/>
              <a:t>: $</a:t>
            </a:r>
            <a:r>
              <a:rPr lang="en-US" sz="1600" dirty="0" err="1"/>
              <a:t>aws</a:t>
            </a:r>
            <a:r>
              <a:rPr lang="en-US" sz="1600" dirty="0"/>
              <a:t>/things/{</a:t>
            </a:r>
            <a:r>
              <a:rPr lang="en-US" sz="1600" dirty="0" err="1"/>
              <a:t>thingName</a:t>
            </a:r>
            <a:r>
              <a:rPr lang="en-US" sz="1600" dirty="0"/>
              <a:t>}/shadow/update/delta </a:t>
            </a:r>
          </a:p>
          <a:p>
            <a:r>
              <a:rPr lang="en-US" sz="1600" b="1" dirty="0"/>
              <a:t>GET</a:t>
            </a:r>
            <a:r>
              <a:rPr lang="en-US" sz="1600" dirty="0"/>
              <a:t>: $</a:t>
            </a:r>
            <a:r>
              <a:rPr lang="en-US" sz="1600" dirty="0" err="1"/>
              <a:t>aws</a:t>
            </a:r>
            <a:r>
              <a:rPr lang="en-US" sz="1600" dirty="0"/>
              <a:t>/things/{</a:t>
            </a:r>
            <a:r>
              <a:rPr lang="en-US" sz="1600" dirty="0" err="1"/>
              <a:t>thingName</a:t>
            </a:r>
            <a:r>
              <a:rPr lang="en-US" sz="1600" dirty="0"/>
              <a:t>}/shadow/get</a:t>
            </a:r>
          </a:p>
          <a:p>
            <a:r>
              <a:rPr lang="en-US" sz="1600" b="1" dirty="0"/>
              <a:t>DELETE</a:t>
            </a:r>
            <a:r>
              <a:rPr lang="en-US" sz="1600" dirty="0"/>
              <a:t>: $</a:t>
            </a:r>
            <a:r>
              <a:rPr lang="en-US" sz="1600" dirty="0" err="1"/>
              <a:t>aws</a:t>
            </a:r>
            <a:r>
              <a:rPr lang="en-US" sz="1600" dirty="0"/>
              <a:t>/things/{</a:t>
            </a:r>
            <a:r>
              <a:rPr lang="en-US" sz="1600" dirty="0" err="1"/>
              <a:t>thingName</a:t>
            </a:r>
            <a:r>
              <a:rPr lang="en-US" sz="1600" dirty="0"/>
              <a:t>}/shadow/delete </a:t>
            </a:r>
          </a:p>
          <a:p>
            <a:endParaRPr lang="en-US" sz="1600" dirty="0"/>
          </a:p>
        </p:txBody>
      </p:sp>
      <p:graphicFrame>
        <p:nvGraphicFramePr>
          <p:cNvPr id="14" name="Table 13"/>
          <p:cNvGraphicFramePr>
            <a:graphicFrameLocks noGrp="1"/>
          </p:cNvGraphicFramePr>
          <p:nvPr>
            <p:extLst>
              <p:ext uri="{D42A27DB-BD31-4B8C-83A1-F6EECF244321}">
                <p14:modId xmlns:p14="http://schemas.microsoft.com/office/powerpoint/2010/main" val="473152515"/>
              </p:ext>
            </p:extLst>
          </p:nvPr>
        </p:nvGraphicFramePr>
        <p:xfrm>
          <a:off x="3818432" y="2087484"/>
          <a:ext cx="5050968" cy="1483360"/>
        </p:xfrm>
        <a:graphic>
          <a:graphicData uri="http://schemas.openxmlformats.org/drawingml/2006/table">
            <a:tbl>
              <a:tblPr firstRow="1" firstCol="1" bandRow="1">
                <a:tableStyleId>{5C22544A-7EE6-4342-B048-85BDC9FD1C3A}</a:tableStyleId>
              </a:tblPr>
              <a:tblGrid>
                <a:gridCol w="1339860">
                  <a:extLst>
                    <a:ext uri="{9D8B030D-6E8A-4147-A177-3AD203B41FA5}">
                      <a16:colId xmlns:a16="http://schemas.microsoft.com/office/drawing/2014/main" val="20000"/>
                    </a:ext>
                  </a:extLst>
                </a:gridCol>
                <a:gridCol w="1185624">
                  <a:extLst>
                    <a:ext uri="{9D8B030D-6E8A-4147-A177-3AD203B41FA5}">
                      <a16:colId xmlns:a16="http://schemas.microsoft.com/office/drawing/2014/main" val="20001"/>
                    </a:ext>
                  </a:extLst>
                </a:gridCol>
                <a:gridCol w="1262742">
                  <a:extLst>
                    <a:ext uri="{9D8B030D-6E8A-4147-A177-3AD203B41FA5}">
                      <a16:colId xmlns:a16="http://schemas.microsoft.com/office/drawing/2014/main" val="20002"/>
                    </a:ext>
                  </a:extLst>
                </a:gridCol>
                <a:gridCol w="1262742">
                  <a:extLst>
                    <a:ext uri="{9D8B030D-6E8A-4147-A177-3AD203B41FA5}">
                      <a16:colId xmlns:a16="http://schemas.microsoft.com/office/drawing/2014/main" val="20003"/>
                    </a:ext>
                  </a:extLst>
                </a:gridCol>
              </a:tblGrid>
              <a:tr h="370840">
                <a:tc>
                  <a:txBody>
                    <a:bodyPr/>
                    <a:lstStyle/>
                    <a:p>
                      <a:r>
                        <a:rPr lang="en-US" sz="1400"/>
                        <a:t>Sensor</a:t>
                      </a:r>
                    </a:p>
                  </a:txBody>
                  <a:tcPr/>
                </a:tc>
                <a:tc>
                  <a:txBody>
                    <a:bodyPr/>
                    <a:lstStyle/>
                    <a:p>
                      <a:r>
                        <a:rPr lang="en-US" sz="1400"/>
                        <a:t>Reported</a:t>
                      </a:r>
                    </a:p>
                  </a:txBody>
                  <a:tcPr/>
                </a:tc>
                <a:tc>
                  <a:txBody>
                    <a:bodyPr/>
                    <a:lstStyle/>
                    <a:p>
                      <a:r>
                        <a:rPr lang="en-US" sz="1400"/>
                        <a:t>Desired</a:t>
                      </a:r>
                    </a:p>
                  </a:txBody>
                  <a:tcPr/>
                </a:tc>
                <a:tc>
                  <a:txBody>
                    <a:bodyPr/>
                    <a:lstStyle/>
                    <a:p>
                      <a:r>
                        <a:rPr lang="en-US" sz="1400"/>
                        <a:t>Delta</a:t>
                      </a:r>
                    </a:p>
                  </a:txBody>
                  <a:tcPr/>
                </a:tc>
                <a:extLst>
                  <a:ext uri="{0D108BD9-81ED-4DB2-BD59-A6C34878D82A}">
                    <a16:rowId xmlns:a16="http://schemas.microsoft.com/office/drawing/2014/main" val="10000"/>
                  </a:ext>
                </a:extLst>
              </a:tr>
              <a:tr h="370840">
                <a:tc>
                  <a:txBody>
                    <a:bodyPr/>
                    <a:lstStyle/>
                    <a:p>
                      <a:r>
                        <a:rPr lang="en-US" sz="1400"/>
                        <a:t>LED1</a:t>
                      </a:r>
                    </a:p>
                  </a:txBody>
                  <a:tcPr/>
                </a:tc>
                <a:tc>
                  <a:txBody>
                    <a:bodyPr/>
                    <a:lstStyle/>
                    <a:p>
                      <a:r>
                        <a:rPr lang="en-US" sz="1400"/>
                        <a:t>RED</a:t>
                      </a:r>
                    </a:p>
                  </a:txBody>
                  <a:tcPr/>
                </a:tc>
                <a:tc>
                  <a:txBody>
                    <a:bodyPr/>
                    <a:lstStyle/>
                    <a:p>
                      <a:r>
                        <a:rPr lang="en-US" sz="1400"/>
                        <a:t>YELLOW</a:t>
                      </a:r>
                    </a:p>
                  </a:txBody>
                  <a:tcPr/>
                </a:tc>
                <a:tc rowSpan="3">
                  <a:txBody>
                    <a:bodyPr/>
                    <a:lstStyle/>
                    <a:p>
                      <a:endParaRPr lang="en-US" sz="1400"/>
                    </a:p>
                    <a:p>
                      <a:r>
                        <a:rPr lang="en-US" sz="1400"/>
                        <a:t>LED1 = Yellow</a:t>
                      </a:r>
                    </a:p>
                    <a:p>
                      <a:r>
                        <a:rPr lang="en-US" sz="1400"/>
                        <a:t>TEMP = 60F</a:t>
                      </a:r>
                    </a:p>
                  </a:txBody>
                  <a:tcPr/>
                </a:tc>
                <a:extLst>
                  <a:ext uri="{0D108BD9-81ED-4DB2-BD59-A6C34878D82A}">
                    <a16:rowId xmlns:a16="http://schemas.microsoft.com/office/drawing/2014/main" val="10001"/>
                  </a:ext>
                </a:extLst>
              </a:tr>
              <a:tr h="370840">
                <a:tc>
                  <a:txBody>
                    <a:bodyPr/>
                    <a:lstStyle/>
                    <a:p>
                      <a:r>
                        <a:rPr lang="en-US" sz="1400"/>
                        <a:t>Accelerometer</a:t>
                      </a:r>
                    </a:p>
                  </a:txBody>
                  <a:tcPr/>
                </a:tc>
                <a:tc>
                  <a:txBody>
                    <a:bodyPr/>
                    <a:lstStyle/>
                    <a:p>
                      <a:r>
                        <a:rPr lang="en-US" sz="1400"/>
                        <a:t>X=1,Y=5,Z=4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a:t>X=1,Y=5,Z=4</a:t>
                      </a:r>
                    </a:p>
                  </a:txBody>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sz="1400"/>
                        <a:t>TEMP</a:t>
                      </a:r>
                    </a:p>
                  </a:txBody>
                  <a:tcPr/>
                </a:tc>
                <a:tc>
                  <a:txBody>
                    <a:bodyPr/>
                    <a:lstStyle/>
                    <a:p>
                      <a:r>
                        <a:rPr lang="en-US" sz="1400"/>
                        <a:t>83F</a:t>
                      </a:r>
                    </a:p>
                  </a:txBody>
                  <a:tcPr/>
                </a:tc>
                <a:tc>
                  <a:txBody>
                    <a:bodyPr/>
                    <a:lstStyle/>
                    <a:p>
                      <a:r>
                        <a:rPr lang="en-US" sz="1400"/>
                        <a:t>60F</a:t>
                      </a:r>
                    </a:p>
                  </a:txBody>
                  <a:tcPr/>
                </a:tc>
                <a:tc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333575" y="4150578"/>
            <a:ext cx="6159058" cy="369332"/>
          </a:xfrm>
          <a:prstGeom prst="rect">
            <a:avLst/>
          </a:prstGeom>
          <a:noFill/>
        </p:spPr>
        <p:txBody>
          <a:bodyPr wrap="none" rtlCol="0">
            <a:spAutoFit/>
          </a:bodyPr>
          <a:lstStyle/>
          <a:p>
            <a:r>
              <a:rPr lang="en-US" b="1" dirty="0">
                <a:hlinkClick r:id="rId4"/>
              </a:rPr>
              <a:t>Reserved topics </a:t>
            </a:r>
            <a:r>
              <a:rPr lang="en-US" b="1" dirty="0"/>
              <a:t>starting with $ </a:t>
            </a:r>
            <a:r>
              <a:rPr lang="en-US" dirty="0"/>
              <a:t>(refer to </a:t>
            </a:r>
            <a:r>
              <a:rPr lang="en-US" dirty="0">
                <a:hlinkClick r:id="rId3"/>
              </a:rPr>
              <a:t>topics</a:t>
            </a:r>
            <a:r>
              <a:rPr lang="en-US" dirty="0"/>
              <a:t>)</a:t>
            </a:r>
          </a:p>
        </p:txBody>
      </p:sp>
      <p:sp>
        <p:nvSpPr>
          <p:cNvPr id="6" name="Rectangle 5">
            <a:extLst>
              <a:ext uri="{FF2B5EF4-FFF2-40B4-BE49-F238E27FC236}">
                <a16:creationId xmlns:a16="http://schemas.microsoft.com/office/drawing/2014/main" id="{A63E4384-3E60-4463-880A-FF337EBCAB0D}"/>
              </a:ext>
            </a:extLst>
          </p:cNvPr>
          <p:cNvSpPr/>
          <p:nvPr/>
        </p:nvSpPr>
        <p:spPr>
          <a:xfrm>
            <a:off x="6116990" y="4505634"/>
            <a:ext cx="3027010" cy="461665"/>
          </a:xfrm>
          <a:prstGeom prst="rect">
            <a:avLst/>
          </a:prstGeom>
        </p:spPr>
        <p:txBody>
          <a:bodyPr wrap="square">
            <a:spAutoFit/>
          </a:bodyPr>
          <a:lstStyle/>
          <a:p>
            <a:r>
              <a:rPr lang="en-US" sz="1200" dirty="0"/>
              <a:t>// A thing or application publishes </a:t>
            </a:r>
          </a:p>
          <a:p>
            <a:r>
              <a:rPr lang="en-US" sz="1200" dirty="0"/>
              <a:t>// to this topic to update a shadow.</a:t>
            </a:r>
          </a:p>
        </p:txBody>
      </p:sp>
      <p:sp>
        <p:nvSpPr>
          <p:cNvPr id="7" name="Rectangle 6">
            <a:extLst>
              <a:ext uri="{FF2B5EF4-FFF2-40B4-BE49-F238E27FC236}">
                <a16:creationId xmlns:a16="http://schemas.microsoft.com/office/drawing/2014/main" id="{110D5BDE-9AA4-D345-1E78-9C35B76440E9}"/>
              </a:ext>
            </a:extLst>
          </p:cNvPr>
          <p:cNvSpPr/>
          <p:nvPr/>
        </p:nvSpPr>
        <p:spPr>
          <a:xfrm>
            <a:off x="6116990" y="5005020"/>
            <a:ext cx="3027010" cy="276999"/>
          </a:xfrm>
          <a:prstGeom prst="rect">
            <a:avLst/>
          </a:prstGeom>
        </p:spPr>
        <p:txBody>
          <a:bodyPr wrap="square">
            <a:spAutoFit/>
          </a:bodyPr>
          <a:lstStyle/>
          <a:p>
            <a:r>
              <a:rPr lang="en-US" sz="1200" dirty="0"/>
              <a:t>// Get current shadow document</a:t>
            </a:r>
          </a:p>
        </p:txBody>
      </p:sp>
      <p:sp>
        <p:nvSpPr>
          <p:cNvPr id="8" name="Rectangle 7">
            <a:extLst>
              <a:ext uri="{FF2B5EF4-FFF2-40B4-BE49-F238E27FC236}">
                <a16:creationId xmlns:a16="http://schemas.microsoft.com/office/drawing/2014/main" id="{AAE23970-D10B-69E7-C48C-8D0AEFC1AD48}"/>
              </a:ext>
            </a:extLst>
          </p:cNvPr>
          <p:cNvSpPr/>
          <p:nvPr/>
        </p:nvSpPr>
        <p:spPr>
          <a:xfrm>
            <a:off x="6116990" y="5290078"/>
            <a:ext cx="3027010" cy="276999"/>
          </a:xfrm>
          <a:prstGeom prst="rect">
            <a:avLst/>
          </a:prstGeom>
        </p:spPr>
        <p:txBody>
          <a:bodyPr wrap="square">
            <a:spAutoFit/>
          </a:bodyPr>
          <a:lstStyle/>
          <a:p>
            <a:r>
              <a:rPr lang="en-US" sz="1200" dirty="0"/>
              <a:t>// Delete shadow and content</a:t>
            </a:r>
          </a:p>
        </p:txBody>
      </p:sp>
    </p:spTree>
    <p:extLst>
      <p:ext uri="{BB962C8B-B14F-4D97-AF65-F5344CB8AC3E}">
        <p14:creationId xmlns:p14="http://schemas.microsoft.com/office/powerpoint/2010/main" val="119061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29D5-A2EA-76C8-F182-9BE9FF3345F0}"/>
              </a:ext>
            </a:extLst>
          </p:cNvPr>
          <p:cNvSpPr>
            <a:spLocks noGrp="1"/>
          </p:cNvSpPr>
          <p:nvPr>
            <p:ph type="title"/>
          </p:nvPr>
        </p:nvSpPr>
        <p:spPr/>
        <p:txBody>
          <a:bodyPr/>
          <a:lstStyle/>
          <a:p>
            <a:r>
              <a:rPr lang="en-US" dirty="0"/>
              <a:t>Topic Names and Topic Filters</a:t>
            </a:r>
          </a:p>
        </p:txBody>
      </p:sp>
      <p:sp>
        <p:nvSpPr>
          <p:cNvPr id="3" name="Content Placeholder 2">
            <a:extLst>
              <a:ext uri="{FF2B5EF4-FFF2-40B4-BE49-F238E27FC236}">
                <a16:creationId xmlns:a16="http://schemas.microsoft.com/office/drawing/2014/main" id="{846D0E80-A107-6EDA-D463-4C39CB824AA6}"/>
              </a:ext>
            </a:extLst>
          </p:cNvPr>
          <p:cNvSpPr>
            <a:spLocks noGrp="1"/>
          </p:cNvSpPr>
          <p:nvPr>
            <p:ph idx="1"/>
          </p:nvPr>
        </p:nvSpPr>
        <p:spPr/>
        <p:txBody>
          <a:bodyPr/>
          <a:lstStyle/>
          <a:p>
            <a:r>
              <a:rPr lang="en-US" b="0" i="0" dirty="0">
                <a:solidFill>
                  <a:srgbClr val="16191F"/>
                </a:solidFill>
                <a:effectLst/>
                <a:latin typeface="Amazon Ember"/>
              </a:rPr>
              <a:t>AWS IoT clients identify the messages they publish by giving the messages topic names. </a:t>
            </a:r>
          </a:p>
          <a:p>
            <a:r>
              <a:rPr lang="en-US" b="0" i="0" dirty="0">
                <a:solidFill>
                  <a:srgbClr val="16191F"/>
                </a:solidFill>
                <a:effectLst/>
                <a:latin typeface="Amazon Ember"/>
              </a:rPr>
              <a:t>Clients identify the messages to which they want to subscribe (receive) by registering a topic filter with AWS IoT Core. </a:t>
            </a:r>
          </a:p>
          <a:p>
            <a:r>
              <a:rPr lang="en-US" b="0" i="0" dirty="0">
                <a:solidFill>
                  <a:srgbClr val="16191F"/>
                </a:solidFill>
                <a:effectLst/>
                <a:latin typeface="Amazon Ember"/>
              </a:rPr>
              <a:t>The message broker uses topic names and topic filters to route messages from publishing clients to subscribing clients.</a:t>
            </a:r>
            <a:endParaRPr lang="en-US" dirty="0"/>
          </a:p>
        </p:txBody>
      </p:sp>
      <p:sp>
        <p:nvSpPr>
          <p:cNvPr id="4" name="Slide Number Placeholder 3">
            <a:extLst>
              <a:ext uri="{FF2B5EF4-FFF2-40B4-BE49-F238E27FC236}">
                <a16:creationId xmlns:a16="http://schemas.microsoft.com/office/drawing/2014/main" id="{C36A91AC-8037-5C48-51EE-53E3D9842BF1}"/>
              </a:ext>
            </a:extLst>
          </p:cNvPr>
          <p:cNvSpPr>
            <a:spLocks noGrp="1"/>
          </p:cNvSpPr>
          <p:nvPr>
            <p:ph type="sldNum" sz="quarter" idx="12"/>
          </p:nvPr>
        </p:nvSpPr>
        <p:spPr/>
        <p:txBody>
          <a:bodyPr/>
          <a:lstStyle/>
          <a:p>
            <a:pPr>
              <a:defRPr/>
            </a:pPr>
            <a:fld id="{7A91E16D-0EAD-4D3D-AC22-65013F654EE2}" type="slidenum">
              <a:rPr lang="en-US" altLang="en-US" smtClean="0"/>
              <a:pPr>
                <a:defRPr/>
              </a:pPr>
              <a:t>43</a:t>
            </a:fld>
            <a:endParaRPr lang="en-US" altLang="en-US"/>
          </a:p>
        </p:txBody>
      </p:sp>
    </p:spTree>
    <p:extLst>
      <p:ext uri="{BB962C8B-B14F-4D97-AF65-F5344CB8AC3E}">
        <p14:creationId xmlns:p14="http://schemas.microsoft.com/office/powerpoint/2010/main" val="566185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Topic</a:t>
            </a:r>
            <a:r>
              <a:rPr lang="en-US" dirty="0"/>
              <a:t> wildcards for Subscription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65147915"/>
              </p:ext>
            </p:extLst>
          </p:nvPr>
        </p:nvGraphicFramePr>
        <p:xfrm>
          <a:off x="628650" y="1562894"/>
          <a:ext cx="7886700" cy="3931920"/>
        </p:xfrm>
        <a:graphic>
          <a:graphicData uri="http://schemas.openxmlformats.org/drawingml/2006/table">
            <a:tbl>
              <a:tblPr/>
              <a:tblGrid>
                <a:gridCol w="1238250">
                  <a:extLst>
                    <a:ext uri="{9D8B030D-6E8A-4147-A177-3AD203B41FA5}">
                      <a16:colId xmlns:a16="http://schemas.microsoft.com/office/drawing/2014/main" val="3118189480"/>
                    </a:ext>
                  </a:extLst>
                </a:gridCol>
                <a:gridCol w="2032000">
                  <a:extLst>
                    <a:ext uri="{9D8B030D-6E8A-4147-A177-3AD203B41FA5}">
                      <a16:colId xmlns:a16="http://schemas.microsoft.com/office/drawing/2014/main" val="1371618696"/>
                    </a:ext>
                  </a:extLst>
                </a:gridCol>
                <a:gridCol w="4616450">
                  <a:extLst>
                    <a:ext uri="{9D8B030D-6E8A-4147-A177-3AD203B41FA5}">
                      <a16:colId xmlns:a16="http://schemas.microsoft.com/office/drawing/2014/main" val="3613550479"/>
                    </a:ext>
                  </a:extLst>
                </a:gridCol>
              </a:tblGrid>
              <a:tr h="0">
                <a:tc>
                  <a:txBody>
                    <a:bodyPr/>
                    <a:lstStyle/>
                    <a:p>
                      <a:pPr algn="l" fontAlgn="t" latinLnBrk="0"/>
                      <a:r>
                        <a:rPr lang="en-US" sz="2000" b="1">
                          <a:solidFill>
                            <a:srgbClr val="545B64"/>
                          </a:solidFill>
                          <a:effectLst/>
                          <a:latin typeface="+mn-lt"/>
                        </a:rPr>
                        <a:t>Wildcard character</a:t>
                      </a:r>
                    </a:p>
                  </a:txBody>
                  <a:tcPr>
                    <a:lnL w="12700" cap="flat" cmpd="sng" algn="ctr">
                      <a:solidFill>
                        <a:srgbClr val="D5DBDB"/>
                      </a:solidFill>
                      <a:prstDash val="solid"/>
                      <a:round/>
                      <a:headEnd type="none" w="med" len="med"/>
                      <a:tailEnd type="none" w="med" len="med"/>
                    </a:lnL>
                    <a:lnR w="12700" cap="flat" cmpd="sng" algn="ctr">
                      <a:solidFill>
                        <a:srgbClr val="D5DBDB"/>
                      </a:solidFill>
                      <a:prstDash val="solid"/>
                      <a:round/>
                      <a:headEnd type="none" w="med" len="med"/>
                      <a:tailEnd type="none" w="med" len="med"/>
                    </a:lnR>
                    <a:lnT w="12700"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AFAFA"/>
                    </a:solidFill>
                  </a:tcPr>
                </a:tc>
                <a:tc>
                  <a:txBody>
                    <a:bodyPr/>
                    <a:lstStyle/>
                    <a:p>
                      <a:pPr algn="l" fontAlgn="t" latinLnBrk="0"/>
                      <a:r>
                        <a:rPr lang="en-US" sz="2000" b="1">
                          <a:solidFill>
                            <a:srgbClr val="545B64"/>
                          </a:solidFill>
                          <a:effectLst/>
                          <a:latin typeface="+mn-lt"/>
                        </a:rPr>
                        <a:t>Matches</a:t>
                      </a:r>
                    </a:p>
                  </a:txBody>
                  <a:tcPr>
                    <a:lnL w="12700" cap="flat" cmpd="sng" algn="ctr">
                      <a:solidFill>
                        <a:srgbClr val="D5DBDB"/>
                      </a:solidFill>
                      <a:prstDash val="solid"/>
                      <a:round/>
                      <a:headEnd type="none" w="med" len="med"/>
                      <a:tailEnd type="none" w="med" len="med"/>
                    </a:lnL>
                    <a:lnR w="12700" cap="flat" cmpd="sng" algn="ctr">
                      <a:solidFill>
                        <a:srgbClr val="D5DBDB"/>
                      </a:solidFill>
                      <a:prstDash val="solid"/>
                      <a:round/>
                      <a:headEnd type="none" w="med" len="med"/>
                      <a:tailEnd type="none" w="med" len="med"/>
                    </a:lnR>
                    <a:lnT w="12700"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AFAFA"/>
                    </a:solidFill>
                  </a:tcPr>
                </a:tc>
                <a:tc>
                  <a:txBody>
                    <a:bodyPr/>
                    <a:lstStyle/>
                    <a:p>
                      <a:pPr algn="l" fontAlgn="t" latinLnBrk="0"/>
                      <a:r>
                        <a:rPr lang="en-US" sz="2000" b="1">
                          <a:solidFill>
                            <a:srgbClr val="545B64"/>
                          </a:solidFill>
                          <a:effectLst/>
                          <a:latin typeface="+mn-lt"/>
                        </a:rPr>
                        <a:t>Notes</a:t>
                      </a:r>
                    </a:p>
                  </a:txBody>
                  <a:tcPr>
                    <a:lnL w="12700"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12700"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AFAFA"/>
                    </a:solidFill>
                  </a:tcPr>
                </a:tc>
                <a:extLst>
                  <a:ext uri="{0D108BD9-81ED-4DB2-BD59-A6C34878D82A}">
                    <a16:rowId xmlns:a16="http://schemas.microsoft.com/office/drawing/2014/main" val="3684920169"/>
                  </a:ext>
                </a:extLst>
              </a:tr>
              <a:tr h="0">
                <a:tc>
                  <a:txBody>
                    <a:bodyPr/>
                    <a:lstStyle/>
                    <a:p>
                      <a:pPr fontAlgn="t" latinLnBrk="0"/>
                      <a:r>
                        <a:rPr lang="en-US" sz="2000" b="0">
                          <a:effectLst/>
                          <a:latin typeface="+mn-lt"/>
                        </a:rPr>
                        <a:t>#</a:t>
                      </a:r>
                    </a:p>
                  </a:txBody>
                  <a:tcPr>
                    <a:lnL>
                      <a:noFill/>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tc>
                  <a:txBody>
                    <a:bodyPr/>
                    <a:lstStyle/>
                    <a:p>
                      <a:pPr fontAlgn="t" latinLnBrk="0"/>
                      <a:r>
                        <a:rPr lang="en-US" sz="2000" b="0" dirty="0">
                          <a:effectLst/>
                          <a:latin typeface="+mn-lt"/>
                        </a:rPr>
                        <a:t>All strings at and below its level in the topic hierarchy.</a:t>
                      </a: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tc>
                  <a:txBody>
                    <a:bodyPr/>
                    <a:lstStyle/>
                    <a:p>
                      <a:pPr marL="342900" indent="-342900" fontAlgn="t" latinLnBrk="0">
                        <a:buFont typeface="Arial" panose="020B0604020202020204" pitchFamily="34" charset="0"/>
                        <a:buChar char="•"/>
                      </a:pPr>
                      <a:r>
                        <a:rPr lang="en-US" sz="2000" b="0" u="none" strike="noStrike" dirty="0">
                          <a:effectLst/>
                          <a:latin typeface="+mn-lt"/>
                        </a:rPr>
                        <a:t>Must be the last character in the topic filter.</a:t>
                      </a:r>
                    </a:p>
                    <a:p>
                      <a:pPr marL="342900" indent="-342900" fontAlgn="t" latinLnBrk="0">
                        <a:buFont typeface="Arial" panose="020B0604020202020204" pitchFamily="34" charset="0"/>
                        <a:buChar char="•"/>
                      </a:pPr>
                      <a:r>
                        <a:rPr lang="en-US" sz="2000" b="0" u="none" strike="noStrike" dirty="0">
                          <a:effectLst/>
                          <a:latin typeface="+mn-lt"/>
                        </a:rPr>
                        <a:t>Must be the only character in its level of the topic hierarchy.</a:t>
                      </a:r>
                    </a:p>
                    <a:p>
                      <a:pPr marL="342900" indent="-342900" fontAlgn="t" latinLnBrk="0">
                        <a:buFont typeface="Arial" panose="020B0604020202020204" pitchFamily="34" charset="0"/>
                        <a:buChar char="•"/>
                      </a:pPr>
                      <a:r>
                        <a:rPr lang="en-US" sz="2000" b="0" u="none" strike="noStrike" dirty="0">
                          <a:effectLst/>
                          <a:latin typeface="+mn-lt"/>
                        </a:rPr>
                        <a:t>Can be used in a topic filter that also contains the + wildcard character.</a:t>
                      </a: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extLst>
                  <a:ext uri="{0D108BD9-81ED-4DB2-BD59-A6C34878D82A}">
                    <a16:rowId xmlns:a16="http://schemas.microsoft.com/office/drawing/2014/main" val="1639384259"/>
                  </a:ext>
                </a:extLst>
              </a:tr>
              <a:tr h="0">
                <a:tc>
                  <a:txBody>
                    <a:bodyPr/>
                    <a:lstStyle/>
                    <a:p>
                      <a:pPr fontAlgn="t" latinLnBrk="0"/>
                      <a:r>
                        <a:rPr lang="en-US" sz="2000" b="0">
                          <a:effectLst/>
                          <a:latin typeface="+mn-lt"/>
                        </a:rPr>
                        <a:t>+</a:t>
                      </a:r>
                    </a:p>
                  </a:txBody>
                  <a:tcPr>
                    <a:lnL>
                      <a:noFill/>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tc>
                  <a:txBody>
                    <a:bodyPr/>
                    <a:lstStyle/>
                    <a:p>
                      <a:pPr fontAlgn="t" latinLnBrk="0"/>
                      <a:r>
                        <a:rPr lang="en-US" sz="2000" b="0">
                          <a:effectLst/>
                          <a:latin typeface="+mn-lt"/>
                        </a:rPr>
                        <a:t>Any string in the level that contains the character (i.e.,</a:t>
                      </a:r>
                      <a:r>
                        <a:rPr lang="en-US" sz="2000" b="0" baseline="0">
                          <a:effectLst/>
                          <a:latin typeface="+mn-lt"/>
                        </a:rPr>
                        <a:t> </a:t>
                      </a:r>
                      <a:r>
                        <a:rPr lang="en-US" sz="2000" b="0">
                          <a:effectLst/>
                          <a:latin typeface="+mn-lt"/>
                        </a:rPr>
                        <a:t>+).</a:t>
                      </a: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tc>
                  <a:txBody>
                    <a:bodyPr/>
                    <a:lstStyle/>
                    <a:p>
                      <a:pPr marL="342900" indent="-342900" algn="l" defTabSz="685800" rtl="0" eaLnBrk="1" fontAlgn="t" latinLnBrk="0" hangingPunct="1">
                        <a:buFont typeface="Arial" panose="020B0604020202020204" pitchFamily="34" charset="0"/>
                        <a:buChar char="•"/>
                      </a:pPr>
                      <a:r>
                        <a:rPr lang="en-US" sz="2000" b="0" u="none" strike="noStrike" kern="1200" dirty="0">
                          <a:solidFill>
                            <a:schemeClr val="tx1"/>
                          </a:solidFill>
                          <a:effectLst/>
                          <a:latin typeface="+mn-lt"/>
                          <a:ea typeface="+mn-ea"/>
                          <a:cs typeface="+mn-cs"/>
                        </a:rPr>
                        <a:t>Must be the only character in its level of the topic hierarchy.</a:t>
                      </a:r>
                    </a:p>
                    <a:p>
                      <a:pPr marL="342900" indent="-342900" algn="l" defTabSz="685800" rtl="0" eaLnBrk="1" fontAlgn="t" latinLnBrk="0" hangingPunct="1">
                        <a:buFont typeface="Arial" panose="020B0604020202020204" pitchFamily="34" charset="0"/>
                        <a:buChar char="•"/>
                      </a:pPr>
                      <a:r>
                        <a:rPr lang="en-US" sz="2000" b="0" u="none" strike="noStrike" kern="1200" dirty="0">
                          <a:solidFill>
                            <a:schemeClr val="tx1"/>
                          </a:solidFill>
                          <a:effectLst/>
                          <a:latin typeface="+mn-lt"/>
                          <a:ea typeface="+mn-ea"/>
                          <a:cs typeface="+mn-cs"/>
                        </a:rPr>
                        <a:t>Can be used in multiple levels of a topic filter.</a:t>
                      </a:r>
                    </a:p>
                  </a:txBody>
                  <a:tcPr>
                    <a:lnL w="9525" cap="flat" cmpd="sng" algn="ctr">
                      <a:solidFill>
                        <a:srgbClr val="D5DBDB"/>
                      </a:solidFill>
                      <a:prstDash val="solid"/>
                      <a:round/>
                      <a:headEnd type="none" w="med" len="med"/>
                      <a:tailEnd type="none" w="med" len="med"/>
                    </a:lnL>
                    <a:lnR w="9525" cap="flat" cmpd="sng" algn="ctr">
                      <a:solidFill>
                        <a:srgbClr val="D5DBDB"/>
                      </a:solidFill>
                      <a:prstDash val="solid"/>
                      <a:round/>
                      <a:headEnd type="none" w="med" len="med"/>
                      <a:tailEnd type="none" w="med" len="med"/>
                    </a:lnR>
                    <a:lnT w="9525" cap="flat" cmpd="sng" algn="ctr">
                      <a:solidFill>
                        <a:srgbClr val="D5DBDB"/>
                      </a:solidFill>
                      <a:prstDash val="solid"/>
                      <a:round/>
                      <a:headEnd type="none" w="med" len="med"/>
                      <a:tailEnd type="none" w="med" len="med"/>
                    </a:lnT>
                    <a:lnB w="9525" cap="flat" cmpd="sng" algn="ctr">
                      <a:solidFill>
                        <a:srgbClr val="D5DBDB"/>
                      </a:solidFill>
                      <a:prstDash val="solid"/>
                      <a:round/>
                      <a:headEnd type="none" w="med" len="med"/>
                      <a:tailEnd type="none" w="med" len="med"/>
                    </a:lnB>
                    <a:solidFill>
                      <a:srgbClr val="FFFFFF"/>
                    </a:solidFill>
                  </a:tcPr>
                </a:tc>
                <a:extLst>
                  <a:ext uri="{0D108BD9-81ED-4DB2-BD59-A6C34878D82A}">
                    <a16:rowId xmlns:a16="http://schemas.microsoft.com/office/drawing/2014/main" val="1120388538"/>
                  </a:ext>
                </a:extLst>
              </a:tr>
            </a:tbl>
          </a:graphicData>
        </a:graphic>
      </p:graphicFrame>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44</a:t>
            </a:fld>
            <a:endParaRPr lang="en-US" altLang="en-US"/>
          </a:p>
        </p:txBody>
      </p:sp>
    </p:spTree>
    <p:extLst>
      <p:ext uri="{BB962C8B-B14F-4D97-AF65-F5344CB8AC3E}">
        <p14:creationId xmlns:p14="http://schemas.microsoft.com/office/powerpoint/2010/main" val="3993427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4563-BE32-EF41-AF14-F5155CE87FDA}"/>
              </a:ext>
            </a:extLst>
          </p:cNvPr>
          <p:cNvSpPr>
            <a:spLocks noGrp="1"/>
          </p:cNvSpPr>
          <p:nvPr>
            <p:ph type="title"/>
          </p:nvPr>
        </p:nvSpPr>
        <p:spPr/>
        <p:txBody>
          <a:bodyPr/>
          <a:lstStyle/>
          <a:p>
            <a:r>
              <a:rPr lang="en-US"/>
              <a:t>Example use of Topic wildcards</a:t>
            </a:r>
          </a:p>
        </p:txBody>
      </p:sp>
      <p:sp>
        <p:nvSpPr>
          <p:cNvPr id="3" name="Content Placeholder 2">
            <a:extLst>
              <a:ext uri="{FF2B5EF4-FFF2-40B4-BE49-F238E27FC236}">
                <a16:creationId xmlns:a16="http://schemas.microsoft.com/office/drawing/2014/main" id="{5D33224A-9210-8141-ADC3-E8DF6BAFA9D8}"/>
              </a:ext>
            </a:extLst>
          </p:cNvPr>
          <p:cNvSpPr>
            <a:spLocks noGrp="1"/>
          </p:cNvSpPr>
          <p:nvPr>
            <p:ph idx="1"/>
          </p:nvPr>
        </p:nvSpPr>
        <p:spPr/>
        <p:txBody>
          <a:bodyPr/>
          <a:lstStyle/>
          <a:p>
            <a:r>
              <a:rPr lang="en-US"/>
              <a:t>A subscription to </a:t>
            </a:r>
            <a:r>
              <a:rPr lang="en-US" b="1" i="1"/>
              <a:t>sensor/# </a:t>
            </a:r>
            <a:r>
              <a:rPr lang="en-US"/>
              <a:t>receives messages published to </a:t>
            </a:r>
            <a:r>
              <a:rPr lang="en-US" b="1" i="1"/>
              <a:t>sensor/</a:t>
            </a:r>
            <a:r>
              <a:rPr lang="en-US"/>
              <a:t>, </a:t>
            </a:r>
            <a:r>
              <a:rPr lang="en-US" b="1" i="1"/>
              <a:t>sensor/temperature</a:t>
            </a:r>
            <a:r>
              <a:rPr lang="en-US"/>
              <a:t>, </a:t>
            </a:r>
            <a:r>
              <a:rPr lang="en-US" b="1" i="1"/>
              <a:t>sensor/temperature/room1</a:t>
            </a:r>
            <a:r>
              <a:rPr lang="en-US"/>
              <a:t>, but not messages published to </a:t>
            </a:r>
            <a:r>
              <a:rPr lang="en-US" i="1"/>
              <a:t>Sensor</a:t>
            </a:r>
            <a:r>
              <a:rPr lang="en-US"/>
              <a:t>.</a:t>
            </a:r>
          </a:p>
          <a:p>
            <a:endParaRPr lang="en-US"/>
          </a:p>
          <a:p>
            <a:r>
              <a:rPr lang="en-US"/>
              <a:t>A subscription to </a:t>
            </a:r>
            <a:r>
              <a:rPr lang="en-US" b="1" i="1"/>
              <a:t>sensor/+/room1 </a:t>
            </a:r>
            <a:r>
              <a:rPr lang="en-US"/>
              <a:t>receives messages published to </a:t>
            </a:r>
            <a:r>
              <a:rPr lang="en-US" b="1" i="1"/>
              <a:t>sensor/temperature/room1 </a:t>
            </a:r>
            <a:r>
              <a:rPr lang="en-US"/>
              <a:t>and </a:t>
            </a:r>
            <a:r>
              <a:rPr lang="en-US" b="1" i="1"/>
              <a:t>sensor/humidity/room1</a:t>
            </a:r>
            <a:r>
              <a:rPr lang="en-US"/>
              <a:t>, but not messages sent to </a:t>
            </a:r>
            <a:r>
              <a:rPr lang="en-US" i="1"/>
              <a:t>sensor/temperature/room2 </a:t>
            </a:r>
            <a:r>
              <a:rPr lang="en-US"/>
              <a:t>or </a:t>
            </a:r>
            <a:r>
              <a:rPr lang="en-US" i="1"/>
              <a:t>sensor/humidity/room2</a:t>
            </a:r>
            <a:r>
              <a:rPr lang="en-US"/>
              <a:t>.</a:t>
            </a:r>
          </a:p>
        </p:txBody>
      </p:sp>
      <p:sp>
        <p:nvSpPr>
          <p:cNvPr id="4" name="Slide Number Placeholder 3">
            <a:extLst>
              <a:ext uri="{FF2B5EF4-FFF2-40B4-BE49-F238E27FC236}">
                <a16:creationId xmlns:a16="http://schemas.microsoft.com/office/drawing/2014/main" id="{030A1FB7-E0A1-E94B-BDA2-A073A25176DA}"/>
              </a:ext>
            </a:extLst>
          </p:cNvPr>
          <p:cNvSpPr>
            <a:spLocks noGrp="1"/>
          </p:cNvSpPr>
          <p:nvPr>
            <p:ph type="sldNum" sz="quarter" idx="12"/>
          </p:nvPr>
        </p:nvSpPr>
        <p:spPr/>
        <p:txBody>
          <a:bodyPr/>
          <a:lstStyle/>
          <a:p>
            <a:pPr>
              <a:defRPr/>
            </a:pPr>
            <a:fld id="{7A91E16D-0EAD-4D3D-AC22-65013F654EE2}" type="slidenum">
              <a:rPr lang="en-US" altLang="en-US" smtClean="0"/>
              <a:pPr>
                <a:defRPr/>
              </a:pPr>
              <a:t>45</a:t>
            </a:fld>
            <a:endParaRPr lang="en-US" altLang="en-US"/>
          </a:p>
        </p:txBody>
      </p:sp>
    </p:spTree>
    <p:extLst>
      <p:ext uri="{BB962C8B-B14F-4D97-AF65-F5344CB8AC3E}">
        <p14:creationId xmlns:p14="http://schemas.microsoft.com/office/powerpoint/2010/main" val="1683222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30" y="0"/>
            <a:ext cx="7772400" cy="1240140"/>
          </a:xfrm>
        </p:spPr>
        <p:txBody>
          <a:bodyPr/>
          <a:lstStyle/>
          <a:p>
            <a:r>
              <a:rPr lang="en-US"/>
              <a:t>Publish Using JSON</a:t>
            </a:r>
          </a:p>
        </p:txBody>
      </p:sp>
      <p:sp>
        <p:nvSpPr>
          <p:cNvPr id="3" name="Rectangle 2"/>
          <p:cNvSpPr/>
          <p:nvPr/>
        </p:nvSpPr>
        <p:spPr>
          <a:xfrm>
            <a:off x="1941730" y="4297002"/>
            <a:ext cx="4572000" cy="2246769"/>
          </a:xfrm>
          <a:prstGeom prst="rect">
            <a:avLst/>
          </a:prstGeom>
        </p:spPr>
        <p:txBody>
          <a:bodyPr>
            <a:spAutoFit/>
          </a:bodyPr>
          <a:lstStyle/>
          <a:p>
            <a:r>
              <a:rPr lang="en-US" sz="2000">
                <a:solidFill>
                  <a:srgbClr val="343434"/>
                </a:solidFill>
                <a:latin typeface="CourierNewPSMT" charset="0"/>
              </a:rPr>
              <a:t>{</a:t>
            </a:r>
          </a:p>
          <a:p>
            <a:r>
              <a:rPr lang="ro-RO" sz="2000">
                <a:solidFill>
                  <a:srgbClr val="343434"/>
                </a:solidFill>
                <a:latin typeface="CourierNewPSMT" charset="0"/>
              </a:rPr>
              <a:t>    "state": {</a:t>
            </a:r>
          </a:p>
          <a:p>
            <a:r>
              <a:rPr lang="en-US" sz="2000">
                <a:solidFill>
                  <a:srgbClr val="343434"/>
                </a:solidFill>
                <a:latin typeface="CourierNewPSMT" charset="0"/>
              </a:rPr>
              <a:t>        "reported": {</a:t>
            </a:r>
          </a:p>
          <a:p>
            <a:r>
              <a:rPr lang="ro-RO" sz="2000">
                <a:solidFill>
                  <a:srgbClr val="343434"/>
                </a:solidFill>
                <a:latin typeface="CourierNewPSMT" charset="0"/>
              </a:rPr>
              <a:t>            "color": "</a:t>
            </a:r>
            <a:r>
              <a:rPr lang="ro-RO" sz="2000" err="1">
                <a:solidFill>
                  <a:srgbClr val="343434"/>
                </a:solidFill>
                <a:latin typeface="CourierNewPSMT" charset="0"/>
              </a:rPr>
              <a:t>red</a:t>
            </a:r>
            <a:r>
              <a:rPr lang="ro-RO" sz="2000">
                <a:solidFill>
                  <a:srgbClr val="343434"/>
                </a:solidFill>
                <a:latin typeface="CourierNewPSMT" charset="0"/>
              </a:rPr>
              <a:t>"</a:t>
            </a:r>
          </a:p>
          <a:p>
            <a:r>
              <a:rPr lang="de-DE" sz="2000">
                <a:solidFill>
                  <a:srgbClr val="343434"/>
                </a:solidFill>
                <a:latin typeface="CourierNewPSMT" charset="0"/>
              </a:rPr>
              <a:t>        }</a:t>
            </a:r>
          </a:p>
          <a:p>
            <a:r>
              <a:rPr lang="de-DE" sz="2000">
                <a:solidFill>
                  <a:srgbClr val="343434"/>
                </a:solidFill>
                <a:latin typeface="CourierNewPSMT" charset="0"/>
              </a:rPr>
              <a:t>    }</a:t>
            </a:r>
          </a:p>
          <a:p>
            <a:r>
              <a:rPr lang="de-DE" sz="2000">
                <a:solidFill>
                  <a:srgbClr val="343434"/>
                </a:solidFill>
                <a:latin typeface="CourierNewPSMT" charset="0"/>
              </a:rPr>
              <a:t>} </a:t>
            </a:r>
            <a:endParaRPr lang="en-US" sz="2000"/>
          </a:p>
        </p:txBody>
      </p:sp>
      <p:sp>
        <p:nvSpPr>
          <p:cNvPr id="4" name="Rectangle 3"/>
          <p:cNvSpPr/>
          <p:nvPr/>
        </p:nvSpPr>
        <p:spPr>
          <a:xfrm>
            <a:off x="341530" y="1384085"/>
            <a:ext cx="8253830" cy="2912918"/>
          </a:xfrm>
          <a:prstGeom prst="rect">
            <a:avLst/>
          </a:prstGeom>
        </p:spPr>
        <p:txBody>
          <a:bodyPr vert="horz" lIns="91440" tIns="45720" rIns="91440" bIns="45720" rtlCol="0">
            <a:normAutofit/>
          </a:bodyPr>
          <a:lstStyle/>
          <a:p>
            <a:pPr marL="171450" indent="-171450" defTabSz="685800" eaLnBrk="1" fontAlgn="auto" hangingPunct="1">
              <a:lnSpc>
                <a:spcPct val="120000"/>
              </a:lnSpc>
              <a:spcBef>
                <a:spcPts val="750"/>
              </a:spcBef>
              <a:spcAft>
                <a:spcPts val="0"/>
              </a:spcAft>
              <a:buFont typeface="Arial" panose="020B0604020202020204" pitchFamily="34" charset="0"/>
              <a:buChar char="•"/>
            </a:pPr>
            <a:r>
              <a:rPr lang="en-US" sz="2100" b="1">
                <a:latin typeface="+mn-lt"/>
              </a:rPr>
              <a:t>JSON (JavaScript Object Notation)</a:t>
            </a:r>
          </a:p>
          <a:p>
            <a:pPr marL="514350" lvl="1" indent="-171450" defTabSz="685800" eaLnBrk="1" hangingPunct="1">
              <a:lnSpc>
                <a:spcPct val="120000"/>
              </a:lnSpc>
              <a:spcBef>
                <a:spcPts val="375"/>
              </a:spcBef>
              <a:buFont typeface="Arial" panose="020B0604020202020204" pitchFamily="34" charset="0"/>
              <a:buChar char="•"/>
            </a:pPr>
            <a:r>
              <a:rPr lang="en-US">
                <a:latin typeface="+mn-lt"/>
              </a:rPr>
              <a:t>A lightweight data-interchange format</a:t>
            </a:r>
          </a:p>
          <a:p>
            <a:pPr marL="514350" lvl="1" indent="-171450" defTabSz="685800" eaLnBrk="1" hangingPunct="1">
              <a:lnSpc>
                <a:spcPct val="120000"/>
              </a:lnSpc>
              <a:spcBef>
                <a:spcPts val="375"/>
              </a:spcBef>
              <a:buFont typeface="Arial" panose="020B0604020202020204" pitchFamily="34" charset="0"/>
              <a:buChar char="•"/>
            </a:pPr>
            <a:r>
              <a:rPr lang="en-US">
                <a:latin typeface="+mn-lt"/>
              </a:rPr>
              <a:t>Easy for humans to read and write</a:t>
            </a:r>
          </a:p>
          <a:p>
            <a:pPr marL="514350" lvl="1" indent="-171450" defTabSz="685800" eaLnBrk="1" hangingPunct="1">
              <a:lnSpc>
                <a:spcPct val="120000"/>
              </a:lnSpc>
              <a:spcBef>
                <a:spcPts val="375"/>
              </a:spcBef>
              <a:buFont typeface="Arial" panose="020B0604020202020204" pitchFamily="34" charset="0"/>
              <a:buChar char="•"/>
            </a:pPr>
            <a:r>
              <a:rPr lang="en-US">
                <a:latin typeface="+mn-lt"/>
              </a:rPr>
              <a:t>Easy for machines to parse and generate.</a:t>
            </a:r>
          </a:p>
          <a:p>
            <a:pPr marL="171450" indent="-171450" defTabSz="685800" eaLnBrk="1" fontAlgn="auto" hangingPunct="1">
              <a:lnSpc>
                <a:spcPct val="120000"/>
              </a:lnSpc>
              <a:spcBef>
                <a:spcPts val="750"/>
              </a:spcBef>
              <a:spcAft>
                <a:spcPts val="0"/>
              </a:spcAft>
              <a:buFont typeface="Arial" panose="020B0604020202020204" pitchFamily="34" charset="0"/>
              <a:buChar char="•"/>
            </a:pPr>
            <a:r>
              <a:rPr lang="en-US" sz="2100">
                <a:latin typeface="+mn-lt"/>
              </a:rPr>
              <a:t>A thing can send its current state to the Thing Shadows service by sending an MQTT message to the topic </a:t>
            </a:r>
            <a:r>
              <a:rPr lang="en-US" sz="2100" i="1">
                <a:latin typeface="+mn-lt"/>
              </a:rPr>
              <a:t>$</a:t>
            </a:r>
            <a:r>
              <a:rPr lang="en-US" sz="2100" i="1" err="1">
                <a:latin typeface="+mn-lt"/>
              </a:rPr>
              <a:t>aws</a:t>
            </a:r>
            <a:r>
              <a:rPr lang="en-US" sz="2100" i="1">
                <a:latin typeface="+mn-lt"/>
              </a:rPr>
              <a:t>/things/</a:t>
            </a:r>
            <a:r>
              <a:rPr lang="en-US" sz="2100" i="1" err="1">
                <a:latin typeface="+mn-lt"/>
              </a:rPr>
              <a:t>myLightBulb</a:t>
            </a:r>
            <a:r>
              <a:rPr lang="en-US" sz="2100" i="1">
                <a:latin typeface="+mn-lt"/>
              </a:rPr>
              <a:t>/shadow/update </a:t>
            </a:r>
          </a:p>
        </p:txBody>
      </p:sp>
    </p:spTree>
    <p:extLst>
      <p:ext uri="{BB962C8B-B14F-4D97-AF65-F5344CB8AC3E}">
        <p14:creationId xmlns:p14="http://schemas.microsoft.com/office/powerpoint/2010/main" val="1534268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RESTful API Accessing Shadow</a:t>
            </a:r>
          </a:p>
        </p:txBody>
      </p:sp>
      <p:sp>
        <p:nvSpPr>
          <p:cNvPr id="3" name="Content Placeholder 2"/>
          <p:cNvSpPr>
            <a:spLocks noGrp="1"/>
          </p:cNvSpPr>
          <p:nvPr>
            <p:ph idx="1"/>
          </p:nvPr>
        </p:nvSpPr>
        <p:spPr>
          <a:xfrm>
            <a:off x="457200" y="1333500"/>
            <a:ext cx="8229600" cy="5067300"/>
          </a:xfrm>
        </p:spPr>
        <p:txBody>
          <a:bodyPr>
            <a:normAutofit fontScale="92500" lnSpcReduction="10000"/>
          </a:bodyPr>
          <a:lstStyle/>
          <a:p>
            <a:pPr>
              <a:lnSpc>
                <a:spcPct val="110000"/>
              </a:lnSpc>
            </a:pPr>
            <a:r>
              <a:rPr lang="en-US" b="1"/>
              <a:t>curl</a:t>
            </a:r>
            <a:r>
              <a:rPr lang="en-US"/>
              <a:t>  is  a  tool to transfer data from or to a server, using one of the supported protocols including </a:t>
            </a:r>
            <a:r>
              <a:rPr lang="en-US" b="1" i="1"/>
              <a:t>HTTP</a:t>
            </a:r>
            <a:r>
              <a:rPr lang="en-US"/>
              <a:t> and </a:t>
            </a:r>
            <a:r>
              <a:rPr lang="en-US" b="1" i="1"/>
              <a:t>HTTPS</a:t>
            </a:r>
            <a:endParaRPr lang="en-US"/>
          </a:p>
          <a:p>
            <a:pPr lvl="1">
              <a:lnSpc>
                <a:spcPct val="110000"/>
              </a:lnSpc>
            </a:pPr>
            <a:r>
              <a:rPr lang="en-US"/>
              <a:t>Delete all data from a thing shadow by setting its state to null</a:t>
            </a:r>
            <a:br>
              <a:rPr lang="en-US"/>
            </a:br>
            <a:r>
              <a:rPr lang="en-US"/>
              <a:t>curl -H "Content-Type: application/</a:t>
            </a:r>
            <a:r>
              <a:rPr lang="en-US" err="1"/>
              <a:t>json</a:t>
            </a:r>
            <a:r>
              <a:rPr lang="en-US"/>
              <a:t>" -X POST -d '{"</a:t>
            </a:r>
            <a:r>
              <a:rPr lang="en-US" err="1"/>
              <a:t>state":null</a:t>
            </a:r>
            <a:r>
              <a:rPr lang="en-US"/>
              <a:t>}' -k --cert ./a5aedfc048-certificate.pem.crt --key ./a5aedfc048-private.pem.key https://A3VOQMFBV77HZI.iot.us-west-2.amazonaws.com:8443/things/IoT-motion-sensor/shadow</a:t>
            </a:r>
          </a:p>
          <a:p>
            <a:pPr lvl="1">
              <a:lnSpc>
                <a:spcPct val="110000"/>
              </a:lnSpc>
            </a:pPr>
            <a:r>
              <a:rPr lang="en-US"/>
              <a:t>curl -H "Content-Type: application/</a:t>
            </a:r>
            <a:r>
              <a:rPr lang="en-US" err="1"/>
              <a:t>json</a:t>
            </a:r>
            <a:r>
              <a:rPr lang="en-US"/>
              <a:t>" -X POST -d '{"state":{"desired":{"motion":"0","time":"hello"}}}' -k --cert ./a5aedfc048-certificate.pem.crt --key ./a5aedfc048-private.pem.key "https://A3VOQMFBV77HZI.iot.us-west-2.amazonaws.com:8443/things/</a:t>
            </a:r>
            <a:r>
              <a:rPr lang="en-US" err="1"/>
              <a:t>IoT</a:t>
            </a:r>
            <a:r>
              <a:rPr lang="en-US"/>
              <a:t>-motion-sensor/shadow"</a:t>
            </a:r>
          </a:p>
          <a:p>
            <a:pPr lvl="1">
              <a:lnSpc>
                <a:spcPct val="110000"/>
              </a:lnSpc>
            </a:pPr>
            <a:r>
              <a:rPr lang="en-US"/>
              <a:t>curl -H "Content-Type: application/</a:t>
            </a:r>
            <a:r>
              <a:rPr lang="en-US" err="1"/>
              <a:t>json</a:t>
            </a:r>
            <a:r>
              <a:rPr lang="en-US"/>
              <a:t>" -X POST -d '{"state":{"reported":{"motion":"0","time":"hello"}}}' -k --cert ./a5aedfc048-certificate.pem.crt --key ./a5aedfc048-private.pem.key https://A3VOQMFBV77HZI.iot.us-west-2.amazonaws.com:8443/things/IoT-motion-sensor/shadow</a:t>
            </a:r>
          </a:p>
          <a:p>
            <a:pPr lvl="1">
              <a:lnSpc>
                <a:spcPct val="110000"/>
              </a:lnSpc>
            </a:pPr>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47</a:t>
            </a:fld>
            <a:endParaRPr lang="en-US" altLang="en-US"/>
          </a:p>
        </p:txBody>
      </p:sp>
    </p:spTree>
    <p:extLst>
      <p:ext uri="{BB962C8B-B14F-4D97-AF65-F5344CB8AC3E}">
        <p14:creationId xmlns:p14="http://schemas.microsoft.com/office/powerpoint/2010/main" val="1031142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Device registry - thing, keys, certificate, policy</a:t>
            </a:r>
          </a:p>
          <a:p>
            <a:r>
              <a:rPr lang="en-US">
                <a:solidFill>
                  <a:schemeClr val="bg2">
                    <a:lumMod val="75000"/>
                  </a:schemeClr>
                </a:solidFill>
              </a:rPr>
              <a:t>Security and identity</a:t>
            </a:r>
          </a:p>
          <a:p>
            <a:r>
              <a:rPr lang="en-US">
                <a:solidFill>
                  <a:schemeClr val="bg2">
                    <a:lumMod val="75000"/>
                  </a:schemeClr>
                </a:solidFill>
              </a:rPr>
              <a:t>Device gateway – MQTT</a:t>
            </a:r>
          </a:p>
          <a:p>
            <a:r>
              <a:rPr lang="en-US">
                <a:hlinkClick r:id="rId2"/>
              </a:rPr>
              <a:t>Rules Engine</a:t>
            </a:r>
            <a:endParaRPr lang="en-US"/>
          </a:p>
          <a:p>
            <a:r>
              <a:rPr lang="en-US">
                <a:solidFill>
                  <a:schemeClr val="bg2">
                    <a:lumMod val="75000"/>
                  </a:schemeClr>
                </a:solidFill>
              </a:rPr>
              <a:t>Pricing</a:t>
            </a:r>
          </a:p>
          <a:p>
            <a:r>
              <a:rPr lang="en-US">
                <a:solidFill>
                  <a:schemeClr val="bg2">
                    <a:lumMod val="75000"/>
                  </a:schemeClr>
                </a:solidFill>
              </a:rPr>
              <a:t>Example code with MQTT</a:t>
            </a: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48</a:t>
            </a:fld>
            <a:endParaRPr lang="en-US" altLang="en-US"/>
          </a:p>
        </p:txBody>
      </p:sp>
    </p:spTree>
    <p:extLst>
      <p:ext uri="{BB962C8B-B14F-4D97-AF65-F5344CB8AC3E}">
        <p14:creationId xmlns:p14="http://schemas.microsoft.com/office/powerpoint/2010/main" val="1699762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Amazon </a:t>
            </a:r>
            <a:r>
              <a:rPr lang="en-US" err="1"/>
              <a:t>DynamoDB</a:t>
            </a:r>
            <a:endParaRPr lang="en-US"/>
          </a:p>
        </p:txBody>
      </p:sp>
      <p:sp>
        <p:nvSpPr>
          <p:cNvPr id="3" name="Content Placeholder 2"/>
          <p:cNvSpPr>
            <a:spLocks noGrp="1"/>
          </p:cNvSpPr>
          <p:nvPr>
            <p:ph idx="1"/>
          </p:nvPr>
        </p:nvSpPr>
        <p:spPr>
          <a:xfrm>
            <a:off x="628650" y="1825624"/>
            <a:ext cx="7886700" cy="4600575"/>
          </a:xfrm>
        </p:spPr>
        <p:txBody>
          <a:bodyPr>
            <a:normAutofit fontScale="92500" lnSpcReduction="10000"/>
          </a:bodyPr>
          <a:lstStyle/>
          <a:p>
            <a:pPr>
              <a:lnSpc>
                <a:spcPct val="110000"/>
              </a:lnSpc>
            </a:pPr>
            <a:r>
              <a:rPr lang="en-US" b="1" dirty="0"/>
              <a:t>Table</a:t>
            </a:r>
            <a:r>
              <a:rPr lang="en-US" dirty="0"/>
              <a:t> –A </a:t>
            </a:r>
            <a:r>
              <a:rPr lang="en-US" i="1" dirty="0"/>
              <a:t>table</a:t>
            </a:r>
            <a:r>
              <a:rPr lang="en-US" dirty="0"/>
              <a:t> is a collection of data</a:t>
            </a:r>
          </a:p>
          <a:p>
            <a:pPr>
              <a:lnSpc>
                <a:spcPct val="110000"/>
              </a:lnSpc>
            </a:pPr>
            <a:r>
              <a:rPr lang="en-US" b="1" dirty="0"/>
              <a:t>Item</a:t>
            </a:r>
            <a:r>
              <a:rPr lang="en-US" dirty="0"/>
              <a:t> – Each table contains zero or more items. An </a:t>
            </a:r>
            <a:r>
              <a:rPr lang="en-US" i="1" dirty="0"/>
              <a:t>item</a:t>
            </a:r>
            <a:r>
              <a:rPr lang="en-US" dirty="0"/>
              <a:t> is a group of attributes that is uniquely identifiable among all of the other items</a:t>
            </a:r>
          </a:p>
          <a:p>
            <a:pPr>
              <a:lnSpc>
                <a:spcPct val="110000"/>
              </a:lnSpc>
            </a:pPr>
            <a:r>
              <a:rPr lang="en-US" b="1" dirty="0"/>
              <a:t>Attribute</a:t>
            </a:r>
            <a:r>
              <a:rPr lang="en-US" dirty="0"/>
              <a:t> – Each item is composed of one or more attributes. An </a:t>
            </a:r>
            <a:r>
              <a:rPr lang="en-US" i="1" dirty="0"/>
              <a:t>attribute</a:t>
            </a:r>
            <a:r>
              <a:rPr lang="en-US" dirty="0"/>
              <a:t> is a fundamental data element, something that does not need to be broken down any further</a:t>
            </a:r>
          </a:p>
          <a:p>
            <a:pPr>
              <a:lnSpc>
                <a:spcPct val="110000"/>
              </a:lnSpc>
            </a:pPr>
            <a:r>
              <a:rPr lang="en-US" b="1" dirty="0"/>
              <a:t>Primary Key</a:t>
            </a:r>
          </a:p>
          <a:p>
            <a:pPr lvl="1">
              <a:lnSpc>
                <a:spcPct val="110000"/>
              </a:lnSpc>
            </a:pPr>
            <a:r>
              <a:rPr lang="en-US" dirty="0"/>
              <a:t>Partition key – A simple primary key, composed of one attribute known as the partition key.</a:t>
            </a:r>
          </a:p>
          <a:p>
            <a:pPr lvl="1">
              <a:lnSpc>
                <a:spcPct val="110000"/>
              </a:lnSpc>
            </a:pPr>
            <a:r>
              <a:rPr lang="en-US" dirty="0"/>
              <a:t>DynamoDB uses the partition key's value as input to an internal hash function. The output from the hash function determines the partition (physical storage internal to DynamoDB) in which the item will be stored.</a:t>
            </a:r>
          </a:p>
          <a:p>
            <a:pPr lvl="1">
              <a:lnSpc>
                <a:spcPct val="110000"/>
              </a:lnSpc>
            </a:pPr>
            <a:r>
              <a:rPr lang="en-US" dirty="0"/>
              <a:t>All items with the same partition key value are stored together, in sorted order by sort key value.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49</a:t>
            </a:fld>
            <a:endParaRPr lang="en-US" altLang="en-US"/>
          </a:p>
        </p:txBody>
      </p:sp>
    </p:spTree>
    <p:extLst>
      <p:ext uri="{BB962C8B-B14F-4D97-AF65-F5344CB8AC3E}">
        <p14:creationId xmlns:p14="http://schemas.microsoft.com/office/powerpoint/2010/main" val="164011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628650" y="1503681"/>
            <a:ext cx="7886700" cy="2568088"/>
          </a:xfrm>
        </p:spPr>
        <p:txBody>
          <a:bodyPr>
            <a:normAutofit fontScale="92500"/>
          </a:bodyPr>
          <a:lstStyle/>
          <a:p>
            <a:pPr>
              <a:lnSpc>
                <a:spcPct val="100000"/>
              </a:lnSpc>
            </a:pPr>
            <a:r>
              <a:rPr lang="en-US"/>
              <a:t>Amazon AWS </a:t>
            </a:r>
            <a:r>
              <a:rPr lang="en-US" err="1"/>
              <a:t>IoT</a:t>
            </a:r>
            <a:r>
              <a:rPr lang="en-US"/>
              <a:t> basically sets up a server such as a MQTT server so that physical </a:t>
            </a:r>
            <a:r>
              <a:rPr lang="en-US" err="1"/>
              <a:t>IoT</a:t>
            </a:r>
            <a:r>
              <a:rPr lang="en-US"/>
              <a:t> devices and applications can use the server to communicate with each other</a:t>
            </a:r>
          </a:p>
          <a:p>
            <a:pPr>
              <a:lnSpc>
                <a:spcPct val="100000"/>
              </a:lnSpc>
            </a:pPr>
            <a:r>
              <a:rPr lang="en-US"/>
              <a:t>AWS IoT goes beyond the communication through MQTT and provides other Amazon services that process the data from IoT devices, for example, storing data via Amazon Simple Storage Service (S3).</a:t>
            </a:r>
          </a:p>
          <a:p>
            <a:pPr>
              <a:lnSpc>
                <a:spcPct val="100000"/>
              </a:lnSpc>
            </a:pPr>
            <a:r>
              <a:rPr lang="en-US"/>
              <a:t>AWS </a:t>
            </a:r>
            <a:r>
              <a:rPr lang="en-US" err="1"/>
              <a:t>IoT</a:t>
            </a:r>
            <a:r>
              <a:rPr lang="en-US"/>
              <a:t> supports other communication protocol such as REST API (https)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684488663"/>
              </p:ext>
            </p:extLst>
          </p:nvPr>
        </p:nvGraphicFramePr>
        <p:xfrm>
          <a:off x="1635760" y="4147819"/>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91854398"/>
                    </a:ext>
                  </a:extLst>
                </a:gridCol>
                <a:gridCol w="2032000">
                  <a:extLst>
                    <a:ext uri="{9D8B030D-6E8A-4147-A177-3AD203B41FA5}">
                      <a16:colId xmlns:a16="http://schemas.microsoft.com/office/drawing/2014/main" val="2187788983"/>
                    </a:ext>
                  </a:extLst>
                </a:gridCol>
                <a:gridCol w="2032000">
                  <a:extLst>
                    <a:ext uri="{9D8B030D-6E8A-4147-A177-3AD203B41FA5}">
                      <a16:colId xmlns:a16="http://schemas.microsoft.com/office/drawing/2014/main" val="106611966"/>
                    </a:ext>
                  </a:extLst>
                </a:gridCol>
              </a:tblGrid>
              <a:tr h="370840">
                <a:tc>
                  <a:txBody>
                    <a:bodyPr/>
                    <a:lstStyle/>
                    <a:p>
                      <a:r>
                        <a:rPr lang="en-US"/>
                        <a:t>Protocol</a:t>
                      </a:r>
                    </a:p>
                  </a:txBody>
                  <a:tcPr/>
                </a:tc>
                <a:tc>
                  <a:txBody>
                    <a:bodyPr/>
                    <a:lstStyle/>
                    <a:p>
                      <a:r>
                        <a:rPr lang="en-US"/>
                        <a:t>Authentication</a:t>
                      </a:r>
                    </a:p>
                  </a:txBody>
                  <a:tcPr/>
                </a:tc>
                <a:tc>
                  <a:txBody>
                    <a:bodyPr/>
                    <a:lstStyle/>
                    <a:p>
                      <a:r>
                        <a:rPr lang="en-US"/>
                        <a:t>Port</a:t>
                      </a:r>
                    </a:p>
                  </a:txBody>
                  <a:tcPr/>
                </a:tc>
                <a:extLst>
                  <a:ext uri="{0D108BD9-81ED-4DB2-BD59-A6C34878D82A}">
                    <a16:rowId xmlns:a16="http://schemas.microsoft.com/office/drawing/2014/main" val="2860514207"/>
                  </a:ext>
                </a:extLst>
              </a:tr>
              <a:tr h="370840">
                <a:tc>
                  <a:txBody>
                    <a:bodyPr/>
                    <a:lstStyle/>
                    <a:p>
                      <a:r>
                        <a:rPr lang="en-US"/>
                        <a:t>MQTT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Client Certificate</a:t>
                      </a:r>
                    </a:p>
                  </a:txBody>
                  <a:tcPr/>
                </a:tc>
                <a:tc>
                  <a:txBody>
                    <a:bodyPr/>
                    <a:lstStyle/>
                    <a:p>
                      <a:r>
                        <a:rPr lang="en-US"/>
                        <a:t>8883</a:t>
                      </a:r>
                    </a:p>
                  </a:txBody>
                  <a:tcPr/>
                </a:tc>
                <a:extLst>
                  <a:ext uri="{0D108BD9-81ED-4DB2-BD59-A6C34878D82A}">
                    <a16:rowId xmlns:a16="http://schemas.microsoft.com/office/drawing/2014/main" val="3355175488"/>
                  </a:ext>
                </a:extLst>
              </a:tr>
              <a:tr h="370840">
                <a:tc>
                  <a:txBody>
                    <a:bodyPr/>
                    <a:lstStyle/>
                    <a:p>
                      <a:r>
                        <a:rPr lang="en-US"/>
                        <a:t>MQTT</a:t>
                      </a:r>
                      <a:r>
                        <a:rPr lang="en-US" baseline="0"/>
                        <a:t> over </a:t>
                      </a:r>
                      <a:r>
                        <a:rPr lang="en-US" err="1"/>
                        <a:t>WebSocket</a:t>
                      </a:r>
                      <a:endParaRPr lang="en-US"/>
                    </a:p>
                  </a:txBody>
                  <a:tcPr/>
                </a:tc>
                <a:tc>
                  <a:txBody>
                    <a:bodyPr/>
                    <a:lstStyle/>
                    <a:p>
                      <a:r>
                        <a:rPr lang="en-US">
                          <a:hlinkClick r:id="rId3"/>
                        </a:rPr>
                        <a:t>AWS Signature Version 4</a:t>
                      </a:r>
                      <a:endParaRPr lang="en-US"/>
                    </a:p>
                  </a:txBody>
                  <a:tcPr/>
                </a:tc>
                <a:tc>
                  <a:txBody>
                    <a:bodyPr/>
                    <a:lstStyle/>
                    <a:p>
                      <a:r>
                        <a:rPr lang="en-US"/>
                        <a:t>443</a:t>
                      </a:r>
                    </a:p>
                  </a:txBody>
                  <a:tcPr/>
                </a:tc>
                <a:extLst>
                  <a:ext uri="{0D108BD9-81ED-4DB2-BD59-A6C34878D82A}">
                    <a16:rowId xmlns:a16="http://schemas.microsoft.com/office/drawing/2014/main" val="1635400081"/>
                  </a:ext>
                </a:extLst>
              </a:tr>
              <a:tr h="370840">
                <a:tc>
                  <a:txBody>
                    <a:bodyPr/>
                    <a:lstStyle/>
                    <a:p>
                      <a:r>
                        <a:rPr lang="en-US"/>
                        <a:t>HTTP</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Client Certificate</a:t>
                      </a:r>
                    </a:p>
                  </a:txBody>
                  <a:tcPr/>
                </a:tc>
                <a:tc>
                  <a:txBody>
                    <a:bodyPr/>
                    <a:lstStyle/>
                    <a:p>
                      <a:r>
                        <a:rPr lang="en-US"/>
                        <a:t>8443</a:t>
                      </a:r>
                    </a:p>
                  </a:txBody>
                  <a:tcPr/>
                </a:tc>
                <a:extLst>
                  <a:ext uri="{0D108BD9-81ED-4DB2-BD59-A6C34878D82A}">
                    <a16:rowId xmlns:a16="http://schemas.microsoft.com/office/drawing/2014/main" val="3004328913"/>
                  </a:ext>
                </a:extLst>
              </a:tr>
              <a:tr h="370840">
                <a:tc>
                  <a:txBody>
                    <a:bodyPr/>
                    <a:lstStyle/>
                    <a:p>
                      <a:r>
                        <a:rPr lang="en-US"/>
                        <a:t>HTTPS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hlinkClick r:id="rId3"/>
                        </a:rPr>
                        <a:t>AWS Signature Version 4</a:t>
                      </a:r>
                      <a:endParaRPr lang="en-US"/>
                    </a:p>
                  </a:txBody>
                  <a:tcPr/>
                </a:tc>
                <a:tc>
                  <a:txBody>
                    <a:bodyPr/>
                    <a:lstStyle/>
                    <a:p>
                      <a:r>
                        <a:rPr lang="en-US"/>
                        <a:t>443</a:t>
                      </a:r>
                    </a:p>
                  </a:txBody>
                  <a:tcPr/>
                </a:tc>
                <a:extLst>
                  <a:ext uri="{0D108BD9-81ED-4DB2-BD59-A6C34878D82A}">
                    <a16:rowId xmlns:a16="http://schemas.microsoft.com/office/drawing/2014/main" val="3977271074"/>
                  </a:ext>
                </a:extLst>
              </a:tr>
            </a:tbl>
          </a:graphicData>
        </a:graphic>
      </p:graphicFrame>
    </p:spTree>
    <p:extLst>
      <p:ext uri="{BB962C8B-B14F-4D97-AF65-F5344CB8AC3E}">
        <p14:creationId xmlns:p14="http://schemas.microsoft.com/office/powerpoint/2010/main" val="859174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DynamoDB</a:t>
            </a:r>
            <a:r>
              <a:rPr lang="en-US"/>
              <a:t> Table Example</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1300767"/>
            <a:ext cx="2921000" cy="5394256"/>
          </a:xfrm>
        </p:spPr>
      </p:pic>
      <p:sp>
        <p:nvSpPr>
          <p:cNvPr id="4" name="Content Placeholder 3"/>
          <p:cNvSpPr>
            <a:spLocks noGrp="1"/>
          </p:cNvSpPr>
          <p:nvPr>
            <p:ph sz="half" idx="2"/>
          </p:nvPr>
        </p:nvSpPr>
        <p:spPr>
          <a:xfrm>
            <a:off x="4457700" y="1825624"/>
            <a:ext cx="4057650" cy="4689475"/>
          </a:xfrm>
        </p:spPr>
        <p:txBody>
          <a:bodyPr>
            <a:normAutofit/>
          </a:bodyPr>
          <a:lstStyle/>
          <a:p>
            <a:pPr>
              <a:lnSpc>
                <a:spcPct val="110000"/>
              </a:lnSpc>
            </a:pPr>
            <a:r>
              <a:rPr lang="en-US"/>
              <a:t>Each item is composed of one or more attributes. </a:t>
            </a:r>
          </a:p>
          <a:p>
            <a:pPr>
              <a:lnSpc>
                <a:spcPct val="110000"/>
              </a:lnSpc>
            </a:pPr>
            <a:r>
              <a:rPr lang="en-US"/>
              <a:t>An </a:t>
            </a:r>
            <a:r>
              <a:rPr lang="en-US" i="1"/>
              <a:t>attribute</a:t>
            </a:r>
            <a:r>
              <a:rPr lang="en-US"/>
              <a:t> is a fundamental data element, something that does not need to be broken down any further. </a:t>
            </a:r>
          </a:p>
          <a:p>
            <a:pPr>
              <a:lnSpc>
                <a:spcPct val="110000"/>
              </a:lnSpc>
            </a:pPr>
            <a:r>
              <a:rPr lang="en-US"/>
              <a:t>For example, an item in a </a:t>
            </a:r>
            <a:r>
              <a:rPr lang="en-US" i="1"/>
              <a:t>People</a:t>
            </a:r>
            <a:r>
              <a:rPr lang="en-US"/>
              <a:t> table contains attributes called </a:t>
            </a:r>
            <a:r>
              <a:rPr lang="en-US" i="1" err="1"/>
              <a:t>PersonID</a:t>
            </a:r>
            <a:r>
              <a:rPr lang="en-US"/>
              <a:t>, </a:t>
            </a:r>
            <a:r>
              <a:rPr lang="en-US" i="1" err="1"/>
              <a:t>LastName</a:t>
            </a:r>
            <a:r>
              <a:rPr lang="en-US"/>
              <a:t>, </a:t>
            </a:r>
            <a:r>
              <a:rPr lang="en-US" i="1" err="1"/>
              <a:t>FirstName</a:t>
            </a:r>
            <a:r>
              <a:rPr lang="en-US"/>
              <a:t>, and so on. </a:t>
            </a:r>
          </a:p>
        </p:txBody>
      </p:sp>
      <p:sp>
        <p:nvSpPr>
          <p:cNvPr id="5" name="Slide Number Placeholder 4"/>
          <p:cNvSpPr>
            <a:spLocks noGrp="1"/>
          </p:cNvSpPr>
          <p:nvPr>
            <p:ph type="sldNum" sz="quarter" idx="12"/>
          </p:nvPr>
        </p:nvSpPr>
        <p:spPr/>
        <p:txBody>
          <a:bodyPr/>
          <a:lstStyle/>
          <a:p>
            <a:pPr>
              <a:defRPr/>
            </a:pPr>
            <a:fld id="{1CDFF356-55D6-4E32-9B69-764999300F5A}" type="slidenum">
              <a:rPr lang="en-US" altLang="en-US" smtClean="0"/>
              <a:pPr>
                <a:defRPr/>
              </a:pPr>
              <a:t>50</a:t>
            </a:fld>
            <a:endParaRPr lang="en-US" altLang="en-US"/>
          </a:p>
        </p:txBody>
      </p:sp>
      <p:sp>
        <p:nvSpPr>
          <p:cNvPr id="7" name="Rectangle 6"/>
          <p:cNvSpPr/>
          <p:nvPr/>
        </p:nvSpPr>
        <p:spPr>
          <a:xfrm>
            <a:off x="3539364" y="1987034"/>
            <a:ext cx="702436" cy="369332"/>
          </a:xfrm>
          <a:prstGeom prst="rect">
            <a:avLst/>
          </a:prstGeom>
        </p:spPr>
        <p:txBody>
          <a:bodyPr wrap="none">
            <a:spAutoFit/>
          </a:bodyPr>
          <a:lstStyle/>
          <a:p>
            <a:r>
              <a:rPr lang="en-US"/>
              <a:t>item</a:t>
            </a:r>
          </a:p>
        </p:txBody>
      </p:sp>
      <p:sp>
        <p:nvSpPr>
          <p:cNvPr id="8" name="Rectangle 7"/>
          <p:cNvSpPr/>
          <p:nvPr/>
        </p:nvSpPr>
        <p:spPr>
          <a:xfrm>
            <a:off x="3539364" y="3107341"/>
            <a:ext cx="702436" cy="369332"/>
          </a:xfrm>
          <a:prstGeom prst="rect">
            <a:avLst/>
          </a:prstGeom>
        </p:spPr>
        <p:txBody>
          <a:bodyPr wrap="none">
            <a:spAutoFit/>
          </a:bodyPr>
          <a:lstStyle/>
          <a:p>
            <a:r>
              <a:rPr lang="en-US"/>
              <a:t>item</a:t>
            </a:r>
          </a:p>
        </p:txBody>
      </p:sp>
      <p:sp>
        <p:nvSpPr>
          <p:cNvPr id="9" name="Rectangle 8"/>
          <p:cNvSpPr/>
          <p:nvPr/>
        </p:nvSpPr>
        <p:spPr>
          <a:xfrm>
            <a:off x="3539364" y="4901182"/>
            <a:ext cx="702436" cy="369332"/>
          </a:xfrm>
          <a:prstGeom prst="rect">
            <a:avLst/>
          </a:prstGeom>
        </p:spPr>
        <p:txBody>
          <a:bodyPr wrap="none">
            <a:spAutoFit/>
          </a:bodyPr>
          <a:lstStyle/>
          <a:p>
            <a:r>
              <a:rPr lang="en-US"/>
              <a:t>item</a:t>
            </a:r>
          </a:p>
        </p:txBody>
      </p:sp>
      <p:sp>
        <p:nvSpPr>
          <p:cNvPr id="10" name="Rectangle 9"/>
          <p:cNvSpPr/>
          <p:nvPr/>
        </p:nvSpPr>
        <p:spPr>
          <a:xfrm>
            <a:off x="185057" y="2171700"/>
            <a:ext cx="1306768" cy="369332"/>
          </a:xfrm>
          <a:prstGeom prst="rect">
            <a:avLst/>
          </a:prstGeom>
        </p:spPr>
        <p:txBody>
          <a:bodyPr wrap="none">
            <a:spAutoFit/>
          </a:bodyPr>
          <a:lstStyle/>
          <a:p>
            <a:r>
              <a:rPr lang="en-US" i="1"/>
              <a:t>attributes</a:t>
            </a:r>
            <a:endParaRPr lang="en-US"/>
          </a:p>
        </p:txBody>
      </p:sp>
      <p:cxnSp>
        <p:nvCxnSpPr>
          <p:cNvPr id="12" name="Straight Arrow Connector 11"/>
          <p:cNvCxnSpPr/>
          <p:nvPr/>
        </p:nvCxnSpPr>
        <p:spPr>
          <a:xfrm flipV="1">
            <a:off x="1371600" y="2082800"/>
            <a:ext cx="490611" cy="131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371600" y="2303249"/>
            <a:ext cx="490611" cy="3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50338" y="2406566"/>
            <a:ext cx="289562" cy="20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71600" y="2445266"/>
            <a:ext cx="520700" cy="13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62210" y="1993900"/>
            <a:ext cx="1499353" cy="20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62210" y="2214350"/>
            <a:ext cx="1499353" cy="139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862210" y="2366750"/>
            <a:ext cx="1499353" cy="139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862210" y="2519150"/>
            <a:ext cx="1499353" cy="139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850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92471"/>
            <a:ext cx="9144000" cy="4017645"/>
          </a:xfrm>
        </p:spPr>
      </p:pic>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51</a:t>
            </a:fld>
            <a:endParaRPr lang="en-US" altLang="en-US"/>
          </a:p>
        </p:txBody>
      </p:sp>
    </p:spTree>
    <p:extLst>
      <p:ext uri="{BB962C8B-B14F-4D97-AF65-F5344CB8AC3E}">
        <p14:creationId xmlns:p14="http://schemas.microsoft.com/office/powerpoint/2010/main" val="548396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eBreaker_Full_MC_V11-2-0.png"/>
          <p:cNvPicPr>
            <a:picLocks noChangeAspect="1"/>
          </p:cNvPicPr>
          <p:nvPr/>
        </p:nvPicPr>
        <p:blipFill>
          <a:blip r:embed="rId3">
            <a:alphaModFix amt="24000"/>
            <a:extLst>
              <a:ext uri="{28A0092B-C50C-407E-A947-70E740481C1C}">
                <a14:useLocalDpi xmlns:a14="http://schemas.microsoft.com/office/drawing/2010/main"/>
              </a:ext>
            </a:extLst>
          </a:blip>
          <a:stretch>
            <a:fillRect/>
          </a:stretch>
        </p:blipFill>
        <p:spPr>
          <a:xfrm>
            <a:off x="1037937" y="1506318"/>
            <a:ext cx="6975453" cy="4468649"/>
          </a:xfrm>
          <a:prstGeom prst="rect">
            <a:avLst/>
          </a:prstGeom>
        </p:spPr>
      </p:pic>
      <p:sp>
        <p:nvSpPr>
          <p:cNvPr id="3" name="Title 2"/>
          <p:cNvSpPr>
            <a:spLocks noGrp="1"/>
          </p:cNvSpPr>
          <p:nvPr>
            <p:ph type="title"/>
          </p:nvPr>
        </p:nvSpPr>
        <p:spPr/>
        <p:txBody>
          <a:bodyPr/>
          <a:lstStyle/>
          <a:p>
            <a:r>
              <a:rPr lang="en-US">
                <a:solidFill>
                  <a:srgbClr val="474746"/>
                </a:solidFill>
              </a:rPr>
              <a:t>AWS </a:t>
            </a:r>
            <a:r>
              <a:rPr lang="en-US" err="1">
                <a:solidFill>
                  <a:srgbClr val="474746"/>
                </a:solidFill>
              </a:rPr>
              <a:t>IoT</a:t>
            </a:r>
            <a:r>
              <a:rPr lang="en-US">
                <a:solidFill>
                  <a:srgbClr val="474746"/>
                </a:solidFill>
              </a:rPr>
              <a:t> Rules Engine</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52</a:t>
            </a:fld>
            <a:endParaRPr lang="en-US" altLang="en-US"/>
          </a:p>
        </p:txBody>
      </p:sp>
      <p:pic>
        <p:nvPicPr>
          <p:cNvPr id="16" name="Picture 15" descr="shaded-icons2-11.png"/>
          <p:cNvPicPr>
            <a:picLocks noChangeAspect="1"/>
          </p:cNvPicPr>
          <p:nvPr/>
        </p:nvPicPr>
        <p:blipFill>
          <a:blip r:embed="rId4">
            <a:alphaModFix amt="24000"/>
            <a:extLst>
              <a:ext uri="{28A0092B-C50C-407E-A947-70E740481C1C}">
                <a14:useLocalDpi xmlns:a14="http://schemas.microsoft.com/office/drawing/2010/main"/>
              </a:ext>
            </a:extLst>
          </a:blip>
          <a:stretch>
            <a:fillRect/>
          </a:stretch>
        </p:blipFill>
        <p:spPr>
          <a:xfrm>
            <a:off x="3474526" y="2629976"/>
            <a:ext cx="893774" cy="914400"/>
          </a:xfrm>
          <a:prstGeom prst="rect">
            <a:avLst/>
          </a:prstGeom>
        </p:spPr>
      </p:pic>
      <p:pic>
        <p:nvPicPr>
          <p:cNvPr id="17" name="Picture 16" descr="shaded-icons2-29.png"/>
          <p:cNvPicPr>
            <a:picLocks noChangeAspect="1"/>
          </p:cNvPicPr>
          <p:nvPr/>
        </p:nvPicPr>
        <p:blipFill>
          <a:blip r:embed="rId5">
            <a:alphaModFix amt="24000"/>
            <a:extLst>
              <a:ext uri="{28A0092B-C50C-407E-A947-70E740481C1C}">
                <a14:useLocalDpi xmlns:a14="http://schemas.microsoft.com/office/drawing/2010/main"/>
              </a:ext>
            </a:extLst>
          </a:blip>
          <a:stretch>
            <a:fillRect/>
          </a:stretch>
        </p:blipFill>
        <p:spPr>
          <a:xfrm>
            <a:off x="148277" y="2644511"/>
            <a:ext cx="1078992" cy="914400"/>
          </a:xfrm>
          <a:prstGeom prst="rect">
            <a:avLst/>
          </a:prstGeom>
        </p:spPr>
      </p:pic>
      <p:pic>
        <p:nvPicPr>
          <p:cNvPr id="21" name="Picture 20" descr="shaded-icons2-8.png"/>
          <p:cNvPicPr>
            <a:picLocks noChangeAspect="1"/>
          </p:cNvPicPr>
          <p:nvPr/>
        </p:nvPicPr>
        <p:blipFill>
          <a:blip r:embed="rId6">
            <a:alphaModFix amt="24000"/>
            <a:extLst>
              <a:ext uri="{28A0092B-C50C-407E-A947-70E740481C1C}">
                <a14:useLocalDpi xmlns:a14="http://schemas.microsoft.com/office/drawing/2010/main"/>
              </a:ext>
            </a:extLst>
          </a:blip>
          <a:stretch>
            <a:fillRect/>
          </a:stretch>
        </p:blipFill>
        <p:spPr>
          <a:xfrm>
            <a:off x="1966261" y="2642679"/>
            <a:ext cx="928360" cy="914400"/>
          </a:xfrm>
          <a:prstGeom prst="rect">
            <a:avLst/>
          </a:prstGeom>
        </p:spPr>
      </p:pic>
      <p:pic>
        <p:nvPicPr>
          <p:cNvPr id="26" name="Picture 25" descr="shaded-icons2-10.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061795" y="1875548"/>
            <a:ext cx="1005142" cy="914400"/>
          </a:xfrm>
          <a:prstGeom prst="rect">
            <a:avLst/>
          </a:prstGeom>
        </p:spPr>
      </p:pic>
      <p:sp>
        <p:nvSpPr>
          <p:cNvPr id="27" name="TextBox 26"/>
          <p:cNvSpPr txBox="1"/>
          <p:nvPr/>
        </p:nvSpPr>
        <p:spPr>
          <a:xfrm>
            <a:off x="4368299" y="2769545"/>
            <a:ext cx="2506379" cy="1077218"/>
          </a:xfrm>
          <a:prstGeom prst="rect">
            <a:avLst/>
          </a:prstGeom>
          <a:noFill/>
        </p:spPr>
        <p:txBody>
          <a:bodyPr wrap="square" rtlCol="0">
            <a:spAutoFit/>
          </a:bodyPr>
          <a:lstStyle/>
          <a:p>
            <a:pPr algn="ctr"/>
            <a:r>
              <a:rPr lang="en-US" sz="1600" b="1">
                <a:solidFill>
                  <a:srgbClr val="474746"/>
                </a:solidFill>
              </a:rPr>
              <a:t>RULES ENGINE</a:t>
            </a:r>
          </a:p>
          <a:p>
            <a:pPr algn="ctr"/>
            <a:r>
              <a:rPr lang="en-US" sz="1600">
                <a:solidFill>
                  <a:srgbClr val="474746"/>
                </a:solidFill>
              </a:rPr>
              <a:t>Transform messages based on rules and route to AWS Services</a:t>
            </a:r>
          </a:p>
        </p:txBody>
      </p:sp>
      <p:pic>
        <p:nvPicPr>
          <p:cNvPr id="28" name="Picture 27" descr="shaded-icons2-2.png"/>
          <p:cNvPicPr>
            <a:picLocks noChangeAspect="1"/>
          </p:cNvPicPr>
          <p:nvPr/>
        </p:nvPicPr>
        <p:blipFill>
          <a:blip r:embed="rId8">
            <a:alphaModFix amt="18000"/>
            <a:extLst>
              <a:ext uri="{28A0092B-C50C-407E-A947-70E740481C1C}">
                <a14:useLocalDpi xmlns:a14="http://schemas.microsoft.com/office/drawing/2010/main"/>
              </a:ext>
            </a:extLst>
          </a:blip>
          <a:stretch>
            <a:fillRect/>
          </a:stretch>
        </p:blipFill>
        <p:spPr>
          <a:xfrm>
            <a:off x="6685346" y="1514794"/>
            <a:ext cx="1321029" cy="1747437"/>
          </a:xfrm>
          <a:prstGeom prst="rect">
            <a:avLst/>
          </a:prstGeom>
        </p:spPr>
      </p:pic>
      <p:pic>
        <p:nvPicPr>
          <p:cNvPr id="33" name="Picture 32" descr="shaded-icons2-9.png"/>
          <p:cNvPicPr>
            <a:picLocks noChangeAspect="1"/>
          </p:cNvPicPr>
          <p:nvPr/>
        </p:nvPicPr>
        <p:blipFill>
          <a:blip r:embed="rId9">
            <a:alphaModFix amt="24000"/>
            <a:extLst>
              <a:ext uri="{28A0092B-C50C-407E-A947-70E740481C1C}">
                <a14:useLocalDpi xmlns:a14="http://schemas.microsoft.com/office/drawing/2010/main"/>
              </a:ext>
            </a:extLst>
          </a:blip>
          <a:stretch>
            <a:fillRect/>
          </a:stretch>
        </p:blipFill>
        <p:spPr>
          <a:xfrm>
            <a:off x="5106924" y="3771009"/>
            <a:ext cx="990027" cy="914400"/>
          </a:xfrm>
          <a:prstGeom prst="rect">
            <a:avLst/>
          </a:prstGeom>
        </p:spPr>
      </p:pic>
      <p:pic>
        <p:nvPicPr>
          <p:cNvPr id="35" name="Picture 34" descr="shaded-icons2-6.png"/>
          <p:cNvPicPr>
            <a:picLocks noChangeAspect="1"/>
          </p:cNvPicPr>
          <p:nvPr/>
        </p:nvPicPr>
        <p:blipFill>
          <a:blip r:embed="rId10">
            <a:alphaModFix amt="24000"/>
            <a:extLst>
              <a:ext uri="{28A0092B-C50C-407E-A947-70E740481C1C}">
                <a14:useLocalDpi xmlns:a14="http://schemas.microsoft.com/office/drawing/2010/main"/>
              </a:ext>
            </a:extLst>
          </a:blip>
          <a:stretch>
            <a:fillRect/>
          </a:stretch>
        </p:blipFill>
        <p:spPr>
          <a:xfrm>
            <a:off x="6681207" y="3989616"/>
            <a:ext cx="1334259" cy="509905"/>
          </a:xfrm>
          <a:prstGeom prst="rect">
            <a:avLst/>
          </a:prstGeom>
        </p:spPr>
      </p:pic>
      <p:pic>
        <p:nvPicPr>
          <p:cNvPr id="39" name="Picture 38" descr="shaded-icons2-4.png"/>
          <p:cNvPicPr>
            <a:picLocks noChangeAspect="1"/>
          </p:cNvPicPr>
          <p:nvPr/>
        </p:nvPicPr>
        <p:blipFill>
          <a:blip r:embed="rId11">
            <a:alphaModFix amt="24000"/>
            <a:extLst>
              <a:ext uri="{28A0092B-C50C-407E-A947-70E740481C1C}">
                <a14:useLocalDpi xmlns:a14="http://schemas.microsoft.com/office/drawing/2010/main"/>
              </a:ext>
            </a:extLst>
          </a:blip>
          <a:stretch>
            <a:fillRect/>
          </a:stretch>
        </p:blipFill>
        <p:spPr>
          <a:xfrm>
            <a:off x="1906305" y="4077160"/>
            <a:ext cx="1043709" cy="914400"/>
          </a:xfrm>
          <a:prstGeom prst="rect">
            <a:avLst/>
          </a:prstGeom>
        </p:spPr>
      </p:pic>
    </p:spTree>
    <p:extLst>
      <p:ext uri="{BB962C8B-B14F-4D97-AF65-F5344CB8AC3E}">
        <p14:creationId xmlns:p14="http://schemas.microsoft.com/office/powerpoint/2010/main" val="875340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light_thing_green_no_switch.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962623" y="3105405"/>
            <a:ext cx="548640" cy="548640"/>
          </a:xfrm>
          <a:prstGeom prst="rect">
            <a:avLst/>
          </a:prstGeom>
        </p:spPr>
      </p:pic>
      <p:sp>
        <p:nvSpPr>
          <p:cNvPr id="11265" name="Title 1"/>
          <p:cNvSpPr>
            <a:spLocks noGrp="1"/>
          </p:cNvSpPr>
          <p:nvPr>
            <p:ph type="title"/>
          </p:nvPr>
        </p:nvSpPr>
        <p:spPr>
          <a:xfrm>
            <a:off x="336550" y="550926"/>
            <a:ext cx="8205788" cy="546100"/>
          </a:xfrm>
        </p:spPr>
        <p:txBody>
          <a:bodyPr/>
          <a:lstStyle/>
          <a:p>
            <a:pPr eaLnBrk="1" hangingPunct="1"/>
            <a:r>
              <a:rPr lang="en-US">
                <a:latin typeface="Arial" charset="0"/>
              </a:rPr>
              <a:t>AWS IoT Rules Engine Basics</a:t>
            </a:r>
          </a:p>
        </p:txBody>
      </p:sp>
      <p:sp>
        <p:nvSpPr>
          <p:cNvPr id="6" name="Slide Number Placeholder 5"/>
          <p:cNvSpPr>
            <a:spLocks noGrp="1"/>
          </p:cNvSpPr>
          <p:nvPr>
            <p:ph type="sldNum" sz="quarter" idx="12"/>
          </p:nvPr>
        </p:nvSpPr>
        <p:spPr/>
        <p:txBody>
          <a:bodyPr/>
          <a:lstStyle/>
          <a:p>
            <a:pPr>
              <a:defRPr/>
            </a:pPr>
            <a:fld id="{5CC074CB-338F-4D07-83BC-76EE68A86D26}" type="slidenum">
              <a:rPr lang="en-US" altLang="en-US" smtClean="0"/>
              <a:pPr>
                <a:defRPr/>
              </a:pPr>
              <a:t>53</a:t>
            </a:fld>
            <a:endParaRPr lang="en-US" altLang="en-US"/>
          </a:p>
        </p:txBody>
      </p:sp>
      <p:pic>
        <p:nvPicPr>
          <p:cNvPr id="2" name="Picture 1" descr="cloud_small.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26992" y="2246130"/>
            <a:ext cx="2115347" cy="1352435"/>
          </a:xfrm>
          <a:prstGeom prst="rect">
            <a:avLst/>
          </a:prstGeom>
        </p:spPr>
      </p:pic>
      <p:pic>
        <p:nvPicPr>
          <p:cNvPr id="3" name="Picture 2" descr="rgb_thing.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863061" y="1972949"/>
            <a:ext cx="723171" cy="658020"/>
          </a:xfrm>
          <a:prstGeom prst="rect">
            <a:avLst/>
          </a:prstGeom>
        </p:spPr>
      </p:pic>
      <p:pic>
        <p:nvPicPr>
          <p:cNvPr id="10" name="Picture 9" descr="topic.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23644" y="2875327"/>
            <a:ext cx="1321567" cy="452759"/>
          </a:xfrm>
          <a:prstGeom prst="rect">
            <a:avLst/>
          </a:prstGeom>
        </p:spPr>
      </p:pic>
      <p:cxnSp>
        <p:nvCxnSpPr>
          <p:cNvPr id="13" name="Elbow Connector 12"/>
          <p:cNvCxnSpPr>
            <a:stCxn id="3" idx="3"/>
          </p:cNvCxnSpPr>
          <p:nvPr/>
        </p:nvCxnSpPr>
        <p:spPr>
          <a:xfrm>
            <a:off x="5586232" y="2301959"/>
            <a:ext cx="1299357" cy="620408"/>
          </a:xfrm>
          <a:prstGeom prst="bentConnector3">
            <a:avLst/>
          </a:prstGeom>
          <a:ln w="28575" cmpd="sng">
            <a:solidFill>
              <a:srgbClr val="F7A028"/>
            </a:solidFill>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p:nvPr/>
        </p:nvCxnSpPr>
        <p:spPr>
          <a:xfrm rot="10800000" flipV="1">
            <a:off x="5556837" y="3245765"/>
            <a:ext cx="1228803" cy="235199"/>
          </a:xfrm>
          <a:prstGeom prst="bentConnector3">
            <a:avLst/>
          </a:prstGeom>
          <a:ln w="28575" cmpd="sng">
            <a:solidFill>
              <a:srgbClr val="F7A028"/>
            </a:solidFill>
            <a:tailEnd type="arrow"/>
          </a:ln>
        </p:spPr>
        <p:style>
          <a:lnRef idx="2">
            <a:schemeClr val="accent1"/>
          </a:lnRef>
          <a:fillRef idx="0">
            <a:schemeClr val="accent1"/>
          </a:fillRef>
          <a:effectRef idx="1">
            <a:schemeClr val="accent1"/>
          </a:effectRef>
          <a:fontRef idx="minor">
            <a:schemeClr val="tx1"/>
          </a:fontRef>
        </p:style>
      </p:cxnSp>
      <p:pic>
        <p:nvPicPr>
          <p:cNvPr id="26" name="Picture 25" descr="data_bubble.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858036" y="2042047"/>
            <a:ext cx="586594" cy="237008"/>
          </a:xfrm>
          <a:prstGeom prst="rect">
            <a:avLst/>
          </a:prstGeom>
        </p:spPr>
      </p:pic>
      <p:pic>
        <p:nvPicPr>
          <p:cNvPr id="12" name="Picture 11" descr="single_rule.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512053" y="2181492"/>
            <a:ext cx="1715141" cy="1393552"/>
          </a:xfrm>
          <a:prstGeom prst="rect">
            <a:avLst/>
          </a:prstGeom>
        </p:spPr>
      </p:pic>
      <p:sp>
        <p:nvSpPr>
          <p:cNvPr id="4" name="TextBox 3"/>
          <p:cNvSpPr txBox="1"/>
          <p:nvPr/>
        </p:nvSpPr>
        <p:spPr>
          <a:xfrm>
            <a:off x="3933288" y="4205693"/>
            <a:ext cx="4436091" cy="646331"/>
          </a:xfrm>
          <a:prstGeom prst="rect">
            <a:avLst/>
          </a:prstGeom>
          <a:noFill/>
        </p:spPr>
        <p:txBody>
          <a:bodyPr wrap="square" rtlCol="0">
            <a:spAutoFit/>
          </a:bodyPr>
          <a:lstStyle/>
          <a:p>
            <a:r>
              <a:rPr lang="en-US"/>
              <a:t>SELECT * FROM ‘</a:t>
            </a:r>
            <a:r>
              <a:rPr lang="en-US">
                <a:solidFill>
                  <a:schemeClr val="accent1"/>
                </a:solidFill>
              </a:rPr>
              <a:t>things/thing-2/color</a:t>
            </a:r>
            <a:r>
              <a:rPr lang="en-US"/>
              <a:t>’ WHERE color = ‘</a:t>
            </a:r>
            <a:r>
              <a:rPr lang="en-US">
                <a:solidFill>
                  <a:srgbClr val="FF0000"/>
                </a:solidFill>
              </a:rPr>
              <a:t>red</a:t>
            </a:r>
            <a:r>
              <a:rPr lang="en-US"/>
              <a:t>’</a:t>
            </a:r>
          </a:p>
        </p:txBody>
      </p:sp>
      <p:pic>
        <p:nvPicPr>
          <p:cNvPr id="18" name="Picture 17" descr="shaded-icons2-10.pn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8097188" y="1025107"/>
            <a:ext cx="781281" cy="710749"/>
          </a:xfrm>
          <a:prstGeom prst="rect">
            <a:avLst/>
          </a:prstGeom>
        </p:spPr>
      </p:pic>
      <p:graphicFrame>
        <p:nvGraphicFramePr>
          <p:cNvPr id="5" name="Diagram 4"/>
          <p:cNvGraphicFramePr/>
          <p:nvPr/>
        </p:nvGraphicFramePr>
        <p:xfrm>
          <a:off x="616838" y="1652583"/>
          <a:ext cx="2344664"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46461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Rule</a:t>
            </a:r>
          </a:p>
        </p:txBody>
      </p:sp>
      <p:sp>
        <p:nvSpPr>
          <p:cNvPr id="3" name="Content Placeholder 2"/>
          <p:cNvSpPr>
            <a:spLocks noGrp="1"/>
          </p:cNvSpPr>
          <p:nvPr>
            <p:ph idx="1"/>
          </p:nvPr>
        </p:nvSpPr>
        <p:spPr>
          <a:xfrm>
            <a:off x="628650" y="1825625"/>
            <a:ext cx="7886700" cy="485775"/>
          </a:xfrm>
        </p:spPr>
        <p:txBody>
          <a:bodyPr/>
          <a:lstStyle/>
          <a:p>
            <a:r>
              <a:rPr lang="en-US"/>
              <a:t>Act -&gt; Rules</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54</a:t>
            </a:fld>
            <a:endParaRPr lang="en-US" altLang="en-US"/>
          </a:p>
        </p:txBody>
      </p:sp>
      <p:pic>
        <p:nvPicPr>
          <p:cNvPr id="6" name="Content Placeholder 5"/>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28650" y="2569905"/>
            <a:ext cx="7886700" cy="3572390"/>
          </a:xfrm>
        </p:spPr>
      </p:pic>
      <p:sp>
        <p:nvSpPr>
          <p:cNvPr id="7" name="Oval 6"/>
          <p:cNvSpPr/>
          <p:nvPr/>
        </p:nvSpPr>
        <p:spPr>
          <a:xfrm>
            <a:off x="444500" y="4432300"/>
            <a:ext cx="1117600" cy="228600"/>
          </a:xfrm>
          <a:prstGeom prst="ellipse">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364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Rule Example: Insert a message into a </a:t>
            </a:r>
            <a:r>
              <a:rPr lang="en-US" err="1"/>
              <a:t>DynamoDB</a:t>
            </a:r>
            <a:r>
              <a:rPr lang="en-US"/>
              <a:t> table</a:t>
            </a:r>
          </a:p>
        </p:txBody>
      </p:sp>
      <p:sp>
        <p:nvSpPr>
          <p:cNvPr id="3" name="Content Placeholder 2"/>
          <p:cNvSpPr>
            <a:spLocks noGrp="1"/>
          </p:cNvSpPr>
          <p:nvPr>
            <p:ph idx="1"/>
          </p:nvPr>
        </p:nvSpPr>
        <p:spPr>
          <a:xfrm>
            <a:off x="628650" y="1825625"/>
            <a:ext cx="7886700" cy="600075"/>
          </a:xfrm>
        </p:spPr>
        <p:txBody>
          <a:bodyPr/>
          <a:lstStyle/>
          <a:p>
            <a:r>
              <a:rPr lang="en-US"/>
              <a:t>Act -&gt; Rules -&gt; Create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55</a:t>
            </a:fld>
            <a:endParaRPr lang="en-US" altLang="en-US"/>
          </a:p>
        </p:txBody>
      </p:sp>
      <p:pic>
        <p:nvPicPr>
          <p:cNvPr id="6" name="Content Placeholder 5"/>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575126" y="2560636"/>
            <a:ext cx="6314749" cy="3903664"/>
          </a:xfrm>
        </p:spPr>
      </p:pic>
    </p:spTree>
    <p:extLst>
      <p:ext uri="{BB962C8B-B14F-4D97-AF65-F5344CB8AC3E}">
        <p14:creationId xmlns:p14="http://schemas.microsoft.com/office/powerpoint/2010/main" val="881285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eBreaker_Full_MC_V11-2-0.png"/>
          <p:cNvPicPr>
            <a:picLocks noChangeAspect="1"/>
          </p:cNvPicPr>
          <p:nvPr/>
        </p:nvPicPr>
        <p:blipFill>
          <a:blip r:embed="rId3">
            <a:alphaModFix amt="24000"/>
            <a:extLst>
              <a:ext uri="{28A0092B-C50C-407E-A947-70E740481C1C}">
                <a14:useLocalDpi xmlns:a14="http://schemas.microsoft.com/office/drawing/2010/main"/>
              </a:ext>
            </a:extLst>
          </a:blip>
          <a:stretch>
            <a:fillRect/>
          </a:stretch>
        </p:blipFill>
        <p:spPr>
          <a:xfrm>
            <a:off x="1037937" y="1506318"/>
            <a:ext cx="6975453" cy="4468649"/>
          </a:xfrm>
          <a:prstGeom prst="rect">
            <a:avLst/>
          </a:prstGeom>
        </p:spPr>
      </p:pic>
      <p:sp>
        <p:nvSpPr>
          <p:cNvPr id="3" name="Title 2"/>
          <p:cNvSpPr>
            <a:spLocks noGrp="1"/>
          </p:cNvSpPr>
          <p:nvPr>
            <p:ph type="title"/>
          </p:nvPr>
        </p:nvSpPr>
        <p:spPr/>
        <p:txBody>
          <a:bodyPr/>
          <a:lstStyle/>
          <a:p>
            <a:r>
              <a:rPr lang="en-US"/>
              <a:t>AWS </a:t>
            </a:r>
            <a:r>
              <a:rPr lang="en-US" err="1"/>
              <a:t>IoT</a:t>
            </a:r>
            <a:r>
              <a:rPr lang="en-US"/>
              <a:t> Rules Engine Actions</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56</a:t>
            </a:fld>
            <a:endParaRPr lang="en-US" altLang="en-US"/>
          </a:p>
        </p:txBody>
      </p:sp>
      <p:pic>
        <p:nvPicPr>
          <p:cNvPr id="16" name="Picture 15" descr="shaded-icons2-11.png"/>
          <p:cNvPicPr>
            <a:picLocks noChangeAspect="1"/>
          </p:cNvPicPr>
          <p:nvPr/>
        </p:nvPicPr>
        <p:blipFill>
          <a:blip r:embed="rId4">
            <a:alphaModFix amt="24000"/>
            <a:extLst>
              <a:ext uri="{28A0092B-C50C-407E-A947-70E740481C1C}">
                <a14:useLocalDpi xmlns:a14="http://schemas.microsoft.com/office/drawing/2010/main"/>
              </a:ext>
            </a:extLst>
          </a:blip>
          <a:stretch>
            <a:fillRect/>
          </a:stretch>
        </p:blipFill>
        <p:spPr>
          <a:xfrm>
            <a:off x="3474526" y="2629976"/>
            <a:ext cx="893774" cy="914400"/>
          </a:xfrm>
          <a:prstGeom prst="rect">
            <a:avLst/>
          </a:prstGeom>
        </p:spPr>
      </p:pic>
      <p:pic>
        <p:nvPicPr>
          <p:cNvPr id="17" name="Picture 16" descr="shaded-icons2-29.png"/>
          <p:cNvPicPr>
            <a:picLocks noChangeAspect="1"/>
          </p:cNvPicPr>
          <p:nvPr/>
        </p:nvPicPr>
        <p:blipFill>
          <a:blip r:embed="rId5">
            <a:alphaModFix amt="24000"/>
            <a:extLst>
              <a:ext uri="{28A0092B-C50C-407E-A947-70E740481C1C}">
                <a14:useLocalDpi xmlns:a14="http://schemas.microsoft.com/office/drawing/2010/main"/>
              </a:ext>
            </a:extLst>
          </a:blip>
          <a:stretch>
            <a:fillRect/>
          </a:stretch>
        </p:blipFill>
        <p:spPr>
          <a:xfrm>
            <a:off x="148277" y="2644511"/>
            <a:ext cx="1078992" cy="914400"/>
          </a:xfrm>
          <a:prstGeom prst="rect">
            <a:avLst/>
          </a:prstGeom>
        </p:spPr>
      </p:pic>
      <p:pic>
        <p:nvPicPr>
          <p:cNvPr id="21" name="Picture 20" descr="shaded-icons2-8.png"/>
          <p:cNvPicPr>
            <a:picLocks noChangeAspect="1"/>
          </p:cNvPicPr>
          <p:nvPr/>
        </p:nvPicPr>
        <p:blipFill>
          <a:blip r:embed="rId6">
            <a:alphaModFix amt="24000"/>
            <a:extLst>
              <a:ext uri="{28A0092B-C50C-407E-A947-70E740481C1C}">
                <a14:useLocalDpi xmlns:a14="http://schemas.microsoft.com/office/drawing/2010/main"/>
              </a:ext>
            </a:extLst>
          </a:blip>
          <a:stretch>
            <a:fillRect/>
          </a:stretch>
        </p:blipFill>
        <p:spPr>
          <a:xfrm>
            <a:off x="1966261" y="2642679"/>
            <a:ext cx="928360" cy="914400"/>
          </a:xfrm>
          <a:prstGeom prst="rect">
            <a:avLst/>
          </a:prstGeom>
        </p:spPr>
      </p:pic>
      <p:pic>
        <p:nvPicPr>
          <p:cNvPr id="26" name="Picture 25" descr="shaded-icons2-10.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061795" y="1875548"/>
            <a:ext cx="1005142" cy="914400"/>
          </a:xfrm>
          <a:prstGeom prst="rect">
            <a:avLst/>
          </a:prstGeom>
        </p:spPr>
      </p:pic>
      <p:sp>
        <p:nvSpPr>
          <p:cNvPr id="27" name="TextBox 26"/>
          <p:cNvSpPr txBox="1"/>
          <p:nvPr/>
        </p:nvSpPr>
        <p:spPr>
          <a:xfrm>
            <a:off x="4912472" y="2769545"/>
            <a:ext cx="1386066" cy="1015663"/>
          </a:xfrm>
          <a:prstGeom prst="rect">
            <a:avLst/>
          </a:prstGeom>
          <a:noFill/>
        </p:spPr>
        <p:txBody>
          <a:bodyPr wrap="square" rtlCol="0">
            <a:spAutoFit/>
          </a:bodyPr>
          <a:lstStyle/>
          <a:p>
            <a:pPr algn="ctr"/>
            <a:r>
              <a:rPr lang="en-US" sz="1200" b="1">
                <a:solidFill>
                  <a:schemeClr val="bg1"/>
                </a:solidFill>
              </a:rPr>
              <a:t>RULES ENGINE</a:t>
            </a:r>
          </a:p>
          <a:p>
            <a:pPr algn="ctr"/>
            <a:r>
              <a:rPr lang="en-US" sz="900">
                <a:solidFill>
                  <a:schemeClr val="bg1"/>
                </a:solidFill>
              </a:rPr>
              <a:t>Transform messages based on rules and route to AWS Services</a:t>
            </a:r>
          </a:p>
        </p:txBody>
      </p:sp>
      <p:pic>
        <p:nvPicPr>
          <p:cNvPr id="28" name="Picture 27" descr="shaded-icons2-2.png"/>
          <p:cNvPicPr>
            <a:picLocks noChangeAspect="1"/>
          </p:cNvPicPr>
          <p:nvPr/>
        </p:nvPicPr>
        <p:blipFill>
          <a:blip r:embed="rId8">
            <a:alphaModFix/>
            <a:extLst>
              <a:ext uri="{28A0092B-C50C-407E-A947-70E740481C1C}">
                <a14:useLocalDpi xmlns:a14="http://schemas.microsoft.com/office/drawing/2010/main"/>
              </a:ext>
            </a:extLst>
          </a:blip>
          <a:stretch>
            <a:fillRect/>
          </a:stretch>
        </p:blipFill>
        <p:spPr>
          <a:xfrm>
            <a:off x="6685346" y="1514794"/>
            <a:ext cx="1321029" cy="1747437"/>
          </a:xfrm>
          <a:prstGeom prst="rect">
            <a:avLst/>
          </a:prstGeom>
        </p:spPr>
      </p:pic>
      <p:cxnSp>
        <p:nvCxnSpPr>
          <p:cNvPr id="29" name="Straight Arrow Connector 28"/>
          <p:cNvCxnSpPr>
            <a:stCxn id="26" idx="3"/>
          </p:cNvCxnSpPr>
          <p:nvPr/>
        </p:nvCxnSpPr>
        <p:spPr>
          <a:xfrm flipV="1">
            <a:off x="6066938" y="2320606"/>
            <a:ext cx="566835" cy="12143"/>
          </a:xfrm>
          <a:prstGeom prst="straightConnector1">
            <a:avLst/>
          </a:prstGeom>
          <a:ln>
            <a:solidFill>
              <a:srgbClr val="6D6E6D"/>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33" name="Picture 32" descr="shaded-icons2-9.png"/>
          <p:cNvPicPr>
            <a:picLocks noChangeAspect="1"/>
          </p:cNvPicPr>
          <p:nvPr/>
        </p:nvPicPr>
        <p:blipFill>
          <a:blip r:embed="rId9">
            <a:alphaModFix amt="24000"/>
            <a:extLst>
              <a:ext uri="{28A0092B-C50C-407E-A947-70E740481C1C}">
                <a14:useLocalDpi xmlns:a14="http://schemas.microsoft.com/office/drawing/2010/main"/>
              </a:ext>
            </a:extLst>
          </a:blip>
          <a:stretch>
            <a:fillRect/>
          </a:stretch>
        </p:blipFill>
        <p:spPr>
          <a:xfrm>
            <a:off x="5106924" y="3771009"/>
            <a:ext cx="990027" cy="914400"/>
          </a:xfrm>
          <a:prstGeom prst="rect">
            <a:avLst/>
          </a:prstGeom>
        </p:spPr>
      </p:pic>
      <p:pic>
        <p:nvPicPr>
          <p:cNvPr id="35" name="Picture 34" descr="shaded-icons2-6.png"/>
          <p:cNvPicPr>
            <a:picLocks noChangeAspect="1"/>
          </p:cNvPicPr>
          <p:nvPr/>
        </p:nvPicPr>
        <p:blipFill>
          <a:blip r:embed="rId10">
            <a:alphaModFix amt="24000"/>
            <a:extLst>
              <a:ext uri="{28A0092B-C50C-407E-A947-70E740481C1C}">
                <a14:useLocalDpi xmlns:a14="http://schemas.microsoft.com/office/drawing/2010/main"/>
              </a:ext>
            </a:extLst>
          </a:blip>
          <a:stretch>
            <a:fillRect/>
          </a:stretch>
        </p:blipFill>
        <p:spPr>
          <a:xfrm>
            <a:off x="6681207" y="3989616"/>
            <a:ext cx="1334259" cy="509905"/>
          </a:xfrm>
          <a:prstGeom prst="rect">
            <a:avLst/>
          </a:prstGeom>
        </p:spPr>
      </p:pic>
      <p:pic>
        <p:nvPicPr>
          <p:cNvPr id="39" name="Picture 38" descr="shaded-icons2-4.png"/>
          <p:cNvPicPr>
            <a:picLocks noChangeAspect="1"/>
          </p:cNvPicPr>
          <p:nvPr/>
        </p:nvPicPr>
        <p:blipFill>
          <a:blip r:embed="rId11">
            <a:alphaModFix amt="24000"/>
            <a:extLst>
              <a:ext uri="{28A0092B-C50C-407E-A947-70E740481C1C}">
                <a14:useLocalDpi xmlns:a14="http://schemas.microsoft.com/office/drawing/2010/main"/>
              </a:ext>
            </a:extLst>
          </a:blip>
          <a:stretch>
            <a:fillRect/>
          </a:stretch>
        </p:blipFill>
        <p:spPr>
          <a:xfrm>
            <a:off x="1906305" y="4077160"/>
            <a:ext cx="1043709" cy="914400"/>
          </a:xfrm>
          <a:prstGeom prst="rect">
            <a:avLst/>
          </a:prstGeom>
        </p:spPr>
      </p:pic>
      <p:sp>
        <p:nvSpPr>
          <p:cNvPr id="18" name="TextBox 17"/>
          <p:cNvSpPr txBox="1"/>
          <p:nvPr/>
        </p:nvSpPr>
        <p:spPr>
          <a:xfrm>
            <a:off x="6538874" y="2477128"/>
            <a:ext cx="1682619" cy="646331"/>
          </a:xfrm>
          <a:prstGeom prst="rect">
            <a:avLst/>
          </a:prstGeom>
          <a:noFill/>
        </p:spPr>
        <p:txBody>
          <a:bodyPr wrap="square" rtlCol="0">
            <a:spAutoFit/>
          </a:bodyPr>
          <a:lstStyle/>
          <a:p>
            <a:pPr algn="ctr"/>
            <a:r>
              <a:rPr lang="en-US" sz="1200" b="1">
                <a:solidFill>
                  <a:schemeClr val="bg1"/>
                </a:solidFill>
              </a:rPr>
              <a:t>AWS Services</a:t>
            </a:r>
          </a:p>
          <a:p>
            <a:pPr algn="ctr"/>
            <a:r>
              <a:rPr lang="en-US" sz="1200" b="1">
                <a:solidFill>
                  <a:schemeClr val="bg1"/>
                </a:solidFill>
              </a:rPr>
              <a:t>- - - - - </a:t>
            </a:r>
          </a:p>
          <a:p>
            <a:pPr algn="ctr"/>
            <a:r>
              <a:rPr lang="en-US" sz="1200" b="1">
                <a:solidFill>
                  <a:schemeClr val="bg1"/>
                </a:solidFill>
              </a:rPr>
              <a:t>3P Services</a:t>
            </a:r>
            <a:endParaRPr lang="en-US" sz="900">
              <a:solidFill>
                <a:schemeClr val="bg1"/>
              </a:solidFill>
            </a:endParaRPr>
          </a:p>
        </p:txBody>
      </p:sp>
      <p:sp>
        <p:nvSpPr>
          <p:cNvPr id="22" name="TextBox 21"/>
          <p:cNvSpPr txBox="1"/>
          <p:nvPr/>
        </p:nvSpPr>
        <p:spPr>
          <a:xfrm>
            <a:off x="6517102" y="2462986"/>
            <a:ext cx="1682619" cy="830997"/>
          </a:xfrm>
          <a:prstGeom prst="rect">
            <a:avLst/>
          </a:prstGeom>
          <a:noFill/>
        </p:spPr>
        <p:txBody>
          <a:bodyPr wrap="square" rtlCol="0">
            <a:spAutoFit/>
          </a:bodyPr>
          <a:lstStyle/>
          <a:p>
            <a:pPr algn="ctr"/>
            <a:r>
              <a:rPr lang="en-US" sz="1200" b="1"/>
              <a:t>AWS Services</a:t>
            </a:r>
          </a:p>
          <a:p>
            <a:pPr algn="ctr"/>
            <a:r>
              <a:rPr lang="en-US" sz="1200" b="1"/>
              <a:t>- - - - - </a:t>
            </a:r>
          </a:p>
          <a:p>
            <a:pPr algn="ctr"/>
            <a:r>
              <a:rPr lang="en-US" sz="1200" b="1"/>
              <a:t>3</a:t>
            </a:r>
            <a:r>
              <a:rPr lang="en-US" sz="1200" b="1" baseline="30000"/>
              <a:t>rd</a:t>
            </a:r>
            <a:r>
              <a:rPr lang="en-US" sz="1200" b="1"/>
              <a:t> Party Services</a:t>
            </a:r>
            <a:endParaRPr lang="en-US" sz="900"/>
          </a:p>
        </p:txBody>
      </p:sp>
    </p:spTree>
    <p:extLst>
      <p:ext uri="{BB962C8B-B14F-4D97-AF65-F5344CB8AC3E}">
        <p14:creationId xmlns:p14="http://schemas.microsoft.com/office/powerpoint/2010/main" val="21810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Device registry - thing, keys, certificate, policy</a:t>
            </a:r>
          </a:p>
          <a:p>
            <a:r>
              <a:rPr lang="en-US">
                <a:solidFill>
                  <a:schemeClr val="bg2">
                    <a:lumMod val="75000"/>
                  </a:schemeClr>
                </a:solidFill>
              </a:rPr>
              <a:t>Security and identity</a:t>
            </a:r>
          </a:p>
          <a:p>
            <a:r>
              <a:rPr lang="en-US">
                <a:solidFill>
                  <a:schemeClr val="bg2">
                    <a:lumMod val="75000"/>
                  </a:schemeClr>
                </a:solidFill>
              </a:rPr>
              <a:t>Device gateway – MQTT</a:t>
            </a:r>
          </a:p>
          <a:p>
            <a:r>
              <a:rPr lang="en-US">
                <a:solidFill>
                  <a:schemeClr val="bg2">
                    <a:lumMod val="75000"/>
                  </a:schemeClr>
                </a:solidFill>
              </a:rPr>
              <a:t>Rules Engine</a:t>
            </a:r>
          </a:p>
          <a:p>
            <a:r>
              <a:rPr lang="en-US"/>
              <a:t>Pricing</a:t>
            </a:r>
          </a:p>
          <a:p>
            <a:r>
              <a:rPr lang="en-US">
                <a:solidFill>
                  <a:schemeClr val="bg2">
                    <a:lumMod val="75000"/>
                  </a:schemeClr>
                </a:solidFill>
              </a:rPr>
              <a:t>Example code with MQTT</a:t>
            </a: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57</a:t>
            </a:fld>
            <a:endParaRPr lang="en-US" altLang="en-US"/>
          </a:p>
        </p:txBody>
      </p:sp>
    </p:spTree>
    <p:extLst>
      <p:ext uri="{BB962C8B-B14F-4D97-AF65-F5344CB8AC3E}">
        <p14:creationId xmlns:p14="http://schemas.microsoft.com/office/powerpoint/2010/main" val="1046148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Pricing - Pay as You Go</a:t>
            </a:r>
          </a:p>
        </p:txBody>
      </p:sp>
      <p:sp>
        <p:nvSpPr>
          <p:cNvPr id="4" name="Content Placeholder 3"/>
          <p:cNvSpPr>
            <a:spLocks noGrp="1"/>
          </p:cNvSpPr>
          <p:nvPr>
            <p:ph idx="1"/>
          </p:nvPr>
        </p:nvSpPr>
        <p:spPr/>
        <p:txBody>
          <a:bodyPr/>
          <a:lstStyle/>
          <a:p>
            <a:pPr>
              <a:lnSpc>
                <a:spcPct val="100000"/>
              </a:lnSpc>
              <a:buFontTx/>
              <a:buChar char="-"/>
            </a:pPr>
            <a:r>
              <a:rPr lang="en-US"/>
              <a:t>No minimum</a:t>
            </a:r>
          </a:p>
          <a:p>
            <a:pPr>
              <a:lnSpc>
                <a:spcPct val="100000"/>
              </a:lnSpc>
              <a:buFontTx/>
              <a:buChar char="-"/>
            </a:pPr>
            <a:r>
              <a:rPr lang="en-US" b="1"/>
              <a:t>$5 per million </a:t>
            </a:r>
            <a:r>
              <a:rPr lang="en-US"/>
              <a:t>messages published to, or delivered in US East (N. Virginia), US West (Oregon), EU (Ireland)</a:t>
            </a:r>
          </a:p>
          <a:p>
            <a:pPr>
              <a:lnSpc>
                <a:spcPct val="100000"/>
              </a:lnSpc>
              <a:buFontTx/>
              <a:buChar char="-"/>
            </a:pPr>
            <a:r>
              <a:rPr lang="en-US" b="1"/>
              <a:t>$8 per million </a:t>
            </a:r>
            <a:r>
              <a:rPr lang="en-US"/>
              <a:t>in Asia Pacific (Tokyo) </a:t>
            </a:r>
          </a:p>
          <a:p>
            <a:pPr>
              <a:lnSpc>
                <a:spcPct val="100000"/>
              </a:lnSpc>
              <a:buFontTx/>
              <a:buChar char="-"/>
            </a:pPr>
            <a:r>
              <a:rPr lang="en-US" b="1"/>
              <a:t>No fees </a:t>
            </a:r>
            <a:r>
              <a:rPr lang="en-US"/>
              <a:t>for Rules, Shadows, Deliveries to other AWS Services</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58</a:t>
            </a:fld>
            <a:endParaRPr lang="en-US" altLang="en-US"/>
          </a:p>
        </p:txBody>
      </p:sp>
      <p:pic>
        <p:nvPicPr>
          <p:cNvPr id="5" name="Picture 4"/>
          <p:cNvPicPr>
            <a:picLocks noChangeAspect="1"/>
          </p:cNvPicPr>
          <p:nvPr/>
        </p:nvPicPr>
        <p:blipFill>
          <a:blip r:embed="rId2"/>
          <a:stretch>
            <a:fillRect/>
          </a:stretch>
        </p:blipFill>
        <p:spPr>
          <a:xfrm>
            <a:off x="7760306" y="857250"/>
            <a:ext cx="1301829" cy="1292186"/>
          </a:xfrm>
          <a:prstGeom prst="rect">
            <a:avLst/>
          </a:prstGeom>
        </p:spPr>
      </p:pic>
      <p:sp>
        <p:nvSpPr>
          <p:cNvPr id="6" name="Rounded Rectangle 5"/>
          <p:cNvSpPr/>
          <p:nvPr/>
        </p:nvSpPr>
        <p:spPr>
          <a:xfrm>
            <a:off x="3215106" y="4779442"/>
            <a:ext cx="5196114" cy="131814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800" b="1"/>
              <a:t>Free Tier</a:t>
            </a:r>
            <a:endParaRPr lang="en-US" b="1"/>
          </a:p>
          <a:p>
            <a:r>
              <a:rPr lang="en-US"/>
              <a:t>250,000 Messages Per Month Free for first 12 Months</a:t>
            </a:r>
          </a:p>
        </p:txBody>
      </p:sp>
    </p:spTree>
    <p:extLst>
      <p:ext uri="{BB962C8B-B14F-4D97-AF65-F5344CB8AC3E}">
        <p14:creationId xmlns:p14="http://schemas.microsoft.com/office/powerpoint/2010/main" val="579821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solidFill>
                  <a:schemeClr val="bg2">
                    <a:lumMod val="75000"/>
                  </a:schemeClr>
                </a:solidFill>
              </a:rPr>
              <a:t>Introduction</a:t>
            </a:r>
          </a:p>
          <a:p>
            <a:r>
              <a:rPr lang="en-US">
                <a:solidFill>
                  <a:schemeClr val="bg2">
                    <a:lumMod val="75000"/>
                  </a:schemeClr>
                </a:solidFill>
              </a:rPr>
              <a:t>Device registry - thing, keys, certificate, policy</a:t>
            </a:r>
          </a:p>
          <a:p>
            <a:r>
              <a:rPr lang="en-US">
                <a:solidFill>
                  <a:schemeClr val="bg2">
                    <a:lumMod val="75000"/>
                  </a:schemeClr>
                </a:solidFill>
              </a:rPr>
              <a:t>Security and identity</a:t>
            </a:r>
          </a:p>
          <a:p>
            <a:r>
              <a:rPr lang="en-US">
                <a:solidFill>
                  <a:schemeClr val="bg2">
                    <a:lumMod val="75000"/>
                  </a:schemeClr>
                </a:solidFill>
              </a:rPr>
              <a:t>Device gateway – MQTT</a:t>
            </a:r>
          </a:p>
          <a:p>
            <a:r>
              <a:rPr lang="en-US">
                <a:solidFill>
                  <a:schemeClr val="bg2">
                    <a:lumMod val="75000"/>
                  </a:schemeClr>
                </a:solidFill>
              </a:rPr>
              <a:t>Rules Engine</a:t>
            </a:r>
          </a:p>
          <a:p>
            <a:r>
              <a:rPr lang="en-US">
                <a:solidFill>
                  <a:schemeClr val="bg2">
                    <a:lumMod val="75000"/>
                  </a:schemeClr>
                </a:solidFill>
              </a:rPr>
              <a:t>Pricing</a:t>
            </a:r>
          </a:p>
          <a:p>
            <a:r>
              <a:rPr lang="en-US"/>
              <a:t>Example code with MQTT</a:t>
            </a:r>
          </a:p>
          <a:p>
            <a:endParaRPr lang="en-US">
              <a:solidFill>
                <a:schemeClr val="tx2"/>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59</a:t>
            </a:fld>
            <a:endParaRPr lang="en-US" altLang="en-US"/>
          </a:p>
        </p:txBody>
      </p:sp>
    </p:spTree>
    <p:extLst>
      <p:ext uri="{BB962C8B-B14F-4D97-AF65-F5344CB8AC3E}">
        <p14:creationId xmlns:p14="http://schemas.microsoft.com/office/powerpoint/2010/main" val="97874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981200" y="2040523"/>
            <a:ext cx="7010400" cy="338554"/>
          </a:xfrm>
          <a:prstGeom prst="rect">
            <a:avLst/>
          </a:prstGeom>
          <a:solidFill>
            <a:schemeClr val="bg1"/>
          </a:solidFill>
          <a:ln>
            <a:solidFill>
              <a:schemeClr val="bg1">
                <a:lumMod val="50000"/>
              </a:schemeClr>
            </a:solidFill>
          </a:ln>
        </p:spPr>
        <p:txBody>
          <a:bodyPr rtlCol="0" anchor="ctr">
            <a:spAutoFit/>
          </a:bodyPr>
          <a:lstStyle/>
          <a:p>
            <a:pPr algn="ctr" defTabSz="457200"/>
            <a:endParaRPr lang="en-US" sz="1600">
              <a:solidFill>
                <a:srgbClr val="FFFFFF"/>
              </a:solidFill>
              <a:latin typeface="Arial"/>
              <a:cs typeface="Arial"/>
            </a:endParaRPr>
          </a:p>
        </p:txBody>
      </p:sp>
      <p:sp>
        <p:nvSpPr>
          <p:cNvPr id="3" name="Rectangle 2"/>
          <p:cNvSpPr/>
          <p:nvPr/>
        </p:nvSpPr>
        <p:spPr>
          <a:xfrm>
            <a:off x="1981200" y="5393323"/>
            <a:ext cx="7010400" cy="338554"/>
          </a:xfrm>
          <a:prstGeom prst="rect">
            <a:avLst/>
          </a:prstGeom>
          <a:solidFill>
            <a:schemeClr val="accent6">
              <a:lumMod val="50000"/>
            </a:schemeClr>
          </a:solidFill>
        </p:spPr>
        <p:txBody>
          <a:bodyPr rtlCol="0" anchor="ctr">
            <a:spAutoFit/>
          </a:bodyPr>
          <a:lstStyle/>
          <a:p>
            <a:pPr algn="ctr" defTabSz="457200"/>
            <a:r>
              <a:rPr lang="en-US" sz="1600">
                <a:solidFill>
                  <a:srgbClr val="FFFFFF"/>
                </a:solidFill>
                <a:latin typeface="Arial"/>
                <a:cs typeface="Arial"/>
              </a:rPr>
              <a:t>AWS Infrastructure</a:t>
            </a:r>
          </a:p>
        </p:txBody>
      </p:sp>
      <p:sp>
        <p:nvSpPr>
          <p:cNvPr id="39" name="TextBox 38"/>
          <p:cNvSpPr txBox="1"/>
          <p:nvPr/>
        </p:nvSpPr>
        <p:spPr>
          <a:xfrm>
            <a:off x="164346" y="4533388"/>
            <a:ext cx="1797552" cy="584775"/>
          </a:xfrm>
          <a:prstGeom prst="rect">
            <a:avLst/>
          </a:prstGeom>
          <a:noFill/>
        </p:spPr>
        <p:txBody>
          <a:bodyPr wrap="square" rtlCol="0">
            <a:spAutoFit/>
          </a:bodyPr>
          <a:lstStyle/>
          <a:p>
            <a:pPr algn="ctr" defTabSz="457200"/>
            <a:r>
              <a:rPr lang="en-US" sz="1600" b="1">
                <a:solidFill>
                  <a:prstClr val="black"/>
                </a:solidFill>
                <a:latin typeface="Arial"/>
                <a:cs typeface="Arial"/>
              </a:rPr>
              <a:t>Underlying Services</a:t>
            </a:r>
          </a:p>
        </p:txBody>
      </p:sp>
      <p:sp>
        <p:nvSpPr>
          <p:cNvPr id="42" name="TextBox 41"/>
          <p:cNvSpPr txBox="1"/>
          <p:nvPr/>
        </p:nvSpPr>
        <p:spPr>
          <a:xfrm>
            <a:off x="133430" y="3122799"/>
            <a:ext cx="1816523" cy="338554"/>
          </a:xfrm>
          <a:prstGeom prst="rect">
            <a:avLst/>
          </a:prstGeom>
          <a:noFill/>
        </p:spPr>
        <p:txBody>
          <a:bodyPr wrap="none" rtlCol="0">
            <a:spAutoFit/>
          </a:bodyPr>
          <a:lstStyle/>
          <a:p>
            <a:pPr defTabSz="457200"/>
            <a:r>
              <a:rPr lang="en-US" sz="1600" b="1">
                <a:solidFill>
                  <a:prstClr val="black"/>
                </a:solidFill>
                <a:latin typeface="Arial"/>
                <a:cs typeface="Arial"/>
              </a:rPr>
              <a:t>Offered Services</a:t>
            </a:r>
          </a:p>
        </p:txBody>
      </p:sp>
      <p:sp>
        <p:nvSpPr>
          <p:cNvPr id="44" name="Rectangle 43"/>
          <p:cNvSpPr/>
          <p:nvPr/>
        </p:nvSpPr>
        <p:spPr>
          <a:xfrm>
            <a:off x="1981200" y="1667961"/>
            <a:ext cx="7010400" cy="338554"/>
          </a:xfrm>
          <a:prstGeom prst="rect">
            <a:avLst/>
          </a:prstGeom>
          <a:solidFill>
            <a:schemeClr val="tx1">
              <a:lumMod val="95000"/>
              <a:lumOff val="5000"/>
            </a:schemeClr>
          </a:solidFill>
          <a:ln>
            <a:noFill/>
          </a:ln>
        </p:spPr>
        <p:txBody>
          <a:bodyPr rtlCol="0" anchor="ctr">
            <a:spAutoFit/>
          </a:bodyPr>
          <a:lstStyle/>
          <a:p>
            <a:pPr algn="ctr" defTabSz="457200"/>
            <a:r>
              <a:rPr lang="en-US" sz="1600">
                <a:solidFill>
                  <a:prstClr val="white"/>
                </a:solidFill>
                <a:latin typeface="Arial"/>
                <a:cs typeface="Arial"/>
              </a:rPr>
              <a:t>Applications</a:t>
            </a:r>
          </a:p>
        </p:txBody>
      </p:sp>
      <p:sp>
        <p:nvSpPr>
          <p:cNvPr id="6" name="Rectangle 5"/>
          <p:cNvSpPr/>
          <p:nvPr/>
        </p:nvSpPr>
        <p:spPr>
          <a:xfrm>
            <a:off x="2816353" y="2057401"/>
            <a:ext cx="5305042" cy="338554"/>
          </a:xfrm>
          <a:prstGeom prst="rect">
            <a:avLst/>
          </a:prstGeom>
        </p:spPr>
        <p:txBody>
          <a:bodyPr wrap="none">
            <a:spAutoFit/>
          </a:bodyPr>
          <a:lstStyle/>
          <a:p>
            <a:pPr defTabSz="457200"/>
            <a:r>
              <a:rPr lang="en-US" sz="1600">
                <a:solidFill>
                  <a:prstClr val="black"/>
                </a:solidFill>
                <a:latin typeface="Arial"/>
                <a:cs typeface="Arial"/>
              </a:rPr>
              <a:t>AWS Mobile SDK, API Endpoints, Management Console</a:t>
            </a:r>
          </a:p>
        </p:txBody>
      </p:sp>
      <p:sp>
        <p:nvSpPr>
          <p:cNvPr id="57" name="TextBox 56"/>
          <p:cNvSpPr txBox="1"/>
          <p:nvPr/>
        </p:nvSpPr>
        <p:spPr>
          <a:xfrm>
            <a:off x="2051754" y="4622799"/>
            <a:ext cx="1252845" cy="495364"/>
          </a:xfrm>
          <a:prstGeom prst="rect">
            <a:avLst/>
          </a:prstGeom>
          <a:noFill/>
          <a:ln>
            <a:solidFill>
              <a:schemeClr val="accent1"/>
            </a:solidFill>
          </a:ln>
        </p:spPr>
        <p:txBody>
          <a:bodyPr wrap="none" rtlCol="0" anchor="ctr">
            <a:noAutofit/>
          </a:bodyPr>
          <a:lstStyle/>
          <a:p>
            <a:pPr algn="ctr" defTabSz="457200"/>
            <a:r>
              <a:rPr lang="en-US" sz="2000">
                <a:solidFill>
                  <a:prstClr val="black"/>
                </a:solidFill>
                <a:latin typeface="Arial"/>
                <a:cs typeface="Arial"/>
              </a:rPr>
              <a:t>Computing</a:t>
            </a:r>
          </a:p>
        </p:txBody>
      </p:sp>
      <p:sp>
        <p:nvSpPr>
          <p:cNvPr id="58" name="TextBox 57"/>
          <p:cNvSpPr txBox="1"/>
          <p:nvPr/>
        </p:nvSpPr>
        <p:spPr>
          <a:xfrm>
            <a:off x="3423062" y="4622799"/>
            <a:ext cx="1092805" cy="495364"/>
          </a:xfrm>
          <a:prstGeom prst="rect">
            <a:avLst/>
          </a:prstGeom>
          <a:noFill/>
          <a:ln>
            <a:solidFill>
              <a:schemeClr val="accent1"/>
            </a:solidFill>
          </a:ln>
        </p:spPr>
        <p:txBody>
          <a:bodyPr wrap="none" rtlCol="0" anchor="ctr">
            <a:noAutofit/>
          </a:bodyPr>
          <a:lstStyle/>
          <a:p>
            <a:pPr algn="ctr" defTabSz="457200"/>
            <a:r>
              <a:rPr lang="en-US" sz="2000">
                <a:solidFill>
                  <a:prstClr val="black"/>
                </a:solidFill>
                <a:latin typeface="Arial"/>
                <a:cs typeface="Arial"/>
              </a:rPr>
              <a:t>Storage</a:t>
            </a:r>
          </a:p>
        </p:txBody>
      </p:sp>
      <p:sp>
        <p:nvSpPr>
          <p:cNvPr id="59" name="TextBox 58"/>
          <p:cNvSpPr txBox="1"/>
          <p:nvPr/>
        </p:nvSpPr>
        <p:spPr>
          <a:xfrm>
            <a:off x="4634330" y="4622799"/>
            <a:ext cx="1505697" cy="495364"/>
          </a:xfrm>
          <a:prstGeom prst="rect">
            <a:avLst/>
          </a:prstGeom>
          <a:noFill/>
          <a:ln>
            <a:solidFill>
              <a:schemeClr val="accent1"/>
            </a:solidFill>
          </a:ln>
        </p:spPr>
        <p:txBody>
          <a:bodyPr wrap="none" rtlCol="0" anchor="ctr">
            <a:noAutofit/>
          </a:bodyPr>
          <a:lstStyle/>
          <a:p>
            <a:pPr algn="ctr" defTabSz="457200"/>
            <a:r>
              <a:rPr lang="en-US" sz="2000">
                <a:solidFill>
                  <a:prstClr val="black"/>
                </a:solidFill>
                <a:latin typeface="Arial"/>
                <a:cs typeface="Arial"/>
              </a:rPr>
              <a:t>Networking</a:t>
            </a:r>
          </a:p>
        </p:txBody>
      </p:sp>
      <p:sp>
        <p:nvSpPr>
          <p:cNvPr id="60" name="TextBox 59"/>
          <p:cNvSpPr txBox="1"/>
          <p:nvPr/>
        </p:nvSpPr>
        <p:spPr>
          <a:xfrm>
            <a:off x="6258491" y="4622799"/>
            <a:ext cx="1231753" cy="495364"/>
          </a:xfrm>
          <a:prstGeom prst="rect">
            <a:avLst/>
          </a:prstGeom>
          <a:noFill/>
          <a:ln>
            <a:solidFill>
              <a:schemeClr val="accent1"/>
            </a:solidFill>
          </a:ln>
        </p:spPr>
        <p:txBody>
          <a:bodyPr wrap="none" rtlCol="0" anchor="ctr">
            <a:noAutofit/>
          </a:bodyPr>
          <a:lstStyle/>
          <a:p>
            <a:pPr algn="ctr" defTabSz="457200"/>
            <a:r>
              <a:rPr lang="en-US" sz="2000">
                <a:solidFill>
                  <a:prstClr val="black"/>
                </a:solidFill>
                <a:latin typeface="Arial"/>
                <a:cs typeface="Arial"/>
              </a:rPr>
              <a:t>Analytics</a:t>
            </a:r>
          </a:p>
        </p:txBody>
      </p:sp>
      <p:sp>
        <p:nvSpPr>
          <p:cNvPr id="61" name="TextBox 60"/>
          <p:cNvSpPr txBox="1"/>
          <p:nvPr/>
        </p:nvSpPr>
        <p:spPr>
          <a:xfrm>
            <a:off x="7608708" y="4622799"/>
            <a:ext cx="1379395" cy="495364"/>
          </a:xfrm>
          <a:prstGeom prst="rect">
            <a:avLst/>
          </a:prstGeom>
          <a:noFill/>
          <a:ln>
            <a:solidFill>
              <a:schemeClr val="accent1"/>
            </a:solidFill>
          </a:ln>
        </p:spPr>
        <p:txBody>
          <a:bodyPr wrap="none" rtlCol="0" anchor="ctr">
            <a:noAutofit/>
          </a:bodyPr>
          <a:lstStyle/>
          <a:p>
            <a:pPr algn="ctr" defTabSz="457200"/>
            <a:r>
              <a:rPr lang="en-US" sz="2000">
                <a:solidFill>
                  <a:prstClr val="black"/>
                </a:solidFill>
                <a:latin typeface="Arial"/>
                <a:cs typeface="Arial"/>
              </a:rPr>
              <a:t>Databases</a:t>
            </a:r>
          </a:p>
        </p:txBody>
      </p:sp>
      <p:cxnSp>
        <p:nvCxnSpPr>
          <p:cNvPr id="62" name="Straight Connector 61"/>
          <p:cNvCxnSpPr/>
          <p:nvPr/>
        </p:nvCxnSpPr>
        <p:spPr>
          <a:xfrm flipV="1">
            <a:off x="2667000" y="2514600"/>
            <a:ext cx="0" cy="152400"/>
          </a:xfrm>
          <a:prstGeom prst="line">
            <a:avLst/>
          </a:prstGeom>
          <a:ln>
            <a:solidFill>
              <a:schemeClr val="accent6"/>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3962400" y="2514600"/>
            <a:ext cx="0" cy="152400"/>
          </a:xfrm>
          <a:prstGeom prst="line">
            <a:avLst/>
          </a:prstGeom>
          <a:ln>
            <a:solidFill>
              <a:schemeClr val="accent6"/>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5181600" y="2514600"/>
            <a:ext cx="0" cy="152400"/>
          </a:xfrm>
          <a:prstGeom prst="line">
            <a:avLst/>
          </a:prstGeom>
          <a:ln>
            <a:solidFill>
              <a:schemeClr val="accent6"/>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6477000" y="2514600"/>
            <a:ext cx="0" cy="152400"/>
          </a:xfrm>
          <a:prstGeom prst="line">
            <a:avLst/>
          </a:prstGeom>
          <a:ln>
            <a:solidFill>
              <a:schemeClr val="accent6"/>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7848600" y="2514600"/>
            <a:ext cx="0" cy="152400"/>
          </a:xfrm>
          <a:prstGeom prst="line">
            <a:avLst/>
          </a:prstGeom>
          <a:ln>
            <a:solidFill>
              <a:schemeClr val="accent6"/>
            </a:solidFill>
            <a:headEnd type="none"/>
            <a:tailEnd type="oval"/>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628650" y="2033440"/>
            <a:ext cx="615874" cy="338554"/>
          </a:xfrm>
          <a:prstGeom prst="rect">
            <a:avLst/>
          </a:prstGeom>
          <a:noFill/>
        </p:spPr>
        <p:txBody>
          <a:bodyPr wrap="none" rtlCol="0">
            <a:spAutoFit/>
          </a:bodyPr>
          <a:lstStyle/>
          <a:p>
            <a:pPr defTabSz="457200"/>
            <a:r>
              <a:rPr lang="en-US" sz="1600" b="1">
                <a:solidFill>
                  <a:prstClr val="black"/>
                </a:solidFill>
                <a:latin typeface="Arial"/>
                <a:cs typeface="Arial"/>
              </a:rPr>
              <a:t>SDK</a:t>
            </a:r>
          </a:p>
        </p:txBody>
      </p:sp>
      <p:sp>
        <p:nvSpPr>
          <p:cNvPr id="4" name="Title 3"/>
          <p:cNvSpPr>
            <a:spLocks noGrp="1"/>
          </p:cNvSpPr>
          <p:nvPr>
            <p:ph type="title"/>
          </p:nvPr>
        </p:nvSpPr>
        <p:spPr/>
        <p:txBody>
          <a:bodyPr/>
          <a:lstStyle/>
          <a:p>
            <a:r>
              <a:rPr lang="en-US"/>
              <a:t>Current AWS Services</a:t>
            </a:r>
          </a:p>
        </p:txBody>
      </p:sp>
      <p:sp>
        <p:nvSpPr>
          <p:cNvPr id="8" name="Slide Number Placeholder 7"/>
          <p:cNvSpPr>
            <a:spLocks noGrp="1"/>
          </p:cNvSpPr>
          <p:nvPr>
            <p:ph type="sldNum" sz="quarter" idx="12"/>
          </p:nvPr>
        </p:nvSpPr>
        <p:spPr/>
        <p:txBody>
          <a:bodyPr/>
          <a:lstStyle/>
          <a:p>
            <a:pPr>
              <a:defRPr/>
            </a:pPr>
            <a:fld id="{5CC074CB-338F-4D07-83BC-76EE68A86D26}" type="slidenum">
              <a:rPr lang="en-US" altLang="en-US" smtClean="0"/>
              <a:pPr>
                <a:defRPr/>
              </a:pPr>
              <a:t>6</a:t>
            </a:fld>
            <a:endParaRPr lang="en-US" altLang="en-US"/>
          </a:p>
        </p:txBody>
      </p:sp>
      <p:pic>
        <p:nvPicPr>
          <p:cNvPr id="15" name="Picture 14"/>
          <p:cNvPicPr>
            <a:picLocks noChangeAspect="1"/>
          </p:cNvPicPr>
          <p:nvPr/>
        </p:nvPicPr>
        <p:blipFill>
          <a:blip r:embed="rId3"/>
          <a:stretch>
            <a:fillRect/>
          </a:stretch>
        </p:blipFill>
        <p:spPr>
          <a:xfrm>
            <a:off x="4765667" y="2739226"/>
            <a:ext cx="1243022" cy="238127"/>
          </a:xfrm>
          <a:prstGeom prst="rect">
            <a:avLst/>
          </a:prstGeom>
        </p:spPr>
      </p:pic>
      <p:pic>
        <p:nvPicPr>
          <p:cNvPr id="18" name="Picture 17"/>
          <p:cNvPicPr>
            <a:picLocks noChangeAspect="1"/>
          </p:cNvPicPr>
          <p:nvPr/>
        </p:nvPicPr>
        <p:blipFill>
          <a:blip r:embed="rId4"/>
          <a:stretch>
            <a:fillRect/>
          </a:stretch>
        </p:blipFill>
        <p:spPr>
          <a:xfrm>
            <a:off x="3314674" y="2749428"/>
            <a:ext cx="1323985" cy="257177"/>
          </a:xfrm>
          <a:prstGeom prst="rect">
            <a:avLst/>
          </a:prstGeom>
          <a:noFill/>
          <a:effectLst>
            <a:reflection stA="45000" endPos="65000" dir="5400000" sy="-100000" algn="bl" rotWithShape="0"/>
            <a:softEdge rad="0"/>
          </a:effectLst>
          <a:scene3d>
            <a:camera prst="orthographicFront"/>
            <a:lightRig rig="threePt" dir="t"/>
          </a:scene3d>
          <a:sp3d contourW="12700">
            <a:contourClr>
              <a:schemeClr val="tx1"/>
            </a:contourClr>
          </a:sp3d>
        </p:spPr>
      </p:pic>
      <p:pic>
        <p:nvPicPr>
          <p:cNvPr id="21" name="Picture 20"/>
          <p:cNvPicPr>
            <a:picLocks noChangeAspect="1"/>
          </p:cNvPicPr>
          <p:nvPr/>
        </p:nvPicPr>
        <p:blipFill>
          <a:blip r:embed="rId5"/>
          <a:stretch>
            <a:fillRect/>
          </a:stretch>
        </p:blipFill>
        <p:spPr>
          <a:xfrm>
            <a:off x="3313208" y="3038999"/>
            <a:ext cx="809631" cy="247652"/>
          </a:xfrm>
          <a:prstGeom prst="rect">
            <a:avLst/>
          </a:prstGeom>
        </p:spPr>
      </p:pic>
      <p:pic>
        <p:nvPicPr>
          <p:cNvPr id="22" name="Picture 21"/>
          <p:cNvPicPr>
            <a:picLocks noChangeAspect="1"/>
          </p:cNvPicPr>
          <p:nvPr/>
        </p:nvPicPr>
        <p:blipFill>
          <a:blip r:embed="rId6"/>
          <a:stretch>
            <a:fillRect/>
          </a:stretch>
        </p:blipFill>
        <p:spPr>
          <a:xfrm>
            <a:off x="6269809" y="3804874"/>
            <a:ext cx="1357322" cy="223839"/>
          </a:xfrm>
          <a:prstGeom prst="rect">
            <a:avLst/>
          </a:prstGeom>
        </p:spPr>
      </p:pic>
      <p:pic>
        <p:nvPicPr>
          <p:cNvPr id="23" name="Picture 22"/>
          <p:cNvPicPr>
            <a:picLocks noChangeAspect="1"/>
          </p:cNvPicPr>
          <p:nvPr/>
        </p:nvPicPr>
        <p:blipFill>
          <a:blip r:embed="rId7"/>
          <a:stretch>
            <a:fillRect/>
          </a:stretch>
        </p:blipFill>
        <p:spPr>
          <a:xfrm>
            <a:off x="4765436" y="3085605"/>
            <a:ext cx="1190634" cy="233364"/>
          </a:xfrm>
          <a:prstGeom prst="rect">
            <a:avLst/>
          </a:prstGeom>
        </p:spPr>
      </p:pic>
      <p:pic>
        <p:nvPicPr>
          <p:cNvPr id="24" name="Picture 23"/>
          <p:cNvPicPr>
            <a:picLocks noChangeAspect="1"/>
          </p:cNvPicPr>
          <p:nvPr/>
        </p:nvPicPr>
        <p:blipFill>
          <a:blip r:embed="rId8"/>
          <a:stretch>
            <a:fillRect/>
          </a:stretch>
        </p:blipFill>
        <p:spPr>
          <a:xfrm>
            <a:off x="6198540" y="3080547"/>
            <a:ext cx="1443048" cy="219077"/>
          </a:xfrm>
          <a:prstGeom prst="rect">
            <a:avLst/>
          </a:prstGeom>
        </p:spPr>
      </p:pic>
      <p:pic>
        <p:nvPicPr>
          <p:cNvPr id="25" name="Picture 24"/>
          <p:cNvPicPr>
            <a:picLocks noChangeAspect="1"/>
          </p:cNvPicPr>
          <p:nvPr/>
        </p:nvPicPr>
        <p:blipFill>
          <a:blip r:embed="rId9"/>
          <a:stretch>
            <a:fillRect/>
          </a:stretch>
        </p:blipFill>
        <p:spPr>
          <a:xfrm>
            <a:off x="3347585" y="3389554"/>
            <a:ext cx="862019" cy="214314"/>
          </a:xfrm>
          <a:prstGeom prst="rect">
            <a:avLst/>
          </a:prstGeom>
        </p:spPr>
      </p:pic>
      <p:pic>
        <p:nvPicPr>
          <p:cNvPr id="32" name="Picture 31"/>
          <p:cNvPicPr>
            <a:picLocks noChangeAspect="1"/>
          </p:cNvPicPr>
          <p:nvPr/>
        </p:nvPicPr>
        <p:blipFill>
          <a:blip r:embed="rId10"/>
          <a:stretch>
            <a:fillRect/>
          </a:stretch>
        </p:blipFill>
        <p:spPr>
          <a:xfrm>
            <a:off x="3347585" y="3766703"/>
            <a:ext cx="1204921" cy="228602"/>
          </a:xfrm>
          <a:prstGeom prst="rect">
            <a:avLst/>
          </a:prstGeom>
        </p:spPr>
      </p:pic>
      <p:pic>
        <p:nvPicPr>
          <p:cNvPr id="35" name="Picture 34"/>
          <p:cNvPicPr>
            <a:picLocks noChangeAspect="1"/>
          </p:cNvPicPr>
          <p:nvPr/>
        </p:nvPicPr>
        <p:blipFill>
          <a:blip r:embed="rId11"/>
          <a:stretch>
            <a:fillRect/>
          </a:stretch>
        </p:blipFill>
        <p:spPr>
          <a:xfrm>
            <a:off x="4829161" y="3414275"/>
            <a:ext cx="1309697" cy="352428"/>
          </a:xfrm>
          <a:prstGeom prst="rect">
            <a:avLst/>
          </a:prstGeom>
        </p:spPr>
      </p:pic>
      <p:pic>
        <p:nvPicPr>
          <p:cNvPr id="36" name="Picture 35"/>
          <p:cNvPicPr>
            <a:picLocks noChangeAspect="1"/>
          </p:cNvPicPr>
          <p:nvPr/>
        </p:nvPicPr>
        <p:blipFill>
          <a:blip r:embed="rId12"/>
          <a:stretch>
            <a:fillRect/>
          </a:stretch>
        </p:blipFill>
        <p:spPr>
          <a:xfrm>
            <a:off x="6218635" y="3404533"/>
            <a:ext cx="1433523" cy="247652"/>
          </a:xfrm>
          <a:prstGeom prst="rect">
            <a:avLst/>
          </a:prstGeom>
        </p:spPr>
      </p:pic>
      <p:pic>
        <p:nvPicPr>
          <p:cNvPr id="37" name="Picture 36"/>
          <p:cNvPicPr>
            <a:picLocks noChangeAspect="1"/>
          </p:cNvPicPr>
          <p:nvPr/>
        </p:nvPicPr>
        <p:blipFill>
          <a:blip r:embed="rId13"/>
          <a:stretch>
            <a:fillRect/>
          </a:stretch>
        </p:blipFill>
        <p:spPr>
          <a:xfrm>
            <a:off x="6120120" y="2673957"/>
            <a:ext cx="1543061" cy="347665"/>
          </a:xfrm>
          <a:prstGeom prst="rect">
            <a:avLst/>
          </a:prstGeom>
        </p:spPr>
      </p:pic>
      <p:pic>
        <p:nvPicPr>
          <p:cNvPr id="38" name="Picture 37"/>
          <p:cNvPicPr>
            <a:picLocks noChangeAspect="1"/>
          </p:cNvPicPr>
          <p:nvPr/>
        </p:nvPicPr>
        <p:blipFill>
          <a:blip r:embed="rId14"/>
          <a:stretch>
            <a:fillRect/>
          </a:stretch>
        </p:blipFill>
        <p:spPr>
          <a:xfrm>
            <a:off x="4796951" y="3822860"/>
            <a:ext cx="852494" cy="214314"/>
          </a:xfrm>
          <a:prstGeom prst="rect">
            <a:avLst/>
          </a:prstGeom>
        </p:spPr>
      </p:pic>
      <p:pic>
        <p:nvPicPr>
          <p:cNvPr id="46" name="Picture 45"/>
          <p:cNvPicPr>
            <a:picLocks noChangeAspect="1"/>
          </p:cNvPicPr>
          <p:nvPr/>
        </p:nvPicPr>
        <p:blipFill>
          <a:blip r:embed="rId15"/>
          <a:stretch>
            <a:fillRect/>
          </a:stretch>
        </p:blipFill>
        <p:spPr>
          <a:xfrm>
            <a:off x="3332724" y="4183482"/>
            <a:ext cx="966795" cy="257177"/>
          </a:xfrm>
          <a:prstGeom prst="rect">
            <a:avLst/>
          </a:prstGeom>
        </p:spPr>
      </p:pic>
      <p:pic>
        <p:nvPicPr>
          <p:cNvPr id="52" name="Picture 51"/>
          <p:cNvPicPr>
            <a:picLocks noChangeAspect="1"/>
          </p:cNvPicPr>
          <p:nvPr/>
        </p:nvPicPr>
        <p:blipFill>
          <a:blip r:embed="rId16"/>
          <a:stretch>
            <a:fillRect/>
          </a:stretch>
        </p:blipFill>
        <p:spPr>
          <a:xfrm>
            <a:off x="1968011" y="4197770"/>
            <a:ext cx="862019" cy="242889"/>
          </a:xfrm>
          <a:prstGeom prst="rect">
            <a:avLst/>
          </a:prstGeom>
        </p:spPr>
      </p:pic>
      <p:pic>
        <p:nvPicPr>
          <p:cNvPr id="53" name="Picture 52"/>
          <p:cNvPicPr>
            <a:picLocks noChangeAspect="1"/>
          </p:cNvPicPr>
          <p:nvPr/>
        </p:nvPicPr>
        <p:blipFill>
          <a:blip r:embed="rId17"/>
          <a:stretch>
            <a:fillRect/>
          </a:stretch>
        </p:blipFill>
        <p:spPr>
          <a:xfrm>
            <a:off x="4796951" y="4144351"/>
            <a:ext cx="1485911" cy="247652"/>
          </a:xfrm>
          <a:prstGeom prst="rect">
            <a:avLst/>
          </a:prstGeom>
        </p:spPr>
      </p:pic>
      <p:pic>
        <p:nvPicPr>
          <p:cNvPr id="54" name="Picture 53"/>
          <p:cNvPicPr>
            <a:picLocks noChangeAspect="1"/>
          </p:cNvPicPr>
          <p:nvPr/>
        </p:nvPicPr>
        <p:blipFill>
          <a:blip r:embed="rId18"/>
          <a:stretch>
            <a:fillRect/>
          </a:stretch>
        </p:blipFill>
        <p:spPr>
          <a:xfrm>
            <a:off x="6373545" y="4103545"/>
            <a:ext cx="1747850" cy="242889"/>
          </a:xfrm>
          <a:prstGeom prst="rect">
            <a:avLst/>
          </a:prstGeom>
        </p:spPr>
      </p:pic>
      <p:pic>
        <p:nvPicPr>
          <p:cNvPr id="64" name="Picture 63"/>
          <p:cNvPicPr>
            <a:picLocks noChangeAspect="1"/>
          </p:cNvPicPr>
          <p:nvPr/>
        </p:nvPicPr>
        <p:blipFill>
          <a:blip r:embed="rId19"/>
          <a:stretch>
            <a:fillRect/>
          </a:stretch>
        </p:blipFill>
        <p:spPr>
          <a:xfrm>
            <a:off x="1823422" y="2798890"/>
            <a:ext cx="1466861" cy="1285884"/>
          </a:xfrm>
          <a:prstGeom prst="rect">
            <a:avLst/>
          </a:prstGeom>
        </p:spPr>
      </p:pic>
      <p:pic>
        <p:nvPicPr>
          <p:cNvPr id="65" name="Picture 64"/>
          <p:cNvPicPr>
            <a:picLocks noChangeAspect="1"/>
          </p:cNvPicPr>
          <p:nvPr/>
        </p:nvPicPr>
        <p:blipFill>
          <a:blip r:embed="rId20"/>
          <a:stretch>
            <a:fillRect/>
          </a:stretch>
        </p:blipFill>
        <p:spPr>
          <a:xfrm>
            <a:off x="7677736" y="2713457"/>
            <a:ext cx="1423998" cy="923932"/>
          </a:xfrm>
          <a:prstGeom prst="rect">
            <a:avLst/>
          </a:prstGeom>
        </p:spPr>
      </p:pic>
    </p:spTree>
    <p:extLst>
      <p:ext uri="{BB962C8B-B14F-4D97-AF65-F5344CB8AC3E}">
        <p14:creationId xmlns:p14="http://schemas.microsoft.com/office/powerpoint/2010/main" val="45185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60</a:t>
            </a:fld>
            <a:endParaRPr lang="en-US" altLang="en-US"/>
          </a:p>
        </p:txBody>
      </p:sp>
    </p:spTree>
    <p:extLst>
      <p:ext uri="{BB962C8B-B14F-4D97-AF65-F5344CB8AC3E}">
        <p14:creationId xmlns:p14="http://schemas.microsoft.com/office/powerpoint/2010/main" val="3130720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a:xfrm>
            <a:off x="628650" y="1580827"/>
            <a:ext cx="7886700" cy="4596136"/>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fontScale="92500"/>
          </a:bodyPr>
          <a:lstStyle/>
          <a:p>
            <a:pPr marL="458788" indent="-458788">
              <a:lnSpc>
                <a:spcPct val="110000"/>
              </a:lnSpc>
              <a:buNone/>
            </a:pPr>
            <a:r>
              <a:rPr lang="en-US" sz="2300"/>
              <a:t>[1]	</a:t>
            </a:r>
            <a:r>
              <a:rPr lang="en-US" sz="2300">
                <a:hlinkClick r:id="rId2"/>
              </a:rPr>
              <a:t>AWS account root user credentials and IAM user credentials</a:t>
            </a:r>
            <a:r>
              <a:rPr lang="en-US" sz="2300"/>
              <a:t>, Accessed on 4/1/2021</a:t>
            </a:r>
          </a:p>
          <a:p>
            <a:pPr marL="458788" indent="-458788">
              <a:lnSpc>
                <a:spcPct val="110000"/>
              </a:lnSpc>
              <a:buNone/>
            </a:pPr>
            <a:r>
              <a:rPr lang="en-US" sz="2300"/>
              <a:t>[2]	</a:t>
            </a:r>
            <a:r>
              <a:rPr lang="en-US" sz="2300">
                <a:hlinkClick r:id="rId3"/>
              </a:rPr>
              <a:t>Create AWS </a:t>
            </a:r>
            <a:r>
              <a:rPr lang="en-US" sz="2300" err="1">
                <a:hlinkClick r:id="rId3"/>
              </a:rPr>
              <a:t>IoT</a:t>
            </a:r>
            <a:r>
              <a:rPr lang="en-US" sz="2300">
                <a:hlinkClick r:id="rId3"/>
              </a:rPr>
              <a:t> resources</a:t>
            </a:r>
            <a:r>
              <a:rPr lang="en-US" sz="2300"/>
              <a:t>, Accessed on 4/1/2021</a:t>
            </a:r>
          </a:p>
          <a:p>
            <a:pPr marL="458788" indent="-458788">
              <a:lnSpc>
                <a:spcPct val="110000"/>
              </a:lnSpc>
              <a:buNone/>
            </a:pPr>
            <a:r>
              <a:rPr lang="en-US" sz="2300"/>
              <a:t>[3]	</a:t>
            </a:r>
            <a:r>
              <a:rPr lang="en-US" sz="2300">
                <a:hlinkClick r:id="rId4"/>
              </a:rPr>
              <a:t>Core Components of Amazon </a:t>
            </a:r>
            <a:r>
              <a:rPr lang="en-US" sz="2300" err="1">
                <a:hlinkClick r:id="rId4"/>
              </a:rPr>
              <a:t>DynamoDB</a:t>
            </a:r>
            <a:r>
              <a:rPr lang="en-US" sz="2300"/>
              <a:t>, Accessed on 4/1/2021</a:t>
            </a:r>
          </a:p>
          <a:p>
            <a:pPr marL="458788" indent="-458788">
              <a:lnSpc>
                <a:spcPct val="110000"/>
              </a:lnSpc>
              <a:buNone/>
            </a:pPr>
            <a:r>
              <a:rPr lang="en-US" sz="2300"/>
              <a:t>[4]	</a:t>
            </a:r>
            <a:r>
              <a:rPr lang="en-US" sz="2300">
                <a:hlinkClick r:id="rId4"/>
              </a:rPr>
              <a:t>Core Components of Amazon </a:t>
            </a:r>
            <a:r>
              <a:rPr lang="en-US" sz="2300" err="1">
                <a:hlinkClick r:id="rId4"/>
              </a:rPr>
              <a:t>DynamoDB</a:t>
            </a:r>
            <a:r>
              <a:rPr lang="en-US" sz="2300"/>
              <a:t>, Accessed on 4/1/2021</a:t>
            </a:r>
          </a:p>
          <a:p>
            <a:pPr marL="458788" indent="-458788">
              <a:lnSpc>
                <a:spcPct val="110000"/>
              </a:lnSpc>
              <a:buNone/>
            </a:pPr>
            <a:r>
              <a:rPr lang="en-US" sz="2300"/>
              <a:t>[5]	</a:t>
            </a:r>
            <a:r>
              <a:rPr lang="en-US" sz="2300">
                <a:hlinkClick r:id="rId5"/>
              </a:rPr>
              <a:t>Store device data in a </a:t>
            </a:r>
            <a:r>
              <a:rPr lang="en-US" sz="2300" err="1">
                <a:hlinkClick r:id="rId5"/>
              </a:rPr>
              <a:t>DynamoDB</a:t>
            </a:r>
            <a:r>
              <a:rPr lang="en-US" sz="2300">
                <a:hlinkClick r:id="rId5"/>
              </a:rPr>
              <a:t> table</a:t>
            </a:r>
            <a:r>
              <a:rPr lang="en-US" sz="2300"/>
              <a:t>, Accessed on 4/1/2021</a:t>
            </a:r>
          </a:p>
          <a:p>
            <a:pPr marL="458788" indent="-458788">
              <a:lnSpc>
                <a:spcPct val="110000"/>
              </a:lnSpc>
              <a:buNone/>
            </a:pPr>
            <a:r>
              <a:rPr lang="en-US" sz="2300"/>
              <a:t>[6]	</a:t>
            </a:r>
            <a:r>
              <a:rPr lang="en-US" sz="2300">
                <a:hlinkClick r:id="rId6"/>
              </a:rPr>
              <a:t>MQTT topics</a:t>
            </a:r>
            <a:r>
              <a:rPr lang="en-US" sz="2300"/>
              <a:t>, Accessed on 4/1/2021</a:t>
            </a:r>
          </a:p>
          <a:p>
            <a:pPr marL="458788" indent="-458788">
              <a:lnSpc>
                <a:spcPct val="110000"/>
              </a:lnSpc>
              <a:buNone/>
            </a:pPr>
            <a:r>
              <a:rPr lang="en-US" sz="2300"/>
              <a:t>[7]	</a:t>
            </a:r>
            <a:r>
              <a:rPr lang="en-US" sz="2300">
                <a:hlinkClick r:id="rId7"/>
              </a:rPr>
              <a:t>AWS </a:t>
            </a:r>
            <a:r>
              <a:rPr lang="en-US" sz="2300" err="1">
                <a:hlinkClick r:id="rId7"/>
              </a:rPr>
              <a:t>IoT</a:t>
            </a:r>
            <a:r>
              <a:rPr lang="en-US" sz="2300">
                <a:hlinkClick r:id="rId7"/>
              </a:rPr>
              <a:t> Device Shadow service</a:t>
            </a:r>
            <a:r>
              <a:rPr lang="en-US" sz="2300"/>
              <a:t>, Accessed on 4/1/2021</a:t>
            </a:r>
          </a:p>
          <a:p>
            <a:pPr marL="458788" indent="-458788">
              <a:lnSpc>
                <a:spcPct val="110000"/>
              </a:lnSpc>
              <a:buNone/>
            </a:pPr>
            <a:r>
              <a:rPr lang="en-US" sz="2300"/>
              <a:t>[8]	</a:t>
            </a:r>
            <a:r>
              <a:rPr lang="en-US" sz="2300">
                <a:hlinkClick r:id="rId8"/>
              </a:rPr>
              <a:t>Device Shadow MQTT topics</a:t>
            </a:r>
            <a:r>
              <a:rPr lang="en-US" sz="2300"/>
              <a:t>, Accessed on 4/2/2021</a:t>
            </a:r>
          </a:p>
          <a:p>
            <a:pPr marL="458788" indent="-458788">
              <a:lnSpc>
                <a:spcPct val="110000"/>
              </a:lnSpc>
              <a:buNone/>
            </a:pPr>
            <a:endParaRPr lang="en-US" sz="2300"/>
          </a:p>
          <a:p>
            <a:pPr marL="458788" indent="-458788">
              <a:lnSpc>
                <a:spcPct val="110000"/>
              </a:lnSpc>
              <a:buNone/>
            </a:pPr>
            <a:endParaRPr lang="en-US" sz="2300"/>
          </a:p>
          <a:p>
            <a:pPr marL="458788" indent="-458788">
              <a:lnSpc>
                <a:spcPct val="110000"/>
              </a:lnSpc>
              <a:buNone/>
            </a:pPr>
            <a:endParaRPr lang="en-US" sz="2300"/>
          </a:p>
          <a:p>
            <a:pPr marL="458788" indent="-458788">
              <a:lnSpc>
                <a:spcPct val="110000"/>
              </a:lnSpc>
              <a:buNone/>
            </a:pPr>
            <a:endParaRPr lang="en-US" sz="2300"/>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61</a:t>
            </a:fld>
            <a:endParaRPr lang="en-US" altLang="en-US"/>
          </a:p>
        </p:txBody>
      </p:sp>
    </p:spTree>
    <p:extLst>
      <p:ext uri="{BB962C8B-B14F-4D97-AF65-F5344CB8AC3E}">
        <p14:creationId xmlns:p14="http://schemas.microsoft.com/office/powerpoint/2010/main" val="136699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spcBef>
                <a:spcPts val="600"/>
              </a:spcBef>
              <a:spcAft>
                <a:spcPts val="600"/>
              </a:spcAft>
            </a:pPr>
            <a:r>
              <a:rPr lang="en-GB"/>
              <a:t>AWS </a:t>
            </a:r>
            <a:r>
              <a:rPr lang="en-GB" err="1"/>
              <a:t>IoT</a:t>
            </a:r>
            <a:r>
              <a:rPr lang="en-GB"/>
              <a:t> service</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7</a:t>
            </a:fld>
            <a:endParaRPr lang="en-US" altLang="en-US"/>
          </a:p>
        </p:txBody>
      </p:sp>
      <p:sp>
        <p:nvSpPr>
          <p:cNvPr id="15" name="Content Placeholder 3"/>
          <p:cNvSpPr>
            <a:spLocks noGrp="1"/>
          </p:cNvSpPr>
          <p:nvPr>
            <p:ph idx="1"/>
          </p:nvPr>
        </p:nvSpPr>
        <p:spPr>
          <a:xfrm>
            <a:off x="628650" y="1825625"/>
            <a:ext cx="7886700" cy="4351338"/>
          </a:xfrm>
        </p:spPr>
        <p:txBody>
          <a:bodyPr/>
          <a:lstStyle/>
          <a:p>
            <a:pPr>
              <a:buFontTx/>
              <a:buChar char="-"/>
            </a:pPr>
            <a:r>
              <a:rPr lang="en-US"/>
              <a:t>Beta out in August 2015</a:t>
            </a:r>
          </a:p>
          <a:p>
            <a:pPr>
              <a:buFontTx/>
              <a:buChar char="-"/>
            </a:pPr>
            <a:r>
              <a:rPr lang="en-US">
                <a:solidFill>
                  <a:srgbClr val="C00000"/>
                </a:solidFill>
              </a:rPr>
              <a:t>Use of standard protocols</a:t>
            </a:r>
          </a:p>
          <a:p>
            <a:pPr>
              <a:buFontTx/>
              <a:buChar char="-"/>
            </a:pPr>
            <a:r>
              <a:rPr lang="en-US"/>
              <a:t>SDK, APIs </a:t>
            </a:r>
          </a:p>
          <a:p>
            <a:pPr>
              <a:buFontTx/>
              <a:buChar char="-"/>
            </a:pPr>
            <a:r>
              <a:rPr lang="en-US"/>
              <a:t>Partnership with different industry sectors</a:t>
            </a:r>
          </a:p>
          <a:p>
            <a:pPr>
              <a:buFontTx/>
              <a:buChar char="-"/>
            </a:pPr>
            <a:r>
              <a:rPr lang="en-US"/>
              <a:t>Bridge to other AWS Services, such as email, SMS, data </a:t>
            </a:r>
            <a:r>
              <a:rPr lang="en-US" err="1"/>
              <a:t>analystics</a:t>
            </a:r>
            <a:endParaRPr lang="en-US"/>
          </a:p>
          <a:p>
            <a:pPr>
              <a:buFontTx/>
              <a:buChar char="-"/>
            </a:pPr>
            <a:r>
              <a:rPr lang="en-US"/>
              <a:t>Bi-Directional / Long lived connections</a:t>
            </a:r>
          </a:p>
        </p:txBody>
      </p:sp>
    </p:spTree>
    <p:extLst>
      <p:ext uri="{BB962C8B-B14F-4D97-AF65-F5344CB8AC3E}">
        <p14:creationId xmlns:p14="http://schemas.microsoft.com/office/powerpoint/2010/main" val="185189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522165" y="3001128"/>
            <a:ext cx="3209262" cy="263015"/>
          </a:xfrm>
          <a:prstGeom prst="roundRect">
            <a:avLst/>
          </a:prstGeom>
          <a:noFill/>
          <a:ln>
            <a:noFill/>
          </a:ln>
          <a:effectLst/>
        </p:spPr>
        <p:txBody>
          <a:bodyPr wrap="square" lIns="67739" tIns="33893" rIns="67739" bIns="33893" rtlCol="0">
            <a:spAutoFit/>
          </a:bodyPr>
          <a:lstStyle>
            <a:defPPr>
              <a:defRPr lang="en-US"/>
            </a:defPPr>
            <a:lvl1pPr>
              <a:defRPr b="1">
                <a:solidFill>
                  <a:schemeClr val="tx1">
                    <a:lumMod val="75000"/>
                    <a:lumOff val="25000"/>
                  </a:schemeClr>
                </a:solidFill>
              </a:defRPr>
            </a:lvl1pPr>
          </a:lstStyle>
          <a:p>
            <a:pPr algn="ctr" defTabSz="338927"/>
            <a:r>
              <a:rPr lang="en-US" sz="1100">
                <a:solidFill>
                  <a:schemeClr val="accent2"/>
                </a:solidFill>
                <a:latin typeface="Calibri"/>
                <a:ea typeface="Verdana" pitchFamily="34" charset="0"/>
                <a:cs typeface="Calibri"/>
              </a:rPr>
              <a:t>AWS IoT Services</a:t>
            </a:r>
          </a:p>
        </p:txBody>
      </p:sp>
      <p:sp>
        <p:nvSpPr>
          <p:cNvPr id="29" name="Rounded Rectangle 28"/>
          <p:cNvSpPr/>
          <p:nvPr/>
        </p:nvSpPr>
        <p:spPr>
          <a:xfrm>
            <a:off x="263133" y="1190522"/>
            <a:ext cx="551655" cy="4503195"/>
          </a:xfrm>
          <a:prstGeom prst="roundRect">
            <a:avLst/>
          </a:prstGeom>
          <a:solidFill>
            <a:schemeClr val="accent4">
              <a:lumMod val="20000"/>
              <a:lumOff val="80000"/>
            </a:schemeClr>
          </a:solidFill>
        </p:spPr>
        <p:style>
          <a:lnRef idx="3">
            <a:schemeClr val="lt1"/>
          </a:lnRef>
          <a:fillRef idx="1">
            <a:schemeClr val="accent2"/>
          </a:fillRef>
          <a:effectRef idx="1">
            <a:schemeClr val="accent2"/>
          </a:effectRef>
          <a:fontRef idx="minor">
            <a:schemeClr val="lt1"/>
          </a:fontRef>
        </p:style>
        <p:txBody>
          <a:bodyPr vert="vert270" lIns="91434" tIns="45717" rIns="91434" bIns="45717" rtlCol="0" anchor="ctr"/>
          <a:lstStyle/>
          <a:p>
            <a:pPr algn="ctr" defTabSz="457166"/>
            <a:r>
              <a:rPr lang="en-US" sz="1400" b="1">
                <a:solidFill>
                  <a:schemeClr val="tx1"/>
                </a:solidFill>
                <a:latin typeface="Arial"/>
              </a:rPr>
              <a:t>AWS </a:t>
            </a:r>
            <a:r>
              <a:rPr lang="en-US" sz="1400" b="1" err="1">
                <a:solidFill>
                  <a:schemeClr val="tx1"/>
                </a:solidFill>
                <a:latin typeface="Arial"/>
              </a:rPr>
              <a:t>IoT</a:t>
            </a:r>
            <a:r>
              <a:rPr lang="en-US" sz="1400" b="1">
                <a:solidFill>
                  <a:schemeClr val="tx1"/>
                </a:solidFill>
                <a:latin typeface="Arial"/>
              </a:rPr>
              <a:t> Architecture &amp; Ecosystem</a:t>
            </a:r>
          </a:p>
        </p:txBody>
      </p:sp>
      <p:grpSp>
        <p:nvGrpSpPr>
          <p:cNvPr id="2" name="Group 1"/>
          <p:cNvGrpSpPr/>
          <p:nvPr/>
        </p:nvGrpSpPr>
        <p:grpSpPr>
          <a:xfrm>
            <a:off x="1110914" y="2234718"/>
            <a:ext cx="7404436" cy="2319601"/>
            <a:chOff x="1145893" y="1871774"/>
            <a:chExt cx="7404436" cy="2186081"/>
          </a:xfrm>
        </p:grpSpPr>
        <p:sp>
          <p:nvSpPr>
            <p:cNvPr id="38" name="Rectangle 7"/>
            <p:cNvSpPr/>
            <p:nvPr/>
          </p:nvSpPr>
          <p:spPr bwMode="auto">
            <a:xfrm>
              <a:off x="1453049" y="3854250"/>
              <a:ext cx="5346651" cy="20360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67739" tIns="33893" rIns="67739" bIns="33893" anchor="ctr"/>
            <a:lstStyle/>
            <a:p>
              <a:pPr algn="ctr" defTabSz="338927">
                <a:defRPr/>
              </a:pPr>
              <a:r>
                <a:rPr lang="en-US" altLang="ja-JP" sz="1600" b="1">
                  <a:solidFill>
                    <a:srgbClr val="151519"/>
                  </a:solidFill>
                  <a:latin typeface="Calibri"/>
                  <a:ea typeface="Verdana" pitchFamily="34" charset="0"/>
                  <a:cs typeface="Calibri"/>
                  <a:sym typeface="Times New Roman" pitchFamily="18" charset="0"/>
                </a:rPr>
                <a:t>Security</a:t>
              </a:r>
            </a:p>
          </p:txBody>
        </p:sp>
        <p:sp>
          <p:nvSpPr>
            <p:cNvPr id="39" name="Rectangle 7"/>
            <p:cNvSpPr/>
            <p:nvPr/>
          </p:nvSpPr>
          <p:spPr bwMode="auto">
            <a:xfrm>
              <a:off x="1453049" y="3523462"/>
              <a:ext cx="5346651" cy="230396"/>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67739" tIns="33893" rIns="67739" bIns="33893" anchor="ctr"/>
            <a:lstStyle/>
            <a:p>
              <a:pPr algn="ctr" defTabSz="338927">
                <a:defRPr/>
              </a:pPr>
              <a:r>
                <a:rPr lang="en-US" altLang="ja-JP" sz="1600">
                  <a:solidFill>
                    <a:srgbClr val="151519"/>
                  </a:solidFill>
                  <a:latin typeface="Calibri"/>
                  <a:ea typeface="Verdana" pitchFamily="34" charset="0"/>
                  <a:cs typeface="Calibri"/>
                  <a:sym typeface="Times New Roman" pitchFamily="18" charset="0"/>
                </a:rPr>
                <a:t>Regions &amp; Availability Zones</a:t>
              </a:r>
            </a:p>
          </p:txBody>
        </p:sp>
        <p:sp>
          <p:nvSpPr>
            <p:cNvPr id="42" name="Rectangle 7"/>
            <p:cNvSpPr/>
            <p:nvPr/>
          </p:nvSpPr>
          <p:spPr bwMode="auto">
            <a:xfrm>
              <a:off x="3552379" y="2371038"/>
              <a:ext cx="1147991" cy="50625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7739" tIns="33893" rIns="67739" bIns="33893" anchor="ctr"/>
            <a:lstStyle/>
            <a:p>
              <a:pPr algn="ctr" defTabSz="338927"/>
              <a:r>
                <a:rPr lang="en-US" altLang="ja-JP" sz="1600">
                  <a:solidFill>
                    <a:srgbClr val="151519"/>
                  </a:solidFill>
                  <a:latin typeface="Calibri"/>
                  <a:ea typeface="Verdana" pitchFamily="34" charset="0"/>
                  <a:cs typeface="Calibri"/>
                  <a:sym typeface="Times New Roman" pitchFamily="18" charset="0"/>
                </a:rPr>
                <a:t>Rules Engine</a:t>
              </a:r>
            </a:p>
          </p:txBody>
        </p:sp>
        <p:sp>
          <p:nvSpPr>
            <p:cNvPr id="43" name="Rectangle 7"/>
            <p:cNvSpPr/>
            <p:nvPr/>
          </p:nvSpPr>
          <p:spPr bwMode="auto">
            <a:xfrm>
              <a:off x="1858817" y="2004724"/>
              <a:ext cx="4535115" cy="32231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7739" tIns="33893" rIns="67739" bIns="33893" anchor="ctr"/>
            <a:lstStyle/>
            <a:p>
              <a:pPr algn="ctr" defTabSz="338927"/>
              <a:r>
                <a:rPr lang="en-US" altLang="ja-JP" sz="1600">
                  <a:solidFill>
                    <a:srgbClr val="151519"/>
                  </a:solidFill>
                  <a:latin typeface="Calibri"/>
                  <a:ea typeface="Verdana" pitchFamily="34" charset="0"/>
                  <a:cs typeface="Calibri"/>
                  <a:sym typeface="Times New Roman" pitchFamily="18" charset="0"/>
                </a:rPr>
                <a:t>API</a:t>
              </a:r>
            </a:p>
          </p:txBody>
        </p:sp>
        <p:cxnSp>
          <p:nvCxnSpPr>
            <p:cNvPr id="48" name="Straight Connector 47"/>
            <p:cNvCxnSpPr/>
            <p:nvPr/>
          </p:nvCxnSpPr>
          <p:spPr>
            <a:xfrm flipV="1">
              <a:off x="1145893" y="1871774"/>
              <a:ext cx="7404436" cy="35788"/>
            </a:xfrm>
            <a:prstGeom prst="line">
              <a:avLst/>
            </a:prstGeom>
            <a:ln>
              <a:solidFill>
                <a:schemeClr val="accent6"/>
              </a:solidFill>
              <a:prstDash val="dash"/>
            </a:ln>
          </p:spPr>
          <p:style>
            <a:lnRef idx="3">
              <a:schemeClr val="accent4"/>
            </a:lnRef>
            <a:fillRef idx="0">
              <a:schemeClr val="accent4"/>
            </a:fillRef>
            <a:effectRef idx="2">
              <a:schemeClr val="accent4"/>
            </a:effectRef>
            <a:fontRef idx="minor">
              <a:schemeClr val="tx1"/>
            </a:fontRef>
          </p:style>
        </p:cxnSp>
        <p:sp>
          <p:nvSpPr>
            <p:cNvPr id="36" name="Rectangle 7"/>
            <p:cNvSpPr/>
            <p:nvPr/>
          </p:nvSpPr>
          <p:spPr bwMode="auto">
            <a:xfrm>
              <a:off x="1950150" y="2327034"/>
              <a:ext cx="1147991" cy="54100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7739" tIns="33893" rIns="67739" bIns="33893" anchor="ctr"/>
            <a:lstStyle/>
            <a:p>
              <a:pPr algn="ctr" defTabSz="338927"/>
              <a:r>
                <a:rPr lang="en-US" altLang="ja-JP" sz="1600">
                  <a:solidFill>
                    <a:srgbClr val="151519"/>
                  </a:solidFill>
                  <a:latin typeface="Calibri"/>
                  <a:ea typeface="Verdana" pitchFamily="34" charset="0"/>
                  <a:cs typeface="Calibri"/>
                  <a:sym typeface="Times New Roman" pitchFamily="18" charset="0"/>
                </a:rPr>
                <a:t>Thing Shadows</a:t>
              </a:r>
            </a:p>
          </p:txBody>
        </p:sp>
        <p:sp>
          <p:nvSpPr>
            <p:cNvPr id="44" name="Rectangle 7"/>
            <p:cNvSpPr/>
            <p:nvPr/>
          </p:nvSpPr>
          <p:spPr bwMode="auto">
            <a:xfrm>
              <a:off x="5275841" y="2371038"/>
              <a:ext cx="1147991" cy="4650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7739" tIns="33893" rIns="67739" bIns="33893" anchor="ctr"/>
            <a:lstStyle/>
            <a:p>
              <a:pPr algn="ctr" defTabSz="338927"/>
              <a:r>
                <a:rPr lang="en-US" altLang="ja-JP" sz="1600">
                  <a:solidFill>
                    <a:srgbClr val="151519"/>
                  </a:solidFill>
                  <a:latin typeface="Calibri"/>
                  <a:ea typeface="Verdana" pitchFamily="34" charset="0"/>
                  <a:cs typeface="Calibri"/>
                  <a:sym typeface="Times New Roman" pitchFamily="18" charset="0"/>
                </a:rPr>
                <a:t>Broker</a:t>
              </a:r>
            </a:p>
          </p:txBody>
        </p:sp>
        <p:sp>
          <p:nvSpPr>
            <p:cNvPr id="45" name="Rectangle 7"/>
            <p:cNvSpPr/>
            <p:nvPr/>
          </p:nvSpPr>
          <p:spPr bwMode="auto">
            <a:xfrm>
              <a:off x="5275841" y="2981861"/>
              <a:ext cx="1147991" cy="49255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7739" tIns="33893" rIns="67739" bIns="33893" anchor="ctr"/>
            <a:lstStyle/>
            <a:p>
              <a:pPr algn="ctr" defTabSz="338927"/>
              <a:r>
                <a:rPr lang="en-US" altLang="ja-JP" sz="1600">
                  <a:solidFill>
                    <a:srgbClr val="151519"/>
                  </a:solidFill>
                  <a:latin typeface="Calibri"/>
                  <a:ea typeface="Verdana" pitchFamily="34" charset="0"/>
                  <a:cs typeface="Calibri"/>
                  <a:sym typeface="Times New Roman" pitchFamily="18" charset="0"/>
                </a:rPr>
                <a:t>Secure Gateway</a:t>
              </a:r>
            </a:p>
          </p:txBody>
        </p:sp>
        <p:sp>
          <p:nvSpPr>
            <p:cNvPr id="46" name="Rectangle 7"/>
            <p:cNvSpPr/>
            <p:nvPr/>
          </p:nvSpPr>
          <p:spPr bwMode="auto">
            <a:xfrm>
              <a:off x="3552379" y="2981860"/>
              <a:ext cx="1147991" cy="515539"/>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7739" tIns="33893" rIns="67739" bIns="33893" anchor="ctr"/>
            <a:lstStyle/>
            <a:p>
              <a:pPr algn="ctr" defTabSz="338927"/>
              <a:r>
                <a:rPr lang="en-US" altLang="ja-JP" sz="1600">
                  <a:solidFill>
                    <a:srgbClr val="151519"/>
                  </a:solidFill>
                  <a:latin typeface="Calibri"/>
                  <a:ea typeface="Verdana" pitchFamily="34" charset="0"/>
                  <a:cs typeface="Calibri"/>
                  <a:sym typeface="Times New Roman" pitchFamily="18" charset="0"/>
                </a:rPr>
                <a:t>Things Registry</a:t>
              </a:r>
            </a:p>
          </p:txBody>
        </p:sp>
        <p:sp>
          <p:nvSpPr>
            <p:cNvPr id="53" name="Rectangle 7"/>
            <p:cNvSpPr/>
            <p:nvPr/>
          </p:nvSpPr>
          <p:spPr bwMode="auto">
            <a:xfrm>
              <a:off x="1950150" y="2981861"/>
              <a:ext cx="1299322" cy="49255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7739" tIns="33893" rIns="67739" bIns="33893" anchor="ctr"/>
            <a:lstStyle/>
            <a:p>
              <a:pPr algn="ctr" defTabSz="338927"/>
              <a:r>
                <a:rPr lang="en-US" altLang="ja-JP" sz="1600">
                  <a:solidFill>
                    <a:srgbClr val="151519"/>
                  </a:solidFill>
                  <a:latin typeface="Calibri"/>
                  <a:ea typeface="Verdana" pitchFamily="34" charset="0"/>
                  <a:cs typeface="Calibri"/>
                  <a:sym typeface="Times New Roman" pitchFamily="18" charset="0"/>
                </a:rPr>
                <a:t>C / Java</a:t>
              </a:r>
            </a:p>
            <a:p>
              <a:pPr algn="ctr" defTabSz="338927"/>
              <a:r>
                <a:rPr lang="en-US" altLang="ja-JP" sz="1600">
                  <a:solidFill>
                    <a:srgbClr val="151519"/>
                  </a:solidFill>
                  <a:latin typeface="Calibri"/>
                  <a:ea typeface="Verdana" pitchFamily="34" charset="0"/>
                  <a:cs typeface="Calibri"/>
                  <a:sym typeface="Times New Roman" pitchFamily="18" charset="0"/>
                </a:rPr>
                <a:t>SDK</a:t>
              </a:r>
            </a:p>
          </p:txBody>
        </p:sp>
      </p:grpSp>
      <p:sp>
        <p:nvSpPr>
          <p:cNvPr id="54" name="TextBox 53"/>
          <p:cNvSpPr txBox="1"/>
          <p:nvPr/>
        </p:nvSpPr>
        <p:spPr>
          <a:xfrm>
            <a:off x="7478890" y="5132159"/>
            <a:ext cx="1340560" cy="400110"/>
          </a:xfrm>
          <a:prstGeom prst="rect">
            <a:avLst/>
          </a:prstGeom>
          <a:noFill/>
        </p:spPr>
        <p:txBody>
          <a:bodyPr wrap="none" rtlCol="0">
            <a:spAutoFit/>
          </a:bodyPr>
          <a:lstStyle/>
          <a:p>
            <a:r>
              <a:rPr lang="en-US" sz="2000" i="1" err="1">
                <a:latin typeface="Calibri" charset="0"/>
                <a:ea typeface="Calibri" charset="0"/>
                <a:cs typeface="Calibri" charset="0"/>
              </a:rPr>
              <a:t>IoT</a:t>
            </a:r>
            <a:r>
              <a:rPr lang="en-US" sz="2000" i="1">
                <a:latin typeface="Calibri" charset="0"/>
                <a:ea typeface="Calibri" charset="0"/>
                <a:cs typeface="Calibri" charset="0"/>
              </a:rPr>
              <a:t> Devices</a:t>
            </a:r>
          </a:p>
        </p:txBody>
      </p:sp>
      <p:sp>
        <p:nvSpPr>
          <p:cNvPr id="57" name="TextBox 56"/>
          <p:cNvSpPr txBox="1"/>
          <p:nvPr/>
        </p:nvSpPr>
        <p:spPr>
          <a:xfrm>
            <a:off x="7489236" y="3172016"/>
            <a:ext cx="1038939" cy="400110"/>
          </a:xfrm>
          <a:prstGeom prst="rect">
            <a:avLst/>
          </a:prstGeom>
          <a:noFill/>
        </p:spPr>
        <p:txBody>
          <a:bodyPr wrap="none" rtlCol="0">
            <a:spAutoFit/>
          </a:bodyPr>
          <a:lstStyle/>
          <a:p>
            <a:r>
              <a:rPr lang="en-US" sz="2000" i="1">
                <a:latin typeface="Calibri" charset="0"/>
                <a:ea typeface="Calibri" charset="0"/>
                <a:cs typeface="Calibri" charset="0"/>
              </a:rPr>
              <a:t>AWS </a:t>
            </a:r>
            <a:r>
              <a:rPr lang="en-US" sz="2000" i="1" err="1">
                <a:latin typeface="Calibri" charset="0"/>
                <a:ea typeface="Calibri" charset="0"/>
                <a:cs typeface="Calibri" charset="0"/>
              </a:rPr>
              <a:t>IoT</a:t>
            </a:r>
            <a:endParaRPr lang="en-US" sz="2000" i="1">
              <a:latin typeface="Calibri" charset="0"/>
              <a:ea typeface="Calibri" charset="0"/>
              <a:cs typeface="Calibri" charset="0"/>
            </a:endParaRPr>
          </a:p>
        </p:txBody>
      </p:sp>
      <p:sp>
        <p:nvSpPr>
          <p:cNvPr id="58" name="TextBox 57"/>
          <p:cNvSpPr txBox="1"/>
          <p:nvPr/>
        </p:nvSpPr>
        <p:spPr>
          <a:xfrm>
            <a:off x="7397021" y="1549573"/>
            <a:ext cx="1130438" cy="400110"/>
          </a:xfrm>
          <a:prstGeom prst="rect">
            <a:avLst/>
          </a:prstGeom>
          <a:noFill/>
        </p:spPr>
        <p:txBody>
          <a:bodyPr wrap="none" rtlCol="0">
            <a:spAutoFit/>
          </a:bodyPr>
          <a:lstStyle/>
          <a:p>
            <a:r>
              <a:rPr lang="en-US" sz="2000" i="1">
                <a:latin typeface="Calibri" charset="0"/>
                <a:ea typeface="Calibri" charset="0"/>
                <a:cs typeface="Calibri" charset="0"/>
              </a:rPr>
              <a:t>Solutions</a:t>
            </a:r>
          </a:p>
        </p:txBody>
      </p:sp>
      <p:sp>
        <p:nvSpPr>
          <p:cNvPr id="4" name="Slide Number Placeholder 3"/>
          <p:cNvSpPr>
            <a:spLocks noGrp="1"/>
          </p:cNvSpPr>
          <p:nvPr>
            <p:ph type="sldNum" sz="quarter" idx="12"/>
          </p:nvPr>
        </p:nvSpPr>
        <p:spPr/>
        <p:txBody>
          <a:bodyPr/>
          <a:lstStyle/>
          <a:p>
            <a:pPr>
              <a:defRPr/>
            </a:pPr>
            <a:fld id="{5CC074CB-338F-4D07-83BC-76EE68A86D26}" type="slidenum">
              <a:rPr lang="en-US" altLang="en-US" smtClean="0"/>
              <a:pPr>
                <a:defRPr/>
              </a:pPr>
              <a:t>8</a:t>
            </a:fld>
            <a:endParaRPr lang="en-US" altLang="en-US"/>
          </a:p>
        </p:txBody>
      </p:sp>
      <p:pic>
        <p:nvPicPr>
          <p:cNvPr id="1026" name="Picture 2" descr="ttp://www.enterrasolutions.com/media/Smart-City-Transportation-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4186" y="1059770"/>
            <a:ext cx="1727762" cy="1095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e result for Smart Healthc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088" y="818074"/>
            <a:ext cx="1474774" cy="12142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ge result for smart agricul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4854" y="1042428"/>
            <a:ext cx="1038387" cy="10383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0550" y="321829"/>
            <a:ext cx="2886891" cy="369332"/>
          </a:xfrm>
          <a:prstGeom prst="rect">
            <a:avLst/>
          </a:prstGeom>
          <a:noFill/>
        </p:spPr>
        <p:txBody>
          <a:bodyPr wrap="square" rtlCol="0">
            <a:spAutoFit/>
          </a:bodyPr>
          <a:lstStyle/>
          <a:p>
            <a:r>
              <a:rPr lang="en-US"/>
              <a:t>Smart Transportation</a:t>
            </a:r>
          </a:p>
        </p:txBody>
      </p:sp>
      <p:sp>
        <p:nvSpPr>
          <p:cNvPr id="84" name="TextBox 83"/>
          <p:cNvSpPr txBox="1"/>
          <p:nvPr/>
        </p:nvSpPr>
        <p:spPr>
          <a:xfrm>
            <a:off x="3477441" y="274287"/>
            <a:ext cx="1876656" cy="369332"/>
          </a:xfrm>
          <a:prstGeom prst="rect">
            <a:avLst/>
          </a:prstGeom>
          <a:noFill/>
        </p:spPr>
        <p:txBody>
          <a:bodyPr wrap="square" rtlCol="0">
            <a:spAutoFit/>
          </a:bodyPr>
          <a:lstStyle/>
          <a:p>
            <a:r>
              <a:rPr lang="en-US"/>
              <a:t>Smart Health</a:t>
            </a:r>
          </a:p>
        </p:txBody>
      </p:sp>
      <p:sp>
        <p:nvSpPr>
          <p:cNvPr id="85" name="TextBox 84"/>
          <p:cNvSpPr txBox="1"/>
          <p:nvPr/>
        </p:nvSpPr>
        <p:spPr>
          <a:xfrm>
            <a:off x="5299059" y="274287"/>
            <a:ext cx="2259798" cy="369332"/>
          </a:xfrm>
          <a:prstGeom prst="rect">
            <a:avLst/>
          </a:prstGeom>
          <a:noFill/>
        </p:spPr>
        <p:txBody>
          <a:bodyPr wrap="square" rtlCol="0">
            <a:spAutoFit/>
          </a:bodyPr>
          <a:lstStyle/>
          <a:p>
            <a:r>
              <a:rPr lang="en-US"/>
              <a:t>Smart Agriculture</a:t>
            </a:r>
          </a:p>
        </p:txBody>
      </p:sp>
      <p:pic>
        <p:nvPicPr>
          <p:cNvPr id="1032" name="Picture 8" descr="mage result for smart la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674" y="4776444"/>
            <a:ext cx="560310" cy="11652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tp://processors.wiki.ti.com/images/e/e2/Smartplu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4870" y="4889902"/>
            <a:ext cx="1119623" cy="11784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age result for smart camer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41711" y="4964230"/>
            <a:ext cx="1367028" cy="10252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ge result for smart sprink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5753" y="4964230"/>
            <a:ext cx="1656123" cy="1104082"/>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flipV="1">
            <a:off x="1110914" y="4713002"/>
            <a:ext cx="7404436" cy="35788"/>
          </a:xfrm>
          <a:prstGeom prst="line">
            <a:avLst/>
          </a:prstGeom>
          <a:ln>
            <a:solidFill>
              <a:schemeClr val="accent6"/>
            </a:solidFill>
            <a:prstDash val="dash"/>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1229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a:t>
            </a:r>
            <a:r>
              <a:rPr lang="en-US" err="1"/>
              <a:t>IoT</a:t>
            </a:r>
            <a:r>
              <a:rPr lang="en-US"/>
              <a:t> - Console Interactive Tutorial </a:t>
            </a:r>
          </a:p>
        </p:txBody>
      </p:sp>
      <p:sp>
        <p:nvSpPr>
          <p:cNvPr id="3" name="Slide Number Placeholder 2"/>
          <p:cNvSpPr>
            <a:spLocks noGrp="1"/>
          </p:cNvSpPr>
          <p:nvPr>
            <p:ph type="sldNum" sz="quarter" idx="12"/>
          </p:nvPr>
        </p:nvSpPr>
        <p:spPr/>
        <p:txBody>
          <a:bodyPr/>
          <a:lstStyle/>
          <a:p>
            <a:pPr>
              <a:defRPr/>
            </a:pPr>
            <a:fld id="{7A91E16D-0EAD-4D3D-AC22-65013F654EE2}" type="slidenum">
              <a:rPr lang="en-US" altLang="en-US" smtClean="0"/>
              <a:pPr>
                <a:defRPr/>
              </a:pPr>
              <a:t>9</a:t>
            </a:fld>
            <a:endParaRPr lang="en-US" altLang="en-US"/>
          </a:p>
        </p:txBody>
      </p:sp>
      <p:pic>
        <p:nvPicPr>
          <p:cNvPr id="7" name="Picture 6" descr="A picture containing diagram&#10;&#10;Description automatically generated">
            <a:extLst>
              <a:ext uri="{FF2B5EF4-FFF2-40B4-BE49-F238E27FC236}">
                <a16:creationId xmlns:a16="http://schemas.microsoft.com/office/drawing/2014/main" id="{1AF896EF-694F-AB5F-9DD0-D3E8F6407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22" y="2387165"/>
            <a:ext cx="7772400" cy="3517509"/>
          </a:xfrm>
          <a:prstGeom prst="rect">
            <a:avLst/>
          </a:prstGeom>
        </p:spPr>
      </p:pic>
      <p:sp>
        <p:nvSpPr>
          <p:cNvPr id="9" name="TextBox 8">
            <a:extLst>
              <a:ext uri="{FF2B5EF4-FFF2-40B4-BE49-F238E27FC236}">
                <a16:creationId xmlns:a16="http://schemas.microsoft.com/office/drawing/2014/main" id="{9A19BFA7-CE40-02F7-6122-6FAF69CED1A3}"/>
              </a:ext>
            </a:extLst>
          </p:cNvPr>
          <p:cNvSpPr txBox="1"/>
          <p:nvPr/>
        </p:nvSpPr>
        <p:spPr>
          <a:xfrm>
            <a:off x="891822" y="1854261"/>
            <a:ext cx="4572000" cy="369332"/>
          </a:xfrm>
          <a:prstGeom prst="rect">
            <a:avLst/>
          </a:prstGeom>
          <a:noFill/>
        </p:spPr>
        <p:txBody>
          <a:bodyPr wrap="square">
            <a:spAutoFit/>
          </a:bodyPr>
          <a:lstStyle/>
          <a:p>
            <a:r>
              <a:rPr lang="en-US" b="0" i="0">
                <a:solidFill>
                  <a:srgbClr val="16191F"/>
                </a:solidFill>
                <a:effectLst/>
                <a:latin typeface="Amazon Ember"/>
              </a:rPr>
              <a:t>Open the </a:t>
            </a:r>
            <a:r>
              <a:rPr lang="en-US" b="0" i="0" u="none" strike="noStrike">
                <a:effectLst/>
                <a:latin typeface="Amazon Ember"/>
                <a:hlinkClick r:id="rId4"/>
              </a:rPr>
              <a:t>Learning hub</a:t>
            </a:r>
            <a:r>
              <a:rPr lang="en-US" b="0" i="0">
                <a:solidFill>
                  <a:srgbClr val="16191F"/>
                </a:solidFill>
                <a:effectLst/>
                <a:latin typeface="Amazon Ember"/>
              </a:rPr>
              <a:t> in the AWS IoT console.</a:t>
            </a:r>
            <a:endParaRPr lang="en-US"/>
          </a:p>
        </p:txBody>
      </p:sp>
    </p:spTree>
    <p:extLst>
      <p:ext uri="{BB962C8B-B14F-4D97-AF65-F5344CB8AC3E}">
        <p14:creationId xmlns:p14="http://schemas.microsoft.com/office/powerpoint/2010/main" val="323693049"/>
      </p:ext>
    </p:extLst>
  </p:cSld>
  <p:clrMapOvr>
    <a:masterClrMapping/>
  </p:clrMapOvr>
</p:sld>
</file>

<file path=ppt/theme/theme1.xml><?xml version="1.0" encoding="utf-8"?>
<a:theme xmlns:a="http://schemas.openxmlformats.org/drawingml/2006/main" name="NS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SA" id="{AF238E7D-D09A-0A47-BA02-0B415A9CA3AB}" vid="{E50270AB-861A-174E-B1C1-13DED48DE6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NSA</Template>
  <TotalTime>0</TotalTime>
  <Words>3594</Words>
  <Application>Microsoft Macintosh PowerPoint</Application>
  <PresentationFormat>On-screen Show (4:3)</PresentationFormat>
  <Paragraphs>588</Paragraphs>
  <Slides>61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Amazon Ember</vt:lpstr>
      <vt:lpstr>Arial</vt:lpstr>
      <vt:lpstr>Calibri</vt:lpstr>
      <vt:lpstr>Calibri Light</vt:lpstr>
      <vt:lpstr>CourierNewPSMT</vt:lpstr>
      <vt:lpstr>Times New Roman</vt:lpstr>
      <vt:lpstr>Verdana</vt:lpstr>
      <vt:lpstr>NSA</vt:lpstr>
      <vt:lpstr>IoT Security and Privacy</vt:lpstr>
      <vt:lpstr>Learning Outcomes</vt:lpstr>
      <vt:lpstr>Prerequisites and Module Time </vt:lpstr>
      <vt:lpstr>Outline</vt:lpstr>
      <vt:lpstr>Overview</vt:lpstr>
      <vt:lpstr>Current AWS Services</vt:lpstr>
      <vt:lpstr>AWS IoT service</vt:lpstr>
      <vt:lpstr>PowerPoint Presentation</vt:lpstr>
      <vt:lpstr>AWS IoT - Console Interactive Tutorial </vt:lpstr>
      <vt:lpstr>AWS IoT</vt:lpstr>
      <vt:lpstr>AWS IoT Components</vt:lpstr>
      <vt:lpstr>AWS IoT Components (Cont’d)</vt:lpstr>
      <vt:lpstr>Accessing AWS IoT</vt:lpstr>
      <vt:lpstr>Closely Related AWS Services</vt:lpstr>
      <vt:lpstr>Outline</vt:lpstr>
      <vt:lpstr>Registry and Things</vt:lpstr>
      <vt:lpstr>Use Case</vt:lpstr>
      <vt:lpstr>AWS IoT Device Registry</vt:lpstr>
      <vt:lpstr>AWS Management Console Login</vt:lpstr>
      <vt:lpstr>AWS Management Console</vt:lpstr>
      <vt:lpstr>IoT Core</vt:lpstr>
      <vt:lpstr>Create a DHT22 Thing</vt:lpstr>
      <vt:lpstr>Create a certificate</vt:lpstr>
      <vt:lpstr>Create a policy</vt:lpstr>
      <vt:lpstr>AWS IoT Core policies</vt:lpstr>
      <vt:lpstr>Attach a policy</vt:lpstr>
      <vt:lpstr>MQTT Test Client</vt:lpstr>
      <vt:lpstr>Settings</vt:lpstr>
      <vt:lpstr>Use AWS IoT as MQTT Server</vt:lpstr>
      <vt:lpstr>Outline</vt:lpstr>
      <vt:lpstr>AWS IoT Security</vt:lpstr>
      <vt:lpstr>Securing and Identifying Things: Mutual Authentication through TLS</vt:lpstr>
      <vt:lpstr>Security, Designed for Connected Devices</vt:lpstr>
      <vt:lpstr>Outline</vt:lpstr>
      <vt:lpstr>AWS IoT Device Gateway</vt:lpstr>
      <vt:lpstr>AWS IoT Device Gateway</vt:lpstr>
      <vt:lpstr>AWS IoT Device Shadow service</vt:lpstr>
      <vt:lpstr>AWS IoT Device Shadow</vt:lpstr>
      <vt:lpstr>AWS IoT Shadow Flow</vt:lpstr>
      <vt:lpstr>Accessing shadows</vt:lpstr>
      <vt:lpstr>Using shadows in devices, apps, and other cloud services</vt:lpstr>
      <vt:lpstr>AWS IoT Device Shadow Topics (MQTT)</vt:lpstr>
      <vt:lpstr>Topic Names and Topic Filters</vt:lpstr>
      <vt:lpstr>Topic wildcards for Subscription</vt:lpstr>
      <vt:lpstr>Example use of Topic wildcards</vt:lpstr>
      <vt:lpstr>Publish Using JSON</vt:lpstr>
      <vt:lpstr>RESTful API Accessing Shadow</vt:lpstr>
      <vt:lpstr>Outline</vt:lpstr>
      <vt:lpstr>Amazon DynamoDB</vt:lpstr>
      <vt:lpstr>DynamoDB Table Example</vt:lpstr>
      <vt:lpstr>Table Example</vt:lpstr>
      <vt:lpstr>AWS IoT Rules Engine</vt:lpstr>
      <vt:lpstr>AWS IoT Rules Engine Basics</vt:lpstr>
      <vt:lpstr>Rule</vt:lpstr>
      <vt:lpstr>Rule Example: Insert a message into a DynamoDB table</vt:lpstr>
      <vt:lpstr>AWS IoT Rules Engine Actions</vt:lpstr>
      <vt:lpstr>Outline</vt:lpstr>
      <vt:lpstr>Pricing - Pay as You Go</vt:lpstr>
      <vt:lpstr>Outline</vt:lpstr>
      <vt:lpstr>Demo</vt:lpstr>
      <vt:lpstr>References</vt:lpstr>
    </vt:vector>
  </TitlesOfParts>
  <Company>BIS@DSU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1</cp:revision>
  <dcterms:created xsi:type="dcterms:W3CDTF">1995-06-02T21:27:28Z</dcterms:created>
  <dcterms:modified xsi:type="dcterms:W3CDTF">2023-04-06T15:48:39Z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gong@mcnc.org</vt:lpwstr>
  </property>
  <property fmtid="{D5CDD505-2E9C-101B-9397-08002B2CF9AE}" pid="8" name="HomePage">
    <vt:lpwstr>http://www.mcnc.org</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2</vt:i4>
  </property>
  <property fmtid="{D5CDD505-2E9C-101B-9397-08002B2CF9AE}" pid="21" name="OutputDir">
    <vt:lpwstr>C:\fmg\cs591w</vt:lpwstr>
  </property>
</Properties>
</file>