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10" r:id="rId1"/>
  </p:sldMasterIdLst>
  <p:notesMasterIdLst>
    <p:notesMasterId r:id="rId59"/>
  </p:notesMasterIdLst>
  <p:handoutMasterIdLst>
    <p:handoutMasterId r:id="rId60"/>
  </p:handoutMasterIdLst>
  <p:sldIdLst>
    <p:sldId id="256" r:id="rId2"/>
    <p:sldId id="349" r:id="rId3"/>
    <p:sldId id="326" r:id="rId4"/>
    <p:sldId id="350" r:id="rId5"/>
    <p:sldId id="354" r:id="rId6"/>
    <p:sldId id="383" r:id="rId7"/>
    <p:sldId id="356" r:id="rId8"/>
    <p:sldId id="385" r:id="rId9"/>
    <p:sldId id="353" r:id="rId10"/>
    <p:sldId id="358" r:id="rId11"/>
    <p:sldId id="384" r:id="rId12"/>
    <p:sldId id="355" r:id="rId13"/>
    <p:sldId id="357" r:id="rId14"/>
    <p:sldId id="351" r:id="rId15"/>
    <p:sldId id="352" r:id="rId16"/>
    <p:sldId id="399" r:id="rId17"/>
    <p:sldId id="378" r:id="rId18"/>
    <p:sldId id="360" r:id="rId19"/>
    <p:sldId id="361" r:id="rId20"/>
    <p:sldId id="362" r:id="rId21"/>
    <p:sldId id="363" r:id="rId22"/>
    <p:sldId id="364" r:id="rId23"/>
    <p:sldId id="379" r:id="rId24"/>
    <p:sldId id="366" r:id="rId25"/>
    <p:sldId id="367" r:id="rId26"/>
    <p:sldId id="368" r:id="rId27"/>
    <p:sldId id="369" r:id="rId28"/>
    <p:sldId id="380" r:id="rId29"/>
    <p:sldId id="371" r:id="rId30"/>
    <p:sldId id="372" r:id="rId31"/>
    <p:sldId id="387" r:id="rId32"/>
    <p:sldId id="373" r:id="rId33"/>
    <p:sldId id="397" r:id="rId34"/>
    <p:sldId id="374" r:id="rId35"/>
    <p:sldId id="400" r:id="rId36"/>
    <p:sldId id="401" r:id="rId37"/>
    <p:sldId id="402" r:id="rId38"/>
    <p:sldId id="411" r:id="rId39"/>
    <p:sldId id="404" r:id="rId40"/>
    <p:sldId id="410" r:id="rId41"/>
    <p:sldId id="405" r:id="rId42"/>
    <p:sldId id="406" r:id="rId43"/>
    <p:sldId id="407" r:id="rId44"/>
    <p:sldId id="398" r:id="rId45"/>
    <p:sldId id="375" r:id="rId46"/>
    <p:sldId id="377" r:id="rId47"/>
    <p:sldId id="381" r:id="rId48"/>
    <p:sldId id="388" r:id="rId49"/>
    <p:sldId id="389" r:id="rId50"/>
    <p:sldId id="390" r:id="rId51"/>
    <p:sldId id="391" r:id="rId52"/>
    <p:sldId id="392" r:id="rId53"/>
    <p:sldId id="393" r:id="rId54"/>
    <p:sldId id="394" r:id="rId55"/>
    <p:sldId id="395" r:id="rId56"/>
    <p:sldId id="396" r:id="rId57"/>
    <p:sldId id="382" r:id="rId58"/>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999933"/>
    <a:srgbClr val="FF9966"/>
    <a:srgbClr val="33CCFF"/>
    <a:srgbClr val="9999FF"/>
    <a:srgbClr val="FF0066"/>
    <a:srgbClr val="66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AF2A5-09C1-45E6-9966-8FFFC5CE87B0}" v="9" dt="2023-06-26T03:32:12.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68962" autoAdjust="0"/>
  </p:normalViewPr>
  <p:slideViewPr>
    <p:cSldViewPr snapToGrid="0">
      <p:cViewPr varScale="1">
        <p:scale>
          <a:sx n="56" d="100"/>
          <a:sy n="56" d="100"/>
        </p:scale>
        <p:origin x="2227" y="3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7C151BC8-2B78-914F-87A4-64BF4C53D278}"/>
    <pc:docChg chg="undo custSel modSld">
      <pc:chgData name="Fu, Xinwen" userId="0e36c28d-7c66-4d23-8c4d-566aefcb51e0" providerId="ADAL" clId="{7C151BC8-2B78-914F-87A4-64BF4C53D278}" dt="2022-03-29T14:49:17.606" v="178" actId="207"/>
      <pc:docMkLst>
        <pc:docMk/>
      </pc:docMkLst>
      <pc:sldChg chg="modSp mod">
        <pc:chgData name="Fu, Xinwen" userId="0e36c28d-7c66-4d23-8c4d-566aefcb51e0" providerId="ADAL" clId="{7C151BC8-2B78-914F-87A4-64BF4C53D278}" dt="2022-03-29T14:28:19.420" v="46" actId="20577"/>
        <pc:sldMkLst>
          <pc:docMk/>
          <pc:sldMk cId="0" sldId="256"/>
        </pc:sldMkLst>
        <pc:spChg chg="mod">
          <ac:chgData name="Fu, Xinwen" userId="0e36c28d-7c66-4d23-8c4d-566aefcb51e0" providerId="ADAL" clId="{7C151BC8-2B78-914F-87A4-64BF4C53D278}" dt="2022-03-29T14:28:19.420" v="46" actId="20577"/>
          <ac:spMkLst>
            <pc:docMk/>
            <pc:sldMk cId="0" sldId="256"/>
            <ac:spMk id="4099" creationId="{00000000-0000-0000-0000-000000000000}"/>
          </ac:spMkLst>
        </pc:spChg>
      </pc:sldChg>
      <pc:sldChg chg="modSp mod">
        <pc:chgData name="Fu, Xinwen" userId="0e36c28d-7c66-4d23-8c4d-566aefcb51e0" providerId="ADAL" clId="{7C151BC8-2B78-914F-87A4-64BF4C53D278}" dt="2022-03-29T14:28:59.252" v="48" actId="20577"/>
        <pc:sldMkLst>
          <pc:docMk/>
          <pc:sldMk cId="1991410718" sldId="350"/>
        </pc:sldMkLst>
        <pc:spChg chg="mod">
          <ac:chgData name="Fu, Xinwen" userId="0e36c28d-7c66-4d23-8c4d-566aefcb51e0" providerId="ADAL" clId="{7C151BC8-2B78-914F-87A4-64BF4C53D278}" dt="2022-03-29T14:28:59.252" v="48" actId="20577"/>
          <ac:spMkLst>
            <pc:docMk/>
            <pc:sldMk cId="1991410718" sldId="350"/>
            <ac:spMk id="3" creationId="{00000000-0000-0000-0000-000000000000}"/>
          </ac:spMkLst>
        </pc:spChg>
      </pc:sldChg>
      <pc:sldChg chg="modSp mod">
        <pc:chgData name="Fu, Xinwen" userId="0e36c28d-7c66-4d23-8c4d-566aefcb51e0" providerId="ADAL" clId="{7C151BC8-2B78-914F-87A4-64BF4C53D278}" dt="2022-03-29T14:30:06.152" v="52" actId="1076"/>
        <pc:sldMkLst>
          <pc:docMk/>
          <pc:sldMk cId="2096635962" sldId="352"/>
        </pc:sldMkLst>
        <pc:spChg chg="mod">
          <ac:chgData name="Fu, Xinwen" userId="0e36c28d-7c66-4d23-8c4d-566aefcb51e0" providerId="ADAL" clId="{7C151BC8-2B78-914F-87A4-64BF4C53D278}" dt="2022-03-29T14:29:44.807" v="49" actId="20577"/>
          <ac:spMkLst>
            <pc:docMk/>
            <pc:sldMk cId="2096635962" sldId="352"/>
            <ac:spMk id="3" creationId="{00000000-0000-0000-0000-000000000000}"/>
          </ac:spMkLst>
        </pc:spChg>
        <pc:spChg chg="mod">
          <ac:chgData name="Fu, Xinwen" userId="0e36c28d-7c66-4d23-8c4d-566aefcb51e0" providerId="ADAL" clId="{7C151BC8-2B78-914F-87A4-64BF4C53D278}" dt="2022-03-29T14:30:06.152" v="52" actId="1076"/>
          <ac:spMkLst>
            <pc:docMk/>
            <pc:sldMk cId="2096635962" sldId="352"/>
            <ac:spMk id="6" creationId="{00000000-0000-0000-0000-000000000000}"/>
          </ac:spMkLst>
        </pc:spChg>
        <pc:picChg chg="mod">
          <ac:chgData name="Fu, Xinwen" userId="0e36c28d-7c66-4d23-8c4d-566aefcb51e0" providerId="ADAL" clId="{7C151BC8-2B78-914F-87A4-64BF4C53D278}" dt="2022-03-29T14:30:00.258" v="51" actId="14100"/>
          <ac:picMkLst>
            <pc:docMk/>
            <pc:sldMk cId="2096635962" sldId="352"/>
            <ac:picMk id="5" creationId="{00000000-0000-0000-0000-000000000000}"/>
          </ac:picMkLst>
        </pc:picChg>
      </pc:sldChg>
      <pc:sldChg chg="modSp mod">
        <pc:chgData name="Fu, Xinwen" userId="0e36c28d-7c66-4d23-8c4d-566aefcb51e0" providerId="ADAL" clId="{7C151BC8-2B78-914F-87A4-64BF4C53D278}" dt="2022-03-29T14:40:21.438" v="177" actId="20577"/>
        <pc:sldMkLst>
          <pc:docMk/>
          <pc:sldMk cId="940216645" sldId="354"/>
        </pc:sldMkLst>
        <pc:spChg chg="mod">
          <ac:chgData name="Fu, Xinwen" userId="0e36c28d-7c66-4d23-8c4d-566aefcb51e0" providerId="ADAL" clId="{7C151BC8-2B78-914F-87A4-64BF4C53D278}" dt="2022-03-29T14:31:12.940" v="53" actId="20577"/>
          <ac:spMkLst>
            <pc:docMk/>
            <pc:sldMk cId="940216645" sldId="354"/>
            <ac:spMk id="2" creationId="{00000000-0000-0000-0000-000000000000}"/>
          </ac:spMkLst>
        </pc:spChg>
        <pc:spChg chg="mod">
          <ac:chgData name="Fu, Xinwen" userId="0e36c28d-7c66-4d23-8c4d-566aefcb51e0" providerId="ADAL" clId="{7C151BC8-2B78-914F-87A4-64BF4C53D278}" dt="2022-03-29T14:40:21.438" v="177" actId="20577"/>
          <ac:spMkLst>
            <pc:docMk/>
            <pc:sldMk cId="940216645" sldId="354"/>
            <ac:spMk id="3" creationId="{00000000-0000-0000-0000-000000000000}"/>
          </ac:spMkLst>
        </pc:spChg>
      </pc:sldChg>
      <pc:sldChg chg="modSp mod">
        <pc:chgData name="Fu, Xinwen" userId="0e36c28d-7c66-4d23-8c4d-566aefcb51e0" providerId="ADAL" clId="{7C151BC8-2B78-914F-87A4-64BF4C53D278}" dt="2022-03-29T14:49:17.606" v="178" actId="207"/>
        <pc:sldMkLst>
          <pc:docMk/>
          <pc:sldMk cId="565899704" sldId="385"/>
        </pc:sldMkLst>
        <pc:spChg chg="mod">
          <ac:chgData name="Fu, Xinwen" userId="0e36c28d-7c66-4d23-8c4d-566aefcb51e0" providerId="ADAL" clId="{7C151BC8-2B78-914F-87A4-64BF4C53D278}" dt="2022-03-29T14:49:17.606" v="178" actId="207"/>
          <ac:spMkLst>
            <pc:docMk/>
            <pc:sldMk cId="565899704" sldId="385"/>
            <ac:spMk id="3" creationId="{00000000-0000-0000-0000-000000000000}"/>
          </ac:spMkLst>
        </pc:spChg>
      </pc:sldChg>
    </pc:docChg>
  </pc:docChgLst>
  <pc:docChgLst>
    <pc:chgData name="Fu, Xinwen" userId="0e36c28d-7c66-4d23-8c4d-566aefcb51e0" providerId="ADAL" clId="{189AF2A5-09C1-45E6-9966-8FFFC5CE87B0}"/>
    <pc:docChg chg="undo custSel modSld">
      <pc:chgData name="Fu, Xinwen" userId="0e36c28d-7c66-4d23-8c4d-566aefcb51e0" providerId="ADAL" clId="{189AF2A5-09C1-45E6-9966-8FFFC5CE87B0}" dt="2023-06-26T03:32:12.142" v="180" actId="164"/>
      <pc:docMkLst>
        <pc:docMk/>
      </pc:docMkLst>
      <pc:sldChg chg="addSp delSp modSp mod">
        <pc:chgData name="Fu, Xinwen" userId="0e36c28d-7c66-4d23-8c4d-566aefcb51e0" providerId="ADAL" clId="{189AF2A5-09C1-45E6-9966-8FFFC5CE87B0}" dt="2023-06-26T03:32:12.142" v="180" actId="164"/>
        <pc:sldMkLst>
          <pc:docMk/>
          <pc:sldMk cId="633472002" sldId="373"/>
        </pc:sldMkLst>
        <pc:spChg chg="mod">
          <ac:chgData name="Fu, Xinwen" userId="0e36c28d-7c66-4d23-8c4d-566aefcb51e0" providerId="ADAL" clId="{189AF2A5-09C1-45E6-9966-8FFFC5CE87B0}" dt="2023-06-26T03:25:26.939" v="0" actId="164"/>
          <ac:spMkLst>
            <pc:docMk/>
            <pc:sldMk cId="633472002" sldId="373"/>
            <ac:spMk id="5" creationId="{00000000-0000-0000-0000-000000000000}"/>
          </ac:spMkLst>
        </pc:spChg>
        <pc:spChg chg="mod">
          <ac:chgData name="Fu, Xinwen" userId="0e36c28d-7c66-4d23-8c4d-566aefcb51e0" providerId="ADAL" clId="{189AF2A5-09C1-45E6-9966-8FFFC5CE87B0}" dt="2023-06-26T03:25:26.939" v="0" actId="164"/>
          <ac:spMkLst>
            <pc:docMk/>
            <pc:sldMk cId="633472002" sldId="373"/>
            <ac:spMk id="6" creationId="{00000000-0000-0000-0000-000000000000}"/>
          </ac:spMkLst>
        </pc:spChg>
        <pc:spChg chg="mod">
          <ac:chgData name="Fu, Xinwen" userId="0e36c28d-7c66-4d23-8c4d-566aefcb51e0" providerId="ADAL" clId="{189AF2A5-09C1-45E6-9966-8FFFC5CE87B0}" dt="2023-06-26T03:25:26.939" v="0" actId="164"/>
          <ac:spMkLst>
            <pc:docMk/>
            <pc:sldMk cId="633472002" sldId="373"/>
            <ac:spMk id="7" creationId="{00000000-0000-0000-0000-000000000000}"/>
          </ac:spMkLst>
        </pc:spChg>
        <pc:spChg chg="mod">
          <ac:chgData name="Fu, Xinwen" userId="0e36c28d-7c66-4d23-8c4d-566aefcb51e0" providerId="ADAL" clId="{189AF2A5-09C1-45E6-9966-8FFFC5CE87B0}" dt="2023-06-26T03:25:26.939" v="0" actId="164"/>
          <ac:spMkLst>
            <pc:docMk/>
            <pc:sldMk cId="633472002" sldId="373"/>
            <ac:spMk id="8" creationId="{00000000-0000-0000-0000-000000000000}"/>
          </ac:spMkLst>
        </pc:spChg>
        <pc:spChg chg="add del mod">
          <ac:chgData name="Fu, Xinwen" userId="0e36c28d-7c66-4d23-8c4d-566aefcb51e0" providerId="ADAL" clId="{189AF2A5-09C1-45E6-9966-8FFFC5CE87B0}" dt="2023-06-26T03:28:56.889" v="16" actId="21"/>
          <ac:spMkLst>
            <pc:docMk/>
            <pc:sldMk cId="633472002" sldId="373"/>
            <ac:spMk id="9" creationId="{00000000-0000-0000-0000-000000000000}"/>
          </ac:spMkLst>
        </pc:spChg>
        <pc:spChg chg="mod">
          <ac:chgData name="Fu, Xinwen" userId="0e36c28d-7c66-4d23-8c4d-566aefcb51e0" providerId="ADAL" clId="{189AF2A5-09C1-45E6-9966-8FFFC5CE87B0}" dt="2023-06-26T03:25:26.939" v="0" actId="164"/>
          <ac:spMkLst>
            <pc:docMk/>
            <pc:sldMk cId="633472002" sldId="373"/>
            <ac:spMk id="10" creationId="{00000000-0000-0000-0000-000000000000}"/>
          </ac:spMkLst>
        </pc:spChg>
        <pc:spChg chg="mod">
          <ac:chgData name="Fu, Xinwen" userId="0e36c28d-7c66-4d23-8c4d-566aefcb51e0" providerId="ADAL" clId="{189AF2A5-09C1-45E6-9966-8FFFC5CE87B0}" dt="2023-06-26T03:25:26.939" v="0" actId="164"/>
          <ac:spMkLst>
            <pc:docMk/>
            <pc:sldMk cId="633472002" sldId="373"/>
            <ac:spMk id="11" creationId="{00000000-0000-0000-0000-000000000000}"/>
          </ac:spMkLst>
        </pc:spChg>
        <pc:spChg chg="add mod">
          <ac:chgData name="Fu, Xinwen" userId="0e36c28d-7c66-4d23-8c4d-566aefcb51e0" providerId="ADAL" clId="{189AF2A5-09C1-45E6-9966-8FFFC5CE87B0}" dt="2023-06-26T03:32:12.142" v="180" actId="164"/>
          <ac:spMkLst>
            <pc:docMk/>
            <pc:sldMk cId="633472002" sldId="373"/>
            <ac:spMk id="13" creationId="{C3FE300C-37E7-27F2-9225-BDFDADECCD23}"/>
          </ac:spMkLst>
        </pc:spChg>
        <pc:spChg chg="add mod">
          <ac:chgData name="Fu, Xinwen" userId="0e36c28d-7c66-4d23-8c4d-566aefcb51e0" providerId="ADAL" clId="{189AF2A5-09C1-45E6-9966-8FFFC5CE87B0}" dt="2023-06-26T03:32:12.142" v="180" actId="164"/>
          <ac:spMkLst>
            <pc:docMk/>
            <pc:sldMk cId="633472002" sldId="373"/>
            <ac:spMk id="15" creationId="{09964082-DA90-E574-BAD8-087A16198323}"/>
          </ac:spMkLst>
        </pc:spChg>
        <pc:spChg chg="add mod">
          <ac:chgData name="Fu, Xinwen" userId="0e36c28d-7c66-4d23-8c4d-566aefcb51e0" providerId="ADAL" clId="{189AF2A5-09C1-45E6-9966-8FFFC5CE87B0}" dt="2023-06-26T03:32:12.142" v="180" actId="164"/>
          <ac:spMkLst>
            <pc:docMk/>
            <pc:sldMk cId="633472002" sldId="373"/>
            <ac:spMk id="16" creationId="{DA6EADD4-93B2-7404-3D38-FE04C2AF28C0}"/>
          </ac:spMkLst>
        </pc:spChg>
        <pc:spChg chg="add mod">
          <ac:chgData name="Fu, Xinwen" userId="0e36c28d-7c66-4d23-8c4d-566aefcb51e0" providerId="ADAL" clId="{189AF2A5-09C1-45E6-9966-8FFFC5CE87B0}" dt="2023-06-26T03:32:12.142" v="180" actId="164"/>
          <ac:spMkLst>
            <pc:docMk/>
            <pc:sldMk cId="633472002" sldId="373"/>
            <ac:spMk id="18" creationId="{96DA5EEF-9F42-9D0E-7FCB-B4FF71ABA7A1}"/>
          </ac:spMkLst>
        </pc:spChg>
        <pc:spChg chg="add mod">
          <ac:chgData name="Fu, Xinwen" userId="0e36c28d-7c66-4d23-8c4d-566aefcb51e0" providerId="ADAL" clId="{189AF2A5-09C1-45E6-9966-8FFFC5CE87B0}" dt="2023-06-26T03:32:12.142" v="180" actId="164"/>
          <ac:spMkLst>
            <pc:docMk/>
            <pc:sldMk cId="633472002" sldId="373"/>
            <ac:spMk id="20" creationId="{19C519C0-8CC3-C966-DB85-8AE7BB42E783}"/>
          </ac:spMkLst>
        </pc:spChg>
        <pc:spChg chg="add mod">
          <ac:chgData name="Fu, Xinwen" userId="0e36c28d-7c66-4d23-8c4d-566aefcb51e0" providerId="ADAL" clId="{189AF2A5-09C1-45E6-9966-8FFFC5CE87B0}" dt="2023-06-26T03:32:12.142" v="180" actId="164"/>
          <ac:spMkLst>
            <pc:docMk/>
            <pc:sldMk cId="633472002" sldId="373"/>
            <ac:spMk id="22" creationId="{B26C2C25-57E6-181F-AEA3-F555690B1130}"/>
          </ac:spMkLst>
        </pc:spChg>
        <pc:spChg chg="add mod">
          <ac:chgData name="Fu, Xinwen" userId="0e36c28d-7c66-4d23-8c4d-566aefcb51e0" providerId="ADAL" clId="{189AF2A5-09C1-45E6-9966-8FFFC5CE87B0}" dt="2023-06-26T03:32:12.142" v="180" actId="164"/>
          <ac:spMkLst>
            <pc:docMk/>
            <pc:sldMk cId="633472002" sldId="373"/>
            <ac:spMk id="23" creationId="{9C928E06-AB2A-7CF5-D927-3D352806478C}"/>
          </ac:spMkLst>
        </pc:spChg>
        <pc:grpChg chg="add del mod">
          <ac:chgData name="Fu, Xinwen" userId="0e36c28d-7c66-4d23-8c4d-566aefcb51e0" providerId="ADAL" clId="{189AF2A5-09C1-45E6-9966-8FFFC5CE87B0}" dt="2023-06-26T03:31:11.246" v="122" actId="478"/>
          <ac:grpSpMkLst>
            <pc:docMk/>
            <pc:sldMk cId="633472002" sldId="373"/>
            <ac:grpSpMk id="3" creationId="{6ECEF5FA-0224-702E-A9BD-CB34FCD643A2}"/>
          </ac:grpSpMkLst>
        </pc:grpChg>
        <pc:grpChg chg="add mod">
          <ac:chgData name="Fu, Xinwen" userId="0e36c28d-7c66-4d23-8c4d-566aefcb51e0" providerId="ADAL" clId="{189AF2A5-09C1-45E6-9966-8FFFC5CE87B0}" dt="2023-06-26T03:32:12.142" v="180" actId="164"/>
          <ac:grpSpMkLst>
            <pc:docMk/>
            <pc:sldMk cId="633472002" sldId="373"/>
            <ac:grpSpMk id="41" creationId="{9A2E70EA-8FA4-7456-80DD-0310B61CFA0D}"/>
          </ac:grpSpMkLst>
        </pc:grpChg>
        <pc:cxnChg chg="del">
          <ac:chgData name="Fu, Xinwen" userId="0e36c28d-7c66-4d23-8c4d-566aefcb51e0" providerId="ADAL" clId="{189AF2A5-09C1-45E6-9966-8FFFC5CE87B0}" dt="2023-06-26T03:27:57.660" v="3" actId="478"/>
          <ac:cxnSpMkLst>
            <pc:docMk/>
            <pc:sldMk cId="633472002" sldId="373"/>
            <ac:cxnSpMk id="12" creationId="{00000000-0000-0000-0000-000000000000}"/>
          </ac:cxnSpMkLst>
        </pc:cxnChg>
        <pc:cxnChg chg="mod">
          <ac:chgData name="Fu, Xinwen" userId="0e36c28d-7c66-4d23-8c4d-566aefcb51e0" providerId="ADAL" clId="{189AF2A5-09C1-45E6-9966-8FFFC5CE87B0}" dt="2023-06-26T03:31:11.246" v="122" actId="478"/>
          <ac:cxnSpMkLst>
            <pc:docMk/>
            <pc:sldMk cId="633472002" sldId="373"/>
            <ac:cxnSpMk id="14" creationId="{00000000-0000-0000-0000-000000000000}"/>
          </ac:cxnSpMkLst>
        </pc:cxnChg>
        <pc:cxnChg chg="mod">
          <ac:chgData name="Fu, Xinwen" userId="0e36c28d-7c66-4d23-8c4d-566aefcb51e0" providerId="ADAL" clId="{189AF2A5-09C1-45E6-9966-8FFFC5CE87B0}" dt="2023-06-26T03:31:11.246" v="122" actId="478"/>
          <ac:cxnSpMkLst>
            <pc:docMk/>
            <pc:sldMk cId="633472002" sldId="373"/>
            <ac:cxnSpMk id="17" creationId="{00000000-0000-0000-0000-000000000000}"/>
          </ac:cxnSpMkLst>
        </pc:cxnChg>
        <pc:cxnChg chg="mod">
          <ac:chgData name="Fu, Xinwen" userId="0e36c28d-7c66-4d23-8c4d-566aefcb51e0" providerId="ADAL" clId="{189AF2A5-09C1-45E6-9966-8FFFC5CE87B0}" dt="2023-06-26T03:31:11.246" v="122" actId="478"/>
          <ac:cxnSpMkLst>
            <pc:docMk/>
            <pc:sldMk cId="633472002" sldId="373"/>
            <ac:cxnSpMk id="19" creationId="{00000000-0000-0000-0000-000000000000}"/>
          </ac:cxnSpMkLst>
        </pc:cxnChg>
        <pc:cxnChg chg="mod">
          <ac:chgData name="Fu, Xinwen" userId="0e36c28d-7c66-4d23-8c4d-566aefcb51e0" providerId="ADAL" clId="{189AF2A5-09C1-45E6-9966-8FFFC5CE87B0}" dt="2023-06-26T03:31:11.246" v="122" actId="478"/>
          <ac:cxnSpMkLst>
            <pc:docMk/>
            <pc:sldMk cId="633472002" sldId="373"/>
            <ac:cxnSpMk id="21" creationId="{00000000-0000-0000-0000-000000000000}"/>
          </ac:cxnSpMkLst>
        </pc:cxnChg>
        <pc:cxnChg chg="mod">
          <ac:chgData name="Fu, Xinwen" userId="0e36c28d-7c66-4d23-8c4d-566aefcb51e0" providerId="ADAL" clId="{189AF2A5-09C1-45E6-9966-8FFFC5CE87B0}" dt="2023-06-26T03:31:11.246" v="122" actId="478"/>
          <ac:cxnSpMkLst>
            <pc:docMk/>
            <pc:sldMk cId="633472002" sldId="373"/>
            <ac:cxnSpMk id="25" creationId="{00000000-0000-0000-0000-000000000000}"/>
          </ac:cxnSpMkLst>
        </pc:cxnChg>
        <pc:cxnChg chg="add mod">
          <ac:chgData name="Fu, Xinwen" userId="0e36c28d-7c66-4d23-8c4d-566aefcb51e0" providerId="ADAL" clId="{189AF2A5-09C1-45E6-9966-8FFFC5CE87B0}" dt="2023-06-26T03:32:12.142" v="180" actId="164"/>
          <ac:cxnSpMkLst>
            <pc:docMk/>
            <pc:sldMk cId="633472002" sldId="373"/>
            <ac:cxnSpMk id="26" creationId="{C71917D4-76F3-07D2-82F7-0C535D06AD7B}"/>
          </ac:cxnSpMkLst>
        </pc:cxnChg>
        <pc:cxnChg chg="add mod">
          <ac:chgData name="Fu, Xinwen" userId="0e36c28d-7c66-4d23-8c4d-566aefcb51e0" providerId="ADAL" clId="{189AF2A5-09C1-45E6-9966-8FFFC5CE87B0}" dt="2023-06-26T03:32:12.142" v="180" actId="164"/>
          <ac:cxnSpMkLst>
            <pc:docMk/>
            <pc:sldMk cId="633472002" sldId="373"/>
            <ac:cxnSpMk id="28" creationId="{291BE1E4-8270-ED8F-29B5-C080791D45FD}"/>
          </ac:cxnSpMkLst>
        </pc:cxnChg>
        <pc:cxnChg chg="mod">
          <ac:chgData name="Fu, Xinwen" userId="0e36c28d-7c66-4d23-8c4d-566aefcb51e0" providerId="ADAL" clId="{189AF2A5-09C1-45E6-9966-8FFFC5CE87B0}" dt="2023-06-26T03:31:11.246" v="122" actId="478"/>
          <ac:cxnSpMkLst>
            <pc:docMk/>
            <pc:sldMk cId="633472002" sldId="373"/>
            <ac:cxnSpMk id="29" creationId="{00000000-0000-0000-0000-000000000000}"/>
          </ac:cxnSpMkLst>
        </pc:cxnChg>
        <pc:cxnChg chg="add del mod">
          <ac:chgData name="Fu, Xinwen" userId="0e36c28d-7c66-4d23-8c4d-566aefcb51e0" providerId="ADAL" clId="{189AF2A5-09C1-45E6-9966-8FFFC5CE87B0}" dt="2023-06-26T03:30:26.454" v="117" actId="11529"/>
          <ac:cxnSpMkLst>
            <pc:docMk/>
            <pc:sldMk cId="633472002" sldId="373"/>
            <ac:cxnSpMk id="31" creationId="{A30C9E73-0CA6-42F3-B927-CA1174FED836}"/>
          </ac:cxnSpMkLst>
        </pc:cxnChg>
        <pc:cxnChg chg="add mod">
          <ac:chgData name="Fu, Xinwen" userId="0e36c28d-7c66-4d23-8c4d-566aefcb51e0" providerId="ADAL" clId="{189AF2A5-09C1-45E6-9966-8FFFC5CE87B0}" dt="2023-06-26T03:32:12.142" v="180" actId="164"/>
          <ac:cxnSpMkLst>
            <pc:docMk/>
            <pc:sldMk cId="633472002" sldId="373"/>
            <ac:cxnSpMk id="34" creationId="{96DBFEAF-CF81-5757-4609-6270C58A8BFE}"/>
          </ac:cxnSpMkLst>
        </pc:cxnChg>
        <pc:cxnChg chg="add mod">
          <ac:chgData name="Fu, Xinwen" userId="0e36c28d-7c66-4d23-8c4d-566aefcb51e0" providerId="ADAL" clId="{189AF2A5-09C1-45E6-9966-8FFFC5CE87B0}" dt="2023-06-26T03:32:12.142" v="180" actId="164"/>
          <ac:cxnSpMkLst>
            <pc:docMk/>
            <pc:sldMk cId="633472002" sldId="373"/>
            <ac:cxnSpMk id="36" creationId="{4F38FA8B-1370-D82C-B95E-178620B4932D}"/>
          </ac:cxnSpMkLst>
        </pc:cxnChg>
        <pc:cxnChg chg="add mod">
          <ac:chgData name="Fu, Xinwen" userId="0e36c28d-7c66-4d23-8c4d-566aefcb51e0" providerId="ADAL" clId="{189AF2A5-09C1-45E6-9966-8FFFC5CE87B0}" dt="2023-06-26T03:32:12.142" v="180" actId="164"/>
          <ac:cxnSpMkLst>
            <pc:docMk/>
            <pc:sldMk cId="633472002" sldId="373"/>
            <ac:cxnSpMk id="38" creationId="{B670F8A9-FDED-2972-6C09-E3F2D734FAB1}"/>
          </ac:cxnSpMkLst>
        </pc:cxnChg>
        <pc:cxnChg chg="add mod">
          <ac:chgData name="Fu, Xinwen" userId="0e36c28d-7c66-4d23-8c4d-566aefcb51e0" providerId="ADAL" clId="{189AF2A5-09C1-45E6-9966-8FFFC5CE87B0}" dt="2023-06-26T03:32:12.142" v="180" actId="164"/>
          <ac:cxnSpMkLst>
            <pc:docMk/>
            <pc:sldMk cId="633472002" sldId="373"/>
            <ac:cxnSpMk id="40" creationId="{DDC32BFA-7E26-63D8-7FA1-EBA6FAC603A2}"/>
          </ac:cxnSpMkLst>
        </pc:cxnChg>
      </pc:sldChg>
    </pc:docChg>
  </pc:docChgLst>
  <pc:docChgLst>
    <pc:chgData name="Fu, Xinwen" userId="0e36c28d-7c66-4d23-8c4d-566aefcb51e0" providerId="ADAL" clId="{FF164F43-8F3F-8E45-94C8-AE8E87E1E452}"/>
    <pc:docChg chg="custSel delSld modSld">
      <pc:chgData name="Fu, Xinwen" userId="0e36c28d-7c66-4d23-8c4d-566aefcb51e0" providerId="ADAL" clId="{FF164F43-8F3F-8E45-94C8-AE8E87E1E452}" dt="2023-04-20T16:50:43.740" v="12" actId="207"/>
      <pc:docMkLst>
        <pc:docMk/>
      </pc:docMkLst>
      <pc:sldChg chg="modSp mod">
        <pc:chgData name="Fu, Xinwen" userId="0e36c28d-7c66-4d23-8c4d-566aefcb51e0" providerId="ADAL" clId="{FF164F43-8F3F-8E45-94C8-AE8E87E1E452}" dt="2023-04-20T15:59:02.556" v="4" actId="207"/>
        <pc:sldMkLst>
          <pc:docMk/>
          <pc:sldMk cId="1385430579" sldId="366"/>
        </pc:sldMkLst>
        <pc:spChg chg="mod">
          <ac:chgData name="Fu, Xinwen" userId="0e36c28d-7c66-4d23-8c4d-566aefcb51e0" providerId="ADAL" clId="{FF164F43-8F3F-8E45-94C8-AE8E87E1E452}" dt="2023-04-20T15:59:02.556" v="4" actId="207"/>
          <ac:spMkLst>
            <pc:docMk/>
            <pc:sldMk cId="1385430579" sldId="366"/>
            <ac:spMk id="3" creationId="{00000000-0000-0000-0000-000000000000}"/>
          </ac:spMkLst>
        </pc:spChg>
      </pc:sldChg>
      <pc:sldChg chg="modSp mod">
        <pc:chgData name="Fu, Xinwen" userId="0e36c28d-7c66-4d23-8c4d-566aefcb51e0" providerId="ADAL" clId="{FF164F43-8F3F-8E45-94C8-AE8E87E1E452}" dt="2023-04-20T16:04:04.361" v="10" actId="20577"/>
        <pc:sldMkLst>
          <pc:docMk/>
          <pc:sldMk cId="748189798" sldId="367"/>
        </pc:sldMkLst>
        <pc:spChg chg="mod">
          <ac:chgData name="Fu, Xinwen" userId="0e36c28d-7c66-4d23-8c4d-566aefcb51e0" providerId="ADAL" clId="{FF164F43-8F3F-8E45-94C8-AE8E87E1E452}" dt="2023-04-20T16:04:04.361" v="10" actId="20577"/>
          <ac:spMkLst>
            <pc:docMk/>
            <pc:sldMk cId="748189798" sldId="367"/>
            <ac:spMk id="3" creationId="{00000000-0000-0000-0000-000000000000}"/>
          </ac:spMkLst>
        </pc:spChg>
      </pc:sldChg>
      <pc:sldChg chg="modSp mod">
        <pc:chgData name="Fu, Xinwen" userId="0e36c28d-7c66-4d23-8c4d-566aefcb51e0" providerId="ADAL" clId="{FF164F43-8F3F-8E45-94C8-AE8E87E1E452}" dt="2023-04-11T17:07:50.209" v="0" actId="207"/>
        <pc:sldMkLst>
          <pc:docMk/>
          <pc:sldMk cId="110683855" sldId="368"/>
        </pc:sldMkLst>
        <pc:spChg chg="mod">
          <ac:chgData name="Fu, Xinwen" userId="0e36c28d-7c66-4d23-8c4d-566aefcb51e0" providerId="ADAL" clId="{FF164F43-8F3F-8E45-94C8-AE8E87E1E452}" dt="2023-04-11T17:07:50.209" v="0" actId="207"/>
          <ac:spMkLst>
            <pc:docMk/>
            <pc:sldMk cId="110683855" sldId="368"/>
            <ac:spMk id="17" creationId="{00000000-0000-0000-0000-000000000000}"/>
          </ac:spMkLst>
        </pc:spChg>
      </pc:sldChg>
      <pc:sldChg chg="delSp mod">
        <pc:chgData name="Fu, Xinwen" userId="0e36c28d-7c66-4d23-8c4d-566aefcb51e0" providerId="ADAL" clId="{FF164F43-8F3F-8E45-94C8-AE8E87E1E452}" dt="2023-04-11T17:09:44.354" v="1" actId="478"/>
        <pc:sldMkLst>
          <pc:docMk/>
          <pc:sldMk cId="1131621854" sldId="374"/>
        </pc:sldMkLst>
        <pc:inkChg chg="del">
          <ac:chgData name="Fu, Xinwen" userId="0e36c28d-7c66-4d23-8c4d-566aefcb51e0" providerId="ADAL" clId="{FF164F43-8F3F-8E45-94C8-AE8E87E1E452}" dt="2023-04-11T17:09:44.354" v="1" actId="478"/>
          <ac:inkMkLst>
            <pc:docMk/>
            <pc:sldMk cId="1131621854" sldId="374"/>
            <ac:inkMk id="5" creationId="{00000000-0000-0000-0000-000000000000}"/>
          </ac:inkMkLst>
        </pc:inkChg>
      </pc:sldChg>
      <pc:sldChg chg="delSp mod">
        <pc:chgData name="Fu, Xinwen" userId="0e36c28d-7c66-4d23-8c4d-566aefcb51e0" providerId="ADAL" clId="{FF164F43-8F3F-8E45-94C8-AE8E87E1E452}" dt="2023-04-11T17:17:21.107" v="3" actId="478"/>
        <pc:sldMkLst>
          <pc:docMk/>
          <pc:sldMk cId="303074885" sldId="375"/>
        </pc:sldMkLst>
        <pc:inkChg chg="del">
          <ac:chgData name="Fu, Xinwen" userId="0e36c28d-7c66-4d23-8c4d-566aefcb51e0" providerId="ADAL" clId="{FF164F43-8F3F-8E45-94C8-AE8E87E1E452}" dt="2023-04-11T17:17:21.107" v="3" actId="478"/>
          <ac:inkMkLst>
            <pc:docMk/>
            <pc:sldMk cId="303074885" sldId="375"/>
            <ac:inkMk id="5" creationId="{00000000-0000-0000-0000-000000000000}"/>
          </ac:inkMkLst>
        </pc:inkChg>
      </pc:sldChg>
      <pc:sldChg chg="del">
        <pc:chgData name="Fu, Xinwen" userId="0e36c28d-7c66-4d23-8c4d-566aefcb51e0" providerId="ADAL" clId="{FF164F43-8F3F-8E45-94C8-AE8E87E1E452}" dt="2023-04-20T16:04:07.645" v="11" actId="2696"/>
        <pc:sldMkLst>
          <pc:docMk/>
          <pc:sldMk cId="411469414" sldId="386"/>
        </pc:sldMkLst>
      </pc:sldChg>
      <pc:sldChg chg="modSp mod">
        <pc:chgData name="Fu, Xinwen" userId="0e36c28d-7c66-4d23-8c4d-566aefcb51e0" providerId="ADAL" clId="{FF164F43-8F3F-8E45-94C8-AE8E87E1E452}" dt="2023-04-20T16:50:43.740" v="12" actId="207"/>
        <pc:sldMkLst>
          <pc:docMk/>
          <pc:sldMk cId="109867789" sldId="400"/>
        </pc:sldMkLst>
        <pc:spChg chg="mod">
          <ac:chgData name="Fu, Xinwen" userId="0e36c28d-7c66-4d23-8c4d-566aefcb51e0" providerId="ADAL" clId="{FF164F43-8F3F-8E45-94C8-AE8E87E1E452}" dt="2023-04-20T16:50:43.740" v="12" actId="207"/>
          <ac:spMkLst>
            <pc:docMk/>
            <pc:sldMk cId="109867789" sldId="400"/>
            <ac:spMk id="3" creationId="{00000000-0000-0000-0000-000000000000}"/>
          </ac:spMkLst>
        </pc:spChg>
      </pc:sldChg>
      <pc:sldChg chg="modSp mod">
        <pc:chgData name="Fu, Xinwen" userId="0e36c28d-7c66-4d23-8c4d-566aefcb51e0" providerId="ADAL" clId="{FF164F43-8F3F-8E45-94C8-AE8E87E1E452}" dt="2023-04-11T17:14:56.779" v="2" actId="33524"/>
        <pc:sldMkLst>
          <pc:docMk/>
          <pc:sldMk cId="1191068223" sldId="405"/>
        </pc:sldMkLst>
        <pc:spChg chg="mod">
          <ac:chgData name="Fu, Xinwen" userId="0e36c28d-7c66-4d23-8c4d-566aefcb51e0" providerId="ADAL" clId="{FF164F43-8F3F-8E45-94C8-AE8E87E1E452}" dt="2023-04-11T17:14:56.779" v="2" actId="33524"/>
          <ac:spMkLst>
            <pc:docMk/>
            <pc:sldMk cId="1191068223" sldId="405"/>
            <ac:spMk id="3" creationId="{00000000-0000-0000-0000-000000000000}"/>
          </ac:spMkLst>
        </pc:spChg>
      </pc:sldChg>
    </pc:docChg>
  </pc:docChgLst>
  <pc:docChgLst>
    <pc:chgData name="Fu, Xinwen" userId="0e36c28d-7c66-4d23-8c4d-566aefcb51e0" providerId="ADAL" clId="{2C8A334F-2681-DB46-9D58-B55743BBF621}"/>
    <pc:docChg chg="undo custSel addSld delSld modSld">
      <pc:chgData name="Fu, Xinwen" userId="0e36c28d-7c66-4d23-8c4d-566aefcb51e0" providerId="ADAL" clId="{2C8A334F-2681-DB46-9D58-B55743BBF621}" dt="2022-03-29T17:56:04.012" v="74" actId="20577"/>
      <pc:docMkLst>
        <pc:docMk/>
      </pc:docMkLst>
      <pc:sldChg chg="modSp mod">
        <pc:chgData name="Fu, Xinwen" userId="0e36c28d-7c66-4d23-8c4d-566aefcb51e0" providerId="ADAL" clId="{2C8A334F-2681-DB46-9D58-B55743BBF621}" dt="2022-03-29T17:39:42.235" v="4" actId="207"/>
        <pc:sldMkLst>
          <pc:docMk/>
          <pc:sldMk cId="1991410718" sldId="350"/>
        </pc:sldMkLst>
        <pc:spChg chg="mod">
          <ac:chgData name="Fu, Xinwen" userId="0e36c28d-7c66-4d23-8c4d-566aefcb51e0" providerId="ADAL" clId="{2C8A334F-2681-DB46-9D58-B55743BBF621}" dt="2022-03-29T17:39:42.235" v="4" actId="207"/>
          <ac:spMkLst>
            <pc:docMk/>
            <pc:sldMk cId="1991410718" sldId="350"/>
            <ac:spMk id="3" creationId="{00000000-0000-0000-0000-000000000000}"/>
          </ac:spMkLst>
        </pc:spChg>
      </pc:sldChg>
      <pc:sldChg chg="add">
        <pc:chgData name="Fu, Xinwen" userId="0e36c28d-7c66-4d23-8c4d-566aefcb51e0" providerId="ADAL" clId="{2C8A334F-2681-DB46-9D58-B55743BBF621}" dt="2022-03-29T17:53:10.757" v="70"/>
        <pc:sldMkLst>
          <pc:docMk/>
          <pc:sldMk cId="398007137" sldId="351"/>
        </pc:sldMkLst>
      </pc:sldChg>
      <pc:sldChg chg="modSp add del mod">
        <pc:chgData name="Fu, Xinwen" userId="0e36c28d-7c66-4d23-8c4d-566aefcb51e0" providerId="ADAL" clId="{2C8A334F-2681-DB46-9D58-B55743BBF621}" dt="2022-03-29T17:53:02.991" v="69" actId="2696"/>
        <pc:sldMkLst>
          <pc:docMk/>
          <pc:sldMk cId="1750912565" sldId="351"/>
        </pc:sldMkLst>
        <pc:spChg chg="mod">
          <ac:chgData name="Fu, Xinwen" userId="0e36c28d-7c66-4d23-8c4d-566aefcb51e0" providerId="ADAL" clId="{2C8A334F-2681-DB46-9D58-B55743BBF621}" dt="2022-03-29T17:40:19.297" v="12" actId="20577"/>
          <ac:spMkLst>
            <pc:docMk/>
            <pc:sldMk cId="1750912565" sldId="351"/>
            <ac:spMk id="3" creationId="{00000000-0000-0000-0000-000000000000}"/>
          </ac:spMkLst>
        </pc:spChg>
      </pc:sldChg>
      <pc:sldChg chg="add">
        <pc:chgData name="Fu, Xinwen" userId="0e36c28d-7c66-4d23-8c4d-566aefcb51e0" providerId="ADAL" clId="{2C8A334F-2681-DB46-9D58-B55743BBF621}" dt="2022-03-29T17:53:10.757" v="70"/>
        <pc:sldMkLst>
          <pc:docMk/>
          <pc:sldMk cId="1212281936" sldId="352"/>
        </pc:sldMkLst>
      </pc:sldChg>
      <pc:sldChg chg="add del">
        <pc:chgData name="Fu, Xinwen" userId="0e36c28d-7c66-4d23-8c4d-566aefcb51e0" providerId="ADAL" clId="{2C8A334F-2681-DB46-9D58-B55743BBF621}" dt="2022-03-29T17:53:02.991" v="69" actId="2696"/>
        <pc:sldMkLst>
          <pc:docMk/>
          <pc:sldMk cId="2096635962" sldId="352"/>
        </pc:sldMkLst>
      </pc:sldChg>
      <pc:sldChg chg="modSp mod">
        <pc:chgData name="Fu, Xinwen" userId="0e36c28d-7c66-4d23-8c4d-566aefcb51e0" providerId="ADAL" clId="{2C8A334F-2681-DB46-9D58-B55743BBF621}" dt="2022-03-29T17:49:35.781" v="58" actId="20577"/>
        <pc:sldMkLst>
          <pc:docMk/>
          <pc:sldMk cId="940216645" sldId="354"/>
        </pc:sldMkLst>
        <pc:spChg chg="mod">
          <ac:chgData name="Fu, Xinwen" userId="0e36c28d-7c66-4d23-8c4d-566aefcb51e0" providerId="ADAL" clId="{2C8A334F-2681-DB46-9D58-B55743BBF621}" dt="2022-03-29T17:49:35.781" v="58" actId="20577"/>
          <ac:spMkLst>
            <pc:docMk/>
            <pc:sldMk cId="940216645" sldId="354"/>
            <ac:spMk id="3" creationId="{00000000-0000-0000-0000-000000000000}"/>
          </ac:spMkLst>
        </pc:spChg>
      </pc:sldChg>
      <pc:sldChg chg="add del">
        <pc:chgData name="Fu, Xinwen" userId="0e36c28d-7c66-4d23-8c4d-566aefcb51e0" providerId="ADAL" clId="{2C8A334F-2681-DB46-9D58-B55743BBF621}" dt="2022-03-29T17:52:06.398" v="65" actId="2696"/>
        <pc:sldMkLst>
          <pc:docMk/>
          <pc:sldMk cId="666061049" sldId="355"/>
        </pc:sldMkLst>
      </pc:sldChg>
      <pc:sldChg chg="del">
        <pc:chgData name="Fu, Xinwen" userId="0e36c28d-7c66-4d23-8c4d-566aefcb51e0" providerId="ADAL" clId="{2C8A334F-2681-DB46-9D58-B55743BBF621}" dt="2022-03-29T17:51:23.743" v="61" actId="2696"/>
        <pc:sldMkLst>
          <pc:docMk/>
          <pc:sldMk cId="1281194798" sldId="355"/>
        </pc:sldMkLst>
      </pc:sldChg>
      <pc:sldChg chg="modSp add mod">
        <pc:chgData name="Fu, Xinwen" userId="0e36c28d-7c66-4d23-8c4d-566aefcb51e0" providerId="ADAL" clId="{2C8A334F-2681-DB46-9D58-B55743BBF621}" dt="2022-03-29T17:56:04.012" v="74" actId="20577"/>
        <pc:sldMkLst>
          <pc:docMk/>
          <pc:sldMk cId="4033386578" sldId="355"/>
        </pc:sldMkLst>
        <pc:spChg chg="mod">
          <ac:chgData name="Fu, Xinwen" userId="0e36c28d-7c66-4d23-8c4d-566aefcb51e0" providerId="ADAL" clId="{2C8A334F-2681-DB46-9D58-B55743BBF621}" dt="2022-03-29T17:56:04.012" v="74" actId="20577"/>
          <ac:spMkLst>
            <pc:docMk/>
            <pc:sldMk cId="4033386578" sldId="355"/>
            <ac:spMk id="2" creationId="{00000000-0000-0000-0000-000000000000}"/>
          </ac:spMkLst>
        </pc:spChg>
      </pc:sldChg>
      <pc:sldChg chg="add del">
        <pc:chgData name="Fu, Xinwen" userId="0e36c28d-7c66-4d23-8c4d-566aefcb51e0" providerId="ADAL" clId="{2C8A334F-2681-DB46-9D58-B55743BBF621}" dt="2022-03-29T17:52:02.306" v="64" actId="2696"/>
        <pc:sldMkLst>
          <pc:docMk/>
          <pc:sldMk cId="1513264079" sldId="356"/>
        </pc:sldMkLst>
      </pc:sldChg>
      <pc:sldChg chg="del">
        <pc:chgData name="Fu, Xinwen" userId="0e36c28d-7c66-4d23-8c4d-566aefcb51e0" providerId="ADAL" clId="{2C8A334F-2681-DB46-9D58-B55743BBF621}" dt="2022-03-29T17:52:06.398" v="65" actId="2696"/>
        <pc:sldMkLst>
          <pc:docMk/>
          <pc:sldMk cId="1079405554" sldId="357"/>
        </pc:sldMkLst>
      </pc:sldChg>
      <pc:sldChg chg="add">
        <pc:chgData name="Fu, Xinwen" userId="0e36c28d-7c66-4d23-8c4d-566aefcb51e0" providerId="ADAL" clId="{2C8A334F-2681-DB46-9D58-B55743BBF621}" dt="2022-03-29T17:52:12.405" v="66"/>
        <pc:sldMkLst>
          <pc:docMk/>
          <pc:sldMk cId="2852744201" sldId="357"/>
        </pc:sldMkLst>
      </pc:sldChg>
      <pc:sldChg chg="add">
        <pc:chgData name="Fu, Xinwen" userId="0e36c28d-7c66-4d23-8c4d-566aefcb51e0" providerId="ADAL" clId="{2C8A334F-2681-DB46-9D58-B55743BBF621}" dt="2022-03-29T17:52:12.405" v="66"/>
        <pc:sldMkLst>
          <pc:docMk/>
          <pc:sldMk cId="1293016740" sldId="384"/>
        </pc:sldMkLst>
      </pc:sldChg>
      <pc:sldChg chg="add del">
        <pc:chgData name="Fu, Xinwen" userId="0e36c28d-7c66-4d23-8c4d-566aefcb51e0" providerId="ADAL" clId="{2C8A334F-2681-DB46-9D58-B55743BBF621}" dt="2022-03-29T17:51:23.743" v="61" actId="2696"/>
        <pc:sldMkLst>
          <pc:docMk/>
          <pc:sldMk cId="2998915332" sldId="384"/>
        </pc:sldMkLst>
      </pc:sldChg>
      <pc:sldChg chg="add del">
        <pc:chgData name="Fu, Xinwen" userId="0e36c28d-7c66-4d23-8c4d-566aefcb51e0" providerId="ADAL" clId="{2C8A334F-2681-DB46-9D58-B55743BBF621}" dt="2022-03-29T17:52:06.398" v="65" actId="2696"/>
        <pc:sldMkLst>
          <pc:docMk/>
          <pc:sldMk cId="3250699450" sldId="384"/>
        </pc:sldMkLst>
      </pc:sldChg>
      <pc:sldChg chg="modSp del mod">
        <pc:chgData name="Fu, Xinwen" userId="0e36c28d-7c66-4d23-8c4d-566aefcb51e0" providerId="ADAL" clId="{2C8A334F-2681-DB46-9D58-B55743BBF621}" dt="2022-03-29T17:53:02.991" v="69" actId="2696"/>
        <pc:sldMkLst>
          <pc:docMk/>
          <pc:sldMk cId="1549332988" sldId="399"/>
        </pc:sldMkLst>
        <pc:spChg chg="mod">
          <ac:chgData name="Fu, Xinwen" userId="0e36c28d-7c66-4d23-8c4d-566aefcb51e0" providerId="ADAL" clId="{2C8A334F-2681-DB46-9D58-B55743BBF621}" dt="2022-03-29T17:43:38.910" v="41" actId="20577"/>
          <ac:spMkLst>
            <pc:docMk/>
            <pc:sldMk cId="1549332988" sldId="399"/>
            <ac:spMk id="3" creationId="{00000000-0000-0000-0000-000000000000}"/>
          </ac:spMkLst>
        </pc:spChg>
        <pc:spChg chg="mod">
          <ac:chgData name="Fu, Xinwen" userId="0e36c28d-7c66-4d23-8c4d-566aefcb51e0" providerId="ADAL" clId="{2C8A334F-2681-DB46-9D58-B55743BBF621}" dt="2022-03-29T17:42:03.697" v="15" actId="1076"/>
          <ac:spMkLst>
            <pc:docMk/>
            <pc:sldMk cId="1549332988" sldId="399"/>
            <ac:spMk id="5" creationId="{00000000-0000-0000-0000-000000000000}"/>
          </ac:spMkLst>
        </pc:spChg>
      </pc:sldChg>
      <pc:sldChg chg="add">
        <pc:chgData name="Fu, Xinwen" userId="0e36c28d-7c66-4d23-8c4d-566aefcb51e0" providerId="ADAL" clId="{2C8A334F-2681-DB46-9D58-B55743BBF621}" dt="2022-03-29T17:53:10.757" v="70"/>
        <pc:sldMkLst>
          <pc:docMk/>
          <pc:sldMk cId="2256557046" sldId="3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latin typeface="Times New Roman" panose="02020603050405020304" pitchFamily="18" charset="0"/>
              </a:defRPr>
            </a:lvl1pPr>
          </a:lstStyle>
          <a:p>
            <a:pPr>
              <a:defRPr/>
            </a:pPr>
            <a:fld id="{7FEF89AF-54E3-440D-8ED0-996414AFF841}" type="slidenum">
              <a:rPr lang="en-US" altLang="en-US"/>
              <a:pPr>
                <a:defRPr/>
              </a:pPr>
              <a:t>‹#›</a:t>
            </a:fld>
            <a:endParaRPr lang="en-US" altLang="en-US"/>
          </a:p>
        </p:txBody>
      </p:sp>
    </p:spTree>
    <p:extLst>
      <p:ext uri="{BB962C8B-B14F-4D97-AF65-F5344CB8AC3E}">
        <p14:creationId xmlns:p14="http://schemas.microsoft.com/office/powerpoint/2010/main" val="1556017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772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a:p>
        </p:txBody>
      </p:sp>
    </p:spTree>
    <p:extLst>
      <p:ext uri="{BB962C8B-B14F-4D97-AF65-F5344CB8AC3E}">
        <p14:creationId xmlns:p14="http://schemas.microsoft.com/office/powerpoint/2010/main" val="46835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a:p>
        </p:txBody>
      </p:sp>
    </p:spTree>
    <p:extLst>
      <p:ext uri="{BB962C8B-B14F-4D97-AF65-F5344CB8AC3E}">
        <p14:creationId xmlns:p14="http://schemas.microsoft.com/office/powerpoint/2010/main" val="37382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t>Embedding it in the </a:t>
            </a:r>
            <a:r>
              <a:rPr lang="en-US" i="1"/>
              <a:t>on-</a:t>
            </a:r>
            <a:r>
              <a:rPr lang="en-US" i="1" err="1"/>
              <a:t>SoC</a:t>
            </a:r>
            <a:r>
              <a:rPr lang="en-US" i="1"/>
              <a:t> ROM? </a:t>
            </a:r>
            <a:r>
              <a:rPr lang="en-US"/>
              <a:t>implies that all devices use the same </a:t>
            </a:r>
            <a:r>
              <a:rPr lang="en-US" err="1"/>
              <a:t>PuK</a:t>
            </a:r>
            <a:r>
              <a:rPr lang="en-US"/>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t>This makes them vulnerable to class-break attacks if the </a:t>
            </a:r>
            <a:r>
              <a:rPr lang="en-US" err="1"/>
              <a:t>PrK</a:t>
            </a:r>
            <a:r>
              <a:rPr lang="en-US"/>
              <a:t> is stolen or successfully reverse-engineered. </a:t>
            </a:r>
          </a:p>
          <a:p>
            <a:endParaRPr lang="en-US"/>
          </a:p>
          <a:p>
            <a:pPr marL="0" marR="0" lvl="1" indent="0" algn="l" defTabSz="914400" rtl="0" eaLnBrk="0" fontAlgn="base" latinLnBrk="0" hangingPunct="0">
              <a:lnSpc>
                <a:spcPct val="100000"/>
              </a:lnSpc>
              <a:spcBef>
                <a:spcPct val="30000"/>
              </a:spcBef>
              <a:spcAft>
                <a:spcPct val="0"/>
              </a:spcAft>
              <a:buClrTx/>
              <a:buSzTx/>
              <a:buFontTx/>
              <a:buNone/>
              <a:tabLst/>
              <a:defRPr/>
            </a:pPr>
            <a:r>
              <a:rPr lang="en-US"/>
              <a:t>This enables a number of different </a:t>
            </a:r>
            <a:r>
              <a:rPr lang="en-US" err="1"/>
              <a:t>PuK</a:t>
            </a:r>
            <a:r>
              <a:rPr lang="en-US"/>
              <a:t> values to be stored in a single class of devices, reducing risk of class break attacks.</a:t>
            </a:r>
          </a:p>
          <a:p>
            <a:endParaRPr lang="en-US"/>
          </a:p>
        </p:txBody>
      </p:sp>
    </p:spTree>
    <p:extLst>
      <p:ext uri="{BB962C8B-B14F-4D97-AF65-F5344CB8AC3E}">
        <p14:creationId xmlns:p14="http://schemas.microsoft.com/office/powerpoint/2010/main" val="6072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a:p>
        </p:txBody>
      </p:sp>
    </p:spTree>
    <p:extLst>
      <p:ext uri="{BB962C8B-B14F-4D97-AF65-F5344CB8AC3E}">
        <p14:creationId xmlns:p14="http://schemas.microsoft.com/office/powerpoint/2010/main" val="13103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r>
              <a:rPr lang="en-US" sz="1200" b="0" i="0" u="none" strike="noStrike" kern="1200" baseline="0">
                <a:solidFill>
                  <a:schemeClr val="tx1"/>
                </a:solidFill>
                <a:latin typeface="Arial" charset="0"/>
                <a:ea typeface="+mn-ea"/>
                <a:cs typeface="+mn-cs"/>
              </a:rPr>
              <a:t>Although this exposes the decrypted content to a degree of risk, mechanisms such as</a:t>
            </a:r>
          </a:p>
          <a:p>
            <a:r>
              <a:rPr lang="en-US" sz="1200" b="0" i="0" u="none" strike="noStrike" kern="1200" baseline="0">
                <a:solidFill>
                  <a:schemeClr val="tx1"/>
                </a:solidFill>
                <a:latin typeface="Arial" charset="0"/>
                <a:ea typeface="+mn-ea"/>
                <a:cs typeface="+mn-cs"/>
              </a:rPr>
              <a:t>anti-virus can be used to detect unauthorized changes to the Normal world operating</a:t>
            </a:r>
          </a:p>
          <a:p>
            <a:r>
              <a:rPr lang="en-US" sz="1200" b="0" i="0" u="none" strike="noStrike" kern="1200" baseline="0">
                <a:solidFill>
                  <a:schemeClr val="tx1"/>
                </a:solidFill>
                <a:latin typeface="Arial" charset="0"/>
                <a:ea typeface="+mn-ea"/>
                <a:cs typeface="+mn-cs"/>
              </a:rPr>
              <a:t>system and the media player, at which point the Secure world can stop sending content</a:t>
            </a:r>
          </a:p>
          <a:p>
            <a:r>
              <a:rPr lang="en-US" sz="1200" b="0" i="0" u="none" strike="noStrike" kern="1200" baseline="0">
                <a:solidFill>
                  <a:schemeClr val="tx1"/>
                </a:solidFill>
                <a:latin typeface="Arial" charset="0"/>
                <a:ea typeface="+mn-ea"/>
                <a:cs typeface="+mn-cs"/>
              </a:rPr>
              <a:t>to the Normal world.</a:t>
            </a:r>
            <a:endParaRPr lang="en-US"/>
          </a:p>
        </p:txBody>
      </p:sp>
    </p:spTree>
    <p:extLst>
      <p:ext uri="{BB962C8B-B14F-4D97-AF65-F5344CB8AC3E}">
        <p14:creationId xmlns:p14="http://schemas.microsoft.com/office/powerpoint/2010/main" val="572186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pPr>
              <a:lnSpc>
                <a:spcPct val="100000"/>
              </a:lnSpc>
            </a:pPr>
            <a:r>
              <a:rPr lang="en-US"/>
              <a:t>Secure boot code located in on-</a:t>
            </a:r>
            <a:r>
              <a:rPr lang="en-US" err="1"/>
              <a:t>SoC</a:t>
            </a:r>
            <a:r>
              <a:rPr lang="en-US"/>
              <a:t> ROM</a:t>
            </a:r>
          </a:p>
          <a:p>
            <a:pPr>
              <a:lnSpc>
                <a:spcPct val="100000"/>
              </a:lnSpc>
            </a:pPr>
            <a:r>
              <a:rPr lang="en-US"/>
              <a:t>256-bits of OTP fuse which can contain a SHA256 hash of the RSA public key owned by the </a:t>
            </a:r>
            <a:r>
              <a:rPr lang="en-US">
                <a:solidFill>
                  <a:srgbClr val="C00000"/>
                </a:solidFill>
              </a:rPr>
              <a:t>Secure world software developer</a:t>
            </a:r>
          </a:p>
          <a:p>
            <a:pPr lvl="1">
              <a:lnSpc>
                <a:spcPct val="100000"/>
              </a:lnSpc>
            </a:pPr>
            <a:r>
              <a:rPr lang="en-US"/>
              <a:t>We can distribute devices with a variety of root keys, reducing the risk of a successful class break attack.</a:t>
            </a:r>
          </a:p>
          <a:p>
            <a:pPr lvl="1">
              <a:lnSpc>
                <a:spcPct val="100000"/>
              </a:lnSpc>
            </a:pPr>
            <a:r>
              <a:rPr lang="en-US"/>
              <a:t>For secure boot, validating the measurements?</a:t>
            </a:r>
          </a:p>
          <a:p>
            <a:pPr>
              <a:lnSpc>
                <a:spcPct val="100000"/>
              </a:lnSpc>
            </a:pPr>
            <a:r>
              <a:rPr lang="en-US"/>
              <a:t>A statistically unique secret key located in an on-</a:t>
            </a:r>
            <a:r>
              <a:rPr lang="en-US" err="1"/>
              <a:t>SoC</a:t>
            </a:r>
            <a:r>
              <a:rPr lang="en-US"/>
              <a:t> cryptographic accelerator.</a:t>
            </a:r>
          </a:p>
          <a:p>
            <a:pPr lvl="1">
              <a:lnSpc>
                <a:spcPct val="100000"/>
              </a:lnSpc>
            </a:pPr>
            <a:r>
              <a:rPr lang="en-US"/>
              <a:t>Confidential data can be encrypted and bound to the device.</a:t>
            </a:r>
          </a:p>
          <a:p>
            <a:pPr lvl="1">
              <a:lnSpc>
                <a:spcPct val="100000"/>
              </a:lnSpc>
            </a:pPr>
            <a:r>
              <a:rPr lang="en-US"/>
              <a:t>The only mechanism to recover the secret key is to perform side-channel analysis of the cryptography, which the hardware accelerator design should prevent, or to dismantle the silicon to recover the key.</a:t>
            </a:r>
          </a:p>
          <a:p>
            <a:pPr lvl="1">
              <a:lnSpc>
                <a:spcPct val="100000"/>
              </a:lnSpc>
            </a:pPr>
            <a:r>
              <a:rPr lang="en-US"/>
              <a:t>Used as the device key?</a:t>
            </a:r>
          </a:p>
          <a:p>
            <a:endParaRPr lang="en-US"/>
          </a:p>
        </p:txBody>
      </p:sp>
    </p:spTree>
    <p:extLst>
      <p:ext uri="{BB962C8B-B14F-4D97-AF65-F5344CB8AC3E}">
        <p14:creationId xmlns:p14="http://schemas.microsoft.com/office/powerpoint/2010/main" val="88102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7A91E16D-0EAD-4D3D-AC22-65013F654EE2}"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7CBA48A7-6B1E-4566-B98C-A7F42AB96018}"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1CDFF356-55D6-4E32-9B69-764999300F5A}"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BCFF8CE9-CF61-40DE-9DA2-831B5EF981B6}" type="slidenum">
              <a:rPr lang="en-US" altLang="en-US" smtClean="0"/>
              <a:pPr>
                <a:defRPr/>
              </a:pPr>
              <a:t>‹#›</a:t>
            </a:fld>
            <a:endParaRPr lang="en-US"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5CC074CB-338F-4D07-83BC-76EE68A86D26}"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8967BE3A-0CB1-4C28-9D3C-1DFDADA826CF}"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CE7F29F3-569B-4BD3-986D-22AE6D4AA3F9}"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CFF8CE9-CF61-40DE-9DA2-831B5EF981B6}" type="slidenum">
              <a:rPr lang="en-US" altLang="en-US" smtClean="0"/>
              <a:pPr>
                <a:defRPr/>
              </a:pPr>
              <a:t>‹#›</a:t>
            </a:fld>
            <a:endParaRPr lang="en-US" altLang="en-US"/>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Click to edit M</a:t>
            </a:r>
          </a:p>
          <a:p>
            <a:pPr lvl="0"/>
            <a:r>
              <a:rPr lang="en-US"/>
              <a:t>aster text styles</a:t>
            </a:r>
          </a:p>
          <a:p>
            <a:pPr lvl="1"/>
            <a:r>
              <a:rPr lang="en-US"/>
              <a:t>Second </a:t>
            </a:r>
            <a:r>
              <a:rPr lang="en-US" err="1"/>
              <a:t>levelThird</a:t>
            </a:r>
            <a:r>
              <a:rPr lang="en-US"/>
              <a:t> level</a:t>
            </a:r>
          </a:p>
          <a:p>
            <a:pPr lvl="3"/>
            <a:r>
              <a:rPr lang="en-US"/>
              <a:t>Fourth level</a:t>
            </a:r>
          </a:p>
          <a:p>
            <a:pPr lvl="4"/>
            <a:r>
              <a:rPr lang="en-US"/>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315096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windows/threat-protection/secure-the-windows-10-boot-process" TargetMode="External"/><Relationship Id="rId2" Type="http://schemas.openxmlformats.org/officeDocument/2006/relationships/hyperlink" Target="https://documentation-service.arm.com/static/5f212796500e883ab8e74531?tok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ctrTitle"/>
          </p:nvPr>
        </p:nvSpPr>
        <p:spPr>
          <a:xfrm>
            <a:off x="2377350" y="3580371"/>
            <a:ext cx="5357979" cy="901700"/>
          </a:xfrm>
        </p:spPr>
        <p:txBody>
          <a:bodyPr>
            <a:normAutofit/>
          </a:bodyPr>
          <a:lstStyle/>
          <a:p>
            <a:pPr eaLnBrk="1" hangingPunct="1"/>
            <a:r>
              <a:rPr lang="en-US" altLang="en-US" sz="4000" err="1"/>
              <a:t>IoT</a:t>
            </a:r>
            <a:r>
              <a:rPr lang="en-US" altLang="en-US" sz="4000"/>
              <a:t> Security and Privacy</a:t>
            </a:r>
          </a:p>
        </p:txBody>
      </p:sp>
      <p:sp>
        <p:nvSpPr>
          <p:cNvPr id="4099" name="Rectangle 12"/>
          <p:cNvSpPr>
            <a:spLocks noGrp="1" noChangeArrowheads="1"/>
          </p:cNvSpPr>
          <p:nvPr>
            <p:ph type="body" sz="quarter" idx="13"/>
          </p:nvPr>
        </p:nvSpPr>
        <p:spPr>
          <a:xfrm>
            <a:off x="2533651" y="5086349"/>
            <a:ext cx="4316554" cy="190867"/>
          </a:xfrm>
        </p:spPr>
        <p:txBody>
          <a:bodyPr>
            <a:noAutofit/>
          </a:bodyPr>
          <a:lstStyle/>
          <a:p>
            <a:pPr eaLnBrk="1" hangingPunct="1">
              <a:lnSpc>
                <a:spcPct val="80000"/>
              </a:lnSpc>
            </a:pPr>
            <a:r>
              <a:rPr lang="en-US" altLang="en-US" sz="2800"/>
              <a:t>ARM </a:t>
            </a:r>
            <a:r>
              <a:rPr lang="en-US" altLang="en-US" sz="2800" err="1"/>
              <a:t>TrustZone</a:t>
            </a:r>
            <a:endParaRPr lang="en-US" altLang="en-US" sz="28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Who attacks devices?</a:t>
            </a:r>
          </a:p>
        </p:txBody>
      </p:sp>
      <p:sp>
        <p:nvSpPr>
          <p:cNvPr id="3" name="Content Placeholder 2"/>
          <p:cNvSpPr>
            <a:spLocks noGrp="1"/>
          </p:cNvSpPr>
          <p:nvPr>
            <p:ph idx="1"/>
          </p:nvPr>
        </p:nvSpPr>
        <p:spPr>
          <a:xfrm>
            <a:off x="628650" y="1549831"/>
            <a:ext cx="7886700" cy="4627132"/>
          </a:xfrm>
        </p:spPr>
        <p:txBody>
          <a:bodyPr vert="horz" lIns="91440" tIns="45720" rIns="91440" bIns="45720" rtlCol="0">
            <a:normAutofit fontScale="85000" lnSpcReduction="20000"/>
          </a:bodyPr>
          <a:lstStyle/>
          <a:p>
            <a:pPr>
              <a:lnSpc>
                <a:spcPct val="120000"/>
              </a:lnSpc>
            </a:pPr>
            <a:r>
              <a:rPr lang="en-US">
                <a:solidFill>
                  <a:srgbClr val="C00000"/>
                </a:solidFill>
              </a:rPr>
              <a:t>Lab attacks are outside of the scope of the protection provided </a:t>
            </a:r>
            <a:r>
              <a:rPr lang="en-US" err="1">
                <a:solidFill>
                  <a:srgbClr val="C00000"/>
                </a:solidFill>
              </a:rPr>
              <a:t>TrustZone</a:t>
            </a:r>
            <a:r>
              <a:rPr lang="en-US">
                <a:solidFill>
                  <a:srgbClr val="C00000"/>
                </a:solidFill>
              </a:rPr>
              <a:t> technology</a:t>
            </a:r>
          </a:p>
          <a:p>
            <a:pPr>
              <a:lnSpc>
                <a:spcPct val="120000"/>
              </a:lnSpc>
            </a:pPr>
            <a:r>
              <a:rPr lang="en-US"/>
              <a:t>Remote attacker</a:t>
            </a:r>
          </a:p>
          <a:p>
            <a:pPr lvl="1">
              <a:lnSpc>
                <a:spcPct val="120000"/>
              </a:lnSpc>
            </a:pPr>
            <a:r>
              <a:rPr lang="en-US"/>
              <a:t>Increased complex software on embedded devices</a:t>
            </a:r>
          </a:p>
          <a:p>
            <a:pPr lvl="1">
              <a:lnSpc>
                <a:spcPct val="120000"/>
              </a:lnSpc>
            </a:pPr>
            <a:r>
              <a:rPr lang="en-US"/>
              <a:t>Installation of code from the Internet</a:t>
            </a:r>
          </a:p>
          <a:p>
            <a:pPr>
              <a:lnSpc>
                <a:spcPct val="120000"/>
              </a:lnSpc>
            </a:pPr>
            <a:r>
              <a:rPr lang="en-US"/>
              <a:t>Security specialist</a:t>
            </a:r>
          </a:p>
          <a:p>
            <a:pPr lvl="1">
              <a:lnSpc>
                <a:spcPct val="120000"/>
              </a:lnSpc>
            </a:pPr>
            <a:r>
              <a:rPr lang="en-US"/>
              <a:t>“The most technically capable attackers are criminal gangs, security experts, and users attacking devices for fun.”</a:t>
            </a:r>
          </a:p>
          <a:p>
            <a:pPr>
              <a:lnSpc>
                <a:spcPct val="120000"/>
              </a:lnSpc>
            </a:pPr>
            <a:r>
              <a:rPr lang="en-US"/>
              <a:t>“Trusted” developer </a:t>
            </a:r>
            <a:r>
              <a:rPr lang="mr-IN"/>
              <a:t>–</a:t>
            </a:r>
            <a:r>
              <a:rPr lang="en-US"/>
              <a:t> insider attack</a:t>
            </a:r>
          </a:p>
          <a:p>
            <a:pPr lvl="1">
              <a:lnSpc>
                <a:spcPct val="120000"/>
              </a:lnSpc>
            </a:pPr>
            <a:r>
              <a:rPr lang="en-US"/>
              <a:t>Can be mitigated by defensive measures in business process</a:t>
            </a:r>
          </a:p>
          <a:p>
            <a:pPr>
              <a:lnSpc>
                <a:spcPct val="120000"/>
              </a:lnSpc>
            </a:pPr>
            <a:r>
              <a:rPr lang="en-US"/>
              <a:t> Device owner</a:t>
            </a:r>
          </a:p>
          <a:p>
            <a:pPr lvl="1">
              <a:lnSpc>
                <a:spcPct val="120000"/>
              </a:lnSpc>
            </a:pPr>
            <a:r>
              <a:rPr lang="en-US"/>
              <a:t>Gaining free access to services and content.</a:t>
            </a:r>
          </a:p>
          <a:p>
            <a:pPr lvl="1">
              <a:lnSpc>
                <a:spcPct val="120000"/>
              </a:lnSpc>
            </a:pPr>
            <a:r>
              <a:rPr lang="en-US"/>
              <a:t>Often script kiddies using approaches from the Internet</a:t>
            </a:r>
          </a:p>
          <a:p>
            <a:pPr lvl="1">
              <a:lnSpc>
                <a:spcPct val="120000"/>
              </a:lnSpc>
            </a:pPr>
            <a:r>
              <a:rPr lang="en-US"/>
              <a:t>Exposed to embedded malware</a:t>
            </a:r>
          </a:p>
          <a:p>
            <a:pPr lvl="1">
              <a:lnSpc>
                <a:spcPct val="120000"/>
              </a:lnSpc>
            </a:pPr>
            <a:endParaRPr lang="en-US"/>
          </a:p>
          <a:p>
            <a:pPr>
              <a:lnSpc>
                <a:spcPct val="12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10</a:t>
            </a:fld>
            <a:endParaRPr lang="en-US" altLang="en-US"/>
          </a:p>
        </p:txBody>
      </p:sp>
      <p:sp>
        <p:nvSpPr>
          <p:cNvPr id="5" name="Rectangle 4"/>
          <p:cNvSpPr/>
          <p:nvPr/>
        </p:nvSpPr>
        <p:spPr>
          <a:xfrm>
            <a:off x="2286000" y="3105835"/>
            <a:ext cx="4572000" cy="369332"/>
          </a:xfrm>
          <a:prstGeom prst="rect">
            <a:avLst/>
          </a:prstGeom>
        </p:spPr>
        <p:txBody>
          <a:bodyPr>
            <a:spAutoFit/>
          </a:bodyPr>
          <a:lstStyle/>
          <a:p>
            <a:endParaRPr lang="en-US">
              <a:effectLst/>
              <a:latin typeface="Times" charset="0"/>
            </a:endParaRPr>
          </a:p>
        </p:txBody>
      </p:sp>
    </p:spTree>
    <p:extLst>
      <p:ext uri="{BB962C8B-B14F-4D97-AF65-F5344CB8AC3E}">
        <p14:creationId xmlns:p14="http://schemas.microsoft.com/office/powerpoint/2010/main" val="139731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0000"/>
              </a:lnSpc>
            </a:pPr>
            <a:r>
              <a:rPr lang="en-US"/>
              <a:t>Security features for these embedded systems </a:t>
            </a:r>
          </a:p>
        </p:txBody>
      </p:sp>
      <p:sp>
        <p:nvSpPr>
          <p:cNvPr id="3" name="Content Placeholder 2"/>
          <p:cNvSpPr>
            <a:spLocks noGrp="1"/>
          </p:cNvSpPr>
          <p:nvPr>
            <p:ph idx="1"/>
          </p:nvPr>
        </p:nvSpPr>
        <p:spPr>
          <a:xfrm>
            <a:off x="628650" y="1948543"/>
            <a:ext cx="7886700" cy="4498752"/>
          </a:xfrm>
        </p:spPr>
        <p:txBody>
          <a:bodyPr>
            <a:normAutofit/>
          </a:bodyPr>
          <a:lstStyle/>
          <a:p>
            <a:pPr>
              <a:lnSpc>
                <a:spcPct val="110000"/>
              </a:lnSpc>
            </a:pPr>
            <a:r>
              <a:rPr lang="en-US"/>
              <a:t>Secure firmware updates</a:t>
            </a:r>
          </a:p>
          <a:p>
            <a:pPr>
              <a:lnSpc>
                <a:spcPct val="110000"/>
              </a:lnSpc>
            </a:pPr>
            <a:r>
              <a:rPr lang="en-US"/>
              <a:t>Secure debug mechanisms</a:t>
            </a:r>
          </a:p>
          <a:p>
            <a:pPr>
              <a:lnSpc>
                <a:spcPct val="110000"/>
              </a:lnSpc>
            </a:pPr>
            <a:r>
              <a:rPr lang="en-US"/>
              <a:t>Can be implemented with </a:t>
            </a:r>
            <a:r>
              <a:rPr lang="en-US" err="1"/>
              <a:t>TrustZone</a:t>
            </a:r>
            <a:endParaRPr lang="en-US"/>
          </a:p>
          <a:p>
            <a:pPr lvl="1">
              <a:lnSpc>
                <a:spcPct val="110000"/>
              </a:lnSpc>
            </a:pPr>
            <a:endParaRPr lang="en-US"/>
          </a:p>
          <a:p>
            <a:pPr>
              <a:lnSpc>
                <a:spcPct val="110000"/>
              </a:lnSpc>
            </a:pPr>
            <a:endParaRPr lang="en-US"/>
          </a:p>
          <a:p>
            <a:pPr>
              <a:lnSpc>
                <a:spcPct val="110000"/>
              </a:lnSpc>
            </a:pPr>
            <a:endParaRPr lang="en-US"/>
          </a:p>
          <a:p>
            <a:pPr lvl="1">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11</a:t>
            </a:fld>
            <a:endParaRPr lang="en-US" altLang="en-US"/>
          </a:p>
        </p:txBody>
      </p:sp>
    </p:spTree>
    <p:extLst>
      <p:ext uri="{BB962C8B-B14F-4D97-AF65-F5344CB8AC3E}">
        <p14:creationId xmlns:p14="http://schemas.microsoft.com/office/powerpoint/2010/main" val="129301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Risk analysis</a:t>
            </a:r>
          </a:p>
        </p:txBody>
      </p:sp>
      <p:sp>
        <p:nvSpPr>
          <p:cNvPr id="3" name="Content Placeholder 2"/>
          <p:cNvSpPr>
            <a:spLocks noGrp="1"/>
          </p:cNvSpPr>
          <p:nvPr>
            <p:ph idx="1"/>
          </p:nvPr>
        </p:nvSpPr>
        <p:spPr>
          <a:xfrm>
            <a:off x="628650" y="1379348"/>
            <a:ext cx="7886700" cy="4950549"/>
          </a:xfrm>
        </p:spPr>
        <p:txBody>
          <a:bodyPr>
            <a:normAutofit/>
          </a:bodyPr>
          <a:lstStyle/>
          <a:p>
            <a:pPr>
              <a:lnSpc>
                <a:spcPct val="110000"/>
              </a:lnSpc>
            </a:pPr>
            <a:r>
              <a:rPr lang="en-US"/>
              <a:t>Risk analysis</a:t>
            </a:r>
          </a:p>
          <a:p>
            <a:pPr lvl="1">
              <a:lnSpc>
                <a:spcPct val="110000"/>
              </a:lnSpc>
            </a:pPr>
            <a:r>
              <a:rPr lang="en-US"/>
              <a:t>Probability of a successful attack, </a:t>
            </a:r>
          </a:p>
          <a:p>
            <a:pPr lvl="1">
              <a:lnSpc>
                <a:spcPct val="110000"/>
              </a:lnSpc>
            </a:pPr>
            <a:r>
              <a:rPr lang="en-US"/>
              <a:t>Cost to the business for a successful attack</a:t>
            </a:r>
          </a:p>
          <a:p>
            <a:pPr lvl="1">
              <a:lnSpc>
                <a:spcPct val="110000"/>
              </a:lnSpc>
            </a:pPr>
            <a:r>
              <a:rPr lang="en-US"/>
              <a:t>Cost of defense</a:t>
            </a:r>
          </a:p>
          <a:p>
            <a:pPr>
              <a:lnSpc>
                <a:spcPct val="110000"/>
              </a:lnSpc>
            </a:pPr>
            <a:r>
              <a:rPr lang="en-US"/>
              <a:t>Example risk analysis outcomes</a:t>
            </a:r>
          </a:p>
          <a:p>
            <a:pPr lvl="1">
              <a:lnSpc>
                <a:spcPct val="110000"/>
              </a:lnSpc>
            </a:pPr>
            <a:r>
              <a:rPr lang="en-US" i="1">
                <a:solidFill>
                  <a:srgbClr val="C00000"/>
                </a:solidFill>
              </a:rPr>
              <a:t>Probability of an attack too low to be worth defending</a:t>
            </a:r>
          </a:p>
          <a:p>
            <a:pPr lvl="1">
              <a:lnSpc>
                <a:spcPct val="110000"/>
              </a:lnSpc>
            </a:pPr>
            <a:r>
              <a:rPr lang="en-US"/>
              <a:t>Cost of a defense too high for the asset of interest</a:t>
            </a:r>
          </a:p>
          <a:p>
            <a:pPr lvl="1">
              <a:lnSpc>
                <a:spcPct val="110000"/>
              </a:lnSpc>
            </a:pPr>
            <a:r>
              <a:rPr lang="en-US"/>
              <a:t>Justified asset defense</a:t>
            </a:r>
          </a:p>
          <a:p>
            <a:pPr>
              <a:lnSpc>
                <a:spcPct val="110000"/>
              </a:lnSpc>
            </a:pPr>
            <a:r>
              <a:rPr lang="en-US" err="1"/>
              <a:t>TrustZone</a:t>
            </a:r>
            <a:r>
              <a:rPr lang="en-US"/>
              <a:t> is cost efficient for various asset defense</a:t>
            </a:r>
          </a:p>
          <a:p>
            <a:pPr>
              <a:lnSpc>
                <a:spcPct val="110000"/>
              </a:lnSpc>
            </a:pPr>
            <a:r>
              <a:rPr lang="en-US"/>
              <a:t>“Professional hackers are predominantly motivated by financial gain.”</a:t>
            </a:r>
          </a:p>
          <a:p>
            <a:pPr>
              <a:lnSpc>
                <a:spcPct val="110000"/>
              </a:lnSpc>
            </a:pPr>
            <a:endParaRPr lang="en-US"/>
          </a:p>
          <a:p>
            <a:pPr lvl="1">
              <a:lnSpc>
                <a:spcPct val="110000"/>
              </a:lnSpc>
            </a:pPr>
            <a:endParaRPr lang="en-US"/>
          </a:p>
          <a:p>
            <a:pPr lvl="1">
              <a:lnSpc>
                <a:spcPct val="110000"/>
              </a:lnSpc>
            </a:pPr>
            <a:endParaRPr lang="en-US"/>
          </a:p>
          <a:p>
            <a:pPr>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12</a:t>
            </a:fld>
            <a:endParaRPr lang="en-US" altLang="en-US"/>
          </a:p>
        </p:txBody>
      </p:sp>
    </p:spTree>
    <p:extLst>
      <p:ext uri="{BB962C8B-B14F-4D97-AF65-F5344CB8AC3E}">
        <p14:creationId xmlns:p14="http://schemas.microsoft.com/office/powerpoint/2010/main" val="403338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Positive Economics</a:t>
            </a:r>
          </a:p>
        </p:txBody>
      </p:sp>
      <p:sp>
        <p:nvSpPr>
          <p:cNvPr id="3" name="Content Placeholder 2"/>
          <p:cNvSpPr>
            <a:spLocks noGrp="1"/>
          </p:cNvSpPr>
          <p:nvPr>
            <p:ph idx="1"/>
          </p:nvPr>
        </p:nvSpPr>
        <p:spPr>
          <a:xfrm>
            <a:off x="628650" y="1487837"/>
            <a:ext cx="7886700" cy="4689126"/>
          </a:xfrm>
        </p:spPr>
        <p:txBody>
          <a:bodyPr>
            <a:normAutofit/>
          </a:bodyPr>
          <a:lstStyle/>
          <a:p>
            <a:pPr>
              <a:lnSpc>
                <a:spcPct val="100000"/>
              </a:lnSpc>
            </a:pPr>
            <a:r>
              <a:rPr lang="en-US"/>
              <a:t>A good payment system stimulates spending by 20%</a:t>
            </a:r>
          </a:p>
          <a:p>
            <a:pPr lvl="1">
              <a:lnSpc>
                <a:spcPct val="100000"/>
              </a:lnSpc>
            </a:pPr>
            <a:r>
              <a:rPr lang="en-US"/>
              <a:t>Easy to use</a:t>
            </a:r>
          </a:p>
          <a:p>
            <a:pPr lvl="1">
              <a:lnSpc>
                <a:spcPct val="100000"/>
              </a:lnSpc>
            </a:pPr>
            <a:r>
              <a:rPr lang="en-US"/>
              <a:t>Secure</a:t>
            </a:r>
          </a:p>
          <a:p>
            <a:pPr lvl="1">
              <a:lnSpc>
                <a:spcPct val="100000"/>
              </a:lnSpc>
            </a:pPr>
            <a:r>
              <a:rPr lang="en-US"/>
              <a:t>Increased consumer confidence</a:t>
            </a:r>
          </a:p>
          <a:p>
            <a:pPr lvl="1">
              <a:lnSpc>
                <a:spcPct val="100000"/>
              </a:lnSpc>
            </a:pPr>
            <a:r>
              <a:rPr lang="en-US"/>
              <a:t>New revenue streams</a:t>
            </a:r>
          </a:p>
          <a:p>
            <a:pPr lvl="1">
              <a:lnSpc>
                <a:spcPct val="100000"/>
              </a:lnSpc>
            </a:pPr>
            <a:r>
              <a:rPr lang="en-US"/>
              <a:t>Different business models.</a:t>
            </a:r>
          </a:p>
          <a:p>
            <a:pPr>
              <a:lnSpc>
                <a:spcPct val="100000"/>
              </a:lnSpc>
            </a:pPr>
            <a:r>
              <a:rPr lang="en-US"/>
              <a:t>Security features differentiate manufacturers </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13</a:t>
            </a:fld>
            <a:endParaRPr lang="en-US" altLang="en-US"/>
          </a:p>
        </p:txBody>
      </p:sp>
    </p:spTree>
    <p:extLst>
      <p:ext uri="{BB962C8B-B14F-4D97-AF65-F5344CB8AC3E}">
        <p14:creationId xmlns:p14="http://schemas.microsoft.com/office/powerpoint/2010/main" val="285274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 of security solutions</a:t>
            </a:r>
          </a:p>
        </p:txBody>
      </p:sp>
      <p:sp>
        <p:nvSpPr>
          <p:cNvPr id="3" name="Content Placeholder 2"/>
          <p:cNvSpPr>
            <a:spLocks noGrp="1"/>
          </p:cNvSpPr>
          <p:nvPr>
            <p:ph idx="1"/>
          </p:nvPr>
        </p:nvSpPr>
        <p:spPr/>
        <p:txBody>
          <a:bodyPr/>
          <a:lstStyle/>
          <a:p>
            <a:pPr>
              <a:lnSpc>
                <a:spcPct val="100000"/>
              </a:lnSpc>
            </a:pPr>
            <a:r>
              <a:rPr lang="en-US"/>
              <a:t>We can only counter a subset of possible attacks</a:t>
            </a:r>
          </a:p>
          <a:p>
            <a:pPr marL="342900" lvl="1" indent="0">
              <a:lnSpc>
                <a:spcPct val="100000"/>
              </a:lnSpc>
              <a:buNone/>
            </a:pPr>
            <a:r>
              <a:rPr lang="en-US"/>
              <a:t>Impossible to counter all possible attacks</a:t>
            </a:r>
          </a:p>
          <a:p>
            <a:pPr>
              <a:lnSpc>
                <a:spcPct val="100000"/>
              </a:lnSpc>
            </a:pPr>
            <a:r>
              <a:rPr lang="en-US"/>
              <a:t>A security design must identify </a:t>
            </a:r>
          </a:p>
          <a:p>
            <a:pPr lvl="1">
              <a:lnSpc>
                <a:spcPct val="100000"/>
              </a:lnSpc>
            </a:pPr>
            <a:r>
              <a:rPr lang="en-US"/>
              <a:t>what assets to protect</a:t>
            </a:r>
          </a:p>
          <a:p>
            <a:pPr lvl="1">
              <a:lnSpc>
                <a:spcPct val="100000"/>
              </a:lnSpc>
            </a:pPr>
            <a:r>
              <a:rPr lang="en-US"/>
              <a:t>what attacks to counter</a:t>
            </a:r>
          </a:p>
          <a:p>
            <a:pPr>
              <a:lnSpc>
                <a:spcPct val="100000"/>
              </a:lnSpc>
            </a:pPr>
            <a:r>
              <a:rPr lang="en-US"/>
              <a:t>If an attack needs too much money and time</a:t>
            </a:r>
          </a:p>
          <a:p>
            <a:pPr lvl="1">
              <a:lnSpc>
                <a:spcPct val="100000"/>
              </a:lnSpc>
            </a:pPr>
            <a:r>
              <a:rPr lang="en-US"/>
              <a:t>The defense is a success</a:t>
            </a:r>
          </a:p>
          <a:p>
            <a:pPr lvl="1">
              <a:lnSpc>
                <a:spcPct val="100000"/>
              </a:lnSpc>
            </a:pPr>
            <a:r>
              <a:rPr lang="en-US">
                <a:solidFill>
                  <a:srgbClr val="C00000"/>
                </a:solidFill>
              </a:rPr>
              <a:t>The attacker most possibly will move on to next target!!!</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14</a:t>
            </a:fld>
            <a:endParaRPr lang="en-US" altLang="en-US"/>
          </a:p>
        </p:txBody>
      </p:sp>
    </p:spTree>
    <p:extLst>
      <p:ext uri="{BB962C8B-B14F-4D97-AF65-F5344CB8AC3E}">
        <p14:creationId xmlns:p14="http://schemas.microsoft.com/office/powerpoint/2010/main" val="39800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Hardware enforced security</a:t>
            </a:r>
          </a:p>
        </p:txBody>
      </p:sp>
      <p:sp>
        <p:nvSpPr>
          <p:cNvPr id="3" name="Content Placeholder 2"/>
          <p:cNvSpPr>
            <a:spLocks noGrp="1"/>
          </p:cNvSpPr>
          <p:nvPr>
            <p:ph idx="1"/>
          </p:nvPr>
        </p:nvSpPr>
        <p:spPr>
          <a:xfrm>
            <a:off x="628650" y="1488831"/>
            <a:ext cx="3790950" cy="4688132"/>
          </a:xfrm>
        </p:spPr>
        <p:txBody>
          <a:bodyPr/>
          <a:lstStyle/>
          <a:p>
            <a:pPr>
              <a:lnSpc>
                <a:spcPct val="100000"/>
              </a:lnSpc>
            </a:pPr>
            <a:r>
              <a:rPr lang="en-US"/>
              <a:t> Trusted Computing Group recommends</a:t>
            </a:r>
          </a:p>
          <a:p>
            <a:pPr lvl="1">
              <a:lnSpc>
                <a:spcPct val="100000"/>
              </a:lnSpc>
            </a:pPr>
            <a:r>
              <a:rPr lang="en-US"/>
              <a:t>Dedicated hardware from the start of system design</a:t>
            </a:r>
          </a:p>
          <a:p>
            <a:pPr lvl="1">
              <a:lnSpc>
                <a:spcPct val="100000"/>
              </a:lnSpc>
            </a:pPr>
            <a:r>
              <a:rPr lang="en-US"/>
              <a:t>Processor-level, </a:t>
            </a:r>
            <a:r>
              <a:rPr lang="en-US" err="1"/>
              <a:t>SoC</a:t>
            </a:r>
            <a:r>
              <a:rPr lang="en-US"/>
              <a:t> infrastructure based</a:t>
            </a:r>
          </a:p>
          <a:p>
            <a:pPr>
              <a:lnSpc>
                <a:spcPct val="100000"/>
              </a:lnSpc>
            </a:pPr>
            <a:r>
              <a:rPr lang="en-US"/>
              <a:t> ARM </a:t>
            </a:r>
            <a:r>
              <a:rPr lang="en-US" err="1"/>
              <a:t>TrustZone</a:t>
            </a:r>
            <a:endParaRPr lang="en-US"/>
          </a:p>
          <a:p>
            <a:pPr lvl="1">
              <a:lnSpc>
                <a:spcPct val="100000"/>
              </a:lnSpc>
            </a:pPr>
            <a:r>
              <a:rPr lang="en-US"/>
              <a:t>Uses ARM processor, bus fabric, and system peripheral IP</a:t>
            </a:r>
          </a:p>
          <a:p>
            <a:pPr lvl="1">
              <a:lnSpc>
                <a:spcPct val="100000"/>
              </a:lnSpc>
            </a:pPr>
            <a:r>
              <a:rPr lang="en-US"/>
              <a:t>Provides a framework to support flexible secure system architectures without adding much cost</a:t>
            </a:r>
          </a:p>
          <a:p>
            <a:pPr lvl="1">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15</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543" y="1488832"/>
            <a:ext cx="4730960" cy="2956850"/>
          </a:xfrm>
          <a:prstGeom prst="rect">
            <a:avLst/>
          </a:prstGeom>
        </p:spPr>
      </p:pic>
      <p:sp>
        <p:nvSpPr>
          <p:cNvPr id="6" name="Rectangle 5"/>
          <p:cNvSpPr/>
          <p:nvPr/>
        </p:nvSpPr>
        <p:spPr>
          <a:xfrm>
            <a:off x="5623645" y="4778399"/>
            <a:ext cx="2191434" cy="369332"/>
          </a:xfrm>
          <a:prstGeom prst="rect">
            <a:avLst/>
          </a:prstGeom>
        </p:spPr>
        <p:txBody>
          <a:bodyPr wrap="none">
            <a:spAutoFit/>
          </a:bodyPr>
          <a:lstStyle/>
          <a:p>
            <a:r>
              <a:rPr lang="en-US"/>
              <a:t>System on a chip</a:t>
            </a:r>
          </a:p>
        </p:txBody>
      </p:sp>
    </p:spTree>
    <p:extLst>
      <p:ext uri="{BB962C8B-B14F-4D97-AF65-F5344CB8AC3E}">
        <p14:creationId xmlns:p14="http://schemas.microsoft.com/office/powerpoint/2010/main" val="121228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a:t>
            </a:r>
            <a:r>
              <a:rPr lang="en-US" err="1"/>
              <a:t>SoC</a:t>
            </a:r>
            <a:endParaRPr lang="en-US"/>
          </a:p>
        </p:txBody>
      </p:sp>
      <p:sp>
        <p:nvSpPr>
          <p:cNvPr id="3" name="Content Placeholder 2"/>
          <p:cNvSpPr>
            <a:spLocks noGrp="1"/>
          </p:cNvSpPr>
          <p:nvPr>
            <p:ph idx="1"/>
          </p:nvPr>
        </p:nvSpPr>
        <p:spPr>
          <a:xfrm>
            <a:off x="628650" y="1578428"/>
            <a:ext cx="7649936" cy="4914445"/>
          </a:xfrm>
        </p:spPr>
        <p:txBody>
          <a:bodyPr>
            <a:normAutofit fontScale="92500" lnSpcReduction="20000"/>
          </a:bodyPr>
          <a:lstStyle/>
          <a:p>
            <a:pPr>
              <a:lnSpc>
                <a:spcPct val="120000"/>
              </a:lnSpc>
            </a:pPr>
            <a:r>
              <a:rPr lang="en-US"/>
              <a:t>A microcontroller, microprocessor or digital signal processor (DSP) core – multiprocessor </a:t>
            </a:r>
            <a:r>
              <a:rPr lang="en-US" err="1"/>
              <a:t>SoCs</a:t>
            </a:r>
            <a:r>
              <a:rPr lang="en-US"/>
              <a:t> (</a:t>
            </a:r>
            <a:r>
              <a:rPr lang="en-US" err="1"/>
              <a:t>MPSoC</a:t>
            </a:r>
            <a:r>
              <a:rPr lang="en-US"/>
              <a:t>) </a:t>
            </a:r>
          </a:p>
          <a:p>
            <a:pPr>
              <a:lnSpc>
                <a:spcPct val="120000"/>
              </a:lnSpc>
            </a:pPr>
            <a:r>
              <a:rPr lang="en-US"/>
              <a:t>Memory blocks including ROM, RAM, EEPROM and flash memory</a:t>
            </a:r>
          </a:p>
          <a:p>
            <a:pPr>
              <a:lnSpc>
                <a:spcPct val="120000"/>
              </a:lnSpc>
            </a:pPr>
            <a:r>
              <a:rPr lang="en-US"/>
              <a:t>Timing sources including oscillators and phase-locked loops</a:t>
            </a:r>
          </a:p>
          <a:p>
            <a:pPr>
              <a:lnSpc>
                <a:spcPct val="120000"/>
              </a:lnSpc>
            </a:pPr>
            <a:r>
              <a:rPr lang="en-US"/>
              <a:t>Peripherals including counter-timers, real-time timers and power-on reset generators</a:t>
            </a:r>
          </a:p>
          <a:p>
            <a:pPr>
              <a:lnSpc>
                <a:spcPct val="120000"/>
              </a:lnSpc>
            </a:pPr>
            <a:r>
              <a:rPr lang="en-US"/>
              <a:t>External interfaces, including industry standards such as USB, FireWire, Ethernet, USART, SPI analog interfaces including ADCs and DACs</a:t>
            </a:r>
          </a:p>
          <a:p>
            <a:pPr>
              <a:lnSpc>
                <a:spcPct val="120000"/>
              </a:lnSpc>
            </a:pPr>
            <a:r>
              <a:rPr lang="en-US"/>
              <a:t>Voltage regulators and power management circuits</a:t>
            </a:r>
          </a:p>
          <a:p>
            <a:pPr>
              <a:lnSpc>
                <a:spcPct val="120000"/>
              </a:lnSpc>
            </a:pPr>
            <a:r>
              <a:rPr lang="en-US">
                <a:solidFill>
                  <a:srgbClr val="C00000"/>
                </a:solidFill>
              </a:rPr>
              <a:t>A bus connecting these blocks. </a:t>
            </a:r>
          </a:p>
          <a:p>
            <a:pPr>
              <a:lnSpc>
                <a:spcPct val="120000"/>
              </a:lnSpc>
            </a:pPr>
            <a:r>
              <a:rPr lang="en-US"/>
              <a:t>DMA controllers routing data directly between external interfaces and memory, bypassing the processor core and thereby increasing the data throughput of the </a:t>
            </a:r>
            <a:r>
              <a:rPr lang="en-US" err="1"/>
              <a:t>SoC.</a:t>
            </a: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16</a:t>
            </a:fld>
            <a:endParaRPr lang="en-US" altLang="en-US"/>
          </a:p>
        </p:txBody>
      </p:sp>
      <p:sp>
        <p:nvSpPr>
          <p:cNvPr id="5" name="Rectangle 4"/>
          <p:cNvSpPr/>
          <p:nvPr/>
        </p:nvSpPr>
        <p:spPr>
          <a:xfrm>
            <a:off x="3943350" y="6115583"/>
            <a:ext cx="4572000" cy="276999"/>
          </a:xfrm>
          <a:prstGeom prst="rect">
            <a:avLst/>
          </a:prstGeom>
        </p:spPr>
        <p:txBody>
          <a:bodyPr>
            <a:spAutoFit/>
          </a:bodyPr>
          <a:lstStyle/>
          <a:p>
            <a:r>
              <a:rPr lang="en-US" sz="1200"/>
              <a:t>https://</a:t>
            </a:r>
            <a:r>
              <a:rPr lang="en-US" sz="1200" err="1"/>
              <a:t>en.wikipedia.org</a:t>
            </a:r>
            <a:r>
              <a:rPr lang="en-US" sz="1200"/>
              <a:t>/wiki/</a:t>
            </a:r>
            <a:r>
              <a:rPr lang="en-US" sz="1200" err="1"/>
              <a:t>System_on_a_chip</a:t>
            </a:r>
            <a:endParaRPr lang="en-US" sz="1200"/>
          </a:p>
        </p:txBody>
      </p:sp>
    </p:spTree>
    <p:extLst>
      <p:ext uri="{BB962C8B-B14F-4D97-AF65-F5344CB8AC3E}">
        <p14:creationId xmlns:p14="http://schemas.microsoft.com/office/powerpoint/2010/main" val="2256557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t>System security</a:t>
            </a:r>
          </a:p>
          <a:p>
            <a:r>
              <a:rPr lang="en-US" err="1">
                <a:solidFill>
                  <a:schemeClr val="bg2">
                    <a:lumMod val="75000"/>
                  </a:schemeClr>
                </a:solidFill>
              </a:rPr>
              <a:t>TrustZone</a:t>
            </a:r>
            <a:r>
              <a:rPr lang="en-US">
                <a:solidFill>
                  <a:schemeClr val="bg2">
                    <a:lumMod val="75000"/>
                  </a:schemeClr>
                </a:solidFill>
              </a:rPr>
              <a:t> Hardware Architecture</a:t>
            </a:r>
          </a:p>
          <a:p>
            <a:r>
              <a:rPr lang="en-US" err="1">
                <a:solidFill>
                  <a:schemeClr val="bg2">
                    <a:lumMod val="75000"/>
                  </a:schemeClr>
                </a:solidFill>
              </a:rPr>
              <a:t>TrustZone</a:t>
            </a:r>
            <a:r>
              <a:rPr lang="en-US">
                <a:solidFill>
                  <a:schemeClr val="bg2">
                    <a:lumMod val="75000"/>
                  </a:schemeClr>
                </a:solidFill>
              </a:rPr>
              <a:t> Software Architecture</a:t>
            </a:r>
          </a:p>
          <a:p>
            <a:r>
              <a:rPr lang="en-US" err="1">
                <a:solidFill>
                  <a:schemeClr val="bg2">
                    <a:lumMod val="75000"/>
                  </a:schemeClr>
                </a:solidFill>
              </a:rPr>
              <a:t>TrustZone</a:t>
            </a:r>
            <a:r>
              <a:rPr lang="en-US">
                <a:solidFill>
                  <a:schemeClr val="bg2">
                    <a:lumMod val="75000"/>
                  </a:schemeClr>
                </a:solidFill>
              </a:rPr>
              <a:t> System Design</a:t>
            </a:r>
          </a:p>
          <a:p>
            <a:endParaRPr lang="en-US">
              <a:solidFill>
                <a:schemeClr val="bg2">
                  <a:lumMod val="75000"/>
                </a:schemeClr>
              </a:solidFill>
            </a:endParaRP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17</a:t>
            </a:fld>
            <a:endParaRPr lang="en-US" altLang="en-US"/>
          </a:p>
        </p:txBody>
      </p:sp>
    </p:spTree>
    <p:extLst>
      <p:ext uri="{BB962C8B-B14F-4D97-AF65-F5344CB8AC3E}">
        <p14:creationId xmlns:p14="http://schemas.microsoft.com/office/powerpoint/2010/main" val="54019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Embedded Device Design</a:t>
            </a:r>
          </a:p>
        </p:txBody>
      </p:sp>
      <p:sp>
        <p:nvSpPr>
          <p:cNvPr id="3" name="Content Placeholder 2"/>
          <p:cNvSpPr>
            <a:spLocks noGrp="1"/>
          </p:cNvSpPr>
          <p:nvPr>
            <p:ph idx="1"/>
          </p:nvPr>
        </p:nvSpPr>
        <p:spPr>
          <a:xfrm>
            <a:off x="628650" y="1690689"/>
            <a:ext cx="7886700" cy="4486274"/>
          </a:xfrm>
        </p:spPr>
        <p:txBody>
          <a:bodyPr/>
          <a:lstStyle/>
          <a:p>
            <a:pPr>
              <a:lnSpc>
                <a:spcPct val="100000"/>
              </a:lnSpc>
            </a:pPr>
            <a:r>
              <a:rPr lang="en-US"/>
              <a:t>Functional components (for the target application)</a:t>
            </a:r>
          </a:p>
          <a:p>
            <a:pPr lvl="1">
              <a:lnSpc>
                <a:spcPct val="100000"/>
              </a:lnSpc>
            </a:pPr>
            <a:r>
              <a:rPr lang="en-US"/>
              <a:t>Multiple independent processor cores</a:t>
            </a:r>
          </a:p>
          <a:p>
            <a:pPr lvl="1">
              <a:lnSpc>
                <a:spcPct val="100000"/>
              </a:lnSpc>
            </a:pPr>
            <a:r>
              <a:rPr lang="en-US"/>
              <a:t>Secondary bus masters such as DMA engines</a:t>
            </a:r>
          </a:p>
          <a:p>
            <a:pPr lvl="1">
              <a:lnSpc>
                <a:spcPct val="100000"/>
              </a:lnSpc>
            </a:pPr>
            <a:r>
              <a:rPr lang="en-US"/>
              <a:t>large numbers of memory</a:t>
            </a:r>
          </a:p>
          <a:p>
            <a:pPr lvl="1">
              <a:lnSpc>
                <a:spcPct val="100000"/>
              </a:lnSpc>
            </a:pPr>
            <a:r>
              <a:rPr lang="en-US"/>
              <a:t>Peripheral bus slaves</a:t>
            </a:r>
          </a:p>
          <a:p>
            <a:pPr>
              <a:lnSpc>
                <a:spcPct val="100000"/>
              </a:lnSpc>
            </a:pPr>
            <a:r>
              <a:rPr lang="en-US"/>
              <a:t>Non-function components</a:t>
            </a:r>
          </a:p>
          <a:p>
            <a:pPr lvl="1">
              <a:lnSpc>
                <a:spcPct val="100000"/>
              </a:lnSpc>
            </a:pPr>
            <a:r>
              <a:rPr lang="en-US"/>
              <a:t>Invasive and non-invasive debug capabilities</a:t>
            </a:r>
          </a:p>
          <a:p>
            <a:pPr lvl="1">
              <a:lnSpc>
                <a:spcPct val="100000"/>
              </a:lnSpc>
            </a:pPr>
            <a:r>
              <a:rPr lang="en-US"/>
              <a:t>Component boundary scan: a method for testing interconnects of a board</a:t>
            </a:r>
          </a:p>
          <a:p>
            <a:pPr lvl="1">
              <a:lnSpc>
                <a:spcPct val="100000"/>
              </a:lnSpc>
            </a:pPr>
            <a:r>
              <a:rPr lang="en-US"/>
              <a:t>Built-In-Self-Test (BIST) facilities</a:t>
            </a:r>
          </a:p>
          <a:p>
            <a:pPr>
              <a:lnSpc>
                <a:spcPct val="100000"/>
              </a:lnSpc>
            </a:pPr>
            <a:r>
              <a:rPr lang="en-US"/>
              <a:t>Security solution has to address all above</a:t>
            </a:r>
          </a:p>
          <a:p>
            <a:pPr>
              <a:lnSpc>
                <a:spcPct val="100000"/>
              </a:lnSpc>
            </a:pPr>
            <a:endParaRPr lang="en-US"/>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18</a:t>
            </a:fld>
            <a:endParaRPr lang="en-US" altLang="en-US"/>
          </a:p>
        </p:txBody>
      </p:sp>
    </p:spTree>
    <p:extLst>
      <p:ext uri="{BB962C8B-B14F-4D97-AF65-F5344CB8AC3E}">
        <p14:creationId xmlns:p14="http://schemas.microsoft.com/office/powerpoint/2010/main" val="171353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a:t>System security strategy - External hardware security module</a:t>
            </a:r>
          </a:p>
        </p:txBody>
      </p:sp>
      <p:sp>
        <p:nvSpPr>
          <p:cNvPr id="3" name="Content Placeholder 2"/>
          <p:cNvSpPr>
            <a:spLocks noGrp="1"/>
          </p:cNvSpPr>
          <p:nvPr>
            <p:ph idx="1"/>
          </p:nvPr>
        </p:nvSpPr>
        <p:spPr/>
        <p:txBody>
          <a:bodyPr/>
          <a:lstStyle/>
          <a:p>
            <a:pPr>
              <a:lnSpc>
                <a:spcPct val="100000"/>
              </a:lnSpc>
            </a:pPr>
            <a:r>
              <a:rPr lang="en-US"/>
              <a:t>A dedicated hardware security module, or trusted element, outside of the main </a:t>
            </a:r>
            <a:r>
              <a:rPr lang="en-US" err="1"/>
              <a:t>SoC</a:t>
            </a:r>
            <a:endParaRPr lang="en-US"/>
          </a:p>
          <a:p>
            <a:pPr lvl="1">
              <a:lnSpc>
                <a:spcPct val="100000"/>
              </a:lnSpc>
            </a:pPr>
            <a:r>
              <a:rPr lang="en-US"/>
              <a:t>A SIM card in a mobile handset</a:t>
            </a:r>
          </a:p>
          <a:p>
            <a:pPr lvl="1">
              <a:lnSpc>
                <a:spcPct val="100000"/>
              </a:lnSpc>
            </a:pPr>
            <a:r>
              <a:rPr lang="en-US"/>
              <a:t>A conditional access smartcard in a set-top box.</a:t>
            </a:r>
          </a:p>
          <a:p>
            <a:pPr>
              <a:lnSpc>
                <a:spcPct val="100000"/>
              </a:lnSpc>
            </a:pPr>
            <a:r>
              <a:rPr lang="en-US"/>
              <a:t> Advantages</a:t>
            </a:r>
          </a:p>
          <a:p>
            <a:pPr lvl="1">
              <a:lnSpc>
                <a:spcPct val="100000"/>
              </a:lnSpc>
            </a:pPr>
            <a:r>
              <a:rPr lang="en-US"/>
              <a:t>Work well for the assets it protects</a:t>
            </a:r>
          </a:p>
          <a:p>
            <a:pPr>
              <a:lnSpc>
                <a:spcPct val="100000"/>
              </a:lnSpc>
            </a:pPr>
            <a:r>
              <a:rPr lang="en-US"/>
              <a:t>Disadvantage of external hardware security module (e.g. smartcard)</a:t>
            </a:r>
          </a:p>
          <a:p>
            <a:pPr lvl="1">
              <a:lnSpc>
                <a:spcPct val="100000"/>
              </a:lnSpc>
            </a:pPr>
            <a:r>
              <a:rPr lang="en-US"/>
              <a:t>Cannot protect assets outside of the external hardware, e.g. pin/password</a:t>
            </a:r>
          </a:p>
          <a:p>
            <a:pPr lvl="1">
              <a:lnSpc>
                <a:spcPct val="100000"/>
              </a:lnSpc>
            </a:pPr>
            <a:endParaRPr lang="en-US"/>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19</a:t>
            </a:fld>
            <a:endParaRPr lang="en-US" altLang="en-US"/>
          </a:p>
        </p:txBody>
      </p:sp>
    </p:spTree>
    <p:extLst>
      <p:ext uri="{BB962C8B-B14F-4D97-AF65-F5344CB8AC3E}">
        <p14:creationId xmlns:p14="http://schemas.microsoft.com/office/powerpoint/2010/main" val="151216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Outcomes</a:t>
            </a:r>
          </a:p>
        </p:txBody>
      </p:sp>
      <p:sp>
        <p:nvSpPr>
          <p:cNvPr id="3" name="Content Placeholder 2"/>
          <p:cNvSpPr>
            <a:spLocks noGrp="1"/>
          </p:cNvSpPr>
          <p:nvPr>
            <p:ph idx="1"/>
          </p:nvPr>
        </p:nvSpPr>
        <p:spPr/>
        <p:txBody>
          <a:bodyPr>
            <a:normAutofit/>
          </a:bodyPr>
          <a:lstStyle/>
          <a:p>
            <a:pPr marL="0" indent="0">
              <a:lnSpc>
                <a:spcPct val="110000"/>
              </a:lnSpc>
              <a:buNone/>
            </a:pPr>
            <a:r>
              <a:rPr lang="en-US"/>
              <a:t>Upon completion of this unit:</a:t>
            </a:r>
          </a:p>
          <a:p>
            <a:pPr marL="0" indent="0">
              <a:lnSpc>
                <a:spcPct val="110000"/>
              </a:lnSpc>
              <a:buNone/>
            </a:pPr>
            <a:endParaRPr lang="en-US"/>
          </a:p>
          <a:p>
            <a:pPr marL="457200" indent="-457200">
              <a:lnSpc>
                <a:spcPct val="110000"/>
              </a:lnSpc>
              <a:buFont typeface="+mj-lt"/>
              <a:buAutoNum type="arabicPeriod"/>
            </a:pPr>
            <a:r>
              <a:rPr lang="en-US"/>
              <a:t>Students will understand the system security</a:t>
            </a:r>
          </a:p>
          <a:p>
            <a:pPr marL="457200" indent="-457200">
              <a:lnSpc>
                <a:spcPct val="110000"/>
              </a:lnSpc>
              <a:buFont typeface="+mj-lt"/>
              <a:buAutoNum type="arabicPeriod"/>
            </a:pPr>
            <a:r>
              <a:rPr lang="en-US"/>
              <a:t>Students will understand </a:t>
            </a:r>
            <a:r>
              <a:rPr lang="en-US" err="1"/>
              <a:t>TrustZone</a:t>
            </a:r>
            <a:r>
              <a:rPr lang="en-US"/>
              <a:t> hardware architecture</a:t>
            </a:r>
          </a:p>
          <a:p>
            <a:pPr marL="457200" indent="-457200">
              <a:lnSpc>
                <a:spcPct val="110000"/>
              </a:lnSpc>
              <a:buFont typeface="+mj-lt"/>
              <a:buAutoNum type="arabicPeriod"/>
            </a:pPr>
            <a:r>
              <a:rPr lang="en-US"/>
              <a:t>Students will understand </a:t>
            </a:r>
            <a:r>
              <a:rPr lang="en-US" err="1"/>
              <a:t>TrustZone</a:t>
            </a:r>
            <a:r>
              <a:rPr lang="en-US"/>
              <a:t> software architectures</a:t>
            </a:r>
          </a:p>
          <a:p>
            <a:pPr>
              <a:lnSpc>
                <a:spcPct val="110000"/>
              </a:lnSpc>
            </a:pPr>
            <a:endParaRPr lang="en-US"/>
          </a:p>
          <a:p>
            <a:pPr>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a:t>
            </a:fld>
            <a:endParaRPr lang="en-US" altLang="en-US"/>
          </a:p>
        </p:txBody>
      </p:sp>
    </p:spTree>
    <p:extLst>
      <p:ext uri="{BB962C8B-B14F-4D97-AF65-F5344CB8AC3E}">
        <p14:creationId xmlns:p14="http://schemas.microsoft.com/office/powerpoint/2010/main" val="94572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a:t> Internal hardware security module</a:t>
            </a:r>
          </a:p>
        </p:txBody>
      </p:sp>
      <p:sp>
        <p:nvSpPr>
          <p:cNvPr id="3" name="Content Placeholder 2"/>
          <p:cNvSpPr>
            <a:spLocks noGrp="1"/>
          </p:cNvSpPr>
          <p:nvPr>
            <p:ph idx="1"/>
          </p:nvPr>
        </p:nvSpPr>
        <p:spPr>
          <a:xfrm>
            <a:off x="628650" y="1690689"/>
            <a:ext cx="7886700" cy="4486274"/>
          </a:xfrm>
        </p:spPr>
        <p:txBody>
          <a:bodyPr/>
          <a:lstStyle/>
          <a:p>
            <a:pPr>
              <a:lnSpc>
                <a:spcPct val="100000"/>
              </a:lnSpc>
            </a:pPr>
            <a:r>
              <a:rPr lang="en-US"/>
              <a:t>Two main forms</a:t>
            </a:r>
          </a:p>
          <a:p>
            <a:pPr lvl="1">
              <a:lnSpc>
                <a:spcPct val="100000"/>
              </a:lnSpc>
            </a:pPr>
            <a:r>
              <a:rPr lang="en-US" i="1"/>
              <a:t>Hardware block </a:t>
            </a:r>
            <a:r>
              <a:rPr lang="en-US"/>
              <a:t>which manages cryptographic operations and key storage</a:t>
            </a:r>
          </a:p>
          <a:p>
            <a:pPr lvl="1">
              <a:lnSpc>
                <a:spcPct val="100000"/>
              </a:lnSpc>
            </a:pPr>
            <a:r>
              <a:rPr lang="en-US" i="1"/>
              <a:t>General purpose processing engine </a:t>
            </a:r>
            <a:r>
              <a:rPr lang="en-US"/>
              <a:t>placed alongside the main processor</a:t>
            </a:r>
          </a:p>
          <a:p>
            <a:pPr>
              <a:lnSpc>
                <a:spcPct val="100000"/>
              </a:lnSpc>
            </a:pPr>
            <a:r>
              <a:rPr lang="en-US"/>
              <a:t>Advantages</a:t>
            </a:r>
          </a:p>
          <a:p>
            <a:pPr lvl="1">
              <a:lnSpc>
                <a:spcPct val="100000"/>
              </a:lnSpc>
            </a:pPr>
            <a:r>
              <a:rPr lang="en-US"/>
              <a:t>Cost effective compared to the use of many smartcards for different assets</a:t>
            </a:r>
          </a:p>
          <a:p>
            <a:pPr>
              <a:lnSpc>
                <a:spcPct val="100000"/>
              </a:lnSpc>
            </a:pPr>
            <a:r>
              <a:rPr lang="en-US"/>
              <a:t>Disadvantages</a:t>
            </a:r>
          </a:p>
          <a:p>
            <a:pPr lvl="1">
              <a:lnSpc>
                <a:spcPct val="100000"/>
              </a:lnSpc>
            </a:pPr>
            <a:r>
              <a:rPr lang="en-US"/>
              <a:t>Cryptographic hardware block has similar issues like smartcard</a:t>
            </a:r>
          </a:p>
          <a:p>
            <a:pPr lvl="1">
              <a:lnSpc>
                <a:spcPct val="100000"/>
              </a:lnSpc>
            </a:pPr>
            <a:r>
              <a:rPr lang="en-US"/>
              <a:t>A second security processor introduces complexities such as communication between the main processor and itself</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20</a:t>
            </a:fld>
            <a:endParaRPr lang="en-US" altLang="en-US"/>
          </a:p>
        </p:txBody>
      </p:sp>
    </p:spTree>
    <p:extLst>
      <p:ext uri="{BB962C8B-B14F-4D97-AF65-F5344CB8AC3E}">
        <p14:creationId xmlns:p14="http://schemas.microsoft.com/office/powerpoint/2010/main" val="1842518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Software virtualization</a:t>
            </a:r>
          </a:p>
        </p:txBody>
      </p:sp>
      <p:sp>
        <p:nvSpPr>
          <p:cNvPr id="3" name="Content Placeholder 2"/>
          <p:cNvSpPr>
            <a:spLocks noGrp="1"/>
          </p:cNvSpPr>
          <p:nvPr>
            <p:ph idx="1"/>
          </p:nvPr>
        </p:nvSpPr>
        <p:spPr>
          <a:xfrm>
            <a:off x="628650" y="1690689"/>
            <a:ext cx="7886700" cy="4486274"/>
          </a:xfrm>
        </p:spPr>
        <p:txBody>
          <a:bodyPr/>
          <a:lstStyle/>
          <a:p>
            <a:pPr>
              <a:lnSpc>
                <a:spcPct val="100000"/>
              </a:lnSpc>
            </a:pPr>
            <a:r>
              <a:rPr lang="en-US"/>
              <a:t>A hypervisor</a:t>
            </a:r>
          </a:p>
          <a:p>
            <a:pPr lvl="1">
              <a:lnSpc>
                <a:spcPct val="100000"/>
              </a:lnSpc>
            </a:pPr>
            <a:r>
              <a:rPr lang="en-US"/>
              <a:t>Uses the </a:t>
            </a:r>
            <a:r>
              <a:rPr lang="en-US">
                <a:solidFill>
                  <a:srgbClr val="C00000"/>
                </a:solidFill>
              </a:rPr>
              <a:t>Memory Management Unit </a:t>
            </a:r>
            <a:r>
              <a:rPr lang="en-US"/>
              <a:t>(</a:t>
            </a:r>
            <a:r>
              <a:rPr lang="en-US">
                <a:solidFill>
                  <a:srgbClr val="C00000"/>
                </a:solidFill>
              </a:rPr>
              <a:t>MMU</a:t>
            </a:r>
            <a:r>
              <a:rPr lang="en-US"/>
              <a:t>)</a:t>
            </a:r>
          </a:p>
          <a:p>
            <a:pPr lvl="1">
              <a:lnSpc>
                <a:spcPct val="100000"/>
              </a:lnSpc>
            </a:pPr>
            <a:r>
              <a:rPr lang="en-US"/>
              <a:t>Runs independent software platforms inside a virtual machine</a:t>
            </a:r>
          </a:p>
          <a:p>
            <a:pPr>
              <a:lnSpc>
                <a:spcPct val="100000"/>
              </a:lnSpc>
            </a:pPr>
            <a:r>
              <a:rPr lang="en-US"/>
              <a:t> Advantages</a:t>
            </a:r>
          </a:p>
          <a:p>
            <a:pPr lvl="1">
              <a:lnSpc>
                <a:spcPct val="100000"/>
              </a:lnSpc>
            </a:pPr>
            <a:r>
              <a:rPr lang="en-US"/>
              <a:t>Flexible </a:t>
            </a:r>
          </a:p>
          <a:p>
            <a:pPr>
              <a:lnSpc>
                <a:spcPct val="100000"/>
              </a:lnSpc>
            </a:pPr>
            <a:r>
              <a:rPr lang="en-US"/>
              <a:t> Disadvantages</a:t>
            </a:r>
          </a:p>
          <a:p>
            <a:pPr lvl="1">
              <a:lnSpc>
                <a:spcPct val="100000"/>
              </a:lnSpc>
            </a:pPr>
            <a:r>
              <a:rPr lang="en-US"/>
              <a:t>The isolation is restricted to the processor implementing the hypervisor.</a:t>
            </a:r>
          </a:p>
          <a:p>
            <a:pPr lvl="1">
              <a:lnSpc>
                <a:spcPct val="100000"/>
              </a:lnSpc>
            </a:pPr>
            <a:r>
              <a:rPr lang="en-US"/>
              <a:t>Other bus masters such as DMA and GPUs can bypass the protection</a:t>
            </a:r>
          </a:p>
          <a:p>
            <a:pPr lvl="1">
              <a:lnSpc>
                <a:spcPct val="100000"/>
              </a:lnSpc>
            </a:pPr>
            <a:endParaRPr lang="en-US"/>
          </a:p>
          <a:p>
            <a:pPr lvl="1">
              <a:lnSpc>
                <a:spcPct val="100000"/>
              </a:lnSpc>
            </a:pPr>
            <a:endParaRPr lang="en-US"/>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21</a:t>
            </a:fld>
            <a:endParaRPr lang="en-US" altLang="en-US"/>
          </a:p>
        </p:txBody>
      </p:sp>
    </p:spTree>
    <p:extLst>
      <p:ext uri="{BB962C8B-B14F-4D97-AF65-F5344CB8AC3E}">
        <p14:creationId xmlns:p14="http://schemas.microsoft.com/office/powerpoint/2010/main" val="971299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TrustZone</a:t>
            </a:r>
            <a:r>
              <a:rPr lang="en-US"/>
              <a:t> hardware security</a:t>
            </a:r>
          </a:p>
        </p:txBody>
      </p:sp>
      <p:sp>
        <p:nvSpPr>
          <p:cNvPr id="3" name="Content Placeholder 2"/>
          <p:cNvSpPr>
            <a:spLocks noGrp="1"/>
          </p:cNvSpPr>
          <p:nvPr>
            <p:ph idx="1"/>
          </p:nvPr>
        </p:nvSpPr>
        <p:spPr>
          <a:xfrm>
            <a:off x="628650" y="1590040"/>
            <a:ext cx="7886700" cy="4586923"/>
          </a:xfrm>
        </p:spPr>
        <p:txBody>
          <a:bodyPr/>
          <a:lstStyle/>
          <a:p>
            <a:pPr>
              <a:lnSpc>
                <a:spcPct val="100000"/>
              </a:lnSpc>
            </a:pPr>
            <a:r>
              <a:rPr lang="en-US"/>
              <a:t>Protection strategies discussed so far are dedicated to </a:t>
            </a:r>
            <a:r>
              <a:rPr lang="en-US">
                <a:solidFill>
                  <a:srgbClr val="C00000"/>
                </a:solidFill>
              </a:rPr>
              <a:t>specific assets</a:t>
            </a:r>
          </a:p>
          <a:p>
            <a:pPr>
              <a:lnSpc>
                <a:spcPct val="100000"/>
              </a:lnSpc>
            </a:pPr>
            <a:r>
              <a:rPr lang="en-US" err="1"/>
              <a:t>TrustZone</a:t>
            </a:r>
            <a:r>
              <a:rPr lang="en-US"/>
              <a:t> is for </a:t>
            </a:r>
            <a:r>
              <a:rPr lang="en-US">
                <a:solidFill>
                  <a:srgbClr val="C00000"/>
                </a:solidFill>
              </a:rPr>
              <a:t>system-wide</a:t>
            </a:r>
            <a:r>
              <a:rPr lang="en-US"/>
              <a:t> security</a:t>
            </a:r>
          </a:p>
          <a:p>
            <a:pPr lvl="1">
              <a:lnSpc>
                <a:spcPct val="100000"/>
              </a:lnSpc>
            </a:pPr>
            <a:r>
              <a:rPr lang="en-US">
                <a:solidFill>
                  <a:srgbClr val="C00000"/>
                </a:solidFill>
              </a:rPr>
              <a:t>Protects any part of the system</a:t>
            </a:r>
          </a:p>
          <a:p>
            <a:pPr lvl="1">
              <a:lnSpc>
                <a:spcPct val="100000"/>
              </a:lnSpc>
            </a:pPr>
            <a:r>
              <a:rPr lang="en-US"/>
              <a:t>Can be used with other security strategies such as secure boot, authenticated debug mode and unique secret for each device</a:t>
            </a:r>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22</a:t>
            </a:fld>
            <a:endParaRPr lang="en-US" altLang="en-US"/>
          </a:p>
        </p:txBody>
      </p:sp>
    </p:spTree>
    <p:extLst>
      <p:ext uri="{BB962C8B-B14F-4D97-AF65-F5344CB8AC3E}">
        <p14:creationId xmlns:p14="http://schemas.microsoft.com/office/powerpoint/2010/main" val="297882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System security</a:t>
            </a:r>
          </a:p>
          <a:p>
            <a:r>
              <a:rPr lang="en-US" err="1"/>
              <a:t>TrustZone</a:t>
            </a:r>
            <a:r>
              <a:rPr lang="en-US"/>
              <a:t> Hardware Architecture</a:t>
            </a:r>
          </a:p>
          <a:p>
            <a:r>
              <a:rPr lang="en-US" err="1">
                <a:solidFill>
                  <a:schemeClr val="bg2">
                    <a:lumMod val="75000"/>
                  </a:schemeClr>
                </a:solidFill>
              </a:rPr>
              <a:t>TrustZone</a:t>
            </a:r>
            <a:r>
              <a:rPr lang="en-US">
                <a:solidFill>
                  <a:schemeClr val="bg2">
                    <a:lumMod val="75000"/>
                  </a:schemeClr>
                </a:solidFill>
              </a:rPr>
              <a:t> Software Architecture</a:t>
            </a:r>
          </a:p>
          <a:p>
            <a:r>
              <a:rPr lang="en-US" err="1">
                <a:solidFill>
                  <a:schemeClr val="bg2">
                    <a:lumMod val="75000"/>
                  </a:schemeClr>
                </a:solidFill>
              </a:rPr>
              <a:t>TrustZone</a:t>
            </a:r>
            <a:r>
              <a:rPr lang="en-US">
                <a:solidFill>
                  <a:schemeClr val="bg2">
                    <a:lumMod val="75000"/>
                  </a:schemeClr>
                </a:solidFill>
              </a:rPr>
              <a:t> System Design</a:t>
            </a:r>
          </a:p>
          <a:p>
            <a:endParaRPr lang="en-US">
              <a:solidFill>
                <a:schemeClr val="bg2">
                  <a:lumMod val="75000"/>
                </a:schemeClr>
              </a:solidFill>
            </a:endParaRP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23</a:t>
            </a:fld>
            <a:endParaRPr lang="en-US" altLang="en-US"/>
          </a:p>
        </p:txBody>
      </p:sp>
    </p:spTree>
    <p:extLst>
      <p:ext uri="{BB962C8B-B14F-4D97-AF65-F5344CB8AC3E}">
        <p14:creationId xmlns:p14="http://schemas.microsoft.com/office/powerpoint/2010/main" val="1036456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TrustZone</a:t>
            </a:r>
            <a:r>
              <a:rPr lang="en-US"/>
              <a:t> Hardware Architecture</a:t>
            </a:r>
          </a:p>
        </p:txBody>
      </p:sp>
      <p:sp>
        <p:nvSpPr>
          <p:cNvPr id="3" name="Content Placeholder 2"/>
          <p:cNvSpPr>
            <a:spLocks noGrp="1"/>
          </p:cNvSpPr>
          <p:nvPr>
            <p:ph idx="1"/>
          </p:nvPr>
        </p:nvSpPr>
        <p:spPr>
          <a:xfrm>
            <a:off x="628650" y="1549831"/>
            <a:ext cx="7886700" cy="4627132"/>
          </a:xfrm>
        </p:spPr>
        <p:txBody>
          <a:bodyPr>
            <a:normAutofit fontScale="92500"/>
          </a:bodyPr>
          <a:lstStyle/>
          <a:p>
            <a:pPr>
              <a:lnSpc>
                <a:spcPct val="110000"/>
              </a:lnSpc>
            </a:pPr>
            <a:r>
              <a:rPr lang="en-US" dirty="0"/>
              <a:t>It constructs a programmable environment that protects almost any asset</a:t>
            </a:r>
          </a:p>
          <a:p>
            <a:pPr>
              <a:lnSpc>
                <a:spcPct val="110000"/>
              </a:lnSpc>
            </a:pPr>
            <a:r>
              <a:rPr lang="en-US" dirty="0"/>
              <a:t>Any SoC hardware and software resources exist in two worlds</a:t>
            </a:r>
          </a:p>
          <a:p>
            <a:pPr lvl="1">
              <a:lnSpc>
                <a:spcPct val="110000"/>
              </a:lnSpc>
            </a:pPr>
            <a:r>
              <a:rPr lang="en-US" dirty="0"/>
              <a:t>Secure world</a:t>
            </a:r>
          </a:p>
          <a:p>
            <a:pPr lvl="1">
              <a:lnSpc>
                <a:spcPct val="110000"/>
              </a:lnSpc>
            </a:pPr>
            <a:r>
              <a:rPr lang="en-US" dirty="0"/>
              <a:t>Normal ( Non-secure) world</a:t>
            </a:r>
          </a:p>
          <a:p>
            <a:pPr>
              <a:lnSpc>
                <a:spcPct val="110000"/>
              </a:lnSpc>
            </a:pPr>
            <a:r>
              <a:rPr lang="en-US" dirty="0">
                <a:solidFill>
                  <a:srgbClr val="C00000"/>
                </a:solidFill>
              </a:rPr>
              <a:t>Hardware logic in the </a:t>
            </a:r>
            <a:r>
              <a:rPr lang="en-US" dirty="0" err="1">
                <a:solidFill>
                  <a:srgbClr val="C00000"/>
                </a:solidFill>
              </a:rPr>
              <a:t>TrustZone</a:t>
            </a:r>
            <a:r>
              <a:rPr lang="en-US" dirty="0">
                <a:solidFill>
                  <a:srgbClr val="C00000"/>
                </a:solidFill>
              </a:rPr>
              <a:t>-enabled AMBA3 AXI™  bus fabric </a:t>
            </a:r>
            <a:r>
              <a:rPr lang="en-US" dirty="0"/>
              <a:t>ensures </a:t>
            </a:r>
          </a:p>
          <a:p>
            <a:pPr lvl="1">
              <a:lnSpc>
                <a:spcPct val="110000"/>
              </a:lnSpc>
            </a:pPr>
            <a:r>
              <a:rPr lang="en-US" dirty="0"/>
              <a:t>normal world components cannot access secure world resources</a:t>
            </a:r>
          </a:p>
          <a:p>
            <a:pPr>
              <a:lnSpc>
                <a:spcPct val="110000"/>
              </a:lnSpc>
            </a:pPr>
            <a:r>
              <a:rPr lang="en-US" dirty="0"/>
              <a:t>A single ARM core of some version can execute code from both normal world and secure world in a time sliced fashion</a:t>
            </a:r>
          </a:p>
          <a:p>
            <a:pPr lvl="1">
              <a:lnSpc>
                <a:spcPct val="110000"/>
              </a:lnSpc>
            </a:pPr>
            <a:r>
              <a:rPr lang="en-US" dirty="0"/>
              <a:t>No need of dedicated secure processor</a:t>
            </a:r>
          </a:p>
          <a:p>
            <a:pPr>
              <a:lnSpc>
                <a:spcPct val="110000"/>
              </a:lnSpc>
            </a:pPr>
            <a:r>
              <a:rPr lang="en-US" dirty="0"/>
              <a:t>It has a security-aware debug infrastructure that limits Secure world debug</a:t>
            </a:r>
          </a:p>
          <a:p>
            <a:pPr>
              <a:lnSpc>
                <a:spcPct val="11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24</a:t>
            </a:fld>
            <a:endParaRPr lang="en-US" altLang="en-US"/>
          </a:p>
        </p:txBody>
      </p:sp>
    </p:spTree>
    <p:extLst>
      <p:ext uri="{BB962C8B-B14F-4D97-AF65-F5344CB8AC3E}">
        <p14:creationId xmlns:p14="http://schemas.microsoft.com/office/powerpoint/2010/main" val="1385430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a:t>System architecture</a:t>
            </a:r>
          </a:p>
        </p:txBody>
      </p:sp>
      <p:sp>
        <p:nvSpPr>
          <p:cNvPr id="3" name="Content Placeholder 2"/>
          <p:cNvSpPr>
            <a:spLocks noGrp="1"/>
          </p:cNvSpPr>
          <p:nvPr>
            <p:ph idx="1"/>
          </p:nvPr>
        </p:nvSpPr>
        <p:spPr>
          <a:xfrm>
            <a:off x="628650" y="1487837"/>
            <a:ext cx="7886700" cy="4689126"/>
          </a:xfrm>
        </p:spPr>
        <p:txBody>
          <a:bodyPr>
            <a:normAutofit fontScale="92500"/>
          </a:bodyPr>
          <a:lstStyle/>
          <a:p>
            <a:pPr>
              <a:lnSpc>
                <a:spcPct val="110000"/>
              </a:lnSpc>
            </a:pPr>
            <a:r>
              <a:rPr lang="en-US" dirty="0"/>
              <a:t>The AMBA3 AXI system bus</a:t>
            </a:r>
          </a:p>
          <a:p>
            <a:pPr lvl="1">
              <a:lnSpc>
                <a:spcPct val="110000"/>
              </a:lnSpc>
            </a:pPr>
            <a:r>
              <a:rPr lang="en-US" dirty="0"/>
              <a:t>An extra control signal,  Non-Secure, or NS bits, for each of the read and write channels on the main system bus.</a:t>
            </a:r>
          </a:p>
          <a:p>
            <a:pPr>
              <a:lnSpc>
                <a:spcPct val="110000"/>
              </a:lnSpc>
            </a:pPr>
            <a:r>
              <a:rPr lang="en-US" dirty="0"/>
              <a:t>The AMBA3 APB peripheral bus</a:t>
            </a:r>
          </a:p>
          <a:p>
            <a:pPr lvl="1">
              <a:lnSpc>
                <a:spcPct val="110000"/>
              </a:lnSpc>
            </a:pPr>
            <a:r>
              <a:rPr lang="en-US" dirty="0"/>
              <a:t>Secure peripherals, such as interrupt controllers, timers, and user I/O devices,  for example, a securable keyboard peripheral that protects a user password.</a:t>
            </a:r>
          </a:p>
          <a:p>
            <a:pPr lvl="1">
              <a:lnSpc>
                <a:spcPct val="110000"/>
              </a:lnSpc>
            </a:pPr>
            <a:r>
              <a:rPr lang="en-US" dirty="0"/>
              <a:t>Use of Advanced Peripheral Bus (APB) attached to the system bus through an AXI-to-APB bridge</a:t>
            </a:r>
          </a:p>
          <a:p>
            <a:pPr>
              <a:lnSpc>
                <a:spcPct val="110000"/>
              </a:lnSpc>
            </a:pPr>
            <a:r>
              <a:rPr lang="en-US" dirty="0"/>
              <a:t>Memory aliasing</a:t>
            </a:r>
          </a:p>
          <a:p>
            <a:pPr lvl="1">
              <a:lnSpc>
                <a:spcPct val="110000"/>
              </a:lnSpc>
            </a:pPr>
            <a:r>
              <a:rPr lang="en-US" dirty="0"/>
              <a:t>The NS bit is equivalent to  a 33rd  address bit,  a 32-bit physical address space for Secure transactions and a 32-bit physical address space for Non-secure transactions</a:t>
            </a:r>
          </a:p>
          <a:p>
            <a:pPr lvl="1">
              <a:lnSpc>
                <a:spcPct val="110000"/>
              </a:lnSpc>
            </a:pPr>
            <a:r>
              <a:rPr lang="en-US" dirty="0"/>
              <a:t>The same memory location appears as two distinct locations in Secure and Non-secure worlds </a:t>
            </a:r>
            <a:r>
              <a:rPr lang="mr-IN" dirty="0"/>
              <a:t>–</a:t>
            </a:r>
            <a:r>
              <a:rPr lang="en-US" dirty="0"/>
              <a:t> needs to be taken care</a:t>
            </a:r>
          </a:p>
          <a:p>
            <a:pPr lvl="1">
              <a:lnSpc>
                <a:spcPct val="11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25</a:t>
            </a:fld>
            <a:endParaRPr lang="en-US" altLang="en-US"/>
          </a:p>
        </p:txBody>
      </p:sp>
    </p:spTree>
    <p:extLst>
      <p:ext uri="{BB962C8B-B14F-4D97-AF65-F5344CB8AC3E}">
        <p14:creationId xmlns:p14="http://schemas.microsoft.com/office/powerpoint/2010/main" val="748189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Processor architecture</a:t>
            </a:r>
          </a:p>
        </p:txBody>
      </p:sp>
      <p:sp>
        <p:nvSpPr>
          <p:cNvPr id="3" name="Content Placeholder 2"/>
          <p:cNvSpPr>
            <a:spLocks noGrp="1"/>
          </p:cNvSpPr>
          <p:nvPr>
            <p:ph idx="1"/>
          </p:nvPr>
        </p:nvSpPr>
        <p:spPr>
          <a:xfrm>
            <a:off x="628650" y="1363851"/>
            <a:ext cx="3301093" cy="2526641"/>
          </a:xfrm>
        </p:spPr>
        <p:txBody>
          <a:bodyPr>
            <a:normAutofit fontScale="92500"/>
          </a:bodyPr>
          <a:lstStyle/>
          <a:p>
            <a:pPr>
              <a:lnSpc>
                <a:spcPct val="110000"/>
              </a:lnSpc>
            </a:pPr>
            <a:r>
              <a:rPr lang="en-US" dirty="0"/>
              <a:t>ARM processors with security extensions</a:t>
            </a:r>
          </a:p>
          <a:p>
            <a:pPr lvl="1">
              <a:lnSpc>
                <a:spcPct val="110000"/>
              </a:lnSpc>
            </a:pPr>
            <a:r>
              <a:rPr lang="en-US" dirty="0"/>
              <a:t>ARM1176JZ(F)-S™  processor</a:t>
            </a:r>
          </a:p>
          <a:p>
            <a:pPr lvl="1">
              <a:lnSpc>
                <a:spcPct val="110000"/>
              </a:lnSpc>
            </a:pPr>
            <a:r>
              <a:rPr lang="en-US" dirty="0"/>
              <a:t>Cortex™-A8 processor</a:t>
            </a:r>
          </a:p>
          <a:p>
            <a:pPr lvl="1">
              <a:lnSpc>
                <a:spcPct val="110000"/>
              </a:lnSpc>
            </a:pPr>
            <a:r>
              <a:rPr lang="en-US" dirty="0"/>
              <a:t>Cortex-A9 processor</a:t>
            </a:r>
          </a:p>
          <a:p>
            <a:pPr lvl="1">
              <a:lnSpc>
                <a:spcPct val="110000"/>
              </a:lnSpc>
            </a:pPr>
            <a:r>
              <a:rPr lang="en-US" dirty="0"/>
              <a:t>Cortex-A9 </a:t>
            </a:r>
            <a:r>
              <a:rPr lang="en-US" dirty="0" err="1"/>
              <a:t>MPCore</a:t>
            </a:r>
            <a:r>
              <a:rPr lang="en-US" dirty="0"/>
              <a:t>™  processor</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26</a:t>
            </a:fld>
            <a:endParaRPr lang="en-US" altLang="en-US"/>
          </a:p>
        </p:txBody>
      </p:sp>
      <p:sp>
        <p:nvSpPr>
          <p:cNvPr id="5" name="TextBox 4"/>
          <p:cNvSpPr txBox="1"/>
          <p:nvPr/>
        </p:nvSpPr>
        <p:spPr>
          <a:xfrm>
            <a:off x="929899" y="3860465"/>
            <a:ext cx="2743198" cy="2308324"/>
          </a:xfrm>
          <a:prstGeom prst="rect">
            <a:avLst/>
          </a:prstGeom>
          <a:solidFill>
            <a:schemeClr val="bg2">
              <a:lumMod val="90000"/>
            </a:schemeClr>
          </a:solidFill>
          <a:ln>
            <a:solidFill>
              <a:schemeClr val="accent1"/>
            </a:solidFill>
            <a:prstDash val="dash"/>
          </a:ln>
        </p:spPr>
        <p:txBody>
          <a:bodyPr wrap="square" rtlCol="0">
            <a:spAutoFit/>
          </a:bodyPr>
          <a:lstStyle/>
          <a:p>
            <a:r>
              <a:rPr lang="en-US"/>
              <a:t>Normal world</a:t>
            </a:r>
          </a:p>
          <a:p>
            <a:endParaRPr lang="en-US"/>
          </a:p>
          <a:p>
            <a:endParaRPr lang="en-US"/>
          </a:p>
          <a:p>
            <a:endParaRPr lang="en-US"/>
          </a:p>
          <a:p>
            <a:endParaRPr lang="en-US"/>
          </a:p>
          <a:p>
            <a:endParaRPr lang="en-US"/>
          </a:p>
          <a:p>
            <a:endParaRPr lang="en-US"/>
          </a:p>
          <a:p>
            <a:endParaRPr lang="en-US"/>
          </a:p>
        </p:txBody>
      </p:sp>
      <p:sp>
        <p:nvSpPr>
          <p:cNvPr id="7" name="TextBox 6"/>
          <p:cNvSpPr txBox="1"/>
          <p:nvPr/>
        </p:nvSpPr>
        <p:spPr>
          <a:xfrm>
            <a:off x="1441343" y="4321798"/>
            <a:ext cx="2039317" cy="584775"/>
          </a:xfrm>
          <a:prstGeom prst="rect">
            <a:avLst/>
          </a:prstGeom>
          <a:noFill/>
          <a:ln>
            <a:solidFill>
              <a:schemeClr val="accent1"/>
            </a:solidFill>
            <a:prstDash val="solid"/>
          </a:ln>
        </p:spPr>
        <p:txBody>
          <a:bodyPr wrap="square" rtlCol="0">
            <a:spAutoFit/>
          </a:bodyPr>
          <a:lstStyle/>
          <a:p>
            <a:r>
              <a:rPr lang="en-US" sz="1600"/>
              <a:t>Normal world user mode</a:t>
            </a:r>
          </a:p>
        </p:txBody>
      </p:sp>
      <p:sp>
        <p:nvSpPr>
          <p:cNvPr id="8" name="TextBox 7"/>
          <p:cNvSpPr txBox="1"/>
          <p:nvPr/>
        </p:nvSpPr>
        <p:spPr>
          <a:xfrm>
            <a:off x="1441342" y="5119464"/>
            <a:ext cx="2039318" cy="584775"/>
          </a:xfrm>
          <a:prstGeom prst="rect">
            <a:avLst/>
          </a:prstGeom>
          <a:noFill/>
          <a:ln>
            <a:solidFill>
              <a:schemeClr val="accent1"/>
            </a:solidFill>
            <a:prstDash val="solid"/>
          </a:ln>
        </p:spPr>
        <p:txBody>
          <a:bodyPr wrap="square" rtlCol="0">
            <a:spAutoFit/>
          </a:bodyPr>
          <a:lstStyle/>
          <a:p>
            <a:r>
              <a:rPr lang="en-US" sz="1600"/>
              <a:t>Normal world privileged modes</a:t>
            </a:r>
          </a:p>
        </p:txBody>
      </p:sp>
      <p:sp>
        <p:nvSpPr>
          <p:cNvPr id="9" name="TextBox 8"/>
          <p:cNvSpPr txBox="1"/>
          <p:nvPr/>
        </p:nvSpPr>
        <p:spPr>
          <a:xfrm>
            <a:off x="4438973" y="3872073"/>
            <a:ext cx="3580688" cy="2308324"/>
          </a:xfrm>
          <a:prstGeom prst="rect">
            <a:avLst/>
          </a:prstGeom>
          <a:solidFill>
            <a:schemeClr val="accent1">
              <a:lumMod val="20000"/>
              <a:lumOff val="80000"/>
            </a:schemeClr>
          </a:solidFill>
          <a:ln>
            <a:solidFill>
              <a:schemeClr val="accent1"/>
            </a:solidFill>
            <a:prstDash val="dash"/>
          </a:ln>
        </p:spPr>
        <p:txBody>
          <a:bodyPr wrap="square" rtlCol="0">
            <a:spAutoFit/>
          </a:bodyPr>
          <a:lstStyle/>
          <a:p>
            <a:r>
              <a:rPr lang="en-US">
                <a:solidFill>
                  <a:srgbClr val="0033CC"/>
                </a:solidFill>
              </a:rPr>
              <a:t>Secure world</a:t>
            </a:r>
          </a:p>
          <a:p>
            <a:endParaRPr lang="en-US"/>
          </a:p>
          <a:p>
            <a:endParaRPr lang="en-US"/>
          </a:p>
          <a:p>
            <a:endParaRPr lang="en-US"/>
          </a:p>
          <a:p>
            <a:endParaRPr lang="en-US"/>
          </a:p>
          <a:p>
            <a:endParaRPr lang="en-US"/>
          </a:p>
          <a:p>
            <a:endParaRPr lang="en-US"/>
          </a:p>
          <a:p>
            <a:endParaRPr lang="en-US"/>
          </a:p>
        </p:txBody>
      </p:sp>
      <p:sp>
        <p:nvSpPr>
          <p:cNvPr id="10" name="TextBox 9"/>
          <p:cNvSpPr txBox="1"/>
          <p:nvPr/>
        </p:nvSpPr>
        <p:spPr>
          <a:xfrm>
            <a:off x="5820191" y="4329376"/>
            <a:ext cx="2010907" cy="584775"/>
          </a:xfrm>
          <a:prstGeom prst="rect">
            <a:avLst/>
          </a:prstGeom>
          <a:noFill/>
          <a:ln>
            <a:solidFill>
              <a:schemeClr val="accent1"/>
            </a:solidFill>
            <a:prstDash val="solid"/>
          </a:ln>
        </p:spPr>
        <p:txBody>
          <a:bodyPr wrap="square" rtlCol="0">
            <a:spAutoFit/>
          </a:bodyPr>
          <a:lstStyle/>
          <a:p>
            <a:r>
              <a:rPr lang="en-US" sz="1600"/>
              <a:t>Secure world user mode</a:t>
            </a:r>
          </a:p>
        </p:txBody>
      </p:sp>
      <p:sp>
        <p:nvSpPr>
          <p:cNvPr id="11" name="TextBox 10"/>
          <p:cNvSpPr txBox="1"/>
          <p:nvPr/>
        </p:nvSpPr>
        <p:spPr>
          <a:xfrm>
            <a:off x="5820191" y="5119463"/>
            <a:ext cx="2010907" cy="584775"/>
          </a:xfrm>
          <a:prstGeom prst="rect">
            <a:avLst/>
          </a:prstGeom>
          <a:noFill/>
          <a:ln>
            <a:solidFill>
              <a:schemeClr val="accent1"/>
            </a:solidFill>
            <a:prstDash val="solid"/>
          </a:ln>
        </p:spPr>
        <p:txBody>
          <a:bodyPr wrap="square" rtlCol="0">
            <a:spAutoFit/>
          </a:bodyPr>
          <a:lstStyle/>
          <a:p>
            <a:r>
              <a:rPr lang="en-US" sz="1600"/>
              <a:t>Secure world privileged modes</a:t>
            </a:r>
          </a:p>
        </p:txBody>
      </p:sp>
      <p:sp>
        <p:nvSpPr>
          <p:cNvPr id="12" name="TextBox 11"/>
          <p:cNvSpPr txBox="1"/>
          <p:nvPr/>
        </p:nvSpPr>
        <p:spPr>
          <a:xfrm>
            <a:off x="4617715" y="5539751"/>
            <a:ext cx="1013913" cy="584775"/>
          </a:xfrm>
          <a:prstGeom prst="rect">
            <a:avLst/>
          </a:prstGeom>
          <a:noFill/>
          <a:ln>
            <a:solidFill>
              <a:schemeClr val="accent1"/>
            </a:solidFill>
            <a:prstDash val="solid"/>
          </a:ln>
        </p:spPr>
        <p:txBody>
          <a:bodyPr wrap="square" rtlCol="0">
            <a:spAutoFit/>
          </a:bodyPr>
          <a:lstStyle/>
          <a:p>
            <a:r>
              <a:rPr lang="en-US" sz="1600"/>
              <a:t>Monitor mode</a:t>
            </a:r>
          </a:p>
        </p:txBody>
      </p:sp>
      <p:cxnSp>
        <p:nvCxnSpPr>
          <p:cNvPr id="14" name="Straight Arrow Connector 13"/>
          <p:cNvCxnSpPr>
            <a:endCxn id="8" idx="0"/>
          </p:cNvCxnSpPr>
          <p:nvPr/>
        </p:nvCxnSpPr>
        <p:spPr>
          <a:xfrm>
            <a:off x="2461001" y="4896574"/>
            <a:ext cx="0" cy="2228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2"/>
            <a:endCxn id="12" idx="1"/>
          </p:cNvCxnSpPr>
          <p:nvPr/>
        </p:nvCxnSpPr>
        <p:spPr>
          <a:xfrm rot="16200000" flipH="1">
            <a:off x="3475408" y="4689832"/>
            <a:ext cx="127900" cy="215671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3"/>
            <a:endCxn id="11" idx="2"/>
          </p:cNvCxnSpPr>
          <p:nvPr/>
        </p:nvCxnSpPr>
        <p:spPr>
          <a:xfrm flipV="1">
            <a:off x="5631628" y="5704238"/>
            <a:ext cx="1194017" cy="12790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11" idx="0"/>
          </p:cNvCxnSpPr>
          <p:nvPr/>
        </p:nvCxnSpPr>
        <p:spPr>
          <a:xfrm>
            <a:off x="6825645" y="4914151"/>
            <a:ext cx="0" cy="205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076135" y="5347755"/>
            <a:ext cx="540533" cy="369332"/>
          </a:xfrm>
          <a:prstGeom prst="rect">
            <a:avLst/>
          </a:prstGeom>
        </p:spPr>
        <p:txBody>
          <a:bodyPr wrap="none">
            <a:spAutoFit/>
          </a:bodyPr>
          <a:lstStyle/>
          <a:p>
            <a:r>
              <a:rPr lang="en-US"/>
              <a:t>[1]</a:t>
            </a:r>
          </a:p>
        </p:txBody>
      </p:sp>
      <p:sp>
        <p:nvSpPr>
          <p:cNvPr id="17" name="Content Placeholder 2"/>
          <p:cNvSpPr txBox="1">
            <a:spLocks/>
          </p:cNvSpPr>
          <p:nvPr/>
        </p:nvSpPr>
        <p:spPr>
          <a:xfrm>
            <a:off x="4419600" y="1326576"/>
            <a:ext cx="3559629" cy="2526641"/>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pPr>
            <a:r>
              <a:rPr lang="en-US" dirty="0">
                <a:solidFill>
                  <a:srgbClr val="C00000"/>
                </a:solidFill>
              </a:rPr>
              <a:t>Each physical processor core </a:t>
            </a:r>
            <a:r>
              <a:rPr lang="en-US" dirty="0"/>
              <a:t>has two virtual cores</a:t>
            </a:r>
          </a:p>
          <a:p>
            <a:pPr lvl="1" fontAlgn="auto">
              <a:lnSpc>
                <a:spcPct val="110000"/>
              </a:lnSpc>
              <a:spcAft>
                <a:spcPts val="0"/>
              </a:spcAft>
            </a:pPr>
            <a:r>
              <a:rPr lang="en-US" dirty="0"/>
              <a:t>Secure</a:t>
            </a:r>
          </a:p>
          <a:p>
            <a:pPr lvl="1" fontAlgn="auto">
              <a:lnSpc>
                <a:spcPct val="110000"/>
              </a:lnSpc>
              <a:spcAft>
                <a:spcPts val="0"/>
              </a:spcAft>
            </a:pPr>
            <a:r>
              <a:rPr lang="en-US" dirty="0"/>
              <a:t>Non-secure</a:t>
            </a:r>
          </a:p>
          <a:p>
            <a:pPr lvl="1" fontAlgn="auto">
              <a:lnSpc>
                <a:spcPct val="110000"/>
              </a:lnSpc>
              <a:spcAft>
                <a:spcPts val="0"/>
              </a:spcAft>
            </a:pPr>
            <a:r>
              <a:rPr lang="en-US" b="1" dirty="0"/>
              <a:t>Monitor mode </a:t>
            </a:r>
            <a:r>
              <a:rPr lang="en-US" dirty="0"/>
              <a:t>as context switch</a:t>
            </a:r>
          </a:p>
          <a:p>
            <a:pPr>
              <a:lnSpc>
                <a:spcPct val="110000"/>
              </a:lnSpc>
            </a:pPr>
            <a:endParaRPr lang="en-US" dirty="0"/>
          </a:p>
        </p:txBody>
      </p:sp>
    </p:spTree>
    <p:extLst>
      <p:ext uri="{BB962C8B-B14F-4D97-AF65-F5344CB8AC3E}">
        <p14:creationId xmlns:p14="http://schemas.microsoft.com/office/powerpoint/2010/main" val="110683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Switching worlds</a:t>
            </a:r>
          </a:p>
        </p:txBody>
      </p:sp>
      <p:sp>
        <p:nvSpPr>
          <p:cNvPr id="3" name="Content Placeholder 2"/>
          <p:cNvSpPr>
            <a:spLocks noGrp="1"/>
          </p:cNvSpPr>
          <p:nvPr>
            <p:ph idx="1"/>
          </p:nvPr>
        </p:nvSpPr>
        <p:spPr>
          <a:xfrm>
            <a:off x="628650" y="1394847"/>
            <a:ext cx="7886700" cy="4782116"/>
          </a:xfrm>
        </p:spPr>
        <p:txBody>
          <a:bodyPr>
            <a:normAutofit/>
          </a:bodyPr>
          <a:lstStyle/>
          <a:p>
            <a:pPr>
              <a:lnSpc>
                <a:spcPct val="110000"/>
              </a:lnSpc>
            </a:pPr>
            <a:r>
              <a:rPr lang="en-US"/>
              <a:t>Monitor mode </a:t>
            </a:r>
            <a:r>
              <a:rPr lang="mr-IN"/>
              <a:t>–</a:t>
            </a:r>
            <a:r>
              <a:rPr lang="en-US"/>
              <a:t> a new core mode</a:t>
            </a:r>
          </a:p>
          <a:p>
            <a:pPr>
              <a:lnSpc>
                <a:spcPct val="110000"/>
              </a:lnSpc>
            </a:pPr>
            <a:r>
              <a:rPr lang="en-US"/>
              <a:t>Tightly controlled switching mechanisms</a:t>
            </a:r>
          </a:p>
          <a:p>
            <a:pPr lvl="1">
              <a:lnSpc>
                <a:spcPct val="110000"/>
              </a:lnSpc>
            </a:pPr>
            <a:r>
              <a:rPr lang="en-US"/>
              <a:t>Viewed as exceptions to the monitor mode software</a:t>
            </a:r>
          </a:p>
          <a:p>
            <a:pPr lvl="1">
              <a:lnSpc>
                <a:spcPct val="110000"/>
              </a:lnSpc>
            </a:pPr>
            <a:r>
              <a:rPr lang="en-US"/>
              <a:t>can be triggered by </a:t>
            </a:r>
            <a:r>
              <a:rPr lang="en-US">
                <a:solidFill>
                  <a:srgbClr val="C00000"/>
                </a:solidFill>
              </a:rPr>
              <a:t>the Secure Monitor Call  (SMC)</a:t>
            </a:r>
            <a:r>
              <a:rPr lang="en-US"/>
              <a:t> instruction by a subset of the hardware exception mechanisms</a:t>
            </a:r>
          </a:p>
          <a:p>
            <a:pPr>
              <a:lnSpc>
                <a:spcPct val="110000"/>
              </a:lnSpc>
            </a:pPr>
            <a:r>
              <a:rPr lang="en-US"/>
              <a:t>The monitor mode software is implementation defined</a:t>
            </a:r>
          </a:p>
          <a:p>
            <a:pPr lvl="1">
              <a:lnSpc>
                <a:spcPct val="110000"/>
              </a:lnSpc>
            </a:pPr>
            <a:r>
              <a:rPr lang="en-US"/>
              <a:t>Saves the state of the current world and </a:t>
            </a:r>
          </a:p>
          <a:p>
            <a:pPr lvl="1">
              <a:lnSpc>
                <a:spcPct val="110000"/>
              </a:lnSpc>
            </a:pPr>
            <a:r>
              <a:rPr lang="en-US"/>
              <a:t>restores the state of the world being switched to</a:t>
            </a:r>
          </a:p>
          <a:p>
            <a:pPr lvl="1">
              <a:lnSpc>
                <a:spcPct val="110000"/>
              </a:lnSpc>
            </a:pPr>
            <a:r>
              <a:rPr lang="en-US"/>
              <a:t>Performs a </a:t>
            </a:r>
            <a:r>
              <a:rPr lang="en-US" i="1"/>
              <a:t>return-from-exception</a:t>
            </a:r>
            <a:r>
              <a:rPr lang="en-US"/>
              <a:t> to restart processing in the restored world.</a:t>
            </a:r>
          </a:p>
          <a:p>
            <a:pPr>
              <a:lnSpc>
                <a:spcPct val="110000"/>
              </a:lnSpc>
            </a:pPr>
            <a:r>
              <a:rPr lang="en-US"/>
              <a:t>NS-bit in the </a:t>
            </a:r>
            <a:r>
              <a:rPr lang="en-US" i="1"/>
              <a:t>Secure Configuration Register </a:t>
            </a:r>
            <a:r>
              <a:rPr lang="en-US"/>
              <a:t>(SCR) in CP15 (the system control coprocessor) indicates the world of the processor</a:t>
            </a:r>
          </a:p>
          <a:p>
            <a:pPr lvl="1">
              <a:lnSpc>
                <a:spcPct val="110000"/>
              </a:lnSpc>
            </a:pPr>
            <a:r>
              <a:rPr lang="en-US"/>
              <a:t>In monitor mode, the processor executes in the Secure world</a:t>
            </a:r>
          </a:p>
          <a:p>
            <a:pPr>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27</a:t>
            </a:fld>
            <a:endParaRPr lang="en-US" altLang="en-US"/>
          </a:p>
        </p:txBody>
      </p:sp>
    </p:spTree>
    <p:extLst>
      <p:ext uri="{BB962C8B-B14F-4D97-AF65-F5344CB8AC3E}">
        <p14:creationId xmlns:p14="http://schemas.microsoft.com/office/powerpoint/2010/main" val="1939557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System security</a:t>
            </a:r>
          </a:p>
          <a:p>
            <a:r>
              <a:rPr lang="en-US" err="1">
                <a:solidFill>
                  <a:schemeClr val="bg2">
                    <a:lumMod val="75000"/>
                  </a:schemeClr>
                </a:solidFill>
              </a:rPr>
              <a:t>TrustZone</a:t>
            </a:r>
            <a:r>
              <a:rPr lang="en-US">
                <a:solidFill>
                  <a:schemeClr val="bg2">
                    <a:lumMod val="75000"/>
                  </a:schemeClr>
                </a:solidFill>
              </a:rPr>
              <a:t> Hardware Architecture</a:t>
            </a:r>
          </a:p>
          <a:p>
            <a:r>
              <a:rPr lang="en-US" err="1"/>
              <a:t>TrustZone</a:t>
            </a:r>
            <a:r>
              <a:rPr lang="en-US"/>
              <a:t> Software Architecture</a:t>
            </a:r>
          </a:p>
          <a:p>
            <a:r>
              <a:rPr lang="en-US" err="1">
                <a:solidFill>
                  <a:schemeClr val="bg2">
                    <a:lumMod val="75000"/>
                  </a:schemeClr>
                </a:solidFill>
              </a:rPr>
              <a:t>TrustZone</a:t>
            </a:r>
            <a:r>
              <a:rPr lang="en-US">
                <a:solidFill>
                  <a:schemeClr val="bg2">
                    <a:lumMod val="75000"/>
                  </a:schemeClr>
                </a:solidFill>
              </a:rPr>
              <a:t> System Design</a:t>
            </a:r>
          </a:p>
          <a:p>
            <a:endParaRPr lang="en-US">
              <a:solidFill>
                <a:schemeClr val="bg2">
                  <a:lumMod val="75000"/>
                </a:schemeClr>
              </a:solidFill>
            </a:endParaRP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28</a:t>
            </a:fld>
            <a:endParaRPr lang="en-US" altLang="en-US"/>
          </a:p>
        </p:txBody>
      </p:sp>
    </p:spTree>
    <p:extLst>
      <p:ext uri="{BB962C8B-B14F-4D97-AF65-F5344CB8AC3E}">
        <p14:creationId xmlns:p14="http://schemas.microsoft.com/office/powerpoint/2010/main" val="1546274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TrustZone</a:t>
            </a:r>
            <a:r>
              <a:rPr lang="en-US"/>
              <a:t> Software Architecture</a:t>
            </a:r>
          </a:p>
        </p:txBody>
      </p:sp>
      <p:sp>
        <p:nvSpPr>
          <p:cNvPr id="3" name="Content Placeholder 2"/>
          <p:cNvSpPr>
            <a:spLocks noGrp="1"/>
          </p:cNvSpPr>
          <p:nvPr>
            <p:ph idx="1"/>
          </p:nvPr>
        </p:nvSpPr>
        <p:spPr/>
        <p:txBody>
          <a:bodyPr/>
          <a:lstStyle/>
          <a:p>
            <a:pPr>
              <a:lnSpc>
                <a:spcPct val="100000"/>
              </a:lnSpc>
            </a:pPr>
            <a:r>
              <a:rPr lang="en-US"/>
              <a:t>The Security Extensions are an </a:t>
            </a:r>
            <a:r>
              <a:rPr lang="en-US" i="1"/>
              <a:t>open</a:t>
            </a:r>
            <a:r>
              <a:rPr lang="en-US"/>
              <a:t> component of the ARM architecture</a:t>
            </a:r>
          </a:p>
          <a:p>
            <a:pPr>
              <a:lnSpc>
                <a:spcPct val="100000"/>
              </a:lnSpc>
            </a:pPr>
            <a:r>
              <a:rPr lang="en-US" i="1"/>
              <a:t>Any developer </a:t>
            </a:r>
            <a:r>
              <a:rPr lang="en-US"/>
              <a:t>can create a custom Secure world software environment to meet their requirements.</a:t>
            </a:r>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29</a:t>
            </a:fld>
            <a:endParaRPr lang="en-US" altLang="en-US"/>
          </a:p>
        </p:txBody>
      </p:sp>
    </p:spTree>
    <p:extLst>
      <p:ext uri="{BB962C8B-B14F-4D97-AF65-F5344CB8AC3E}">
        <p14:creationId xmlns:p14="http://schemas.microsoft.com/office/powerpoint/2010/main" val="36447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t>Introduction</a:t>
            </a:r>
          </a:p>
          <a:p>
            <a:r>
              <a:rPr lang="en-US">
                <a:solidFill>
                  <a:schemeClr val="bg2">
                    <a:lumMod val="75000"/>
                  </a:schemeClr>
                </a:solidFill>
              </a:rPr>
              <a:t>System security</a:t>
            </a:r>
          </a:p>
          <a:p>
            <a:r>
              <a:rPr lang="en-US" err="1">
                <a:solidFill>
                  <a:schemeClr val="bg2">
                    <a:lumMod val="75000"/>
                  </a:schemeClr>
                </a:solidFill>
              </a:rPr>
              <a:t>TrustZone</a:t>
            </a:r>
            <a:r>
              <a:rPr lang="en-US">
                <a:solidFill>
                  <a:schemeClr val="bg2">
                    <a:lumMod val="75000"/>
                  </a:schemeClr>
                </a:solidFill>
              </a:rPr>
              <a:t> Hardware Architecture</a:t>
            </a:r>
          </a:p>
          <a:p>
            <a:r>
              <a:rPr lang="en-US" err="1">
                <a:solidFill>
                  <a:schemeClr val="bg2">
                    <a:lumMod val="75000"/>
                  </a:schemeClr>
                </a:solidFill>
              </a:rPr>
              <a:t>TrustZone</a:t>
            </a:r>
            <a:r>
              <a:rPr lang="en-US">
                <a:solidFill>
                  <a:schemeClr val="bg2">
                    <a:lumMod val="75000"/>
                  </a:schemeClr>
                </a:solidFill>
              </a:rPr>
              <a:t> Software Architecture</a:t>
            </a:r>
          </a:p>
          <a:p>
            <a:r>
              <a:rPr lang="en-US" err="1">
                <a:solidFill>
                  <a:schemeClr val="bg2">
                    <a:lumMod val="75000"/>
                  </a:schemeClr>
                </a:solidFill>
              </a:rPr>
              <a:t>TrustZone</a:t>
            </a:r>
            <a:r>
              <a:rPr lang="en-US">
                <a:solidFill>
                  <a:schemeClr val="bg2">
                    <a:lumMod val="75000"/>
                  </a:schemeClr>
                </a:solidFill>
              </a:rPr>
              <a:t> System Design</a:t>
            </a:r>
          </a:p>
          <a:p>
            <a:endParaRPr lang="en-US">
              <a:solidFill>
                <a:schemeClr val="bg2">
                  <a:lumMod val="75000"/>
                </a:schemeClr>
              </a:solidFill>
            </a:endParaRP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a:t>
            </a:fld>
            <a:endParaRPr lang="en-US" altLang="en-US"/>
          </a:p>
        </p:txBody>
      </p:sp>
    </p:spTree>
    <p:extLst>
      <p:ext uri="{BB962C8B-B14F-4D97-AF65-F5344CB8AC3E}">
        <p14:creationId xmlns:p14="http://schemas.microsoft.com/office/powerpoint/2010/main" val="1522721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Software architecture</a:t>
            </a:r>
          </a:p>
        </p:txBody>
      </p:sp>
      <p:sp>
        <p:nvSpPr>
          <p:cNvPr id="3" name="Content Placeholder 2"/>
          <p:cNvSpPr>
            <a:spLocks noGrp="1"/>
          </p:cNvSpPr>
          <p:nvPr>
            <p:ph idx="1"/>
          </p:nvPr>
        </p:nvSpPr>
        <p:spPr>
          <a:xfrm>
            <a:off x="628650" y="1789889"/>
            <a:ext cx="7886700" cy="4387074"/>
          </a:xfrm>
        </p:spPr>
        <p:txBody>
          <a:bodyPr/>
          <a:lstStyle/>
          <a:p>
            <a:pPr>
              <a:lnSpc>
                <a:spcPct val="100000"/>
              </a:lnSpc>
            </a:pPr>
            <a:r>
              <a:rPr lang="en-US">
                <a:solidFill>
                  <a:srgbClr val="C00000"/>
                </a:solidFill>
              </a:rPr>
              <a:t>The most complex </a:t>
            </a:r>
            <a:r>
              <a:rPr lang="en-US"/>
              <a:t>is a dedicated Secure world operating system</a:t>
            </a:r>
          </a:p>
          <a:p>
            <a:pPr>
              <a:lnSpc>
                <a:spcPct val="100000"/>
              </a:lnSpc>
            </a:pPr>
            <a:r>
              <a:rPr lang="en-US">
                <a:solidFill>
                  <a:srgbClr val="C00000"/>
                </a:solidFill>
              </a:rPr>
              <a:t>The simplest </a:t>
            </a:r>
            <a:r>
              <a:rPr lang="en-US"/>
              <a:t>is a synchronous library of code placed in the Secure world</a:t>
            </a:r>
          </a:p>
          <a:p>
            <a:pPr>
              <a:lnSpc>
                <a:spcPct val="100000"/>
              </a:lnSpc>
            </a:pPr>
            <a:r>
              <a:rPr lang="en-US"/>
              <a:t>Many options between the most complex and the simplest</a:t>
            </a:r>
          </a:p>
          <a:p>
            <a:pPr lvl="1">
              <a:lnSpc>
                <a:spcPct val="100000"/>
              </a:lnSpc>
            </a:pPr>
            <a:endParaRPr lang="en-US"/>
          </a:p>
          <a:p>
            <a:pPr lvl="1">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30</a:t>
            </a:fld>
            <a:endParaRPr lang="en-US" altLang="en-US"/>
          </a:p>
        </p:txBody>
      </p:sp>
    </p:spTree>
    <p:extLst>
      <p:ext uri="{BB962C8B-B14F-4D97-AF65-F5344CB8AC3E}">
        <p14:creationId xmlns:p14="http://schemas.microsoft.com/office/powerpoint/2010/main" val="1079197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Software architecture (Cont’d)</a:t>
            </a:r>
          </a:p>
        </p:txBody>
      </p:sp>
      <p:sp>
        <p:nvSpPr>
          <p:cNvPr id="3" name="Content Placeholder 2"/>
          <p:cNvSpPr>
            <a:spLocks noGrp="1"/>
          </p:cNvSpPr>
          <p:nvPr>
            <p:ph idx="1"/>
          </p:nvPr>
        </p:nvSpPr>
        <p:spPr>
          <a:xfrm>
            <a:off x="628650" y="1690690"/>
            <a:ext cx="7886700" cy="4486274"/>
          </a:xfrm>
        </p:spPr>
        <p:txBody>
          <a:bodyPr/>
          <a:lstStyle/>
          <a:p>
            <a:pPr>
              <a:lnSpc>
                <a:spcPct val="100000"/>
              </a:lnSpc>
            </a:pPr>
            <a:r>
              <a:rPr lang="en-US"/>
              <a:t>Secure operating system</a:t>
            </a:r>
          </a:p>
          <a:p>
            <a:pPr lvl="1">
              <a:lnSpc>
                <a:spcPct val="100000"/>
              </a:lnSpc>
            </a:pPr>
            <a:r>
              <a:rPr lang="en-US"/>
              <a:t>Can simulate concurrent execution of multiple independent Secure world applications</a:t>
            </a:r>
          </a:p>
          <a:p>
            <a:pPr lvl="1">
              <a:lnSpc>
                <a:spcPct val="100000"/>
              </a:lnSpc>
            </a:pPr>
            <a:r>
              <a:rPr lang="en-US"/>
              <a:t>run-time download of new security applications </a:t>
            </a:r>
          </a:p>
          <a:p>
            <a:pPr lvl="1">
              <a:lnSpc>
                <a:spcPct val="100000"/>
              </a:lnSpc>
            </a:pPr>
            <a:r>
              <a:rPr lang="en-US"/>
              <a:t>Secure world tasks completely independent of the Normal world environment.</a:t>
            </a:r>
          </a:p>
          <a:p>
            <a:pPr>
              <a:lnSpc>
                <a:spcPct val="100000"/>
              </a:lnSpc>
            </a:pPr>
            <a:r>
              <a:rPr lang="en-US"/>
              <a:t> Synchronous library</a:t>
            </a:r>
          </a:p>
          <a:p>
            <a:pPr lvl="1">
              <a:lnSpc>
                <a:spcPct val="100000"/>
              </a:lnSpc>
            </a:pPr>
            <a:r>
              <a:rPr lang="en-US"/>
              <a:t>Handle </a:t>
            </a:r>
            <a:r>
              <a:rPr lang="en-US" i="1">
                <a:solidFill>
                  <a:srgbClr val="C00000"/>
                </a:solidFill>
              </a:rPr>
              <a:t>one task at a time </a:t>
            </a:r>
            <a:r>
              <a:rPr lang="en-US"/>
              <a:t>is sufficient for many applications</a:t>
            </a:r>
          </a:p>
          <a:p>
            <a:pPr lvl="1">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31</a:t>
            </a:fld>
            <a:endParaRPr lang="en-US" altLang="en-US"/>
          </a:p>
        </p:txBody>
      </p:sp>
    </p:spTree>
    <p:extLst>
      <p:ext uri="{BB962C8B-B14F-4D97-AF65-F5344CB8AC3E}">
        <p14:creationId xmlns:p14="http://schemas.microsoft.com/office/powerpoint/2010/main" val="292370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Booting a secure system </a:t>
            </a:r>
            <a:r>
              <a:rPr lang="en-US" sz="3600"/>
              <a:t>[1]</a:t>
            </a: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32</a:t>
            </a:fld>
            <a:endParaRPr lang="en-US" altLang="en-US"/>
          </a:p>
        </p:txBody>
      </p:sp>
      <p:grpSp>
        <p:nvGrpSpPr>
          <p:cNvPr id="41" name="Group 40">
            <a:extLst>
              <a:ext uri="{FF2B5EF4-FFF2-40B4-BE49-F238E27FC236}">
                <a16:creationId xmlns:a16="http://schemas.microsoft.com/office/drawing/2014/main" id="{9A2E70EA-8FA4-7456-80DD-0310B61CFA0D}"/>
              </a:ext>
            </a:extLst>
          </p:cNvPr>
          <p:cNvGrpSpPr/>
          <p:nvPr/>
        </p:nvGrpSpPr>
        <p:grpSpPr>
          <a:xfrm>
            <a:off x="1343144" y="1414982"/>
            <a:ext cx="6460337" cy="4597417"/>
            <a:chOff x="1343144" y="1414982"/>
            <a:chExt cx="6460337" cy="4597417"/>
          </a:xfrm>
        </p:grpSpPr>
        <p:sp>
          <p:nvSpPr>
            <p:cNvPr id="13" name="TextBox 12">
              <a:extLst>
                <a:ext uri="{FF2B5EF4-FFF2-40B4-BE49-F238E27FC236}">
                  <a16:creationId xmlns:a16="http://schemas.microsoft.com/office/drawing/2014/main" id="{C3FE300C-37E7-27F2-9225-BDFDADECCD23}"/>
                </a:ext>
              </a:extLst>
            </p:cNvPr>
            <p:cNvSpPr txBox="1"/>
            <p:nvPr/>
          </p:nvSpPr>
          <p:spPr>
            <a:xfrm>
              <a:off x="1343146" y="1414982"/>
              <a:ext cx="2991172" cy="371881"/>
            </a:xfrm>
            <a:prstGeom prst="rect">
              <a:avLst/>
            </a:prstGeom>
            <a:noFill/>
            <a:ln>
              <a:solidFill>
                <a:schemeClr val="accent1"/>
              </a:solidFill>
            </a:ln>
          </p:spPr>
          <p:txBody>
            <a:bodyPr wrap="square" rtlCol="0">
              <a:spAutoFit/>
            </a:bodyPr>
            <a:lstStyle/>
            <a:p>
              <a:r>
                <a:rPr lang="en-US" dirty="0"/>
                <a:t>Device power on</a:t>
              </a:r>
            </a:p>
          </p:txBody>
        </p:sp>
        <p:sp>
          <p:nvSpPr>
            <p:cNvPr id="15" name="TextBox 14">
              <a:extLst>
                <a:ext uri="{FF2B5EF4-FFF2-40B4-BE49-F238E27FC236}">
                  <a16:creationId xmlns:a16="http://schemas.microsoft.com/office/drawing/2014/main" id="{09964082-DA90-E574-BAD8-087A16198323}"/>
                </a:ext>
              </a:extLst>
            </p:cNvPr>
            <p:cNvSpPr txBox="1"/>
            <p:nvPr/>
          </p:nvSpPr>
          <p:spPr>
            <a:xfrm>
              <a:off x="1343144" y="1985731"/>
              <a:ext cx="2991173" cy="646331"/>
            </a:xfrm>
            <a:prstGeom prst="rect">
              <a:avLst/>
            </a:prstGeom>
            <a:noFill/>
            <a:ln>
              <a:solidFill>
                <a:schemeClr val="accent1"/>
              </a:solidFill>
            </a:ln>
          </p:spPr>
          <p:txBody>
            <a:bodyPr wrap="square" rtlCol="0">
              <a:spAutoFit/>
            </a:bodyPr>
            <a:lstStyle/>
            <a:p>
              <a:r>
                <a:rPr lang="en-US"/>
                <a:t>ROM </a:t>
              </a:r>
              <a:r>
                <a:rPr lang="en-US" err="1"/>
                <a:t>SoC</a:t>
              </a:r>
              <a:r>
                <a:rPr lang="en-US"/>
                <a:t> Bootloader</a:t>
              </a:r>
            </a:p>
            <a:p>
              <a:r>
                <a:rPr lang="en-US"/>
                <a:t>(First Level Boot)</a:t>
              </a:r>
            </a:p>
          </p:txBody>
        </p:sp>
        <p:sp>
          <p:nvSpPr>
            <p:cNvPr id="16" name="TextBox 15">
              <a:extLst>
                <a:ext uri="{FF2B5EF4-FFF2-40B4-BE49-F238E27FC236}">
                  <a16:creationId xmlns:a16="http://schemas.microsoft.com/office/drawing/2014/main" id="{DA6EADD4-93B2-7404-3D38-FE04C2AF28C0}"/>
                </a:ext>
              </a:extLst>
            </p:cNvPr>
            <p:cNvSpPr txBox="1"/>
            <p:nvPr/>
          </p:nvSpPr>
          <p:spPr>
            <a:xfrm>
              <a:off x="1343145" y="2830934"/>
              <a:ext cx="2991173" cy="646331"/>
            </a:xfrm>
            <a:prstGeom prst="rect">
              <a:avLst/>
            </a:prstGeom>
            <a:noFill/>
            <a:ln>
              <a:solidFill>
                <a:schemeClr val="accent1"/>
              </a:solidFill>
            </a:ln>
          </p:spPr>
          <p:txBody>
            <a:bodyPr wrap="square" rtlCol="0">
              <a:spAutoFit/>
            </a:bodyPr>
            <a:lstStyle/>
            <a:p>
              <a:r>
                <a:rPr lang="en-US"/>
                <a:t>Flash Device Bootloader</a:t>
              </a:r>
            </a:p>
            <a:p>
              <a:r>
                <a:rPr lang="en-US"/>
                <a:t>(Second Level Boot)</a:t>
              </a:r>
            </a:p>
          </p:txBody>
        </p:sp>
        <p:sp>
          <p:nvSpPr>
            <p:cNvPr id="18" name="TextBox 17">
              <a:extLst>
                <a:ext uri="{FF2B5EF4-FFF2-40B4-BE49-F238E27FC236}">
                  <a16:creationId xmlns:a16="http://schemas.microsoft.com/office/drawing/2014/main" id="{96DA5EEF-9F42-9D0E-7FCB-B4FF71ABA7A1}"/>
                </a:ext>
              </a:extLst>
            </p:cNvPr>
            <p:cNvSpPr txBox="1"/>
            <p:nvPr/>
          </p:nvSpPr>
          <p:spPr>
            <a:xfrm>
              <a:off x="1343257" y="3663345"/>
              <a:ext cx="2991171" cy="369332"/>
            </a:xfrm>
            <a:prstGeom prst="rect">
              <a:avLst/>
            </a:prstGeom>
            <a:noFill/>
            <a:ln>
              <a:solidFill>
                <a:schemeClr val="accent1"/>
              </a:solidFill>
            </a:ln>
          </p:spPr>
          <p:txBody>
            <a:bodyPr wrap="square" rtlCol="0">
              <a:spAutoFit/>
            </a:bodyPr>
            <a:lstStyle/>
            <a:p>
              <a:r>
                <a:rPr lang="en-US" dirty="0"/>
                <a:t>Secure World OS Boot</a:t>
              </a:r>
            </a:p>
          </p:txBody>
        </p:sp>
        <p:sp>
          <p:nvSpPr>
            <p:cNvPr id="20" name="TextBox 19">
              <a:extLst>
                <a:ext uri="{FF2B5EF4-FFF2-40B4-BE49-F238E27FC236}">
                  <a16:creationId xmlns:a16="http://schemas.microsoft.com/office/drawing/2014/main" id="{19C519C0-8CC3-C966-DB85-8AE7BB42E783}"/>
                </a:ext>
              </a:extLst>
            </p:cNvPr>
            <p:cNvSpPr txBox="1"/>
            <p:nvPr/>
          </p:nvSpPr>
          <p:spPr>
            <a:xfrm>
              <a:off x="4654741" y="4527740"/>
              <a:ext cx="3148740" cy="369332"/>
            </a:xfrm>
            <a:prstGeom prst="rect">
              <a:avLst/>
            </a:prstGeom>
            <a:noFill/>
            <a:ln>
              <a:solidFill>
                <a:schemeClr val="accent1"/>
              </a:solidFill>
            </a:ln>
          </p:spPr>
          <p:txBody>
            <a:bodyPr wrap="square" rtlCol="0">
              <a:spAutoFit/>
            </a:bodyPr>
            <a:lstStyle/>
            <a:p>
              <a:r>
                <a:rPr lang="en-US" dirty="0"/>
                <a:t>Normal World Bootloader</a:t>
              </a:r>
            </a:p>
          </p:txBody>
        </p:sp>
        <p:sp>
          <p:nvSpPr>
            <p:cNvPr id="22" name="TextBox 21">
              <a:extLst>
                <a:ext uri="{FF2B5EF4-FFF2-40B4-BE49-F238E27FC236}">
                  <a16:creationId xmlns:a16="http://schemas.microsoft.com/office/drawing/2014/main" id="{B26C2C25-57E6-181F-AEA3-F555690B1130}"/>
                </a:ext>
              </a:extLst>
            </p:cNvPr>
            <p:cNvSpPr txBox="1"/>
            <p:nvPr/>
          </p:nvSpPr>
          <p:spPr>
            <a:xfrm>
              <a:off x="4654741" y="5088293"/>
              <a:ext cx="3148740" cy="371881"/>
            </a:xfrm>
            <a:prstGeom prst="rect">
              <a:avLst/>
            </a:prstGeom>
            <a:noFill/>
            <a:ln>
              <a:solidFill>
                <a:schemeClr val="accent1"/>
              </a:solidFill>
            </a:ln>
          </p:spPr>
          <p:txBody>
            <a:bodyPr wrap="square" rtlCol="0">
              <a:spAutoFit/>
            </a:bodyPr>
            <a:lstStyle/>
            <a:p>
              <a:r>
                <a:rPr lang="en-US" dirty="0"/>
                <a:t>Normal World OS Boot</a:t>
              </a:r>
            </a:p>
          </p:txBody>
        </p:sp>
        <p:sp>
          <p:nvSpPr>
            <p:cNvPr id="23" name="TextBox 22">
              <a:extLst>
                <a:ext uri="{FF2B5EF4-FFF2-40B4-BE49-F238E27FC236}">
                  <a16:creationId xmlns:a16="http://schemas.microsoft.com/office/drawing/2014/main" id="{9C928E06-AB2A-7CF5-D927-3D352806478C}"/>
                </a:ext>
              </a:extLst>
            </p:cNvPr>
            <p:cNvSpPr txBox="1"/>
            <p:nvPr/>
          </p:nvSpPr>
          <p:spPr>
            <a:xfrm>
              <a:off x="4654741" y="5643067"/>
              <a:ext cx="3148740" cy="369332"/>
            </a:xfrm>
            <a:prstGeom prst="rect">
              <a:avLst/>
            </a:prstGeom>
            <a:noFill/>
            <a:ln>
              <a:solidFill>
                <a:schemeClr val="accent1"/>
              </a:solidFill>
            </a:ln>
          </p:spPr>
          <p:txBody>
            <a:bodyPr wrap="square" rtlCol="0">
              <a:spAutoFit/>
            </a:bodyPr>
            <a:lstStyle/>
            <a:p>
              <a:r>
                <a:rPr lang="en-US"/>
                <a:t>System Running</a:t>
              </a:r>
            </a:p>
          </p:txBody>
        </p:sp>
        <p:cxnSp>
          <p:nvCxnSpPr>
            <p:cNvPr id="26" name="Straight Arrow Connector 25">
              <a:extLst>
                <a:ext uri="{FF2B5EF4-FFF2-40B4-BE49-F238E27FC236}">
                  <a16:creationId xmlns:a16="http://schemas.microsoft.com/office/drawing/2014/main" id="{C71917D4-76F3-07D2-82F7-0C535D06AD7B}"/>
                </a:ext>
              </a:extLst>
            </p:cNvPr>
            <p:cNvCxnSpPr>
              <a:stCxn id="13" idx="2"/>
              <a:endCxn id="15" idx="0"/>
            </p:cNvCxnSpPr>
            <p:nvPr/>
          </p:nvCxnSpPr>
          <p:spPr>
            <a:xfrm flipH="1">
              <a:off x="2838731" y="1786863"/>
              <a:ext cx="1" cy="198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1BE1E4-8270-ED8F-29B5-C080791D45FD}"/>
                </a:ext>
              </a:extLst>
            </p:cNvPr>
            <p:cNvCxnSpPr>
              <a:stCxn id="15" idx="2"/>
              <a:endCxn id="16" idx="0"/>
            </p:cNvCxnSpPr>
            <p:nvPr/>
          </p:nvCxnSpPr>
          <p:spPr>
            <a:xfrm>
              <a:off x="2838731" y="2632062"/>
              <a:ext cx="1" cy="19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6DBFEAF-CF81-5757-4609-6270C58A8BFE}"/>
                </a:ext>
              </a:extLst>
            </p:cNvPr>
            <p:cNvCxnSpPr>
              <a:stCxn id="16" idx="2"/>
              <a:endCxn id="18" idx="0"/>
            </p:cNvCxnSpPr>
            <p:nvPr/>
          </p:nvCxnSpPr>
          <p:spPr>
            <a:xfrm>
              <a:off x="2838732" y="3477265"/>
              <a:ext cx="111" cy="1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F38FA8B-1370-D82C-B95E-178620B4932D}"/>
                </a:ext>
              </a:extLst>
            </p:cNvPr>
            <p:cNvCxnSpPr>
              <a:stCxn id="18" idx="2"/>
              <a:endCxn id="20" idx="0"/>
            </p:cNvCxnSpPr>
            <p:nvPr/>
          </p:nvCxnSpPr>
          <p:spPr>
            <a:xfrm rot="16200000" flipH="1">
              <a:off x="4286446" y="2585074"/>
              <a:ext cx="495063" cy="33902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670F8A9-FDED-2972-6C09-E3F2D734FAB1}"/>
                </a:ext>
              </a:extLst>
            </p:cNvPr>
            <p:cNvCxnSpPr>
              <a:stCxn id="20" idx="2"/>
              <a:endCxn id="22" idx="0"/>
            </p:cNvCxnSpPr>
            <p:nvPr/>
          </p:nvCxnSpPr>
          <p:spPr>
            <a:xfrm>
              <a:off x="6229111" y="4897072"/>
              <a:ext cx="0" cy="191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C32BFA-7E26-63D8-7FA1-EBA6FAC603A2}"/>
                </a:ext>
              </a:extLst>
            </p:cNvPr>
            <p:cNvCxnSpPr>
              <a:stCxn id="22" idx="2"/>
              <a:endCxn id="23" idx="0"/>
            </p:cNvCxnSpPr>
            <p:nvPr/>
          </p:nvCxnSpPr>
          <p:spPr>
            <a:xfrm>
              <a:off x="6229111" y="5460174"/>
              <a:ext cx="0" cy="18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3472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Secure boot</a:t>
            </a:r>
          </a:p>
        </p:txBody>
      </p:sp>
      <p:sp>
        <p:nvSpPr>
          <p:cNvPr id="3" name="Content Placeholder 2"/>
          <p:cNvSpPr>
            <a:spLocks noGrp="1"/>
          </p:cNvSpPr>
          <p:nvPr>
            <p:ph idx="1"/>
          </p:nvPr>
        </p:nvSpPr>
        <p:spPr>
          <a:xfrm>
            <a:off x="628650" y="1690689"/>
            <a:ext cx="7886700" cy="4486274"/>
          </a:xfrm>
        </p:spPr>
        <p:txBody>
          <a:bodyPr>
            <a:normAutofit/>
          </a:bodyPr>
          <a:lstStyle/>
          <a:p>
            <a:pPr>
              <a:lnSpc>
                <a:spcPct val="100000"/>
              </a:lnSpc>
            </a:pPr>
            <a:r>
              <a:rPr lang="en-US"/>
              <a:t>A trusted vendor </a:t>
            </a:r>
          </a:p>
          <a:p>
            <a:pPr lvl="1">
              <a:lnSpc>
                <a:spcPct val="100000"/>
              </a:lnSpc>
            </a:pPr>
            <a:r>
              <a:rPr lang="en-US"/>
              <a:t>Uses their Private Key (</a:t>
            </a:r>
            <a:r>
              <a:rPr lang="en-US" err="1"/>
              <a:t>PrK</a:t>
            </a:r>
            <a:r>
              <a:rPr lang="en-US"/>
              <a:t>) to sign the code of interest</a:t>
            </a:r>
          </a:p>
          <a:p>
            <a:pPr lvl="1">
              <a:lnSpc>
                <a:spcPct val="100000"/>
              </a:lnSpc>
            </a:pPr>
            <a:r>
              <a:rPr lang="en-US">
                <a:solidFill>
                  <a:srgbClr val="C00000"/>
                </a:solidFill>
              </a:rPr>
              <a:t>pushes this to the device alongside the software binary</a:t>
            </a:r>
            <a:r>
              <a:rPr lang="en-US"/>
              <a:t>. </a:t>
            </a:r>
          </a:p>
          <a:p>
            <a:pPr>
              <a:lnSpc>
                <a:spcPct val="100000"/>
              </a:lnSpc>
            </a:pPr>
            <a:r>
              <a:rPr lang="en-US"/>
              <a:t>The device contains the Public Key (</a:t>
            </a:r>
            <a:r>
              <a:rPr lang="en-US" err="1"/>
              <a:t>PuK</a:t>
            </a:r>
            <a:r>
              <a:rPr lang="en-US"/>
              <a:t>) of the vendor, </a:t>
            </a:r>
          </a:p>
          <a:p>
            <a:pPr lvl="1">
              <a:lnSpc>
                <a:spcPct val="100000"/>
              </a:lnSpc>
            </a:pPr>
            <a:r>
              <a:rPr lang="en-US"/>
              <a:t>Verify that the binary has not been modified and </a:t>
            </a:r>
          </a:p>
          <a:p>
            <a:pPr lvl="1">
              <a:lnSpc>
                <a:spcPct val="100000"/>
              </a:lnSpc>
            </a:pPr>
            <a:r>
              <a:rPr lang="en-US"/>
              <a:t>It was provided by the trusted vendor in question.</a:t>
            </a:r>
          </a:p>
          <a:p>
            <a:pPr>
              <a:lnSpc>
                <a:spcPct val="100000"/>
              </a:lnSpc>
            </a:pPr>
            <a:r>
              <a:rPr lang="en-US"/>
              <a:t>The </a:t>
            </a:r>
            <a:r>
              <a:rPr lang="en-US" err="1"/>
              <a:t>PuK</a:t>
            </a:r>
            <a:r>
              <a:rPr lang="en-US"/>
              <a:t> does not need to be kept confidential</a:t>
            </a:r>
          </a:p>
          <a:p>
            <a:pPr lvl="1">
              <a:lnSpc>
                <a:spcPct val="100000"/>
              </a:lnSpc>
            </a:pPr>
            <a:r>
              <a:rPr lang="en-US"/>
              <a:t>need to be stored within the device in a manner which means it cannot be replaced by a </a:t>
            </a:r>
            <a:r>
              <a:rPr lang="en-US" err="1"/>
              <a:t>PuK</a:t>
            </a:r>
            <a:r>
              <a:rPr lang="en-US"/>
              <a:t> that belongs to an attacker.</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33</a:t>
            </a:fld>
            <a:endParaRPr lang="en-US" altLang="en-US"/>
          </a:p>
        </p:txBody>
      </p:sp>
    </p:spTree>
    <p:extLst>
      <p:ext uri="{BB962C8B-B14F-4D97-AF65-F5344CB8AC3E}">
        <p14:creationId xmlns:p14="http://schemas.microsoft.com/office/powerpoint/2010/main" val="3818453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01031"/>
          </a:xfrm>
        </p:spPr>
        <p:txBody>
          <a:bodyPr/>
          <a:lstStyle/>
          <a:p>
            <a:r>
              <a:rPr lang="en-US"/>
              <a:t> Chain of trust</a:t>
            </a:r>
          </a:p>
        </p:txBody>
      </p:sp>
      <p:sp>
        <p:nvSpPr>
          <p:cNvPr id="3" name="Content Placeholder 2"/>
          <p:cNvSpPr>
            <a:spLocks noGrp="1"/>
          </p:cNvSpPr>
          <p:nvPr>
            <p:ph idx="1"/>
          </p:nvPr>
        </p:nvSpPr>
        <p:spPr>
          <a:xfrm>
            <a:off x="628650" y="1441342"/>
            <a:ext cx="7886700" cy="4888556"/>
          </a:xfrm>
        </p:spPr>
        <p:txBody>
          <a:bodyPr numCol="1">
            <a:normAutofit/>
          </a:bodyPr>
          <a:lstStyle/>
          <a:p>
            <a:pPr>
              <a:lnSpc>
                <a:spcPct val="110000"/>
              </a:lnSpc>
            </a:pPr>
            <a:r>
              <a:rPr lang="en-US" dirty="0"/>
              <a:t>“Starting with </a:t>
            </a:r>
            <a:r>
              <a:rPr lang="en-US" dirty="0">
                <a:solidFill>
                  <a:srgbClr val="C00000"/>
                </a:solidFill>
              </a:rPr>
              <a:t>an implicitly trusted component</a:t>
            </a:r>
            <a:r>
              <a:rPr lang="en-US" dirty="0"/>
              <a:t>, </a:t>
            </a:r>
            <a:r>
              <a:rPr lang="en-US" dirty="0">
                <a:solidFill>
                  <a:srgbClr val="C00000"/>
                </a:solidFill>
              </a:rPr>
              <a:t>every other component can be authenticated before being executed</a:t>
            </a:r>
            <a:r>
              <a:rPr lang="en-US" dirty="0"/>
              <a:t>.”</a:t>
            </a:r>
          </a:p>
          <a:p>
            <a:pPr>
              <a:lnSpc>
                <a:spcPct val="110000"/>
              </a:lnSpc>
            </a:pPr>
            <a:r>
              <a:rPr lang="en-US" dirty="0"/>
              <a:t>A public key (</a:t>
            </a:r>
            <a:r>
              <a:rPr lang="en-US" dirty="0" err="1"/>
              <a:t>PuK</a:t>
            </a:r>
            <a:r>
              <a:rPr lang="en-US" dirty="0"/>
              <a:t>) belonging to the device OEM might be used to authenticate the first bootloader</a:t>
            </a:r>
          </a:p>
          <a:p>
            <a:pPr lvl="1">
              <a:lnSpc>
                <a:spcPct val="110000"/>
              </a:lnSpc>
            </a:pPr>
            <a:r>
              <a:rPr lang="en-US" dirty="0"/>
              <a:t>but the Secure world OS binary might include a secondary </a:t>
            </a:r>
            <a:r>
              <a:rPr lang="en-US" dirty="0" err="1"/>
              <a:t>PuK</a:t>
            </a:r>
            <a:r>
              <a:rPr lang="en-US" dirty="0"/>
              <a:t> that is used to authenticate the applications that it loads.</a:t>
            </a:r>
          </a:p>
          <a:p>
            <a:pPr>
              <a:lnSpc>
                <a:spcPct val="110000"/>
              </a:lnSpc>
            </a:pPr>
            <a:r>
              <a:rPr lang="en-US" dirty="0">
                <a:solidFill>
                  <a:srgbClr val="C00000"/>
                </a:solidFill>
              </a:rPr>
              <a:t>The root of trust must be located in the on-SoC ROM</a:t>
            </a:r>
            <a:r>
              <a:rPr lang="en-US" dirty="0"/>
              <a:t>.</a:t>
            </a:r>
          </a:p>
          <a:p>
            <a:pPr lvl="1">
              <a:lnSpc>
                <a:spcPct val="110000"/>
              </a:lnSpc>
            </a:pPr>
            <a:r>
              <a:rPr lang="en-US" dirty="0"/>
              <a:t>The SoC ROM is the only component that cannot be trivially attacked.</a:t>
            </a:r>
          </a:p>
          <a:p>
            <a:pPr>
              <a:lnSpc>
                <a:spcPct val="110000"/>
              </a:lnSpc>
            </a:pPr>
            <a:r>
              <a:rPr lang="en-US" dirty="0"/>
              <a:t>Storage of the </a:t>
            </a:r>
            <a:r>
              <a:rPr lang="en-US" dirty="0" err="1"/>
              <a:t>PuK</a:t>
            </a:r>
            <a:r>
              <a:rPr lang="en-US" dirty="0"/>
              <a:t> for the root of trust is a challenge</a:t>
            </a:r>
          </a:p>
          <a:p>
            <a:pPr lvl="1">
              <a:lnSpc>
                <a:spcPct val="110000"/>
              </a:lnSpc>
            </a:pPr>
            <a:r>
              <a:rPr lang="en-US" dirty="0"/>
              <a:t>Embedding it in the </a:t>
            </a:r>
            <a:r>
              <a:rPr lang="en-US" i="1" dirty="0"/>
              <a:t>on-SoC ROM?</a:t>
            </a:r>
            <a:endParaRPr lang="en-US" dirty="0"/>
          </a:p>
          <a:p>
            <a:pPr lvl="1">
              <a:lnSpc>
                <a:spcPct val="110000"/>
              </a:lnSpc>
            </a:pPr>
            <a:r>
              <a:rPr lang="en-US" b="1" dirty="0"/>
              <a:t>On-SoC One-Time-Programmable (OTP) hardware</a:t>
            </a:r>
            <a:r>
              <a:rPr lang="en-US" dirty="0"/>
              <a:t>, such as poly-silicon fuses, can be used to store unique values in each SoC during </a:t>
            </a:r>
            <a:r>
              <a:rPr lang="en-US" b="1" dirty="0"/>
              <a:t>device manufacture</a:t>
            </a:r>
            <a:r>
              <a:rPr lang="en-US" dirty="0"/>
              <a:t>. </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34</a:t>
            </a:fld>
            <a:endParaRPr lang="en-US" altLang="en-US"/>
          </a:p>
        </p:txBody>
      </p:sp>
    </p:spTree>
    <p:extLst>
      <p:ext uri="{BB962C8B-B14F-4D97-AF65-F5344CB8AC3E}">
        <p14:creationId xmlns:p14="http://schemas.microsoft.com/office/powerpoint/2010/main" val="1131621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ESP32 Secure Boot (V1)</a:t>
            </a:r>
          </a:p>
        </p:txBody>
      </p:sp>
      <p:sp>
        <p:nvSpPr>
          <p:cNvPr id="3" name="Content Placeholder 2"/>
          <p:cNvSpPr>
            <a:spLocks noGrp="1"/>
          </p:cNvSpPr>
          <p:nvPr>
            <p:ph idx="1"/>
          </p:nvPr>
        </p:nvSpPr>
        <p:spPr/>
        <p:txBody>
          <a:bodyPr>
            <a:normAutofit fontScale="92500" lnSpcReduction="10000"/>
          </a:bodyPr>
          <a:lstStyle/>
          <a:p>
            <a:pPr>
              <a:lnSpc>
                <a:spcPct val="110000"/>
              </a:lnSpc>
            </a:pPr>
            <a:r>
              <a:rPr lang="en-US" dirty="0"/>
              <a:t>The options to enable secure boot are provided in the Project Configuration Menu, under “Secure Boot Configuration”.</a:t>
            </a:r>
          </a:p>
          <a:p>
            <a:pPr>
              <a:lnSpc>
                <a:spcPct val="110000"/>
              </a:lnSpc>
            </a:pPr>
            <a:r>
              <a:rPr lang="en-US" dirty="0"/>
              <a:t>Secure Boot defaults to signing images and partition table data during the build process</a:t>
            </a:r>
          </a:p>
          <a:p>
            <a:pPr>
              <a:lnSpc>
                <a:spcPct val="110000"/>
              </a:lnSpc>
            </a:pPr>
            <a:r>
              <a:rPr lang="en-US" dirty="0"/>
              <a:t>The “</a:t>
            </a:r>
            <a:r>
              <a:rPr lang="en-US" i="1" dirty="0"/>
              <a:t>Secure boot private signing key</a:t>
            </a:r>
            <a:r>
              <a:rPr lang="en-US" dirty="0"/>
              <a:t>” </a:t>
            </a:r>
            <a:r>
              <a:rPr lang="en-US" dirty="0" err="1"/>
              <a:t>config</a:t>
            </a:r>
            <a:r>
              <a:rPr lang="en-US" dirty="0"/>
              <a:t> item is a file path to a ECDSA public/private key pair in a PEM format file</a:t>
            </a:r>
          </a:p>
          <a:p>
            <a:pPr lvl="1">
              <a:lnSpc>
                <a:spcPct val="110000"/>
              </a:lnSpc>
            </a:pPr>
            <a:r>
              <a:rPr lang="en-US" dirty="0"/>
              <a:t>Secure boot signing key is a standard ECDSA public/private key pair </a:t>
            </a:r>
          </a:p>
          <a:p>
            <a:pPr lvl="1">
              <a:lnSpc>
                <a:spcPct val="110000"/>
              </a:lnSpc>
            </a:pPr>
            <a:r>
              <a:rPr lang="en-US" dirty="0"/>
              <a:t>The public key is compiled into the software bootloader</a:t>
            </a:r>
          </a:p>
          <a:p>
            <a:pPr lvl="1">
              <a:lnSpc>
                <a:spcPct val="110000"/>
              </a:lnSpc>
            </a:pPr>
            <a:r>
              <a:rPr lang="en-US" dirty="0"/>
              <a:t>The private key must be securely kept private</a:t>
            </a:r>
          </a:p>
          <a:p>
            <a:pPr>
              <a:lnSpc>
                <a:spcPct val="110000"/>
              </a:lnSpc>
            </a:pPr>
            <a:r>
              <a:rPr lang="en-US" dirty="0"/>
              <a:t>The software bootloader image is built by </a:t>
            </a:r>
            <a:r>
              <a:rPr lang="en-US" dirty="0" err="1"/>
              <a:t>esp-idf</a:t>
            </a:r>
            <a:r>
              <a:rPr lang="en-US" dirty="0"/>
              <a:t> with secure boot support enabled and the public key (signature verification) portion of the secure boot signing key compiled in. </a:t>
            </a:r>
          </a:p>
          <a:p>
            <a:pPr lvl="1">
              <a:lnSpc>
                <a:spcPct val="110000"/>
              </a:lnSpc>
            </a:pPr>
            <a:r>
              <a:rPr lang="en-US" dirty="0">
                <a:solidFill>
                  <a:srgbClr val="C00000"/>
                </a:solidFill>
              </a:rPr>
              <a:t>This software bootloader image is flashed at offset 0x1000.</a:t>
            </a:r>
          </a:p>
          <a:p>
            <a:pPr>
              <a:lnSpc>
                <a:spcPct val="11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35</a:t>
            </a:fld>
            <a:endParaRPr lang="en-US" altLang="en-US"/>
          </a:p>
        </p:txBody>
      </p:sp>
    </p:spTree>
    <p:extLst>
      <p:ext uri="{BB962C8B-B14F-4D97-AF65-F5344CB8AC3E}">
        <p14:creationId xmlns:p14="http://schemas.microsoft.com/office/powerpoint/2010/main" val="109867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ESP32 Secure Boot - On first boot</a:t>
            </a:r>
          </a:p>
        </p:txBody>
      </p:sp>
      <p:sp>
        <p:nvSpPr>
          <p:cNvPr id="3" name="Content Placeholder 2"/>
          <p:cNvSpPr>
            <a:spLocks noGrp="1"/>
          </p:cNvSpPr>
          <p:nvPr>
            <p:ph idx="1"/>
          </p:nvPr>
        </p:nvSpPr>
        <p:spPr/>
        <p:txBody>
          <a:bodyPr/>
          <a:lstStyle/>
          <a:p>
            <a:pPr>
              <a:lnSpc>
                <a:spcPct val="100000"/>
              </a:lnSpc>
            </a:pPr>
            <a:r>
              <a:rPr lang="en-US" dirty="0"/>
              <a:t>Hardware secure boot support generates a </a:t>
            </a:r>
            <a:r>
              <a:rPr lang="en-US" i="1" dirty="0">
                <a:solidFill>
                  <a:srgbClr val="C00000"/>
                </a:solidFill>
              </a:rPr>
              <a:t>device secure bootloader key</a:t>
            </a:r>
            <a:r>
              <a:rPr lang="en-US" dirty="0"/>
              <a:t> (generated via hardware RNG, then stored read/write protected in </a:t>
            </a:r>
            <a:r>
              <a:rPr lang="en-US" dirty="0" err="1"/>
              <a:t>efuse</a:t>
            </a:r>
            <a:r>
              <a:rPr lang="en-US" dirty="0"/>
              <a:t>), and a </a:t>
            </a:r>
            <a:r>
              <a:rPr lang="en-US" i="1" dirty="0"/>
              <a:t>secure digest</a:t>
            </a:r>
            <a:endParaRPr lang="en-US" dirty="0"/>
          </a:p>
          <a:p>
            <a:pPr lvl="1">
              <a:lnSpc>
                <a:spcPct val="100000"/>
              </a:lnSpc>
            </a:pPr>
            <a:r>
              <a:rPr lang="en-US" dirty="0"/>
              <a:t>The digest is derived from </a:t>
            </a:r>
            <a:r>
              <a:rPr lang="en-US" i="1" dirty="0"/>
              <a:t>the key</a:t>
            </a:r>
            <a:r>
              <a:rPr lang="en-US" dirty="0"/>
              <a:t>, </a:t>
            </a:r>
            <a:r>
              <a:rPr lang="en-US" i="1" dirty="0"/>
              <a:t>an IV</a:t>
            </a:r>
            <a:r>
              <a:rPr lang="en-US" dirty="0"/>
              <a:t>, and the </a:t>
            </a:r>
            <a:r>
              <a:rPr lang="en-US" i="1" dirty="0"/>
              <a:t>bootloader image contents</a:t>
            </a:r>
            <a:r>
              <a:rPr lang="en-US" dirty="0"/>
              <a:t>.</a:t>
            </a:r>
          </a:p>
          <a:p>
            <a:pPr lvl="1">
              <a:lnSpc>
                <a:spcPct val="100000"/>
              </a:lnSpc>
            </a:pPr>
            <a:r>
              <a:rPr lang="en-US" dirty="0"/>
              <a:t>The secure digest is flashed at offset 0x0 in the flash.</a:t>
            </a:r>
          </a:p>
          <a:p>
            <a:pPr>
              <a:lnSpc>
                <a:spcPct val="100000"/>
              </a:lnSpc>
            </a:pPr>
            <a:r>
              <a:rPr lang="en-US" dirty="0"/>
              <a:t>Bootloader permanently enables secure boot by burning the ABS_DONE_0 effuse</a:t>
            </a:r>
          </a:p>
          <a:p>
            <a:pPr lvl="1">
              <a:lnSpc>
                <a:spcPct val="100000"/>
              </a:lnSpc>
            </a:pPr>
            <a:r>
              <a:rPr lang="en-US" dirty="0"/>
              <a:t>the chip will only boot a bootloader image if the digest matches.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36</a:t>
            </a:fld>
            <a:endParaRPr lang="en-US" altLang="en-US"/>
          </a:p>
        </p:txBody>
      </p:sp>
    </p:spTree>
    <p:extLst>
      <p:ext uri="{BB962C8B-B14F-4D97-AF65-F5344CB8AC3E}">
        <p14:creationId xmlns:p14="http://schemas.microsoft.com/office/powerpoint/2010/main" val="869619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ESP32 Secure Boot - Subsequent boots </a:t>
            </a:r>
          </a:p>
        </p:txBody>
      </p:sp>
      <p:sp>
        <p:nvSpPr>
          <p:cNvPr id="3" name="Content Placeholder 2"/>
          <p:cNvSpPr>
            <a:spLocks noGrp="1"/>
          </p:cNvSpPr>
          <p:nvPr>
            <p:ph idx="1"/>
          </p:nvPr>
        </p:nvSpPr>
        <p:spPr/>
        <p:txBody>
          <a:bodyPr/>
          <a:lstStyle/>
          <a:p>
            <a:pPr>
              <a:lnSpc>
                <a:spcPct val="100000"/>
              </a:lnSpc>
            </a:pPr>
            <a:r>
              <a:rPr lang="en-US" dirty="0"/>
              <a:t>The ROM bootloader sees that the secure boot </a:t>
            </a:r>
            <a:r>
              <a:rPr lang="en-US" dirty="0" err="1"/>
              <a:t>efuse</a:t>
            </a:r>
            <a:r>
              <a:rPr lang="en-US" dirty="0"/>
              <a:t> is burned, </a:t>
            </a:r>
          </a:p>
          <a:p>
            <a:pPr lvl="1">
              <a:lnSpc>
                <a:spcPct val="100000"/>
              </a:lnSpc>
            </a:pPr>
            <a:r>
              <a:rPr lang="en-US" dirty="0"/>
              <a:t>reads the saved digest at 0x0 and </a:t>
            </a:r>
          </a:p>
          <a:p>
            <a:pPr lvl="1">
              <a:lnSpc>
                <a:spcPct val="100000"/>
              </a:lnSpc>
            </a:pPr>
            <a:r>
              <a:rPr lang="en-US" dirty="0"/>
              <a:t>uses hardware secure boot support to compare it with a newly calculated digest. </a:t>
            </a:r>
          </a:p>
          <a:p>
            <a:pPr lvl="1">
              <a:lnSpc>
                <a:spcPct val="100000"/>
              </a:lnSpc>
            </a:pPr>
            <a:r>
              <a:rPr lang="en-US" dirty="0"/>
              <a:t>If the digest does not match then booting will not continue. </a:t>
            </a:r>
          </a:p>
          <a:p>
            <a:pPr>
              <a:lnSpc>
                <a:spcPct val="100000"/>
              </a:lnSpc>
            </a:pPr>
            <a:r>
              <a:rPr lang="en-US" dirty="0"/>
              <a:t>The digest and comparison are performed entirely by hardware, and the calculated digest is not readable by software. </a:t>
            </a:r>
          </a:p>
          <a:p>
            <a:pPr>
              <a:lnSpc>
                <a:spcPct val="100000"/>
              </a:lnSpc>
            </a:pPr>
            <a:r>
              <a:rPr lang="en-US" dirty="0"/>
              <a:t>When running in secure boot mode, the software bootloader uses the secure boot signing key (the public key of which is embedded in the bootloader itself, and therefore validated as part of the bootloader) to verify the signature appended to all subsequent partition tables and app images before they are booted.</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37</a:t>
            </a:fld>
            <a:endParaRPr lang="en-US" altLang="en-US"/>
          </a:p>
        </p:txBody>
      </p:sp>
    </p:spTree>
    <p:extLst>
      <p:ext uri="{BB962C8B-B14F-4D97-AF65-F5344CB8AC3E}">
        <p14:creationId xmlns:p14="http://schemas.microsoft.com/office/powerpoint/2010/main" val="1543886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Secure Boot – No OTA Illustration</a:t>
            </a:r>
          </a:p>
        </p:txBody>
      </p:sp>
      <p:sp>
        <p:nvSpPr>
          <p:cNvPr id="3" name="Content Placeholder 2"/>
          <p:cNvSpPr>
            <a:spLocks noGrp="1"/>
          </p:cNvSpPr>
          <p:nvPr>
            <p:ph idx="1"/>
          </p:nvPr>
        </p:nvSpPr>
        <p:spPr>
          <a:xfrm>
            <a:off x="628650" y="1825625"/>
            <a:ext cx="7886700" cy="228643"/>
          </a:xfrm>
        </p:spPr>
        <p:txBody>
          <a:bodyPr>
            <a:normAutofit fontScale="55000" lnSpcReduction="20000"/>
          </a:bodyPr>
          <a:lstStyle/>
          <a:p>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38</a:t>
            </a:fld>
            <a:endParaRPr lang="en-US" altLang="en-US"/>
          </a:p>
        </p:txBody>
      </p:sp>
      <p:sp>
        <p:nvSpPr>
          <p:cNvPr id="5" name="Rectangle 4">
            <a:extLst>
              <a:ext uri="{FF2B5EF4-FFF2-40B4-BE49-F238E27FC236}">
                <a16:creationId xmlns:a16="http://schemas.microsoft.com/office/drawing/2014/main" id="{1293C8DB-6EBB-488D-A444-0ABB639365B1}"/>
              </a:ext>
            </a:extLst>
          </p:cNvPr>
          <p:cNvSpPr/>
          <p:nvPr/>
        </p:nvSpPr>
        <p:spPr>
          <a:xfrm>
            <a:off x="4254536" y="2154560"/>
            <a:ext cx="3192950" cy="1200329"/>
          </a:xfrm>
          <a:prstGeom prst="rect">
            <a:avLst/>
          </a:prstGeom>
          <a:ln>
            <a:solidFill>
              <a:schemeClr val="accent1">
                <a:shade val="50000"/>
              </a:schemeClr>
            </a:solidFill>
          </a:ln>
        </p:spPr>
        <p:txBody>
          <a:bodyPr wrap="square">
            <a:spAutoFit/>
          </a:bodyPr>
          <a:lstStyle/>
          <a:p>
            <a:pPr algn="r"/>
            <a:endParaRPr lang="en-US" dirty="0">
              <a:solidFill>
                <a:schemeClr val="accent1">
                  <a:lumMod val="75000"/>
                </a:schemeClr>
              </a:solidFill>
            </a:endParaRPr>
          </a:p>
          <a:p>
            <a:pPr algn="r"/>
            <a:endParaRPr lang="en-US" dirty="0">
              <a:solidFill>
                <a:schemeClr val="accent1">
                  <a:lumMod val="75000"/>
                </a:schemeClr>
              </a:solidFill>
            </a:endParaRPr>
          </a:p>
          <a:p>
            <a:pPr algn="r"/>
            <a:r>
              <a:rPr lang="en-US" dirty="0">
                <a:solidFill>
                  <a:schemeClr val="accent1">
                    <a:lumMod val="75000"/>
                  </a:schemeClr>
                </a:solidFill>
              </a:rPr>
              <a:t>Signature</a:t>
            </a:r>
          </a:p>
          <a:p>
            <a:pPr algn="r"/>
            <a:r>
              <a:rPr lang="en-US" dirty="0"/>
              <a:t>factory app </a:t>
            </a:r>
          </a:p>
        </p:txBody>
      </p:sp>
      <p:sp>
        <p:nvSpPr>
          <p:cNvPr id="6" name="Rectangle 5">
            <a:extLst>
              <a:ext uri="{FF2B5EF4-FFF2-40B4-BE49-F238E27FC236}">
                <a16:creationId xmlns:a16="http://schemas.microsoft.com/office/drawing/2014/main" id="{1CB9DEC8-6BB7-4491-861C-8DC1C015B9C3}"/>
              </a:ext>
            </a:extLst>
          </p:cNvPr>
          <p:cNvSpPr/>
          <p:nvPr/>
        </p:nvSpPr>
        <p:spPr>
          <a:xfrm>
            <a:off x="4259672" y="2154559"/>
            <a:ext cx="3182680" cy="39031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D02476-F603-4479-95F2-D11E497224C7}"/>
              </a:ext>
            </a:extLst>
          </p:cNvPr>
          <p:cNvSpPr/>
          <p:nvPr/>
        </p:nvSpPr>
        <p:spPr>
          <a:xfrm>
            <a:off x="7447486" y="4517884"/>
            <a:ext cx="1353256" cy="369332"/>
          </a:xfrm>
          <a:prstGeom prst="rect">
            <a:avLst/>
          </a:prstGeom>
        </p:spPr>
        <p:txBody>
          <a:bodyPr wrap="none" anchor="ctr">
            <a:spAutoFit/>
          </a:bodyPr>
          <a:lstStyle/>
          <a:p>
            <a:r>
              <a:rPr lang="en-US" dirty="0"/>
              <a:t>0x010000</a:t>
            </a:r>
          </a:p>
        </p:txBody>
      </p:sp>
      <p:sp>
        <p:nvSpPr>
          <p:cNvPr id="8" name="Rectangle 7">
            <a:extLst>
              <a:ext uri="{FF2B5EF4-FFF2-40B4-BE49-F238E27FC236}">
                <a16:creationId xmlns:a16="http://schemas.microsoft.com/office/drawing/2014/main" id="{CA499DBF-664C-4C58-BAFE-0816F3FB5923}"/>
              </a:ext>
            </a:extLst>
          </p:cNvPr>
          <p:cNvSpPr/>
          <p:nvPr/>
        </p:nvSpPr>
        <p:spPr>
          <a:xfrm>
            <a:off x="4254536" y="4088945"/>
            <a:ext cx="3182679" cy="646331"/>
          </a:xfrm>
          <a:prstGeom prst="rect">
            <a:avLst/>
          </a:prstGeom>
          <a:ln>
            <a:solidFill>
              <a:schemeClr val="accent1">
                <a:shade val="50000"/>
              </a:schemeClr>
            </a:solidFill>
          </a:ln>
        </p:spPr>
        <p:txBody>
          <a:bodyPr wrap="square">
            <a:spAutoFit/>
          </a:bodyPr>
          <a:lstStyle/>
          <a:p>
            <a:pPr algn="r"/>
            <a:r>
              <a:rPr lang="en-US" dirty="0">
                <a:solidFill>
                  <a:schemeClr val="accent1">
                    <a:lumMod val="75000"/>
                  </a:schemeClr>
                </a:solidFill>
              </a:rPr>
              <a:t>Signature</a:t>
            </a:r>
          </a:p>
          <a:p>
            <a:pPr algn="r"/>
            <a:r>
              <a:rPr lang="en-US" dirty="0"/>
              <a:t>partition table</a:t>
            </a:r>
          </a:p>
        </p:txBody>
      </p:sp>
      <p:sp>
        <p:nvSpPr>
          <p:cNvPr id="9" name="Rectangle 8">
            <a:extLst>
              <a:ext uri="{FF2B5EF4-FFF2-40B4-BE49-F238E27FC236}">
                <a16:creationId xmlns:a16="http://schemas.microsoft.com/office/drawing/2014/main" id="{C907D84A-A381-4F25-97D9-A5AF2C319FDC}"/>
              </a:ext>
            </a:extLst>
          </p:cNvPr>
          <p:cNvSpPr/>
          <p:nvPr/>
        </p:nvSpPr>
        <p:spPr>
          <a:xfrm>
            <a:off x="7447486" y="3072948"/>
            <a:ext cx="1353256" cy="369332"/>
          </a:xfrm>
          <a:prstGeom prst="rect">
            <a:avLst/>
          </a:prstGeom>
        </p:spPr>
        <p:txBody>
          <a:bodyPr wrap="none" anchor="ctr">
            <a:spAutoFit/>
          </a:bodyPr>
          <a:lstStyle/>
          <a:p>
            <a:r>
              <a:rPr lang="en-US" dirty="0"/>
              <a:t>0x020000</a:t>
            </a:r>
          </a:p>
        </p:txBody>
      </p:sp>
      <p:sp>
        <p:nvSpPr>
          <p:cNvPr id="10" name="Rectangle 9">
            <a:extLst>
              <a:ext uri="{FF2B5EF4-FFF2-40B4-BE49-F238E27FC236}">
                <a16:creationId xmlns:a16="http://schemas.microsoft.com/office/drawing/2014/main" id="{2B4CADEA-A560-4F0B-A70A-4DF5D42709A2}"/>
              </a:ext>
            </a:extLst>
          </p:cNvPr>
          <p:cNvSpPr/>
          <p:nvPr/>
        </p:nvSpPr>
        <p:spPr>
          <a:xfrm>
            <a:off x="4254536" y="3350833"/>
            <a:ext cx="3192950" cy="369332"/>
          </a:xfrm>
          <a:prstGeom prst="rect">
            <a:avLst/>
          </a:prstGeom>
          <a:ln>
            <a:solidFill>
              <a:schemeClr val="accent1">
                <a:shade val="50000"/>
              </a:schemeClr>
            </a:solidFill>
          </a:ln>
        </p:spPr>
        <p:txBody>
          <a:bodyPr wrap="square">
            <a:spAutoFit/>
          </a:bodyPr>
          <a:lstStyle/>
          <a:p>
            <a:pPr algn="r"/>
            <a:r>
              <a:rPr lang="en-US" dirty="0" err="1"/>
              <a:t>phy_init</a:t>
            </a:r>
            <a:endParaRPr lang="en-US" dirty="0"/>
          </a:p>
        </p:txBody>
      </p:sp>
      <p:sp>
        <p:nvSpPr>
          <p:cNvPr id="11" name="Rectangle 10">
            <a:extLst>
              <a:ext uri="{FF2B5EF4-FFF2-40B4-BE49-F238E27FC236}">
                <a16:creationId xmlns:a16="http://schemas.microsoft.com/office/drawing/2014/main" id="{F8717DA0-94CA-4DFE-9024-956A71E82650}"/>
              </a:ext>
            </a:extLst>
          </p:cNvPr>
          <p:cNvSpPr/>
          <p:nvPr/>
        </p:nvSpPr>
        <p:spPr>
          <a:xfrm>
            <a:off x="7447486" y="3463197"/>
            <a:ext cx="1405515" cy="369332"/>
          </a:xfrm>
          <a:prstGeom prst="rect">
            <a:avLst/>
          </a:prstGeom>
        </p:spPr>
        <p:txBody>
          <a:bodyPr wrap="square" anchor="ctr">
            <a:spAutoFit/>
          </a:bodyPr>
          <a:lstStyle/>
          <a:p>
            <a:r>
              <a:rPr lang="en-US" dirty="0"/>
              <a:t>0x017000</a:t>
            </a:r>
          </a:p>
        </p:txBody>
      </p:sp>
      <p:sp>
        <p:nvSpPr>
          <p:cNvPr id="12" name="Rectangle 11">
            <a:extLst>
              <a:ext uri="{FF2B5EF4-FFF2-40B4-BE49-F238E27FC236}">
                <a16:creationId xmlns:a16="http://schemas.microsoft.com/office/drawing/2014/main" id="{6730B29F-B030-4DDC-B132-B4C2FC2A8A96}"/>
              </a:ext>
            </a:extLst>
          </p:cNvPr>
          <p:cNvSpPr/>
          <p:nvPr/>
        </p:nvSpPr>
        <p:spPr>
          <a:xfrm>
            <a:off x="4254537" y="3719896"/>
            <a:ext cx="3182678" cy="369332"/>
          </a:xfrm>
          <a:prstGeom prst="rect">
            <a:avLst/>
          </a:prstGeom>
          <a:ln>
            <a:solidFill>
              <a:schemeClr val="accent1">
                <a:shade val="50000"/>
              </a:schemeClr>
            </a:solidFill>
          </a:ln>
        </p:spPr>
        <p:txBody>
          <a:bodyPr wrap="square">
            <a:spAutoFit/>
          </a:bodyPr>
          <a:lstStyle/>
          <a:p>
            <a:pPr algn="r"/>
            <a:r>
              <a:rPr lang="en-US" err="1"/>
              <a:t>nvs</a:t>
            </a:r>
            <a:endParaRPr lang="en-US"/>
          </a:p>
        </p:txBody>
      </p:sp>
      <p:sp>
        <p:nvSpPr>
          <p:cNvPr id="13" name="Rectangle 12">
            <a:extLst>
              <a:ext uri="{FF2B5EF4-FFF2-40B4-BE49-F238E27FC236}">
                <a16:creationId xmlns:a16="http://schemas.microsoft.com/office/drawing/2014/main" id="{6C086914-6115-4B2B-878A-7065498062F9}"/>
              </a:ext>
            </a:extLst>
          </p:cNvPr>
          <p:cNvSpPr/>
          <p:nvPr/>
        </p:nvSpPr>
        <p:spPr>
          <a:xfrm>
            <a:off x="7447486" y="3870089"/>
            <a:ext cx="1353256" cy="369332"/>
          </a:xfrm>
          <a:prstGeom prst="rect">
            <a:avLst/>
          </a:prstGeom>
        </p:spPr>
        <p:txBody>
          <a:bodyPr wrap="none" anchor="ctr">
            <a:spAutoFit/>
          </a:bodyPr>
          <a:lstStyle/>
          <a:p>
            <a:r>
              <a:rPr lang="en-US" dirty="0"/>
              <a:t>0x011000</a:t>
            </a:r>
          </a:p>
        </p:txBody>
      </p:sp>
      <p:sp>
        <p:nvSpPr>
          <p:cNvPr id="14" name="Rectangle 13">
            <a:extLst>
              <a:ext uri="{FF2B5EF4-FFF2-40B4-BE49-F238E27FC236}">
                <a16:creationId xmlns:a16="http://schemas.microsoft.com/office/drawing/2014/main" id="{6AFC62D7-8F3E-4413-B6F2-FAE1E2655C14}"/>
              </a:ext>
            </a:extLst>
          </p:cNvPr>
          <p:cNvSpPr/>
          <p:nvPr/>
        </p:nvSpPr>
        <p:spPr>
          <a:xfrm>
            <a:off x="4259672" y="4743004"/>
            <a:ext cx="3182679" cy="923330"/>
          </a:xfrm>
          <a:prstGeom prst="rect">
            <a:avLst/>
          </a:prstGeom>
          <a:ln>
            <a:solidFill>
              <a:schemeClr val="accent1">
                <a:shade val="50000"/>
              </a:schemeClr>
            </a:solidFill>
          </a:ln>
        </p:spPr>
        <p:txBody>
          <a:bodyPr wrap="square">
            <a:spAutoFit/>
          </a:bodyPr>
          <a:lstStyle/>
          <a:p>
            <a:pPr algn="r"/>
            <a:r>
              <a:rPr lang="en-US" dirty="0"/>
              <a:t>(</a:t>
            </a:r>
            <a:r>
              <a:rPr lang="en-US" dirty="0">
                <a:solidFill>
                  <a:schemeClr val="accent1">
                    <a:lumMod val="75000"/>
                  </a:schemeClr>
                </a:solidFill>
              </a:rPr>
              <a:t>public key of </a:t>
            </a:r>
          </a:p>
          <a:p>
            <a:pPr algn="r"/>
            <a:r>
              <a:rPr lang="en-US" dirty="0">
                <a:solidFill>
                  <a:schemeClr val="accent1">
                    <a:lumMod val="75000"/>
                  </a:schemeClr>
                </a:solidFill>
              </a:rPr>
              <a:t>secure boot signing key</a:t>
            </a:r>
            <a:r>
              <a:rPr lang="en-US" dirty="0"/>
              <a:t>)</a:t>
            </a:r>
          </a:p>
          <a:p>
            <a:pPr algn="r"/>
            <a:r>
              <a:rPr lang="en-US" dirty="0"/>
              <a:t>software bootloader</a:t>
            </a:r>
          </a:p>
        </p:txBody>
      </p:sp>
      <p:sp>
        <p:nvSpPr>
          <p:cNvPr id="15" name="Rectangle 14">
            <a:extLst>
              <a:ext uri="{FF2B5EF4-FFF2-40B4-BE49-F238E27FC236}">
                <a16:creationId xmlns:a16="http://schemas.microsoft.com/office/drawing/2014/main" id="{FD2963E3-295E-44C6-81ED-C3AC6DA420BB}"/>
              </a:ext>
            </a:extLst>
          </p:cNvPr>
          <p:cNvSpPr/>
          <p:nvPr/>
        </p:nvSpPr>
        <p:spPr>
          <a:xfrm>
            <a:off x="7447486" y="5444142"/>
            <a:ext cx="1435008" cy="369332"/>
          </a:xfrm>
          <a:prstGeom prst="rect">
            <a:avLst/>
          </a:prstGeom>
        </p:spPr>
        <p:txBody>
          <a:bodyPr wrap="none">
            <a:spAutoFit/>
          </a:bodyPr>
          <a:lstStyle/>
          <a:p>
            <a:r>
              <a:rPr lang="en-US" dirty="0"/>
              <a:t>0x001000 </a:t>
            </a:r>
          </a:p>
        </p:txBody>
      </p:sp>
      <p:sp>
        <p:nvSpPr>
          <p:cNvPr id="16" name="Rectangle 15">
            <a:extLst>
              <a:ext uri="{FF2B5EF4-FFF2-40B4-BE49-F238E27FC236}">
                <a16:creationId xmlns:a16="http://schemas.microsoft.com/office/drawing/2014/main" id="{6AFC62D7-8F3E-4413-B6F2-FAE1E2655C14}"/>
              </a:ext>
            </a:extLst>
          </p:cNvPr>
          <p:cNvSpPr/>
          <p:nvPr/>
        </p:nvSpPr>
        <p:spPr>
          <a:xfrm>
            <a:off x="4266110" y="5667159"/>
            <a:ext cx="3182679" cy="369332"/>
          </a:xfrm>
          <a:prstGeom prst="rect">
            <a:avLst/>
          </a:prstGeom>
          <a:ln>
            <a:solidFill>
              <a:schemeClr val="accent1">
                <a:shade val="50000"/>
              </a:schemeClr>
            </a:solidFill>
          </a:ln>
        </p:spPr>
        <p:txBody>
          <a:bodyPr wrap="square">
            <a:spAutoFit/>
          </a:bodyPr>
          <a:lstStyle/>
          <a:p>
            <a:pPr algn="r"/>
            <a:r>
              <a:rPr lang="en-US" dirty="0">
                <a:solidFill>
                  <a:schemeClr val="accent1">
                    <a:lumMod val="75000"/>
                  </a:schemeClr>
                </a:solidFill>
              </a:rPr>
              <a:t>secure digest</a:t>
            </a:r>
          </a:p>
        </p:txBody>
      </p:sp>
      <p:sp>
        <p:nvSpPr>
          <p:cNvPr id="17" name="TextBox 16"/>
          <p:cNvSpPr txBox="1"/>
          <p:nvPr/>
        </p:nvSpPr>
        <p:spPr>
          <a:xfrm>
            <a:off x="2201139" y="4363881"/>
            <a:ext cx="720069" cy="369332"/>
          </a:xfrm>
          <a:prstGeom prst="rect">
            <a:avLst/>
          </a:prstGeom>
          <a:noFill/>
          <a:ln>
            <a:solidFill>
              <a:schemeClr val="accent1"/>
            </a:solidFill>
          </a:ln>
        </p:spPr>
        <p:txBody>
          <a:bodyPr wrap="none" rtlCol="0">
            <a:spAutoFit/>
          </a:bodyPr>
          <a:lstStyle/>
          <a:p>
            <a:r>
              <a:rPr lang="en-US" dirty="0"/>
              <a:t>ROM</a:t>
            </a:r>
          </a:p>
        </p:txBody>
      </p:sp>
      <p:graphicFrame>
        <p:nvGraphicFramePr>
          <p:cNvPr id="18" name="Table 17"/>
          <p:cNvGraphicFramePr>
            <a:graphicFrameLocks noGrp="1"/>
          </p:cNvGraphicFramePr>
          <p:nvPr>
            <p:extLst>
              <p:ext uri="{D42A27DB-BD31-4B8C-83A1-F6EECF244321}">
                <p14:modId xmlns:p14="http://schemas.microsoft.com/office/powerpoint/2010/main" val="834189593"/>
              </p:ext>
            </p:extLst>
          </p:nvPr>
        </p:nvGraphicFramePr>
        <p:xfrm>
          <a:off x="259983" y="2760392"/>
          <a:ext cx="3863380" cy="708660"/>
        </p:xfrm>
        <a:graphic>
          <a:graphicData uri="http://schemas.openxmlformats.org/drawingml/2006/table">
            <a:tbl>
              <a:tblPr firstRow="1" bandRow="1">
                <a:tableStyleId>{5C22544A-7EE6-4342-B048-85BDC9FD1C3A}</a:tableStyleId>
              </a:tblPr>
              <a:tblGrid>
                <a:gridCol w="890135">
                  <a:extLst>
                    <a:ext uri="{9D8B030D-6E8A-4147-A177-3AD203B41FA5}">
                      <a16:colId xmlns:a16="http://schemas.microsoft.com/office/drawing/2014/main" val="2483833422"/>
                    </a:ext>
                  </a:extLst>
                </a:gridCol>
                <a:gridCol w="991082">
                  <a:extLst>
                    <a:ext uri="{9D8B030D-6E8A-4147-A177-3AD203B41FA5}">
                      <a16:colId xmlns:a16="http://schemas.microsoft.com/office/drawing/2014/main" val="2891968510"/>
                    </a:ext>
                  </a:extLst>
                </a:gridCol>
                <a:gridCol w="1000255">
                  <a:extLst>
                    <a:ext uri="{9D8B030D-6E8A-4147-A177-3AD203B41FA5}">
                      <a16:colId xmlns:a16="http://schemas.microsoft.com/office/drawing/2014/main" val="3586090010"/>
                    </a:ext>
                  </a:extLst>
                </a:gridCol>
                <a:gridCol w="981908">
                  <a:extLst>
                    <a:ext uri="{9D8B030D-6E8A-4147-A177-3AD203B41FA5}">
                      <a16:colId xmlns:a16="http://schemas.microsoft.com/office/drawing/2014/main" val="2905459801"/>
                    </a:ext>
                  </a:extLst>
                </a:gridCol>
              </a:tblGrid>
              <a:tr h="370840">
                <a:tc>
                  <a:txBody>
                    <a:bodyPr/>
                    <a:lstStyle/>
                    <a:p>
                      <a:pPr algn="ctr"/>
                      <a:r>
                        <a:rPr lang="en-US" dirty="0">
                          <a:solidFill>
                            <a:schemeClr val="tx1"/>
                          </a:solidFill>
                        </a:rPr>
                        <a:t>Reserved</a:t>
                      </a:r>
                    </a:p>
                  </a:txBody>
                  <a:tcPr anchor="ctr">
                    <a:solidFill>
                      <a:schemeClr val="accent1">
                        <a:lumMod val="20000"/>
                        <a:lumOff val="80000"/>
                      </a:schemeClr>
                    </a:solidFill>
                  </a:tcPr>
                </a:tc>
                <a:tc>
                  <a:txBody>
                    <a:bodyPr/>
                    <a:lstStyle/>
                    <a:p>
                      <a:pPr algn="ctr"/>
                      <a:r>
                        <a:rPr lang="en-US" dirty="0">
                          <a:solidFill>
                            <a:schemeClr val="tx1"/>
                          </a:solidFill>
                        </a:rPr>
                        <a:t>Flash encryption key</a:t>
                      </a:r>
                    </a:p>
                  </a:txBody>
                  <a:tcPr anchor="ctr">
                    <a:solidFill>
                      <a:schemeClr val="accent1">
                        <a:lumMod val="20000"/>
                        <a:lumOff val="80000"/>
                      </a:schemeClr>
                    </a:solidFill>
                  </a:tcPr>
                </a:tc>
                <a:tc>
                  <a:txBody>
                    <a:bodyPr/>
                    <a:lstStyle/>
                    <a:p>
                      <a:pPr algn="ctr"/>
                      <a:r>
                        <a:rPr lang="en-US" dirty="0">
                          <a:solidFill>
                            <a:schemeClr val="tx1"/>
                          </a:solidFill>
                        </a:rPr>
                        <a:t>Secure bootloader key</a:t>
                      </a:r>
                    </a:p>
                  </a:txBody>
                  <a:tcPr anchor="ctr">
                    <a:solidFill>
                      <a:schemeClr val="accent1">
                        <a:lumMod val="20000"/>
                        <a:lumOff val="80000"/>
                      </a:schemeClr>
                    </a:solidFill>
                  </a:tcPr>
                </a:tc>
                <a:tc>
                  <a:txBody>
                    <a:bodyPr/>
                    <a:lstStyle/>
                    <a:p>
                      <a:pPr algn="ctr"/>
                      <a:r>
                        <a:rPr lang="en-US" dirty="0">
                          <a:solidFill>
                            <a:schemeClr val="tx1"/>
                          </a:solidFill>
                        </a:rPr>
                        <a:t>Reserved for application</a:t>
                      </a:r>
                    </a:p>
                  </a:txBody>
                  <a:tcPr anchor="ctr">
                    <a:solidFill>
                      <a:schemeClr val="accent1">
                        <a:lumMod val="20000"/>
                        <a:lumOff val="80000"/>
                      </a:schemeClr>
                    </a:solidFill>
                  </a:tcPr>
                </a:tc>
                <a:extLst>
                  <a:ext uri="{0D108BD9-81ED-4DB2-BD59-A6C34878D82A}">
                    <a16:rowId xmlns:a16="http://schemas.microsoft.com/office/drawing/2014/main" val="3223408986"/>
                  </a:ext>
                </a:extLst>
              </a:tr>
            </a:tbl>
          </a:graphicData>
        </a:graphic>
      </p:graphicFrame>
      <p:grpSp>
        <p:nvGrpSpPr>
          <p:cNvPr id="19" name="Group 18"/>
          <p:cNvGrpSpPr/>
          <p:nvPr/>
        </p:nvGrpSpPr>
        <p:grpSpPr>
          <a:xfrm>
            <a:off x="322736" y="2394097"/>
            <a:ext cx="3651248" cy="369332"/>
            <a:chOff x="134475" y="2843437"/>
            <a:chExt cx="3651248" cy="369332"/>
          </a:xfrm>
        </p:grpSpPr>
        <p:sp>
          <p:nvSpPr>
            <p:cNvPr id="20" name="TextBox 19"/>
            <p:cNvSpPr txBox="1"/>
            <p:nvPr/>
          </p:nvSpPr>
          <p:spPr>
            <a:xfrm>
              <a:off x="134475" y="2843437"/>
              <a:ext cx="779381" cy="369332"/>
            </a:xfrm>
            <a:prstGeom prst="rect">
              <a:avLst/>
            </a:prstGeom>
            <a:noFill/>
          </p:spPr>
          <p:txBody>
            <a:bodyPr wrap="none" rtlCol="0">
              <a:spAutoFit/>
            </a:bodyPr>
            <a:lstStyle/>
            <a:p>
              <a:r>
                <a:rPr lang="en-US" dirty="0"/>
                <a:t>BLK0</a:t>
              </a:r>
            </a:p>
          </p:txBody>
        </p:sp>
        <p:sp>
          <p:nvSpPr>
            <p:cNvPr id="21" name="TextBox 20"/>
            <p:cNvSpPr txBox="1"/>
            <p:nvPr/>
          </p:nvSpPr>
          <p:spPr>
            <a:xfrm>
              <a:off x="1091764" y="2843437"/>
              <a:ext cx="779381" cy="369332"/>
            </a:xfrm>
            <a:prstGeom prst="rect">
              <a:avLst/>
            </a:prstGeom>
            <a:noFill/>
          </p:spPr>
          <p:txBody>
            <a:bodyPr wrap="none" rtlCol="0">
              <a:spAutoFit/>
            </a:bodyPr>
            <a:lstStyle/>
            <a:p>
              <a:r>
                <a:rPr lang="en-US" dirty="0"/>
                <a:t>BLK1</a:t>
              </a:r>
            </a:p>
          </p:txBody>
        </p:sp>
        <p:sp>
          <p:nvSpPr>
            <p:cNvPr id="22" name="TextBox 21"/>
            <p:cNvSpPr txBox="1"/>
            <p:nvPr/>
          </p:nvSpPr>
          <p:spPr>
            <a:xfrm>
              <a:off x="2049053" y="2843437"/>
              <a:ext cx="779381" cy="369332"/>
            </a:xfrm>
            <a:prstGeom prst="rect">
              <a:avLst/>
            </a:prstGeom>
            <a:noFill/>
          </p:spPr>
          <p:txBody>
            <a:bodyPr wrap="none" rtlCol="0">
              <a:spAutoFit/>
            </a:bodyPr>
            <a:lstStyle/>
            <a:p>
              <a:r>
                <a:rPr lang="en-US" dirty="0"/>
                <a:t>BLK2</a:t>
              </a:r>
            </a:p>
          </p:txBody>
        </p:sp>
        <p:sp>
          <p:nvSpPr>
            <p:cNvPr id="23" name="TextBox 22"/>
            <p:cNvSpPr txBox="1"/>
            <p:nvPr/>
          </p:nvSpPr>
          <p:spPr>
            <a:xfrm>
              <a:off x="3006342" y="2843437"/>
              <a:ext cx="779381" cy="369332"/>
            </a:xfrm>
            <a:prstGeom prst="rect">
              <a:avLst/>
            </a:prstGeom>
            <a:noFill/>
          </p:spPr>
          <p:txBody>
            <a:bodyPr wrap="none" rtlCol="0">
              <a:spAutoFit/>
            </a:bodyPr>
            <a:lstStyle/>
            <a:p>
              <a:r>
                <a:rPr lang="en-US" dirty="0"/>
                <a:t>BLK3</a:t>
              </a:r>
            </a:p>
          </p:txBody>
        </p:sp>
      </p:grpSp>
      <p:cxnSp>
        <p:nvCxnSpPr>
          <p:cNvPr id="24" name="Elbow Connector 23"/>
          <p:cNvCxnSpPr>
            <a:stCxn id="17" idx="2"/>
          </p:cNvCxnSpPr>
          <p:nvPr/>
        </p:nvCxnSpPr>
        <p:spPr>
          <a:xfrm rot="16200000" flipH="1">
            <a:off x="2947701" y="4346686"/>
            <a:ext cx="931883" cy="17049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17" idx="0"/>
          </p:cNvCxnSpPr>
          <p:nvPr/>
        </p:nvCxnSpPr>
        <p:spPr>
          <a:xfrm rot="5400000">
            <a:off x="2123732" y="3926438"/>
            <a:ext cx="874886"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D2963E3-295E-44C6-81ED-C3AC6DA420BB}"/>
              </a:ext>
            </a:extLst>
          </p:cNvPr>
          <p:cNvSpPr/>
          <p:nvPr/>
        </p:nvSpPr>
        <p:spPr>
          <a:xfrm>
            <a:off x="7447486" y="5851825"/>
            <a:ext cx="1435008" cy="369332"/>
          </a:xfrm>
          <a:prstGeom prst="rect">
            <a:avLst/>
          </a:prstGeom>
        </p:spPr>
        <p:txBody>
          <a:bodyPr wrap="none">
            <a:spAutoFit/>
          </a:bodyPr>
          <a:lstStyle/>
          <a:p>
            <a:r>
              <a:rPr lang="en-US" dirty="0"/>
              <a:t>0x000000 </a:t>
            </a:r>
          </a:p>
        </p:txBody>
      </p:sp>
      <p:sp>
        <p:nvSpPr>
          <p:cNvPr id="27" name="TextBox 26"/>
          <p:cNvSpPr txBox="1"/>
          <p:nvPr/>
        </p:nvSpPr>
        <p:spPr>
          <a:xfrm>
            <a:off x="1761907" y="1991600"/>
            <a:ext cx="859531" cy="369332"/>
          </a:xfrm>
          <a:prstGeom prst="rect">
            <a:avLst/>
          </a:prstGeom>
          <a:noFill/>
        </p:spPr>
        <p:txBody>
          <a:bodyPr wrap="none" rtlCol="0">
            <a:spAutoFit/>
          </a:bodyPr>
          <a:lstStyle/>
          <a:p>
            <a:r>
              <a:rPr lang="en-US" dirty="0" err="1"/>
              <a:t>eFuse</a:t>
            </a:r>
            <a:endParaRPr lang="en-US" dirty="0"/>
          </a:p>
        </p:txBody>
      </p:sp>
    </p:spTree>
    <p:extLst>
      <p:ext uri="{BB962C8B-B14F-4D97-AF65-F5344CB8AC3E}">
        <p14:creationId xmlns:p14="http://schemas.microsoft.com/office/powerpoint/2010/main" val="3845640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Secure Boot </a:t>
            </a:r>
            <a:r>
              <a:rPr lang="en-US"/>
              <a:t>– OTA Illustration</a:t>
            </a:r>
            <a:endParaRPr lang="en-US" dirty="0"/>
          </a:p>
        </p:txBody>
      </p:sp>
      <p:sp>
        <p:nvSpPr>
          <p:cNvPr id="3" name="Content Placeholder 2"/>
          <p:cNvSpPr>
            <a:spLocks noGrp="1"/>
          </p:cNvSpPr>
          <p:nvPr>
            <p:ph idx="1"/>
          </p:nvPr>
        </p:nvSpPr>
        <p:spPr>
          <a:xfrm>
            <a:off x="628650" y="1821160"/>
            <a:ext cx="3306454" cy="1110815"/>
          </a:xfrm>
        </p:spPr>
        <p:txBody>
          <a:bodyPr>
            <a:normAutofit/>
          </a:bodyPr>
          <a:lstStyle/>
          <a:p>
            <a:r>
              <a:rPr lang="en-US"/>
              <a:t>Signature by Secure Boot signing key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39</a:t>
            </a:fld>
            <a:endParaRPr lang="en-US" altLang="en-US"/>
          </a:p>
        </p:txBody>
      </p:sp>
      <p:sp>
        <p:nvSpPr>
          <p:cNvPr id="5" name="Rectangle 4">
            <a:extLst>
              <a:ext uri="{FF2B5EF4-FFF2-40B4-BE49-F238E27FC236}">
                <a16:creationId xmlns:a16="http://schemas.microsoft.com/office/drawing/2014/main" id="{1CB9DEC8-6BB7-4491-861C-8DC1C015B9C3}"/>
              </a:ext>
            </a:extLst>
          </p:cNvPr>
          <p:cNvSpPr/>
          <p:nvPr/>
        </p:nvSpPr>
        <p:spPr>
          <a:xfrm>
            <a:off x="3990731" y="1487623"/>
            <a:ext cx="3182680" cy="5019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ED02476-F603-4479-95F2-D11E497224C7}"/>
              </a:ext>
            </a:extLst>
          </p:cNvPr>
          <p:cNvSpPr/>
          <p:nvPr/>
        </p:nvSpPr>
        <p:spPr>
          <a:xfrm>
            <a:off x="7217502" y="4967224"/>
            <a:ext cx="1353256" cy="369332"/>
          </a:xfrm>
          <a:prstGeom prst="rect">
            <a:avLst/>
          </a:prstGeom>
        </p:spPr>
        <p:txBody>
          <a:bodyPr wrap="none" anchor="ctr">
            <a:spAutoFit/>
          </a:bodyPr>
          <a:lstStyle/>
          <a:p>
            <a:r>
              <a:rPr lang="en-US"/>
              <a:t>0x008000</a:t>
            </a:r>
          </a:p>
        </p:txBody>
      </p:sp>
      <p:sp>
        <p:nvSpPr>
          <p:cNvPr id="7" name="Rectangle 6">
            <a:extLst>
              <a:ext uri="{FF2B5EF4-FFF2-40B4-BE49-F238E27FC236}">
                <a16:creationId xmlns:a16="http://schemas.microsoft.com/office/drawing/2014/main" id="{CA499DBF-664C-4C58-BAFE-0816F3FB5923}"/>
              </a:ext>
            </a:extLst>
          </p:cNvPr>
          <p:cNvSpPr/>
          <p:nvPr/>
        </p:nvSpPr>
        <p:spPr>
          <a:xfrm>
            <a:off x="3985595" y="4538285"/>
            <a:ext cx="3182679" cy="646331"/>
          </a:xfrm>
          <a:prstGeom prst="rect">
            <a:avLst/>
          </a:prstGeom>
          <a:ln>
            <a:solidFill>
              <a:schemeClr val="accent1">
                <a:shade val="50000"/>
              </a:schemeClr>
            </a:solidFill>
          </a:ln>
        </p:spPr>
        <p:txBody>
          <a:bodyPr wrap="square">
            <a:spAutoFit/>
          </a:bodyPr>
          <a:lstStyle/>
          <a:p>
            <a:pPr algn="r"/>
            <a:r>
              <a:rPr lang="en-US">
                <a:solidFill>
                  <a:schemeClr val="accent1">
                    <a:lumMod val="75000"/>
                  </a:schemeClr>
                </a:solidFill>
              </a:rPr>
              <a:t>Signature</a:t>
            </a:r>
          </a:p>
          <a:p>
            <a:pPr algn="r"/>
            <a:r>
              <a:rPr lang="en-US"/>
              <a:t>Partition table</a:t>
            </a:r>
          </a:p>
        </p:txBody>
      </p:sp>
      <p:sp>
        <p:nvSpPr>
          <p:cNvPr id="8" name="Rectangle 7">
            <a:extLst>
              <a:ext uri="{FF2B5EF4-FFF2-40B4-BE49-F238E27FC236}">
                <a16:creationId xmlns:a16="http://schemas.microsoft.com/office/drawing/2014/main" id="{C907D84A-A381-4F25-97D9-A5AF2C319FDC}"/>
              </a:ext>
            </a:extLst>
          </p:cNvPr>
          <p:cNvSpPr/>
          <p:nvPr/>
        </p:nvSpPr>
        <p:spPr>
          <a:xfrm>
            <a:off x="7217502" y="3133367"/>
            <a:ext cx="1353256" cy="369332"/>
          </a:xfrm>
          <a:prstGeom prst="rect">
            <a:avLst/>
          </a:prstGeom>
        </p:spPr>
        <p:txBody>
          <a:bodyPr wrap="none" anchor="ctr">
            <a:spAutoFit/>
          </a:bodyPr>
          <a:lstStyle/>
          <a:p>
            <a:r>
              <a:rPr lang="en-US"/>
              <a:t>0x010000</a:t>
            </a:r>
          </a:p>
        </p:txBody>
      </p:sp>
      <p:sp>
        <p:nvSpPr>
          <p:cNvPr id="9" name="Rectangle 8">
            <a:extLst>
              <a:ext uri="{FF2B5EF4-FFF2-40B4-BE49-F238E27FC236}">
                <a16:creationId xmlns:a16="http://schemas.microsoft.com/office/drawing/2014/main" id="{1293C8DB-6EBB-488D-A444-0ABB639365B1}"/>
              </a:ext>
            </a:extLst>
          </p:cNvPr>
          <p:cNvSpPr/>
          <p:nvPr/>
        </p:nvSpPr>
        <p:spPr>
          <a:xfrm>
            <a:off x="3985595" y="2792160"/>
            <a:ext cx="3192950" cy="646331"/>
          </a:xfrm>
          <a:prstGeom prst="rect">
            <a:avLst/>
          </a:prstGeom>
          <a:ln>
            <a:solidFill>
              <a:schemeClr val="accent1">
                <a:shade val="50000"/>
              </a:schemeClr>
            </a:solidFill>
          </a:ln>
        </p:spPr>
        <p:txBody>
          <a:bodyPr wrap="square">
            <a:spAutoFit/>
          </a:bodyPr>
          <a:lstStyle/>
          <a:p>
            <a:pPr algn="r"/>
            <a:r>
              <a:rPr lang="en-US">
                <a:solidFill>
                  <a:schemeClr val="accent1">
                    <a:lumMod val="75000"/>
                  </a:schemeClr>
                </a:solidFill>
              </a:rPr>
              <a:t>Signature</a:t>
            </a:r>
          </a:p>
          <a:p>
            <a:pPr algn="r"/>
            <a:r>
              <a:rPr lang="en-US"/>
              <a:t>factory app </a:t>
            </a:r>
          </a:p>
        </p:txBody>
      </p:sp>
      <p:sp>
        <p:nvSpPr>
          <p:cNvPr id="10" name="Rectangle 9">
            <a:extLst>
              <a:ext uri="{FF2B5EF4-FFF2-40B4-BE49-F238E27FC236}">
                <a16:creationId xmlns:a16="http://schemas.microsoft.com/office/drawing/2014/main" id="{1D96993A-DB4F-45D9-BC2D-49F2E6A3C88B}"/>
              </a:ext>
            </a:extLst>
          </p:cNvPr>
          <p:cNvSpPr/>
          <p:nvPr/>
        </p:nvSpPr>
        <p:spPr>
          <a:xfrm>
            <a:off x="7189444" y="3980101"/>
            <a:ext cx="1350050" cy="369332"/>
          </a:xfrm>
          <a:prstGeom prst="rect">
            <a:avLst/>
          </a:prstGeom>
        </p:spPr>
        <p:txBody>
          <a:bodyPr wrap="none" anchor="ctr">
            <a:spAutoFit/>
          </a:bodyPr>
          <a:lstStyle/>
          <a:p>
            <a:r>
              <a:rPr lang="en-US"/>
              <a:t>0x00d000</a:t>
            </a:r>
          </a:p>
        </p:txBody>
      </p:sp>
      <p:sp>
        <p:nvSpPr>
          <p:cNvPr id="11" name="Rectangle 10">
            <a:extLst>
              <a:ext uri="{FF2B5EF4-FFF2-40B4-BE49-F238E27FC236}">
                <a16:creationId xmlns:a16="http://schemas.microsoft.com/office/drawing/2014/main" id="{3D270B43-30E9-434F-9F8A-2FAFF1135898}"/>
              </a:ext>
            </a:extLst>
          </p:cNvPr>
          <p:cNvSpPr/>
          <p:nvPr/>
        </p:nvSpPr>
        <p:spPr>
          <a:xfrm>
            <a:off x="3985596" y="3802332"/>
            <a:ext cx="3182678" cy="369332"/>
          </a:xfrm>
          <a:prstGeom prst="rect">
            <a:avLst/>
          </a:prstGeom>
          <a:ln>
            <a:solidFill>
              <a:schemeClr val="accent1">
                <a:shade val="50000"/>
              </a:schemeClr>
            </a:solidFill>
          </a:ln>
        </p:spPr>
        <p:txBody>
          <a:bodyPr wrap="square">
            <a:spAutoFit/>
          </a:bodyPr>
          <a:lstStyle/>
          <a:p>
            <a:pPr algn="r"/>
            <a:r>
              <a:rPr lang="en-US" err="1"/>
              <a:t>otadata</a:t>
            </a:r>
            <a:endParaRPr lang="en-US"/>
          </a:p>
        </p:txBody>
      </p:sp>
      <p:sp>
        <p:nvSpPr>
          <p:cNvPr id="12" name="Rectangle 11">
            <a:extLst>
              <a:ext uri="{FF2B5EF4-FFF2-40B4-BE49-F238E27FC236}">
                <a16:creationId xmlns:a16="http://schemas.microsoft.com/office/drawing/2014/main" id="{2B4CADEA-A560-4F0B-A70A-4DF5D42709A2}"/>
              </a:ext>
            </a:extLst>
          </p:cNvPr>
          <p:cNvSpPr/>
          <p:nvPr/>
        </p:nvSpPr>
        <p:spPr>
          <a:xfrm>
            <a:off x="3985595" y="3432620"/>
            <a:ext cx="3192950" cy="369332"/>
          </a:xfrm>
          <a:prstGeom prst="rect">
            <a:avLst/>
          </a:prstGeom>
          <a:ln>
            <a:solidFill>
              <a:schemeClr val="accent1">
                <a:shade val="50000"/>
              </a:schemeClr>
            </a:solidFill>
          </a:ln>
        </p:spPr>
        <p:txBody>
          <a:bodyPr wrap="square">
            <a:spAutoFit/>
          </a:bodyPr>
          <a:lstStyle/>
          <a:p>
            <a:pPr algn="r"/>
            <a:r>
              <a:rPr lang="en-US" err="1"/>
              <a:t>phy_init</a:t>
            </a:r>
            <a:endParaRPr lang="en-US"/>
          </a:p>
        </p:txBody>
      </p:sp>
      <p:sp>
        <p:nvSpPr>
          <p:cNvPr id="13" name="Rectangle 12">
            <a:extLst>
              <a:ext uri="{FF2B5EF4-FFF2-40B4-BE49-F238E27FC236}">
                <a16:creationId xmlns:a16="http://schemas.microsoft.com/office/drawing/2014/main" id="{F8717DA0-94CA-4DFE-9024-956A71E82650}"/>
              </a:ext>
            </a:extLst>
          </p:cNvPr>
          <p:cNvSpPr/>
          <p:nvPr/>
        </p:nvSpPr>
        <p:spPr>
          <a:xfrm>
            <a:off x="7189444" y="3569001"/>
            <a:ext cx="1281132" cy="369332"/>
          </a:xfrm>
          <a:prstGeom prst="rect">
            <a:avLst/>
          </a:prstGeom>
        </p:spPr>
        <p:txBody>
          <a:bodyPr wrap="square" anchor="ctr">
            <a:spAutoFit/>
          </a:bodyPr>
          <a:lstStyle/>
          <a:p>
            <a:r>
              <a:rPr lang="en-US"/>
              <a:t>0x00f000</a:t>
            </a:r>
          </a:p>
        </p:txBody>
      </p:sp>
      <p:sp>
        <p:nvSpPr>
          <p:cNvPr id="14" name="Rectangle 13">
            <a:extLst>
              <a:ext uri="{FF2B5EF4-FFF2-40B4-BE49-F238E27FC236}">
                <a16:creationId xmlns:a16="http://schemas.microsoft.com/office/drawing/2014/main" id="{6730B29F-B030-4DDC-B132-B4C2FC2A8A96}"/>
              </a:ext>
            </a:extLst>
          </p:cNvPr>
          <p:cNvSpPr/>
          <p:nvPr/>
        </p:nvSpPr>
        <p:spPr>
          <a:xfrm>
            <a:off x="3985596" y="4169236"/>
            <a:ext cx="3182678" cy="369332"/>
          </a:xfrm>
          <a:prstGeom prst="rect">
            <a:avLst/>
          </a:prstGeom>
          <a:ln>
            <a:solidFill>
              <a:schemeClr val="accent1">
                <a:shade val="50000"/>
              </a:schemeClr>
            </a:solidFill>
          </a:ln>
        </p:spPr>
        <p:txBody>
          <a:bodyPr wrap="square">
            <a:spAutoFit/>
          </a:bodyPr>
          <a:lstStyle/>
          <a:p>
            <a:pPr algn="r"/>
            <a:r>
              <a:rPr lang="en-US" err="1"/>
              <a:t>nvs</a:t>
            </a:r>
            <a:endParaRPr lang="en-US"/>
          </a:p>
        </p:txBody>
      </p:sp>
      <p:sp>
        <p:nvSpPr>
          <p:cNvPr id="15" name="Rectangle 14">
            <a:extLst>
              <a:ext uri="{FF2B5EF4-FFF2-40B4-BE49-F238E27FC236}">
                <a16:creationId xmlns:a16="http://schemas.microsoft.com/office/drawing/2014/main" id="{6C086914-6115-4B2B-878A-7065498062F9}"/>
              </a:ext>
            </a:extLst>
          </p:cNvPr>
          <p:cNvSpPr/>
          <p:nvPr/>
        </p:nvSpPr>
        <p:spPr>
          <a:xfrm>
            <a:off x="7217502" y="4319429"/>
            <a:ext cx="1353256" cy="369332"/>
          </a:xfrm>
          <a:prstGeom prst="rect">
            <a:avLst/>
          </a:prstGeom>
        </p:spPr>
        <p:txBody>
          <a:bodyPr wrap="none" anchor="ctr">
            <a:spAutoFit/>
          </a:bodyPr>
          <a:lstStyle/>
          <a:p>
            <a:r>
              <a:rPr lang="en-US"/>
              <a:t>0x009000</a:t>
            </a:r>
          </a:p>
        </p:txBody>
      </p:sp>
      <p:sp>
        <p:nvSpPr>
          <p:cNvPr id="16" name="Rectangle 15">
            <a:extLst>
              <a:ext uri="{FF2B5EF4-FFF2-40B4-BE49-F238E27FC236}">
                <a16:creationId xmlns:a16="http://schemas.microsoft.com/office/drawing/2014/main" id="{5F76A980-4FA0-43E8-8D6F-E32975860D32}"/>
              </a:ext>
            </a:extLst>
          </p:cNvPr>
          <p:cNvSpPr/>
          <p:nvPr/>
        </p:nvSpPr>
        <p:spPr>
          <a:xfrm>
            <a:off x="3985595" y="2140725"/>
            <a:ext cx="3192949" cy="646331"/>
          </a:xfrm>
          <a:prstGeom prst="rect">
            <a:avLst/>
          </a:prstGeom>
          <a:ln>
            <a:solidFill>
              <a:schemeClr val="accent1">
                <a:shade val="50000"/>
              </a:schemeClr>
            </a:solidFill>
          </a:ln>
        </p:spPr>
        <p:txBody>
          <a:bodyPr wrap="square">
            <a:spAutoFit/>
          </a:bodyPr>
          <a:lstStyle/>
          <a:p>
            <a:pPr algn="r"/>
            <a:r>
              <a:rPr lang="en-US">
                <a:solidFill>
                  <a:schemeClr val="accent1">
                    <a:lumMod val="75000"/>
                  </a:schemeClr>
                </a:solidFill>
              </a:rPr>
              <a:t>Signature</a:t>
            </a:r>
          </a:p>
          <a:p>
            <a:pPr algn="r"/>
            <a:r>
              <a:rPr lang="en-US"/>
              <a:t>ota_0</a:t>
            </a:r>
          </a:p>
        </p:txBody>
      </p:sp>
      <p:sp>
        <p:nvSpPr>
          <p:cNvPr id="17" name="Rectangle 16">
            <a:extLst>
              <a:ext uri="{FF2B5EF4-FFF2-40B4-BE49-F238E27FC236}">
                <a16:creationId xmlns:a16="http://schemas.microsoft.com/office/drawing/2014/main" id="{C9E629D1-FC86-43FA-BFE6-7A0CDA25C87E}"/>
              </a:ext>
            </a:extLst>
          </p:cNvPr>
          <p:cNvSpPr/>
          <p:nvPr/>
        </p:nvSpPr>
        <p:spPr>
          <a:xfrm>
            <a:off x="7223903" y="2566062"/>
            <a:ext cx="1353256" cy="369332"/>
          </a:xfrm>
          <a:prstGeom prst="rect">
            <a:avLst/>
          </a:prstGeom>
        </p:spPr>
        <p:txBody>
          <a:bodyPr wrap="none" anchor="ctr">
            <a:spAutoFit/>
          </a:bodyPr>
          <a:lstStyle/>
          <a:p>
            <a:r>
              <a:rPr lang="en-US"/>
              <a:t>0x110000</a:t>
            </a:r>
          </a:p>
        </p:txBody>
      </p:sp>
      <p:sp>
        <p:nvSpPr>
          <p:cNvPr id="18" name="Rectangle 17">
            <a:extLst>
              <a:ext uri="{FF2B5EF4-FFF2-40B4-BE49-F238E27FC236}">
                <a16:creationId xmlns:a16="http://schemas.microsoft.com/office/drawing/2014/main" id="{1428DC7A-CD5E-481F-8736-1C86F48AD379}"/>
              </a:ext>
            </a:extLst>
          </p:cNvPr>
          <p:cNvSpPr/>
          <p:nvPr/>
        </p:nvSpPr>
        <p:spPr>
          <a:xfrm>
            <a:off x="3985596" y="1487623"/>
            <a:ext cx="3192948" cy="646331"/>
          </a:xfrm>
          <a:prstGeom prst="rect">
            <a:avLst/>
          </a:prstGeom>
          <a:ln>
            <a:solidFill>
              <a:schemeClr val="accent1">
                <a:shade val="50000"/>
              </a:schemeClr>
            </a:solidFill>
          </a:ln>
        </p:spPr>
        <p:txBody>
          <a:bodyPr wrap="square">
            <a:spAutoFit/>
          </a:bodyPr>
          <a:lstStyle/>
          <a:p>
            <a:pPr algn="r"/>
            <a:r>
              <a:rPr lang="en-US">
                <a:solidFill>
                  <a:schemeClr val="accent1">
                    <a:lumMod val="75000"/>
                  </a:schemeClr>
                </a:solidFill>
              </a:rPr>
              <a:t>Signature</a:t>
            </a:r>
          </a:p>
          <a:p>
            <a:pPr algn="r"/>
            <a:r>
              <a:rPr lang="en-US"/>
              <a:t>ota_1</a:t>
            </a:r>
          </a:p>
        </p:txBody>
      </p:sp>
      <p:sp>
        <p:nvSpPr>
          <p:cNvPr id="19" name="Rectangle 18">
            <a:extLst>
              <a:ext uri="{FF2B5EF4-FFF2-40B4-BE49-F238E27FC236}">
                <a16:creationId xmlns:a16="http://schemas.microsoft.com/office/drawing/2014/main" id="{C141B2D6-1AA8-495F-83AB-B45F6CD3AB39}"/>
              </a:ext>
            </a:extLst>
          </p:cNvPr>
          <p:cNvSpPr/>
          <p:nvPr/>
        </p:nvSpPr>
        <p:spPr>
          <a:xfrm>
            <a:off x="7189444" y="1821160"/>
            <a:ext cx="1353256" cy="369332"/>
          </a:xfrm>
          <a:prstGeom prst="rect">
            <a:avLst/>
          </a:prstGeom>
        </p:spPr>
        <p:txBody>
          <a:bodyPr wrap="none" anchor="ctr">
            <a:spAutoFit/>
          </a:bodyPr>
          <a:lstStyle/>
          <a:p>
            <a:r>
              <a:rPr lang="en-US"/>
              <a:t>0x210000</a:t>
            </a:r>
          </a:p>
        </p:txBody>
      </p:sp>
      <p:sp>
        <p:nvSpPr>
          <p:cNvPr id="20" name="Rectangle 19">
            <a:extLst>
              <a:ext uri="{FF2B5EF4-FFF2-40B4-BE49-F238E27FC236}">
                <a16:creationId xmlns:a16="http://schemas.microsoft.com/office/drawing/2014/main" id="{6AFC62D7-8F3E-4413-B6F2-FAE1E2655C14}"/>
              </a:ext>
            </a:extLst>
          </p:cNvPr>
          <p:cNvSpPr/>
          <p:nvPr/>
        </p:nvSpPr>
        <p:spPr>
          <a:xfrm>
            <a:off x="3990731" y="5192344"/>
            <a:ext cx="3182679" cy="923330"/>
          </a:xfrm>
          <a:prstGeom prst="rect">
            <a:avLst/>
          </a:prstGeom>
          <a:ln>
            <a:solidFill>
              <a:schemeClr val="accent1">
                <a:shade val="50000"/>
              </a:schemeClr>
            </a:solidFill>
          </a:ln>
        </p:spPr>
        <p:txBody>
          <a:bodyPr wrap="square">
            <a:spAutoFit/>
          </a:bodyPr>
          <a:lstStyle/>
          <a:p>
            <a:pPr algn="r"/>
            <a:r>
              <a:rPr lang="en-US"/>
              <a:t>(</a:t>
            </a:r>
            <a:r>
              <a:rPr lang="en-US">
                <a:solidFill>
                  <a:schemeClr val="accent1">
                    <a:lumMod val="75000"/>
                  </a:schemeClr>
                </a:solidFill>
              </a:rPr>
              <a:t>Public key of Secure Boot signing key</a:t>
            </a:r>
            <a:r>
              <a:rPr lang="en-US"/>
              <a:t>)</a:t>
            </a:r>
          </a:p>
          <a:p>
            <a:pPr algn="r"/>
            <a:r>
              <a:rPr lang="en-US"/>
              <a:t>second-stage bootloader</a:t>
            </a:r>
          </a:p>
        </p:txBody>
      </p:sp>
      <p:sp>
        <p:nvSpPr>
          <p:cNvPr id="21" name="Rectangle 20">
            <a:extLst>
              <a:ext uri="{FF2B5EF4-FFF2-40B4-BE49-F238E27FC236}">
                <a16:creationId xmlns:a16="http://schemas.microsoft.com/office/drawing/2014/main" id="{FD2963E3-295E-44C6-81ED-C3AC6DA420BB}"/>
              </a:ext>
            </a:extLst>
          </p:cNvPr>
          <p:cNvSpPr/>
          <p:nvPr/>
        </p:nvSpPr>
        <p:spPr>
          <a:xfrm>
            <a:off x="7217502" y="5893482"/>
            <a:ext cx="1435008" cy="369332"/>
          </a:xfrm>
          <a:prstGeom prst="rect">
            <a:avLst/>
          </a:prstGeom>
        </p:spPr>
        <p:txBody>
          <a:bodyPr wrap="none">
            <a:spAutoFit/>
          </a:bodyPr>
          <a:lstStyle/>
          <a:p>
            <a:r>
              <a:rPr lang="en-US"/>
              <a:t>0x001000 </a:t>
            </a:r>
          </a:p>
        </p:txBody>
      </p:sp>
      <p:pic>
        <p:nvPicPr>
          <p:cNvPr id="22" name="Picture 21">
            <a:extLst>
              <a:ext uri="{FF2B5EF4-FFF2-40B4-BE49-F238E27FC236}">
                <a16:creationId xmlns:a16="http://schemas.microsoft.com/office/drawing/2014/main" id="{6F14C605-ECD3-4DF1-9F3F-13E388C5EA16}"/>
              </a:ext>
            </a:extLst>
          </p:cNvPr>
          <p:cNvPicPr>
            <a:picLocks noChangeAspect="1"/>
          </p:cNvPicPr>
          <p:nvPr/>
        </p:nvPicPr>
        <p:blipFill>
          <a:blip r:embed="rId2"/>
          <a:stretch>
            <a:fillRect/>
          </a:stretch>
        </p:blipFill>
        <p:spPr>
          <a:xfrm>
            <a:off x="187061" y="3311660"/>
            <a:ext cx="3440170" cy="2951154"/>
          </a:xfrm>
          <a:prstGeom prst="rect">
            <a:avLst/>
          </a:prstGeom>
        </p:spPr>
      </p:pic>
      <p:grpSp>
        <p:nvGrpSpPr>
          <p:cNvPr id="23" name="Group 22">
            <a:extLst>
              <a:ext uri="{FF2B5EF4-FFF2-40B4-BE49-F238E27FC236}">
                <a16:creationId xmlns:a16="http://schemas.microsoft.com/office/drawing/2014/main" id="{BD1FFFEB-7FCB-4D2D-A6C6-4C21944C5C22}"/>
              </a:ext>
            </a:extLst>
          </p:cNvPr>
          <p:cNvGrpSpPr/>
          <p:nvPr/>
        </p:nvGrpSpPr>
        <p:grpSpPr>
          <a:xfrm>
            <a:off x="1413690" y="5207476"/>
            <a:ext cx="2577041" cy="905303"/>
            <a:chOff x="1447980" y="4789449"/>
            <a:chExt cx="2577041" cy="905303"/>
          </a:xfrm>
        </p:grpSpPr>
        <p:cxnSp>
          <p:nvCxnSpPr>
            <p:cNvPr id="24" name="Connector: Elbow 18">
              <a:extLst>
                <a:ext uri="{FF2B5EF4-FFF2-40B4-BE49-F238E27FC236}">
                  <a16:creationId xmlns:a16="http://schemas.microsoft.com/office/drawing/2014/main" id="{D843555E-4BF4-440D-8597-6937DB41028D}"/>
                </a:ext>
              </a:extLst>
            </p:cNvPr>
            <p:cNvCxnSpPr>
              <a:cxnSpLocks/>
            </p:cNvCxnSpPr>
            <p:nvPr/>
          </p:nvCxnSpPr>
          <p:spPr>
            <a:xfrm>
              <a:off x="1447980" y="5052074"/>
              <a:ext cx="2577041" cy="642678"/>
            </a:xfrm>
            <a:prstGeom prst="bentConnector3">
              <a:avLst>
                <a:gd name="adj1" fmla="val 90159"/>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97004F3-1C34-4D01-984A-D39FAC6BBECC}"/>
                </a:ext>
              </a:extLst>
            </p:cNvPr>
            <p:cNvCxnSpPr>
              <a:cxnSpLocks/>
            </p:cNvCxnSpPr>
            <p:nvPr/>
          </p:nvCxnSpPr>
          <p:spPr>
            <a:xfrm flipH="1" flipV="1">
              <a:off x="1447980" y="4789449"/>
              <a:ext cx="5136" cy="262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6AFC62D7-8F3E-4413-B6F2-FAE1E2655C14}"/>
              </a:ext>
            </a:extLst>
          </p:cNvPr>
          <p:cNvSpPr/>
          <p:nvPr/>
        </p:nvSpPr>
        <p:spPr>
          <a:xfrm>
            <a:off x="3997169" y="6116499"/>
            <a:ext cx="3182679" cy="369332"/>
          </a:xfrm>
          <a:prstGeom prst="rect">
            <a:avLst/>
          </a:prstGeom>
          <a:ln>
            <a:solidFill>
              <a:schemeClr val="accent1">
                <a:shade val="50000"/>
              </a:schemeClr>
            </a:solidFill>
          </a:ln>
        </p:spPr>
        <p:txBody>
          <a:bodyPr wrap="square">
            <a:spAutoFit/>
          </a:bodyPr>
          <a:lstStyle/>
          <a:p>
            <a:pPr algn="r"/>
            <a:r>
              <a:rPr lang="en-US">
                <a:solidFill>
                  <a:schemeClr val="accent1">
                    <a:lumMod val="75000"/>
                  </a:schemeClr>
                </a:solidFill>
              </a:rPr>
              <a:t>Secure digest</a:t>
            </a:r>
          </a:p>
        </p:txBody>
      </p:sp>
    </p:spTree>
    <p:extLst>
      <p:ext uri="{BB962C8B-B14F-4D97-AF65-F5344CB8AC3E}">
        <p14:creationId xmlns:p14="http://schemas.microsoft.com/office/powerpoint/2010/main" val="202442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security?</a:t>
            </a:r>
          </a:p>
        </p:txBody>
      </p:sp>
      <p:sp>
        <p:nvSpPr>
          <p:cNvPr id="3" name="Content Placeholder 2"/>
          <p:cNvSpPr>
            <a:spLocks noGrp="1"/>
          </p:cNvSpPr>
          <p:nvPr>
            <p:ph idx="1"/>
          </p:nvPr>
        </p:nvSpPr>
        <p:spPr/>
        <p:txBody>
          <a:bodyPr/>
          <a:lstStyle/>
          <a:p>
            <a:pPr>
              <a:lnSpc>
                <a:spcPct val="100000"/>
              </a:lnSpc>
            </a:pPr>
            <a:r>
              <a:rPr lang="en-US"/>
              <a:t> Asset </a:t>
            </a:r>
            <a:r>
              <a:rPr lang="mr-IN"/>
              <a:t>–</a:t>
            </a:r>
            <a:r>
              <a:rPr lang="en-US"/>
              <a:t> A worth protecting resource of value</a:t>
            </a:r>
          </a:p>
          <a:p>
            <a:pPr lvl="1">
              <a:lnSpc>
                <a:spcPct val="100000"/>
              </a:lnSpc>
            </a:pPr>
            <a:r>
              <a:rPr lang="en-US"/>
              <a:t>Tangible object (?), such as a user password</a:t>
            </a:r>
          </a:p>
          <a:p>
            <a:pPr lvl="1">
              <a:lnSpc>
                <a:spcPct val="100000"/>
              </a:lnSpc>
            </a:pPr>
            <a:r>
              <a:rPr lang="en-US"/>
              <a:t>Intangible asset, such as network availability</a:t>
            </a:r>
          </a:p>
          <a:p>
            <a:pPr>
              <a:lnSpc>
                <a:spcPct val="100000"/>
              </a:lnSpc>
            </a:pPr>
            <a:r>
              <a:rPr lang="en-US"/>
              <a:t> To Attack</a:t>
            </a:r>
          </a:p>
          <a:p>
            <a:pPr lvl="1">
              <a:lnSpc>
                <a:spcPct val="100000"/>
              </a:lnSpc>
            </a:pPr>
            <a:r>
              <a:rPr lang="en-US" i="1"/>
              <a:t>Intentional</a:t>
            </a:r>
            <a:r>
              <a:rPr lang="en-US"/>
              <a:t> act of acquisition, damage or disruption of an asset </a:t>
            </a:r>
            <a:r>
              <a:rPr lang="en-US">
                <a:solidFill>
                  <a:srgbClr val="C00000"/>
                </a:solidFill>
              </a:rPr>
              <a:t>without permission </a:t>
            </a:r>
          </a:p>
          <a:p>
            <a:pPr lvl="1">
              <a:lnSpc>
                <a:spcPct val="100000"/>
              </a:lnSpc>
            </a:pPr>
            <a:r>
              <a:rPr lang="en-US"/>
              <a:t>Attack tools: software, hardware monitoring and hardware tampering</a:t>
            </a:r>
          </a:p>
          <a:p>
            <a:pPr>
              <a:lnSpc>
                <a:spcPct val="100000"/>
              </a:lnSpc>
            </a:pPr>
            <a:r>
              <a:rPr lang="en-US"/>
              <a:t> To Defend</a:t>
            </a:r>
          </a:p>
          <a:p>
            <a:pPr lvl="1">
              <a:lnSpc>
                <a:spcPct val="100000"/>
              </a:lnSpc>
            </a:pPr>
            <a:r>
              <a:rPr lang="en-US"/>
              <a:t>Design of a system with hardware or software to counter attacks.</a:t>
            </a:r>
          </a:p>
          <a:p>
            <a:pPr lvl="1">
              <a:lnSpc>
                <a:spcPct val="100000"/>
              </a:lnSpc>
            </a:pPr>
            <a:endParaRPr lang="en-US"/>
          </a:p>
          <a:p>
            <a:pPr lvl="1">
              <a:lnSpc>
                <a:spcPct val="100000"/>
              </a:lnSpc>
            </a:pPr>
            <a:endParaRPr lang="en-US"/>
          </a:p>
          <a:p>
            <a:pPr lvl="1">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a:t>
            </a:fld>
            <a:endParaRPr lang="en-US" altLang="en-US"/>
          </a:p>
        </p:txBody>
      </p:sp>
    </p:spTree>
    <p:extLst>
      <p:ext uri="{BB962C8B-B14F-4D97-AF65-F5344CB8AC3E}">
        <p14:creationId xmlns:p14="http://schemas.microsoft.com/office/powerpoint/2010/main" val="1991410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eFuse</a:t>
            </a:r>
            <a:r>
              <a:rPr lang="en-US" dirty="0"/>
              <a:t> blocks</a:t>
            </a:r>
          </a:p>
        </p:txBody>
      </p:sp>
      <p:sp>
        <p:nvSpPr>
          <p:cNvPr id="3" name="Content Placeholder 2"/>
          <p:cNvSpPr>
            <a:spLocks noGrp="1"/>
          </p:cNvSpPr>
          <p:nvPr>
            <p:ph idx="1"/>
          </p:nvPr>
        </p:nvSpPr>
        <p:spPr>
          <a:xfrm>
            <a:off x="628650" y="1825625"/>
            <a:ext cx="7886700" cy="792315"/>
          </a:xfrm>
        </p:spPr>
        <p:txBody>
          <a:bodyPr/>
          <a:lstStyle/>
          <a:p>
            <a:r>
              <a:rPr lang="en-US" dirty="0"/>
              <a:t>ESP32 has 4 </a:t>
            </a:r>
            <a:r>
              <a:rPr lang="en-US" dirty="0" err="1"/>
              <a:t>eFuse</a:t>
            </a:r>
            <a:r>
              <a:rPr lang="en-US" dirty="0"/>
              <a:t> blocks as secure key storage</a:t>
            </a:r>
          </a:p>
          <a:p>
            <a:pPr lvl="1"/>
            <a:r>
              <a:rPr lang="en-US" dirty="0"/>
              <a:t>Each is 256 bits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40</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476568603"/>
              </p:ext>
            </p:extLst>
          </p:nvPr>
        </p:nvGraphicFramePr>
        <p:xfrm>
          <a:off x="967507" y="3614754"/>
          <a:ext cx="7052154" cy="701040"/>
        </p:xfrm>
        <a:graphic>
          <a:graphicData uri="http://schemas.openxmlformats.org/drawingml/2006/table">
            <a:tbl>
              <a:tblPr firstRow="1" bandRow="1">
                <a:tableStyleId>{5C22544A-7EE6-4342-B048-85BDC9FD1C3A}</a:tableStyleId>
              </a:tblPr>
              <a:tblGrid>
                <a:gridCol w="1624837">
                  <a:extLst>
                    <a:ext uri="{9D8B030D-6E8A-4147-A177-3AD203B41FA5}">
                      <a16:colId xmlns:a16="http://schemas.microsoft.com/office/drawing/2014/main" val="2483833422"/>
                    </a:ext>
                  </a:extLst>
                </a:gridCol>
                <a:gridCol w="1809107">
                  <a:extLst>
                    <a:ext uri="{9D8B030D-6E8A-4147-A177-3AD203B41FA5}">
                      <a16:colId xmlns:a16="http://schemas.microsoft.com/office/drawing/2014/main" val="2891968510"/>
                    </a:ext>
                  </a:extLst>
                </a:gridCol>
                <a:gridCol w="1825850">
                  <a:extLst>
                    <a:ext uri="{9D8B030D-6E8A-4147-A177-3AD203B41FA5}">
                      <a16:colId xmlns:a16="http://schemas.microsoft.com/office/drawing/2014/main" val="3586090010"/>
                    </a:ext>
                  </a:extLst>
                </a:gridCol>
                <a:gridCol w="1792360">
                  <a:extLst>
                    <a:ext uri="{9D8B030D-6E8A-4147-A177-3AD203B41FA5}">
                      <a16:colId xmlns:a16="http://schemas.microsoft.com/office/drawing/2014/main" val="2905459801"/>
                    </a:ext>
                  </a:extLst>
                </a:gridCol>
              </a:tblGrid>
              <a:tr h="370840">
                <a:tc>
                  <a:txBody>
                    <a:bodyPr/>
                    <a:lstStyle/>
                    <a:p>
                      <a:pPr algn="ctr"/>
                      <a:r>
                        <a:rPr lang="en-US" sz="2000" dirty="0">
                          <a:solidFill>
                            <a:schemeClr val="tx1"/>
                          </a:solidFill>
                        </a:rPr>
                        <a:t>Reserved</a:t>
                      </a:r>
                    </a:p>
                  </a:txBody>
                  <a:tcPr anchor="ctr">
                    <a:solidFill>
                      <a:schemeClr val="accent1">
                        <a:lumMod val="20000"/>
                        <a:lumOff val="80000"/>
                      </a:schemeClr>
                    </a:solidFill>
                  </a:tcPr>
                </a:tc>
                <a:tc>
                  <a:txBody>
                    <a:bodyPr/>
                    <a:lstStyle/>
                    <a:p>
                      <a:pPr algn="ctr"/>
                      <a:r>
                        <a:rPr lang="en-US" sz="2000" dirty="0">
                          <a:solidFill>
                            <a:schemeClr val="tx1"/>
                          </a:solidFill>
                        </a:rPr>
                        <a:t>Flash encryption key</a:t>
                      </a:r>
                    </a:p>
                  </a:txBody>
                  <a:tcPr anchor="ctr">
                    <a:solidFill>
                      <a:schemeClr val="accent1">
                        <a:lumMod val="20000"/>
                        <a:lumOff val="80000"/>
                      </a:schemeClr>
                    </a:solidFill>
                  </a:tcPr>
                </a:tc>
                <a:tc>
                  <a:txBody>
                    <a:bodyPr/>
                    <a:lstStyle/>
                    <a:p>
                      <a:pPr algn="ctr"/>
                      <a:r>
                        <a:rPr lang="en-US" sz="2000" dirty="0">
                          <a:solidFill>
                            <a:schemeClr val="tx1"/>
                          </a:solidFill>
                        </a:rPr>
                        <a:t>Secure bootloader key</a:t>
                      </a:r>
                    </a:p>
                  </a:txBody>
                  <a:tcPr anchor="ctr">
                    <a:solidFill>
                      <a:schemeClr val="accent1">
                        <a:lumMod val="20000"/>
                        <a:lumOff val="80000"/>
                      </a:schemeClr>
                    </a:solidFill>
                  </a:tcPr>
                </a:tc>
                <a:tc>
                  <a:txBody>
                    <a:bodyPr/>
                    <a:lstStyle/>
                    <a:p>
                      <a:pPr algn="ctr"/>
                      <a:r>
                        <a:rPr lang="en-US" sz="2000" dirty="0">
                          <a:solidFill>
                            <a:schemeClr val="tx1"/>
                          </a:solidFill>
                        </a:rPr>
                        <a:t>Reserved for application</a:t>
                      </a:r>
                    </a:p>
                  </a:txBody>
                  <a:tcPr anchor="ctr">
                    <a:solidFill>
                      <a:schemeClr val="accent1">
                        <a:lumMod val="20000"/>
                        <a:lumOff val="80000"/>
                      </a:schemeClr>
                    </a:solidFill>
                  </a:tcPr>
                </a:tc>
                <a:extLst>
                  <a:ext uri="{0D108BD9-81ED-4DB2-BD59-A6C34878D82A}">
                    <a16:rowId xmlns:a16="http://schemas.microsoft.com/office/drawing/2014/main" val="3223408986"/>
                  </a:ext>
                </a:extLst>
              </a:tr>
            </a:tbl>
          </a:graphicData>
        </a:graphic>
      </p:graphicFrame>
      <p:sp>
        <p:nvSpPr>
          <p:cNvPr id="6" name="TextBox 5"/>
          <p:cNvSpPr txBox="1"/>
          <p:nvPr/>
        </p:nvSpPr>
        <p:spPr>
          <a:xfrm>
            <a:off x="1227612" y="3231876"/>
            <a:ext cx="779381" cy="369332"/>
          </a:xfrm>
          <a:prstGeom prst="rect">
            <a:avLst/>
          </a:prstGeom>
          <a:noFill/>
        </p:spPr>
        <p:txBody>
          <a:bodyPr wrap="none" rtlCol="0">
            <a:spAutoFit/>
          </a:bodyPr>
          <a:lstStyle/>
          <a:p>
            <a:r>
              <a:rPr lang="en-US" dirty="0"/>
              <a:t>BLK0</a:t>
            </a:r>
          </a:p>
        </p:txBody>
      </p:sp>
      <p:sp>
        <p:nvSpPr>
          <p:cNvPr id="7" name="TextBox 6"/>
          <p:cNvSpPr txBox="1"/>
          <p:nvPr/>
        </p:nvSpPr>
        <p:spPr>
          <a:xfrm>
            <a:off x="3071015" y="3231876"/>
            <a:ext cx="779381" cy="369332"/>
          </a:xfrm>
          <a:prstGeom prst="rect">
            <a:avLst/>
          </a:prstGeom>
          <a:noFill/>
        </p:spPr>
        <p:txBody>
          <a:bodyPr wrap="none" rtlCol="0">
            <a:spAutoFit/>
          </a:bodyPr>
          <a:lstStyle/>
          <a:p>
            <a:r>
              <a:rPr lang="en-US" dirty="0"/>
              <a:t>BLK1</a:t>
            </a:r>
          </a:p>
        </p:txBody>
      </p:sp>
      <p:sp>
        <p:nvSpPr>
          <p:cNvPr id="8" name="TextBox 7"/>
          <p:cNvSpPr txBox="1"/>
          <p:nvPr/>
        </p:nvSpPr>
        <p:spPr>
          <a:xfrm>
            <a:off x="4931795" y="3231876"/>
            <a:ext cx="779381" cy="369332"/>
          </a:xfrm>
          <a:prstGeom prst="rect">
            <a:avLst/>
          </a:prstGeom>
          <a:noFill/>
        </p:spPr>
        <p:txBody>
          <a:bodyPr wrap="none" rtlCol="0">
            <a:spAutoFit/>
          </a:bodyPr>
          <a:lstStyle/>
          <a:p>
            <a:r>
              <a:rPr lang="en-US" dirty="0"/>
              <a:t>BLK2</a:t>
            </a:r>
          </a:p>
        </p:txBody>
      </p:sp>
      <p:sp>
        <p:nvSpPr>
          <p:cNvPr id="9" name="TextBox 8"/>
          <p:cNvSpPr txBox="1"/>
          <p:nvPr/>
        </p:nvSpPr>
        <p:spPr>
          <a:xfrm>
            <a:off x="6792575" y="3231876"/>
            <a:ext cx="779381" cy="369332"/>
          </a:xfrm>
          <a:prstGeom prst="rect">
            <a:avLst/>
          </a:prstGeom>
          <a:noFill/>
        </p:spPr>
        <p:txBody>
          <a:bodyPr wrap="none" rtlCol="0">
            <a:spAutoFit/>
          </a:bodyPr>
          <a:lstStyle/>
          <a:p>
            <a:r>
              <a:rPr lang="en-US" dirty="0"/>
              <a:t>BLK3</a:t>
            </a:r>
          </a:p>
        </p:txBody>
      </p:sp>
      <p:sp>
        <p:nvSpPr>
          <p:cNvPr id="10" name="TextBox 9"/>
          <p:cNvSpPr txBox="1"/>
          <p:nvPr/>
        </p:nvSpPr>
        <p:spPr>
          <a:xfrm>
            <a:off x="3850396" y="2777542"/>
            <a:ext cx="859531" cy="369332"/>
          </a:xfrm>
          <a:prstGeom prst="rect">
            <a:avLst/>
          </a:prstGeom>
          <a:noFill/>
        </p:spPr>
        <p:txBody>
          <a:bodyPr wrap="none" rtlCol="0">
            <a:spAutoFit/>
          </a:bodyPr>
          <a:lstStyle/>
          <a:p>
            <a:r>
              <a:rPr lang="en-US" dirty="0" err="1"/>
              <a:t>eFuse</a:t>
            </a:r>
            <a:endParaRPr lang="en-US" dirty="0"/>
          </a:p>
        </p:txBody>
      </p:sp>
    </p:spTree>
    <p:extLst>
      <p:ext uri="{BB962C8B-B14F-4D97-AF65-F5344CB8AC3E}">
        <p14:creationId xmlns:p14="http://schemas.microsoft.com/office/powerpoint/2010/main" val="1136972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ESP32 Secure Boot (V2)</a:t>
            </a:r>
          </a:p>
        </p:txBody>
      </p:sp>
      <p:sp>
        <p:nvSpPr>
          <p:cNvPr id="3" name="Content Placeholder 2"/>
          <p:cNvSpPr>
            <a:spLocks noGrp="1"/>
          </p:cNvSpPr>
          <p:nvPr>
            <p:ph idx="1"/>
          </p:nvPr>
        </p:nvSpPr>
        <p:spPr/>
        <p:txBody>
          <a:bodyPr>
            <a:normAutofit/>
          </a:bodyPr>
          <a:lstStyle/>
          <a:p>
            <a:pPr>
              <a:lnSpc>
                <a:spcPct val="100000"/>
              </a:lnSpc>
            </a:pPr>
            <a:r>
              <a:rPr lang="en-US" dirty="0"/>
              <a:t>Secure Boot V2 verifies the </a:t>
            </a:r>
            <a:r>
              <a:rPr lang="en-US" i="1" dirty="0"/>
              <a:t>signature blocks </a:t>
            </a:r>
            <a:r>
              <a:rPr lang="en-US" i="1" dirty="0">
                <a:solidFill>
                  <a:srgbClr val="C00000"/>
                </a:solidFill>
              </a:rPr>
              <a:t>appended</a:t>
            </a:r>
            <a:r>
              <a:rPr lang="en-US" i="1" dirty="0"/>
              <a:t> </a:t>
            </a:r>
            <a:r>
              <a:rPr lang="en-US" dirty="0"/>
              <a:t>to the </a:t>
            </a:r>
            <a:r>
              <a:rPr lang="en-US" i="1" dirty="0"/>
              <a:t>bootloader</a:t>
            </a:r>
            <a:r>
              <a:rPr lang="en-US" dirty="0"/>
              <a:t> and </a:t>
            </a:r>
            <a:r>
              <a:rPr lang="en-US" i="1" dirty="0"/>
              <a:t>application binaries</a:t>
            </a:r>
            <a:r>
              <a:rPr lang="en-US" dirty="0"/>
              <a:t>. </a:t>
            </a:r>
          </a:p>
          <a:p>
            <a:pPr lvl="1">
              <a:lnSpc>
                <a:spcPct val="100000"/>
              </a:lnSpc>
            </a:pPr>
            <a:r>
              <a:rPr lang="en-US" dirty="0"/>
              <a:t>The signature block contains the image binary signed by an RSA-3072 private key and its corresponding public key.</a:t>
            </a:r>
          </a:p>
          <a:p>
            <a:pPr>
              <a:lnSpc>
                <a:spcPct val="100000"/>
              </a:lnSpc>
            </a:pPr>
            <a:r>
              <a:rPr lang="en-US" dirty="0"/>
              <a:t>On startup, ROM code checks the Secure Boot V2 bit in </a:t>
            </a:r>
            <a:r>
              <a:rPr lang="en-US" dirty="0" err="1"/>
              <a:t>eFuse</a:t>
            </a:r>
            <a:r>
              <a:rPr lang="en-US" dirty="0"/>
              <a:t>.</a:t>
            </a:r>
          </a:p>
          <a:p>
            <a:pPr>
              <a:lnSpc>
                <a:spcPct val="100000"/>
              </a:lnSpc>
            </a:pPr>
            <a:r>
              <a:rPr lang="en-US" dirty="0"/>
              <a:t>If secure boot is enabled, ROM checks </a:t>
            </a:r>
            <a:r>
              <a:rPr lang="en-US" u="sng" dirty="0"/>
              <a:t>the SHA-256 of </a:t>
            </a:r>
            <a:r>
              <a:rPr lang="en-US" i="1" u="sng" dirty="0"/>
              <a:t>the public key in the signature block</a:t>
            </a:r>
            <a:r>
              <a:rPr lang="en-US" dirty="0"/>
              <a:t> in the </a:t>
            </a:r>
            <a:r>
              <a:rPr lang="en-US" dirty="0" err="1"/>
              <a:t>eFuse</a:t>
            </a:r>
            <a:r>
              <a:rPr lang="en-US" dirty="0"/>
              <a:t>.</a:t>
            </a:r>
          </a:p>
          <a:p>
            <a:pPr>
              <a:lnSpc>
                <a:spcPct val="100000"/>
              </a:lnSpc>
            </a:pPr>
            <a:r>
              <a:rPr lang="en-US" dirty="0"/>
              <a:t>The ROM code validates the public key embedded in </a:t>
            </a:r>
            <a:r>
              <a:rPr lang="en-US" dirty="0">
                <a:solidFill>
                  <a:srgbClr val="C00000"/>
                </a:solidFill>
              </a:rPr>
              <a:t>the software bootloader’s signature block</a:t>
            </a:r>
            <a:r>
              <a:rPr lang="en-US" dirty="0"/>
              <a:t> by matching the SHA-256 of its public key to the SHA-256 in </a:t>
            </a:r>
            <a:r>
              <a:rPr lang="en-US" dirty="0" err="1"/>
              <a:t>eFuse</a:t>
            </a:r>
            <a:r>
              <a:rPr lang="en-US" dirty="0"/>
              <a:t> as per the earlier step. </a:t>
            </a:r>
          </a:p>
          <a:p>
            <a:pPr lvl="1">
              <a:lnSpc>
                <a:spcPct val="100000"/>
              </a:lnSpc>
            </a:pPr>
            <a:r>
              <a:rPr lang="en-US" dirty="0"/>
              <a:t>Boot process will be aborted if a valid hash of the public key isn’t found in the </a:t>
            </a:r>
            <a:r>
              <a:rPr lang="en-US" dirty="0" err="1"/>
              <a:t>eFuse</a:t>
            </a:r>
            <a:r>
              <a:rPr lang="en-US" dirty="0"/>
              <a:t>.</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41</a:t>
            </a:fld>
            <a:endParaRPr lang="en-US" altLang="en-US"/>
          </a:p>
        </p:txBody>
      </p:sp>
    </p:spTree>
    <p:extLst>
      <p:ext uri="{BB962C8B-B14F-4D97-AF65-F5344CB8AC3E}">
        <p14:creationId xmlns:p14="http://schemas.microsoft.com/office/powerpoint/2010/main" val="1191068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ESP32 Secure Boot (V2) – Signature verification</a:t>
            </a:r>
          </a:p>
        </p:txBody>
      </p:sp>
      <p:sp>
        <p:nvSpPr>
          <p:cNvPr id="3" name="Content Placeholder 2"/>
          <p:cNvSpPr>
            <a:spLocks noGrp="1"/>
          </p:cNvSpPr>
          <p:nvPr>
            <p:ph idx="1"/>
          </p:nvPr>
        </p:nvSpPr>
        <p:spPr/>
        <p:txBody>
          <a:bodyPr/>
          <a:lstStyle/>
          <a:p>
            <a:r>
              <a:rPr lang="en-US">
                <a:solidFill>
                  <a:srgbClr val="C00000"/>
                </a:solidFill>
              </a:rPr>
              <a:t>The ROM code verifies</a:t>
            </a:r>
            <a:r>
              <a:rPr lang="en-US"/>
              <a:t> the signature of the </a:t>
            </a:r>
            <a:r>
              <a:rPr lang="en-US">
                <a:solidFill>
                  <a:srgbClr val="C00000"/>
                </a:solidFill>
              </a:rPr>
              <a:t>bootloader</a:t>
            </a:r>
            <a:r>
              <a:rPr lang="en-US"/>
              <a:t> with the pre-validated public key with the RSA-PSS Scheme.</a:t>
            </a:r>
          </a:p>
          <a:p>
            <a:r>
              <a:rPr lang="en-US"/>
              <a:t>Software </a:t>
            </a:r>
            <a:r>
              <a:rPr lang="en-US">
                <a:solidFill>
                  <a:srgbClr val="C00000"/>
                </a:solidFill>
              </a:rPr>
              <a:t>bootloader</a:t>
            </a:r>
            <a:r>
              <a:rPr lang="en-US"/>
              <a:t>, reads the app partition and performs similar </a:t>
            </a:r>
            <a:r>
              <a:rPr lang="en-US">
                <a:solidFill>
                  <a:srgbClr val="C00000"/>
                </a:solidFill>
              </a:rPr>
              <a:t>verification</a:t>
            </a:r>
            <a:r>
              <a:rPr lang="en-US"/>
              <a:t> on the </a:t>
            </a:r>
            <a:r>
              <a:rPr lang="en-US">
                <a:solidFill>
                  <a:srgbClr val="C00000"/>
                </a:solidFill>
              </a:rPr>
              <a:t>application</a:t>
            </a:r>
            <a:r>
              <a:rPr lang="en-US"/>
              <a:t>. </a:t>
            </a:r>
          </a:p>
          <a:p>
            <a:r>
              <a:rPr lang="en-US"/>
              <a:t>The application is verified on every boot up and OTA update. </a:t>
            </a:r>
          </a:p>
          <a:p>
            <a:r>
              <a:rPr lang="en-US"/>
              <a:t>If selected OTA app partition fails verification, bootloader will fall back and look for another correctly signed partition.</a:t>
            </a:r>
          </a:p>
          <a:p>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42</a:t>
            </a:fld>
            <a:endParaRPr lang="en-US" altLang="en-US"/>
          </a:p>
        </p:txBody>
      </p:sp>
    </p:spTree>
    <p:extLst>
      <p:ext uri="{BB962C8B-B14F-4D97-AF65-F5344CB8AC3E}">
        <p14:creationId xmlns:p14="http://schemas.microsoft.com/office/powerpoint/2010/main" val="1351417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ESP32 Secure Boot (V2) – Illustration </a:t>
            </a:r>
          </a:p>
        </p:txBody>
      </p:sp>
      <p:sp>
        <p:nvSpPr>
          <p:cNvPr id="3" name="Content Placeholder 2"/>
          <p:cNvSpPr>
            <a:spLocks noGrp="1"/>
          </p:cNvSpPr>
          <p:nvPr>
            <p:ph idx="1"/>
          </p:nvPr>
        </p:nvSpPr>
        <p:spPr>
          <a:xfrm>
            <a:off x="628650" y="1825625"/>
            <a:ext cx="7886700" cy="342802"/>
          </a:xfrm>
        </p:spPr>
        <p:txBody>
          <a:bodyPr>
            <a:normAutofit fontScale="92500" lnSpcReduction="10000"/>
          </a:bodyPr>
          <a:lstStyle/>
          <a:p>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43</a:t>
            </a:fld>
            <a:endParaRPr lang="en-US" altLang="en-US"/>
          </a:p>
        </p:txBody>
      </p:sp>
      <p:grpSp>
        <p:nvGrpSpPr>
          <p:cNvPr id="15" name="Group 14"/>
          <p:cNvGrpSpPr/>
          <p:nvPr/>
        </p:nvGrpSpPr>
        <p:grpSpPr>
          <a:xfrm>
            <a:off x="2544671" y="3972868"/>
            <a:ext cx="2514600" cy="1107996"/>
            <a:chOff x="3420427" y="2912301"/>
            <a:chExt cx="2514600" cy="1107996"/>
          </a:xfrm>
        </p:grpSpPr>
        <p:sp>
          <p:nvSpPr>
            <p:cNvPr id="5" name="TextBox 4"/>
            <p:cNvSpPr txBox="1"/>
            <p:nvPr/>
          </p:nvSpPr>
          <p:spPr>
            <a:xfrm>
              <a:off x="3420427" y="2912301"/>
              <a:ext cx="2514600" cy="369332"/>
            </a:xfrm>
            <a:prstGeom prst="rect">
              <a:avLst/>
            </a:prstGeom>
            <a:noFill/>
            <a:ln>
              <a:solidFill>
                <a:schemeClr val="accent1">
                  <a:shade val="50000"/>
                </a:schemeClr>
              </a:solidFill>
            </a:ln>
          </p:spPr>
          <p:txBody>
            <a:bodyPr wrap="square" rtlCol="0">
              <a:spAutoFit/>
            </a:bodyPr>
            <a:lstStyle/>
            <a:p>
              <a:r>
                <a:rPr lang="en-US"/>
                <a:t>Bootloader</a:t>
              </a:r>
            </a:p>
          </p:txBody>
        </p:sp>
        <p:sp>
          <p:nvSpPr>
            <p:cNvPr id="8" name="TextBox 7"/>
            <p:cNvSpPr txBox="1"/>
            <p:nvPr/>
          </p:nvSpPr>
          <p:spPr>
            <a:xfrm>
              <a:off x="3420427" y="3281633"/>
              <a:ext cx="2514600" cy="369332"/>
            </a:xfrm>
            <a:prstGeom prst="rect">
              <a:avLst/>
            </a:prstGeom>
            <a:noFill/>
            <a:ln>
              <a:solidFill>
                <a:schemeClr val="accent1">
                  <a:shade val="50000"/>
                </a:schemeClr>
              </a:solidFill>
            </a:ln>
          </p:spPr>
          <p:txBody>
            <a:bodyPr wrap="square" rtlCol="0">
              <a:spAutoFit/>
            </a:bodyPr>
            <a:lstStyle/>
            <a:p>
              <a:r>
                <a:rPr lang="en-US"/>
                <a:t>RSA </a:t>
              </a:r>
              <a:r>
                <a:rPr lang="en-US" err="1"/>
                <a:t>Signature</a:t>
              </a:r>
              <a:r>
                <a:rPr lang="en-US" baseline="-25000" err="1"/>
                <a:t>BL</a:t>
              </a:r>
              <a:endParaRPr lang="en-US" baseline="-25000"/>
            </a:p>
          </p:txBody>
        </p:sp>
        <p:sp>
          <p:nvSpPr>
            <p:cNvPr id="9" name="TextBox 8"/>
            <p:cNvSpPr txBox="1"/>
            <p:nvPr/>
          </p:nvSpPr>
          <p:spPr>
            <a:xfrm>
              <a:off x="3420427" y="3650965"/>
              <a:ext cx="2514600" cy="369332"/>
            </a:xfrm>
            <a:prstGeom prst="rect">
              <a:avLst/>
            </a:prstGeom>
            <a:noFill/>
            <a:ln>
              <a:solidFill>
                <a:schemeClr val="accent1">
                  <a:shade val="50000"/>
                </a:schemeClr>
              </a:solidFill>
            </a:ln>
          </p:spPr>
          <p:txBody>
            <a:bodyPr wrap="square" rtlCol="0">
              <a:spAutoFit/>
            </a:bodyPr>
            <a:lstStyle/>
            <a:p>
              <a:r>
                <a:rPr lang="en-US"/>
                <a:t>RSA public key</a:t>
              </a:r>
            </a:p>
          </p:txBody>
        </p:sp>
      </p:grpSp>
      <p:grpSp>
        <p:nvGrpSpPr>
          <p:cNvPr id="14" name="Group 13"/>
          <p:cNvGrpSpPr/>
          <p:nvPr/>
        </p:nvGrpSpPr>
        <p:grpSpPr>
          <a:xfrm>
            <a:off x="5432865" y="3972868"/>
            <a:ext cx="2514600" cy="1107996"/>
            <a:chOff x="6122075" y="2912301"/>
            <a:chExt cx="2514600" cy="1107996"/>
          </a:xfrm>
        </p:grpSpPr>
        <p:sp>
          <p:nvSpPr>
            <p:cNvPr id="10" name="TextBox 9"/>
            <p:cNvSpPr txBox="1"/>
            <p:nvPr/>
          </p:nvSpPr>
          <p:spPr>
            <a:xfrm>
              <a:off x="6122075" y="2912301"/>
              <a:ext cx="2514600" cy="369332"/>
            </a:xfrm>
            <a:prstGeom prst="rect">
              <a:avLst/>
            </a:prstGeom>
            <a:noFill/>
            <a:ln>
              <a:solidFill>
                <a:schemeClr val="accent1">
                  <a:shade val="50000"/>
                </a:schemeClr>
              </a:solidFill>
            </a:ln>
          </p:spPr>
          <p:txBody>
            <a:bodyPr wrap="square" rtlCol="0">
              <a:spAutoFit/>
            </a:bodyPr>
            <a:lstStyle/>
            <a:p>
              <a:r>
                <a:rPr lang="en-US"/>
                <a:t>App</a:t>
              </a:r>
            </a:p>
          </p:txBody>
        </p:sp>
        <p:sp>
          <p:nvSpPr>
            <p:cNvPr id="11" name="TextBox 10"/>
            <p:cNvSpPr txBox="1"/>
            <p:nvPr/>
          </p:nvSpPr>
          <p:spPr>
            <a:xfrm>
              <a:off x="6122075" y="3281633"/>
              <a:ext cx="2514600" cy="369332"/>
            </a:xfrm>
            <a:prstGeom prst="rect">
              <a:avLst/>
            </a:prstGeom>
            <a:noFill/>
            <a:ln>
              <a:solidFill>
                <a:schemeClr val="accent1">
                  <a:shade val="50000"/>
                </a:schemeClr>
              </a:solidFill>
            </a:ln>
          </p:spPr>
          <p:txBody>
            <a:bodyPr wrap="square" rtlCol="0">
              <a:spAutoFit/>
            </a:bodyPr>
            <a:lstStyle/>
            <a:p>
              <a:r>
                <a:rPr lang="en-US"/>
                <a:t>RSA </a:t>
              </a:r>
              <a:r>
                <a:rPr lang="en-US" err="1"/>
                <a:t>Signature</a:t>
              </a:r>
              <a:r>
                <a:rPr lang="en-US" baseline="-25000" err="1"/>
                <a:t>App</a:t>
              </a:r>
              <a:endParaRPr lang="en-US" baseline="-25000"/>
            </a:p>
          </p:txBody>
        </p:sp>
        <p:sp>
          <p:nvSpPr>
            <p:cNvPr id="12" name="TextBox 11"/>
            <p:cNvSpPr txBox="1"/>
            <p:nvPr/>
          </p:nvSpPr>
          <p:spPr>
            <a:xfrm>
              <a:off x="6122075" y="3650965"/>
              <a:ext cx="2514600" cy="369332"/>
            </a:xfrm>
            <a:prstGeom prst="rect">
              <a:avLst/>
            </a:prstGeom>
            <a:noFill/>
            <a:ln>
              <a:solidFill>
                <a:schemeClr val="accent1">
                  <a:shade val="50000"/>
                </a:schemeClr>
              </a:solidFill>
            </a:ln>
          </p:spPr>
          <p:txBody>
            <a:bodyPr wrap="square" rtlCol="0">
              <a:spAutoFit/>
            </a:bodyPr>
            <a:lstStyle/>
            <a:p>
              <a:r>
                <a:rPr lang="en-US"/>
                <a:t>RSA public key</a:t>
              </a:r>
            </a:p>
          </p:txBody>
        </p:sp>
      </p:grpSp>
      <p:sp>
        <p:nvSpPr>
          <p:cNvPr id="6" name="Rectangle 5"/>
          <p:cNvSpPr/>
          <p:nvPr/>
        </p:nvSpPr>
        <p:spPr>
          <a:xfrm>
            <a:off x="3939131" y="2475518"/>
            <a:ext cx="859531" cy="369332"/>
          </a:xfrm>
          <a:prstGeom prst="rect">
            <a:avLst/>
          </a:prstGeom>
        </p:spPr>
        <p:txBody>
          <a:bodyPr wrap="none">
            <a:spAutoFit/>
          </a:bodyPr>
          <a:lstStyle/>
          <a:p>
            <a:r>
              <a:rPr lang="en-US" err="1"/>
              <a:t>eFuse</a:t>
            </a:r>
            <a:endParaRPr lang="en-US"/>
          </a:p>
        </p:txBody>
      </p:sp>
      <p:sp>
        <p:nvSpPr>
          <p:cNvPr id="7" name="Rectangle 6"/>
          <p:cNvSpPr/>
          <p:nvPr/>
        </p:nvSpPr>
        <p:spPr>
          <a:xfrm>
            <a:off x="3939131" y="2925000"/>
            <a:ext cx="2514600" cy="646331"/>
          </a:xfrm>
          <a:prstGeom prst="rect">
            <a:avLst/>
          </a:prstGeom>
          <a:ln>
            <a:solidFill>
              <a:schemeClr val="accent1">
                <a:shade val="50000"/>
              </a:schemeClr>
            </a:solidFill>
          </a:ln>
        </p:spPr>
        <p:txBody>
          <a:bodyPr wrap="square">
            <a:spAutoFit/>
          </a:bodyPr>
          <a:lstStyle/>
          <a:p>
            <a:r>
              <a:rPr lang="en-US"/>
              <a:t>SHA-256 of</a:t>
            </a:r>
          </a:p>
          <a:p>
            <a:r>
              <a:rPr lang="en-US"/>
              <a:t>RSA public key </a:t>
            </a:r>
          </a:p>
        </p:txBody>
      </p:sp>
      <p:sp>
        <p:nvSpPr>
          <p:cNvPr id="18" name="Rectangle 17"/>
          <p:cNvSpPr/>
          <p:nvPr/>
        </p:nvSpPr>
        <p:spPr>
          <a:xfrm>
            <a:off x="1482980" y="3979840"/>
            <a:ext cx="720069" cy="369332"/>
          </a:xfrm>
          <a:prstGeom prst="rect">
            <a:avLst/>
          </a:prstGeom>
          <a:ln>
            <a:solidFill>
              <a:schemeClr val="accent1">
                <a:shade val="50000"/>
              </a:schemeClr>
            </a:solidFill>
          </a:ln>
        </p:spPr>
        <p:txBody>
          <a:bodyPr wrap="none">
            <a:spAutoFit/>
          </a:bodyPr>
          <a:lstStyle/>
          <a:p>
            <a:r>
              <a:rPr lang="en-US"/>
              <a:t>ROM</a:t>
            </a:r>
          </a:p>
        </p:txBody>
      </p:sp>
      <p:cxnSp>
        <p:nvCxnSpPr>
          <p:cNvPr id="17" name="Straight Arrow Connector 16"/>
          <p:cNvCxnSpPr>
            <a:stCxn id="18" idx="3"/>
            <a:endCxn id="5" idx="1"/>
          </p:cNvCxnSpPr>
          <p:nvPr/>
        </p:nvCxnSpPr>
        <p:spPr>
          <a:xfrm flipV="1">
            <a:off x="2203049" y="4157534"/>
            <a:ext cx="341622" cy="69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10" idx="1"/>
          </p:cNvCxnSpPr>
          <p:nvPr/>
        </p:nvCxnSpPr>
        <p:spPr>
          <a:xfrm>
            <a:off x="5059271" y="4157534"/>
            <a:ext cx="3735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796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a:t>
            </a:r>
            <a:r>
              <a:rPr lang="en-US" err="1"/>
              <a:t>SoC</a:t>
            </a:r>
            <a:r>
              <a:rPr lang="en-US"/>
              <a:t> Secure world or Off-</a:t>
            </a:r>
            <a:r>
              <a:rPr lang="en-US" err="1"/>
              <a:t>SoC</a:t>
            </a:r>
            <a:r>
              <a:rPr lang="en-US"/>
              <a:t> Secure world</a:t>
            </a:r>
          </a:p>
        </p:txBody>
      </p:sp>
      <p:sp>
        <p:nvSpPr>
          <p:cNvPr id="3" name="Content Placeholder 2"/>
          <p:cNvSpPr>
            <a:spLocks noGrp="1"/>
          </p:cNvSpPr>
          <p:nvPr>
            <p:ph idx="1"/>
          </p:nvPr>
        </p:nvSpPr>
        <p:spPr>
          <a:xfrm>
            <a:off x="628650" y="1518024"/>
            <a:ext cx="7886700" cy="4658939"/>
          </a:xfrm>
        </p:spPr>
        <p:txBody>
          <a:bodyPr vert="horz" lIns="91440" tIns="45720" rIns="91440" bIns="45720" numCol="1" rtlCol="0">
            <a:normAutofit/>
          </a:bodyPr>
          <a:lstStyle/>
          <a:p>
            <a:pPr>
              <a:lnSpc>
                <a:spcPct val="110000"/>
              </a:lnSpc>
            </a:pPr>
            <a:r>
              <a:rPr lang="en-US" i="1"/>
              <a:t>The simplest defense against shack attacks </a:t>
            </a:r>
            <a:r>
              <a:rPr lang="en-US"/>
              <a:t>is to keep any Secure world resource execution located in on-</a:t>
            </a:r>
            <a:r>
              <a:rPr lang="en-US" err="1"/>
              <a:t>SoC</a:t>
            </a:r>
            <a:r>
              <a:rPr lang="en-US"/>
              <a:t> memory locations. </a:t>
            </a:r>
          </a:p>
          <a:p>
            <a:pPr lvl="1">
              <a:lnSpc>
                <a:spcPct val="110000"/>
              </a:lnSpc>
            </a:pPr>
            <a:r>
              <a:rPr lang="en-US"/>
              <a:t>A physical attack on the </a:t>
            </a:r>
            <a:r>
              <a:rPr lang="en-US" err="1"/>
              <a:t>SoC</a:t>
            </a:r>
            <a:r>
              <a:rPr lang="en-US"/>
              <a:t> package is hard</a:t>
            </a:r>
          </a:p>
          <a:p>
            <a:pPr>
              <a:lnSpc>
                <a:spcPct val="110000"/>
              </a:lnSpc>
            </a:pPr>
            <a:r>
              <a:rPr lang="en-US"/>
              <a:t>The secure boot code is generally responsible for loading code into the on-</a:t>
            </a:r>
            <a:r>
              <a:rPr lang="en-US" err="1"/>
              <a:t>SoC</a:t>
            </a:r>
            <a:r>
              <a:rPr lang="en-US"/>
              <a:t> memory, how to authentication the code?</a:t>
            </a:r>
          </a:p>
          <a:p>
            <a:pPr lvl="1">
              <a:lnSpc>
                <a:spcPct val="110000"/>
              </a:lnSpc>
            </a:pPr>
            <a:r>
              <a:rPr lang="en-US"/>
              <a:t>Code or </a:t>
            </a:r>
            <a:r>
              <a:rPr lang="en-US" err="1"/>
              <a:t>PuK</a:t>
            </a:r>
            <a:r>
              <a:rPr lang="en-US"/>
              <a:t> to authenticate should be performed in secure world</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44</a:t>
            </a:fld>
            <a:endParaRPr lang="en-US" altLang="en-US"/>
          </a:p>
        </p:txBody>
      </p:sp>
    </p:spTree>
    <p:extLst>
      <p:ext uri="{BB962C8B-B14F-4D97-AF65-F5344CB8AC3E}">
        <p14:creationId xmlns:p14="http://schemas.microsoft.com/office/powerpoint/2010/main" val="475630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Monitor mode software</a:t>
            </a:r>
          </a:p>
        </p:txBody>
      </p:sp>
      <p:sp>
        <p:nvSpPr>
          <p:cNvPr id="3" name="Content Placeholder 2"/>
          <p:cNvSpPr>
            <a:spLocks noGrp="1"/>
          </p:cNvSpPr>
          <p:nvPr>
            <p:ph idx="1"/>
          </p:nvPr>
        </p:nvSpPr>
        <p:spPr>
          <a:xfrm>
            <a:off x="628650" y="1580826"/>
            <a:ext cx="7886700" cy="4749071"/>
          </a:xfrm>
        </p:spPr>
        <p:txBody>
          <a:bodyPr>
            <a:normAutofit/>
          </a:bodyPr>
          <a:lstStyle/>
          <a:p>
            <a:pPr>
              <a:lnSpc>
                <a:spcPct val="100000"/>
              </a:lnSpc>
            </a:pPr>
            <a:r>
              <a:rPr lang="en-US"/>
              <a:t>A gatekeeper that manages the switches between the Secure World and Non-secure World. </a:t>
            </a:r>
          </a:p>
          <a:p>
            <a:pPr>
              <a:lnSpc>
                <a:spcPct val="100000"/>
              </a:lnSpc>
            </a:pPr>
            <a:r>
              <a:rPr lang="en-US"/>
              <a:t>Like a traditional operating system context switch, “ensuring that </a:t>
            </a:r>
          </a:p>
          <a:p>
            <a:pPr lvl="1">
              <a:lnSpc>
                <a:spcPct val="100000"/>
              </a:lnSpc>
            </a:pPr>
            <a:r>
              <a:rPr lang="en-US"/>
              <a:t>state of the world that the processor is leaving is safely saved, and </a:t>
            </a:r>
          </a:p>
          <a:p>
            <a:pPr lvl="1">
              <a:lnSpc>
                <a:spcPct val="100000"/>
              </a:lnSpc>
            </a:pPr>
            <a:r>
              <a:rPr lang="en-US"/>
              <a:t>the state of the world the processor is switching to is correctly restored.”</a:t>
            </a:r>
          </a:p>
          <a:p>
            <a:pPr lvl="1">
              <a:lnSpc>
                <a:spcPct val="100000"/>
              </a:lnSpc>
            </a:pPr>
            <a:r>
              <a:rPr lang="en-US"/>
              <a:t>Critical component to ensure the </a:t>
            </a:r>
            <a:r>
              <a:rPr lang="en-US" err="1"/>
              <a:t>TrustZone</a:t>
            </a:r>
            <a:r>
              <a:rPr lang="en-US"/>
              <a:t> mechanism</a:t>
            </a:r>
          </a:p>
          <a:p>
            <a:pPr>
              <a:lnSpc>
                <a:spcPct val="100000"/>
              </a:lnSpc>
            </a:pPr>
            <a:r>
              <a:rPr lang="en-US"/>
              <a:t>Best practice: disable interrupts in the monitor mode</a:t>
            </a:r>
          </a:p>
          <a:p>
            <a:pPr lvl="1">
              <a:lnSpc>
                <a:spcPct val="100000"/>
              </a:lnSpc>
            </a:pPr>
            <a:r>
              <a:rPr lang="en-US"/>
              <a:t>Complex with enabled interrupts</a:t>
            </a:r>
          </a:p>
          <a:p>
            <a:pPr lvl="1">
              <a:lnSpc>
                <a:spcPct val="100000"/>
              </a:lnSpc>
            </a:pPr>
            <a:r>
              <a:rPr lang="en-US"/>
              <a:t>Benefit is not big</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45</a:t>
            </a:fld>
            <a:endParaRPr lang="en-US" altLang="en-US"/>
          </a:p>
        </p:txBody>
      </p:sp>
    </p:spTree>
    <p:extLst>
      <p:ext uri="{BB962C8B-B14F-4D97-AF65-F5344CB8AC3E}">
        <p14:creationId xmlns:p14="http://schemas.microsoft.com/office/powerpoint/2010/main" val="303074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err="1"/>
              <a:t>TrustZone</a:t>
            </a:r>
            <a:r>
              <a:rPr lang="en-US"/>
              <a:t> API</a:t>
            </a:r>
          </a:p>
        </p:txBody>
      </p:sp>
      <p:sp>
        <p:nvSpPr>
          <p:cNvPr id="3" name="Content Placeholder 2"/>
          <p:cNvSpPr>
            <a:spLocks noGrp="1"/>
          </p:cNvSpPr>
          <p:nvPr>
            <p:ph idx="1"/>
          </p:nvPr>
        </p:nvSpPr>
        <p:spPr>
          <a:xfrm>
            <a:off x="628650" y="1503336"/>
            <a:ext cx="7886700" cy="4826562"/>
          </a:xfrm>
        </p:spPr>
        <p:txBody>
          <a:bodyPr/>
          <a:lstStyle/>
          <a:p>
            <a:pPr>
              <a:lnSpc>
                <a:spcPct val="100000"/>
              </a:lnSpc>
            </a:pPr>
            <a:r>
              <a:rPr lang="en-US"/>
              <a:t>ARM provides a standardized software API, called the </a:t>
            </a:r>
            <a:r>
              <a:rPr lang="en-US" err="1"/>
              <a:t>TrustZone</a:t>
            </a:r>
            <a:r>
              <a:rPr lang="en-US"/>
              <a:t> API (TZAPI)</a:t>
            </a:r>
          </a:p>
          <a:p>
            <a:pPr lvl="1">
              <a:lnSpc>
                <a:spcPct val="100000"/>
              </a:lnSpc>
            </a:pPr>
            <a:r>
              <a:rPr lang="en-US"/>
              <a:t>A software interface for client applications in the non-secure (rich) operating environment interact with the secure world.</a:t>
            </a:r>
          </a:p>
          <a:p>
            <a:pPr>
              <a:lnSpc>
                <a:spcPct val="100000"/>
              </a:lnSpc>
            </a:pPr>
            <a:r>
              <a:rPr lang="en-US"/>
              <a:t>TZAPI is mainly a communications API</a:t>
            </a:r>
          </a:p>
          <a:p>
            <a:pPr lvl="1">
              <a:lnSpc>
                <a:spcPct val="100000"/>
              </a:lnSpc>
            </a:pPr>
            <a:r>
              <a:rPr lang="en-US"/>
              <a:t>A client sends command requests to a security service</a:t>
            </a:r>
          </a:p>
          <a:p>
            <a:pPr lvl="1">
              <a:lnSpc>
                <a:spcPct val="100000"/>
              </a:lnSpc>
            </a:pPr>
            <a:r>
              <a:rPr lang="en-US"/>
              <a:t>The client exchanges data with the security services</a:t>
            </a:r>
          </a:p>
          <a:p>
            <a:pPr lvl="1">
              <a:lnSpc>
                <a:spcPct val="100000"/>
              </a:lnSpc>
            </a:pPr>
            <a:r>
              <a:rPr lang="en-US"/>
              <a:t>The interface support World-shared memory shared by both normal world and secure world, for high performance bulk data transfer.</a:t>
            </a:r>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46</a:t>
            </a:fld>
            <a:endParaRPr lang="en-US" altLang="en-US"/>
          </a:p>
        </p:txBody>
      </p:sp>
    </p:spTree>
    <p:extLst>
      <p:ext uri="{BB962C8B-B14F-4D97-AF65-F5344CB8AC3E}">
        <p14:creationId xmlns:p14="http://schemas.microsoft.com/office/powerpoint/2010/main" val="449000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47</a:t>
            </a:fld>
            <a:endParaRPr lang="en-US" altLang="en-US"/>
          </a:p>
        </p:txBody>
      </p:sp>
      <p:sp>
        <p:nvSpPr>
          <p:cNvPr id="19" name="TextBox 18"/>
          <p:cNvSpPr txBox="1"/>
          <p:nvPr/>
        </p:nvSpPr>
        <p:spPr>
          <a:xfrm>
            <a:off x="876623" y="1197704"/>
            <a:ext cx="3332135" cy="4524315"/>
          </a:xfrm>
          <a:prstGeom prst="rect">
            <a:avLst/>
          </a:prstGeom>
          <a:solidFill>
            <a:schemeClr val="bg2">
              <a:lumMod val="90000"/>
            </a:schemeClr>
          </a:solidFill>
          <a:ln>
            <a:solidFill>
              <a:schemeClr val="accent1"/>
            </a:solidFill>
            <a:prstDash val="dash"/>
          </a:ln>
        </p:spPr>
        <p:txBody>
          <a:bodyPr wrap="square" rtlCol="0">
            <a:spAutoFit/>
          </a:bodyPr>
          <a:lstStyle/>
          <a:p>
            <a:r>
              <a:rPr lang="en-US" dirty="0"/>
              <a:t>Normal world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0" name="TextBox 19"/>
          <p:cNvSpPr txBox="1"/>
          <p:nvPr/>
        </p:nvSpPr>
        <p:spPr>
          <a:xfrm>
            <a:off x="4556505" y="1197704"/>
            <a:ext cx="3549111" cy="4524315"/>
          </a:xfrm>
          <a:prstGeom prst="rect">
            <a:avLst/>
          </a:prstGeom>
          <a:solidFill>
            <a:schemeClr val="accent1">
              <a:lumMod val="20000"/>
              <a:lumOff val="80000"/>
            </a:schemeClr>
          </a:solidFill>
          <a:ln>
            <a:solidFill>
              <a:schemeClr val="accent1"/>
            </a:solidFill>
            <a:prstDash val="dash"/>
          </a:ln>
        </p:spPr>
        <p:txBody>
          <a:bodyPr wrap="square" rtlCol="0">
            <a:spAutoFit/>
          </a:bodyPr>
          <a:lstStyle/>
          <a:p>
            <a:r>
              <a:rPr lang="en-US"/>
              <a:t>Secure world</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21" name="TextBox 20"/>
          <p:cNvSpPr txBox="1"/>
          <p:nvPr/>
        </p:nvSpPr>
        <p:spPr>
          <a:xfrm>
            <a:off x="1642820" y="1825625"/>
            <a:ext cx="1813302" cy="646331"/>
          </a:xfrm>
          <a:prstGeom prst="rect">
            <a:avLst/>
          </a:prstGeom>
          <a:noFill/>
          <a:ln>
            <a:solidFill>
              <a:schemeClr val="accent1"/>
            </a:solidFill>
          </a:ln>
        </p:spPr>
        <p:txBody>
          <a:bodyPr wrap="square" rtlCol="0">
            <a:spAutoFit/>
          </a:bodyPr>
          <a:lstStyle/>
          <a:p>
            <a:r>
              <a:rPr lang="en-US"/>
              <a:t>Client Application</a:t>
            </a:r>
          </a:p>
        </p:txBody>
      </p:sp>
      <p:sp>
        <p:nvSpPr>
          <p:cNvPr id="23" name="TextBox 22"/>
          <p:cNvSpPr txBox="1"/>
          <p:nvPr/>
        </p:nvSpPr>
        <p:spPr>
          <a:xfrm>
            <a:off x="1642820" y="2808957"/>
            <a:ext cx="1813302" cy="369332"/>
          </a:xfrm>
          <a:prstGeom prst="rect">
            <a:avLst/>
          </a:prstGeom>
          <a:noFill/>
          <a:ln>
            <a:solidFill>
              <a:schemeClr val="accent1"/>
            </a:solidFill>
          </a:ln>
        </p:spPr>
        <p:txBody>
          <a:bodyPr wrap="square" rtlCol="0">
            <a:spAutoFit/>
          </a:bodyPr>
          <a:lstStyle/>
          <a:p>
            <a:r>
              <a:rPr lang="en-US"/>
              <a:t>TZAPI</a:t>
            </a:r>
          </a:p>
        </p:txBody>
      </p:sp>
      <p:sp>
        <p:nvSpPr>
          <p:cNvPr id="24" name="TextBox 23"/>
          <p:cNvSpPr txBox="1"/>
          <p:nvPr/>
        </p:nvSpPr>
        <p:spPr>
          <a:xfrm>
            <a:off x="1628712" y="3697768"/>
            <a:ext cx="1813302" cy="369332"/>
          </a:xfrm>
          <a:prstGeom prst="rect">
            <a:avLst/>
          </a:prstGeom>
          <a:noFill/>
          <a:ln>
            <a:solidFill>
              <a:schemeClr val="accent1"/>
            </a:solidFill>
          </a:ln>
        </p:spPr>
        <p:txBody>
          <a:bodyPr wrap="square" rtlCol="0">
            <a:spAutoFit/>
          </a:bodyPr>
          <a:lstStyle/>
          <a:p>
            <a:r>
              <a:rPr lang="en-US"/>
              <a:t>TZAPI library</a:t>
            </a:r>
          </a:p>
        </p:txBody>
      </p:sp>
      <p:sp>
        <p:nvSpPr>
          <p:cNvPr id="25" name="TextBox 24"/>
          <p:cNvSpPr txBox="1"/>
          <p:nvPr/>
        </p:nvSpPr>
        <p:spPr>
          <a:xfrm>
            <a:off x="1642820" y="4618192"/>
            <a:ext cx="1813302" cy="369332"/>
          </a:xfrm>
          <a:prstGeom prst="rect">
            <a:avLst/>
          </a:prstGeom>
          <a:noFill/>
          <a:ln>
            <a:solidFill>
              <a:schemeClr val="accent1"/>
            </a:solidFill>
          </a:ln>
        </p:spPr>
        <p:txBody>
          <a:bodyPr wrap="square" rtlCol="0">
            <a:spAutoFit/>
          </a:bodyPr>
          <a:lstStyle/>
          <a:p>
            <a:r>
              <a:rPr lang="en-US"/>
              <a:t>TZAPI driver</a:t>
            </a:r>
          </a:p>
        </p:txBody>
      </p:sp>
      <p:sp>
        <p:nvSpPr>
          <p:cNvPr id="26" name="TextBox 25"/>
          <p:cNvSpPr txBox="1"/>
          <p:nvPr/>
        </p:nvSpPr>
        <p:spPr>
          <a:xfrm>
            <a:off x="5997002" y="1826752"/>
            <a:ext cx="1813302" cy="646331"/>
          </a:xfrm>
          <a:prstGeom prst="rect">
            <a:avLst/>
          </a:prstGeom>
          <a:noFill/>
          <a:ln>
            <a:solidFill>
              <a:schemeClr val="accent1"/>
            </a:solidFill>
          </a:ln>
        </p:spPr>
        <p:txBody>
          <a:bodyPr wrap="square" rtlCol="0">
            <a:spAutoFit/>
          </a:bodyPr>
          <a:lstStyle/>
          <a:p>
            <a:r>
              <a:rPr lang="en-US"/>
              <a:t>Secure service</a:t>
            </a:r>
          </a:p>
        </p:txBody>
      </p:sp>
      <p:sp>
        <p:nvSpPr>
          <p:cNvPr id="27" name="TextBox 26"/>
          <p:cNvSpPr txBox="1"/>
          <p:nvPr/>
        </p:nvSpPr>
        <p:spPr>
          <a:xfrm>
            <a:off x="5997002" y="2779088"/>
            <a:ext cx="1813302" cy="369332"/>
          </a:xfrm>
          <a:prstGeom prst="rect">
            <a:avLst/>
          </a:prstGeom>
          <a:noFill/>
          <a:ln>
            <a:solidFill>
              <a:schemeClr val="accent1"/>
            </a:solidFill>
          </a:ln>
        </p:spPr>
        <p:txBody>
          <a:bodyPr wrap="square" rtlCol="0">
            <a:spAutoFit/>
          </a:bodyPr>
          <a:lstStyle/>
          <a:p>
            <a:r>
              <a:rPr lang="en-US"/>
              <a:t>Service API</a:t>
            </a:r>
          </a:p>
        </p:txBody>
      </p:sp>
      <p:sp>
        <p:nvSpPr>
          <p:cNvPr id="28" name="TextBox 27"/>
          <p:cNvSpPr txBox="1"/>
          <p:nvPr/>
        </p:nvSpPr>
        <p:spPr>
          <a:xfrm>
            <a:off x="6012500" y="3459427"/>
            <a:ext cx="1813302" cy="646331"/>
          </a:xfrm>
          <a:prstGeom prst="rect">
            <a:avLst/>
          </a:prstGeom>
          <a:noFill/>
          <a:ln>
            <a:solidFill>
              <a:schemeClr val="accent1"/>
            </a:solidFill>
          </a:ln>
        </p:spPr>
        <p:txBody>
          <a:bodyPr wrap="square" rtlCol="0">
            <a:spAutoFit/>
          </a:bodyPr>
          <a:lstStyle/>
          <a:p>
            <a:r>
              <a:rPr lang="en-US"/>
              <a:t>Service library</a:t>
            </a:r>
          </a:p>
        </p:txBody>
      </p:sp>
      <p:sp>
        <p:nvSpPr>
          <p:cNvPr id="29" name="TextBox 28"/>
          <p:cNvSpPr txBox="1"/>
          <p:nvPr/>
        </p:nvSpPr>
        <p:spPr>
          <a:xfrm>
            <a:off x="6012500" y="4463259"/>
            <a:ext cx="1813302" cy="646331"/>
          </a:xfrm>
          <a:prstGeom prst="rect">
            <a:avLst/>
          </a:prstGeom>
          <a:noFill/>
          <a:ln>
            <a:solidFill>
              <a:schemeClr val="accent1"/>
            </a:solidFill>
          </a:ln>
        </p:spPr>
        <p:txBody>
          <a:bodyPr wrap="square" rtlCol="0">
            <a:spAutoFit/>
          </a:bodyPr>
          <a:lstStyle/>
          <a:p>
            <a:r>
              <a:rPr lang="en-US"/>
              <a:t>Service manager</a:t>
            </a:r>
          </a:p>
        </p:txBody>
      </p:sp>
      <p:sp>
        <p:nvSpPr>
          <p:cNvPr id="30" name="TextBox 29"/>
          <p:cNvSpPr txBox="1"/>
          <p:nvPr/>
        </p:nvSpPr>
        <p:spPr>
          <a:xfrm>
            <a:off x="4690428" y="4921543"/>
            <a:ext cx="1081846" cy="646331"/>
          </a:xfrm>
          <a:prstGeom prst="rect">
            <a:avLst/>
          </a:prstGeom>
          <a:noFill/>
          <a:ln>
            <a:solidFill>
              <a:schemeClr val="accent1"/>
            </a:solidFill>
            <a:prstDash val="solid"/>
          </a:ln>
        </p:spPr>
        <p:txBody>
          <a:bodyPr wrap="square" rtlCol="0">
            <a:spAutoFit/>
          </a:bodyPr>
          <a:lstStyle/>
          <a:p>
            <a:r>
              <a:rPr lang="en-US"/>
              <a:t>Monitor mode</a:t>
            </a:r>
          </a:p>
        </p:txBody>
      </p:sp>
      <p:cxnSp>
        <p:nvCxnSpPr>
          <p:cNvPr id="32" name="Straight Arrow Connector 31"/>
          <p:cNvCxnSpPr>
            <a:stCxn id="21" idx="2"/>
          </p:cNvCxnSpPr>
          <p:nvPr/>
        </p:nvCxnSpPr>
        <p:spPr>
          <a:xfrm flipH="1">
            <a:off x="2542690" y="2471956"/>
            <a:ext cx="6781" cy="3370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3" idx="2"/>
            <a:endCxn id="24" idx="0"/>
          </p:cNvCxnSpPr>
          <p:nvPr/>
        </p:nvCxnSpPr>
        <p:spPr>
          <a:xfrm flipH="1">
            <a:off x="2535363" y="3178289"/>
            <a:ext cx="14108" cy="5194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2"/>
          </p:cNvCxnSpPr>
          <p:nvPr/>
        </p:nvCxnSpPr>
        <p:spPr>
          <a:xfrm>
            <a:off x="2535363" y="4067100"/>
            <a:ext cx="14108" cy="5510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5" idx="2"/>
            <a:endCxn id="30" idx="1"/>
          </p:cNvCxnSpPr>
          <p:nvPr/>
        </p:nvCxnSpPr>
        <p:spPr>
          <a:xfrm rot="16200000" flipH="1">
            <a:off x="3491357" y="4045637"/>
            <a:ext cx="257185" cy="214095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0" idx="3"/>
            <a:endCxn id="29" idx="2"/>
          </p:cNvCxnSpPr>
          <p:nvPr/>
        </p:nvCxnSpPr>
        <p:spPr>
          <a:xfrm flipV="1">
            <a:off x="5772274" y="5109590"/>
            <a:ext cx="1146877" cy="13511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9" idx="0"/>
            <a:endCxn id="28" idx="2"/>
          </p:cNvCxnSpPr>
          <p:nvPr/>
        </p:nvCxnSpPr>
        <p:spPr>
          <a:xfrm flipV="1">
            <a:off x="6919151" y="4105758"/>
            <a:ext cx="0" cy="3575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7" idx="2"/>
            <a:endCxn id="28" idx="0"/>
          </p:cNvCxnSpPr>
          <p:nvPr/>
        </p:nvCxnSpPr>
        <p:spPr>
          <a:xfrm>
            <a:off x="6903653" y="3148420"/>
            <a:ext cx="15498" cy="3110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27" idx="0"/>
          </p:cNvCxnSpPr>
          <p:nvPr/>
        </p:nvCxnSpPr>
        <p:spPr>
          <a:xfrm>
            <a:off x="6903653" y="2473083"/>
            <a:ext cx="0" cy="3060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76623" y="4289946"/>
            <a:ext cx="33321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556505" y="4289946"/>
            <a:ext cx="354911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Title 1"/>
          <p:cNvSpPr>
            <a:spLocks noGrp="1"/>
          </p:cNvSpPr>
          <p:nvPr>
            <p:ph type="title"/>
          </p:nvPr>
        </p:nvSpPr>
        <p:spPr>
          <a:xfrm>
            <a:off x="628650" y="365126"/>
            <a:ext cx="7886700" cy="781257"/>
          </a:xfrm>
        </p:spPr>
        <p:txBody>
          <a:bodyPr/>
          <a:lstStyle/>
          <a:p>
            <a:r>
              <a:rPr lang="en-US"/>
              <a:t>A System Using </a:t>
            </a:r>
            <a:r>
              <a:rPr lang="en-US" err="1"/>
              <a:t>TrustZone</a:t>
            </a:r>
            <a:r>
              <a:rPr lang="en-US"/>
              <a:t> API </a:t>
            </a:r>
            <a:r>
              <a:rPr lang="en-US" sz="3600"/>
              <a:t>[1]</a:t>
            </a:r>
            <a:endParaRPr lang="en-US"/>
          </a:p>
        </p:txBody>
      </p:sp>
      <p:sp>
        <p:nvSpPr>
          <p:cNvPr id="61" name="Content Placeholder 60"/>
          <p:cNvSpPr>
            <a:spLocks noGrp="1"/>
          </p:cNvSpPr>
          <p:nvPr>
            <p:ph idx="1"/>
          </p:nvPr>
        </p:nvSpPr>
        <p:spPr>
          <a:xfrm>
            <a:off x="628650" y="5901199"/>
            <a:ext cx="7886700" cy="275764"/>
          </a:xfrm>
        </p:spPr>
        <p:txBody>
          <a:bodyPr>
            <a:normAutofit fontScale="77500" lnSpcReduction="20000"/>
          </a:bodyPr>
          <a:lstStyle/>
          <a:p>
            <a:endParaRPr lang="en-US"/>
          </a:p>
        </p:txBody>
      </p:sp>
    </p:spTree>
    <p:extLst>
      <p:ext uri="{BB962C8B-B14F-4D97-AF65-F5344CB8AC3E}">
        <p14:creationId xmlns:p14="http://schemas.microsoft.com/office/powerpoint/2010/main" val="1061287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System security</a:t>
            </a:r>
          </a:p>
          <a:p>
            <a:r>
              <a:rPr lang="en-US" err="1">
                <a:solidFill>
                  <a:schemeClr val="bg2">
                    <a:lumMod val="75000"/>
                  </a:schemeClr>
                </a:solidFill>
              </a:rPr>
              <a:t>TrustZone</a:t>
            </a:r>
            <a:r>
              <a:rPr lang="en-US">
                <a:solidFill>
                  <a:schemeClr val="bg2">
                    <a:lumMod val="75000"/>
                  </a:schemeClr>
                </a:solidFill>
              </a:rPr>
              <a:t> Hardware Architecture</a:t>
            </a:r>
          </a:p>
          <a:p>
            <a:r>
              <a:rPr lang="en-US" err="1">
                <a:solidFill>
                  <a:schemeClr val="bg2">
                    <a:lumMod val="75000"/>
                  </a:schemeClr>
                </a:solidFill>
              </a:rPr>
              <a:t>TrustZone</a:t>
            </a:r>
            <a:r>
              <a:rPr lang="en-US">
                <a:solidFill>
                  <a:schemeClr val="bg2">
                    <a:lumMod val="75000"/>
                  </a:schemeClr>
                </a:solidFill>
              </a:rPr>
              <a:t> Software Architecture</a:t>
            </a:r>
          </a:p>
          <a:p>
            <a:r>
              <a:rPr lang="en-US" err="1"/>
              <a:t>TrustZone</a:t>
            </a:r>
            <a:r>
              <a:rPr lang="en-US"/>
              <a:t> System Design</a:t>
            </a:r>
          </a:p>
          <a:p>
            <a:endParaRPr lang="en-US">
              <a:solidFill>
                <a:schemeClr val="bg2">
                  <a:lumMod val="75000"/>
                </a:schemeClr>
              </a:solidFill>
            </a:endParaRP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48</a:t>
            </a:fld>
            <a:endParaRPr lang="en-US" altLang="en-US"/>
          </a:p>
        </p:txBody>
      </p:sp>
    </p:spTree>
    <p:extLst>
      <p:ext uri="{BB962C8B-B14F-4D97-AF65-F5344CB8AC3E}">
        <p14:creationId xmlns:p14="http://schemas.microsoft.com/office/powerpoint/2010/main" val="2137472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Gadget2008 product design brief</a:t>
            </a:r>
          </a:p>
        </p:txBody>
      </p:sp>
      <p:sp>
        <p:nvSpPr>
          <p:cNvPr id="3" name="Content Placeholder 2"/>
          <p:cNvSpPr>
            <a:spLocks noGrp="1"/>
          </p:cNvSpPr>
          <p:nvPr>
            <p:ph idx="1"/>
          </p:nvPr>
        </p:nvSpPr>
        <p:spPr/>
        <p:txBody>
          <a:bodyPr/>
          <a:lstStyle/>
          <a:p>
            <a:r>
              <a:rPr lang="en-US"/>
              <a:t>A portable cellular handset</a:t>
            </a:r>
          </a:p>
          <a:p>
            <a:r>
              <a:rPr lang="en-US"/>
              <a:t>Feature-rich operating system capable executing user downloaded applications.</a:t>
            </a:r>
          </a:p>
          <a:p>
            <a:r>
              <a:rPr lang="en-US"/>
              <a:t>Audio and video playback with DRM content protection</a:t>
            </a:r>
          </a:p>
          <a:p>
            <a:r>
              <a:rPr lang="en-US" err="1">
                <a:solidFill>
                  <a:schemeClr val="bg2">
                    <a:lumMod val="50000"/>
                  </a:schemeClr>
                </a:solidFill>
              </a:rPr>
              <a:t>GadgetStore</a:t>
            </a:r>
            <a:r>
              <a:rPr lang="en-US">
                <a:solidFill>
                  <a:schemeClr val="bg2">
                    <a:lumMod val="50000"/>
                  </a:schemeClr>
                </a:solidFill>
              </a:rPr>
              <a:t> will allow the user to pay for downloaded content using standard banking facilities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49</a:t>
            </a:fld>
            <a:endParaRPr lang="en-US" altLang="en-US"/>
          </a:p>
        </p:txBody>
      </p:sp>
    </p:spTree>
    <p:extLst>
      <p:ext uri="{BB962C8B-B14F-4D97-AF65-F5344CB8AC3E}">
        <p14:creationId xmlns:p14="http://schemas.microsoft.com/office/powerpoint/2010/main" val="109589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Threats against Market sector-Mobile sector</a:t>
            </a:r>
          </a:p>
        </p:txBody>
      </p:sp>
      <p:sp>
        <p:nvSpPr>
          <p:cNvPr id="3" name="Content Placeholder 2"/>
          <p:cNvSpPr>
            <a:spLocks noGrp="1"/>
          </p:cNvSpPr>
          <p:nvPr>
            <p:ph idx="1"/>
          </p:nvPr>
        </p:nvSpPr>
        <p:spPr>
          <a:xfrm>
            <a:off x="628650" y="1425844"/>
            <a:ext cx="7886700" cy="5021451"/>
          </a:xfrm>
        </p:spPr>
        <p:txBody>
          <a:bodyPr>
            <a:normAutofit/>
          </a:bodyPr>
          <a:lstStyle/>
          <a:p>
            <a:pPr>
              <a:lnSpc>
                <a:spcPct val="110000"/>
              </a:lnSpc>
            </a:pPr>
            <a:r>
              <a:rPr lang="en-US"/>
              <a:t>The International Mobile Equipment Identity (IMEI) code</a:t>
            </a:r>
          </a:p>
          <a:p>
            <a:pPr lvl="1">
              <a:lnSpc>
                <a:spcPct val="110000"/>
              </a:lnSpc>
            </a:pPr>
            <a:r>
              <a:rPr lang="en-US"/>
              <a:t>Identify a handset</a:t>
            </a:r>
          </a:p>
          <a:p>
            <a:pPr lvl="1">
              <a:lnSpc>
                <a:spcPct val="110000"/>
              </a:lnSpc>
            </a:pPr>
            <a:r>
              <a:rPr lang="en-US"/>
              <a:t>Block a stolen one using the cellular network, when reported</a:t>
            </a:r>
          </a:p>
          <a:p>
            <a:pPr>
              <a:lnSpc>
                <a:spcPct val="110000"/>
              </a:lnSpc>
            </a:pPr>
            <a:r>
              <a:rPr lang="en-US"/>
              <a:t>Low level </a:t>
            </a:r>
            <a:r>
              <a:rPr lang="en-US" err="1"/>
              <a:t>SIMLock</a:t>
            </a:r>
            <a:r>
              <a:rPr lang="en-US"/>
              <a:t> protocol</a:t>
            </a:r>
          </a:p>
          <a:p>
            <a:pPr lvl="1">
              <a:lnSpc>
                <a:spcPct val="110000"/>
              </a:lnSpc>
            </a:pPr>
            <a:r>
              <a:rPr lang="en-US">
                <a:solidFill>
                  <a:srgbClr val="C00000"/>
                </a:solidFill>
              </a:rPr>
              <a:t>Bind a handset to a SIM </a:t>
            </a:r>
            <a:r>
              <a:rPr lang="en-US"/>
              <a:t>from a service operator during the contract</a:t>
            </a:r>
          </a:p>
          <a:p>
            <a:pPr>
              <a:lnSpc>
                <a:spcPct val="110000"/>
              </a:lnSpc>
            </a:pPr>
            <a:r>
              <a:rPr lang="en-US"/>
              <a:t>Can be bypassed through a USB cable and a reprogramming tool running on a desktop</a:t>
            </a:r>
          </a:p>
          <a:p>
            <a:pPr lvl="1">
              <a:lnSpc>
                <a:spcPct val="110000"/>
              </a:lnSpc>
            </a:pPr>
            <a:r>
              <a:rPr lang="en-US"/>
              <a:t>Industry losing big money because of this</a:t>
            </a:r>
          </a:p>
          <a:p>
            <a:pPr lvl="1">
              <a:lnSpc>
                <a:spcPct val="110000"/>
              </a:lnSpc>
            </a:pPr>
            <a:r>
              <a:rPr lang="en-US"/>
              <a:t>E.g., selling illegally unlocked phones with a discount price from a phone company</a:t>
            </a:r>
          </a:p>
          <a:p>
            <a:pPr>
              <a:lnSpc>
                <a:spcPct val="110000"/>
              </a:lnSpc>
            </a:pPr>
            <a:r>
              <a:rPr lang="en-US"/>
              <a:t>Data on mobile devices needs security</a:t>
            </a:r>
          </a:p>
          <a:p>
            <a:pPr lvl="1">
              <a:lnSpc>
                <a:spcPct val="110000"/>
              </a:lnSpc>
            </a:pPr>
            <a:r>
              <a:rPr lang="en-US"/>
              <a:t>digital Rights Management (DRM)</a:t>
            </a:r>
          </a:p>
          <a:p>
            <a:pPr lvl="1">
              <a:lnSpc>
                <a:spcPct val="110000"/>
              </a:lnSpc>
            </a:pPr>
            <a:r>
              <a:rPr lang="en-US"/>
              <a:t>confidential user data like synchronized email accounts?</a:t>
            </a:r>
          </a:p>
          <a:p>
            <a:pPr lvl="1">
              <a:lnSpc>
                <a:spcPct val="110000"/>
              </a:lnSpc>
            </a:pPr>
            <a:endParaRPr lang="en-US"/>
          </a:p>
          <a:p>
            <a:pPr>
              <a:lnSpc>
                <a:spcPct val="110000"/>
              </a:lnSpc>
            </a:pPr>
            <a:endParaRPr lang="en-US"/>
          </a:p>
          <a:p>
            <a:pPr>
              <a:lnSpc>
                <a:spcPct val="110000"/>
              </a:lnSpc>
            </a:pPr>
            <a:endParaRPr lang="en-US"/>
          </a:p>
          <a:p>
            <a:pPr lvl="1">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a:t>
            </a:fld>
            <a:endParaRPr lang="en-US" altLang="en-US"/>
          </a:p>
        </p:txBody>
      </p:sp>
    </p:spTree>
    <p:extLst>
      <p:ext uri="{BB962C8B-B14F-4D97-AF65-F5344CB8AC3E}">
        <p14:creationId xmlns:p14="http://schemas.microsoft.com/office/powerpoint/2010/main" val="940216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management</a:t>
            </a:r>
          </a:p>
        </p:txBody>
      </p:sp>
      <p:sp>
        <p:nvSpPr>
          <p:cNvPr id="3" name="Content Placeholder 2"/>
          <p:cNvSpPr>
            <a:spLocks noGrp="1"/>
          </p:cNvSpPr>
          <p:nvPr>
            <p:ph idx="1"/>
          </p:nvPr>
        </p:nvSpPr>
        <p:spPr>
          <a:xfrm>
            <a:off x="628650" y="1543455"/>
            <a:ext cx="7886700" cy="4633508"/>
          </a:xfrm>
        </p:spPr>
        <p:txBody>
          <a:bodyPr/>
          <a:lstStyle/>
          <a:p>
            <a:pPr>
              <a:lnSpc>
                <a:spcPct val="100000"/>
              </a:lnSpc>
            </a:pPr>
            <a:r>
              <a:rPr lang="en-US"/>
              <a:t>A Digital Rights Management (DRM) agent enforces the access to media content based on the purchased rights by the user</a:t>
            </a:r>
          </a:p>
          <a:p>
            <a:pPr lvl="1">
              <a:lnSpc>
                <a:spcPct val="100000"/>
              </a:lnSpc>
            </a:pPr>
            <a:r>
              <a:rPr lang="en-US"/>
              <a:t>expiry date, number of plays, number of minutes of playback, and the playing device</a:t>
            </a:r>
          </a:p>
          <a:p>
            <a:pPr>
              <a:lnSpc>
                <a:spcPct val="100000"/>
              </a:lnSpc>
            </a:pPr>
            <a:r>
              <a:rPr lang="en-US"/>
              <a:t>For a DRM protected file for playback,</a:t>
            </a:r>
          </a:p>
          <a:p>
            <a:pPr lvl="1">
              <a:lnSpc>
                <a:spcPct val="100000"/>
              </a:lnSpc>
            </a:pPr>
            <a:r>
              <a:rPr lang="en-US"/>
              <a:t>The agent must ensure that the user’s rights are still valid and, </a:t>
            </a:r>
          </a:p>
          <a:p>
            <a:pPr lvl="1">
              <a:lnSpc>
                <a:spcPct val="100000"/>
              </a:lnSpc>
            </a:pPr>
            <a:r>
              <a:rPr lang="en-US"/>
              <a:t>if they are, decrypt the file and pass it to the media player.</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50</a:t>
            </a:fld>
            <a:endParaRPr lang="en-US" altLang="en-US"/>
          </a:p>
        </p:txBody>
      </p:sp>
    </p:spTree>
    <p:extLst>
      <p:ext uri="{BB962C8B-B14F-4D97-AF65-F5344CB8AC3E}">
        <p14:creationId xmlns:p14="http://schemas.microsoft.com/office/powerpoint/2010/main" val="1183240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a:t>Integration in a system using </a:t>
            </a:r>
            <a:r>
              <a:rPr lang="en-US" err="1"/>
              <a:t>TrustZone</a:t>
            </a:r>
            <a:r>
              <a:rPr lang="en-US"/>
              <a:t> technology</a:t>
            </a:r>
          </a:p>
        </p:txBody>
      </p:sp>
      <p:sp>
        <p:nvSpPr>
          <p:cNvPr id="3" name="Content Placeholder 2"/>
          <p:cNvSpPr>
            <a:spLocks noGrp="1"/>
          </p:cNvSpPr>
          <p:nvPr>
            <p:ph idx="1"/>
          </p:nvPr>
        </p:nvSpPr>
        <p:spPr/>
        <p:txBody>
          <a:bodyPr/>
          <a:lstStyle/>
          <a:p>
            <a:pPr>
              <a:lnSpc>
                <a:spcPct val="100000"/>
              </a:lnSpc>
            </a:pPr>
            <a:r>
              <a:rPr lang="en-US"/>
              <a:t>DRM agent component in the Secure world</a:t>
            </a:r>
          </a:p>
          <a:p>
            <a:pPr lvl="1">
              <a:lnSpc>
                <a:spcPct val="100000"/>
              </a:lnSpc>
            </a:pPr>
            <a:r>
              <a:rPr lang="en-US"/>
              <a:t>rights storage, rights validation and content decryption</a:t>
            </a:r>
          </a:p>
          <a:p>
            <a:pPr>
              <a:lnSpc>
                <a:spcPct val="100000"/>
              </a:lnSpc>
            </a:pPr>
            <a:r>
              <a:rPr lang="en-US"/>
              <a:t>CODEC and media player in the Normal world.</a:t>
            </a:r>
          </a:p>
          <a:p>
            <a:pPr lvl="1">
              <a:lnSpc>
                <a:spcPct val="100000"/>
              </a:lnSpc>
            </a:pPr>
            <a:r>
              <a:rPr lang="en-US"/>
              <a:t>What can be the problem?</a:t>
            </a:r>
          </a:p>
          <a:p>
            <a:pPr>
              <a:lnSpc>
                <a:spcPct val="100000"/>
              </a:lnSpc>
            </a:pPr>
            <a:r>
              <a:rPr lang="en-US"/>
              <a:t>CODEC stack in the Secure world? </a:t>
            </a:r>
          </a:p>
          <a:p>
            <a:pPr lvl="1">
              <a:lnSpc>
                <a:spcPct val="100000"/>
              </a:lnSpc>
            </a:pPr>
            <a:r>
              <a:rPr lang="en-US"/>
              <a:t>Too complicated to avoid bugs!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51</a:t>
            </a:fld>
            <a:endParaRPr lang="en-US" altLang="en-US"/>
          </a:p>
        </p:txBody>
      </p:sp>
    </p:spTree>
    <p:extLst>
      <p:ext uri="{BB962C8B-B14F-4D97-AF65-F5344CB8AC3E}">
        <p14:creationId xmlns:p14="http://schemas.microsoft.com/office/powerpoint/2010/main" val="2994582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3641610"/>
              </p:ext>
            </p:extLst>
          </p:nvPr>
        </p:nvGraphicFramePr>
        <p:xfrm>
          <a:off x="628650" y="1470021"/>
          <a:ext cx="7886700" cy="4467865"/>
        </p:xfrm>
        <a:graphic>
          <a:graphicData uri="http://schemas.openxmlformats.org/drawingml/2006/table">
            <a:tbl>
              <a:tblPr firstRow="1" bandRow="1">
                <a:tableStyleId>{5C22544A-7EE6-4342-B048-85BDC9FD1C3A}</a:tableStyleId>
              </a:tblPr>
              <a:tblGrid>
                <a:gridCol w="1814830">
                  <a:extLst>
                    <a:ext uri="{9D8B030D-6E8A-4147-A177-3AD203B41FA5}">
                      <a16:colId xmlns:a16="http://schemas.microsoft.com/office/drawing/2014/main" val="4188078723"/>
                    </a:ext>
                  </a:extLst>
                </a:gridCol>
                <a:gridCol w="1737360">
                  <a:extLst>
                    <a:ext uri="{9D8B030D-6E8A-4147-A177-3AD203B41FA5}">
                      <a16:colId xmlns:a16="http://schemas.microsoft.com/office/drawing/2014/main" val="463809245"/>
                    </a:ext>
                  </a:extLst>
                </a:gridCol>
                <a:gridCol w="4334510">
                  <a:extLst>
                    <a:ext uri="{9D8B030D-6E8A-4147-A177-3AD203B41FA5}">
                      <a16:colId xmlns:a16="http://schemas.microsoft.com/office/drawing/2014/main" val="3792030322"/>
                    </a:ext>
                  </a:extLst>
                </a:gridCol>
              </a:tblGrid>
              <a:tr h="710883">
                <a:tc>
                  <a:txBody>
                    <a:bodyPr/>
                    <a:lstStyle/>
                    <a:p>
                      <a:r>
                        <a:rPr lang="en-US" sz="1800"/>
                        <a:t>Assets</a:t>
                      </a:r>
                    </a:p>
                  </a:txBody>
                  <a:tcPr/>
                </a:tc>
                <a:tc>
                  <a:txBody>
                    <a:bodyPr/>
                    <a:lstStyle/>
                    <a:p>
                      <a:r>
                        <a:rPr lang="en-US" sz="1800"/>
                        <a:t>Security</a:t>
                      </a:r>
                    </a:p>
                  </a:txBody>
                  <a:tcPr/>
                </a:tc>
                <a:tc>
                  <a:txBody>
                    <a:bodyPr/>
                    <a:lstStyle/>
                    <a:p>
                      <a:r>
                        <a:rPr lang="en-US" sz="1800"/>
                        <a:t>Description</a:t>
                      </a:r>
                    </a:p>
                  </a:txBody>
                  <a:tcPr/>
                </a:tc>
                <a:extLst>
                  <a:ext uri="{0D108BD9-81ED-4DB2-BD59-A6C34878D82A}">
                    <a16:rowId xmlns:a16="http://schemas.microsoft.com/office/drawing/2014/main" val="4263042524"/>
                  </a:ext>
                </a:extLst>
              </a:tr>
              <a:tr h="506416">
                <a:tc>
                  <a:txBody>
                    <a:bodyPr/>
                    <a:lstStyle/>
                    <a:p>
                      <a:r>
                        <a:rPr lang="en-US" sz="1800" b="0" i="0" u="none" strike="noStrike" kern="1200" baseline="0">
                          <a:solidFill>
                            <a:schemeClr val="dk1"/>
                          </a:solidFill>
                          <a:latin typeface="+mn-lt"/>
                          <a:ea typeface="+mn-ea"/>
                          <a:cs typeface="+mn-cs"/>
                        </a:rPr>
                        <a:t>Rights Data</a:t>
                      </a:r>
                      <a:endParaRPr lang="en-US" sz="1800"/>
                    </a:p>
                  </a:txBody>
                  <a:tcPr/>
                </a:tc>
                <a:tc>
                  <a:txBody>
                    <a:bodyPr/>
                    <a:lstStyle/>
                    <a:p>
                      <a:r>
                        <a:rPr lang="en-US" sz="1800" b="0" i="0" u="none" strike="noStrike" kern="1200" baseline="0">
                          <a:solidFill>
                            <a:schemeClr val="dk1"/>
                          </a:solidFill>
                          <a:latin typeface="+mn-lt"/>
                          <a:ea typeface="+mn-ea"/>
                          <a:cs typeface="+mn-cs"/>
                        </a:rPr>
                        <a:t>Authenticity</a:t>
                      </a:r>
                      <a:endParaRPr lang="en-US" sz="1800"/>
                    </a:p>
                  </a:txBody>
                  <a:tcPr/>
                </a:tc>
                <a:tc>
                  <a:txBody>
                    <a:bodyPr/>
                    <a:lstStyle/>
                    <a:p>
                      <a:r>
                        <a:rPr lang="en-US" sz="1800" b="0" i="0" u="none" strike="noStrike" kern="1200" baseline="0">
                          <a:solidFill>
                            <a:schemeClr val="dk1"/>
                          </a:solidFill>
                          <a:latin typeface="+mn-lt"/>
                          <a:ea typeface="+mn-ea"/>
                          <a:cs typeface="+mn-cs"/>
                        </a:rPr>
                        <a:t>the information about the user’s rights</a:t>
                      </a:r>
                      <a:endParaRPr lang="en-US" sz="1800"/>
                    </a:p>
                  </a:txBody>
                  <a:tcPr/>
                </a:tc>
                <a:extLst>
                  <a:ext uri="{0D108BD9-81ED-4DB2-BD59-A6C34878D82A}">
                    <a16:rowId xmlns:a16="http://schemas.microsoft.com/office/drawing/2014/main" val="2251274243"/>
                  </a:ext>
                </a:extLst>
              </a:tr>
              <a:tr h="710883">
                <a:tc>
                  <a:txBody>
                    <a:bodyPr/>
                    <a:lstStyle/>
                    <a:p>
                      <a:r>
                        <a:rPr lang="en-US" sz="1800" b="0" i="0" u="none" strike="noStrike" kern="1200" baseline="0">
                          <a:solidFill>
                            <a:schemeClr val="dk1"/>
                          </a:solidFill>
                          <a:latin typeface="+mn-lt"/>
                          <a:ea typeface="+mn-ea"/>
                          <a:cs typeface="+mn-cs"/>
                        </a:rPr>
                        <a:t>Rights</a:t>
                      </a:r>
                    </a:p>
                    <a:p>
                      <a:r>
                        <a:rPr lang="en-US" sz="1800" b="0" i="0" u="none" strike="noStrike" kern="1200" baseline="0">
                          <a:solidFill>
                            <a:schemeClr val="dk1"/>
                          </a:solidFill>
                          <a:latin typeface="+mn-lt"/>
                          <a:ea typeface="+mn-ea"/>
                          <a:cs typeface="+mn-cs"/>
                        </a:rPr>
                        <a:t>Checking Code</a:t>
                      </a:r>
                      <a:endParaRPr lang="en-US" sz="1800"/>
                    </a:p>
                  </a:txBody>
                  <a:tcPr/>
                </a:tc>
                <a:tc>
                  <a:txBody>
                    <a:bodyPr/>
                    <a:lstStyle/>
                    <a:p>
                      <a:r>
                        <a:rPr lang="en-US" sz="1800" b="0" i="0" u="none" strike="noStrike" kern="1200" baseline="0">
                          <a:solidFill>
                            <a:schemeClr val="dk1"/>
                          </a:solidFill>
                          <a:latin typeface="+mn-lt"/>
                          <a:ea typeface="+mn-ea"/>
                          <a:cs typeface="+mn-cs"/>
                        </a:rPr>
                        <a:t>Authenticity</a:t>
                      </a:r>
                      <a:endParaRPr lang="en-US" sz="1800"/>
                    </a:p>
                  </a:txBody>
                  <a:tcPr/>
                </a:tc>
                <a:tc>
                  <a:txBody>
                    <a:bodyPr/>
                    <a:lstStyle/>
                    <a:p>
                      <a:r>
                        <a:rPr lang="en-US" sz="1800" b="0" i="0" u="none" strike="noStrike" kern="1200" baseline="0">
                          <a:solidFill>
                            <a:schemeClr val="dk1"/>
                          </a:solidFill>
                          <a:latin typeface="+mn-lt"/>
                          <a:ea typeface="+mn-ea"/>
                          <a:cs typeface="+mn-cs"/>
                        </a:rPr>
                        <a:t>checks the rights object must be authentic</a:t>
                      </a:r>
                    </a:p>
                    <a:p>
                      <a:r>
                        <a:rPr lang="en-US" sz="1800" b="0" i="0" u="none" strike="noStrike" kern="1200" baseline="0">
                          <a:solidFill>
                            <a:schemeClr val="dk1"/>
                          </a:solidFill>
                          <a:latin typeface="+mn-lt"/>
                          <a:ea typeface="+mn-ea"/>
                          <a:cs typeface="+mn-cs"/>
                        </a:rPr>
                        <a:t>and executed from a secure location</a:t>
                      </a:r>
                      <a:endParaRPr lang="en-US" sz="1800"/>
                    </a:p>
                  </a:txBody>
                  <a:tcPr/>
                </a:tc>
                <a:extLst>
                  <a:ext uri="{0D108BD9-81ED-4DB2-BD59-A6C34878D82A}">
                    <a16:rowId xmlns:a16="http://schemas.microsoft.com/office/drawing/2014/main" val="3231612230"/>
                  </a:ext>
                </a:extLst>
              </a:tr>
              <a:tr h="710883">
                <a:tc>
                  <a:txBody>
                    <a:bodyPr/>
                    <a:lstStyle/>
                    <a:p>
                      <a:r>
                        <a:rPr lang="en-US" sz="1800" b="0" i="0" u="none" strike="noStrike" kern="1200" baseline="0">
                          <a:solidFill>
                            <a:schemeClr val="dk1"/>
                          </a:solidFill>
                          <a:latin typeface="+mn-lt"/>
                          <a:ea typeface="+mn-ea"/>
                          <a:cs typeface="+mn-cs"/>
                        </a:rPr>
                        <a:t>Device Key</a:t>
                      </a:r>
                      <a:endParaRPr lang="en-US" sz="1800"/>
                    </a:p>
                  </a:txBody>
                  <a:tcPr/>
                </a:tc>
                <a:tc>
                  <a:txBody>
                    <a:bodyPr/>
                    <a:lstStyle/>
                    <a:p>
                      <a:r>
                        <a:rPr lang="en-US" sz="1800" b="0" i="0" u="none" strike="noStrike" kern="1200" baseline="0">
                          <a:solidFill>
                            <a:schemeClr val="dk1"/>
                          </a:solidFill>
                          <a:latin typeface="+mn-lt"/>
                          <a:ea typeface="+mn-ea"/>
                          <a:cs typeface="+mn-cs"/>
                        </a:rPr>
                        <a:t>Confidentiality,</a:t>
                      </a:r>
                    </a:p>
                    <a:p>
                      <a:r>
                        <a:rPr lang="en-US" sz="1800" b="0" i="0" u="none" strike="noStrike" kern="1200" baseline="0">
                          <a:solidFill>
                            <a:schemeClr val="dk1"/>
                          </a:solidFill>
                          <a:latin typeface="+mn-lt"/>
                          <a:ea typeface="+mn-ea"/>
                          <a:cs typeface="+mn-cs"/>
                        </a:rPr>
                        <a:t>Integrity</a:t>
                      </a:r>
                      <a:endParaRPr lang="en-US" sz="1800"/>
                    </a:p>
                  </a:txBody>
                  <a:tcPr/>
                </a:tc>
                <a:tc>
                  <a:txBody>
                    <a:bodyPr/>
                    <a:lstStyle/>
                    <a:p>
                      <a:r>
                        <a:rPr lang="en-US" sz="1800" b="0" i="0" u="none" strike="noStrike" kern="1200" baseline="0">
                          <a:solidFill>
                            <a:schemeClr val="dk1"/>
                          </a:solidFill>
                          <a:latin typeface="+mn-lt"/>
                          <a:ea typeface="+mn-ea"/>
                          <a:cs typeface="+mn-cs"/>
                        </a:rPr>
                        <a:t>the </a:t>
                      </a:r>
                      <a:r>
                        <a:rPr lang="en-US" sz="1800" b="0" i="0" u="none" strike="noStrike" kern="1200" baseline="0">
                          <a:solidFill>
                            <a:srgbClr val="C00000"/>
                          </a:solidFill>
                          <a:latin typeface="+mn-lt"/>
                          <a:ea typeface="+mn-ea"/>
                          <a:cs typeface="+mn-cs"/>
                        </a:rPr>
                        <a:t>root</a:t>
                      </a:r>
                      <a:r>
                        <a:rPr lang="en-US" sz="1800" b="0" i="0" u="none" strike="noStrike" kern="1200" baseline="0">
                          <a:solidFill>
                            <a:schemeClr val="dk1"/>
                          </a:solidFill>
                          <a:latin typeface="+mn-lt"/>
                          <a:ea typeface="+mn-ea"/>
                          <a:cs typeface="+mn-cs"/>
                        </a:rPr>
                        <a:t> secret that is used to decrypt</a:t>
                      </a:r>
                    </a:p>
                    <a:p>
                      <a:r>
                        <a:rPr lang="en-US" sz="1800" b="0" i="0" u="none" strike="noStrike" kern="1200" baseline="0">
                          <a:solidFill>
                            <a:schemeClr val="dk1"/>
                          </a:solidFill>
                          <a:latin typeface="+mn-lt"/>
                          <a:ea typeface="+mn-ea"/>
                          <a:cs typeface="+mn-cs"/>
                        </a:rPr>
                        <a:t>the rights data when transmitted from the content store.</a:t>
                      </a:r>
                      <a:endParaRPr lang="en-US" sz="1800"/>
                    </a:p>
                  </a:txBody>
                  <a:tcPr/>
                </a:tc>
                <a:extLst>
                  <a:ext uri="{0D108BD9-81ED-4DB2-BD59-A6C34878D82A}">
                    <a16:rowId xmlns:a16="http://schemas.microsoft.com/office/drawing/2014/main" val="4176334936"/>
                  </a:ext>
                </a:extLst>
              </a:tr>
              <a:tr h="710883">
                <a:tc>
                  <a:txBody>
                    <a:bodyPr/>
                    <a:lstStyle/>
                    <a:p>
                      <a:r>
                        <a:rPr lang="en-US" sz="1800" b="0" i="0" u="none" strike="noStrike" kern="1200" baseline="0">
                          <a:solidFill>
                            <a:schemeClr val="dk1"/>
                          </a:solidFill>
                          <a:latin typeface="+mn-lt"/>
                          <a:ea typeface="+mn-ea"/>
                          <a:cs typeface="+mn-cs"/>
                        </a:rPr>
                        <a:t>Content Key</a:t>
                      </a:r>
                      <a:endParaRPr lang="en-US" sz="1800"/>
                    </a:p>
                  </a:txBody>
                  <a:tcPr/>
                </a:tc>
                <a:tc>
                  <a:txBody>
                    <a:bodyPr/>
                    <a:lstStyle/>
                    <a:p>
                      <a:r>
                        <a:rPr lang="en-US" sz="1800" b="0" i="0" u="none" strike="noStrike" kern="1200" baseline="0">
                          <a:solidFill>
                            <a:schemeClr val="dk1"/>
                          </a:solidFill>
                          <a:latin typeface="+mn-lt"/>
                          <a:ea typeface="+mn-ea"/>
                          <a:cs typeface="+mn-cs"/>
                        </a:rPr>
                        <a:t>Confidentiality</a:t>
                      </a:r>
                      <a:endParaRPr lang="en-US" sz="1800"/>
                    </a:p>
                  </a:txBody>
                  <a:tcPr/>
                </a:tc>
                <a:tc>
                  <a:txBody>
                    <a:bodyPr/>
                    <a:lstStyle/>
                    <a:p>
                      <a:r>
                        <a:rPr lang="en-US" sz="1800" b="0" i="0" u="none" strike="noStrike" kern="1200" baseline="0">
                          <a:solidFill>
                            <a:schemeClr val="dk1"/>
                          </a:solidFill>
                          <a:latin typeface="+mn-lt"/>
                          <a:ea typeface="+mn-ea"/>
                          <a:cs typeface="+mn-cs"/>
                        </a:rPr>
                        <a:t>the secret key which is stored in a</a:t>
                      </a:r>
                    </a:p>
                    <a:p>
                      <a:r>
                        <a:rPr lang="en-US" sz="1800" b="0" i="0" u="none" strike="noStrike" kern="1200" baseline="0">
                          <a:solidFill>
                            <a:schemeClr val="dk1"/>
                          </a:solidFill>
                          <a:latin typeface="+mn-lt"/>
                          <a:ea typeface="+mn-ea"/>
                          <a:cs typeface="+mn-cs"/>
                        </a:rPr>
                        <a:t>rights object, and is used to decrypt a specific piece of content before playback.</a:t>
                      </a:r>
                      <a:endParaRPr lang="en-US" sz="1800"/>
                    </a:p>
                  </a:txBody>
                  <a:tcPr/>
                </a:tc>
                <a:extLst>
                  <a:ext uri="{0D108BD9-81ED-4DB2-BD59-A6C34878D82A}">
                    <a16:rowId xmlns:a16="http://schemas.microsoft.com/office/drawing/2014/main" val="1861304625"/>
                  </a:ext>
                </a:extLst>
              </a:tr>
              <a:tr h="710883">
                <a:tc>
                  <a:txBody>
                    <a:bodyPr/>
                    <a:lstStyle/>
                    <a:p>
                      <a:r>
                        <a:rPr lang="en-US" sz="1800" b="0" i="0" u="none" strike="noStrike" kern="1200" baseline="0">
                          <a:solidFill>
                            <a:schemeClr val="dk1"/>
                          </a:solidFill>
                          <a:latin typeface="+mn-lt"/>
                          <a:ea typeface="+mn-ea"/>
                          <a:cs typeface="+mn-cs"/>
                        </a:rPr>
                        <a:t>Content Data</a:t>
                      </a:r>
                      <a:endParaRPr lang="en-US" sz="1800"/>
                    </a:p>
                  </a:txBody>
                  <a:tcPr/>
                </a:tc>
                <a:tc>
                  <a:txBody>
                    <a:bodyPr/>
                    <a:lstStyle/>
                    <a:p>
                      <a:r>
                        <a:rPr lang="en-US" sz="1800" b="0" i="0" u="none" strike="noStrike" kern="1200" baseline="0">
                          <a:solidFill>
                            <a:schemeClr val="dk1"/>
                          </a:solidFill>
                          <a:latin typeface="+mn-lt"/>
                          <a:ea typeface="+mn-ea"/>
                          <a:cs typeface="+mn-cs"/>
                        </a:rPr>
                        <a:t>Confidentiality</a:t>
                      </a:r>
                      <a:endParaRPr lang="en-US" sz="1800"/>
                    </a:p>
                  </a:txBody>
                  <a:tcPr/>
                </a:tc>
                <a:tc>
                  <a:txBody>
                    <a:bodyPr/>
                    <a:lstStyle/>
                    <a:p>
                      <a:r>
                        <a:rPr lang="en-US" sz="1800" b="0" i="0" u="none" strike="noStrike" kern="1200" baseline="0">
                          <a:solidFill>
                            <a:schemeClr val="dk1"/>
                          </a:solidFill>
                          <a:latin typeface="+mn-lt"/>
                          <a:ea typeface="+mn-ea"/>
                          <a:cs typeface="+mn-cs"/>
                        </a:rPr>
                        <a:t>decrypted content that is passed to</a:t>
                      </a:r>
                    </a:p>
                    <a:p>
                      <a:r>
                        <a:rPr lang="en-US" sz="1800" b="0" i="0" u="none" strike="noStrike" kern="1200" baseline="0">
                          <a:solidFill>
                            <a:schemeClr val="dk1"/>
                          </a:solidFill>
                          <a:latin typeface="+mn-lt"/>
                          <a:ea typeface="+mn-ea"/>
                          <a:cs typeface="+mn-cs"/>
                        </a:rPr>
                        <a:t>media player</a:t>
                      </a:r>
                      <a:endParaRPr lang="en-US" sz="1800"/>
                    </a:p>
                  </a:txBody>
                  <a:tcPr/>
                </a:tc>
                <a:extLst>
                  <a:ext uri="{0D108BD9-81ED-4DB2-BD59-A6C34878D82A}">
                    <a16:rowId xmlns:a16="http://schemas.microsoft.com/office/drawing/2014/main" val="2901104089"/>
                  </a:ext>
                </a:extLst>
              </a:tr>
            </a:tbl>
          </a:graphicData>
        </a:graphic>
      </p:graphicFrame>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52</a:t>
            </a:fld>
            <a:endParaRPr lang="en-US" altLang="en-US"/>
          </a:p>
        </p:txBody>
      </p:sp>
    </p:spTree>
    <p:extLst>
      <p:ext uri="{BB962C8B-B14F-4D97-AF65-F5344CB8AC3E}">
        <p14:creationId xmlns:p14="http://schemas.microsoft.com/office/powerpoint/2010/main" val="2917828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Attackers</a:t>
            </a:r>
          </a:p>
        </p:txBody>
      </p:sp>
      <p:sp>
        <p:nvSpPr>
          <p:cNvPr id="3" name="Content Placeholder 2"/>
          <p:cNvSpPr>
            <a:spLocks noGrp="1"/>
          </p:cNvSpPr>
          <p:nvPr>
            <p:ph idx="1"/>
          </p:nvPr>
        </p:nvSpPr>
        <p:spPr/>
        <p:txBody>
          <a:bodyPr/>
          <a:lstStyle/>
          <a:p>
            <a:r>
              <a:rPr lang="en-US"/>
              <a:t>Device owner who wants to enjoy more …</a:t>
            </a:r>
          </a:p>
          <a:p>
            <a:r>
              <a:rPr lang="en-US"/>
              <a:t>Attacks</a:t>
            </a:r>
          </a:p>
          <a:p>
            <a:pPr lvl="1"/>
            <a:r>
              <a:rPr lang="en-US"/>
              <a:t>software hack attacks</a:t>
            </a:r>
          </a:p>
          <a:p>
            <a:pPr lvl="1"/>
            <a:r>
              <a:rPr lang="en-US"/>
              <a:t>simple hardware attacks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53</a:t>
            </a:fld>
            <a:endParaRPr lang="en-US" altLang="en-US"/>
          </a:p>
        </p:txBody>
      </p:sp>
    </p:spTree>
    <p:extLst>
      <p:ext uri="{BB962C8B-B14F-4D97-AF65-F5344CB8AC3E}">
        <p14:creationId xmlns:p14="http://schemas.microsoft.com/office/powerpoint/2010/main" val="3200933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t>General specification - Secure boot</a:t>
            </a:r>
          </a:p>
        </p:txBody>
      </p:sp>
      <p:sp>
        <p:nvSpPr>
          <p:cNvPr id="3" name="Content Placeholder 2"/>
          <p:cNvSpPr>
            <a:spLocks noGrp="1"/>
          </p:cNvSpPr>
          <p:nvPr>
            <p:ph idx="1"/>
          </p:nvPr>
        </p:nvSpPr>
        <p:spPr>
          <a:xfrm>
            <a:off x="628650" y="1511030"/>
            <a:ext cx="7886700" cy="4665933"/>
          </a:xfrm>
        </p:spPr>
        <p:txBody>
          <a:bodyPr/>
          <a:lstStyle/>
          <a:p>
            <a:pPr>
              <a:lnSpc>
                <a:spcPct val="100000"/>
              </a:lnSpc>
            </a:pPr>
            <a:r>
              <a:rPr lang="en-US"/>
              <a:t>Secure boot code located in on-SoC ROM</a:t>
            </a:r>
          </a:p>
          <a:p>
            <a:pPr>
              <a:lnSpc>
                <a:spcPct val="100000"/>
              </a:lnSpc>
            </a:pPr>
            <a:r>
              <a:rPr lang="en-US"/>
              <a:t>256-bits of OTP fuse for a SHA256 hash of the RSA public key owned by the </a:t>
            </a:r>
            <a:r>
              <a:rPr lang="en-US">
                <a:solidFill>
                  <a:srgbClr val="C00000"/>
                </a:solidFill>
              </a:rPr>
              <a:t>Secure world software developer</a:t>
            </a:r>
          </a:p>
          <a:p>
            <a:pPr lvl="1">
              <a:lnSpc>
                <a:spcPct val="100000"/>
              </a:lnSpc>
            </a:pPr>
            <a:r>
              <a:rPr lang="en-US"/>
              <a:t>Authenticate the public key when needed</a:t>
            </a:r>
          </a:p>
          <a:p>
            <a:pPr lvl="1">
              <a:lnSpc>
                <a:spcPct val="100000"/>
              </a:lnSpc>
            </a:pPr>
            <a:r>
              <a:rPr lang="en-US"/>
              <a:t>Then validate certificates of code on the device</a:t>
            </a:r>
          </a:p>
          <a:p>
            <a:pPr>
              <a:lnSpc>
                <a:spcPct val="100000"/>
              </a:lnSpc>
            </a:pPr>
            <a:r>
              <a:rPr lang="en-US"/>
              <a:t>A statistically unique secret key located in an on-SoC cryptographic accelerator.</a:t>
            </a:r>
          </a:p>
          <a:p>
            <a:pPr lvl="1">
              <a:lnSpc>
                <a:spcPct val="100000"/>
              </a:lnSpc>
            </a:pPr>
            <a:r>
              <a:rPr lang="en-US"/>
              <a:t>Available only to Secure software </a:t>
            </a:r>
          </a:p>
          <a:p>
            <a:pPr lvl="1">
              <a:lnSpc>
                <a:spcPct val="100000"/>
              </a:lnSpc>
            </a:pPr>
            <a:r>
              <a:rPr lang="en-US"/>
              <a:t>Not trivial to recover the secret key from </a:t>
            </a:r>
            <a:r>
              <a:rPr lang="en-US" err="1"/>
              <a:t>SoC</a:t>
            </a:r>
            <a:r>
              <a:rPr lang="en-US"/>
              <a:t>, so it is safe</a:t>
            </a:r>
          </a:p>
          <a:p>
            <a:pPr lvl="1">
              <a:lnSpc>
                <a:spcPct val="100000"/>
              </a:lnSpc>
            </a:pPr>
            <a:r>
              <a:rPr lang="en-US"/>
              <a:t>Confidential data can be encrypted and bound to the device.</a:t>
            </a:r>
          </a:p>
          <a:p>
            <a:pPr lvl="1">
              <a:lnSpc>
                <a:spcPct val="100000"/>
              </a:lnSpc>
            </a:pPr>
            <a:r>
              <a:rPr lang="en-US"/>
              <a:t>Used as the device key?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54</a:t>
            </a:fld>
            <a:endParaRPr lang="en-US" altLang="en-US"/>
          </a:p>
        </p:txBody>
      </p:sp>
    </p:spTree>
    <p:extLst>
      <p:ext uri="{BB962C8B-B14F-4D97-AF65-F5344CB8AC3E}">
        <p14:creationId xmlns:p14="http://schemas.microsoft.com/office/powerpoint/2010/main" val="2784494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t>General specification (Cont’d)</a:t>
            </a:r>
          </a:p>
        </p:txBody>
      </p:sp>
      <p:sp>
        <p:nvSpPr>
          <p:cNvPr id="3" name="Content Placeholder 2"/>
          <p:cNvSpPr>
            <a:spLocks noGrp="1"/>
          </p:cNvSpPr>
          <p:nvPr>
            <p:ph idx="1"/>
          </p:nvPr>
        </p:nvSpPr>
        <p:spPr>
          <a:xfrm>
            <a:off x="628650" y="1498060"/>
            <a:ext cx="7886700" cy="4678903"/>
          </a:xfrm>
        </p:spPr>
        <p:txBody>
          <a:bodyPr>
            <a:normAutofit/>
          </a:bodyPr>
          <a:lstStyle/>
          <a:p>
            <a:pPr>
              <a:lnSpc>
                <a:spcPct val="100000"/>
              </a:lnSpc>
            </a:pPr>
            <a:r>
              <a:rPr lang="en-US"/>
              <a:t>Multi-tasking Secure world software</a:t>
            </a:r>
          </a:p>
          <a:p>
            <a:pPr lvl="1">
              <a:lnSpc>
                <a:spcPct val="100000"/>
              </a:lnSpc>
            </a:pPr>
            <a:r>
              <a:rPr lang="en-US"/>
              <a:t>The Gadget2008 design – multiple pieces of software in the Secure world: a </a:t>
            </a:r>
            <a:r>
              <a:rPr lang="en-US" i="1"/>
              <a:t>DRM agent</a:t>
            </a:r>
            <a:r>
              <a:rPr lang="en-US"/>
              <a:t>, </a:t>
            </a:r>
            <a:r>
              <a:rPr lang="en-US" i="1"/>
              <a:t>a secure </a:t>
            </a:r>
            <a:r>
              <a:rPr lang="en-US" i="1" err="1"/>
              <a:t>GadgetStore</a:t>
            </a:r>
            <a:r>
              <a:rPr lang="en-US" i="1"/>
              <a:t> shopping backend</a:t>
            </a:r>
            <a:r>
              <a:rPr lang="en-US"/>
              <a:t>, and </a:t>
            </a:r>
            <a:r>
              <a:rPr lang="en-US" i="1"/>
              <a:t>a payment application</a:t>
            </a:r>
            <a:r>
              <a:rPr lang="en-US"/>
              <a:t>.</a:t>
            </a:r>
          </a:p>
          <a:p>
            <a:pPr lvl="1">
              <a:lnSpc>
                <a:spcPct val="100000"/>
              </a:lnSpc>
            </a:pPr>
            <a:r>
              <a:rPr lang="en-US"/>
              <a:t>A Secure world operating system using the </a:t>
            </a:r>
            <a:r>
              <a:rPr lang="en-US">
                <a:solidFill>
                  <a:srgbClr val="C00000"/>
                </a:solidFill>
              </a:rPr>
              <a:t>MMU</a:t>
            </a:r>
            <a:r>
              <a:rPr lang="en-US"/>
              <a:t> to separate user tasks.</a:t>
            </a:r>
          </a:p>
          <a:p>
            <a:pPr>
              <a:lnSpc>
                <a:spcPct val="100000"/>
              </a:lnSpc>
            </a:pPr>
            <a:r>
              <a:rPr lang="en-US" b="1"/>
              <a:t>Securing the debug channels</a:t>
            </a:r>
          </a:p>
          <a:p>
            <a:pPr lvl="1">
              <a:lnSpc>
                <a:spcPct val="100000"/>
              </a:lnSpc>
            </a:pPr>
            <a:r>
              <a:rPr lang="en-US"/>
              <a:t>Two batches of production devices.</a:t>
            </a:r>
          </a:p>
          <a:p>
            <a:pPr lvl="1">
              <a:lnSpc>
                <a:spcPct val="100000"/>
              </a:lnSpc>
            </a:pPr>
            <a:r>
              <a:rPr lang="en-US"/>
              <a:t>The initial batch with full debug access, including Secure world access, for use by only trusted parties, with the OTP fuse set to a known invalid key. </a:t>
            </a:r>
          </a:p>
          <a:p>
            <a:pPr lvl="1">
              <a:lnSpc>
                <a:spcPct val="100000"/>
              </a:lnSpc>
            </a:pPr>
            <a:r>
              <a:rPr lang="en-US"/>
              <a:t>The second batch of devices with enabled Normal world debug and permanently disabled all Secure world debug using a fuse.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55</a:t>
            </a:fld>
            <a:endParaRPr lang="en-US" altLang="en-US"/>
          </a:p>
        </p:txBody>
      </p:sp>
    </p:spTree>
    <p:extLst>
      <p:ext uri="{BB962C8B-B14F-4D97-AF65-F5344CB8AC3E}">
        <p14:creationId xmlns:p14="http://schemas.microsoft.com/office/powerpoint/2010/main" val="4272724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management specification</a:t>
            </a:r>
          </a:p>
        </p:txBody>
      </p:sp>
      <p:sp>
        <p:nvSpPr>
          <p:cNvPr id="3" name="Content Placeholder 2"/>
          <p:cNvSpPr>
            <a:spLocks noGrp="1"/>
          </p:cNvSpPr>
          <p:nvPr>
            <p:ph idx="1"/>
          </p:nvPr>
        </p:nvSpPr>
        <p:spPr/>
        <p:txBody>
          <a:bodyPr>
            <a:normAutofit/>
          </a:bodyPr>
          <a:lstStyle/>
          <a:p>
            <a:r>
              <a:rPr lang="en-US"/>
              <a:t>Software video decoding</a:t>
            </a:r>
          </a:p>
          <a:p>
            <a:r>
              <a:rPr lang="en-US"/>
              <a:t>Soft real-time performance</a:t>
            </a:r>
          </a:p>
          <a:p>
            <a:r>
              <a:rPr lang="en-US"/>
              <a:t>Non-volatile counter to defend against a replay attack</a:t>
            </a:r>
          </a:p>
          <a:p>
            <a:pPr lvl="1"/>
            <a:r>
              <a:rPr lang="en-US"/>
              <a:t>An attacker replaces a file system image containing an expired rights object with an older version containing the rights object before it had expired</a:t>
            </a:r>
          </a:p>
          <a:p>
            <a:r>
              <a:rPr lang="en-US"/>
              <a:t>Secure real-time clock source</a:t>
            </a:r>
          </a:p>
          <a:p>
            <a:r>
              <a:rPr lang="en-US"/>
              <a:t>Memory requirements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56</a:t>
            </a:fld>
            <a:endParaRPr lang="en-US" altLang="en-US"/>
          </a:p>
        </p:txBody>
      </p:sp>
    </p:spTree>
    <p:extLst>
      <p:ext uri="{BB962C8B-B14F-4D97-AF65-F5344CB8AC3E}">
        <p14:creationId xmlns:p14="http://schemas.microsoft.com/office/powerpoint/2010/main" val="879282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pPr marL="458788" indent="-458788">
              <a:lnSpc>
                <a:spcPct val="110000"/>
              </a:lnSpc>
              <a:buNone/>
            </a:pPr>
            <a:r>
              <a:rPr lang="en-US" sz="2300" dirty="0"/>
              <a:t>[1]	</a:t>
            </a:r>
            <a:r>
              <a:rPr lang="en-US" sz="2300" dirty="0">
                <a:hlinkClick r:id="rId2"/>
              </a:rPr>
              <a:t>ARM Security Technology Building a Secure System using TrustZone® Technology</a:t>
            </a:r>
            <a:r>
              <a:rPr lang="en-US" sz="2300" dirty="0"/>
              <a:t>, 2009</a:t>
            </a:r>
          </a:p>
          <a:p>
            <a:pPr marL="458788" indent="-458788">
              <a:lnSpc>
                <a:spcPct val="110000"/>
              </a:lnSpc>
              <a:buNone/>
            </a:pPr>
            <a:r>
              <a:rPr lang="en-US" sz="2300" dirty="0"/>
              <a:t>[2]	</a:t>
            </a:r>
            <a:r>
              <a:rPr lang="en-US" sz="2300" dirty="0">
                <a:hlinkClick r:id="rId3"/>
              </a:rPr>
              <a:t>Secure the Windows 10 boot process</a:t>
            </a:r>
            <a:r>
              <a:rPr lang="en-US" sz="2300" dirty="0"/>
              <a:t>, 06/23/2017</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57</a:t>
            </a:fld>
            <a:endParaRPr lang="en-US" altLang="en-US"/>
          </a:p>
        </p:txBody>
      </p:sp>
    </p:spTree>
    <p:extLst>
      <p:ext uri="{BB962C8B-B14F-4D97-AF65-F5344CB8AC3E}">
        <p14:creationId xmlns:p14="http://schemas.microsoft.com/office/powerpoint/2010/main" val="187253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Threats against Market sector - Consumer electronics and embedded sector</a:t>
            </a:r>
          </a:p>
        </p:txBody>
      </p:sp>
      <p:sp>
        <p:nvSpPr>
          <p:cNvPr id="3" name="Content Placeholder 2"/>
          <p:cNvSpPr>
            <a:spLocks noGrp="1"/>
          </p:cNvSpPr>
          <p:nvPr>
            <p:ph idx="1"/>
          </p:nvPr>
        </p:nvSpPr>
        <p:spPr>
          <a:xfrm>
            <a:off x="628650" y="1690689"/>
            <a:ext cx="7886700" cy="4756606"/>
          </a:xfrm>
        </p:spPr>
        <p:txBody>
          <a:bodyPr>
            <a:normAutofit/>
          </a:bodyPr>
          <a:lstStyle/>
          <a:p>
            <a:pPr>
              <a:lnSpc>
                <a:spcPct val="110000"/>
              </a:lnSpc>
            </a:pPr>
            <a:r>
              <a:rPr lang="en-US"/>
              <a:t>Consumer electronics</a:t>
            </a:r>
          </a:p>
          <a:p>
            <a:pPr>
              <a:lnSpc>
                <a:spcPct val="110000"/>
              </a:lnSpc>
            </a:pPr>
            <a:r>
              <a:rPr lang="en-US"/>
              <a:t>Embedded sector</a:t>
            </a:r>
          </a:p>
          <a:p>
            <a:pPr>
              <a:lnSpc>
                <a:spcPct val="110000"/>
              </a:lnSpc>
            </a:pPr>
            <a:r>
              <a:rPr lang="en-US"/>
              <a:t>Odometer fraud </a:t>
            </a:r>
            <a:r>
              <a:rPr lang="mr-IN"/>
              <a:t>–</a:t>
            </a:r>
            <a:r>
              <a:rPr lang="en-US"/>
              <a:t> rollback of odometer of a second-hand vehicle</a:t>
            </a:r>
          </a:p>
          <a:p>
            <a:pPr lvl="1">
              <a:lnSpc>
                <a:spcPct val="110000"/>
              </a:lnSpc>
            </a:pPr>
            <a:endParaRPr lang="en-US"/>
          </a:p>
          <a:p>
            <a:pPr>
              <a:lnSpc>
                <a:spcPct val="110000"/>
              </a:lnSpc>
            </a:pPr>
            <a:endParaRPr lang="en-US"/>
          </a:p>
          <a:p>
            <a:pPr>
              <a:lnSpc>
                <a:spcPct val="110000"/>
              </a:lnSpc>
            </a:pPr>
            <a:endParaRPr lang="en-US"/>
          </a:p>
          <a:p>
            <a:pPr lvl="1">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6</a:t>
            </a:fld>
            <a:endParaRPr lang="en-US" altLang="en-US"/>
          </a:p>
        </p:txBody>
      </p:sp>
    </p:spTree>
    <p:extLst>
      <p:ext uri="{BB962C8B-B14F-4D97-AF65-F5344CB8AC3E}">
        <p14:creationId xmlns:p14="http://schemas.microsoft.com/office/powerpoint/2010/main" val="102137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0000"/>
              </a:lnSpc>
            </a:pPr>
            <a:r>
              <a:rPr lang="en-US"/>
              <a:t>Class-breaking attacks</a:t>
            </a:r>
          </a:p>
        </p:txBody>
      </p:sp>
      <p:sp>
        <p:nvSpPr>
          <p:cNvPr id="3" name="Content Placeholder 2"/>
          <p:cNvSpPr>
            <a:spLocks noGrp="1"/>
          </p:cNvSpPr>
          <p:nvPr>
            <p:ph idx="1"/>
          </p:nvPr>
        </p:nvSpPr>
        <p:spPr>
          <a:xfrm>
            <a:off x="628650" y="1549831"/>
            <a:ext cx="7886700" cy="4627132"/>
          </a:xfrm>
        </p:spPr>
        <p:txBody>
          <a:bodyPr/>
          <a:lstStyle/>
          <a:p>
            <a:pPr>
              <a:lnSpc>
                <a:spcPct val="100000"/>
              </a:lnSpc>
            </a:pPr>
            <a:r>
              <a:rPr lang="en-US"/>
              <a:t>Who are the attackers?</a:t>
            </a:r>
          </a:p>
          <a:p>
            <a:pPr lvl="1">
              <a:lnSpc>
                <a:spcPct val="100000"/>
              </a:lnSpc>
            </a:pPr>
            <a:r>
              <a:rPr lang="en-US"/>
              <a:t>professional criminals ( for financial gain)</a:t>
            </a:r>
          </a:p>
          <a:p>
            <a:pPr lvl="1">
              <a:lnSpc>
                <a:spcPct val="100000"/>
              </a:lnSpc>
            </a:pPr>
            <a:r>
              <a:rPr lang="en-US"/>
              <a:t>academic security researchers (for academic prestige), and </a:t>
            </a:r>
          </a:p>
          <a:p>
            <a:pPr lvl="1">
              <a:lnSpc>
                <a:spcPct val="100000"/>
              </a:lnSpc>
            </a:pPr>
            <a:r>
              <a:rPr lang="en-US"/>
              <a:t>enthusiasts working at home (for fun)</a:t>
            </a:r>
          </a:p>
          <a:p>
            <a:pPr>
              <a:lnSpc>
                <a:spcPct val="100000"/>
              </a:lnSpc>
            </a:pPr>
            <a:r>
              <a:rPr lang="en-US"/>
              <a:t>Most sought achievement - </a:t>
            </a:r>
            <a:r>
              <a:rPr lang="en-US">
                <a:solidFill>
                  <a:srgbClr val="C00000"/>
                </a:solidFill>
              </a:rPr>
              <a:t>class-break</a:t>
            </a:r>
            <a:r>
              <a:rPr lang="en-US"/>
              <a:t>: attacks that break a whole generation, or class, of devices.</a:t>
            </a:r>
          </a:p>
          <a:p>
            <a:pPr lvl="1">
              <a:lnSpc>
                <a:spcPct val="100000"/>
              </a:lnSpc>
            </a:pPr>
            <a:r>
              <a:rPr lang="en-US"/>
              <a:t>Consumer entertainment devices:  software restrictions on games consoles and the content protection schemes on DVD movies</a:t>
            </a:r>
          </a:p>
          <a:p>
            <a:pPr>
              <a:lnSpc>
                <a:spcPct val="100000"/>
              </a:lnSpc>
            </a:pPr>
            <a:r>
              <a:rPr lang="en-US"/>
              <a:t>Invest for class break attacks</a:t>
            </a:r>
          </a:p>
          <a:p>
            <a:pPr lvl="1">
              <a:lnSpc>
                <a:spcPct val="100000"/>
              </a:lnSpc>
            </a:pPr>
            <a:r>
              <a:rPr lang="en-US"/>
              <a:t>Initial investment could be big such as electron microscopes and transistor stimulating lasers for silicon-level analysis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7</a:t>
            </a:fld>
            <a:endParaRPr lang="en-US" altLang="en-US"/>
          </a:p>
        </p:txBody>
      </p:sp>
    </p:spTree>
    <p:extLst>
      <p:ext uri="{BB962C8B-B14F-4D97-AF65-F5344CB8AC3E}">
        <p14:creationId xmlns:p14="http://schemas.microsoft.com/office/powerpoint/2010/main" val="151326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How are devices attacked?</a:t>
            </a:r>
          </a:p>
        </p:txBody>
      </p:sp>
      <p:sp>
        <p:nvSpPr>
          <p:cNvPr id="3" name="Content Placeholder 2"/>
          <p:cNvSpPr>
            <a:spLocks noGrp="1"/>
          </p:cNvSpPr>
          <p:nvPr>
            <p:ph idx="1"/>
          </p:nvPr>
        </p:nvSpPr>
        <p:spPr>
          <a:xfrm>
            <a:off x="628650" y="1410346"/>
            <a:ext cx="7886700" cy="4919552"/>
          </a:xfrm>
        </p:spPr>
        <p:txBody>
          <a:bodyPr>
            <a:normAutofit/>
          </a:bodyPr>
          <a:lstStyle/>
          <a:p>
            <a:pPr>
              <a:lnSpc>
                <a:spcPct val="120000"/>
              </a:lnSpc>
            </a:pPr>
            <a:r>
              <a:rPr lang="en-US"/>
              <a:t>Hack attack </a:t>
            </a:r>
            <a:r>
              <a:rPr lang="mr-IN"/>
              <a:t>–</a:t>
            </a:r>
            <a:r>
              <a:rPr lang="en-US"/>
              <a:t> software attack by hackers</a:t>
            </a:r>
          </a:p>
          <a:p>
            <a:pPr lvl="1">
              <a:lnSpc>
                <a:spcPct val="120000"/>
              </a:lnSpc>
            </a:pPr>
            <a:r>
              <a:rPr lang="en-US"/>
              <a:t>Viruses and malware</a:t>
            </a:r>
          </a:p>
          <a:p>
            <a:pPr lvl="1">
              <a:lnSpc>
                <a:spcPct val="120000"/>
              </a:lnSpc>
            </a:pPr>
            <a:r>
              <a:rPr lang="en-US"/>
              <a:t>Why possible? One reason: “</a:t>
            </a:r>
            <a:r>
              <a:rPr lang="en-US">
                <a:solidFill>
                  <a:srgbClr val="C00000"/>
                </a:solidFill>
              </a:rPr>
              <a:t>Given a choice between dancing pigs and security, users will pick dancing pigs every time</a:t>
            </a:r>
            <a:r>
              <a:rPr lang="en-US"/>
              <a:t>.”</a:t>
            </a:r>
            <a:r>
              <a:rPr lang="en-US" b="1">
                <a:solidFill>
                  <a:srgbClr val="C00000"/>
                </a:solidFill>
              </a:rPr>
              <a:t> </a:t>
            </a:r>
            <a:r>
              <a:rPr lang="en-US" b="1">
                <a:solidFill>
                  <a:srgbClr val="C00000"/>
                </a:solidFill>
                <a:sym typeface="Wingdings" panose="05000000000000000000" pitchFamily="2" charset="2"/>
              </a:rPr>
              <a:t></a:t>
            </a:r>
            <a:endParaRPr lang="en-US" b="1">
              <a:solidFill>
                <a:srgbClr val="C00000"/>
              </a:solidFill>
            </a:endParaRPr>
          </a:p>
          <a:p>
            <a:pPr>
              <a:lnSpc>
                <a:spcPct val="120000"/>
              </a:lnSpc>
            </a:pPr>
            <a:r>
              <a:rPr lang="en-US"/>
              <a:t>Shack attack -  low-budget hardware attack from cheap off-the-shelf tools bough from for example </a:t>
            </a:r>
            <a:r>
              <a:rPr lang="en-US">
                <a:solidFill>
                  <a:srgbClr val="FF0000"/>
                </a:solidFill>
              </a:rPr>
              <a:t>Radio Shack</a:t>
            </a:r>
          </a:p>
          <a:p>
            <a:pPr lvl="1">
              <a:lnSpc>
                <a:spcPct val="120000"/>
              </a:lnSpc>
            </a:pPr>
            <a:r>
              <a:rPr lang="en-US"/>
              <a:t>Hardware interface attack, not attack against integrated circuit packages.</a:t>
            </a:r>
          </a:p>
          <a:p>
            <a:pPr lvl="1">
              <a:lnSpc>
                <a:spcPct val="120000"/>
              </a:lnSpc>
            </a:pPr>
            <a:r>
              <a:rPr lang="en-US"/>
              <a:t>Examples: </a:t>
            </a:r>
            <a:r>
              <a:rPr lang="en-US">
                <a:solidFill>
                  <a:srgbClr val="C00000"/>
                </a:solidFill>
              </a:rPr>
              <a:t>JTAG debug</a:t>
            </a:r>
            <a:r>
              <a:rPr lang="en-US"/>
              <a:t>, </a:t>
            </a:r>
            <a:r>
              <a:rPr lang="en-US">
                <a:solidFill>
                  <a:srgbClr val="C00000"/>
                </a:solidFill>
              </a:rPr>
              <a:t>boundary scan I/O</a:t>
            </a:r>
            <a:r>
              <a:rPr lang="en-US"/>
              <a:t>, and </a:t>
            </a:r>
            <a:r>
              <a:rPr lang="en-US">
                <a:solidFill>
                  <a:srgbClr val="C00000"/>
                </a:solidFill>
              </a:rPr>
              <a:t>built-in self test facilities</a:t>
            </a:r>
            <a:r>
              <a:rPr lang="en-US"/>
              <a:t>.</a:t>
            </a:r>
          </a:p>
          <a:p>
            <a:pPr lvl="1">
              <a:lnSpc>
                <a:spcPct val="120000"/>
              </a:lnSpc>
            </a:pPr>
            <a:r>
              <a:rPr lang="en-US"/>
              <a:t>Attacks: forcing pins and bus lines to be at a high or low voltage, reprogramming memory devices, and replacing hardware components with malicious alternatives.</a:t>
            </a:r>
          </a:p>
          <a:p>
            <a:pPr>
              <a:lnSpc>
                <a:spcPct val="120000"/>
              </a:lnSpc>
            </a:pPr>
            <a:endParaRPr lang="en-US"/>
          </a:p>
          <a:p>
            <a:pPr lvl="1">
              <a:lnSpc>
                <a:spcPct val="12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8</a:t>
            </a:fld>
            <a:endParaRPr lang="en-US" altLang="en-US"/>
          </a:p>
        </p:txBody>
      </p:sp>
    </p:spTree>
    <p:extLst>
      <p:ext uri="{BB962C8B-B14F-4D97-AF65-F5344CB8AC3E}">
        <p14:creationId xmlns:p14="http://schemas.microsoft.com/office/powerpoint/2010/main" val="56589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How are devices attacked? (Cont’d)</a:t>
            </a:r>
          </a:p>
        </p:txBody>
      </p:sp>
      <p:sp>
        <p:nvSpPr>
          <p:cNvPr id="3" name="Content Placeholder 2"/>
          <p:cNvSpPr>
            <a:spLocks noGrp="1"/>
          </p:cNvSpPr>
          <p:nvPr>
            <p:ph idx="1"/>
          </p:nvPr>
        </p:nvSpPr>
        <p:spPr>
          <a:xfrm>
            <a:off x="628650" y="1410346"/>
            <a:ext cx="7886700" cy="4919552"/>
          </a:xfrm>
        </p:spPr>
        <p:txBody>
          <a:bodyPr>
            <a:normAutofit/>
          </a:bodyPr>
          <a:lstStyle/>
          <a:p>
            <a:pPr>
              <a:lnSpc>
                <a:spcPct val="120000"/>
              </a:lnSpc>
            </a:pPr>
            <a:r>
              <a:rPr lang="en-US"/>
              <a:t>Lab attack </a:t>
            </a:r>
            <a:r>
              <a:rPr lang="mr-IN"/>
              <a:t>–</a:t>
            </a:r>
            <a:r>
              <a:rPr lang="en-US"/>
              <a:t> unlimited reverse engineering with sophisticated equipment such as electron microscopes</a:t>
            </a:r>
          </a:p>
          <a:p>
            <a:pPr lvl="1">
              <a:lnSpc>
                <a:spcPct val="120000"/>
              </a:lnSpc>
            </a:pPr>
            <a:r>
              <a:rPr lang="en-US"/>
              <a:t>Most comprehensive and invasive</a:t>
            </a:r>
          </a:p>
          <a:p>
            <a:pPr lvl="1">
              <a:lnSpc>
                <a:spcPct val="120000"/>
              </a:lnSpc>
            </a:pPr>
            <a:r>
              <a:rPr lang="en-US">
                <a:solidFill>
                  <a:srgbClr val="C00000"/>
                </a:solidFill>
              </a:rPr>
              <a:t>Rule of thumb: every device can be broken</a:t>
            </a:r>
          </a:p>
          <a:p>
            <a:pPr lvl="1">
              <a:lnSpc>
                <a:spcPct val="120000"/>
              </a:lnSpc>
            </a:pPr>
            <a:r>
              <a:rPr lang="en-US"/>
              <a:t>We can make the lab attack uneconomic </a:t>
            </a:r>
            <a:r>
              <a:rPr lang="mr-IN"/>
              <a:t>–</a:t>
            </a:r>
            <a:r>
              <a:rPr lang="en-US"/>
              <a:t> for example,  Use of per-device unique secrets, so that the attack is limited to one compromised device</a:t>
            </a:r>
          </a:p>
          <a:p>
            <a:pPr lvl="1">
              <a:lnSpc>
                <a:spcPct val="120000"/>
              </a:lnSpc>
            </a:pPr>
            <a:endParaRPr lang="en-US"/>
          </a:p>
          <a:p>
            <a:pPr>
              <a:lnSpc>
                <a:spcPct val="120000"/>
              </a:lnSpc>
            </a:pPr>
            <a:endParaRPr lang="en-US"/>
          </a:p>
          <a:p>
            <a:pPr lvl="1">
              <a:lnSpc>
                <a:spcPct val="12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9</a:t>
            </a:fld>
            <a:endParaRPr lang="en-US" altLang="en-US"/>
          </a:p>
        </p:txBody>
      </p:sp>
    </p:spTree>
    <p:extLst>
      <p:ext uri="{BB962C8B-B14F-4D97-AF65-F5344CB8AC3E}">
        <p14:creationId xmlns:p14="http://schemas.microsoft.com/office/powerpoint/2010/main" val="1971514325"/>
      </p:ext>
    </p:extLst>
  </p:cSld>
  <p:clrMapOvr>
    <a:masterClrMapping/>
  </p:clrMapOvr>
</p:sld>
</file>

<file path=ppt/theme/theme1.xml><?xml version="1.0" encoding="utf-8"?>
<a:theme xmlns:a="http://schemas.openxmlformats.org/drawingml/2006/main" name="NS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SA" id="{AF238E7D-D09A-0A47-BA02-0B415A9CA3AB}" vid="{E50270AB-861A-174E-B1C1-13DED48DE6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NSA</Template>
  <TotalTime>1111</TotalTime>
  <Words>3891</Words>
  <Application>Microsoft Office PowerPoint</Application>
  <PresentationFormat>On-screen Show (4:3)</PresentationFormat>
  <Paragraphs>618</Paragraphs>
  <Slides>57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Times</vt:lpstr>
      <vt:lpstr>Times New Roman</vt:lpstr>
      <vt:lpstr>Verdana</vt:lpstr>
      <vt:lpstr>NSA</vt:lpstr>
      <vt:lpstr>IoT Security and Privacy</vt:lpstr>
      <vt:lpstr>Learning Outcomes</vt:lpstr>
      <vt:lpstr>Outline</vt:lpstr>
      <vt:lpstr>What is security?</vt:lpstr>
      <vt:lpstr> Threats against Market sector-Mobile sector</vt:lpstr>
      <vt:lpstr>Threats against Market sector - Consumer electronics and embedded sector</vt:lpstr>
      <vt:lpstr>Class-breaking attacks</vt:lpstr>
      <vt:lpstr> How are devices attacked?</vt:lpstr>
      <vt:lpstr> How are devices attacked? (Cont’d)</vt:lpstr>
      <vt:lpstr> Who attacks devices?</vt:lpstr>
      <vt:lpstr>Security features for these embedded systems </vt:lpstr>
      <vt:lpstr> Risk analysis</vt:lpstr>
      <vt:lpstr>Positive Economics</vt:lpstr>
      <vt:lpstr>Limitations of security solutions</vt:lpstr>
      <vt:lpstr> Hardware enforced security</vt:lpstr>
      <vt:lpstr>Components of SoC</vt:lpstr>
      <vt:lpstr>Outline</vt:lpstr>
      <vt:lpstr>Embedded Device Design</vt:lpstr>
      <vt:lpstr>System security strategy - External hardware security module</vt:lpstr>
      <vt:lpstr> Internal hardware security module</vt:lpstr>
      <vt:lpstr> Software virtualization</vt:lpstr>
      <vt:lpstr>TrustZone hardware security</vt:lpstr>
      <vt:lpstr>Outline</vt:lpstr>
      <vt:lpstr>TrustZone Hardware Architecture</vt:lpstr>
      <vt:lpstr>System architecture</vt:lpstr>
      <vt:lpstr>Processor architecture</vt:lpstr>
      <vt:lpstr> Switching worlds</vt:lpstr>
      <vt:lpstr>Outline</vt:lpstr>
      <vt:lpstr>TrustZone Software Architecture</vt:lpstr>
      <vt:lpstr> Software architecture</vt:lpstr>
      <vt:lpstr> Software architecture (Cont’d)</vt:lpstr>
      <vt:lpstr>Booting a secure system [1]</vt:lpstr>
      <vt:lpstr>Secure boot</vt:lpstr>
      <vt:lpstr> Chain of trust</vt:lpstr>
      <vt:lpstr>ESP32 Secure Boot (V1)</vt:lpstr>
      <vt:lpstr>ESP32 Secure Boot - On first boot</vt:lpstr>
      <vt:lpstr>ESP32 Secure Boot - Subsequent boots </vt:lpstr>
      <vt:lpstr>ESP32 Secure Boot – No OTA Illustration</vt:lpstr>
      <vt:lpstr>ESP32 Secure Boot – OTA Illustration</vt:lpstr>
      <vt:lpstr>eFuse blocks</vt:lpstr>
      <vt:lpstr>ESP32 Secure Boot (V2)</vt:lpstr>
      <vt:lpstr>ESP32 Secure Boot (V2) – Signature verification</vt:lpstr>
      <vt:lpstr>ESP32 Secure Boot (V2) – Illustration </vt:lpstr>
      <vt:lpstr>On-SoC Secure world or Off-SoC Secure world</vt:lpstr>
      <vt:lpstr>Monitor mode software</vt:lpstr>
      <vt:lpstr>The TrustZone API</vt:lpstr>
      <vt:lpstr>A System Using TrustZone API [1]</vt:lpstr>
      <vt:lpstr>Outline</vt:lpstr>
      <vt:lpstr>Gadget2008 product design brief</vt:lpstr>
      <vt:lpstr>Content management</vt:lpstr>
      <vt:lpstr>Integration in a system using TrustZone technology</vt:lpstr>
      <vt:lpstr>Assets</vt:lpstr>
      <vt:lpstr>Attackers</vt:lpstr>
      <vt:lpstr>General specification - Secure boot</vt:lpstr>
      <vt:lpstr>General specification (Cont’d)</vt:lpstr>
      <vt:lpstr>Content management specification</vt:lpstr>
      <vt:lpstr>References</vt:lpstr>
    </vt:vector>
  </TitlesOfParts>
  <Company>BIS@DSU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17</cp:revision>
  <dcterms:created xsi:type="dcterms:W3CDTF">1995-06-02T21:27:28Z</dcterms:created>
  <dcterms:modified xsi:type="dcterms:W3CDTF">2023-06-26T03:32:22Z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gong@mcnc.org</vt:lpwstr>
  </property>
  <property fmtid="{D5CDD505-2E9C-101B-9397-08002B2CF9AE}" pid="8" name="HomePage">
    <vt:lpwstr>http://www.mcnc.org</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2</vt:i4>
  </property>
  <property fmtid="{D5CDD505-2E9C-101B-9397-08002B2CF9AE}" pid="21" name="OutputDir">
    <vt:lpwstr>C:\fmg\cs591w</vt:lpwstr>
  </property>
</Properties>
</file>