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9" r:id="rId3"/>
    <p:sldId id="304" r:id="rId4"/>
    <p:sldId id="257" r:id="rId5"/>
    <p:sldId id="308" r:id="rId6"/>
    <p:sldId id="310" r:id="rId7"/>
    <p:sldId id="311" r:id="rId8"/>
    <p:sldId id="312" r:id="rId9"/>
    <p:sldId id="313" r:id="rId10"/>
    <p:sldId id="258" r:id="rId11"/>
    <p:sldId id="260" r:id="rId12"/>
    <p:sldId id="261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305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306" r:id="rId29"/>
    <p:sldId id="290" r:id="rId30"/>
    <p:sldId id="307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3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FEBF8"/>
    <a:srgbClr val="999933"/>
    <a:srgbClr val="FF9966"/>
    <a:srgbClr val="33CCFF"/>
    <a:srgbClr val="9999FF"/>
    <a:srgbClr val="FF0066"/>
    <a:srgbClr val="669900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2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2D4C0C57-648F-8949-8C27-A4A0748BCE27}"/>
    <pc:docChg chg="custSel modSld">
      <pc:chgData name="Fu, Xinwen" userId="0e36c28d-7c66-4d23-8c4d-566aefcb51e0" providerId="ADAL" clId="{2D4C0C57-648F-8949-8C27-A4A0748BCE27}" dt="2023-04-25T15:44:34.030" v="197" actId="20577"/>
      <pc:docMkLst>
        <pc:docMk/>
      </pc:docMkLst>
      <pc:sldChg chg="modSp mod">
        <pc:chgData name="Fu, Xinwen" userId="0e36c28d-7c66-4d23-8c4d-566aefcb51e0" providerId="ADAL" clId="{2D4C0C57-648F-8949-8C27-A4A0748BCE27}" dt="2023-04-25T15:44:34.030" v="197" actId="20577"/>
        <pc:sldMkLst>
          <pc:docMk/>
          <pc:sldMk cId="1640556256" sldId="310"/>
        </pc:sldMkLst>
        <pc:spChg chg="mod">
          <ac:chgData name="Fu, Xinwen" userId="0e36c28d-7c66-4d23-8c4d-566aefcb51e0" providerId="ADAL" clId="{2D4C0C57-648F-8949-8C27-A4A0748BCE27}" dt="2023-04-25T15:44:34.030" v="197" actId="20577"/>
          <ac:spMkLst>
            <pc:docMk/>
            <pc:sldMk cId="1640556256" sldId="3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02" y="0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1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02" y="8831501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6" y="4474649"/>
            <a:ext cx="5608970" cy="365950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4788" y="1130300"/>
            <a:ext cx="4073525" cy="30543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41" y="4353712"/>
            <a:ext cx="5618725" cy="35621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8305" y="8592770"/>
            <a:ext cx="3043476" cy="453904"/>
          </a:xfrm>
          <a:prstGeom prst="rect">
            <a:avLst/>
          </a:prstGeom>
        </p:spPr>
        <p:txBody>
          <a:bodyPr/>
          <a:lstStyle/>
          <a:p>
            <a:fld id="{FB85A0A3-F3EE-43DB-905C-F37E71B6A5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ity_(operating_system)" TargetMode="External"/><Relationship Id="rId2" Type="http://schemas.openxmlformats.org/officeDocument/2006/relationships/hyperlink" Target="https://en.wikipedia.org/wiki/Vx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nistpubs/800-30/sp800-30.pdf" TargetMode="External"/><Relationship Id="rId2" Type="http://schemas.openxmlformats.org/officeDocument/2006/relationships/hyperlink" Target="https://securelist.com/analysis/publications/66207/iot-how-i-hacked-my-ho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455334" y="3623732"/>
            <a:ext cx="4825999" cy="97366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IoT</a:t>
            </a:r>
            <a:r>
              <a:rPr lang="en-US" altLang="en-US" dirty="0"/>
              <a:t> Security and Privacy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55334" y="4795124"/>
            <a:ext cx="4220429" cy="48807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IoT</a:t>
            </a:r>
            <a:r>
              <a:rPr lang="en-US" altLang="en-US" sz="2400" dirty="0"/>
              <a:t> Application: Smart Home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Smart Homes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2405"/>
            <a:ext cx="7431211" cy="4594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Vulnerabilities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No password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Default password and account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No encryption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Threats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Hacks of lightings, television, smart meters, hot tub water heater, garage door, video surveillance systems, doors and windows,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Intercepted private videos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Flushing toilets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2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3200"/>
            <a:ext cx="8219275" cy="1100667"/>
          </a:xfrm>
        </p:spPr>
        <p:txBody>
          <a:bodyPr/>
          <a:lstStyle/>
          <a:p>
            <a:r>
              <a:rPr lang="en-US" sz="3600" dirty="0"/>
              <a:t>Differences: PC Systems and Home Security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22400"/>
            <a:ext cx="8219274" cy="43887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No upgrading functionality for deployed smart home devices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Security features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Bug fixes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Need of specialists providing security solutions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May use OS like </a:t>
            </a:r>
            <a:r>
              <a:rPr lang="en-US" dirty="0">
                <a:hlinkClick r:id="rId2"/>
              </a:rPr>
              <a:t>VxWorks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INTEGRITY</a:t>
            </a:r>
            <a:endParaRPr lang="en-US" dirty="0"/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Software from only the manufacturer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No third party security enhancement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79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1080120"/>
          </a:xfrm>
        </p:spPr>
        <p:txBody>
          <a:bodyPr/>
          <a:lstStyle/>
          <a:p>
            <a:r>
              <a:rPr lang="en-US" sz="4000"/>
              <a:t>Home Owner’s Difficulties </a:t>
            </a:r>
            <a:r>
              <a:rPr lang="en-US" sz="4000" dirty="0"/>
              <a:t>and OEMs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467"/>
            <a:ext cx="8171259" cy="47751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Lack of computer knowledge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Installation of software and patches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Lack of computer security knowledge and management expertise by home owners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Device security on OEMs (Original Equipment Manufacturer)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Often no incentive because of no profits from computer security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All connected devices to be secured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32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in Security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8171259" cy="43714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dirty="0"/>
              <a:t>Very limited resources is available for the device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Devices are cost sensitive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Can only run a specialized embedded operating system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Devices are built with </a:t>
            </a:r>
            <a:r>
              <a:rPr lang="en-US" dirty="0">
                <a:solidFill>
                  <a:srgbClr val="C00000"/>
                </a:solidFill>
              </a:rPr>
              <a:t>minimum memory and cheap CPUs</a:t>
            </a:r>
            <a:r>
              <a:rPr lang="en-US" dirty="0"/>
              <a:t> to save production costs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47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Smart Devices?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71259" cy="43037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dirty="0"/>
              <a:t>Security features built into the device 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A security system with multiple layers </a:t>
            </a:r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The security solution 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Need of minimum resources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Sensitive to Internet attacks </a:t>
            </a:r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NO universal solution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Specific purpose devices for particular home security network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No solution that fits all requirements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Consider?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467"/>
            <a:ext cx="8106713" cy="472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dirty="0"/>
              <a:t>Risk assessment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Chances of being attacked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Vulnerable network sectors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Implementation costs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Security failure costs - economical and environmental costs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Security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1259" cy="431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dirty="0"/>
              <a:t>Secure bootstrapping (signed code)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Code in the device cryptographically signed by the manufacturer for integrity</a:t>
            </a:r>
          </a:p>
          <a:p>
            <a:pPr marL="933450" lvl="1" indent="-533400">
              <a:lnSpc>
                <a:spcPct val="110000"/>
              </a:lnSpc>
            </a:pPr>
            <a:r>
              <a:rPr lang="en-US" dirty="0"/>
              <a:t>Use of the hardware to authenticate the code </a:t>
            </a:r>
            <a:r>
              <a:rPr lang="mr-IN" dirty="0"/>
              <a:t>–</a:t>
            </a:r>
            <a:r>
              <a:rPr lang="en-US" dirty="0"/>
              <a:t> root of trust</a:t>
            </a:r>
          </a:p>
          <a:p>
            <a:pPr marL="533400" indent="-533400">
              <a:lnSpc>
                <a:spcPct val="110000"/>
              </a:lnSpc>
            </a:pPr>
            <a:r>
              <a:rPr lang="en-US" dirty="0"/>
              <a:t>Secure code updates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6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1080120"/>
          </a:xfrm>
        </p:spPr>
        <p:txBody>
          <a:bodyPr/>
          <a:lstStyle/>
          <a:p>
            <a:r>
              <a:rPr lang="en-US" dirty="0"/>
              <a:t>Possible Security Features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171259" cy="50291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Data Security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Encrypted data in the device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Encrypted communication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Authentication and authorization before accessing a device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Authentication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Strong passwords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Appropriate authentication protocol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Secure communication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Encrypted communication using SSH or SSL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Secure encryption algorithm (long keys)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52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1080120"/>
          </a:xfrm>
        </p:spPr>
        <p:txBody>
          <a:bodyPr/>
          <a:lstStyle/>
          <a:p>
            <a:r>
              <a:rPr lang="en-US" dirty="0"/>
              <a:t>Possible Security Features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33"/>
            <a:ext cx="8171259" cy="44064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Intrusion prevention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Use of firewalls to permit trusted hosts and block known bad sites and hackers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Intrusion detection and monitoring on devices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Detect and report attacks and suspicious activities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Security management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Update security policies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Monitor emerging threats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0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Securing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Build front line security features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Design customizable security features for the need of the device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Consider security in early design and development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Consider and acquire necessary hardware for security features such as secure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9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8133"/>
            <a:ext cx="8229600" cy="39295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Upon completion of this unit: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Understand the concept of smart home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Identify vulnerabilities in home networks.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Identify the impact of the vulnerabilities.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Risk analyze smart home systems.</a:t>
            </a:r>
          </a:p>
          <a:p>
            <a:pPr>
              <a:buFont typeface="Wingdings" pitchFamily="2" charset="2"/>
              <a:buChar char="p"/>
              <a:defRPr/>
            </a:pPr>
            <a:endParaRPr lang="en-US" altLang="en-US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25162-EDAC-044F-BE26-B9B33D976D4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43453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Smart home security</a:t>
            </a:r>
          </a:p>
          <a:p>
            <a:r>
              <a:rPr lang="en-US" dirty="0"/>
              <a:t>Hack a home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Dangers of insecure home automation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8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 Devices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3500"/>
            <a:ext cx="7919357" cy="46069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en-US" dirty="0"/>
              <a:t>Printers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External Storage Devices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Gaming systems: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altLang="en-US" dirty="0" err="1"/>
              <a:t>XBox</a:t>
            </a:r>
            <a:endParaRPr lang="en-US" altLang="en-US" dirty="0"/>
          </a:p>
          <a:p>
            <a:pPr marL="933450" lvl="1" indent="-533400">
              <a:lnSpc>
                <a:spcPct val="120000"/>
              </a:lnSpc>
            </a:pPr>
            <a:r>
              <a:rPr lang="en-US" altLang="en-US" dirty="0"/>
              <a:t>PlayStation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Smart TV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Home Security System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Cable/Satellite Box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Internet service provider (ISP) Router</a:t>
            </a:r>
          </a:p>
          <a:p>
            <a:pPr marL="533400" indent="-533400">
              <a:lnSpc>
                <a:spcPct val="120000"/>
              </a:lnSpc>
            </a:pPr>
            <a:endParaRPr lang="en-US" altLang="en-US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491E9-D7B2-1F4D-8EC7-7643F24534F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84200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Division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229600" cy="398991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Identify what devices to hack</a:t>
            </a:r>
          </a:p>
          <a:p>
            <a:r>
              <a:rPr lang="en-US" altLang="en-US" dirty="0"/>
              <a:t>Set criteria for a successful hack</a:t>
            </a:r>
          </a:p>
          <a:p>
            <a:r>
              <a:rPr lang="en-US" altLang="en-US" dirty="0"/>
              <a:t>Web interface</a:t>
            </a:r>
          </a:p>
          <a:p>
            <a:r>
              <a:rPr lang="en-US" altLang="en-US" dirty="0"/>
              <a:t>Hardware</a:t>
            </a:r>
          </a:p>
          <a:p>
            <a:r>
              <a:rPr lang="en-US" altLang="en-US" dirty="0"/>
              <a:t>Software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5C36E-9CE1-BF46-B05B-D84D0961176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3508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Discoveries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96533"/>
            <a:ext cx="8229600" cy="40518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Device analysis</a:t>
            </a:r>
          </a:p>
          <a:p>
            <a:pPr lvl="1"/>
            <a:r>
              <a:rPr lang="en-US" altLang="en-US" dirty="0"/>
              <a:t>Firmware updates</a:t>
            </a:r>
          </a:p>
          <a:p>
            <a:pPr lvl="1"/>
            <a:r>
              <a:rPr lang="en-US" altLang="en-US" dirty="0"/>
              <a:t>Hardware capabilities</a:t>
            </a:r>
          </a:p>
          <a:p>
            <a:r>
              <a:rPr lang="en-US" altLang="en-US" dirty="0"/>
              <a:t>Device Vulnerability</a:t>
            </a:r>
          </a:p>
          <a:p>
            <a:r>
              <a:rPr lang="en-US" altLang="en-US" dirty="0"/>
              <a:t>Web interface vulnerabilities </a:t>
            </a:r>
          </a:p>
          <a:p>
            <a:endParaRPr lang="en-US" altLang="en-US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57A72D-65CD-824E-9EA4-9D5C63D9B41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08642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Device Analysis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Automatic updates or manual updates?</a:t>
            </a:r>
          </a:p>
          <a:p>
            <a:r>
              <a:rPr lang="en-US" altLang="en-US" dirty="0"/>
              <a:t>Is product obsolete or supported anymore?</a:t>
            </a:r>
          </a:p>
          <a:p>
            <a:r>
              <a:rPr lang="en-US" altLang="en-US" dirty="0"/>
              <a:t>Capabilities:</a:t>
            </a:r>
          </a:p>
          <a:p>
            <a:pPr lvl="1"/>
            <a:r>
              <a:rPr lang="en-US" altLang="en-US" dirty="0"/>
              <a:t>Operating system?</a:t>
            </a:r>
          </a:p>
          <a:p>
            <a:pPr lvl="1"/>
            <a:r>
              <a:rPr lang="en-US" altLang="en-US" dirty="0"/>
              <a:t>Built in security measures, e.g. encryption?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14FC50-BC11-BB43-9BC9-7DA650DC2B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965325" y="5394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7692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Device Analysis (Cont’d)</a:t>
            </a:r>
          </a:p>
        </p:txBody>
      </p:sp>
      <p:sp>
        <p:nvSpPr>
          <p:cNvPr id="10242" name="Rectangle 7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Obsolete software or no more updates.</a:t>
            </a:r>
          </a:p>
          <a:p>
            <a:pPr lvl="1"/>
            <a:r>
              <a:rPr lang="en-US" altLang="en-US" dirty="0"/>
              <a:t>Average support period less than a year.</a:t>
            </a:r>
          </a:p>
          <a:p>
            <a:r>
              <a:rPr lang="en-US" altLang="en-US" dirty="0"/>
              <a:t>Many had Linux based OS.</a:t>
            </a:r>
          </a:p>
          <a:p>
            <a:pPr lvl="1"/>
            <a:r>
              <a:rPr lang="en-US" altLang="en-US" dirty="0"/>
              <a:t>Easy for hackers</a:t>
            </a:r>
          </a:p>
          <a:p>
            <a:pPr lvl="1"/>
            <a:r>
              <a:rPr lang="en-US" altLang="en-US" dirty="0"/>
              <a:t>GNU C compiler installed </a:t>
            </a:r>
          </a:p>
          <a:p>
            <a:pPr lvl="1"/>
            <a:r>
              <a:rPr lang="en-US" altLang="en-US" dirty="0"/>
              <a:t>Interpreters installed (e.g., Perl, Python)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5916F9-3EBA-7748-9420-85F116AECA4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508232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Vulnerability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Access to configuration file and password hashes</a:t>
            </a:r>
          </a:p>
          <a:p>
            <a:r>
              <a:rPr lang="en-US" altLang="en-US" dirty="0"/>
              <a:t>External Storage Device (ESD) </a:t>
            </a:r>
          </a:p>
          <a:p>
            <a:pPr lvl="1"/>
            <a:r>
              <a:rPr lang="en-US" altLang="en-US" dirty="0"/>
              <a:t>Could be compromised and turned into a backdoor</a:t>
            </a:r>
          </a:p>
          <a:p>
            <a:r>
              <a:rPr lang="en-US" altLang="en-US" dirty="0"/>
              <a:t>No intrusion detection systems</a:t>
            </a:r>
          </a:p>
          <a:p>
            <a:r>
              <a:rPr lang="en-US" altLang="en-US" dirty="0"/>
              <a:t>System commands as root user</a:t>
            </a:r>
          </a:p>
          <a:p>
            <a:r>
              <a:rPr lang="en-US" altLang="en-US" dirty="0"/>
              <a:t>Full access to file system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4D9E56-7041-B44A-89F3-7E26B1E318C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5149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Interface Vulnerabilities 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8115300" cy="4448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URL manipulation</a:t>
            </a:r>
          </a:p>
          <a:p>
            <a:pPr lvl="1"/>
            <a:r>
              <a:rPr lang="en-US" altLang="en-US" dirty="0"/>
              <a:t>Access to hidden tools and functions</a:t>
            </a:r>
          </a:p>
          <a:p>
            <a:r>
              <a:rPr lang="en-US" altLang="en-US" dirty="0"/>
              <a:t>External Storage Device</a:t>
            </a:r>
          </a:p>
          <a:p>
            <a:pPr lvl="1"/>
            <a:r>
              <a:rPr lang="en-US" altLang="en-US" dirty="0"/>
              <a:t>Remote command execution with full permissions </a:t>
            </a:r>
          </a:p>
          <a:p>
            <a:pPr lvl="1"/>
            <a:r>
              <a:rPr lang="en-US" altLang="en-US" dirty="0"/>
              <a:t>OS level</a:t>
            </a:r>
          </a:p>
          <a:p>
            <a:r>
              <a:rPr lang="en-US" altLang="en-US" dirty="0"/>
              <a:t>ISP Router</a:t>
            </a:r>
          </a:p>
          <a:p>
            <a:pPr lvl="1"/>
            <a:r>
              <a:rPr lang="en-US" altLang="en-US" dirty="0"/>
              <a:t>Tunnels to other devices</a:t>
            </a:r>
          </a:p>
          <a:p>
            <a:pPr lvl="1"/>
            <a:r>
              <a:rPr lang="en-US" altLang="en-US" dirty="0"/>
              <a:t>Remote admin interfaces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E724E9-5387-E84D-B3F2-A674DB59186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8979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Smart home security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Hack a home</a:t>
            </a:r>
          </a:p>
          <a:p>
            <a:r>
              <a:rPr lang="en-US" dirty="0"/>
              <a:t>Dangers of insecure home automation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34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Analysis of control automation protocols  of St. Regis </a:t>
            </a:r>
            <a:r>
              <a:rPr lang="en-US" dirty="0" err="1"/>
              <a:t>ShenZhen</a:t>
            </a:r>
            <a:r>
              <a:rPr lang="en-US" dirty="0"/>
              <a:t>, a gorgeous luxury hotel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Control with by using an iPad.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Analysis of a home automation system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Anatomy of the attack that allows remote control of any </a:t>
            </a:r>
            <a:r>
              <a:rPr lang="en-US" dirty="0" err="1"/>
              <a:t>IoT</a:t>
            </a:r>
            <a:r>
              <a:rPr lang="en-US" dirty="0"/>
              <a:t> device connected to this system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Deployment flaws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How to create an iPad Trojan to send commands outside the hotel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Countermeasure guideline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45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home security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Hack a home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Dangers of insecure home automation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126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668"/>
            <a:ext cx="7632700" cy="75027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799"/>
            <a:ext cx="7886700" cy="47371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sz="2400" kern="1200" dirty="0"/>
              <a:t>Automation of electronic components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sz="2000" kern="1200" dirty="0"/>
              <a:t>Heating, ventilation and air conditioning (HVAC), lighting, music, TV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kern="1200" dirty="0" err="1"/>
              <a:t>IoT</a:t>
            </a:r>
            <a:r>
              <a:rPr lang="en-US" sz="2400" kern="1200" dirty="0"/>
              <a:t> connects users with electronic components.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kern="1200" dirty="0"/>
              <a:t>Home automation makes our life more comfortable, help the environment, and in a long run help saving energy consumption.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dirty="0"/>
              <a:t>Security in Home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23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668"/>
            <a:ext cx="7632700" cy="75027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800"/>
            <a:ext cx="7886700" cy="49870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sz="2400" kern="1200" dirty="0"/>
              <a:t>A panel or phone communicates with the devices through routers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kern="1200" dirty="0"/>
              <a:t>Security often relies on the </a:t>
            </a:r>
            <a:r>
              <a:rPr lang="en-US" sz="2400" kern="1200" dirty="0" err="1"/>
              <a:t>WiFi</a:t>
            </a:r>
            <a:r>
              <a:rPr lang="en-US" sz="2400" kern="1200" dirty="0"/>
              <a:t> security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sz="2000" kern="1200" dirty="0"/>
              <a:t>No other security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87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72534"/>
            <a:ext cx="8667750" cy="77413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Benefits of Hotel Room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320800"/>
            <a:ext cx="8039100" cy="48937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Centralized </a:t>
            </a:r>
            <a:r>
              <a:rPr lang="en-US" kern="1200" dirty="0"/>
              <a:t>hotel room automation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Save cost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Guest comfort and </a:t>
            </a:r>
            <a:r>
              <a:rPr lang="en-US" kern="1200" dirty="0"/>
              <a:t>satisfaction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No need of looking physical controls everywhere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Increase utilization of amenities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59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KNX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7822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/>
              <a:t>OSI-based network communication protocol for building automation.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W</a:t>
            </a:r>
            <a:r>
              <a:rPr lang="en-US" kern="1200" dirty="0"/>
              <a:t>idely deployed bus communication standard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Can be encapsulated inside IP.</a:t>
            </a:r>
          </a:p>
          <a:p>
            <a:pPr marL="533400" indent="-533400">
              <a:lnSpc>
                <a:spcPct val="120000"/>
              </a:lnSpc>
            </a:pP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3286A7-5FEE-4B26-85AD-A880678BF92A}"/>
              </a:ext>
            </a:extLst>
          </p:cNvPr>
          <p:cNvGrpSpPr/>
          <p:nvPr/>
        </p:nvGrpSpPr>
        <p:grpSpPr>
          <a:xfrm>
            <a:off x="926701" y="3327757"/>
            <a:ext cx="7359649" cy="2324343"/>
            <a:chOff x="965201" y="3395132"/>
            <a:chExt cx="7359649" cy="2324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B54579-02D2-4E13-8B73-ECD54C2A3C8D}"/>
                </a:ext>
              </a:extLst>
            </p:cNvPr>
            <p:cNvGrpSpPr/>
            <p:nvPr/>
          </p:nvGrpSpPr>
          <p:grpSpPr>
            <a:xfrm>
              <a:off x="965201" y="3395132"/>
              <a:ext cx="4394199" cy="419948"/>
              <a:chOff x="965201" y="3395132"/>
              <a:chExt cx="4394199" cy="4199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2102D8-93B1-41C1-87C3-2A281C462495}"/>
                  </a:ext>
                </a:extLst>
              </p:cNvPr>
              <p:cNvSpPr/>
              <p:nvPr/>
            </p:nvSpPr>
            <p:spPr>
              <a:xfrm>
                <a:off x="965201" y="3395133"/>
                <a:ext cx="980439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Header</a:t>
                </a:r>
              </a:p>
              <a:p>
                <a:pPr algn="ctr"/>
                <a:r>
                  <a:rPr lang="en-US" altLang="zh-CN" sz="1300" dirty="0"/>
                  <a:t>Ethernet</a:t>
                </a:r>
                <a:endParaRPr lang="en-US" sz="13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0738A4-28E7-4A52-9B3A-CA019BD0BE20}"/>
                  </a:ext>
                </a:extLst>
              </p:cNvPr>
              <p:cNvSpPr/>
              <p:nvPr/>
            </p:nvSpPr>
            <p:spPr>
              <a:xfrm>
                <a:off x="1945640" y="3395132"/>
                <a:ext cx="980439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Header</a:t>
                </a:r>
              </a:p>
              <a:p>
                <a:pPr algn="ctr"/>
                <a:r>
                  <a:rPr lang="en-US" altLang="zh-CN" sz="1300" dirty="0"/>
                  <a:t>IP</a:t>
                </a:r>
                <a:endParaRPr lang="en-US" sz="13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2903CB-BF10-481A-A996-9E851756D050}"/>
                  </a:ext>
                </a:extLst>
              </p:cNvPr>
              <p:cNvSpPr/>
              <p:nvPr/>
            </p:nvSpPr>
            <p:spPr>
              <a:xfrm>
                <a:off x="2926079" y="3395132"/>
                <a:ext cx="980439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Header</a:t>
                </a:r>
              </a:p>
              <a:p>
                <a:pPr algn="ctr"/>
                <a:r>
                  <a:rPr lang="en-US" sz="1300" dirty="0"/>
                  <a:t>UDP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C5EF72-8FCF-437D-969E-44FD9FD83A6B}"/>
                  </a:ext>
                </a:extLst>
              </p:cNvPr>
              <p:cNvSpPr/>
              <p:nvPr/>
            </p:nvSpPr>
            <p:spPr>
              <a:xfrm>
                <a:off x="3906518" y="3395132"/>
                <a:ext cx="1452882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 err="1"/>
                  <a:t>KNXnet</a:t>
                </a:r>
                <a:r>
                  <a:rPr lang="en-US" altLang="zh-CN" sz="1300" dirty="0"/>
                  <a:t>/IP</a:t>
                </a:r>
                <a:endParaRPr lang="en-US" sz="13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446F5E-E0BE-4053-BDAC-830BE185F888}"/>
                </a:ext>
              </a:extLst>
            </p:cNvPr>
            <p:cNvGrpSpPr/>
            <p:nvPr/>
          </p:nvGrpSpPr>
          <p:grpSpPr>
            <a:xfrm>
              <a:off x="1945640" y="4334328"/>
              <a:ext cx="6379210" cy="419948"/>
              <a:chOff x="1748790" y="4261871"/>
              <a:chExt cx="6576060" cy="41994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9B8567-B97B-4DCD-AC6A-1573F6BF0FB9}"/>
                  </a:ext>
                </a:extLst>
              </p:cNvPr>
              <p:cNvSpPr/>
              <p:nvPr/>
            </p:nvSpPr>
            <p:spPr>
              <a:xfrm>
                <a:off x="1748790" y="4261872"/>
                <a:ext cx="980439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Header</a:t>
                </a:r>
              </a:p>
              <a:p>
                <a:pPr algn="ctr"/>
                <a:r>
                  <a:rPr lang="en-US" sz="1300" dirty="0"/>
                  <a:t>Length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E786C5-1DAD-4403-B2CE-E1CB994D07EF}"/>
                  </a:ext>
                </a:extLst>
              </p:cNvPr>
              <p:cNvSpPr/>
              <p:nvPr/>
            </p:nvSpPr>
            <p:spPr>
              <a:xfrm>
                <a:off x="2729229" y="4261871"/>
                <a:ext cx="980439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Protocol</a:t>
                </a:r>
              </a:p>
              <a:p>
                <a:pPr algn="ctr"/>
                <a:r>
                  <a:rPr lang="en-US" sz="1300" dirty="0"/>
                  <a:t>Version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8A16A5-4D82-4FEA-BEEF-753C566AB453}"/>
                  </a:ext>
                </a:extLst>
              </p:cNvPr>
              <p:cNvSpPr/>
              <p:nvPr/>
            </p:nvSpPr>
            <p:spPr>
              <a:xfrm>
                <a:off x="3709668" y="4261871"/>
                <a:ext cx="1319532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dirty="0"/>
                  <a:t>Service Type</a:t>
                </a:r>
              </a:p>
              <a:p>
                <a:pPr algn="ctr"/>
                <a:r>
                  <a:rPr lang="en-US" sz="1300" dirty="0"/>
                  <a:t>Identifier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F3E82E-A221-474C-A756-B9D90174D14C}"/>
                  </a:ext>
                </a:extLst>
              </p:cNvPr>
              <p:cNvSpPr/>
              <p:nvPr/>
            </p:nvSpPr>
            <p:spPr>
              <a:xfrm>
                <a:off x="5029200" y="4261871"/>
                <a:ext cx="1452882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Total Length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B02B4F-8DED-4043-A022-7E3085A5819B}"/>
                  </a:ext>
                </a:extLst>
              </p:cNvPr>
              <p:cNvSpPr/>
              <p:nvPr/>
            </p:nvSpPr>
            <p:spPr>
              <a:xfrm>
                <a:off x="6482082" y="4261871"/>
                <a:ext cx="1842768" cy="419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Payload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057BC6-A207-4F2A-97E1-4F92AB4469F2}"/>
                </a:ext>
              </a:extLst>
            </p:cNvPr>
            <p:cNvSpPr/>
            <p:nvPr/>
          </p:nvSpPr>
          <p:spPr>
            <a:xfrm>
              <a:off x="1945640" y="5299528"/>
              <a:ext cx="6379210" cy="419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/>
                <a:t>cEMI</a:t>
              </a:r>
              <a:endParaRPr lang="en-US" sz="13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D760CE-1E78-4C5C-8AC1-FC08596E4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639" y="3815079"/>
              <a:ext cx="1960879" cy="519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1BD0E-4F22-4543-A1BB-365886C2932E}"/>
                </a:ext>
              </a:extLst>
            </p:cNvPr>
            <p:cNvCxnSpPr>
              <a:cxnSpLocks/>
            </p:cNvCxnSpPr>
            <p:nvPr/>
          </p:nvCxnSpPr>
          <p:spPr>
            <a:xfrm>
              <a:off x="5359400" y="3815079"/>
              <a:ext cx="2965450" cy="519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94E19C-D7A6-4922-AFCB-3F0250E4D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639" y="4754275"/>
              <a:ext cx="3189606" cy="5452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AC74DB-5D28-4E0F-9110-00AEC8C2013D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0" y="4754275"/>
              <a:ext cx="0" cy="5833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76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KNX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09" y="1469571"/>
            <a:ext cx="4360934" cy="438547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Simple sequential handshake,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CONNECTION_REQUEST, CONNECTIONSTATE_REQUEST, TUNNELING_REQUEST, DISCONNECT_REQUEST.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Sending messages to the KNX backbone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Through TUNNELLING REQUEST</a:t>
            </a:r>
          </a:p>
          <a:p>
            <a:pPr marL="533400" indent="-533400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447DA92-1EA5-4565-9023-33FFAEF70604}"/>
              </a:ext>
            </a:extLst>
          </p:cNvPr>
          <p:cNvGrpSpPr/>
          <p:nvPr/>
        </p:nvGrpSpPr>
        <p:grpSpPr>
          <a:xfrm>
            <a:off x="4729840" y="1730731"/>
            <a:ext cx="4202493" cy="3789532"/>
            <a:chOff x="4662107" y="1667664"/>
            <a:chExt cx="4791681" cy="428564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F88965-C1E3-4BD4-ABD9-68A04CD34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368" y="4190050"/>
              <a:ext cx="0" cy="17632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127EC33-D637-4CF9-BC2B-1E564E4D4C9F}"/>
                </a:ext>
              </a:extLst>
            </p:cNvPr>
            <p:cNvGrpSpPr/>
            <p:nvPr/>
          </p:nvGrpSpPr>
          <p:grpSpPr>
            <a:xfrm>
              <a:off x="4662107" y="1667664"/>
              <a:ext cx="4791681" cy="4187378"/>
              <a:chOff x="4662107" y="1667664"/>
              <a:chExt cx="4791681" cy="418737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F31FCA-E263-4FD7-959C-6AC8304D97A2}"/>
                  </a:ext>
                </a:extLst>
              </p:cNvPr>
              <p:cNvSpPr/>
              <p:nvPr/>
            </p:nvSpPr>
            <p:spPr>
              <a:xfrm>
                <a:off x="6292850" y="1733548"/>
                <a:ext cx="1200150" cy="293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ysClr val="windowText" lastClr="000000"/>
                    </a:solidFill>
                  </a:rPr>
                  <a:t>IP Network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77446B-62E9-4647-8C1F-E314C4B532DC}"/>
                  </a:ext>
                </a:extLst>
              </p:cNvPr>
              <p:cNvSpPr/>
              <p:nvPr/>
            </p:nvSpPr>
            <p:spPr>
              <a:xfrm>
                <a:off x="5463720" y="2271808"/>
                <a:ext cx="787401" cy="633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 err="1">
                    <a:solidFill>
                      <a:schemeClr val="tx1"/>
                    </a:solidFill>
                  </a:rPr>
                  <a:t>KNXnet</a:t>
                </a:r>
                <a:r>
                  <a:rPr lang="en-US" sz="850" dirty="0">
                    <a:solidFill>
                      <a:schemeClr val="tx1"/>
                    </a:solidFill>
                  </a:rPr>
                  <a:t>/IP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Router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1.0.0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A573FF-4C1D-4F43-AAC8-948FC907F653}"/>
                  </a:ext>
                </a:extLst>
              </p:cNvPr>
              <p:cNvSpPr/>
              <p:nvPr/>
            </p:nvSpPr>
            <p:spPr>
              <a:xfrm>
                <a:off x="7620000" y="2270567"/>
                <a:ext cx="787401" cy="633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 err="1">
                    <a:solidFill>
                      <a:schemeClr val="tx1"/>
                    </a:solidFill>
                  </a:rPr>
                  <a:t>KNXnet</a:t>
                </a:r>
                <a:r>
                  <a:rPr lang="en-US" sz="850" dirty="0">
                    <a:solidFill>
                      <a:schemeClr val="tx1"/>
                    </a:solidFill>
                  </a:rPr>
                  <a:t>/IP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Router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2.0.0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EEDBAE-06F4-4F22-A086-E6296EECF491}"/>
                  </a:ext>
                </a:extLst>
              </p:cNvPr>
              <p:cNvSpPr/>
              <p:nvPr/>
            </p:nvSpPr>
            <p:spPr>
              <a:xfrm>
                <a:off x="4677776" y="3422920"/>
                <a:ext cx="685799" cy="668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Line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Coupler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1.0.0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B2F04F-1330-4D20-A54B-D03E597AC46A}"/>
                  </a:ext>
                </a:extLst>
              </p:cNvPr>
              <p:cNvSpPr/>
              <p:nvPr/>
            </p:nvSpPr>
            <p:spPr>
              <a:xfrm>
                <a:off x="5583709" y="3422919"/>
                <a:ext cx="665844" cy="767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Line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Coupler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1.2.0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5/2/1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8C4A78-5423-4375-A3D7-DCF00A027E1B}"/>
                  </a:ext>
                </a:extLst>
              </p:cNvPr>
              <p:cNvSpPr/>
              <p:nvPr/>
            </p:nvSpPr>
            <p:spPr>
              <a:xfrm>
                <a:off x="6489642" y="3422920"/>
                <a:ext cx="685800" cy="668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Line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Coupler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1.3.0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5/2/1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AF57B8-E609-4B04-93B9-56B61CE68573}"/>
                  </a:ext>
                </a:extLst>
              </p:cNvPr>
              <p:cNvSpPr/>
              <p:nvPr/>
            </p:nvSpPr>
            <p:spPr>
              <a:xfrm>
                <a:off x="7415532" y="3422920"/>
                <a:ext cx="660400" cy="668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Line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Coupler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2.1.0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FB9DBF-576C-4609-87AF-BC84EC773D67}"/>
                  </a:ext>
                </a:extLst>
              </p:cNvPr>
              <p:cNvSpPr/>
              <p:nvPr/>
            </p:nvSpPr>
            <p:spPr>
              <a:xfrm>
                <a:off x="8349889" y="3422920"/>
                <a:ext cx="678543" cy="668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Line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Coupler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2.2.0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DADCDA-0DB5-4B31-83C1-A8CF55D89656}"/>
                  </a:ext>
                </a:extLst>
              </p:cNvPr>
              <p:cNvSpPr/>
              <p:nvPr/>
            </p:nvSpPr>
            <p:spPr>
              <a:xfrm>
                <a:off x="5175554" y="4465564"/>
                <a:ext cx="619577" cy="50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1.1.1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B4BDCC-8DBA-44EF-8C5A-A0DA7157EFDA}"/>
                  </a:ext>
                </a:extLst>
              </p:cNvPr>
              <p:cNvSpPr/>
              <p:nvPr/>
            </p:nvSpPr>
            <p:spPr>
              <a:xfrm>
                <a:off x="5175554" y="5202431"/>
                <a:ext cx="619577" cy="425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1.1.2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83A48C-FEFB-4B6F-884B-BFA772647144}"/>
                  </a:ext>
                </a:extLst>
              </p:cNvPr>
              <p:cNvSpPr/>
              <p:nvPr/>
            </p:nvSpPr>
            <p:spPr>
              <a:xfrm>
                <a:off x="6066763" y="4465564"/>
                <a:ext cx="619577" cy="50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1.2.1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5/2/1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A0F7139-6ECB-4214-87BE-C1AA43EAFA0E}"/>
                  </a:ext>
                </a:extLst>
              </p:cNvPr>
              <p:cNvSpPr/>
              <p:nvPr/>
            </p:nvSpPr>
            <p:spPr>
              <a:xfrm>
                <a:off x="6066245" y="5127567"/>
                <a:ext cx="619577" cy="612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1.1.2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9695E9E-A426-4F3E-B24B-3E4C50A57187}"/>
                  </a:ext>
                </a:extLst>
              </p:cNvPr>
              <p:cNvSpPr/>
              <p:nvPr/>
            </p:nvSpPr>
            <p:spPr>
              <a:xfrm>
                <a:off x="6982221" y="4462748"/>
                <a:ext cx="619577" cy="50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1.3.1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5/2/1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D413CC-6AD8-4115-92A7-82FA27B594F2}"/>
                  </a:ext>
                </a:extLst>
              </p:cNvPr>
              <p:cNvSpPr/>
              <p:nvPr/>
            </p:nvSpPr>
            <p:spPr>
              <a:xfrm>
                <a:off x="6982221" y="5199615"/>
                <a:ext cx="619577" cy="608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1.3.2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5/2/1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752E38F-2B0C-4514-BE73-F972B8A23395}"/>
                  </a:ext>
                </a:extLst>
              </p:cNvPr>
              <p:cNvSpPr/>
              <p:nvPr/>
            </p:nvSpPr>
            <p:spPr>
              <a:xfrm>
                <a:off x="7883438" y="4467069"/>
                <a:ext cx="619577" cy="50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2.1.1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6/3/1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D946E6-912B-4893-B912-9B33F3783A6C}"/>
                  </a:ext>
                </a:extLst>
              </p:cNvPr>
              <p:cNvSpPr/>
              <p:nvPr/>
            </p:nvSpPr>
            <p:spPr>
              <a:xfrm>
                <a:off x="7883438" y="5203936"/>
                <a:ext cx="619577" cy="5767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2.1.2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6/3/1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89DF42-CF5F-4A23-8C68-E6127A6D33A9}"/>
                  </a:ext>
                </a:extLst>
              </p:cNvPr>
              <p:cNvSpPr/>
              <p:nvPr/>
            </p:nvSpPr>
            <p:spPr>
              <a:xfrm>
                <a:off x="8834211" y="4467134"/>
                <a:ext cx="619577" cy="507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2.2.1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4/1/1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663D87-2E79-44C7-A485-8B77A3B680C7}"/>
                  </a:ext>
                </a:extLst>
              </p:cNvPr>
              <p:cNvSpPr/>
              <p:nvPr/>
            </p:nvSpPr>
            <p:spPr>
              <a:xfrm>
                <a:off x="8834211" y="5204001"/>
                <a:ext cx="619577" cy="425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Device</a:t>
                </a:r>
              </a:p>
              <a:p>
                <a:pPr algn="ctr"/>
                <a:r>
                  <a:rPr lang="en-US" sz="850" dirty="0">
                    <a:solidFill>
                      <a:schemeClr val="tx1"/>
                    </a:solidFill>
                  </a:rPr>
                  <a:t>2.2.2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B33CB14-AFDE-4E82-8374-32AEDB3A647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5088467" y="1880128"/>
                <a:ext cx="120438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AC4A97-54BA-41D1-AA68-09902AAA5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3000" y="1878540"/>
                <a:ext cx="125095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B0C99-A2F3-4819-80EF-2FF224AB2C1A}"/>
                  </a:ext>
                </a:extLst>
              </p:cNvPr>
              <p:cNvSpPr txBox="1"/>
              <p:nvPr/>
            </p:nvSpPr>
            <p:spPr>
              <a:xfrm>
                <a:off x="7788797" y="1667664"/>
                <a:ext cx="885433" cy="275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50" dirty="0"/>
                  <a:t>IP Network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3AB4733-FD39-4452-961A-485ED6042AF1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5857420" y="1878540"/>
                <a:ext cx="1" cy="3932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C651C8F-7075-4D15-A57F-04E78D269654}"/>
                  </a:ext>
                </a:extLst>
              </p:cNvPr>
              <p:cNvCxnSpPr/>
              <p:nvPr/>
            </p:nvCxnSpPr>
            <p:spPr>
              <a:xfrm flipH="1" flipV="1">
                <a:off x="8014838" y="1878540"/>
                <a:ext cx="1" cy="3932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F497EA0-F0A5-463B-B2CE-39BE3A642E94}"/>
                  </a:ext>
                </a:extLst>
              </p:cNvPr>
              <p:cNvCxnSpPr/>
              <p:nvPr/>
            </p:nvCxnSpPr>
            <p:spPr>
              <a:xfrm>
                <a:off x="4662107" y="3132667"/>
                <a:ext cx="25442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DAFBD71-4E21-4651-A72E-38103D8A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8285" y="3132667"/>
                <a:ext cx="18176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5F0B03-EDFB-4AE8-B65A-0C012D955298}"/>
                  </a:ext>
                </a:extLst>
              </p:cNvPr>
              <p:cNvSpPr txBox="1"/>
              <p:nvPr/>
            </p:nvSpPr>
            <p:spPr>
              <a:xfrm>
                <a:off x="6308338" y="2862151"/>
                <a:ext cx="908723" cy="275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50" dirty="0"/>
                  <a:t>Main Line 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A9E798-BFD0-4A3C-9A02-EE7EC666F9B5}"/>
                  </a:ext>
                </a:extLst>
              </p:cNvPr>
              <p:cNvSpPr txBox="1"/>
              <p:nvPr/>
            </p:nvSpPr>
            <p:spPr>
              <a:xfrm>
                <a:off x="8467337" y="2851102"/>
                <a:ext cx="908723" cy="275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50" dirty="0"/>
                  <a:t>Main Line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FAA5CAC-7D60-47A3-8C5C-006894D0878E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5857420" y="2905568"/>
                <a:ext cx="1" cy="2271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A2C169-0C5B-4609-8C2C-9B99DD6184D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5020676" y="3132667"/>
                <a:ext cx="0" cy="290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91789C1-2B67-4359-9AD0-6D0235FBE9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368" y="3127591"/>
                <a:ext cx="0" cy="290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6AB8CD-A4D0-4748-8636-5A05B0718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5710" y="3127941"/>
                <a:ext cx="0" cy="290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AB4804-E13A-4AAB-B589-CCF6FF7B0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9585" y="3127591"/>
                <a:ext cx="0" cy="290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BCF69CC-D538-43FF-9022-96E79DD66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2030" y="3127590"/>
                <a:ext cx="0" cy="2902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46ECFE3-47C9-4BE3-B75B-1CC513198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6122" y="2902410"/>
                <a:ext cx="1" cy="2271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9C7E9E7-61BE-4CFF-B5CC-ECF033B87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0676" y="4091788"/>
                <a:ext cx="0" cy="17632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8F62CB6-F290-4C3E-B1A9-C132C5FC0E54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>
                <a:off x="5020676" y="4719564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0659BE0-E29C-465C-A271-285B6A82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20676" y="5416641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580AE0B-1499-41CD-AD2F-779512E76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4114" y="4716748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7298B60-7599-4B62-BB54-97DEECE56D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3362" y="5511192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084A613-61E2-4FC3-927A-066899F10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7345" y="4091787"/>
                <a:ext cx="0" cy="17632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8AC6B3-96CC-4660-BA60-4622F3B11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8095" y="4709485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83B235-7282-4F3F-99A4-9D8A7E75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7343" y="5503929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AA21020-3F0F-4331-9275-85CF8ABB4E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8563" y="4089120"/>
                <a:ext cx="0" cy="17632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6A5F4C5-EFEA-4F3C-9C64-6A4719550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9313" y="4706818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BB819EF-AA46-46CA-9488-62F5878BE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8561" y="5501262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B82C330-6FA4-4783-A62E-9F19423648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2030" y="4089120"/>
                <a:ext cx="0" cy="17632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6630BBE-18DA-45A4-AADB-637008F26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780" y="4706818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82B69A6-578A-4756-8819-A06D72240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028" y="5501262"/>
                <a:ext cx="1548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1455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KNX in the St. Regis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ShenZhen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/>
              <a:t>iPad, loaded with an app controlling all electronic devices.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KNX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A wireless communication channel,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KNX backbone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26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 err="1"/>
              <a:t>WiFi</a:t>
            </a:r>
            <a:r>
              <a:rPr lang="en-US" kern="1200" dirty="0"/>
              <a:t> with a </a:t>
            </a:r>
            <a:r>
              <a:rPr lang="en-US" kern="1200" dirty="0" err="1"/>
              <a:t>WiFi</a:t>
            </a:r>
            <a:r>
              <a:rPr lang="en-US" kern="1200"/>
              <a:t> key </a:t>
            </a:r>
            <a:r>
              <a:rPr lang="en-US" dirty="0"/>
              <a:t>and captive web </a:t>
            </a:r>
            <a:r>
              <a:rPr lang="en-US" kern="1200" dirty="0"/>
              <a:t>portal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The captive portal white lists device MAC address 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Easy to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94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/>
              <a:t>No physical security.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Can be connected to a computer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Modify Configuration settings.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Control app using two types of UDP packets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Track iPad’s  IP address and room location.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Communicate with end devices using KNX/IP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KNX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/>
              <a:t>Manipulate of “moving parts” of the protocol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IP address inside the </a:t>
            </a:r>
            <a:r>
              <a:rPr lang="en-US" kern="1200" dirty="0" err="1"/>
              <a:t>cEMI</a:t>
            </a:r>
            <a:r>
              <a:rPr lang="en-US" kern="1200" dirty="0"/>
              <a:t> frame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KNX destination address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Action code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Payload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IP address of each room access two KNX subnets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First subnet </a:t>
            </a:r>
            <a:r>
              <a:rPr lang="en-US" dirty="0"/>
              <a:t>has all KNX elements </a:t>
            </a:r>
            <a:r>
              <a:rPr lang="en-US" kern="1200" dirty="0"/>
              <a:t>in the room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Second subnet accesses every KNX/IP router in a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256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/>
              <a:t>Collect information by using a sniffing tool such as Wireshark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the KNX/IP router and KNX address of the room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the KNX address of the appliance and a dictionary of actions, 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With this knowledge the attack becomes trivial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Use o</a:t>
            </a:r>
            <a:r>
              <a:rPr lang="en-US" kern="1200" dirty="0"/>
              <a:t>pen source KNX tool </a:t>
            </a:r>
            <a:r>
              <a:rPr lang="en-US" dirty="0"/>
              <a:t>- </a:t>
            </a:r>
            <a:r>
              <a:rPr lang="en-US" dirty="0" err="1"/>
              <a:t>eidb</a:t>
            </a:r>
            <a:endParaRPr lang="en-US" kern="1200" dirty="0"/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Launch </a:t>
            </a:r>
            <a:r>
              <a:rPr lang="en-US" kern="1200" dirty="0" err="1"/>
              <a:t>eidb</a:t>
            </a:r>
            <a:r>
              <a:rPr lang="en-US" kern="1200" dirty="0"/>
              <a:t> with the target IP</a:t>
            </a:r>
            <a:endParaRPr lang="en-US" dirty="0"/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Send any arbitrary action to any room, e.g. </a:t>
            </a:r>
            <a:r>
              <a:rPr lang="en-US" kern="1200" dirty="0"/>
              <a:t>raise all the blinds at the same time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 err="1"/>
              <a:t>Trojanize</a:t>
            </a:r>
            <a:r>
              <a:rPr lang="en-US" kern="1200" dirty="0"/>
              <a:t> the iPad to control every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6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7874000" cy="1080120"/>
          </a:xfrm>
        </p:spPr>
        <p:txBody>
          <a:bodyPr/>
          <a:lstStyle/>
          <a:p>
            <a:r>
              <a:rPr lang="en-US" dirty="0"/>
              <a:t>Disney Film: “Smart House” in 1999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608667"/>
            <a:ext cx="4237347" cy="40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33400" indent="-533400" eaLnBrk="1" hangingPunct="1">
              <a:lnSpc>
                <a:spcPct val="120000"/>
              </a:lnSpc>
              <a:spcBef>
                <a:spcPct val="20000"/>
              </a:spcBef>
              <a:buChar char="•"/>
              <a:defRPr sz="3200">
                <a:latin typeface="+mn-lt"/>
              </a:defRPr>
            </a:lvl1pPr>
            <a:lvl2pPr marL="933450" lvl="1" indent="-533400" eaLnBrk="1" hangingPunct="1">
              <a:lnSpc>
                <a:spcPct val="120000"/>
              </a:lnSpc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1" hangingPunct="1">
              <a:lnSpc>
                <a:spcPct val="100000"/>
              </a:lnSpc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1" hangingPunct="1">
              <a:lnSpc>
                <a:spcPct val="100000"/>
              </a:lnSpc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1" hangingPunct="1">
              <a:lnSpc>
                <a:spcPct val="100000"/>
              </a:lnSpc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latin typeface="+mn-lt"/>
              </a:defRPr>
            </a:lvl9pPr>
          </a:lstStyle>
          <a:p>
            <a:r>
              <a:rPr lang="en-US" dirty="0"/>
              <a:t>Pat, the smart house, controls everything </a:t>
            </a:r>
          </a:p>
          <a:p>
            <a:pPr lvl="1"/>
            <a:r>
              <a:rPr lang="en-US" dirty="0"/>
              <a:t>door locks, laundry, cleaning and meals. </a:t>
            </a:r>
          </a:p>
          <a:p>
            <a:r>
              <a:rPr lang="en-US" dirty="0"/>
              <a:t>She goes crazy</a:t>
            </a:r>
          </a:p>
        </p:txBody>
      </p:sp>
      <p:pic>
        <p:nvPicPr>
          <p:cNvPr id="1026" name="Picture 2" descr="Smart House (TV Movie 1999) - IM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55" y="1418079"/>
            <a:ext cx="3371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8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555360"/>
            <a:ext cx="7886700" cy="61303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37732"/>
            <a:ext cx="8140700" cy="50630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kern="1200" dirty="0"/>
              <a:t>Use secure KNX protocol with authentication</a:t>
            </a:r>
          </a:p>
          <a:p>
            <a:pPr marL="533400" indent="-533400">
              <a:lnSpc>
                <a:spcPct val="120000"/>
              </a:lnSpc>
            </a:pPr>
            <a:r>
              <a:rPr lang="en-US" dirty="0"/>
              <a:t>Design a s</a:t>
            </a:r>
            <a:r>
              <a:rPr lang="en-US" kern="1200" dirty="0"/>
              <a:t>ecure tunnel between the iPad and the KNX/IP router.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Adding a certificate and a tunnel code in the iPad, 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kern="1200" dirty="0"/>
              <a:t>Secure tunnel with SSL.</a:t>
            </a:r>
          </a:p>
          <a:p>
            <a:pPr marL="533400" indent="-533400">
              <a:lnSpc>
                <a:spcPct val="120000"/>
              </a:lnSpc>
            </a:pPr>
            <a:r>
              <a:rPr lang="en-US" kern="1200" dirty="0"/>
              <a:t>Revoke old certificate at check-out</a:t>
            </a:r>
          </a:p>
          <a:p>
            <a:pPr marL="933450" lvl="1" indent="-533400">
              <a:lnSpc>
                <a:spcPct val="120000"/>
              </a:lnSpc>
            </a:pPr>
            <a:r>
              <a:rPr lang="en-US" dirty="0"/>
              <a:t>Grant </a:t>
            </a:r>
            <a:r>
              <a:rPr lang="en-US" kern="1200" dirty="0"/>
              <a:t>a new certificate at check-in.</a:t>
            </a:r>
          </a:p>
          <a:p>
            <a:pPr marL="533400" indent="-533400">
              <a:lnSpc>
                <a:spcPct val="120000"/>
              </a:lnSpc>
            </a:pPr>
            <a:endParaRPr lang="en-US" kern="1200" dirty="0"/>
          </a:p>
          <a:p>
            <a:pPr marL="533400" indent="-533400">
              <a:lnSpc>
                <a:spcPct val="120000"/>
              </a:lnSpc>
            </a:pP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[1]	</a:t>
            </a:r>
            <a:r>
              <a:rPr lang="en-US" sz="2300" dirty="0" err="1"/>
              <a:t>Grau</a:t>
            </a:r>
            <a:r>
              <a:rPr lang="en-US" sz="2300" dirty="0"/>
              <a:t>, Alan., “Smart home security: Protecting wirelessly connected endpoints from cyber-attacks”, 2015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altLang="en-US" sz="2300" dirty="0"/>
              <a:t>[2]	D. Jacoby. (2014, August 21). </a:t>
            </a:r>
            <a:r>
              <a:rPr lang="en-US" altLang="en-US" sz="2300" dirty="0" err="1"/>
              <a:t>IoT</a:t>
            </a:r>
            <a:r>
              <a:rPr lang="en-US" altLang="en-US" sz="2300" dirty="0"/>
              <a:t>: How I hacked my home [online]. Available: </a:t>
            </a:r>
            <a:r>
              <a:rPr lang="en-US" altLang="en-US" sz="2300" dirty="0">
                <a:hlinkClick r:id="rId2"/>
              </a:rPr>
              <a:t>https://securelist.com/analysis/publications/66207/iot-how-i-hacked-my-home/</a:t>
            </a:r>
            <a:endParaRPr lang="en-US" altLang="en-US" sz="2300" dirty="0"/>
          </a:p>
          <a:p>
            <a:pPr marL="458788" indent="-458788">
              <a:lnSpc>
                <a:spcPct val="110000"/>
              </a:lnSpc>
              <a:buNone/>
            </a:pPr>
            <a:r>
              <a:rPr lang="en-US" altLang="en-US" sz="2300" dirty="0"/>
              <a:t>[3]	Jesus Molina, Learn how to control every room at a luxury hotel remotely: the dangers of insecure home automation deployment, </a:t>
            </a:r>
            <a:r>
              <a:rPr lang="en-US" altLang="en-US" sz="2300" dirty="0" err="1"/>
              <a:t>Blackhat</a:t>
            </a:r>
            <a:r>
              <a:rPr lang="en-US" altLang="en-US" sz="2300" dirty="0"/>
              <a:t> USA 2014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altLang="en-US" sz="2300" dirty="0"/>
              <a:t>[4]	Gary </a:t>
            </a:r>
            <a:r>
              <a:rPr lang="en-US" altLang="en-US" sz="2300" dirty="0" err="1"/>
              <a:t>Stoneburner</a:t>
            </a:r>
            <a:r>
              <a:rPr lang="en-US" altLang="en-US" sz="2300" dirty="0"/>
              <a:t>, Alice </a:t>
            </a:r>
            <a:r>
              <a:rPr lang="en-US" altLang="en-US" sz="2300" dirty="0" err="1"/>
              <a:t>Goguen</a:t>
            </a:r>
            <a:r>
              <a:rPr lang="en-US" altLang="en-US" sz="2300" dirty="0"/>
              <a:t>, and Alexis </a:t>
            </a:r>
            <a:r>
              <a:rPr lang="en-US" altLang="en-US" sz="2300" dirty="0" err="1"/>
              <a:t>Feringa</a:t>
            </a:r>
            <a:r>
              <a:rPr lang="en-US" altLang="en-US" sz="2300" dirty="0"/>
              <a:t>, </a:t>
            </a:r>
            <a:r>
              <a:rPr lang="en-US" altLang="en-US" sz="2300" dirty="0">
                <a:hlinkClick r:id="rId3"/>
              </a:rPr>
              <a:t>Risk Management Guide for Information Technology Systems</a:t>
            </a:r>
            <a:r>
              <a:rPr lang="en-US" altLang="en-US" sz="2300" dirty="0"/>
              <a:t>, Recommendations of the National Institute of Standards and Technology, July 2002 </a:t>
            </a:r>
          </a:p>
          <a:p>
            <a:pPr marL="533400" indent="-53340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24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Smart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2405"/>
            <a:ext cx="7886700" cy="45945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Smart home devices connected to the internet</a:t>
            </a:r>
          </a:p>
          <a:p>
            <a:pPr lvl="1"/>
            <a:r>
              <a:rPr lang="en-US" sz="2000" dirty="0"/>
              <a:t>Through </a:t>
            </a:r>
            <a:r>
              <a:rPr lang="en-US" sz="2000" dirty="0" err="1"/>
              <a:t>WiFi</a:t>
            </a:r>
            <a:r>
              <a:rPr lang="en-US" sz="2000" dirty="0"/>
              <a:t>, Bluetooth, WiMAX, Z-Wave, etc.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Monitor energy and water supply consumption</a:t>
            </a:r>
          </a:p>
          <a:p>
            <a:pPr lvl="1">
              <a:spcAft>
                <a:spcPts val="600"/>
              </a:spcAft>
            </a:pPr>
            <a:r>
              <a:rPr lang="en-US" sz="2100" dirty="0"/>
              <a:t>Find out how to save cost and resources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Monitor security systems remotely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Surveillance cameras</a:t>
            </a:r>
            <a:endParaRPr lang="en-US" sz="2100" dirty="0"/>
          </a:p>
          <a:p>
            <a:pPr>
              <a:spcAft>
                <a:spcPts val="600"/>
              </a:spcAft>
            </a:pPr>
            <a:r>
              <a:rPr lang="en-US" sz="2400" dirty="0"/>
              <a:t>Remotely operate appliances </a:t>
            </a:r>
          </a:p>
          <a:p>
            <a:pPr lvl="1">
              <a:spcAft>
                <a:spcPts val="600"/>
              </a:spcAft>
            </a:pPr>
            <a:r>
              <a:rPr lang="en-US" sz="2100" dirty="0"/>
              <a:t>For convenience, </a:t>
            </a:r>
          </a:p>
          <a:p>
            <a:pPr lvl="1">
              <a:spcAft>
                <a:spcPts val="600"/>
              </a:spcAft>
            </a:pPr>
            <a:r>
              <a:rPr lang="en-US" sz="2100" dirty="0"/>
              <a:t>Avoid accidents</a:t>
            </a:r>
          </a:p>
          <a:p>
            <a:pPr lvl="1">
              <a:spcAft>
                <a:spcPts val="600"/>
              </a:spcAft>
            </a:pPr>
            <a:r>
              <a:rPr lang="en-US" sz="2100" dirty="0"/>
              <a:t>save energy</a:t>
            </a:r>
          </a:p>
          <a:p>
            <a:r>
              <a:rPr lang="en-US" sz="2400" dirty="0"/>
              <a:t>Rich features by running programs available on the internet</a:t>
            </a:r>
          </a:p>
          <a:p>
            <a:r>
              <a:rPr lang="en-US" sz="2400" dirty="0"/>
              <a:t>Challenge: security and privacy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63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307"/>
            <a:ext cx="7651750" cy="45726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Risk assessment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“Risk is a function of the  </a:t>
            </a:r>
            <a:r>
              <a:rPr lang="en-US" b="1" dirty="0"/>
              <a:t>likelihood</a:t>
            </a:r>
            <a:r>
              <a:rPr lang="en-US" dirty="0"/>
              <a:t> of a given </a:t>
            </a:r>
            <a:r>
              <a:rPr lang="en-US" b="1" dirty="0"/>
              <a:t>threat-source</a:t>
            </a:r>
            <a:r>
              <a:rPr lang="en-US" dirty="0"/>
              <a:t>’s exercising a particular potential  </a:t>
            </a:r>
            <a:r>
              <a:rPr lang="en-US" b="1" dirty="0"/>
              <a:t>vulnerability</a:t>
            </a:r>
            <a:r>
              <a:rPr lang="en-US" dirty="0"/>
              <a:t>, and the resulting </a:t>
            </a:r>
            <a:r>
              <a:rPr lang="en-US" b="1" dirty="0"/>
              <a:t>impact</a:t>
            </a:r>
            <a:r>
              <a:rPr lang="en-US" dirty="0"/>
              <a:t> of that adverse event on the organization. ” [3]</a:t>
            </a:r>
          </a:p>
          <a:p>
            <a:pPr lvl="1">
              <a:lnSpc>
                <a:spcPct val="110000"/>
              </a:lnSpc>
            </a:pPr>
            <a:r>
              <a:rPr lang="en-US"/>
              <a:t>E.g., What </a:t>
            </a:r>
            <a:r>
              <a:rPr lang="en-US" dirty="0"/>
              <a:t>is the </a:t>
            </a:r>
            <a:r>
              <a:rPr lang="en-US" b="1" dirty="0"/>
              <a:t>chance</a:t>
            </a:r>
            <a:r>
              <a:rPr lang="en-US" dirty="0"/>
              <a:t> that </a:t>
            </a:r>
            <a:r>
              <a:rPr lang="en-US" b="1" dirty="0"/>
              <a:t>the river </a:t>
            </a:r>
            <a:r>
              <a:rPr lang="en-US" dirty="0"/>
              <a:t>floods my house? Is </a:t>
            </a:r>
            <a:r>
              <a:rPr lang="en-US" b="1" dirty="0"/>
              <a:t>my house built </a:t>
            </a:r>
            <a:r>
              <a:rPr lang="en-US" dirty="0"/>
              <a:t>to resist flooding? How bad will be the </a:t>
            </a:r>
            <a:r>
              <a:rPr lang="en-US" b="1" dirty="0"/>
              <a:t>damage</a:t>
            </a:r>
            <a:r>
              <a:rPr lang="en-US" dirty="0"/>
              <a:t> if flooding happens?</a:t>
            </a:r>
          </a:p>
          <a:p>
            <a:pPr>
              <a:lnSpc>
                <a:spcPct val="110000"/>
              </a:lnSpc>
            </a:pPr>
            <a:r>
              <a:rPr lang="en-US" dirty="0"/>
              <a:t>Risk mitigation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“prioritizing, evaluating, and implementing the appropriate risk-reducing controls recommended from the risk assessment process. ”</a:t>
            </a:r>
          </a:p>
          <a:p>
            <a:pPr>
              <a:lnSpc>
                <a:spcPct val="110000"/>
              </a:lnSpc>
            </a:pPr>
            <a:r>
              <a:rPr lang="en-US" dirty="0"/>
              <a:t>Evaluation and assessment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Risk management evolves as the organization evolves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5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Assessment Methodology Flowchart [4]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810934" y="1976592"/>
            <a:ext cx="380999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1.  System Characterization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7869" y="3682074"/>
            <a:ext cx="380999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2. Threat Identification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1732" y="5468947"/>
            <a:ext cx="380999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3. Vulnerability Identification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116" y="1841447"/>
            <a:ext cx="1993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Hardware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Software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>
                <a:latin typeface="+mn-lt"/>
              </a:rPr>
              <a:t>System interfaces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Data and information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People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System mission </a:t>
            </a:r>
            <a:endParaRPr lang="en-US" sz="1400" dirty="0">
              <a:effectLst/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3404" y="1841447"/>
            <a:ext cx="23605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n-lt"/>
              </a:rPr>
              <a:t>System Boundary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n-lt"/>
              </a:rPr>
              <a:t>System Functions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n-lt"/>
              </a:rPr>
              <a:t>System and Data Criticality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n-lt"/>
              </a:rPr>
              <a:t>System and Data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n-lt"/>
              </a:rPr>
              <a:t>Sensitivity </a:t>
            </a:r>
            <a:endParaRPr lang="en-US" sz="1400" dirty="0">
              <a:effectLst/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44" y="3582363"/>
            <a:ext cx="2283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History of system attack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Data from intelligence agencies, NIPC, OIG, </a:t>
            </a:r>
            <a:r>
              <a:rPr lang="en-US" sz="1400" dirty="0" err="1">
                <a:latin typeface="+mn-lt"/>
              </a:rPr>
              <a:t>FedCIRC</a:t>
            </a:r>
            <a:r>
              <a:rPr lang="en-US" sz="1400" dirty="0">
                <a:latin typeface="+mn-lt"/>
              </a:rPr>
              <a:t>, mass media, </a:t>
            </a:r>
            <a:endParaRPr lang="en-US" sz="1400" dirty="0">
              <a:effectLst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912" y="5075012"/>
            <a:ext cx="20806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Reports from prior risk assessments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Any audit comments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Security requirements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Security test results </a:t>
            </a:r>
            <a:endParaRPr lang="en-US" sz="1400" dirty="0">
              <a:effectLst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7339" y="3743629"/>
            <a:ext cx="1677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+mn-lt"/>
              </a:rPr>
              <a:t>Threat Statement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7339" y="5468947"/>
            <a:ext cx="1731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+mn-lt"/>
              </a:rPr>
              <a:t>List of Potential Vulnerabilities 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2148" y="140602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758" y="1406022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 Assessment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27339" y="140775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36" name="Straight Arrow Connector 35"/>
          <p:cNvCxnSpPr>
            <a:stCxn id="5" idx="2"/>
            <a:endCxn id="6" idx="0"/>
          </p:cNvCxnSpPr>
          <p:nvPr/>
        </p:nvCxnSpPr>
        <p:spPr>
          <a:xfrm>
            <a:off x="4715934" y="2345924"/>
            <a:ext cx="16935" cy="133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7" idx="0"/>
          </p:cNvCxnSpPr>
          <p:nvPr/>
        </p:nvCxnSpPr>
        <p:spPr>
          <a:xfrm>
            <a:off x="4732869" y="4051406"/>
            <a:ext cx="33863" cy="141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69067" y="2161258"/>
            <a:ext cx="345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</p:cNvCxnSpPr>
          <p:nvPr/>
        </p:nvCxnSpPr>
        <p:spPr>
          <a:xfrm>
            <a:off x="6620933" y="2161258"/>
            <a:ext cx="206406" cy="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1"/>
          </p:cNvCxnSpPr>
          <p:nvPr/>
        </p:nvCxnSpPr>
        <p:spPr>
          <a:xfrm>
            <a:off x="2626496" y="3866740"/>
            <a:ext cx="20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</p:cNvCxnSpPr>
          <p:nvPr/>
        </p:nvCxnSpPr>
        <p:spPr>
          <a:xfrm>
            <a:off x="6637868" y="3866740"/>
            <a:ext cx="18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3"/>
            <a:endCxn id="7" idx="1"/>
          </p:cNvCxnSpPr>
          <p:nvPr/>
        </p:nvCxnSpPr>
        <p:spPr>
          <a:xfrm flipV="1">
            <a:off x="2614596" y="5653613"/>
            <a:ext cx="247136" cy="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</p:cNvCxnSpPr>
          <p:nvPr/>
        </p:nvCxnSpPr>
        <p:spPr>
          <a:xfrm>
            <a:off x="6671731" y="5653613"/>
            <a:ext cx="15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</p:cNvCxnSpPr>
          <p:nvPr/>
        </p:nvCxnSpPr>
        <p:spPr>
          <a:xfrm>
            <a:off x="4766732" y="5838279"/>
            <a:ext cx="0" cy="4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Assessment Methodology Flowchart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31065" y="1797590"/>
            <a:ext cx="34374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4. Control Analysis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1066" y="3294657"/>
            <a:ext cx="34374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5.  Likelihood Determination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1067" y="4560891"/>
            <a:ext cx="343746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6. Impact Analysis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Loss of Integrity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Loss of Availability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n-lt"/>
              </a:rPr>
              <a:t>Loss of Confidentiality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8192" y="1721059"/>
            <a:ext cx="196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Current controls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Planned controls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191" y="2895540"/>
            <a:ext cx="22256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Threat-source motivation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Threat capacity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Nature of vulnerability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Current controls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8191" y="4666327"/>
            <a:ext cx="2513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Mission impact analysis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Asset criticality assessment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Data criticality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Data sensitivity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89309" y="1724190"/>
            <a:ext cx="1865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List of Current and Planned Controls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91200" y="3328524"/>
            <a:ext cx="1722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Likelihood Rating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58639" y="5003627"/>
            <a:ext cx="1523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Impact Rating </a:t>
            </a:r>
          </a:p>
        </p:txBody>
      </p:sp>
      <p:cxnSp>
        <p:nvCxnSpPr>
          <p:cNvPr id="33" name="Straight Arrow Connector 32"/>
          <p:cNvCxnSpPr>
            <a:stCxn id="8" idx="2"/>
            <a:endCxn id="9" idx="0"/>
          </p:cNvCxnSpPr>
          <p:nvPr/>
        </p:nvCxnSpPr>
        <p:spPr>
          <a:xfrm>
            <a:off x="4749799" y="2166922"/>
            <a:ext cx="1" cy="112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>
            <a:off x="4749800" y="3663989"/>
            <a:ext cx="0" cy="89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8" idx="1"/>
          </p:cNvCxnSpPr>
          <p:nvPr/>
        </p:nvCxnSpPr>
        <p:spPr>
          <a:xfrm flipV="1">
            <a:off x="2310342" y="1982256"/>
            <a:ext cx="720723" cy="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 flipV="1">
            <a:off x="2573866" y="3479323"/>
            <a:ext cx="457200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1"/>
          </p:cNvCxnSpPr>
          <p:nvPr/>
        </p:nvCxnSpPr>
        <p:spPr>
          <a:xfrm>
            <a:off x="2607732" y="5161055"/>
            <a:ext cx="4233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30" idx="1"/>
          </p:cNvCxnSpPr>
          <p:nvPr/>
        </p:nvCxnSpPr>
        <p:spPr>
          <a:xfrm>
            <a:off x="6468532" y="1982256"/>
            <a:ext cx="420777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  <a:endCxn id="31" idx="1"/>
          </p:cNvCxnSpPr>
          <p:nvPr/>
        </p:nvCxnSpPr>
        <p:spPr>
          <a:xfrm>
            <a:off x="6468533" y="3479323"/>
            <a:ext cx="422667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32" idx="1"/>
          </p:cNvCxnSpPr>
          <p:nvPr/>
        </p:nvCxnSpPr>
        <p:spPr>
          <a:xfrm flipV="1">
            <a:off x="6468532" y="5157516"/>
            <a:ext cx="590107" cy="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8" idx="0"/>
          </p:cNvCxnSpPr>
          <p:nvPr/>
        </p:nvCxnSpPr>
        <p:spPr>
          <a:xfrm>
            <a:off x="4749799" y="1540933"/>
            <a:ext cx="0" cy="25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2"/>
          </p:cNvCxnSpPr>
          <p:nvPr/>
        </p:nvCxnSpPr>
        <p:spPr>
          <a:xfrm flipH="1">
            <a:off x="4749799" y="5761220"/>
            <a:ext cx="1" cy="38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Assessment Methodology Flowchart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098800" y="2418174"/>
            <a:ext cx="348826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7. Risk Determination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5732" y="3660964"/>
            <a:ext cx="34882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8. Control Recommendations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2666" y="5046132"/>
            <a:ext cx="348826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Step 9.  Results Documentation 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" y="2018064"/>
            <a:ext cx="22098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Likelihood of threat exploitation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Magnitude of impact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+mn-lt"/>
              </a:rPr>
              <a:t>Adequacy of planned or current controls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78261" y="2233507"/>
            <a:ext cx="1674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Risks </a:t>
            </a:r>
            <a:r>
              <a:rPr lang="en-US" sz="1400">
                <a:latin typeface="+mn-lt"/>
              </a:rPr>
              <a:t>and  Associated </a:t>
            </a:r>
            <a:r>
              <a:rPr lang="en-US" sz="1400" dirty="0">
                <a:latin typeface="+mn-lt"/>
              </a:rPr>
              <a:t>Risk </a:t>
            </a:r>
          </a:p>
          <a:p>
            <a:r>
              <a:rPr lang="en-US" sz="1400" dirty="0">
                <a:latin typeface="+mn-lt"/>
              </a:rPr>
              <a:t>Levels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58025" y="3583319"/>
            <a:ext cx="1594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Recommended </a:t>
            </a:r>
          </a:p>
          <a:p>
            <a:r>
              <a:rPr lang="en-US" sz="1400" dirty="0">
                <a:latin typeface="+mn-lt"/>
              </a:rPr>
              <a:t>Controls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8025" y="4969188"/>
            <a:ext cx="1594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Risk Assessment </a:t>
            </a:r>
          </a:p>
          <a:p>
            <a:r>
              <a:rPr lang="en-US" sz="1400" dirty="0">
                <a:latin typeface="+mn-lt"/>
              </a:rPr>
              <a:t>Report </a:t>
            </a:r>
          </a:p>
        </p:txBody>
      </p:sp>
      <p:cxnSp>
        <p:nvCxnSpPr>
          <p:cNvPr id="30" name="Straight Arrow Connector 29"/>
          <p:cNvCxnSpPr>
            <a:stCxn id="11" idx="3"/>
            <a:endCxn id="27" idx="1"/>
          </p:cNvCxnSpPr>
          <p:nvPr/>
        </p:nvCxnSpPr>
        <p:spPr>
          <a:xfrm flipV="1">
            <a:off x="6587066" y="2602839"/>
            <a:ext cx="391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2" idx="0"/>
          </p:cNvCxnSpPr>
          <p:nvPr/>
        </p:nvCxnSpPr>
        <p:spPr>
          <a:xfrm>
            <a:off x="4842933" y="2787506"/>
            <a:ext cx="16932" cy="87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3" idx="0"/>
          </p:cNvCxnSpPr>
          <p:nvPr/>
        </p:nvCxnSpPr>
        <p:spPr>
          <a:xfrm>
            <a:off x="4859865" y="4030296"/>
            <a:ext cx="16933" cy="101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1"/>
          </p:cNvCxnSpPr>
          <p:nvPr/>
        </p:nvCxnSpPr>
        <p:spPr>
          <a:xfrm>
            <a:off x="2476501" y="2602840"/>
            <a:ext cx="62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8" idx="1"/>
          </p:cNvCxnSpPr>
          <p:nvPr/>
        </p:nvCxnSpPr>
        <p:spPr>
          <a:xfrm flipV="1">
            <a:off x="6603997" y="3844929"/>
            <a:ext cx="454028" cy="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  <a:endCxn id="29" idx="1"/>
          </p:cNvCxnSpPr>
          <p:nvPr/>
        </p:nvCxnSpPr>
        <p:spPr>
          <a:xfrm>
            <a:off x="6620930" y="5230798"/>
            <a:ext cx="437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0"/>
          </p:cNvCxnSpPr>
          <p:nvPr/>
        </p:nvCxnSpPr>
        <p:spPr>
          <a:xfrm>
            <a:off x="4842933" y="1827837"/>
            <a:ext cx="0" cy="59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</p:cNvCxnSpPr>
          <p:nvPr/>
        </p:nvCxnSpPr>
        <p:spPr>
          <a:xfrm>
            <a:off x="4876798" y="5415464"/>
            <a:ext cx="0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24550"/>
      </p:ext>
    </p:extLst>
  </p:cSld>
  <p:clrMapOvr>
    <a:masterClrMapping/>
  </p:clrMapOvr>
</p:sld>
</file>

<file path=ppt/theme/theme1.xml><?xml version="1.0" encoding="utf-8"?>
<a:theme xmlns:a="http://schemas.openxmlformats.org/drawingml/2006/main" name="N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A" id="{AF238E7D-D09A-0A47-BA02-0B415A9CA3AB}" vid="{E50270AB-861A-174E-B1C1-13DED48DE6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NSA</Template>
  <TotalTime>10461</TotalTime>
  <Words>1825</Words>
  <Application>Microsoft Macintosh PowerPoint</Application>
  <PresentationFormat>On-screen Show (4:3)</PresentationFormat>
  <Paragraphs>434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Verdana</vt:lpstr>
      <vt:lpstr>Wingdings</vt:lpstr>
      <vt:lpstr>NSA</vt:lpstr>
      <vt:lpstr>IoT Security and Privacy</vt:lpstr>
      <vt:lpstr>Learning Outcomes</vt:lpstr>
      <vt:lpstr>Outline</vt:lpstr>
      <vt:lpstr>Disney Film: “Smart House” in 1999</vt:lpstr>
      <vt:lpstr>Benefits of Smart Home</vt:lpstr>
      <vt:lpstr>Risks Management</vt:lpstr>
      <vt:lpstr>Risk Assessment Methodology Flowchart [4] </vt:lpstr>
      <vt:lpstr>Risk Assessment Methodology Flowchart (Cont’d)</vt:lpstr>
      <vt:lpstr>Risk Assessment Methodology Flowchart (Cont’d)</vt:lpstr>
      <vt:lpstr>Risks of Smart Homes</vt:lpstr>
      <vt:lpstr>Differences: PC Systems and Home Security Systems</vt:lpstr>
      <vt:lpstr>Home Owner’s Difficulties and OEMs</vt:lpstr>
      <vt:lpstr>Resources in Security Devices</vt:lpstr>
      <vt:lpstr>How to Protect Smart Devices?</vt:lpstr>
      <vt:lpstr>What to Consider?</vt:lpstr>
      <vt:lpstr>Possible Security Features </vt:lpstr>
      <vt:lpstr>Possible Security Features (Cont’d)</vt:lpstr>
      <vt:lpstr>Possible Security Features (Cont’d)</vt:lpstr>
      <vt:lpstr>Requirements of Securing IoT</vt:lpstr>
      <vt:lpstr>Outline</vt:lpstr>
      <vt:lpstr>Network Devices</vt:lpstr>
      <vt:lpstr>Project Division</vt:lpstr>
      <vt:lpstr>Discoveries</vt:lpstr>
      <vt:lpstr>Device Analysis</vt:lpstr>
      <vt:lpstr>Device Analysis (Cont’d)</vt:lpstr>
      <vt:lpstr>Vulnerability</vt:lpstr>
      <vt:lpstr>Web Interface Vulnerabilities </vt:lpstr>
      <vt:lpstr>Outline</vt:lpstr>
      <vt:lpstr>Objectives and Outcomes</vt:lpstr>
      <vt:lpstr>Home Automation</vt:lpstr>
      <vt:lpstr>Typical Home Automation</vt:lpstr>
      <vt:lpstr>Benefits of Hotel Room Automation</vt:lpstr>
      <vt:lpstr>KNX </vt:lpstr>
      <vt:lpstr>KNX </vt:lpstr>
      <vt:lpstr>KNX in the St. Regis ShenZhen</vt:lpstr>
      <vt:lpstr>Wireless Communication Channel</vt:lpstr>
      <vt:lpstr>The Control iPad</vt:lpstr>
      <vt:lpstr>KNX Network</vt:lpstr>
      <vt:lpstr>The Attack</vt:lpstr>
      <vt:lpstr>Solutions</vt:lpstr>
      <vt:lpstr>References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1449</cp:revision>
  <cp:lastPrinted>2019-05-15T18:58:13Z</cp:lastPrinted>
  <dcterms:created xsi:type="dcterms:W3CDTF">1995-06-02T21:27:28Z</dcterms:created>
  <dcterms:modified xsi:type="dcterms:W3CDTF">2023-04-25T15:44:35Z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