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4" r:id="rId1"/>
  </p:sldMasterIdLst>
  <p:notesMasterIdLst>
    <p:notesMasterId r:id="rId19"/>
  </p:notesMasterIdLst>
  <p:handoutMasterIdLst>
    <p:handoutMasterId r:id="rId20"/>
  </p:handoutMasterIdLst>
  <p:sldIdLst>
    <p:sldId id="256" r:id="rId2"/>
    <p:sldId id="430" r:id="rId3"/>
    <p:sldId id="366" r:id="rId4"/>
    <p:sldId id="384" r:id="rId5"/>
    <p:sldId id="431" r:id="rId6"/>
    <p:sldId id="432" r:id="rId7"/>
    <p:sldId id="433" r:id="rId8"/>
    <p:sldId id="434" r:id="rId9"/>
    <p:sldId id="435" r:id="rId10"/>
    <p:sldId id="436" r:id="rId11"/>
    <p:sldId id="437" r:id="rId12"/>
    <p:sldId id="374" r:id="rId13"/>
    <p:sldId id="375" r:id="rId14"/>
    <p:sldId id="438" r:id="rId15"/>
    <p:sldId id="439" r:id="rId16"/>
    <p:sldId id="335" r:id="rId17"/>
    <p:sldId id="427" r:id="rId18"/>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9966"/>
    <a:srgbClr val="33CCFF"/>
    <a:srgbClr val="9999FF"/>
    <a:srgbClr val="FF0066"/>
    <a:srgbClr val="999933"/>
    <a:srgbClr val="6699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1" autoAdjust="0"/>
    <p:restoredTop sz="93934" autoAdjust="0"/>
  </p:normalViewPr>
  <p:slideViewPr>
    <p:cSldViewPr snapToGrid="0">
      <p:cViewPr varScale="1">
        <p:scale>
          <a:sx n="94" d="100"/>
          <a:sy n="94" d="100"/>
        </p:scale>
        <p:origin x="14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30" y="-8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3FE0DEBE-66E1-454D-8AAC-FA3ADCE27A86}"/>
    <pc:docChg chg="custSel modSld">
      <pc:chgData name="Fu, Xinwen" userId="0e36c28d-7c66-4d23-8c4d-566aefcb51e0" providerId="ADAL" clId="{3FE0DEBE-66E1-454D-8AAC-FA3ADCE27A86}" dt="2023-01-17T20:59:33.579" v="71" actId="1076"/>
      <pc:docMkLst>
        <pc:docMk/>
      </pc:docMkLst>
      <pc:sldChg chg="modSp mod">
        <pc:chgData name="Fu, Xinwen" userId="0e36c28d-7c66-4d23-8c4d-566aefcb51e0" providerId="ADAL" clId="{3FE0DEBE-66E1-454D-8AAC-FA3ADCE27A86}" dt="2023-01-17T20:40:21.653" v="52" actId="20577"/>
        <pc:sldMkLst>
          <pc:docMk/>
          <pc:sldMk cId="825167090" sldId="430"/>
        </pc:sldMkLst>
        <pc:spChg chg="mod">
          <ac:chgData name="Fu, Xinwen" userId="0e36c28d-7c66-4d23-8c4d-566aefcb51e0" providerId="ADAL" clId="{3FE0DEBE-66E1-454D-8AAC-FA3ADCE27A86}" dt="2023-01-17T20:40:21.653" v="52" actId="20577"/>
          <ac:spMkLst>
            <pc:docMk/>
            <pc:sldMk cId="825167090" sldId="430"/>
            <ac:spMk id="5125" creationId="{00000000-0000-0000-0000-000000000000}"/>
          </ac:spMkLst>
        </pc:spChg>
      </pc:sldChg>
      <pc:sldChg chg="addSp modSp mod">
        <pc:chgData name="Fu, Xinwen" userId="0e36c28d-7c66-4d23-8c4d-566aefcb51e0" providerId="ADAL" clId="{3FE0DEBE-66E1-454D-8AAC-FA3ADCE27A86}" dt="2023-01-17T20:59:33.579" v="71" actId="1076"/>
        <pc:sldMkLst>
          <pc:docMk/>
          <pc:sldMk cId="3151900002" sldId="437"/>
        </pc:sldMkLst>
        <pc:spChg chg="add mod">
          <ac:chgData name="Fu, Xinwen" userId="0e36c28d-7c66-4d23-8c4d-566aefcb51e0" providerId="ADAL" clId="{3FE0DEBE-66E1-454D-8AAC-FA3ADCE27A86}" dt="2023-01-17T20:59:33.579" v="71" actId="1076"/>
          <ac:spMkLst>
            <pc:docMk/>
            <pc:sldMk cId="3151900002" sldId="437"/>
            <ac:spMk id="4" creationId="{93C47149-E6BC-ECB7-784F-B35102CFB050}"/>
          </ac:spMkLst>
        </pc:spChg>
        <pc:graphicFrameChg chg="modGraphic">
          <ac:chgData name="Fu, Xinwen" userId="0e36c28d-7c66-4d23-8c4d-566aefcb51e0" providerId="ADAL" clId="{3FE0DEBE-66E1-454D-8AAC-FA3ADCE27A86}" dt="2023-01-17T20:58:44.225" v="58" actId="20577"/>
          <ac:graphicFrameMkLst>
            <pc:docMk/>
            <pc:sldMk cId="3151900002" sldId="437"/>
            <ac:graphicFrameMk id="2" creationId="{45643FA4-F154-4E11-933B-6DDC5B00913E}"/>
          </ac:graphicFrameMkLst>
        </pc:graphicFrameChg>
        <pc:graphicFrameChg chg="mod">
          <ac:chgData name="Fu, Xinwen" userId="0e36c28d-7c66-4d23-8c4d-566aefcb51e0" providerId="ADAL" clId="{3FE0DEBE-66E1-454D-8AAC-FA3ADCE27A86}" dt="2023-01-17T20:58:51.068" v="59" actId="1076"/>
          <ac:graphicFrameMkLst>
            <pc:docMk/>
            <pc:sldMk cId="3151900002" sldId="437"/>
            <ac:graphicFrameMk id="3" creationId="{C2AB1F3C-CAEE-46D0-BEF4-CC5A81E6A97C}"/>
          </ac:graphicFrameMkLst>
        </pc:graphicFrameChg>
      </pc:sldChg>
    </pc:docChg>
  </pc:docChgLst>
  <pc:docChgLst>
    <pc:chgData name="Fu, Xinwen" userId="0e36c28d-7c66-4d23-8c4d-566aefcb51e0" providerId="ADAL" clId="{A1C4282D-D23B-2B4B-BE37-881211A20DF1}"/>
    <pc:docChg chg="custSel modSld">
      <pc:chgData name="Fu, Xinwen" userId="0e36c28d-7c66-4d23-8c4d-566aefcb51e0" providerId="ADAL" clId="{A1C4282D-D23B-2B4B-BE37-881211A20DF1}" dt="2022-01-18T16:29:45.790" v="274" actId="20577"/>
      <pc:docMkLst>
        <pc:docMk/>
      </pc:docMkLst>
      <pc:sldChg chg="modSp mod">
        <pc:chgData name="Fu, Xinwen" userId="0e36c28d-7c66-4d23-8c4d-566aefcb51e0" providerId="ADAL" clId="{A1C4282D-D23B-2B4B-BE37-881211A20DF1}" dt="2022-01-18T15:41:46.532" v="271" actId="20577"/>
        <pc:sldMkLst>
          <pc:docMk/>
          <pc:sldMk cId="0" sldId="256"/>
        </pc:sldMkLst>
        <pc:spChg chg="mod">
          <ac:chgData name="Fu, Xinwen" userId="0e36c28d-7c66-4d23-8c4d-566aefcb51e0" providerId="ADAL" clId="{A1C4282D-D23B-2B4B-BE37-881211A20DF1}" dt="2022-01-18T15:41:46.532" v="271" actId="20577"/>
          <ac:spMkLst>
            <pc:docMk/>
            <pc:sldMk cId="0" sldId="256"/>
            <ac:spMk id="3075" creationId="{00000000-0000-0000-0000-000000000000}"/>
          </ac:spMkLst>
        </pc:spChg>
      </pc:sldChg>
      <pc:sldChg chg="modSp mod">
        <pc:chgData name="Fu, Xinwen" userId="0e36c28d-7c66-4d23-8c4d-566aefcb51e0" providerId="ADAL" clId="{A1C4282D-D23B-2B4B-BE37-881211A20DF1}" dt="2022-01-18T15:16:14.464" v="2" actId="20577"/>
        <pc:sldMkLst>
          <pc:docMk/>
          <pc:sldMk cId="0" sldId="366"/>
        </pc:sldMkLst>
        <pc:spChg chg="mod">
          <ac:chgData name="Fu, Xinwen" userId="0e36c28d-7c66-4d23-8c4d-566aefcb51e0" providerId="ADAL" clId="{A1C4282D-D23B-2B4B-BE37-881211A20DF1}" dt="2022-01-18T15:16:14.464" v="2" actId="20577"/>
          <ac:spMkLst>
            <pc:docMk/>
            <pc:sldMk cId="0" sldId="366"/>
            <ac:spMk id="5125" creationId="{00000000-0000-0000-0000-000000000000}"/>
          </ac:spMkLst>
        </pc:spChg>
      </pc:sldChg>
      <pc:sldChg chg="delSp modSp mod">
        <pc:chgData name="Fu, Xinwen" userId="0e36c28d-7c66-4d23-8c4d-566aefcb51e0" providerId="ADAL" clId="{A1C4282D-D23B-2B4B-BE37-881211A20DF1}" dt="2022-01-18T16:29:45.790" v="274" actId="20577"/>
        <pc:sldMkLst>
          <pc:docMk/>
          <pc:sldMk cId="0" sldId="427"/>
        </pc:sldMkLst>
        <pc:spChg chg="mod">
          <ac:chgData name="Fu, Xinwen" userId="0e36c28d-7c66-4d23-8c4d-566aefcb51e0" providerId="ADAL" clId="{A1C4282D-D23B-2B4B-BE37-881211A20DF1}" dt="2022-01-18T16:29:45.790" v="274" actId="20577"/>
          <ac:spMkLst>
            <pc:docMk/>
            <pc:sldMk cId="0" sldId="427"/>
            <ac:spMk id="18437" creationId="{00000000-0000-0000-0000-000000000000}"/>
          </ac:spMkLst>
        </pc:spChg>
        <pc:inkChg chg="del">
          <ac:chgData name="Fu, Xinwen" userId="0e36c28d-7c66-4d23-8c4d-566aefcb51e0" providerId="ADAL" clId="{A1C4282D-D23B-2B4B-BE37-881211A20DF1}" dt="2022-01-18T15:18:32.202" v="185" actId="478"/>
          <ac:inkMkLst>
            <pc:docMk/>
            <pc:sldMk cId="0" sldId="427"/>
            <ac:inkMk id="5" creationId="{00000000-0000-0000-0000-000000000000}"/>
          </ac:inkMkLst>
        </pc:inkChg>
      </pc:sldChg>
      <pc:sldChg chg="modSp mod">
        <pc:chgData name="Fu, Xinwen" userId="0e36c28d-7c66-4d23-8c4d-566aefcb51e0" providerId="ADAL" clId="{A1C4282D-D23B-2B4B-BE37-881211A20DF1}" dt="2022-01-18T15:16:56.962" v="55" actId="20577"/>
        <pc:sldMkLst>
          <pc:docMk/>
          <pc:sldMk cId="3167126678" sldId="434"/>
        </pc:sldMkLst>
        <pc:spChg chg="mod">
          <ac:chgData name="Fu, Xinwen" userId="0e36c28d-7c66-4d23-8c4d-566aefcb51e0" providerId="ADAL" clId="{A1C4282D-D23B-2B4B-BE37-881211A20DF1}" dt="2022-01-18T15:16:56.962" v="55" actId="20577"/>
          <ac:spMkLst>
            <pc:docMk/>
            <pc:sldMk cId="3167126678" sldId="434"/>
            <ac:spMk id="10245" creationId="{00000000-0000-0000-0000-000000000000}"/>
          </ac:spMkLst>
        </pc:spChg>
      </pc:sldChg>
      <pc:sldChg chg="modSp mod">
        <pc:chgData name="Fu, Xinwen" userId="0e36c28d-7c66-4d23-8c4d-566aefcb51e0" providerId="ADAL" clId="{A1C4282D-D23B-2B4B-BE37-881211A20DF1}" dt="2022-01-18T15:17:07.025" v="62" actId="20577"/>
        <pc:sldMkLst>
          <pc:docMk/>
          <pc:sldMk cId="1415332905" sldId="435"/>
        </pc:sldMkLst>
        <pc:spChg chg="mod">
          <ac:chgData name="Fu, Xinwen" userId="0e36c28d-7c66-4d23-8c4d-566aefcb51e0" providerId="ADAL" clId="{A1C4282D-D23B-2B4B-BE37-881211A20DF1}" dt="2022-01-18T15:17:07.025" v="62" actId="20577"/>
          <ac:spMkLst>
            <pc:docMk/>
            <pc:sldMk cId="1415332905" sldId="435"/>
            <ac:spMk id="11269" creationId="{00000000-0000-0000-0000-000000000000}"/>
          </ac:spMkLst>
        </pc:spChg>
      </pc:sldChg>
      <pc:sldChg chg="modSp mod">
        <pc:chgData name="Fu, Xinwen" userId="0e36c28d-7c66-4d23-8c4d-566aefcb51e0" providerId="ADAL" clId="{A1C4282D-D23B-2B4B-BE37-881211A20DF1}" dt="2022-01-18T15:17:56.505" v="178" actId="20577"/>
        <pc:sldMkLst>
          <pc:docMk/>
          <pc:sldMk cId="3176071338" sldId="436"/>
        </pc:sldMkLst>
        <pc:spChg chg="mod">
          <ac:chgData name="Fu, Xinwen" userId="0e36c28d-7c66-4d23-8c4d-566aefcb51e0" providerId="ADAL" clId="{A1C4282D-D23B-2B4B-BE37-881211A20DF1}" dt="2022-01-18T15:17:56.505" v="178" actId="20577"/>
          <ac:spMkLst>
            <pc:docMk/>
            <pc:sldMk cId="3176071338" sldId="436"/>
            <ac:spMk id="20483" creationId="{00000000-0000-0000-0000-000000000000}"/>
          </ac:spMkLst>
        </pc:spChg>
      </pc:sldChg>
      <pc:sldChg chg="modSp mod">
        <pc:chgData name="Fu, Xinwen" userId="0e36c28d-7c66-4d23-8c4d-566aefcb51e0" providerId="ADAL" clId="{A1C4282D-D23B-2B4B-BE37-881211A20DF1}" dt="2022-01-18T15:18:15.618" v="184" actId="20577"/>
        <pc:sldMkLst>
          <pc:docMk/>
          <pc:sldMk cId="3151900002" sldId="437"/>
        </pc:sldMkLst>
        <pc:graphicFrameChg chg="modGraphic">
          <ac:chgData name="Fu, Xinwen" userId="0e36c28d-7c66-4d23-8c4d-566aefcb51e0" providerId="ADAL" clId="{A1C4282D-D23B-2B4B-BE37-881211A20DF1}" dt="2022-01-18T15:18:15.618" v="184" actId="20577"/>
          <ac:graphicFrameMkLst>
            <pc:docMk/>
            <pc:sldMk cId="3151900002" sldId="437"/>
            <ac:graphicFrameMk id="2" creationId="{45643FA4-F154-4E11-933B-6DDC5B00913E}"/>
          </ac:graphicFrameMkLst>
        </pc:graphicFrameChg>
      </pc:sldChg>
    </pc:docChg>
  </pc:docChgLst>
  <pc:docChgLst>
    <pc:chgData name="Fu, Xinwen" userId="0e36c28d-7c66-4d23-8c4d-566aefcb51e0" providerId="ADAL" clId="{5FB9791E-271A-2949-802A-CB21BC3A6113}"/>
    <pc:docChg chg="custSel modSld">
      <pc:chgData name="Fu, Xinwen" userId="0e36c28d-7c66-4d23-8c4d-566aefcb51e0" providerId="ADAL" clId="{5FB9791E-271A-2949-802A-CB21BC3A6113}" dt="2023-06-29T00:43:12.224" v="17" actId="20577"/>
      <pc:docMkLst>
        <pc:docMk/>
      </pc:docMkLst>
      <pc:sldChg chg="modSp mod">
        <pc:chgData name="Fu, Xinwen" userId="0e36c28d-7c66-4d23-8c4d-566aefcb51e0" providerId="ADAL" clId="{5FB9791E-271A-2949-802A-CB21BC3A6113}" dt="2023-06-29T00:43:12.224" v="17" actId="20577"/>
        <pc:sldMkLst>
          <pc:docMk/>
          <pc:sldMk cId="4183721357" sldId="433"/>
        </pc:sldMkLst>
        <pc:spChg chg="mod">
          <ac:chgData name="Fu, Xinwen" userId="0e36c28d-7c66-4d23-8c4d-566aefcb51e0" providerId="ADAL" clId="{5FB9791E-271A-2949-802A-CB21BC3A6113}" dt="2023-06-29T00:43:12.224" v="17" actId="20577"/>
          <ac:spMkLst>
            <pc:docMk/>
            <pc:sldMk cId="4183721357" sldId="433"/>
            <ac:spMk id="92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charset="0"/>
              </a:defRPr>
            </a:lvl1pPr>
          </a:lstStyle>
          <a:p>
            <a:fld id="{3FC9B65F-6E91-C748-B72A-AC404BB7002B}" type="slidenum">
              <a:rPr lang="en-US" altLang="en-US"/>
              <a:pPr/>
              <a:t>‹#›</a:t>
            </a:fld>
            <a:endParaRPr lang="en-US" altLang="en-US"/>
          </a:p>
        </p:txBody>
      </p:sp>
    </p:spTree>
    <p:extLst>
      <p:ext uri="{BB962C8B-B14F-4D97-AF65-F5344CB8AC3E}">
        <p14:creationId xmlns:p14="http://schemas.microsoft.com/office/powerpoint/2010/main" val="9821812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1-09-09T15:09:04.281"/>
    </inkml:context>
    <inkml:brush xml:id="br0">
      <inkml:brushProperty name="width" value="0.03528" units="cm"/>
      <inkml:brushProperty name="height" value="0.03528" units="cm"/>
      <inkml:brushProperty name="fitToCurve" value="1"/>
    </inkml:brush>
  </inkml:definitions>
  <inkml:trace contextRef="#ctx0" brushRef="#br0">0 0 2,'0'0'1,"0"0"0,0 0-1,0 0 0,0 0 0,0 0 0,0 0 0,0 0 1,0 0-1,0 0 1,0 0-1,0 0 0,0 0 0,0 0-5</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2-01-25T23:26:52.828"/>
    </inkml:context>
    <inkml:brush xml:id="br0">
      <inkml:brushProperty name="width" value="0.03528" units="cm"/>
      <inkml:brushProperty name="height" value="0.03528" units="cm"/>
      <inkml:brushProperty name="fitToCurve" value="1"/>
    </inkml:brush>
  </inkml:definitions>
  <inkml:trace contextRef="#ctx0" brushRef="#br0">0 0 3,'0'0'3,"0"0"0,0 0-1,0 0 1,0 0-3,0 0-3,0 0-4</inkml:trace>
</inkml:ink>
</file>

<file path=ppt/ink/ink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2-01-25T23:31:24.143"/>
    </inkml:context>
    <inkml:brush xml:id="br0">
      <inkml:brushProperty name="width" value="0.03528" units="cm"/>
      <inkml:brushProperty name="height" value="0.03528" units="cm"/>
      <inkml:brushProperty name="fitToCurve" value="1"/>
    </inkml:brush>
  </inkml:definitions>
  <inkml:trace contextRef="#ctx0" brushRef="#br0">0 0 10,'0'0'36,"0"0"-15,0 0-5,0 0-2,0 0-5,0 0-4,0 0-4,0 0-4,0 0-8,0 0-12,0 0-13,0 0 0</inkml:trace>
  <inkml:trace contextRef="#ctx0" brushRef="#br0" timeOffset="2163">69 877 22,'0'0'32,"0"0"-25,0 0-12,-13 8-12,22 14-12</inkml:trace>
</inkml:ink>
</file>

<file path=ppt/ink/ink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2-01-25T23:31:26.471"/>
    </inkml:context>
    <inkml:brush xml:id="br0">
      <inkml:brushProperty name="width" value="0.03528" units="cm"/>
      <inkml:brushProperty name="height" value="0.03528" units="cm"/>
      <inkml:brushProperty name="fitToCurve" value="1"/>
    </inkml:brush>
  </inkml:definitions>
  <inkml:trace contextRef="#ctx0" brushRef="#br0">131 0 41,'-7'11'32,"2"9"-11,-10 0-11,-11-1-27,1 21-16,-28-14-3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500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87458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p:cNvSpPr>
            <a:spLocks noGrp="1"/>
          </p:cNvSpPr>
          <p:nvPr>
            <p:ph type="dt" sz="half" idx="10"/>
          </p:nvPr>
        </p:nvSpPr>
        <p:spPr>
          <a:xfrm>
            <a:off x="1011674" y="6245225"/>
            <a:ext cx="1656945" cy="495706"/>
          </a:xfr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1C7A436F-4A9E-EE44-B582-04F4DDC68801}" type="slidenum">
              <a:rPr lang="en-US" altLang="en-US" smtClean="0"/>
              <a:pPr/>
              <a:t>‹#›</a:t>
            </a:fld>
            <a:endParaRPr lang="en-US" alt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2743" y="3105720"/>
            <a:ext cx="338513" cy="323280"/>
          </a:xfrm>
          <a:prstGeom prst="rect">
            <a:avLst/>
          </a:prstGeom>
        </p:spPr>
      </p:pic>
    </p:spTree>
    <p:extLst>
      <p:ext uri="{BB962C8B-B14F-4D97-AF65-F5344CB8AC3E}">
        <p14:creationId xmlns:p14="http://schemas.microsoft.com/office/powerpoint/2010/main" val="40071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8229600"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dirty="0"/>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Tree>
    <p:extLst>
      <p:ext uri="{BB962C8B-B14F-4D97-AF65-F5344CB8AC3E}">
        <p14:creationId xmlns:p14="http://schemas.microsoft.com/office/powerpoint/2010/main" val="426615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By Dr. Xinwen Fu</a:t>
            </a:r>
          </a:p>
        </p:txBody>
      </p:sp>
      <p:sp>
        <p:nvSpPr>
          <p:cNvPr id="5" name="Rectangle 6"/>
          <p:cNvSpPr>
            <a:spLocks noGrp="1" noChangeArrowheads="1"/>
          </p:cNvSpPr>
          <p:nvPr>
            <p:ph type="sldNum" sz="quarter" idx="12"/>
          </p:nvPr>
        </p:nvSpPr>
        <p:spPr>
          <a:ln/>
        </p:spPr>
        <p:txBody>
          <a:bodyPr/>
          <a:lstStyle>
            <a:lvl1pPr>
              <a:defRPr/>
            </a:lvl1pPr>
          </a:lstStyle>
          <a:p>
            <a:fld id="{7721FB89-30DA-284C-A869-418B68B300E9}" type="slidenum">
              <a:rPr lang="en-US" altLang="en-US" smtClean="0"/>
              <a:pPr/>
              <a:t>‹#›</a:t>
            </a:fld>
            <a:endParaRPr lang="en-US" altLang="en-US"/>
          </a:p>
        </p:txBody>
      </p:sp>
    </p:spTree>
    <p:extLst>
      <p:ext uri="{BB962C8B-B14F-4D97-AF65-F5344CB8AC3E}">
        <p14:creationId xmlns:p14="http://schemas.microsoft.com/office/powerpoint/2010/main" val="16700086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altLang="x-none"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By Dr. Xinwen Fu</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AB60E44-BBD5-6643-9423-A9B9D2464DBF}" type="slidenum">
              <a:rPr lang="en-US" altLang="en-US" smtClean="0"/>
              <a:pPr/>
              <a:t>‹#›</a:t>
            </a:fld>
            <a:endParaRPr lang="en-US" altLang="en-US"/>
          </a:p>
        </p:txBody>
      </p:sp>
      <p:pic>
        <p:nvPicPr>
          <p:cNvPr id="8"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3" y="5666938"/>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a:extLst>
              <a:ext uri="{FF2B5EF4-FFF2-40B4-BE49-F238E27FC236}">
                <a16:creationId xmlns:a16="http://schemas.microsoft.com/office/drawing/2014/main" id="{594CA9E8-7CA3-2846-BD33-F5163176AD22}"/>
              </a:ext>
            </a:extLst>
          </p:cNvPr>
          <p:cNvSpPr txBox="1">
            <a:spLocks noChangeArrowheads="1"/>
          </p:cNvSpPr>
          <p:nvPr userDrawn="1"/>
        </p:nvSpPr>
        <p:spPr bwMode="auto">
          <a:xfrm>
            <a:off x="403225" y="6407150"/>
            <a:ext cx="871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z="1200"/>
              <a:t>CS@UML</a:t>
            </a:r>
          </a:p>
        </p:txBody>
      </p:sp>
    </p:spTree>
    <p:extLst>
      <p:ext uri="{BB962C8B-B14F-4D97-AF65-F5344CB8AC3E}">
        <p14:creationId xmlns:p14="http://schemas.microsoft.com/office/powerpoint/2010/main" val="380992812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Lst>
  <p:hf hd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Arial" charset="0"/>
          <a:cs typeface="Arial" charset="0"/>
        </a:defRPr>
      </a:lvl2pPr>
      <a:lvl3pPr algn="ctr" rtl="0" eaLnBrk="1" fontAlgn="base" hangingPunct="1">
        <a:spcBef>
          <a:spcPct val="0"/>
        </a:spcBef>
        <a:spcAft>
          <a:spcPct val="0"/>
        </a:spcAft>
        <a:defRPr sz="4400">
          <a:solidFill>
            <a:schemeClr val="tx2"/>
          </a:solidFill>
          <a:latin typeface="Arial" charset="0"/>
          <a:ea typeface="Arial" charset="0"/>
          <a:cs typeface="Arial" charset="0"/>
        </a:defRPr>
      </a:lvl3pPr>
      <a:lvl4pPr algn="ctr" rtl="0" eaLnBrk="1" fontAlgn="base" hangingPunct="1">
        <a:spcBef>
          <a:spcPct val="0"/>
        </a:spcBef>
        <a:spcAft>
          <a:spcPct val="0"/>
        </a:spcAft>
        <a:defRPr sz="4400">
          <a:solidFill>
            <a:schemeClr val="tx2"/>
          </a:solidFill>
          <a:latin typeface="Arial" charset="0"/>
          <a:ea typeface="Arial" charset="0"/>
          <a:cs typeface="Arial" charset="0"/>
        </a:defRPr>
      </a:lvl4pPr>
      <a:lvl5pPr algn="ctr" rtl="0" eaLnBrk="1" fontAlgn="base" hangingPunct="1">
        <a:spcBef>
          <a:spcPct val="0"/>
        </a:spcBef>
        <a:spcAft>
          <a:spcPct val="0"/>
        </a:spcAft>
        <a:defRPr sz="4400">
          <a:solidFill>
            <a:schemeClr val="tx2"/>
          </a:solidFill>
          <a:latin typeface="Arial" charset="0"/>
          <a:ea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uml.edu/IT/Services/Academic-Technology/Learning-Management-System.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uml.edu/STUDENT-SERVICES/disability/default.html" TargetMode="External"/><Relationship Id="rId2" Type="http://schemas.openxmlformats.org/officeDocument/2006/relationships/hyperlink" Target="mailto:disability@uml.ed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30.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0" y="406400"/>
            <a:ext cx="9144000" cy="2667000"/>
          </a:xfrm>
        </p:spPr>
        <p:txBody>
          <a:bodyPr/>
          <a:lstStyle/>
          <a:p>
            <a:pPr eaLnBrk="1" hangingPunct="1"/>
            <a:r>
              <a:rPr lang="en-US" altLang="en-US" dirty="0" err="1"/>
              <a:t>IoT</a:t>
            </a:r>
            <a:r>
              <a:rPr lang="en-US" altLang="en-US" dirty="0"/>
              <a:t> Security and Privacy</a:t>
            </a:r>
          </a:p>
        </p:txBody>
      </p:sp>
      <p:sp>
        <p:nvSpPr>
          <p:cNvPr id="3075" name="Rectangle 12"/>
          <p:cNvSpPr>
            <a:spLocks noGrp="1" noChangeArrowheads="1"/>
          </p:cNvSpPr>
          <p:nvPr>
            <p:ph type="subTitle" idx="1"/>
          </p:nvPr>
        </p:nvSpPr>
        <p:spPr>
          <a:xfrm>
            <a:off x="1143000" y="3602038"/>
            <a:ext cx="6858000" cy="2448566"/>
          </a:xfrm>
        </p:spPr>
        <p:txBody>
          <a:bodyPr/>
          <a:lstStyle/>
          <a:p>
            <a:pPr eaLnBrk="1" hangingPunct="1">
              <a:buFont typeface="Wingdings" charset="2"/>
              <a:buNone/>
            </a:pPr>
            <a:r>
              <a:rPr lang="en-US" altLang="en-US" sz="2600"/>
              <a:t>Introduction</a:t>
            </a:r>
          </a:p>
          <a:p>
            <a:pPr eaLnBrk="1" hangingPunct="1">
              <a:buFont typeface="Wingdings" charset="2"/>
              <a:buNone/>
            </a:pPr>
            <a:endParaRPr lang="en-US" altLang="en-US" sz="2600" dirty="0"/>
          </a:p>
          <a:p>
            <a:pPr eaLnBrk="1" hangingPunct="1">
              <a:buFont typeface="Wingdings" charset="2"/>
              <a:buNone/>
            </a:pPr>
            <a:r>
              <a:rPr lang="en-US" altLang="en-US" sz="2600" dirty="0"/>
              <a:t>Xinwen Fu, Professor</a:t>
            </a:r>
          </a:p>
          <a:p>
            <a:pPr eaLnBrk="1" hangingPunct="1">
              <a:buFont typeface="Wingdings" charset="2"/>
              <a:buNone/>
            </a:pPr>
            <a:r>
              <a:rPr lang="en-US" altLang="en-US" sz="2600" dirty="0"/>
              <a:t>Department of Computer Science</a:t>
            </a:r>
          </a:p>
          <a:p>
            <a:pPr eaLnBrk="1" hangingPunct="1">
              <a:buFont typeface="Wingdings" charset="2"/>
              <a:buNone/>
            </a:pPr>
            <a:r>
              <a:rPr lang="en-US" altLang="en-US" sz="2600" dirty="0"/>
              <a:t>University of Massachusetts Lowell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Term Project</a:t>
            </a:r>
          </a:p>
        </p:txBody>
      </p:sp>
      <p:sp>
        <p:nvSpPr>
          <p:cNvPr id="20483" name="Content Placeholder 2"/>
          <p:cNvSpPr>
            <a:spLocks noGrp="1"/>
          </p:cNvSpPr>
          <p:nvPr>
            <p:ph idx="1"/>
          </p:nvPr>
        </p:nvSpPr>
        <p:spPr/>
        <p:txBody>
          <a:bodyPr/>
          <a:lstStyle/>
          <a:p>
            <a:pPr eaLnBrk="1" hangingPunct="1"/>
            <a:r>
              <a:rPr lang="en-US" altLang="en-US" dirty="0"/>
              <a:t>Team work</a:t>
            </a:r>
          </a:p>
          <a:p>
            <a:pPr lvl="1" eaLnBrk="1" hangingPunct="1"/>
            <a:r>
              <a:rPr lang="en-US" altLang="en-US" dirty="0"/>
              <a:t>2 or 3 students in one team</a:t>
            </a:r>
          </a:p>
          <a:p>
            <a:pPr marL="457200" lvl="1" indent="0" eaLnBrk="1" hangingPunct="1">
              <a:buNone/>
            </a:pPr>
            <a:endParaRPr lang="en-US" altLang="en-US" dirty="0"/>
          </a:p>
          <a:p>
            <a:pPr eaLnBrk="1" hangingPunct="1"/>
            <a:r>
              <a:rPr lang="en-US" altLang="en-US" dirty="0"/>
              <a:t>The instructor will assign the project</a:t>
            </a:r>
          </a:p>
          <a:p>
            <a:pPr lvl="1"/>
            <a:r>
              <a:rPr lang="en-US" altLang="en-US" dirty="0"/>
              <a:t>Students may choose their own project with provided equipment</a:t>
            </a:r>
          </a:p>
          <a:p>
            <a:pPr lvl="1"/>
            <a:r>
              <a:rPr lang="en-US" altLang="en-US" dirty="0"/>
              <a:t>Approval by the instructor</a:t>
            </a:r>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A3B8602F-AECD-FF40-AAC5-4687B9B69E08}" type="slidenum">
              <a:rPr lang="en-US" altLang="en-US" sz="1000"/>
              <a:pPr>
                <a:spcBef>
                  <a:spcPct val="0"/>
                </a:spcBef>
                <a:buClrTx/>
                <a:buSzTx/>
                <a:buFontTx/>
                <a:buNone/>
              </a:pPr>
              <a:t>10</a:t>
            </a:fld>
            <a:endParaRPr lang="en-US" altLang="en-US" sz="1000"/>
          </a:p>
        </p:txBody>
      </p:sp>
    </p:spTree>
    <p:extLst>
      <p:ext uri="{BB962C8B-B14F-4D97-AF65-F5344CB8AC3E}">
        <p14:creationId xmlns:p14="http://schemas.microsoft.com/office/powerpoint/2010/main" val="317607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pPr eaLnBrk="1" hangingPunct="1"/>
            <a:r>
              <a:rPr lang="en-US" altLang="en-US"/>
              <a:t>Grading</a:t>
            </a:r>
          </a:p>
        </p:txBody>
      </p:sp>
      <p:sp>
        <p:nvSpPr>
          <p:cNvPr id="12293" name="Rectangle 5"/>
          <p:cNvSpPr>
            <a:spLocks noGrp="1" noChangeArrowheads="1"/>
          </p:cNvSpPr>
          <p:nvPr>
            <p:ph idx="1"/>
          </p:nvPr>
        </p:nvSpPr>
        <p:spPr>
          <a:xfrm>
            <a:off x="457200" y="1600200"/>
            <a:ext cx="3875741" cy="4581525"/>
          </a:xfrm>
        </p:spPr>
        <p:txBody>
          <a:bodyPr>
            <a:normAutofit fontScale="85000" lnSpcReduction="10000"/>
          </a:bodyPr>
          <a:lstStyle/>
          <a:p>
            <a:pPr eaLnBrk="1" hangingPunct="1">
              <a:lnSpc>
                <a:spcPct val="110000"/>
              </a:lnSpc>
            </a:pPr>
            <a:r>
              <a:rPr lang="en-US" altLang="en-US" dirty="0"/>
              <a:t>I reserve the right to change this distribution during the course  after notification</a:t>
            </a:r>
          </a:p>
          <a:p>
            <a:pPr eaLnBrk="1" hangingPunct="1">
              <a:lnSpc>
                <a:spcPct val="110000"/>
              </a:lnSpc>
            </a:pPr>
            <a:endParaRPr lang="en-US" altLang="en-US" sz="3200" dirty="0"/>
          </a:p>
          <a:p>
            <a:pPr eaLnBrk="1" hangingPunct="1">
              <a:lnSpc>
                <a:spcPct val="110000"/>
              </a:lnSpc>
            </a:pPr>
            <a:r>
              <a:rPr lang="en-US" altLang="en-US" dirty="0"/>
              <a:t>The final grades are computed according</a:t>
            </a:r>
            <a:br>
              <a:rPr lang="en-US" altLang="en-US" dirty="0"/>
            </a:br>
            <a:r>
              <a:rPr lang="en-US" altLang="en-US" dirty="0"/>
              <a:t>to the following rules</a:t>
            </a:r>
          </a:p>
        </p:txBody>
      </p:sp>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5D6E31B2-F970-A443-A05F-BCEAAA1F98CA}" type="slidenum">
              <a:rPr lang="en-US" altLang="en-US" sz="1000"/>
              <a:pPr>
                <a:spcBef>
                  <a:spcPct val="0"/>
                </a:spcBef>
                <a:buClrTx/>
                <a:buSzTx/>
                <a:buFontTx/>
                <a:buNone/>
              </a:pPr>
              <a:t>11</a:t>
            </a:fld>
            <a:endParaRPr lang="en-US" altLang="en-US" sz="1000"/>
          </a:p>
        </p:txBody>
      </p:sp>
      <p:graphicFrame>
        <p:nvGraphicFramePr>
          <p:cNvPr id="2" name="Table 1">
            <a:extLst>
              <a:ext uri="{FF2B5EF4-FFF2-40B4-BE49-F238E27FC236}">
                <a16:creationId xmlns:a16="http://schemas.microsoft.com/office/drawing/2014/main" id="{45643FA4-F154-4E11-933B-6DDC5B00913E}"/>
              </a:ext>
            </a:extLst>
          </p:cNvPr>
          <p:cNvGraphicFramePr>
            <a:graphicFrameLocks noGrp="1"/>
          </p:cNvGraphicFramePr>
          <p:nvPr>
            <p:extLst>
              <p:ext uri="{D42A27DB-BD31-4B8C-83A1-F6EECF244321}">
                <p14:modId xmlns:p14="http://schemas.microsoft.com/office/powerpoint/2010/main" val="2294829471"/>
              </p:ext>
            </p:extLst>
          </p:nvPr>
        </p:nvGraphicFramePr>
        <p:xfrm>
          <a:off x="4952477" y="1315576"/>
          <a:ext cx="2763147" cy="1737360"/>
        </p:xfrm>
        <a:graphic>
          <a:graphicData uri="http://schemas.openxmlformats.org/drawingml/2006/table">
            <a:tbl>
              <a:tblPr/>
              <a:tblGrid>
                <a:gridCol w="1783005">
                  <a:extLst>
                    <a:ext uri="{9D8B030D-6E8A-4147-A177-3AD203B41FA5}">
                      <a16:colId xmlns:a16="http://schemas.microsoft.com/office/drawing/2014/main" val="2763076053"/>
                    </a:ext>
                  </a:extLst>
                </a:gridCol>
                <a:gridCol w="980142">
                  <a:extLst>
                    <a:ext uri="{9D8B030D-6E8A-4147-A177-3AD203B41FA5}">
                      <a16:colId xmlns:a16="http://schemas.microsoft.com/office/drawing/2014/main" val="3725718822"/>
                    </a:ext>
                  </a:extLst>
                </a:gridCol>
              </a:tblGrid>
              <a:tr h="0">
                <a:tc>
                  <a:txBody>
                    <a:bodyPr/>
                    <a:lstStyle/>
                    <a:p>
                      <a:pPr algn="just"/>
                      <a:r>
                        <a:rPr lang="en-US">
                          <a:effectLst/>
                        </a:rPr>
                        <a:t>Assignments </a:t>
                      </a:r>
                    </a:p>
                  </a:txBody>
                  <a:tcPr marL="68580" marR="68580">
                    <a:lnL>
                      <a:noFill/>
                    </a:lnL>
                    <a:lnR>
                      <a:noFill/>
                    </a:lnR>
                    <a:lnT>
                      <a:noFill/>
                    </a:lnT>
                    <a:lnB>
                      <a:noFill/>
                    </a:lnB>
                  </a:tcPr>
                </a:tc>
                <a:tc>
                  <a:txBody>
                    <a:bodyPr/>
                    <a:lstStyle/>
                    <a:p>
                      <a:r>
                        <a:rPr lang="en-US" dirty="0">
                          <a:effectLst/>
                        </a:rPr>
                        <a:t>20%</a:t>
                      </a:r>
                    </a:p>
                  </a:txBody>
                  <a:tcPr marL="68580" marR="68580">
                    <a:lnL>
                      <a:noFill/>
                    </a:lnL>
                    <a:lnR>
                      <a:noFill/>
                    </a:lnR>
                    <a:lnT>
                      <a:noFill/>
                    </a:lnT>
                    <a:lnB>
                      <a:noFill/>
                    </a:lnB>
                  </a:tcPr>
                </a:tc>
                <a:extLst>
                  <a:ext uri="{0D108BD9-81ED-4DB2-BD59-A6C34878D82A}">
                    <a16:rowId xmlns:a16="http://schemas.microsoft.com/office/drawing/2014/main" val="1791542890"/>
                  </a:ext>
                </a:extLst>
              </a:tr>
              <a:tr h="0">
                <a:tc>
                  <a:txBody>
                    <a:bodyPr/>
                    <a:lstStyle/>
                    <a:p>
                      <a:pPr algn="just"/>
                      <a:r>
                        <a:rPr lang="en-US" dirty="0">
                          <a:effectLst/>
                        </a:rPr>
                        <a:t>Midterm Exam</a:t>
                      </a:r>
                    </a:p>
                  </a:txBody>
                  <a:tcPr marL="68580" marR="68580">
                    <a:lnL>
                      <a:noFill/>
                    </a:lnL>
                    <a:lnR>
                      <a:noFill/>
                    </a:lnR>
                    <a:lnT>
                      <a:noFill/>
                    </a:lnT>
                    <a:lnB>
                      <a:noFill/>
                    </a:lnB>
                  </a:tcPr>
                </a:tc>
                <a:tc>
                  <a:txBody>
                    <a:bodyPr/>
                    <a:lstStyle/>
                    <a:p>
                      <a:r>
                        <a:rPr lang="en-US" dirty="0">
                          <a:effectLst/>
                        </a:rPr>
                        <a:t>30%</a:t>
                      </a:r>
                    </a:p>
                  </a:txBody>
                  <a:tcPr marL="68580" marR="68580">
                    <a:lnL>
                      <a:noFill/>
                    </a:lnL>
                    <a:lnR>
                      <a:noFill/>
                    </a:lnR>
                    <a:lnT>
                      <a:noFill/>
                    </a:lnT>
                    <a:lnB>
                      <a:noFill/>
                    </a:lnB>
                  </a:tcPr>
                </a:tc>
                <a:extLst>
                  <a:ext uri="{0D108BD9-81ED-4DB2-BD59-A6C34878D82A}">
                    <a16:rowId xmlns:a16="http://schemas.microsoft.com/office/drawing/2014/main" val="930375140"/>
                  </a:ext>
                </a:extLst>
              </a:tr>
              <a:tr h="0">
                <a:tc>
                  <a:txBody>
                    <a:bodyPr/>
                    <a:lstStyle/>
                    <a:p>
                      <a:pPr algn="just"/>
                      <a:r>
                        <a:rPr lang="en-US" dirty="0">
                          <a:effectLst/>
                        </a:rPr>
                        <a:t>Final Exam</a:t>
                      </a:r>
                    </a:p>
                  </a:txBody>
                  <a:tcPr marL="68580" marR="68580">
                    <a:lnL>
                      <a:noFill/>
                    </a:lnL>
                    <a:lnR>
                      <a:noFill/>
                    </a:lnR>
                    <a:lnT>
                      <a:noFill/>
                    </a:lnT>
                    <a:lnB>
                      <a:noFill/>
                    </a:lnB>
                  </a:tcPr>
                </a:tc>
                <a:tc>
                  <a:txBody>
                    <a:bodyPr/>
                    <a:lstStyle/>
                    <a:p>
                      <a:r>
                        <a:rPr lang="en-US" dirty="0">
                          <a:effectLst/>
                        </a:rPr>
                        <a:t>30%</a:t>
                      </a:r>
                    </a:p>
                  </a:txBody>
                  <a:tcPr marL="68580" marR="68580">
                    <a:lnL>
                      <a:noFill/>
                    </a:lnL>
                    <a:lnR>
                      <a:noFill/>
                    </a:lnR>
                    <a:lnT>
                      <a:noFill/>
                    </a:lnT>
                    <a:lnB>
                      <a:noFill/>
                    </a:lnB>
                  </a:tcPr>
                </a:tc>
                <a:extLst>
                  <a:ext uri="{0D108BD9-81ED-4DB2-BD59-A6C34878D82A}">
                    <a16:rowId xmlns:a16="http://schemas.microsoft.com/office/drawing/2014/main" val="2429362874"/>
                  </a:ext>
                </a:extLst>
              </a:tr>
              <a:tr h="0">
                <a:tc>
                  <a:txBody>
                    <a:bodyPr/>
                    <a:lstStyle/>
                    <a:p>
                      <a:pPr algn="just"/>
                      <a:r>
                        <a:rPr lang="en-US">
                          <a:effectLst/>
                        </a:rPr>
                        <a:t>Term Project</a:t>
                      </a:r>
                    </a:p>
                  </a:txBody>
                  <a:tcPr marL="68580" marR="68580">
                    <a:lnL>
                      <a:noFill/>
                    </a:lnL>
                    <a:lnR>
                      <a:noFill/>
                    </a:lnR>
                    <a:lnT>
                      <a:noFill/>
                    </a:lnT>
                    <a:lnB>
                      <a:noFill/>
                    </a:lnB>
                  </a:tcPr>
                </a:tc>
                <a:tc>
                  <a:txBody>
                    <a:bodyPr/>
                    <a:lstStyle/>
                    <a:p>
                      <a:r>
                        <a:rPr lang="en-US" dirty="0">
                          <a:effectLst/>
                        </a:rPr>
                        <a:t>10%</a:t>
                      </a:r>
                    </a:p>
                    <a:p>
                      <a:r>
                        <a:rPr lang="en-US" dirty="0">
                          <a:effectLst/>
                        </a:rPr>
                        <a:t>10%</a:t>
                      </a:r>
                    </a:p>
                  </a:txBody>
                  <a:tcPr marL="68580" marR="68580">
                    <a:lnL>
                      <a:noFill/>
                    </a:lnL>
                    <a:lnR>
                      <a:noFill/>
                    </a:lnR>
                    <a:lnT>
                      <a:noFill/>
                    </a:lnT>
                    <a:lnB>
                      <a:noFill/>
                    </a:lnB>
                  </a:tcPr>
                </a:tc>
                <a:extLst>
                  <a:ext uri="{0D108BD9-81ED-4DB2-BD59-A6C34878D82A}">
                    <a16:rowId xmlns:a16="http://schemas.microsoft.com/office/drawing/2014/main" val="2739878928"/>
                  </a:ext>
                </a:extLst>
              </a:tr>
            </a:tbl>
          </a:graphicData>
        </a:graphic>
      </p:graphicFrame>
      <p:graphicFrame>
        <p:nvGraphicFramePr>
          <p:cNvPr id="3" name="Table 2">
            <a:extLst>
              <a:ext uri="{FF2B5EF4-FFF2-40B4-BE49-F238E27FC236}">
                <a16:creationId xmlns:a16="http://schemas.microsoft.com/office/drawing/2014/main" id="{C2AB1F3C-CAEE-46D0-BEF4-CC5A81E6A97C}"/>
              </a:ext>
            </a:extLst>
          </p:cNvPr>
          <p:cNvGraphicFramePr>
            <a:graphicFrameLocks noGrp="1"/>
          </p:cNvGraphicFramePr>
          <p:nvPr>
            <p:extLst>
              <p:ext uri="{D42A27DB-BD31-4B8C-83A1-F6EECF244321}">
                <p14:modId xmlns:p14="http://schemas.microsoft.com/office/powerpoint/2010/main" val="614190758"/>
              </p:ext>
            </p:extLst>
          </p:nvPr>
        </p:nvGraphicFramePr>
        <p:xfrm>
          <a:off x="4952477" y="3116436"/>
          <a:ext cx="3474720" cy="3291840"/>
        </p:xfrm>
        <a:graphic>
          <a:graphicData uri="http://schemas.openxmlformats.org/drawingml/2006/table">
            <a:tbl>
              <a:tblPr/>
              <a:tblGrid>
                <a:gridCol w="1828800">
                  <a:extLst>
                    <a:ext uri="{9D8B030D-6E8A-4147-A177-3AD203B41FA5}">
                      <a16:colId xmlns:a16="http://schemas.microsoft.com/office/drawing/2014/main" val="741756404"/>
                    </a:ext>
                  </a:extLst>
                </a:gridCol>
                <a:gridCol w="1645920">
                  <a:extLst>
                    <a:ext uri="{9D8B030D-6E8A-4147-A177-3AD203B41FA5}">
                      <a16:colId xmlns:a16="http://schemas.microsoft.com/office/drawing/2014/main" val="3427528596"/>
                    </a:ext>
                  </a:extLst>
                </a:gridCol>
              </a:tblGrid>
              <a:tr h="0">
                <a:tc>
                  <a:txBody>
                    <a:bodyPr/>
                    <a:lstStyle/>
                    <a:p>
                      <a:pPr algn="just"/>
                      <a:r>
                        <a:rPr lang="en-US">
                          <a:effectLst/>
                        </a:rPr>
                        <a:t>A</a:t>
                      </a:r>
                    </a:p>
                  </a:txBody>
                  <a:tcPr marL="68580" marR="68580">
                    <a:lnL>
                      <a:noFill/>
                    </a:lnL>
                    <a:lnR>
                      <a:noFill/>
                    </a:lnR>
                    <a:lnT>
                      <a:noFill/>
                    </a:lnT>
                    <a:lnB>
                      <a:noFill/>
                    </a:lnB>
                    <a:noFill/>
                  </a:tcPr>
                </a:tc>
                <a:tc>
                  <a:txBody>
                    <a:bodyPr/>
                    <a:lstStyle/>
                    <a:p>
                      <a:r>
                        <a:rPr lang="en-US" dirty="0">
                          <a:effectLst/>
                        </a:rPr>
                        <a:t>90 ~ 100</a:t>
                      </a:r>
                    </a:p>
                  </a:txBody>
                  <a:tcPr marL="68580" marR="68580">
                    <a:lnL>
                      <a:noFill/>
                    </a:lnL>
                    <a:lnR>
                      <a:noFill/>
                    </a:lnR>
                    <a:lnT>
                      <a:noFill/>
                    </a:lnT>
                    <a:lnB>
                      <a:noFill/>
                    </a:lnB>
                    <a:noFill/>
                  </a:tcPr>
                </a:tc>
                <a:extLst>
                  <a:ext uri="{0D108BD9-81ED-4DB2-BD59-A6C34878D82A}">
                    <a16:rowId xmlns:a16="http://schemas.microsoft.com/office/drawing/2014/main" val="3433482386"/>
                  </a:ext>
                </a:extLst>
              </a:tr>
              <a:tr h="0">
                <a:tc>
                  <a:txBody>
                    <a:bodyPr/>
                    <a:lstStyle/>
                    <a:p>
                      <a:pPr algn="just"/>
                      <a:r>
                        <a:rPr lang="en-US" dirty="0">
                          <a:effectLst/>
                        </a:rPr>
                        <a:t>A-</a:t>
                      </a:r>
                    </a:p>
                  </a:txBody>
                  <a:tcPr marL="68580" marR="68580">
                    <a:lnL>
                      <a:noFill/>
                    </a:lnL>
                    <a:lnR>
                      <a:noFill/>
                    </a:lnR>
                    <a:lnT>
                      <a:noFill/>
                    </a:lnT>
                    <a:lnB>
                      <a:noFill/>
                    </a:lnB>
                    <a:noFill/>
                  </a:tcPr>
                </a:tc>
                <a:tc>
                  <a:txBody>
                    <a:bodyPr/>
                    <a:lstStyle/>
                    <a:p>
                      <a:r>
                        <a:rPr lang="en-US" dirty="0">
                          <a:effectLst/>
                        </a:rPr>
                        <a:t>85 ~ 89.9</a:t>
                      </a:r>
                    </a:p>
                  </a:txBody>
                  <a:tcPr marL="68580" marR="68580">
                    <a:lnL>
                      <a:noFill/>
                    </a:lnL>
                    <a:lnR>
                      <a:noFill/>
                    </a:lnR>
                    <a:lnT>
                      <a:noFill/>
                    </a:lnT>
                    <a:lnB>
                      <a:noFill/>
                    </a:lnB>
                    <a:noFill/>
                  </a:tcPr>
                </a:tc>
                <a:extLst>
                  <a:ext uri="{0D108BD9-81ED-4DB2-BD59-A6C34878D82A}">
                    <a16:rowId xmlns:a16="http://schemas.microsoft.com/office/drawing/2014/main" val="2965570576"/>
                  </a:ext>
                </a:extLst>
              </a:tr>
              <a:tr h="0">
                <a:tc>
                  <a:txBody>
                    <a:bodyPr/>
                    <a:lstStyle/>
                    <a:p>
                      <a:pPr algn="just"/>
                      <a:r>
                        <a:rPr lang="en-US">
                          <a:effectLst/>
                        </a:rPr>
                        <a:t>B+</a:t>
                      </a:r>
                    </a:p>
                  </a:txBody>
                  <a:tcPr marL="68580" marR="68580">
                    <a:lnL>
                      <a:noFill/>
                    </a:lnL>
                    <a:lnR>
                      <a:noFill/>
                    </a:lnR>
                    <a:lnT>
                      <a:noFill/>
                    </a:lnT>
                    <a:lnB>
                      <a:noFill/>
                    </a:lnB>
                    <a:noFill/>
                  </a:tcPr>
                </a:tc>
                <a:tc>
                  <a:txBody>
                    <a:bodyPr/>
                    <a:lstStyle/>
                    <a:p>
                      <a:r>
                        <a:rPr lang="en-US" dirty="0">
                          <a:effectLst/>
                        </a:rPr>
                        <a:t>80 ~ 84.9</a:t>
                      </a:r>
                    </a:p>
                  </a:txBody>
                  <a:tcPr marL="68580" marR="68580">
                    <a:lnL>
                      <a:noFill/>
                    </a:lnL>
                    <a:lnR>
                      <a:noFill/>
                    </a:lnR>
                    <a:lnT>
                      <a:noFill/>
                    </a:lnT>
                    <a:lnB>
                      <a:noFill/>
                    </a:lnB>
                    <a:noFill/>
                  </a:tcPr>
                </a:tc>
                <a:extLst>
                  <a:ext uri="{0D108BD9-81ED-4DB2-BD59-A6C34878D82A}">
                    <a16:rowId xmlns:a16="http://schemas.microsoft.com/office/drawing/2014/main" val="3050629586"/>
                  </a:ext>
                </a:extLst>
              </a:tr>
              <a:tr h="0">
                <a:tc>
                  <a:txBody>
                    <a:bodyPr/>
                    <a:lstStyle/>
                    <a:p>
                      <a:pPr algn="just"/>
                      <a:r>
                        <a:rPr lang="en-US">
                          <a:effectLst/>
                        </a:rPr>
                        <a:t>B</a:t>
                      </a:r>
                    </a:p>
                  </a:txBody>
                  <a:tcPr marL="68580" marR="68580">
                    <a:lnL>
                      <a:noFill/>
                    </a:lnL>
                    <a:lnR>
                      <a:noFill/>
                    </a:lnR>
                    <a:lnT>
                      <a:noFill/>
                    </a:lnT>
                    <a:lnB>
                      <a:noFill/>
                    </a:lnB>
                    <a:noFill/>
                  </a:tcPr>
                </a:tc>
                <a:tc>
                  <a:txBody>
                    <a:bodyPr/>
                    <a:lstStyle/>
                    <a:p>
                      <a:r>
                        <a:rPr lang="en-US">
                          <a:effectLst/>
                        </a:rPr>
                        <a:t>75 ~ 80</a:t>
                      </a:r>
                    </a:p>
                  </a:txBody>
                  <a:tcPr marL="68580" marR="68580">
                    <a:lnL>
                      <a:noFill/>
                    </a:lnL>
                    <a:lnR>
                      <a:noFill/>
                    </a:lnR>
                    <a:lnT>
                      <a:noFill/>
                    </a:lnT>
                    <a:lnB>
                      <a:noFill/>
                    </a:lnB>
                    <a:noFill/>
                  </a:tcPr>
                </a:tc>
                <a:extLst>
                  <a:ext uri="{0D108BD9-81ED-4DB2-BD59-A6C34878D82A}">
                    <a16:rowId xmlns:a16="http://schemas.microsoft.com/office/drawing/2014/main" val="120882382"/>
                  </a:ext>
                </a:extLst>
              </a:tr>
              <a:tr h="0">
                <a:tc>
                  <a:txBody>
                    <a:bodyPr/>
                    <a:lstStyle/>
                    <a:p>
                      <a:pPr algn="just"/>
                      <a:r>
                        <a:rPr lang="en-US">
                          <a:effectLst/>
                        </a:rPr>
                        <a:t>B-</a:t>
                      </a:r>
                    </a:p>
                  </a:txBody>
                  <a:tcPr marL="68580" marR="68580">
                    <a:lnL>
                      <a:noFill/>
                    </a:lnL>
                    <a:lnR>
                      <a:noFill/>
                    </a:lnR>
                    <a:lnT>
                      <a:noFill/>
                    </a:lnT>
                    <a:lnB>
                      <a:noFill/>
                    </a:lnB>
                    <a:noFill/>
                  </a:tcPr>
                </a:tc>
                <a:tc>
                  <a:txBody>
                    <a:bodyPr/>
                    <a:lstStyle/>
                    <a:p>
                      <a:r>
                        <a:rPr lang="en-US">
                          <a:effectLst/>
                        </a:rPr>
                        <a:t>70 ~ 74.9</a:t>
                      </a:r>
                    </a:p>
                  </a:txBody>
                  <a:tcPr marL="68580" marR="68580">
                    <a:lnL>
                      <a:noFill/>
                    </a:lnL>
                    <a:lnR>
                      <a:noFill/>
                    </a:lnR>
                    <a:lnT>
                      <a:noFill/>
                    </a:lnT>
                    <a:lnB>
                      <a:noFill/>
                    </a:lnB>
                    <a:noFill/>
                  </a:tcPr>
                </a:tc>
                <a:extLst>
                  <a:ext uri="{0D108BD9-81ED-4DB2-BD59-A6C34878D82A}">
                    <a16:rowId xmlns:a16="http://schemas.microsoft.com/office/drawing/2014/main" val="3182094965"/>
                  </a:ext>
                </a:extLst>
              </a:tr>
              <a:tr h="0">
                <a:tc>
                  <a:txBody>
                    <a:bodyPr/>
                    <a:lstStyle/>
                    <a:p>
                      <a:pPr algn="just"/>
                      <a:r>
                        <a:rPr lang="en-US">
                          <a:effectLst/>
                        </a:rPr>
                        <a:t>C+</a:t>
                      </a:r>
                    </a:p>
                  </a:txBody>
                  <a:tcPr marL="68580" marR="68580">
                    <a:lnL>
                      <a:noFill/>
                    </a:lnL>
                    <a:lnR>
                      <a:noFill/>
                    </a:lnR>
                    <a:lnT>
                      <a:noFill/>
                    </a:lnT>
                    <a:lnB>
                      <a:noFill/>
                    </a:lnB>
                    <a:noFill/>
                  </a:tcPr>
                </a:tc>
                <a:tc>
                  <a:txBody>
                    <a:bodyPr/>
                    <a:lstStyle/>
                    <a:p>
                      <a:r>
                        <a:rPr lang="en-US">
                          <a:effectLst/>
                        </a:rPr>
                        <a:t>65 ~ 69.9</a:t>
                      </a:r>
                    </a:p>
                  </a:txBody>
                  <a:tcPr marL="68580" marR="68580">
                    <a:lnL>
                      <a:noFill/>
                    </a:lnL>
                    <a:lnR>
                      <a:noFill/>
                    </a:lnR>
                    <a:lnT>
                      <a:noFill/>
                    </a:lnT>
                    <a:lnB>
                      <a:noFill/>
                    </a:lnB>
                    <a:noFill/>
                  </a:tcPr>
                </a:tc>
                <a:extLst>
                  <a:ext uri="{0D108BD9-81ED-4DB2-BD59-A6C34878D82A}">
                    <a16:rowId xmlns:a16="http://schemas.microsoft.com/office/drawing/2014/main" val="137702831"/>
                  </a:ext>
                </a:extLst>
              </a:tr>
              <a:tr h="0">
                <a:tc>
                  <a:txBody>
                    <a:bodyPr/>
                    <a:lstStyle/>
                    <a:p>
                      <a:pPr algn="just"/>
                      <a:r>
                        <a:rPr lang="en-US">
                          <a:effectLst/>
                        </a:rPr>
                        <a:t>C</a:t>
                      </a:r>
                    </a:p>
                  </a:txBody>
                  <a:tcPr marL="68580" marR="68580">
                    <a:lnL>
                      <a:noFill/>
                    </a:lnL>
                    <a:lnR>
                      <a:noFill/>
                    </a:lnR>
                    <a:lnT>
                      <a:noFill/>
                    </a:lnT>
                    <a:lnB>
                      <a:noFill/>
                    </a:lnB>
                    <a:noFill/>
                  </a:tcPr>
                </a:tc>
                <a:tc>
                  <a:txBody>
                    <a:bodyPr/>
                    <a:lstStyle/>
                    <a:p>
                      <a:r>
                        <a:rPr lang="en-US">
                          <a:effectLst/>
                        </a:rPr>
                        <a:t>60 ~ 64.9</a:t>
                      </a:r>
                    </a:p>
                  </a:txBody>
                  <a:tcPr marL="68580" marR="68580">
                    <a:lnL>
                      <a:noFill/>
                    </a:lnL>
                    <a:lnR>
                      <a:noFill/>
                    </a:lnR>
                    <a:lnT>
                      <a:noFill/>
                    </a:lnT>
                    <a:lnB>
                      <a:noFill/>
                    </a:lnB>
                    <a:noFill/>
                  </a:tcPr>
                </a:tc>
                <a:extLst>
                  <a:ext uri="{0D108BD9-81ED-4DB2-BD59-A6C34878D82A}">
                    <a16:rowId xmlns:a16="http://schemas.microsoft.com/office/drawing/2014/main" val="2631394925"/>
                  </a:ext>
                </a:extLst>
              </a:tr>
              <a:tr h="0">
                <a:tc>
                  <a:txBody>
                    <a:bodyPr/>
                    <a:lstStyle/>
                    <a:p>
                      <a:pPr algn="just"/>
                      <a:r>
                        <a:rPr lang="en-US">
                          <a:effectLst/>
                        </a:rPr>
                        <a:t>D</a:t>
                      </a:r>
                    </a:p>
                  </a:txBody>
                  <a:tcPr marL="68580" marR="68580">
                    <a:lnL>
                      <a:noFill/>
                    </a:lnL>
                    <a:lnR>
                      <a:noFill/>
                    </a:lnR>
                    <a:lnT>
                      <a:noFill/>
                    </a:lnT>
                    <a:lnB>
                      <a:noFill/>
                    </a:lnB>
                    <a:noFill/>
                  </a:tcPr>
                </a:tc>
                <a:tc>
                  <a:txBody>
                    <a:bodyPr/>
                    <a:lstStyle/>
                    <a:p>
                      <a:r>
                        <a:rPr lang="en-US">
                          <a:effectLst/>
                        </a:rPr>
                        <a:t>50 ~ 59.9</a:t>
                      </a:r>
                    </a:p>
                  </a:txBody>
                  <a:tcPr marL="68580" marR="68580">
                    <a:lnL>
                      <a:noFill/>
                    </a:lnL>
                    <a:lnR>
                      <a:noFill/>
                    </a:lnR>
                    <a:lnT>
                      <a:noFill/>
                    </a:lnT>
                    <a:lnB>
                      <a:noFill/>
                    </a:lnB>
                    <a:noFill/>
                  </a:tcPr>
                </a:tc>
                <a:extLst>
                  <a:ext uri="{0D108BD9-81ED-4DB2-BD59-A6C34878D82A}">
                    <a16:rowId xmlns:a16="http://schemas.microsoft.com/office/drawing/2014/main" val="55453274"/>
                  </a:ext>
                </a:extLst>
              </a:tr>
              <a:tr h="0">
                <a:tc>
                  <a:txBody>
                    <a:bodyPr/>
                    <a:lstStyle/>
                    <a:p>
                      <a:pPr algn="just"/>
                      <a:r>
                        <a:rPr lang="en-US">
                          <a:effectLst/>
                        </a:rPr>
                        <a:t>F</a:t>
                      </a:r>
                    </a:p>
                  </a:txBody>
                  <a:tcPr marL="68580" marR="68580">
                    <a:lnL>
                      <a:noFill/>
                    </a:lnL>
                    <a:lnR>
                      <a:noFill/>
                    </a:lnR>
                    <a:lnT>
                      <a:noFill/>
                    </a:lnT>
                    <a:lnB>
                      <a:noFill/>
                    </a:lnB>
                    <a:noFill/>
                  </a:tcPr>
                </a:tc>
                <a:tc>
                  <a:txBody>
                    <a:bodyPr/>
                    <a:lstStyle/>
                    <a:p>
                      <a:r>
                        <a:rPr lang="en-US" dirty="0">
                          <a:effectLst/>
                        </a:rPr>
                        <a:t>below 50</a:t>
                      </a:r>
                    </a:p>
                  </a:txBody>
                  <a:tcPr marL="68580" marR="68580">
                    <a:lnL>
                      <a:noFill/>
                    </a:lnL>
                    <a:lnR>
                      <a:noFill/>
                    </a:lnR>
                    <a:lnT>
                      <a:noFill/>
                    </a:lnT>
                    <a:lnB>
                      <a:noFill/>
                    </a:lnB>
                    <a:noFill/>
                  </a:tcPr>
                </a:tc>
                <a:extLst>
                  <a:ext uri="{0D108BD9-81ED-4DB2-BD59-A6C34878D82A}">
                    <a16:rowId xmlns:a16="http://schemas.microsoft.com/office/drawing/2014/main" val="3249764332"/>
                  </a:ext>
                </a:extLst>
              </a:tr>
            </a:tbl>
          </a:graphicData>
        </a:graphic>
      </p:graphicFrame>
      <p:sp>
        <p:nvSpPr>
          <p:cNvPr id="4" name="TextBox 3">
            <a:extLst>
              <a:ext uri="{FF2B5EF4-FFF2-40B4-BE49-F238E27FC236}">
                <a16:creationId xmlns:a16="http://schemas.microsoft.com/office/drawing/2014/main" id="{93C47149-E6BC-ECB7-784F-B35102CFB050}"/>
              </a:ext>
            </a:extLst>
          </p:cNvPr>
          <p:cNvSpPr txBox="1"/>
          <p:nvPr/>
        </p:nvSpPr>
        <p:spPr>
          <a:xfrm>
            <a:off x="4944907" y="2750762"/>
            <a:ext cx="1492075" cy="369332"/>
          </a:xfrm>
          <a:prstGeom prst="rect">
            <a:avLst/>
          </a:prstGeom>
          <a:noFill/>
        </p:spPr>
        <p:txBody>
          <a:bodyPr wrap="none" rtlCol="0">
            <a:spAutoFit/>
          </a:bodyPr>
          <a:lstStyle/>
          <a:p>
            <a:r>
              <a:rPr lang="en-US" dirty="0"/>
              <a:t>Attendance</a:t>
            </a:r>
          </a:p>
        </p:txBody>
      </p:sp>
    </p:spTree>
    <p:extLst>
      <p:ext uri="{BB962C8B-B14F-4D97-AF65-F5344CB8AC3E}">
        <p14:creationId xmlns:p14="http://schemas.microsoft.com/office/powerpoint/2010/main" val="315190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0"/>
            <a:ext cx="8229600" cy="1150938"/>
          </a:xfrm>
        </p:spPr>
        <p:txBody>
          <a:bodyPr/>
          <a:lstStyle/>
          <a:p>
            <a:pPr eaLnBrk="1" hangingPunct="1"/>
            <a:r>
              <a:rPr lang="en-US" altLang="en-US" sz="3600"/>
              <a:t>Policies on incomplete grades and late assignments</a:t>
            </a:r>
          </a:p>
        </p:txBody>
      </p:sp>
      <p:sp>
        <p:nvSpPr>
          <p:cNvPr id="13317" name="Rectangle 3"/>
          <p:cNvSpPr>
            <a:spLocks noGrp="1" noChangeArrowheads="1"/>
          </p:cNvSpPr>
          <p:nvPr>
            <p:ph idx="1"/>
          </p:nvPr>
        </p:nvSpPr>
        <p:spPr/>
        <p:txBody>
          <a:bodyPr/>
          <a:lstStyle/>
          <a:p>
            <a:pPr eaLnBrk="1" hangingPunct="1"/>
            <a:r>
              <a:rPr lang="en-US" altLang="en-US" sz="2400" dirty="0"/>
              <a:t>Turn in assignments on or before the due date and time</a:t>
            </a:r>
          </a:p>
          <a:p>
            <a:pPr lvl="1" eaLnBrk="1" hangingPunct="1"/>
            <a:r>
              <a:rPr lang="en-US" altLang="en-US" dirty="0"/>
              <a:t>What if the campus network is down?</a:t>
            </a:r>
          </a:p>
          <a:p>
            <a:pPr eaLnBrk="1" hangingPunct="1"/>
            <a:r>
              <a:rPr lang="en-US" altLang="en-US" sz="2400" dirty="0"/>
              <a:t>An assignment turned in up to 24-hours late will be reduced by 10% of the assignment’s worth, more than 24 hours late will be reduced 100%</a:t>
            </a:r>
          </a:p>
          <a:p>
            <a:pPr eaLnBrk="1" hangingPunct="1"/>
            <a:r>
              <a:rPr lang="en-US" altLang="en-US" sz="2400" dirty="0"/>
              <a:t>The due date and time for each assignment will be specified on assignment postings</a:t>
            </a:r>
          </a:p>
          <a:p>
            <a:r>
              <a:rPr lang="en-US" altLang="en-US" sz="2400" dirty="0"/>
              <a:t>All assignments are to be turned in through Blackboard (</a:t>
            </a:r>
            <a:r>
              <a:rPr lang="en-US" altLang="en-US" sz="2000" dirty="0">
                <a:hlinkClick r:id="rId2"/>
              </a:rPr>
              <a:t>https://www.uml.edu/IT/Services/Academic-Technology/Learning-Management-System.aspx</a:t>
            </a:r>
            <a:r>
              <a:rPr lang="en-US" altLang="en-US" sz="2400" dirty="0"/>
              <a:t>)</a:t>
            </a:r>
          </a:p>
        </p:txBody>
      </p:sp>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007488C0-DE91-3641-B0B0-BF8DF720DFCF}" type="slidenum">
              <a:rPr lang="en-US" altLang="en-US" sz="1000"/>
              <a:pPr>
                <a:spcBef>
                  <a:spcPct val="0"/>
                </a:spcBef>
                <a:buClrTx/>
                <a:buSzTx/>
                <a:buFontTx/>
                <a:buNone/>
              </a:pPr>
              <a:t>12</a:t>
            </a:fld>
            <a:endParaRPr lang="en-US" alt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241300" y="0"/>
            <a:ext cx="8902700" cy="1150938"/>
          </a:xfrm>
        </p:spPr>
        <p:txBody>
          <a:bodyPr/>
          <a:lstStyle/>
          <a:p>
            <a:pPr eaLnBrk="1" hangingPunct="1"/>
            <a:r>
              <a:rPr lang="en-US" altLang="en-US" sz="3600"/>
              <a:t>Policies on absences and scheduling makeup work</a:t>
            </a:r>
          </a:p>
        </p:txBody>
      </p:sp>
      <p:sp>
        <p:nvSpPr>
          <p:cNvPr id="14341" name="Rectangle 3"/>
          <p:cNvSpPr>
            <a:spLocks noGrp="1" noChangeArrowheads="1"/>
          </p:cNvSpPr>
          <p:nvPr>
            <p:ph idx="1"/>
          </p:nvPr>
        </p:nvSpPr>
        <p:spPr/>
        <p:txBody>
          <a:bodyPr>
            <a:normAutofit lnSpcReduction="10000"/>
          </a:bodyPr>
          <a:lstStyle/>
          <a:p>
            <a:pPr eaLnBrk="1" hangingPunct="1"/>
            <a:r>
              <a:rPr lang="en-US" altLang="en-US"/>
              <a:t>Make-up exams will only be given in case of serious need and only when the instructor is notified prior to the exam time. If this is not done, the grade is automatically zero for that exam</a:t>
            </a:r>
          </a:p>
          <a:p>
            <a:pPr eaLnBrk="1" hangingPunct="1"/>
            <a:r>
              <a:rPr lang="en-US" altLang="en-US">
                <a:solidFill>
                  <a:srgbClr val="FF0000"/>
                </a:solidFill>
              </a:rPr>
              <a:t>Written verification</a:t>
            </a:r>
            <a:r>
              <a:rPr lang="en-US" altLang="en-US"/>
              <a:t> for the student’s inability to take an exam will be required</a:t>
            </a:r>
          </a:p>
          <a:p>
            <a:pPr eaLnBrk="1" hangingPunct="1"/>
            <a:r>
              <a:rPr lang="en-US" altLang="en-US"/>
              <a:t>The make-up exams will be different from those given to the class</a:t>
            </a:r>
          </a:p>
        </p:txBody>
      </p:sp>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1F5785BF-61BA-3040-BDA2-F8539B2506F5}" type="slidenum">
              <a:rPr lang="en-US" altLang="en-US" sz="1000"/>
              <a:pPr>
                <a:spcBef>
                  <a:spcPct val="0"/>
                </a:spcBef>
                <a:buClrTx/>
                <a:buSzTx/>
                <a:buFontTx/>
                <a:buNone/>
              </a:pPr>
              <a:t>13</a:t>
            </a:fld>
            <a:endParaRPr lang="en-US" alt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241300" y="0"/>
            <a:ext cx="8902700" cy="1150938"/>
          </a:xfrm>
        </p:spPr>
        <p:txBody>
          <a:bodyPr/>
          <a:lstStyle/>
          <a:p>
            <a:r>
              <a:rPr lang="en-US" altLang="en-US" sz="3600" dirty="0"/>
              <a:t>Academic Integrity</a:t>
            </a:r>
          </a:p>
        </p:txBody>
      </p:sp>
      <p:sp>
        <p:nvSpPr>
          <p:cNvPr id="14341" name="Rectangle 3"/>
          <p:cNvSpPr>
            <a:spLocks noGrp="1" noChangeArrowheads="1"/>
          </p:cNvSpPr>
          <p:nvPr>
            <p:ph idx="1"/>
          </p:nvPr>
        </p:nvSpPr>
        <p:spPr>
          <a:xfrm>
            <a:off x="457200" y="1484784"/>
            <a:ext cx="8229600" cy="4641379"/>
          </a:xfrm>
        </p:spPr>
        <p:txBody>
          <a:bodyPr>
            <a:normAutofit fontScale="62500" lnSpcReduction="20000"/>
          </a:bodyPr>
          <a:lstStyle/>
          <a:p>
            <a:pPr>
              <a:lnSpc>
                <a:spcPct val="120000"/>
              </a:lnSpc>
            </a:pPr>
            <a:r>
              <a:rPr lang="en-US" altLang="en-US" dirty="0"/>
              <a:t>Finish assignments individually and independently except notified. Should two or more students turn in substantially the same solution or program, in the judgment of the instructor, the assignment will be given a grade of zero. A second such incident will result in an F grade for the course</a:t>
            </a:r>
          </a:p>
          <a:p>
            <a:pPr>
              <a:lnSpc>
                <a:spcPct val="120000"/>
              </a:lnSpc>
            </a:pPr>
            <a:endParaRPr lang="en-US" altLang="en-US" sz="1500" dirty="0"/>
          </a:p>
          <a:p>
            <a:pPr>
              <a:lnSpc>
                <a:spcPct val="120000"/>
              </a:lnSpc>
            </a:pPr>
            <a:r>
              <a:rPr lang="en-US" altLang="en-US" dirty="0"/>
              <a:t>All forms of academic dishonesty will </a:t>
            </a:r>
            <a:r>
              <a:rPr lang="en-US" altLang="en-US" dirty="0">
                <a:solidFill>
                  <a:srgbClr val="FF3300"/>
                </a:solidFill>
              </a:rPr>
              <a:t>result in an F</a:t>
            </a:r>
            <a:r>
              <a:rPr lang="en-US" altLang="en-US" dirty="0"/>
              <a:t> for the course and notification of the Academic Dishonesty Committee</a:t>
            </a:r>
          </a:p>
          <a:p>
            <a:pPr>
              <a:lnSpc>
                <a:spcPct val="120000"/>
              </a:lnSpc>
            </a:pPr>
            <a:endParaRPr lang="en-US" altLang="en-US" sz="1300" dirty="0">
              <a:solidFill>
                <a:srgbClr val="FF3300"/>
              </a:solidFill>
            </a:endParaRPr>
          </a:p>
          <a:p>
            <a:pPr>
              <a:lnSpc>
                <a:spcPct val="120000"/>
              </a:lnSpc>
            </a:pPr>
            <a:r>
              <a:rPr lang="en-US" altLang="en-US" sz="3600" dirty="0"/>
              <a:t>Copy from the Internet is not allowed</a:t>
            </a:r>
          </a:p>
          <a:p>
            <a:pPr>
              <a:lnSpc>
                <a:spcPct val="120000"/>
              </a:lnSpc>
            </a:pPr>
            <a:endParaRPr lang="en-US" altLang="en-US" sz="1300" dirty="0"/>
          </a:p>
          <a:p>
            <a:pPr>
              <a:lnSpc>
                <a:spcPct val="120000"/>
              </a:lnSpc>
            </a:pPr>
            <a:r>
              <a:rPr lang="en-US" altLang="en-US" sz="3600" dirty="0">
                <a:solidFill>
                  <a:srgbClr val="FF3300"/>
                </a:solidFill>
              </a:rPr>
              <a:t>Advice: put away the references and use your own language</a:t>
            </a:r>
          </a:p>
        </p:txBody>
      </p:sp>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1F5785BF-61BA-3040-BDA2-F8539B2506F5}" type="slidenum">
              <a:rPr lang="en-US" altLang="en-US" sz="1000"/>
              <a:pPr>
                <a:spcBef>
                  <a:spcPct val="0"/>
                </a:spcBef>
                <a:buClrTx/>
                <a:buSzTx/>
                <a:buFontTx/>
                <a:buNone/>
              </a:pPr>
              <a:t>14</a:t>
            </a:fld>
            <a:endParaRPr lang="en-US" altLang="en-US" sz="1000"/>
          </a:p>
        </p:txBody>
      </p:sp>
    </p:spTree>
    <p:extLst>
      <p:ext uri="{BB962C8B-B14F-4D97-AF65-F5344CB8AC3E}">
        <p14:creationId xmlns:p14="http://schemas.microsoft.com/office/powerpoint/2010/main" val="377045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241300" y="0"/>
            <a:ext cx="8902700" cy="1150938"/>
          </a:xfrm>
        </p:spPr>
        <p:txBody>
          <a:bodyPr/>
          <a:lstStyle/>
          <a:p>
            <a:r>
              <a:rPr lang="en-US" altLang="en-US" sz="3600" dirty="0"/>
              <a:t>Policy on working with students with disabilities</a:t>
            </a:r>
          </a:p>
        </p:txBody>
      </p:sp>
      <p:sp>
        <p:nvSpPr>
          <p:cNvPr id="14341" name="Rectangle 3"/>
          <p:cNvSpPr>
            <a:spLocks noGrp="1" noChangeArrowheads="1"/>
          </p:cNvSpPr>
          <p:nvPr>
            <p:ph idx="1"/>
          </p:nvPr>
        </p:nvSpPr>
        <p:spPr>
          <a:xfrm>
            <a:off x="457200" y="1484784"/>
            <a:ext cx="8229600" cy="4641379"/>
          </a:xfrm>
        </p:spPr>
        <p:txBody>
          <a:bodyPr>
            <a:normAutofit/>
          </a:bodyPr>
          <a:lstStyle/>
          <a:p>
            <a:pPr>
              <a:lnSpc>
                <a:spcPct val="90000"/>
              </a:lnSpc>
            </a:pPr>
            <a:r>
              <a:rPr lang="en-US" altLang="en-US" sz="1600" dirty="0"/>
              <a:t>The University is committed to serving all students with disabilities as defined by the Rehabilitation Act of 1973 and the Americans with Disabilities Act of 1990. A qualified person with a disability means: an individual with a disability who, with or without reasonable modifications to rules, policies, or practices, the removal of architectural, communication or transportation barriers, or the provision of auxiliary aids and services, meets the essential eligibility requirements for the receipt of services or the participation in programs or activities provided by a public entity. </a:t>
            </a:r>
          </a:p>
          <a:p>
            <a:r>
              <a:rPr lang="en-US" altLang="en-US" sz="1600" dirty="0"/>
              <a:t>Questions concerning services for people with learning and physical disabilities should be directed to</a:t>
            </a:r>
          </a:p>
          <a:p>
            <a:pPr lvl="1">
              <a:buNone/>
            </a:pPr>
            <a:r>
              <a:rPr lang="en-US" altLang="en-US" sz="1400" dirty="0"/>
              <a:t>Disability Services (part of the Wellness Center)</a:t>
            </a:r>
          </a:p>
          <a:p>
            <a:pPr lvl="1">
              <a:buNone/>
            </a:pPr>
            <a:r>
              <a:rPr lang="en-US" altLang="en-US" sz="1400" dirty="0"/>
              <a:t>University Crossing</a:t>
            </a:r>
          </a:p>
          <a:p>
            <a:pPr lvl="1">
              <a:buNone/>
            </a:pPr>
            <a:r>
              <a:rPr lang="en-US" altLang="en-US" sz="1400" dirty="0"/>
              <a:t>220 Pawtucket Street, Suite #300</a:t>
            </a:r>
          </a:p>
          <a:p>
            <a:pPr lvl="1">
              <a:buNone/>
            </a:pPr>
            <a:r>
              <a:rPr lang="en-US" altLang="en-US" sz="1400" dirty="0"/>
              <a:t>Lowell MA 01854-5144</a:t>
            </a:r>
          </a:p>
          <a:p>
            <a:pPr lvl="1">
              <a:buNone/>
            </a:pPr>
            <a:r>
              <a:rPr lang="en-US" altLang="en-US" sz="1400" dirty="0"/>
              <a:t>Phone: 978-934-4574</a:t>
            </a:r>
          </a:p>
          <a:p>
            <a:pPr lvl="1">
              <a:buNone/>
            </a:pPr>
            <a:r>
              <a:rPr lang="en-US" altLang="en-US" sz="1400" dirty="0"/>
              <a:t>Fax: 978-934-2032</a:t>
            </a:r>
          </a:p>
          <a:p>
            <a:pPr lvl="1">
              <a:buNone/>
            </a:pPr>
            <a:r>
              <a:rPr lang="en-US" altLang="en-US" sz="1400" dirty="0"/>
              <a:t>E-mail: </a:t>
            </a:r>
            <a:r>
              <a:rPr lang="en-US" altLang="en-US" sz="1400">
                <a:hlinkClick r:id="rId2"/>
              </a:rPr>
              <a:t>disability</a:t>
            </a:r>
            <a:r>
              <a:rPr lang="en-US" altLang="en-US" sz="1400" dirty="0">
                <a:hlinkClick r:id="rId2"/>
              </a:rPr>
              <a:t>@uml.edu</a:t>
            </a:r>
            <a:endParaRPr lang="en-US" altLang="en-US" sz="1400" dirty="0"/>
          </a:p>
          <a:p>
            <a:pPr lvl="1">
              <a:buNone/>
            </a:pPr>
            <a:r>
              <a:rPr lang="en-US" altLang="en-US" sz="1600" dirty="0">
                <a:hlinkClick r:id="rId3"/>
              </a:rPr>
              <a:t>http://www.uml.edu/STUDENT-SERVICES/disability/default.html</a:t>
            </a:r>
            <a:r>
              <a:rPr lang="en-US" altLang="en-US" sz="1600" dirty="0"/>
              <a:t> </a:t>
            </a:r>
          </a:p>
        </p:txBody>
      </p:sp>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1F5785BF-61BA-3040-BDA2-F8539B2506F5}" type="slidenum">
              <a:rPr lang="en-US" altLang="en-US" sz="1000"/>
              <a:pPr>
                <a:spcBef>
                  <a:spcPct val="0"/>
                </a:spcBef>
                <a:buClrTx/>
                <a:buSzTx/>
                <a:buFontTx/>
                <a:buNone/>
              </a:pPr>
              <a:t>15</a:t>
            </a:fld>
            <a:endParaRPr lang="en-US" altLang="en-US" sz="1000"/>
          </a:p>
        </p:txBody>
      </p:sp>
    </p:spTree>
    <p:extLst>
      <p:ext uri="{BB962C8B-B14F-4D97-AF65-F5344CB8AC3E}">
        <p14:creationId xmlns:p14="http://schemas.microsoft.com/office/powerpoint/2010/main" val="118504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381000" y="800100"/>
            <a:ext cx="8343900" cy="2921000"/>
          </a:xfrm>
          <a:solidFill>
            <a:schemeClr val="bg1"/>
          </a:solidFill>
        </p:spPr>
        <p:txBody>
          <a:bodyPr/>
          <a:lstStyle/>
          <a:p>
            <a:pPr algn="ctr" eaLnBrk="1" hangingPunct="1"/>
            <a:r>
              <a:rPr lang="en-US" altLang="en-US"/>
              <a:t>Check Blackboard for details!</a:t>
            </a:r>
          </a:p>
        </p:txBody>
      </p:sp>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DF16A951-1FBA-6F4D-AFC2-658DE9D1FA33}" type="slidenum">
              <a:rPr lang="en-US" altLang="en-US" sz="1000"/>
              <a:pPr>
                <a:spcBef>
                  <a:spcPct val="0"/>
                </a:spcBef>
                <a:buClrTx/>
                <a:buSzTx/>
                <a:buFontTx/>
                <a:buNone/>
              </a:pPr>
              <a:t>16</a:t>
            </a:fld>
            <a:endParaRPr lang="en-US" alt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A Survey (No Credit)</a:t>
            </a:r>
          </a:p>
        </p:txBody>
      </p:sp>
      <p:sp>
        <p:nvSpPr>
          <p:cNvPr id="18437" name="Rectangle 3"/>
          <p:cNvSpPr>
            <a:spLocks noGrp="1" noChangeArrowheads="1"/>
          </p:cNvSpPr>
          <p:nvPr>
            <p:ph idx="1"/>
          </p:nvPr>
        </p:nvSpPr>
        <p:spPr/>
        <p:txBody>
          <a:bodyPr/>
          <a:lstStyle/>
          <a:p>
            <a:pPr eaLnBrk="1" hangingPunct="1">
              <a:lnSpc>
                <a:spcPct val="90000"/>
              </a:lnSpc>
            </a:pPr>
            <a:r>
              <a:rPr lang="en-US" altLang="en-US" sz="2000" dirty="0"/>
              <a:t>What is the layers in the TCP/IP network model?</a:t>
            </a:r>
          </a:p>
          <a:p>
            <a:pPr eaLnBrk="1" hangingPunct="1">
              <a:lnSpc>
                <a:spcPct val="90000"/>
              </a:lnSpc>
            </a:pPr>
            <a:endParaRPr lang="en-US" altLang="en-US" sz="2000" dirty="0"/>
          </a:p>
          <a:p>
            <a:pPr eaLnBrk="1" hangingPunct="1">
              <a:lnSpc>
                <a:spcPct val="90000"/>
              </a:lnSpc>
            </a:pPr>
            <a:r>
              <a:rPr lang="en-US" altLang="en-US" sz="2000" dirty="0"/>
              <a:t>What are the values of a and b?</a:t>
            </a:r>
          </a:p>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endParaRPr lang="en-US" altLang="en-US" sz="2000" dirty="0"/>
          </a:p>
        </p:txBody>
      </p:sp>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8D432FF6-C62D-7B4D-8FD2-1B4A5A10EEC2}" type="slidenum">
              <a:rPr lang="en-US" altLang="en-US" sz="1000"/>
              <a:pPr>
                <a:spcBef>
                  <a:spcPct val="0"/>
                </a:spcBef>
                <a:buClrTx/>
                <a:buSzTx/>
                <a:buFontTx/>
                <a:buNone/>
              </a:pPr>
              <a:t>17</a:t>
            </a:fld>
            <a:endParaRPr lang="en-US" altLang="en-US" sz="1000"/>
          </a:p>
        </p:txBody>
      </p:sp>
      <p:sp>
        <p:nvSpPr>
          <p:cNvPr id="18438" name="Text Box 5"/>
          <p:cNvSpPr txBox="1">
            <a:spLocks noChangeArrowheads="1"/>
          </p:cNvSpPr>
          <p:nvPr/>
        </p:nvSpPr>
        <p:spPr bwMode="auto">
          <a:xfrm>
            <a:off x="1582738" y="2787650"/>
            <a:ext cx="53625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 typeface="Garamond" charset="0"/>
              <a:buAutoNum type="arabicPeriod"/>
            </a:pPr>
            <a:r>
              <a:rPr lang="en-US" altLang="en-US" sz="1800" dirty="0"/>
              <a:t>main() {</a:t>
            </a:r>
          </a:p>
          <a:p>
            <a:pPr>
              <a:spcBef>
                <a:spcPct val="0"/>
              </a:spcBef>
              <a:buClrTx/>
              <a:buSzTx/>
              <a:buFont typeface="Garamond" charset="0"/>
              <a:buAutoNum type="arabicPeriod"/>
            </a:pPr>
            <a:r>
              <a:rPr lang="en-US" altLang="en-US" sz="1800" dirty="0"/>
              <a:t>	</a:t>
            </a:r>
            <a:r>
              <a:rPr lang="en-US" altLang="en-US" sz="1800" dirty="0" err="1"/>
              <a:t>int</a:t>
            </a:r>
            <a:r>
              <a:rPr lang="en-US" altLang="en-US" sz="1800" dirty="0"/>
              <a:t> a=0, b;</a:t>
            </a:r>
          </a:p>
          <a:p>
            <a:pPr>
              <a:spcBef>
                <a:spcPct val="0"/>
              </a:spcBef>
              <a:buClrTx/>
              <a:buSzTx/>
              <a:buFont typeface="Garamond" charset="0"/>
              <a:buAutoNum type="arabicPeriod"/>
            </a:pPr>
            <a:endParaRPr lang="en-US" altLang="en-US" sz="1800" dirty="0"/>
          </a:p>
          <a:p>
            <a:pPr>
              <a:spcBef>
                <a:spcPct val="0"/>
              </a:spcBef>
              <a:buClrTx/>
              <a:buSzTx/>
              <a:buFont typeface="Garamond" charset="0"/>
              <a:buAutoNum type="arabicPeriod"/>
            </a:pPr>
            <a:r>
              <a:rPr lang="en-US" altLang="en-US" sz="1800" dirty="0"/>
              <a:t>	b=a++;</a:t>
            </a:r>
          </a:p>
          <a:p>
            <a:pPr>
              <a:spcBef>
                <a:spcPct val="0"/>
              </a:spcBef>
              <a:buClrTx/>
              <a:buSzTx/>
              <a:buFont typeface="Garamond" charset="0"/>
              <a:buAutoNum type="arabicPeriod"/>
            </a:pPr>
            <a:r>
              <a:rPr lang="en-US" altLang="en-US" sz="1800" dirty="0"/>
              <a:t>	</a:t>
            </a:r>
            <a:r>
              <a:rPr lang="en-US" altLang="en-US" sz="1800" dirty="0" err="1"/>
              <a:t>printf</a:t>
            </a:r>
            <a:r>
              <a:rPr lang="en-US" altLang="en-US" sz="1800" dirty="0"/>
              <a:t>(“a=%d; b=%d”, a, b);</a:t>
            </a:r>
          </a:p>
          <a:p>
            <a:pPr>
              <a:spcBef>
                <a:spcPct val="0"/>
              </a:spcBef>
              <a:buClrTx/>
              <a:buSzTx/>
              <a:buFont typeface="Garamond" charset="0"/>
              <a:buAutoNum type="arabicPeriod"/>
            </a:pPr>
            <a:r>
              <a:rPr lang="en-US" altLang="en-US" sz="1800" dirty="0"/>
              <a:t>}</a:t>
            </a:r>
          </a:p>
        </p:txBody>
      </p:sp>
      <mc:AlternateContent xmlns:mc="http://schemas.openxmlformats.org/markup-compatibility/2006" xmlns:p14="http://schemas.microsoft.com/office/powerpoint/2010/main">
        <mc:Choice Requires="p14">
          <p:contentPart p14:bwMode="auto" r:id="rId2">
            <p14:nvContentPartPr>
              <p14:cNvPr id="1026" name="Ink 12"/>
              <p14:cNvContentPartPr>
                <a14:cpLocks xmlns:a14="http://schemas.microsoft.com/office/drawing/2010/main" noRot="1" noChangeAspect="1" noEditPoints="1" noChangeArrowheads="1" noChangeShapeType="1"/>
              </p14:cNvContentPartPr>
              <p14:nvPr/>
            </p14:nvContentPartPr>
            <p14:xfrm>
              <a:off x="7986713" y="2538413"/>
              <a:ext cx="1587" cy="1587"/>
            </p14:xfrm>
          </p:contentPart>
        </mc:Choice>
        <mc:Fallback xmlns="">
          <p:pic>
            <p:nvPicPr>
              <p:cNvPr id="1026" name="Ink 12"/>
              <p:cNvPicPr/>
              <p:nvPr/>
            </p:nvPicPr>
            <p:blipFill/>
            <p:spPr/>
          </p:pic>
        </mc:Fallback>
      </mc:AlternateContent>
      <mc:AlternateContent xmlns:mc="http://schemas.openxmlformats.org/markup-compatibility/2006" xmlns:p14="http://schemas.microsoft.com/office/powerpoint/2010/main">
        <mc:Choice Requires="p14">
          <p:contentPart p14:bwMode="auto" r:id="rId3">
            <p14:nvContentPartPr>
              <p14:cNvPr id="1028" name="Ink 9"/>
              <p14:cNvContentPartPr>
                <a14:cpLocks xmlns:a14="http://schemas.microsoft.com/office/drawing/2010/main" noRot="1" noChangeAspect="1" noEditPoints="1" noChangeArrowheads="1" noChangeShapeType="1"/>
              </p14:cNvContentPartPr>
              <p14:nvPr/>
            </p14:nvContentPartPr>
            <p14:xfrm>
              <a:off x="6489700" y="2859088"/>
              <a:ext cx="1588" cy="1587"/>
            </p14:xfrm>
          </p:contentPart>
        </mc:Choice>
        <mc:Fallback xmlns="">
          <p:pic>
            <p:nvPicPr>
              <p:cNvPr id="1028" name="Ink 9"/>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1034" name="Ink 15"/>
              <p14:cNvContentPartPr>
                <a14:cpLocks xmlns:a14="http://schemas.microsoft.com/office/drawing/2010/main" noRot="1" noChangeAspect="1" noEditPoints="1" noChangeArrowheads="1" noChangeShapeType="1"/>
              </p14:cNvContentPartPr>
              <p14:nvPr/>
            </p14:nvContentPartPr>
            <p14:xfrm>
              <a:off x="4808538" y="3465513"/>
              <a:ext cx="25400" cy="327025"/>
            </p14:xfrm>
          </p:contentPart>
        </mc:Choice>
        <mc:Fallback xmlns="">
          <p:pic>
            <p:nvPicPr>
              <p:cNvPr id="1034" name="Ink 15"/>
              <p:cNvPicPr>
                <a:picLocks noRot="1" noChangeAspect="1" noEditPoints="1" noChangeArrowheads="1" noChangeShapeType="1"/>
              </p:cNvPicPr>
              <p:nvPr/>
            </p:nvPicPr>
            <p:blipFill>
              <a:blip r:embed="rId5"/>
              <a:stretch>
                <a:fillRect/>
              </a:stretch>
            </p:blipFill>
            <p:spPr>
              <a:xfrm>
                <a:off x="4802007" y="3459030"/>
                <a:ext cx="37737" cy="33927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36" name="Ink 17"/>
              <p14:cNvContentPartPr>
                <a14:cpLocks xmlns:a14="http://schemas.microsoft.com/office/drawing/2010/main" noRot="1" noChangeAspect="1" noEditPoints="1" noChangeArrowheads="1" noChangeShapeType="1"/>
              </p14:cNvContentPartPr>
              <p14:nvPr/>
            </p14:nvContentPartPr>
            <p14:xfrm>
              <a:off x="4802188" y="3859213"/>
              <a:ext cx="47625" cy="49212"/>
            </p14:xfrm>
          </p:contentPart>
        </mc:Choice>
        <mc:Fallback xmlns="">
          <p:pic>
            <p:nvPicPr>
              <p:cNvPr id="1036" name="Ink 17"/>
              <p:cNvPicPr>
                <a:picLocks noRot="1" noChangeAspect="1" noEditPoints="1" noChangeArrowheads="1" noChangeShapeType="1"/>
              </p:cNvPicPr>
              <p:nvPr/>
            </p:nvPicPr>
            <p:blipFill>
              <a:blip r:embed="rId7"/>
              <a:stretch>
                <a:fillRect/>
              </a:stretch>
            </p:blipFill>
            <p:spPr>
              <a:xfrm>
                <a:off x="4795694" y="3852747"/>
                <a:ext cx="59892" cy="61425"/>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ltLang="en-US" dirty="0"/>
              <a:t>About Instructor</a:t>
            </a:r>
          </a:p>
        </p:txBody>
      </p:sp>
      <p:sp>
        <p:nvSpPr>
          <p:cNvPr id="5125" name="Rectangle 3"/>
          <p:cNvSpPr>
            <a:spLocks noGrp="1" noChangeArrowheads="1"/>
          </p:cNvSpPr>
          <p:nvPr>
            <p:ph idx="1"/>
          </p:nvPr>
        </p:nvSpPr>
        <p:spPr/>
        <p:txBody>
          <a:bodyPr/>
          <a:lstStyle/>
          <a:p>
            <a:r>
              <a:rPr lang="en-US" altLang="en-US" dirty="0"/>
              <a:t>Dr. Xinwen Fu, Professor of CS@UML</a:t>
            </a:r>
          </a:p>
          <a:p>
            <a:pPr lvl="1"/>
            <a:r>
              <a:rPr lang="en-US" altLang="en-US" dirty="0"/>
              <a:t>Homepage: </a:t>
            </a:r>
            <a:r>
              <a:rPr lang="en-US" altLang="en-US" sz="2000" dirty="0"/>
              <a:t>http://</a:t>
            </a:r>
            <a:r>
              <a:rPr lang="en-US" altLang="en-US" sz="2000" dirty="0" err="1"/>
              <a:t>www.cs.uml.edu</a:t>
            </a:r>
            <a:r>
              <a:rPr lang="en-US" altLang="en-US" sz="2000" dirty="0"/>
              <a:t>/~</a:t>
            </a:r>
            <a:r>
              <a:rPr lang="en-US" altLang="en-US" sz="2000" dirty="0" err="1"/>
              <a:t>xinwenfu</a:t>
            </a:r>
            <a:r>
              <a:rPr lang="en-US" altLang="en-US" sz="2000" dirty="0"/>
              <a:t>/</a:t>
            </a:r>
            <a:r>
              <a:rPr lang="en-US" altLang="en-US" dirty="0"/>
              <a:t> </a:t>
            </a:r>
          </a:p>
          <a:p>
            <a:pPr lvl="1"/>
            <a:r>
              <a:rPr lang="en-US" altLang="en-US" dirty="0"/>
              <a:t>Email: </a:t>
            </a:r>
            <a:r>
              <a:rPr lang="en-US" altLang="en-US" dirty="0" err="1"/>
              <a:t>xinwenfu@cs.uml.edu</a:t>
            </a:r>
            <a:endParaRPr lang="en-US" altLang="en-US" dirty="0"/>
          </a:p>
          <a:p>
            <a:pPr lvl="1"/>
            <a:r>
              <a:rPr lang="en-US" altLang="en-US" dirty="0"/>
              <a:t>Phone: (978) 934-3623</a:t>
            </a:r>
          </a:p>
          <a:p>
            <a:pPr lvl="1"/>
            <a:r>
              <a:rPr lang="en-US" altLang="en-US" dirty="0"/>
              <a:t>Office: </a:t>
            </a:r>
            <a:r>
              <a:rPr lang="en-US" altLang="en-US" dirty="0" err="1"/>
              <a:t>Dandeneau</a:t>
            </a:r>
            <a:r>
              <a:rPr lang="en-US" altLang="en-US" dirty="0"/>
              <a:t> Hall 340</a:t>
            </a:r>
          </a:p>
          <a:p>
            <a:pPr lvl="1"/>
            <a:r>
              <a:rPr lang="en-US" altLang="en-US" dirty="0"/>
              <a:t>Office hours: Tu, TH, 10:30AM-12:00PM</a:t>
            </a:r>
          </a:p>
          <a:p>
            <a:pPr lvl="2"/>
            <a:r>
              <a:rPr lang="en-US" altLang="en-US" dirty="0" err="1"/>
              <a:t>xinwen_fu@uml.edu</a:t>
            </a:r>
            <a:endParaRPr lang="en-US" altLang="en-US" dirty="0"/>
          </a:p>
        </p:txBody>
      </p:sp>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B80D04D4-99E7-3C47-94C4-EA2786221AB9}" type="slidenum">
              <a:rPr lang="en-US" altLang="en-US" sz="1000"/>
              <a:pPr>
                <a:spcBef>
                  <a:spcPct val="0"/>
                </a:spcBef>
                <a:buClrTx/>
                <a:buSzTx/>
                <a:buFontTx/>
                <a:buNone/>
              </a:pPr>
              <a:t>2</a:t>
            </a:fld>
            <a:endParaRPr lang="en-US" altLang="en-US" sz="1000"/>
          </a:p>
        </p:txBody>
      </p:sp>
    </p:spTree>
    <p:extLst>
      <p:ext uri="{BB962C8B-B14F-4D97-AF65-F5344CB8AC3E}">
        <p14:creationId xmlns:p14="http://schemas.microsoft.com/office/powerpoint/2010/main" val="82516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About TA</a:t>
            </a:r>
          </a:p>
        </p:txBody>
      </p:sp>
      <p:sp>
        <p:nvSpPr>
          <p:cNvPr id="5125" name="Rectangle 3"/>
          <p:cNvSpPr>
            <a:spLocks noGrp="1" noChangeArrowheads="1"/>
          </p:cNvSpPr>
          <p:nvPr>
            <p:ph idx="1"/>
          </p:nvPr>
        </p:nvSpPr>
        <p:spPr/>
        <p:txBody>
          <a:bodyPr/>
          <a:lstStyle/>
          <a:p>
            <a:pPr eaLnBrk="1" hangingPunct="1"/>
            <a:r>
              <a:rPr lang="en-US" altLang="en-US" dirty="0"/>
              <a:t>TBD</a:t>
            </a:r>
            <a:endParaRPr lang="en-US" altLang="en-US" sz="3200" dirty="0"/>
          </a:p>
        </p:txBody>
      </p:sp>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B80D04D4-99E7-3C47-94C4-EA2786221AB9}" type="slidenum">
              <a:rPr lang="en-US" altLang="en-US" sz="1000"/>
              <a:pPr>
                <a:spcBef>
                  <a:spcPct val="0"/>
                </a:spcBef>
                <a:buClrTx/>
                <a:buSzTx/>
                <a:buFontTx/>
                <a:buNone/>
              </a:pPr>
              <a:t>3</a:t>
            </a:fld>
            <a:endParaRPr lang="en-US"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a:t>Textbook and Handouts</a:t>
            </a:r>
          </a:p>
        </p:txBody>
      </p:sp>
      <p:sp>
        <p:nvSpPr>
          <p:cNvPr id="6149" name="Rectangle 3"/>
          <p:cNvSpPr>
            <a:spLocks noGrp="1" noChangeArrowheads="1"/>
          </p:cNvSpPr>
          <p:nvPr>
            <p:ph idx="1"/>
          </p:nvPr>
        </p:nvSpPr>
        <p:spPr/>
        <p:txBody>
          <a:bodyPr/>
          <a:lstStyle/>
          <a:p>
            <a:r>
              <a:rPr lang="en-US" altLang="en-US" dirty="0"/>
              <a:t>No textbook</a:t>
            </a:r>
          </a:p>
        </p:txBody>
      </p:sp>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80F844EE-8826-8445-9A61-8520C9B2F228}" type="slidenum">
              <a:rPr lang="en-US" altLang="en-US" sz="1000"/>
              <a:pPr>
                <a:spcBef>
                  <a:spcPct val="0"/>
                </a:spcBef>
                <a:buClrTx/>
                <a:buSzTx/>
                <a:buFontTx/>
                <a:buNone/>
              </a:pPr>
              <a:t>4</a:t>
            </a:fld>
            <a:endParaRPr lang="en-US" altLang="en-US"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noChangeArrowheads="1"/>
          </p:cNvSpPr>
          <p:nvPr>
            <p:ph type="title"/>
          </p:nvPr>
        </p:nvSpPr>
        <p:spPr/>
        <p:txBody>
          <a:bodyPr/>
          <a:lstStyle/>
          <a:p>
            <a:pPr eaLnBrk="1" hangingPunct="1"/>
            <a:r>
              <a:rPr lang="en-US" altLang="en-US"/>
              <a:t>Course Objectives</a:t>
            </a:r>
          </a:p>
        </p:txBody>
      </p:sp>
      <p:sp>
        <p:nvSpPr>
          <p:cNvPr id="7173" name="Rectangle 6"/>
          <p:cNvSpPr>
            <a:spLocks noGrp="1" noChangeArrowheads="1"/>
          </p:cNvSpPr>
          <p:nvPr>
            <p:ph idx="1"/>
          </p:nvPr>
        </p:nvSpPr>
        <p:spPr>
          <a:xfrm>
            <a:off x="457200" y="1371600"/>
            <a:ext cx="8229600" cy="4797425"/>
          </a:xfrm>
        </p:spPr>
        <p:txBody>
          <a:bodyPr/>
          <a:lstStyle/>
          <a:p>
            <a:pPr eaLnBrk="1" hangingPunct="1">
              <a:lnSpc>
                <a:spcPct val="150000"/>
              </a:lnSpc>
              <a:spcBef>
                <a:spcPct val="0"/>
              </a:spcBef>
            </a:pPr>
            <a:r>
              <a:rPr lang="en-US" altLang="en-US" sz="2400" dirty="0"/>
              <a:t>Understand the big picture of security and privacy.</a:t>
            </a:r>
          </a:p>
          <a:p>
            <a:pPr>
              <a:lnSpc>
                <a:spcPct val="150000"/>
              </a:lnSpc>
              <a:spcBef>
                <a:spcPct val="0"/>
              </a:spcBef>
            </a:pPr>
            <a:r>
              <a:rPr lang="en-US" altLang="en-US" sz="2400" dirty="0"/>
              <a:t>Understand </a:t>
            </a:r>
            <a:r>
              <a:rPr lang="en-US" altLang="en-US" sz="2400" dirty="0" err="1"/>
              <a:t>IoT</a:t>
            </a:r>
            <a:r>
              <a:rPr lang="en-US" altLang="en-US" sz="2400" dirty="0"/>
              <a:t> frameworks, applications and security and privacy concerns</a:t>
            </a:r>
          </a:p>
          <a:p>
            <a:pPr>
              <a:lnSpc>
                <a:spcPct val="150000"/>
              </a:lnSpc>
              <a:spcBef>
                <a:spcPct val="0"/>
              </a:spcBef>
            </a:pPr>
            <a:r>
              <a:rPr lang="en-US" altLang="en-US" sz="2400" dirty="0"/>
              <a:t>Be familiar with </a:t>
            </a:r>
            <a:r>
              <a:rPr lang="en-US" altLang="en-US" sz="2400" dirty="0" err="1"/>
              <a:t>IoT</a:t>
            </a:r>
            <a:r>
              <a:rPr lang="en-US" altLang="en-US" sz="2400" dirty="0"/>
              <a:t> hardware security</a:t>
            </a:r>
          </a:p>
          <a:p>
            <a:pPr>
              <a:lnSpc>
                <a:spcPct val="150000"/>
              </a:lnSpc>
              <a:spcBef>
                <a:spcPct val="0"/>
              </a:spcBef>
            </a:pPr>
            <a:r>
              <a:rPr lang="en-US" altLang="en-US" sz="2400" dirty="0"/>
              <a:t>Master </a:t>
            </a:r>
            <a:r>
              <a:rPr lang="en-US" altLang="en-US" sz="2400" dirty="0" err="1"/>
              <a:t>IoT</a:t>
            </a:r>
            <a:r>
              <a:rPr lang="en-US" altLang="en-US" sz="2400" dirty="0"/>
              <a:t> system security</a:t>
            </a:r>
          </a:p>
          <a:p>
            <a:pPr>
              <a:lnSpc>
                <a:spcPct val="150000"/>
              </a:lnSpc>
              <a:spcBef>
                <a:spcPct val="0"/>
              </a:spcBef>
            </a:pPr>
            <a:r>
              <a:rPr lang="en-US" altLang="en-US" sz="2400" dirty="0"/>
              <a:t>Master </a:t>
            </a:r>
            <a:r>
              <a:rPr lang="en-US" altLang="en-US" sz="2400" dirty="0" err="1"/>
              <a:t>IoT</a:t>
            </a:r>
            <a:r>
              <a:rPr lang="en-US" altLang="en-US" sz="2400" dirty="0"/>
              <a:t> software security</a:t>
            </a:r>
          </a:p>
          <a:p>
            <a:pPr>
              <a:lnSpc>
                <a:spcPct val="150000"/>
              </a:lnSpc>
              <a:spcBef>
                <a:spcPct val="0"/>
              </a:spcBef>
            </a:pPr>
            <a:r>
              <a:rPr lang="en-US" altLang="en-US" sz="2400" dirty="0"/>
              <a:t>Master </a:t>
            </a:r>
            <a:r>
              <a:rPr lang="en-US" altLang="en-US" sz="2400" dirty="0" err="1"/>
              <a:t>IoT</a:t>
            </a:r>
            <a:r>
              <a:rPr lang="en-US" altLang="en-US" sz="2400" dirty="0"/>
              <a:t> network security</a:t>
            </a:r>
          </a:p>
          <a:p>
            <a:pPr eaLnBrk="1" hangingPunct="1">
              <a:lnSpc>
                <a:spcPct val="150000"/>
              </a:lnSpc>
              <a:spcBef>
                <a:spcPct val="0"/>
              </a:spcBef>
            </a:pPr>
            <a:r>
              <a:rPr lang="en-US" altLang="en-US" sz="2400" dirty="0"/>
              <a:t>Conduct security research</a:t>
            </a:r>
          </a:p>
        </p:txBody>
      </p:sp>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F101CFDE-FC2B-4F47-A50A-E352FD9EEEDD}" type="slidenum">
              <a:rPr lang="en-US" altLang="en-US" sz="1000"/>
              <a:pPr>
                <a:spcBef>
                  <a:spcPct val="0"/>
                </a:spcBef>
                <a:buClrTx/>
                <a:buSzTx/>
                <a:buFontTx/>
                <a:buNone/>
              </a:pPr>
              <a:t>5</a:t>
            </a:fld>
            <a:endParaRPr lang="en-US" altLang="en-US" sz="1000"/>
          </a:p>
        </p:txBody>
      </p:sp>
      <p:sp>
        <p:nvSpPr>
          <p:cNvPr id="7174" name="Rectangle 3"/>
          <p:cNvSpPr>
            <a:spLocks noChangeArrowheads="1"/>
          </p:cNvSpPr>
          <p:nvPr/>
        </p:nvSpPr>
        <p:spPr bwMode="auto">
          <a:xfrm>
            <a:off x="1965325" y="5394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endParaRPr lang="en-US" altLang="en-US" sz="1800"/>
          </a:p>
        </p:txBody>
      </p:sp>
    </p:spTree>
    <p:extLst>
      <p:ext uri="{BB962C8B-B14F-4D97-AF65-F5344CB8AC3E}">
        <p14:creationId xmlns:p14="http://schemas.microsoft.com/office/powerpoint/2010/main" val="409025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type="title"/>
          </p:nvPr>
        </p:nvSpPr>
        <p:spPr/>
        <p:txBody>
          <a:bodyPr/>
          <a:lstStyle/>
          <a:p>
            <a:pPr eaLnBrk="1" hangingPunct="1"/>
            <a:r>
              <a:rPr lang="en-US" altLang="en-US"/>
              <a:t>Course Styles</a:t>
            </a:r>
          </a:p>
        </p:txBody>
      </p:sp>
      <p:sp>
        <p:nvSpPr>
          <p:cNvPr id="8197" name="Rectangle 6"/>
          <p:cNvSpPr>
            <a:spLocks noGrp="1" noChangeArrowheads="1"/>
          </p:cNvSpPr>
          <p:nvPr>
            <p:ph idx="1"/>
          </p:nvPr>
        </p:nvSpPr>
        <p:spPr/>
        <p:txBody>
          <a:bodyPr/>
          <a:lstStyle/>
          <a:p>
            <a:pPr eaLnBrk="1" hangingPunct="1"/>
            <a:r>
              <a:rPr lang="en-US" altLang="en-US" dirty="0"/>
              <a:t>Descriptive: what is out there</a:t>
            </a:r>
          </a:p>
          <a:p>
            <a:pPr eaLnBrk="1" hangingPunct="1"/>
            <a:r>
              <a:rPr lang="en-US" altLang="en-US" dirty="0"/>
              <a:t>Critical: what is wrong with ...</a:t>
            </a:r>
          </a:p>
          <a:p>
            <a:pPr eaLnBrk="1" hangingPunct="1"/>
            <a:r>
              <a:rPr lang="en-US" altLang="en-US" dirty="0"/>
              <a:t>Both knowledge and skill oriented</a:t>
            </a:r>
          </a:p>
          <a:p>
            <a:pPr eaLnBrk="1" hangingPunct="1"/>
            <a:r>
              <a:rPr lang="en-US" altLang="en-US" dirty="0"/>
              <a:t>Interactive: discussion and questions encouraged</a:t>
            </a:r>
          </a:p>
          <a:p>
            <a:pPr eaLnBrk="1" hangingPunct="1"/>
            <a:r>
              <a:rPr lang="en-US" altLang="en-US" dirty="0"/>
              <a:t>Information sharing: home page and message board </a:t>
            </a:r>
            <a:r>
              <a:rPr lang="en-US" altLang="en-US"/>
              <a:t>in Blackboard</a:t>
            </a:r>
            <a:endParaRPr lang="en-US" altLang="en-US" dirty="0"/>
          </a:p>
        </p:txBody>
      </p:sp>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42A2B418-F16C-CE4B-9C37-8E42F621DE22}" type="slidenum">
              <a:rPr lang="en-US" altLang="en-US" sz="1000"/>
              <a:pPr>
                <a:spcBef>
                  <a:spcPct val="0"/>
                </a:spcBef>
                <a:buClrTx/>
                <a:buSzTx/>
                <a:buFontTx/>
                <a:buNone/>
              </a:pPr>
              <a:t>6</a:t>
            </a:fld>
            <a:endParaRPr lang="en-US" altLang="en-US" sz="1000"/>
          </a:p>
        </p:txBody>
      </p:sp>
      <p:sp>
        <p:nvSpPr>
          <p:cNvPr id="8198" name="Rectangle 3"/>
          <p:cNvSpPr>
            <a:spLocks noChangeArrowheads="1"/>
          </p:cNvSpPr>
          <p:nvPr/>
        </p:nvSpPr>
        <p:spPr bwMode="auto">
          <a:xfrm>
            <a:off x="1965325" y="5394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endParaRPr lang="en-US" altLang="en-US" sz="1800"/>
          </a:p>
        </p:txBody>
      </p:sp>
    </p:spTree>
    <p:extLst>
      <p:ext uri="{BB962C8B-B14F-4D97-AF65-F5344CB8AC3E}">
        <p14:creationId xmlns:p14="http://schemas.microsoft.com/office/powerpoint/2010/main" val="66662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6"/>
          <p:cNvSpPr>
            <a:spLocks noGrp="1" noChangeArrowheads="1"/>
          </p:cNvSpPr>
          <p:nvPr>
            <p:ph type="title"/>
          </p:nvPr>
        </p:nvSpPr>
        <p:spPr/>
        <p:txBody>
          <a:bodyPr/>
          <a:lstStyle/>
          <a:p>
            <a:pPr eaLnBrk="1" hangingPunct="1"/>
            <a:r>
              <a:rPr lang="en-US" altLang="en-US"/>
              <a:t>Course Outline</a:t>
            </a:r>
          </a:p>
        </p:txBody>
      </p:sp>
      <p:sp>
        <p:nvSpPr>
          <p:cNvPr id="9221" name="Rectangle 7"/>
          <p:cNvSpPr>
            <a:spLocks noGrp="1" noChangeArrowheads="1"/>
          </p:cNvSpPr>
          <p:nvPr>
            <p:ph idx="1"/>
          </p:nvPr>
        </p:nvSpPr>
        <p:spPr/>
        <p:txBody>
          <a:bodyPr>
            <a:normAutofit lnSpcReduction="10000"/>
          </a:bodyPr>
          <a:lstStyle/>
          <a:p>
            <a:r>
              <a:rPr lang="en-US" dirty="0"/>
              <a:t>Introduction to cryptography</a:t>
            </a:r>
          </a:p>
          <a:p>
            <a:r>
              <a:rPr lang="en-US"/>
              <a:t>IoT</a:t>
            </a:r>
            <a:endParaRPr lang="en-US" dirty="0"/>
          </a:p>
          <a:p>
            <a:r>
              <a:rPr lang="en-US" dirty="0" err="1"/>
              <a:t>IoT</a:t>
            </a:r>
            <a:r>
              <a:rPr lang="en-US" dirty="0"/>
              <a:t> frameworks and applications</a:t>
            </a:r>
          </a:p>
          <a:p>
            <a:r>
              <a:rPr lang="en-US" dirty="0" err="1"/>
              <a:t>IoT</a:t>
            </a:r>
            <a:r>
              <a:rPr lang="en-US" dirty="0"/>
              <a:t> hardware security</a:t>
            </a:r>
          </a:p>
          <a:p>
            <a:r>
              <a:rPr lang="en-US" dirty="0" err="1"/>
              <a:t>IoT</a:t>
            </a:r>
            <a:r>
              <a:rPr lang="en-US" dirty="0"/>
              <a:t> system security</a:t>
            </a:r>
          </a:p>
          <a:p>
            <a:r>
              <a:rPr lang="en-US" dirty="0" err="1"/>
              <a:t>IoT</a:t>
            </a:r>
            <a:r>
              <a:rPr lang="en-US" dirty="0"/>
              <a:t> software security</a:t>
            </a:r>
          </a:p>
          <a:p>
            <a:r>
              <a:rPr lang="en-US" dirty="0" err="1"/>
              <a:t>IoT</a:t>
            </a:r>
            <a:r>
              <a:rPr lang="en-US" dirty="0"/>
              <a:t> network security</a:t>
            </a:r>
          </a:p>
          <a:p>
            <a:r>
              <a:rPr lang="en-US" dirty="0"/>
              <a:t>Student paper presentation</a:t>
            </a:r>
          </a:p>
        </p:txBody>
      </p:sp>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216878D6-ECF1-9341-84AC-3D633F1C8093}" type="slidenum">
              <a:rPr lang="en-US" altLang="en-US" sz="1000"/>
              <a:pPr>
                <a:spcBef>
                  <a:spcPct val="0"/>
                </a:spcBef>
                <a:buClrTx/>
                <a:buSzTx/>
                <a:buFontTx/>
                <a:buNone/>
              </a:pPr>
              <a:t>7</a:t>
            </a:fld>
            <a:endParaRPr lang="en-US" altLang="en-US" sz="1000"/>
          </a:p>
        </p:txBody>
      </p:sp>
    </p:spTree>
    <p:extLst>
      <p:ext uri="{BB962C8B-B14F-4D97-AF65-F5344CB8AC3E}">
        <p14:creationId xmlns:p14="http://schemas.microsoft.com/office/powerpoint/2010/main" val="41837213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Lab Exercises</a:t>
            </a:r>
          </a:p>
        </p:txBody>
      </p:sp>
      <p:sp>
        <p:nvSpPr>
          <p:cNvPr id="10245" name="Rectangle 3"/>
          <p:cNvSpPr>
            <a:spLocks noGrp="1" noChangeArrowheads="1"/>
          </p:cNvSpPr>
          <p:nvPr>
            <p:ph idx="1"/>
          </p:nvPr>
        </p:nvSpPr>
        <p:spPr/>
        <p:txBody>
          <a:bodyPr/>
          <a:lstStyle/>
          <a:p>
            <a:pPr eaLnBrk="1" hangingPunct="1"/>
            <a:r>
              <a:rPr lang="en-US" altLang="en-US" dirty="0"/>
              <a:t>Location</a:t>
            </a:r>
          </a:p>
          <a:p>
            <a:pPr lvl="1" eaLnBrk="1" hangingPunct="1"/>
            <a:r>
              <a:rPr lang="en-US" altLang="en-US" dirty="0" err="1"/>
              <a:t>Wannalancit</a:t>
            </a:r>
            <a:r>
              <a:rPr lang="en-US" altLang="en-US" dirty="0"/>
              <a:t> 445</a:t>
            </a:r>
          </a:p>
          <a:p>
            <a:pPr lvl="1" eaLnBrk="1" hangingPunct="1"/>
            <a:endParaRPr lang="en-US" altLang="en-US" dirty="0"/>
          </a:p>
          <a:p>
            <a:pPr eaLnBrk="1" hangingPunct="1"/>
            <a:r>
              <a:rPr lang="en-US" altLang="en-US" dirty="0"/>
              <a:t>Time</a:t>
            </a:r>
          </a:p>
          <a:p>
            <a:pPr lvl="1" eaLnBrk="1" hangingPunct="1"/>
            <a:r>
              <a:rPr lang="en-US" altLang="en-US" dirty="0"/>
              <a:t>Class time when needed</a:t>
            </a:r>
          </a:p>
          <a:p>
            <a:pPr eaLnBrk="1" hangingPunct="1"/>
            <a:endParaRPr lang="en-US" altLang="en-US" dirty="0"/>
          </a:p>
        </p:txBody>
      </p:sp>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40B23EEB-BF6A-E94A-B881-205B0B4D853C}" type="slidenum">
              <a:rPr lang="en-US" altLang="en-US" sz="1000"/>
              <a:pPr>
                <a:spcBef>
                  <a:spcPct val="0"/>
                </a:spcBef>
                <a:buClrTx/>
                <a:buSzTx/>
                <a:buFontTx/>
                <a:buNone/>
              </a:pPr>
              <a:t>8</a:t>
            </a:fld>
            <a:endParaRPr lang="en-US" altLang="en-US" sz="1000"/>
          </a:p>
        </p:txBody>
      </p:sp>
    </p:spTree>
    <p:extLst>
      <p:ext uri="{BB962C8B-B14F-4D97-AF65-F5344CB8AC3E}">
        <p14:creationId xmlns:p14="http://schemas.microsoft.com/office/powerpoint/2010/main" val="316712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p:txBody>
          <a:bodyPr/>
          <a:lstStyle/>
          <a:p>
            <a:pPr eaLnBrk="1" hangingPunct="1"/>
            <a:r>
              <a:rPr lang="en-US" altLang="en-US"/>
              <a:t>Prerequisites</a:t>
            </a:r>
          </a:p>
        </p:txBody>
      </p:sp>
      <p:sp>
        <p:nvSpPr>
          <p:cNvPr id="11269" name="Rectangle 7"/>
          <p:cNvSpPr>
            <a:spLocks noGrp="1" noChangeArrowheads="1"/>
          </p:cNvSpPr>
          <p:nvPr>
            <p:ph idx="1"/>
          </p:nvPr>
        </p:nvSpPr>
        <p:spPr/>
        <p:txBody>
          <a:bodyPr>
            <a:normAutofit/>
          </a:bodyPr>
          <a:lstStyle/>
          <a:p>
            <a:pPr marL="533400" indent="-533400" eaLnBrk="1" hangingPunct="1"/>
            <a:r>
              <a:rPr lang="en-US" altLang="en-US" dirty="0"/>
              <a:t>Prerequisite courses: Computer &amp; Network Security I or equivalent or permitted by the instructor.</a:t>
            </a:r>
          </a:p>
          <a:p>
            <a:pPr marL="533400" indent="-533400" eaLnBrk="1" hangingPunct="1"/>
            <a:r>
              <a:rPr lang="en-US" altLang="en-US" dirty="0"/>
              <a:t>Linux and Windows</a:t>
            </a:r>
          </a:p>
          <a:p>
            <a:pPr marL="533400" indent="-533400" eaLnBrk="1" hangingPunct="1"/>
            <a:r>
              <a:rPr lang="en-US" altLang="en-US" dirty="0"/>
              <a:t>Knowledge of networks</a:t>
            </a:r>
          </a:p>
          <a:p>
            <a:pPr marL="533400" indent="-533400" eaLnBrk="1" hangingPunct="1"/>
            <a:r>
              <a:rPr lang="en-US" altLang="en-US" dirty="0"/>
              <a:t>Creative thoughts</a:t>
            </a:r>
          </a:p>
        </p:txBody>
      </p:sp>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r>
              <a:rPr lang="en-US" altLang="en-US" sz="1000"/>
              <a:t>By Dr. Xinwen Fu</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charset="2"/>
              <a:buChar char="p"/>
              <a:defRPr sz="2800">
                <a:solidFill>
                  <a:schemeClr val="tx1"/>
                </a:solidFill>
                <a:latin typeface="Verdana" charset="0"/>
              </a:defRPr>
            </a:lvl1pPr>
            <a:lvl2pPr marL="742950" indent="-285750">
              <a:spcBef>
                <a:spcPct val="20000"/>
              </a:spcBef>
              <a:buClr>
                <a:schemeClr val="tx2"/>
              </a:buClr>
              <a:buSzPct val="75000"/>
              <a:buFont typeface="Wingdings" charset="2"/>
              <a:buChar char="n"/>
              <a:defRPr sz="2400">
                <a:solidFill>
                  <a:schemeClr val="tx1"/>
                </a:solidFill>
                <a:latin typeface="Verdana" charset="0"/>
              </a:defRPr>
            </a:lvl2pPr>
            <a:lvl3pPr marL="1143000" indent="-228600">
              <a:spcBef>
                <a:spcPct val="20000"/>
              </a:spcBef>
              <a:buClr>
                <a:schemeClr val="accent1"/>
              </a:buClr>
              <a:buSzPct val="65000"/>
              <a:buFont typeface="Wingdings" charset="2"/>
              <a:buChar char="p"/>
              <a:defRPr sz="2000">
                <a:solidFill>
                  <a:schemeClr val="tx1"/>
                </a:solidFill>
                <a:latin typeface="Verdana" charset="0"/>
              </a:defRPr>
            </a:lvl3pPr>
            <a:lvl4pPr marL="1600200" indent="-228600">
              <a:spcBef>
                <a:spcPct val="20000"/>
              </a:spcBef>
              <a:buClr>
                <a:schemeClr val="bg2"/>
              </a:buClr>
              <a:buFont typeface="Wingdings" charset="2"/>
              <a:buChar char="§"/>
              <a:defRPr>
                <a:solidFill>
                  <a:schemeClr val="tx1"/>
                </a:solidFill>
                <a:latin typeface="Verdana" charset="0"/>
              </a:defRPr>
            </a:lvl4pPr>
            <a:lvl5pPr marL="2057400" indent="-228600">
              <a:spcBef>
                <a:spcPct val="20000"/>
              </a:spcBef>
              <a:buClr>
                <a:schemeClr val="tx2"/>
              </a:buClr>
              <a:buSzPct val="80000"/>
              <a:buFont typeface="Wingdings" charset="2"/>
              <a:buChar char="§"/>
              <a:defRPr>
                <a:solidFill>
                  <a:schemeClr val="tx1"/>
                </a:solidFill>
                <a:latin typeface="Verdana" charset="0"/>
              </a:defRPr>
            </a:lvl5pPr>
            <a:lvl6pPr marL="25146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6pPr>
            <a:lvl7pPr marL="29718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7pPr>
            <a:lvl8pPr marL="34290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8pPr>
            <a:lvl9pPr marL="3886200" indent="-228600" eaLnBrk="0" fontAlgn="base" hangingPunct="0">
              <a:spcBef>
                <a:spcPct val="20000"/>
              </a:spcBef>
              <a:spcAft>
                <a:spcPct val="0"/>
              </a:spcAft>
              <a:buClr>
                <a:schemeClr val="tx2"/>
              </a:buClr>
              <a:buSzPct val="80000"/>
              <a:buFont typeface="Wingdings" charset="2"/>
              <a:buChar char="§"/>
              <a:defRPr>
                <a:solidFill>
                  <a:schemeClr val="tx1"/>
                </a:solidFill>
                <a:latin typeface="Verdana" charset="0"/>
              </a:defRPr>
            </a:lvl9pPr>
          </a:lstStyle>
          <a:p>
            <a:pPr>
              <a:spcBef>
                <a:spcPct val="0"/>
              </a:spcBef>
              <a:buClrTx/>
              <a:buSzTx/>
              <a:buFontTx/>
              <a:buNone/>
            </a:pPr>
            <a:fld id="{AD7A5577-3941-3A47-8264-D8DD0934856C}" type="slidenum">
              <a:rPr lang="en-US" altLang="en-US" sz="1000"/>
              <a:pPr>
                <a:spcBef>
                  <a:spcPct val="0"/>
                </a:spcBef>
                <a:buClrTx/>
                <a:buSzTx/>
                <a:buFontTx/>
                <a:buNone/>
              </a:pPr>
              <a:t>9</a:t>
            </a:fld>
            <a:endParaRPr lang="en-US" altLang="en-US" sz="1000"/>
          </a:p>
        </p:txBody>
      </p:sp>
    </p:spTree>
    <p:extLst>
      <p:ext uri="{BB962C8B-B14F-4D97-AF65-F5344CB8AC3E}">
        <p14:creationId xmlns:p14="http://schemas.microsoft.com/office/powerpoint/2010/main" val="1415332905"/>
      </p:ext>
    </p:extLst>
  </p:cSld>
  <p:clrMapOvr>
    <a:masterClrMapping/>
  </p:clrMapOvr>
</p:sld>
</file>

<file path=ppt/theme/theme1.xml><?xml version="1.0" encoding="utf-8"?>
<a:theme xmlns:a="http://schemas.openxmlformats.org/drawingml/2006/main" name="Theme6">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mmerSchool_01_PhDStudy" id="{5BAF7BCF-9BD1-7640-B2E1-CE0A17AD5787}" vid="{C34B2331-3B53-864C-8102-06D62DEBB62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7148</TotalTime>
  <Words>920</Words>
  <Application>Microsoft Macintosh PowerPoint</Application>
  <PresentationFormat>On-screen Show (4:3)</PresentationFormat>
  <Paragraphs>167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Garamond</vt:lpstr>
      <vt:lpstr>Times New Roman</vt:lpstr>
      <vt:lpstr>Verdana</vt:lpstr>
      <vt:lpstr>Wingdings</vt:lpstr>
      <vt:lpstr>Theme6</vt:lpstr>
      <vt:lpstr>IoT Security and Privacy</vt:lpstr>
      <vt:lpstr>About Instructor</vt:lpstr>
      <vt:lpstr>About TA</vt:lpstr>
      <vt:lpstr>Textbook and Handouts</vt:lpstr>
      <vt:lpstr>Course Objectives</vt:lpstr>
      <vt:lpstr>Course Styles</vt:lpstr>
      <vt:lpstr>Course Outline</vt:lpstr>
      <vt:lpstr>Lab Exercises</vt:lpstr>
      <vt:lpstr>Prerequisites</vt:lpstr>
      <vt:lpstr>Term Project</vt:lpstr>
      <vt:lpstr>Grading</vt:lpstr>
      <vt:lpstr>Policies on incomplete grades and late assignments</vt:lpstr>
      <vt:lpstr>Policies on absences and scheduling makeup work</vt:lpstr>
      <vt:lpstr>Academic Integrity</vt:lpstr>
      <vt:lpstr>Policy on working with students with disabilities</vt:lpstr>
      <vt:lpstr>Check Blackboard for details!</vt:lpstr>
      <vt:lpstr>A Survey (No Credit)</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864</cp:revision>
  <dcterms:created xsi:type="dcterms:W3CDTF">1995-06-02T21:27:28Z</dcterms:created>
  <dcterms:modified xsi:type="dcterms:W3CDTF">2023-06-29T00:43:18Z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C:\fmg\cs591w</vt:lpwstr>
  </property>
</Properties>
</file>