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13" r:id="rId1"/>
  </p:sldMasterIdLst>
  <p:notesMasterIdLst>
    <p:notesMasterId r:id="rId44"/>
  </p:notesMasterIdLst>
  <p:handoutMasterIdLst>
    <p:handoutMasterId r:id="rId45"/>
  </p:handoutMasterIdLst>
  <p:sldIdLst>
    <p:sldId id="256" r:id="rId2"/>
    <p:sldId id="298" r:id="rId3"/>
    <p:sldId id="300" r:id="rId4"/>
    <p:sldId id="257" r:id="rId5"/>
    <p:sldId id="258" r:id="rId6"/>
    <p:sldId id="260" r:id="rId7"/>
    <p:sldId id="261" r:id="rId8"/>
    <p:sldId id="262" r:id="rId9"/>
    <p:sldId id="263" r:id="rId10"/>
    <p:sldId id="264" r:id="rId11"/>
    <p:sldId id="265" r:id="rId12"/>
    <p:sldId id="30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7" r:id="rId28"/>
    <p:sldId id="311"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9" r:id="rId43"/>
  </p:sldIdLst>
  <p:sldSz cx="9144000" cy="6858000" type="screen4x3"/>
  <p:notesSz cx="6845300" cy="93964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0066"/>
    <a:srgbClr val="999933"/>
    <a:srgbClr val="FF9966"/>
    <a:srgbClr val="33CCFF"/>
    <a:srgbClr val="9999FF"/>
    <a:srgbClr val="66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4" autoAdjust="0"/>
    <p:restoredTop sz="92789" autoAdjust="0"/>
  </p:normalViewPr>
  <p:slideViewPr>
    <p:cSldViewPr snapToGrid="0">
      <p:cViewPr varScale="1">
        <p:scale>
          <a:sx n="118" d="100"/>
          <a:sy n="118" d="100"/>
        </p:scale>
        <p:origin x="2344" y="208"/>
      </p:cViewPr>
      <p:guideLst>
        <p:guide orient="horz" pos="2160"/>
        <p:guide pos="2880"/>
      </p:guideLst>
    </p:cSldViewPr>
  </p:slideViewPr>
  <p:outlineViewPr>
    <p:cViewPr>
      <p:scale>
        <a:sx n="33" d="100"/>
        <a:sy n="33" d="100"/>
      </p:scale>
      <p:origin x="0" y="-2660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30" y="-8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8B986B0A-D9B5-5941-80BB-37C2D8FE289C}"/>
    <pc:docChg chg="modSld">
      <pc:chgData name="Fu, Xinwen" userId="0e36c28d-7c66-4d23-8c4d-566aefcb51e0" providerId="ADAL" clId="{8B986B0A-D9B5-5941-80BB-37C2D8FE289C}" dt="2022-02-03T18:17:31.439" v="0" actId="207"/>
      <pc:docMkLst>
        <pc:docMk/>
      </pc:docMkLst>
      <pc:sldChg chg="modSp mod">
        <pc:chgData name="Fu, Xinwen" userId="0e36c28d-7c66-4d23-8c4d-566aefcb51e0" providerId="ADAL" clId="{8B986B0A-D9B5-5941-80BB-37C2D8FE289C}" dt="2022-02-03T18:17:31.439" v="0" actId="207"/>
        <pc:sldMkLst>
          <pc:docMk/>
          <pc:sldMk cId="1549654246" sldId="263"/>
        </pc:sldMkLst>
        <pc:spChg chg="mod">
          <ac:chgData name="Fu, Xinwen" userId="0e36c28d-7c66-4d23-8c4d-566aefcb51e0" providerId="ADAL" clId="{8B986B0A-D9B5-5941-80BB-37C2D8FE289C}" dt="2022-02-03T18:17:31.439" v="0" actId="207"/>
          <ac:spMkLst>
            <pc:docMk/>
            <pc:sldMk cId="1549654246" sldId="263"/>
            <ac:spMk id="3" creationId="{00000000-0000-0000-0000-000000000000}"/>
          </ac:spMkLst>
        </pc:spChg>
      </pc:sldChg>
    </pc:docChg>
  </pc:docChgLst>
  <pc:docChgLst>
    <pc:chgData name="Fu, Xinwen" userId="0e36c28d-7c66-4d23-8c4d-566aefcb51e0" providerId="ADAL" clId="{D2655F92-D677-DA49-86C9-28ACA85FB48D}"/>
    <pc:docChg chg="modSld">
      <pc:chgData name="Fu, Xinwen" userId="0e36c28d-7c66-4d23-8c4d-566aefcb51e0" providerId="ADAL" clId="{D2655F92-D677-DA49-86C9-28ACA85FB48D}" dt="2023-02-02T18:43:14.622" v="1" actId="207"/>
      <pc:docMkLst>
        <pc:docMk/>
      </pc:docMkLst>
      <pc:sldChg chg="modSp mod">
        <pc:chgData name="Fu, Xinwen" userId="0e36c28d-7c66-4d23-8c4d-566aefcb51e0" providerId="ADAL" clId="{D2655F92-D677-DA49-86C9-28ACA85FB48D}" dt="2023-02-02T18:38:05.893" v="0" actId="207"/>
        <pc:sldMkLst>
          <pc:docMk/>
          <pc:sldMk cId="649393356" sldId="262"/>
        </pc:sldMkLst>
        <pc:spChg chg="mod">
          <ac:chgData name="Fu, Xinwen" userId="0e36c28d-7c66-4d23-8c4d-566aefcb51e0" providerId="ADAL" clId="{D2655F92-D677-DA49-86C9-28ACA85FB48D}" dt="2023-02-02T18:38:05.893" v="0" actId="207"/>
          <ac:spMkLst>
            <pc:docMk/>
            <pc:sldMk cId="649393356" sldId="262"/>
            <ac:spMk id="3" creationId="{00000000-0000-0000-0000-000000000000}"/>
          </ac:spMkLst>
        </pc:spChg>
      </pc:sldChg>
      <pc:sldChg chg="modSp mod">
        <pc:chgData name="Fu, Xinwen" userId="0e36c28d-7c66-4d23-8c4d-566aefcb51e0" providerId="ADAL" clId="{D2655F92-D677-DA49-86C9-28ACA85FB48D}" dt="2023-02-02T18:43:14.622" v="1" actId="207"/>
        <pc:sldMkLst>
          <pc:docMk/>
          <pc:sldMk cId="1998589566" sldId="275"/>
        </pc:sldMkLst>
        <pc:spChg chg="mod">
          <ac:chgData name="Fu, Xinwen" userId="0e36c28d-7c66-4d23-8c4d-566aefcb51e0" providerId="ADAL" clId="{D2655F92-D677-DA49-86C9-28ACA85FB48D}" dt="2023-02-02T18:43:14.622" v="1" actId="207"/>
          <ac:spMkLst>
            <pc:docMk/>
            <pc:sldMk cId="1998589566" sldId="275"/>
            <ac:spMk id="25" creationId="{D00F0482-7792-4F0B-BF34-DF06255039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panose="02020603050405020304" pitchFamily="18" charset="0"/>
              </a:defRPr>
            </a:lvl1pPr>
          </a:lstStyle>
          <a:p>
            <a:pPr>
              <a:defRPr/>
            </a:pPr>
            <a:fld id="{7FEF89AF-54E3-440D-8ED0-996414AFF841}" type="slidenum">
              <a:rPr lang="en-US" altLang="en-US"/>
              <a:pPr>
                <a:defRPr/>
              </a:pPr>
              <a:t>‹#›</a:t>
            </a:fld>
            <a:endParaRPr lang="en-US" altLang="en-US"/>
          </a:p>
        </p:txBody>
      </p:sp>
    </p:spTree>
    <p:extLst>
      <p:ext uri="{BB962C8B-B14F-4D97-AF65-F5344CB8AC3E}">
        <p14:creationId xmlns:p14="http://schemas.microsoft.com/office/powerpoint/2010/main" val="1556017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772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a:p>
        </p:txBody>
      </p:sp>
    </p:spTree>
    <p:extLst>
      <p:ext uri="{BB962C8B-B14F-4D97-AF65-F5344CB8AC3E}">
        <p14:creationId xmlns:p14="http://schemas.microsoft.com/office/powerpoint/2010/main" val="210779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dirty="0"/>
          </a:p>
        </p:txBody>
      </p:sp>
    </p:spTree>
    <p:extLst>
      <p:ext uri="{BB962C8B-B14F-4D97-AF65-F5344CB8AC3E}">
        <p14:creationId xmlns:p14="http://schemas.microsoft.com/office/powerpoint/2010/main" val="51938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dirty="0"/>
          </a:p>
        </p:txBody>
      </p:sp>
    </p:spTree>
    <p:extLst>
      <p:ext uri="{BB962C8B-B14F-4D97-AF65-F5344CB8AC3E}">
        <p14:creationId xmlns:p14="http://schemas.microsoft.com/office/powerpoint/2010/main" val="45944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dirty="0"/>
          </a:p>
        </p:txBody>
      </p:sp>
    </p:spTree>
    <p:extLst>
      <p:ext uri="{BB962C8B-B14F-4D97-AF65-F5344CB8AC3E}">
        <p14:creationId xmlns:p14="http://schemas.microsoft.com/office/powerpoint/2010/main" val="3342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98762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7A91E16D-0EAD-4D3D-AC22-65013F654EE2}" type="slidenum">
              <a:rPr lang="en-US" altLang="en-US" smtClean="0"/>
              <a:pPr>
                <a:defRPr/>
              </a:pPr>
              <a:t>‹#›</a:t>
            </a:fld>
            <a:endParaRPr lang="en-US" altLang="en-US"/>
          </a:p>
        </p:txBody>
      </p:sp>
    </p:spTree>
    <p:extLst>
      <p:ext uri="{BB962C8B-B14F-4D97-AF65-F5344CB8AC3E}">
        <p14:creationId xmlns:p14="http://schemas.microsoft.com/office/powerpoint/2010/main" val="8863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extLst>
      <p:ext uri="{BB962C8B-B14F-4D97-AF65-F5344CB8AC3E}">
        <p14:creationId xmlns:p14="http://schemas.microsoft.com/office/powerpoint/2010/main" val="26011334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extLst>
      <p:ext uri="{BB962C8B-B14F-4D97-AF65-F5344CB8AC3E}">
        <p14:creationId xmlns:p14="http://schemas.microsoft.com/office/powerpoint/2010/main" val="14860018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extLst>
      <p:ext uri="{BB962C8B-B14F-4D97-AF65-F5344CB8AC3E}">
        <p14:creationId xmlns:p14="http://schemas.microsoft.com/office/powerpoint/2010/main" val="23578331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5CC074CB-338F-4D07-83BC-76EE68A86D26}" type="slidenum">
              <a:rPr lang="en-US" altLang="en-US" smtClean="0"/>
              <a:pPr>
                <a:defRPr/>
              </a:pPr>
              <a:t>‹#›</a:t>
            </a:fld>
            <a:endParaRPr lang="en-US" altLang="en-US"/>
          </a:p>
        </p:txBody>
      </p:sp>
    </p:spTree>
    <p:extLst>
      <p:ext uri="{BB962C8B-B14F-4D97-AF65-F5344CB8AC3E}">
        <p14:creationId xmlns:p14="http://schemas.microsoft.com/office/powerpoint/2010/main" val="31230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extLst>
      <p:ext uri="{BB962C8B-B14F-4D97-AF65-F5344CB8AC3E}">
        <p14:creationId xmlns:p14="http://schemas.microsoft.com/office/powerpoint/2010/main" val="11512010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extLst>
      <p:ext uri="{BB962C8B-B14F-4D97-AF65-F5344CB8AC3E}">
        <p14:creationId xmlns:p14="http://schemas.microsoft.com/office/powerpoint/2010/main" val="25925174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531745601"/>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CFF8CE9-CF61-40DE-9DA2-831B5EF981B6}" type="slidenum">
              <a:rPr lang="en-US" altLang="en-US" smtClean="0"/>
              <a:pPr>
                <a:defRPr/>
              </a:pPr>
              <a:t>‹#›</a:t>
            </a:fld>
            <a:endParaRPr lang="en-US" altLang="en-US"/>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75620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sciencedirect.com/science/article/pii/S0167739X13000241" TargetMode="External"/><Relationship Id="rId2" Type="http://schemas.openxmlformats.org/officeDocument/2006/relationships/hyperlink" Target="http://www.sciencedirect.com/science/article/pii/S13891286100015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ctrTitle"/>
          </p:nvPr>
        </p:nvSpPr>
        <p:spPr>
          <a:xfrm>
            <a:off x="2435511" y="3505922"/>
            <a:ext cx="5165710" cy="949911"/>
          </a:xfrm>
        </p:spPr>
        <p:txBody>
          <a:bodyPr/>
          <a:lstStyle/>
          <a:p>
            <a:pPr eaLnBrk="1" hangingPunct="1"/>
            <a:r>
              <a:rPr lang="en-US" altLang="en-US" dirty="0" err="1"/>
              <a:t>IoT</a:t>
            </a:r>
            <a:r>
              <a:rPr lang="en-US" altLang="en-US" dirty="0"/>
              <a:t> Security and Privacy</a:t>
            </a:r>
          </a:p>
        </p:txBody>
      </p:sp>
      <p:sp>
        <p:nvSpPr>
          <p:cNvPr id="4099" name="Rectangle 12"/>
          <p:cNvSpPr>
            <a:spLocks noGrp="1" noChangeArrowheads="1"/>
          </p:cNvSpPr>
          <p:nvPr>
            <p:ph type="body" sz="quarter" idx="13"/>
          </p:nvPr>
        </p:nvSpPr>
        <p:spPr>
          <a:xfrm>
            <a:off x="2490765" y="4853686"/>
            <a:ext cx="5110456" cy="628155"/>
          </a:xfrm>
        </p:spPr>
        <p:txBody>
          <a:bodyPr>
            <a:normAutofit fontScale="85000" lnSpcReduction="20000"/>
          </a:bodyPr>
          <a:lstStyle/>
          <a:p>
            <a:pPr eaLnBrk="1" hangingPunct="1">
              <a:lnSpc>
                <a:spcPct val="80000"/>
              </a:lnSpc>
            </a:pPr>
            <a:endParaRPr lang="en-US" altLang="en-US" sz="2600" dirty="0"/>
          </a:p>
          <a:p>
            <a:pPr eaLnBrk="1" hangingPunct="1">
              <a:lnSpc>
                <a:spcPct val="80000"/>
              </a:lnSpc>
            </a:pPr>
            <a:r>
              <a:rPr lang="en-US" altLang="en-US" sz="2600" dirty="0"/>
              <a:t>Overview of </a:t>
            </a:r>
            <a:r>
              <a:rPr lang="en-US" altLang="en-US" sz="2600" dirty="0" err="1"/>
              <a:t>IoT</a:t>
            </a:r>
            <a:endParaRPr lang="en-US" altLang="en-US" sz="2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of </a:t>
            </a:r>
            <a:r>
              <a:rPr lang="en-US" dirty="0" err="1"/>
              <a:t>IoT</a:t>
            </a:r>
            <a:endParaRPr lang="en-US"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en-US" dirty="0"/>
              <a:t>Will contain diverse device, network, and service technologies</a:t>
            </a:r>
          </a:p>
          <a:p>
            <a:pPr>
              <a:lnSpc>
                <a:spcPct val="120000"/>
              </a:lnSpc>
            </a:pPr>
            <a:r>
              <a:rPr lang="en-US" dirty="0"/>
              <a:t>Driving components linking the real world with the digital world</a:t>
            </a:r>
          </a:p>
          <a:p>
            <a:pPr lvl="1">
              <a:lnSpc>
                <a:spcPct val="120000"/>
              </a:lnSpc>
            </a:pPr>
            <a:r>
              <a:rPr lang="en-US" dirty="0"/>
              <a:t>Near Field Communications (NFC)</a:t>
            </a:r>
          </a:p>
          <a:p>
            <a:pPr lvl="1">
              <a:lnSpc>
                <a:spcPct val="120000"/>
              </a:lnSpc>
            </a:pPr>
            <a:r>
              <a:rPr lang="en-US" dirty="0"/>
              <a:t>Wireless Sensor and Actuator Networks (WSAN)</a:t>
            </a:r>
          </a:p>
          <a:p>
            <a:pPr lvl="1">
              <a:lnSpc>
                <a:spcPct val="120000"/>
              </a:lnSpc>
            </a:pPr>
            <a:r>
              <a:rPr lang="en-US" dirty="0"/>
              <a:t>RFID</a:t>
            </a:r>
          </a:p>
          <a:p>
            <a:pPr>
              <a:lnSpc>
                <a:spcPct val="120000"/>
              </a:lnSpc>
            </a:pPr>
            <a:r>
              <a:rPr lang="en-US" dirty="0"/>
              <a:t>Ongoing major projects developing relevant platforms</a:t>
            </a:r>
          </a:p>
          <a:p>
            <a:pPr lvl="1">
              <a:lnSpc>
                <a:spcPct val="120000"/>
              </a:lnSpc>
            </a:pPr>
            <a:r>
              <a:rPr lang="en-US" dirty="0"/>
              <a:t>WISP (Wireless Identification and Sensing Platforms) project.</a:t>
            </a:r>
          </a:p>
          <a:p>
            <a:pPr>
              <a:lnSpc>
                <a:spcPct val="120000"/>
              </a:lnSpc>
            </a:pPr>
            <a:r>
              <a:rPr lang="en-US" dirty="0" err="1"/>
              <a:t>Spime</a:t>
            </a:r>
            <a:r>
              <a:rPr lang="en-US" dirty="0"/>
              <a:t>, a concept related to </a:t>
            </a:r>
            <a:r>
              <a:rPr lang="en-US" dirty="0" err="1"/>
              <a:t>IoT</a:t>
            </a:r>
            <a:r>
              <a:rPr lang="en-US" dirty="0"/>
              <a:t>, refers to an object</a:t>
            </a:r>
          </a:p>
          <a:p>
            <a:pPr lvl="1">
              <a:lnSpc>
                <a:spcPct val="120000"/>
              </a:lnSpc>
            </a:pPr>
            <a:r>
              <a:rPr lang="en-US" dirty="0"/>
              <a:t>trackable through space and time throughout its lifetime</a:t>
            </a:r>
          </a:p>
          <a:p>
            <a:pPr lvl="1">
              <a:lnSpc>
                <a:spcPct val="120000"/>
              </a:lnSpc>
            </a:pPr>
            <a:r>
              <a:rPr lang="en-US" dirty="0"/>
              <a:t>Sustainable</a:t>
            </a:r>
          </a:p>
          <a:p>
            <a:pPr lvl="1">
              <a:lnSpc>
                <a:spcPct val="120000"/>
              </a:lnSpc>
            </a:pPr>
            <a:r>
              <a:rPr lang="en-US" dirty="0" err="1"/>
              <a:t>Enhanceable</a:t>
            </a:r>
            <a:endParaRPr lang="en-US" dirty="0"/>
          </a:p>
          <a:p>
            <a:pPr lvl="1">
              <a:lnSpc>
                <a:spcPct val="120000"/>
              </a:lnSpc>
            </a:pPr>
            <a:r>
              <a:rPr lang="en-US" dirty="0"/>
              <a:t>Uniquely identifiable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10</a:t>
            </a:fld>
            <a:endParaRPr lang="en-US" altLang="en-US"/>
          </a:p>
        </p:txBody>
      </p:sp>
    </p:spTree>
    <p:extLst>
      <p:ext uri="{BB962C8B-B14F-4D97-AF65-F5344CB8AC3E}">
        <p14:creationId xmlns:p14="http://schemas.microsoft.com/office/powerpoint/2010/main" val="19022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ITU vision of the </a:t>
            </a:r>
            <a:r>
              <a:rPr lang="en-US" dirty="0" err="1"/>
              <a:t>IoT</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ITU (International Telecommunication Union)</a:t>
            </a:r>
          </a:p>
          <a:p>
            <a:pPr>
              <a:lnSpc>
                <a:spcPct val="100000"/>
              </a:lnSpc>
            </a:pPr>
            <a:r>
              <a:rPr lang="en-US" dirty="0"/>
              <a:t>‘‘from anytime, anyplace connectivity for anyone, we will now have connectivity for anything”</a:t>
            </a:r>
          </a:p>
          <a:p>
            <a:pPr>
              <a:lnSpc>
                <a:spcPct val="100000"/>
              </a:lnSpc>
            </a:pPr>
            <a:r>
              <a:rPr lang="en-US" dirty="0"/>
              <a:t>‘‘Things having identities and </a:t>
            </a:r>
            <a:r>
              <a:rPr lang="en-US" dirty="0">
                <a:solidFill>
                  <a:srgbClr val="C00000"/>
                </a:solidFill>
              </a:rPr>
              <a:t>virtual personalities </a:t>
            </a:r>
            <a:r>
              <a:rPr lang="en-US" dirty="0"/>
              <a:t>operating in smart spaces using intelligent interfaces to connect and communicate within social, environmental, and user contexts”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11</a:t>
            </a:fld>
            <a:endParaRPr lang="en-US" altLang="en-US"/>
          </a:p>
        </p:txBody>
      </p:sp>
    </p:spTree>
    <p:extLst>
      <p:ext uri="{BB962C8B-B14F-4D97-AF65-F5344CB8AC3E}">
        <p14:creationId xmlns:p14="http://schemas.microsoft.com/office/powerpoint/2010/main" val="16160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Different visions of the Internet of Things (</a:t>
            </a:r>
            <a:r>
              <a:rPr lang="en-US" dirty="0" err="1">
                <a:solidFill>
                  <a:schemeClr val="bg2">
                    <a:lumMod val="75000"/>
                  </a:schemeClr>
                </a:solidFill>
              </a:rPr>
              <a:t>IoT</a:t>
            </a:r>
            <a:r>
              <a:rPr lang="en-US" dirty="0">
                <a:solidFill>
                  <a:schemeClr val="bg2">
                    <a:lumMod val="75000"/>
                  </a:schemeClr>
                </a:solidFill>
              </a:rPr>
              <a:t>) paradigm</a:t>
            </a:r>
            <a:endParaRPr lang="en-US" sz="1000" dirty="0">
              <a:solidFill>
                <a:schemeClr val="bg2">
                  <a:lumMod val="75000"/>
                </a:schemeClr>
              </a:solidFill>
            </a:endParaRPr>
          </a:p>
          <a:p>
            <a:r>
              <a:rPr lang="en-US" dirty="0"/>
              <a:t>Enabling technologies, their advantages and disadvantages</a:t>
            </a:r>
          </a:p>
          <a:p>
            <a:r>
              <a:rPr lang="en-US" dirty="0" err="1">
                <a:solidFill>
                  <a:schemeClr val="bg2">
                    <a:lumMod val="75000"/>
                  </a:schemeClr>
                </a:solidFill>
              </a:rPr>
              <a:t>IoT</a:t>
            </a:r>
            <a:r>
              <a:rPr lang="en-US" dirty="0">
                <a:solidFill>
                  <a:schemeClr val="bg2">
                    <a:lumMod val="75000"/>
                  </a:schemeClr>
                </a:solidFill>
              </a:rPr>
              <a:t> Applications</a:t>
            </a:r>
          </a:p>
          <a:p>
            <a:endParaRPr lang="en-US" dirty="0">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12</a:t>
            </a:fld>
            <a:endParaRPr lang="en-US" altLang="en-US"/>
          </a:p>
        </p:txBody>
      </p:sp>
    </p:spTree>
    <p:extLst>
      <p:ext uri="{BB962C8B-B14F-4D97-AF65-F5344CB8AC3E}">
        <p14:creationId xmlns:p14="http://schemas.microsoft.com/office/powerpoint/2010/main" val="66670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technologies</a:t>
            </a:r>
          </a:p>
        </p:txBody>
      </p:sp>
      <p:sp>
        <p:nvSpPr>
          <p:cNvPr id="3" name="Content Placeholder 2"/>
          <p:cNvSpPr>
            <a:spLocks noGrp="1"/>
          </p:cNvSpPr>
          <p:nvPr>
            <p:ph idx="1"/>
          </p:nvPr>
        </p:nvSpPr>
        <p:spPr/>
        <p:txBody>
          <a:bodyPr/>
          <a:lstStyle/>
          <a:p>
            <a:r>
              <a:rPr lang="en-US" dirty="0"/>
              <a:t>Identification</a:t>
            </a:r>
          </a:p>
          <a:p>
            <a:r>
              <a:rPr lang="en-US" dirty="0"/>
              <a:t>Sensing</a:t>
            </a:r>
          </a:p>
          <a:p>
            <a:r>
              <a:rPr lang="en-US" dirty="0"/>
              <a:t>Communication technologies</a:t>
            </a:r>
          </a:p>
          <a:p>
            <a:r>
              <a:rPr lang="en-US" dirty="0"/>
              <a:t>Middleware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13</a:t>
            </a:fld>
            <a:endParaRPr lang="en-US" altLang="en-US"/>
          </a:p>
        </p:txBody>
      </p:sp>
    </p:spTree>
    <p:extLst>
      <p:ext uri="{BB962C8B-B14F-4D97-AF65-F5344CB8AC3E}">
        <p14:creationId xmlns:p14="http://schemas.microsoft.com/office/powerpoint/2010/main" val="209826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a:t>
            </a:r>
          </a:p>
        </p:txBody>
      </p:sp>
      <p:sp>
        <p:nvSpPr>
          <p:cNvPr id="3" name="Content Placeholder 2"/>
          <p:cNvSpPr>
            <a:spLocks noGrp="1"/>
          </p:cNvSpPr>
          <p:nvPr>
            <p:ph idx="1"/>
          </p:nvPr>
        </p:nvSpPr>
        <p:spPr>
          <a:xfrm>
            <a:off x="457200" y="1333500"/>
            <a:ext cx="8115300" cy="5038725"/>
          </a:xfrm>
        </p:spPr>
        <p:txBody>
          <a:bodyPr>
            <a:normAutofit fontScale="92500" lnSpcReduction="10000"/>
          </a:bodyPr>
          <a:lstStyle/>
          <a:p>
            <a:pPr>
              <a:lnSpc>
                <a:spcPct val="120000"/>
              </a:lnSpc>
            </a:pPr>
            <a:r>
              <a:rPr lang="en-US" dirty="0"/>
              <a:t>Architecture: one or more reader(s) and multiple RFID tags</a:t>
            </a:r>
          </a:p>
          <a:p>
            <a:pPr>
              <a:lnSpc>
                <a:spcPct val="120000"/>
              </a:lnSpc>
            </a:pPr>
            <a:r>
              <a:rPr lang="en-US" dirty="0"/>
              <a:t>Tags</a:t>
            </a:r>
          </a:p>
          <a:p>
            <a:pPr lvl="1"/>
            <a:r>
              <a:rPr lang="en-US" dirty="0"/>
              <a:t>A small microchip</a:t>
            </a:r>
            <a:r>
              <a:rPr lang="en-US" sz="800" dirty="0"/>
              <a:t>1 </a:t>
            </a:r>
            <a:r>
              <a:rPr lang="en-US" dirty="0"/>
              <a:t>attached to an antenna, e.g. Hitachi tag </a:t>
            </a:r>
            <a:r>
              <a:rPr lang="pl-PL" dirty="0"/>
              <a:t>0.4 mm x 0.4 mm x 0.15 mm</a:t>
            </a:r>
            <a:endParaRPr lang="en-US" dirty="0"/>
          </a:p>
          <a:p>
            <a:pPr lvl="1">
              <a:lnSpc>
                <a:spcPct val="120000"/>
              </a:lnSpc>
            </a:pPr>
            <a:r>
              <a:rPr lang="en-US" dirty="0"/>
              <a:t>Attached objects (including persons or animals).</a:t>
            </a:r>
          </a:p>
          <a:p>
            <a:pPr lvl="1">
              <a:lnSpc>
                <a:spcPct val="120000"/>
              </a:lnSpc>
            </a:pPr>
            <a:r>
              <a:rPr lang="en-US" dirty="0"/>
              <a:t>A unique identifier</a:t>
            </a:r>
          </a:p>
          <a:p>
            <a:r>
              <a:rPr lang="en-US" dirty="0"/>
              <a:t>Readers </a:t>
            </a:r>
          </a:p>
          <a:p>
            <a:pPr lvl="1"/>
            <a:r>
              <a:rPr lang="en-US" dirty="0"/>
              <a:t>Generate a radio frequency signal to query tags </a:t>
            </a:r>
          </a:p>
          <a:p>
            <a:pPr lvl="1"/>
            <a:r>
              <a:rPr lang="en-US" dirty="0"/>
              <a:t>Trigger the tag transmission by the emitting signal</a:t>
            </a:r>
          </a:p>
          <a:p>
            <a:pPr lvl="1"/>
            <a:r>
              <a:rPr lang="en-US" dirty="0"/>
              <a:t>Receive tag IDs. </a:t>
            </a:r>
          </a:p>
          <a:p>
            <a:pPr>
              <a:lnSpc>
                <a:spcPct val="120000"/>
              </a:lnSpc>
            </a:pPr>
            <a:r>
              <a:rPr lang="en-US" dirty="0"/>
              <a:t>Properties</a:t>
            </a:r>
          </a:p>
          <a:p>
            <a:pPr lvl="1">
              <a:lnSpc>
                <a:spcPct val="120000"/>
              </a:lnSpc>
            </a:pPr>
            <a:r>
              <a:rPr lang="en-US" dirty="0"/>
              <a:t>Monitor objects in real-time</a:t>
            </a:r>
          </a:p>
          <a:p>
            <a:pPr lvl="1">
              <a:lnSpc>
                <a:spcPct val="120000"/>
              </a:lnSpc>
            </a:pPr>
            <a:r>
              <a:rPr lang="en-US" dirty="0"/>
              <a:t>No need of line-of-sight</a:t>
            </a:r>
          </a:p>
          <a:p>
            <a:pPr lvl="1">
              <a:lnSpc>
                <a:spcPct val="120000"/>
              </a:lnSpc>
            </a:pPr>
            <a:r>
              <a:rPr lang="en-US" dirty="0"/>
              <a:t>Mapping objects into the virtual world</a:t>
            </a:r>
          </a:p>
          <a:p>
            <a:pPr>
              <a:lnSpc>
                <a:spcPct val="120000"/>
              </a:lnSpc>
            </a:pPr>
            <a:r>
              <a:rPr lang="en-US" dirty="0"/>
              <a:t>Various applications including logistics, e-health and security.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14</a:t>
            </a:fld>
            <a:endParaRPr lang="en-US" altLang="en-US"/>
          </a:p>
        </p:txBody>
      </p:sp>
    </p:spTree>
    <p:extLst>
      <p:ext uri="{BB962C8B-B14F-4D97-AF65-F5344CB8AC3E}">
        <p14:creationId xmlns:p14="http://schemas.microsoft.com/office/powerpoint/2010/main" val="33838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Different RFID Based on </a:t>
            </a:r>
            <a:r>
              <a:rPr lang="en-US" sz="3200"/>
              <a:t>Power Capability</a:t>
            </a:r>
            <a:endParaRPr lang="en-US" sz="3200" dirty="0"/>
          </a:p>
        </p:txBody>
      </p:sp>
      <p:sp>
        <p:nvSpPr>
          <p:cNvPr id="3" name="Content Placeholder 2"/>
          <p:cNvSpPr>
            <a:spLocks noGrp="1"/>
          </p:cNvSpPr>
          <p:nvPr>
            <p:ph idx="1"/>
          </p:nvPr>
        </p:nvSpPr>
        <p:spPr>
          <a:xfrm>
            <a:off x="457200" y="1333500"/>
            <a:ext cx="8229600" cy="5158740"/>
          </a:xfrm>
        </p:spPr>
        <p:txBody>
          <a:bodyPr>
            <a:normAutofit/>
          </a:bodyPr>
          <a:lstStyle/>
          <a:p>
            <a:pPr>
              <a:lnSpc>
                <a:spcPct val="120000"/>
              </a:lnSpc>
            </a:pPr>
            <a:r>
              <a:rPr lang="en-US" dirty="0"/>
              <a:t>Passive RFID tags</a:t>
            </a:r>
          </a:p>
          <a:p>
            <a:pPr lvl="1">
              <a:lnSpc>
                <a:spcPct val="120000"/>
              </a:lnSpc>
            </a:pPr>
            <a:r>
              <a:rPr lang="en-US" dirty="0">
                <a:solidFill>
                  <a:srgbClr val="C00000"/>
                </a:solidFill>
              </a:rPr>
              <a:t>No onboard power supplies</a:t>
            </a:r>
          </a:p>
          <a:p>
            <a:pPr lvl="1">
              <a:lnSpc>
                <a:spcPct val="120000"/>
              </a:lnSpc>
            </a:pPr>
            <a:r>
              <a:rPr lang="en-US" dirty="0"/>
              <a:t>Harvest the energy from the query signal of a RFID to transmit their IDs</a:t>
            </a:r>
          </a:p>
          <a:p>
            <a:pPr>
              <a:lnSpc>
                <a:spcPct val="120000"/>
              </a:lnSpc>
            </a:pPr>
            <a:r>
              <a:rPr lang="en-US" dirty="0"/>
              <a:t>Semi-passive RFID tags</a:t>
            </a:r>
          </a:p>
          <a:p>
            <a:pPr lvl="1">
              <a:lnSpc>
                <a:spcPct val="120000"/>
              </a:lnSpc>
            </a:pPr>
            <a:r>
              <a:rPr lang="en-US" dirty="0"/>
              <a:t>Batteries powered reception</a:t>
            </a:r>
          </a:p>
          <a:p>
            <a:pPr lvl="1">
              <a:lnSpc>
                <a:spcPct val="120000"/>
              </a:lnSpc>
            </a:pPr>
            <a:r>
              <a:rPr lang="en-US" dirty="0"/>
              <a:t>Reader signal powered transmission</a:t>
            </a:r>
          </a:p>
          <a:p>
            <a:pPr>
              <a:lnSpc>
                <a:spcPct val="120000"/>
              </a:lnSpc>
            </a:pPr>
            <a:r>
              <a:rPr lang="en-US" dirty="0"/>
              <a:t>Active RFIDs</a:t>
            </a:r>
          </a:p>
          <a:p>
            <a:pPr lvl="1">
              <a:lnSpc>
                <a:spcPct val="120000"/>
              </a:lnSpc>
            </a:pPr>
            <a:r>
              <a:rPr lang="en-US" dirty="0"/>
              <a:t>Battery powered reception and transmission</a:t>
            </a:r>
          </a:p>
          <a:p>
            <a:pPr lvl="1">
              <a:lnSpc>
                <a:spcPct val="120000"/>
              </a:lnSpc>
            </a:pPr>
            <a:r>
              <a:rPr lang="en-US" dirty="0"/>
              <a:t>Highest radio coverage with higher production costs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15</a:t>
            </a:fld>
            <a:endParaRPr lang="en-US" altLang="en-US"/>
          </a:p>
        </p:txBody>
      </p:sp>
    </p:spTree>
    <p:extLst>
      <p:ext uri="{BB962C8B-B14F-4D97-AF65-F5344CB8AC3E}">
        <p14:creationId xmlns:p14="http://schemas.microsoft.com/office/powerpoint/2010/main" val="1579742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networks</a:t>
            </a:r>
          </a:p>
        </p:txBody>
      </p:sp>
      <p:sp>
        <p:nvSpPr>
          <p:cNvPr id="3" name="Content Placeholder 2"/>
          <p:cNvSpPr>
            <a:spLocks noGrp="1"/>
          </p:cNvSpPr>
          <p:nvPr>
            <p:ph idx="1"/>
          </p:nvPr>
        </p:nvSpPr>
        <p:spPr>
          <a:xfrm>
            <a:off x="457200" y="1333500"/>
            <a:ext cx="8229600" cy="5158740"/>
          </a:xfrm>
        </p:spPr>
        <p:txBody>
          <a:bodyPr>
            <a:normAutofit/>
          </a:bodyPr>
          <a:lstStyle/>
          <a:p>
            <a:pPr>
              <a:lnSpc>
                <a:spcPct val="120000"/>
              </a:lnSpc>
            </a:pPr>
            <a:r>
              <a:rPr lang="en-US" dirty="0"/>
              <a:t>A sensor network</a:t>
            </a:r>
          </a:p>
          <a:p>
            <a:pPr lvl="1">
              <a:lnSpc>
                <a:spcPct val="120000"/>
              </a:lnSpc>
            </a:pPr>
            <a:r>
              <a:rPr lang="en-US" dirty="0"/>
              <a:t>Sensing nodes communicate in a multi-hop fashion wirelessly. </a:t>
            </a:r>
          </a:p>
          <a:p>
            <a:pPr lvl="1">
              <a:lnSpc>
                <a:spcPct val="120000"/>
              </a:lnSpc>
            </a:pPr>
            <a:r>
              <a:rPr lang="en-US" dirty="0"/>
              <a:t>Nodes report sensing results to sink nodes. </a:t>
            </a:r>
          </a:p>
          <a:p>
            <a:pPr>
              <a:lnSpc>
                <a:spcPct val="120000"/>
              </a:lnSpc>
            </a:pPr>
            <a:r>
              <a:rPr lang="en-US" dirty="0"/>
              <a:t>Design objectives of layers of communication</a:t>
            </a:r>
          </a:p>
          <a:p>
            <a:pPr lvl="1">
              <a:lnSpc>
                <a:spcPct val="120000"/>
              </a:lnSpc>
            </a:pPr>
            <a:r>
              <a:rPr lang="en-US" dirty="0"/>
              <a:t>Energy efficiency, given energy is scarce</a:t>
            </a:r>
          </a:p>
          <a:p>
            <a:pPr lvl="1">
              <a:lnSpc>
                <a:spcPct val="120000"/>
              </a:lnSpc>
            </a:pPr>
            <a:r>
              <a:rPr lang="en-US" dirty="0"/>
              <a:t>Scalability for the large number of nodes</a:t>
            </a:r>
          </a:p>
          <a:p>
            <a:pPr lvl="1">
              <a:lnSpc>
                <a:spcPct val="120000"/>
              </a:lnSpc>
            </a:pPr>
            <a:r>
              <a:rPr lang="en-US" dirty="0"/>
              <a:t>Reliability in data transmission in case of urgent events</a:t>
            </a:r>
          </a:p>
          <a:p>
            <a:pPr lvl="1">
              <a:lnSpc>
                <a:spcPct val="120000"/>
              </a:lnSpc>
            </a:pPr>
            <a:r>
              <a:rPr lang="en-US" dirty="0"/>
              <a:t>Robustness in case of failures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16</a:t>
            </a:fld>
            <a:endParaRPr lang="en-US" altLang="en-US"/>
          </a:p>
        </p:txBody>
      </p:sp>
    </p:spTree>
    <p:extLst>
      <p:ext uri="{BB962C8B-B14F-4D97-AF65-F5344CB8AC3E}">
        <p14:creationId xmlns:p14="http://schemas.microsoft.com/office/powerpoint/2010/main" val="127159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IEEE 802.15.4 </a:t>
            </a:r>
            <a:r>
              <a:rPr lang="hr-HR" dirty="0" err="1"/>
              <a:t>Sensor</a:t>
            </a:r>
            <a:r>
              <a:rPr lang="hr-HR" dirty="0"/>
              <a:t> </a:t>
            </a:r>
            <a:r>
              <a:rPr lang="hr-HR" dirty="0" err="1"/>
              <a:t>Networks</a:t>
            </a:r>
            <a:endParaRPr lang="en-US" dirty="0"/>
          </a:p>
        </p:txBody>
      </p:sp>
      <p:sp>
        <p:nvSpPr>
          <p:cNvPr id="3" name="Content Placeholder 2"/>
          <p:cNvSpPr>
            <a:spLocks noGrp="1"/>
          </p:cNvSpPr>
          <p:nvPr>
            <p:ph idx="1"/>
          </p:nvPr>
        </p:nvSpPr>
        <p:spPr>
          <a:xfrm>
            <a:off x="457200" y="1333500"/>
            <a:ext cx="8229600" cy="5030724"/>
          </a:xfrm>
        </p:spPr>
        <p:txBody>
          <a:bodyPr>
            <a:normAutofit/>
          </a:bodyPr>
          <a:lstStyle/>
          <a:p>
            <a:pPr>
              <a:lnSpc>
                <a:spcPct val="120000"/>
              </a:lnSpc>
            </a:pPr>
            <a:r>
              <a:rPr lang="en-US" dirty="0"/>
              <a:t>Defines </a:t>
            </a:r>
            <a:r>
              <a:rPr lang="en-US" dirty="0">
                <a:solidFill>
                  <a:srgbClr val="C00000"/>
                </a:solidFill>
              </a:rPr>
              <a:t>the physical and MAC layers </a:t>
            </a:r>
            <a:r>
              <a:rPr lang="en-US" dirty="0"/>
              <a:t>for low-power, slow communications in </a:t>
            </a:r>
            <a:r>
              <a:rPr lang="en-US" dirty="0">
                <a:solidFill>
                  <a:srgbClr val="C00000"/>
                </a:solidFill>
              </a:rPr>
              <a:t>wireless personal area networks </a:t>
            </a:r>
            <a:r>
              <a:rPr lang="pt-BR" dirty="0">
                <a:solidFill>
                  <a:srgbClr val="C00000"/>
                </a:solidFill>
              </a:rPr>
              <a:t>(WPAN)</a:t>
            </a:r>
          </a:p>
          <a:p>
            <a:pPr>
              <a:lnSpc>
                <a:spcPct val="120000"/>
              </a:lnSpc>
            </a:pPr>
            <a:r>
              <a:rPr lang="en-US" dirty="0"/>
              <a:t>No specifications on the higher layers of the protocol stack, .e.g. connecting sensor nodes into the Internet. </a:t>
            </a:r>
          </a:p>
          <a:p>
            <a:pPr>
              <a:lnSpc>
                <a:spcPct val="120000"/>
              </a:lnSpc>
            </a:pPr>
            <a:r>
              <a:rPr lang="en-US" dirty="0"/>
              <a:t>Challenges for standardizing up-layer protocols</a:t>
            </a:r>
          </a:p>
          <a:p>
            <a:pPr lvl="1">
              <a:lnSpc>
                <a:spcPct val="120000"/>
              </a:lnSpc>
            </a:pPr>
            <a:r>
              <a:rPr lang="en-US" dirty="0"/>
              <a:t>A very large number of nodes </a:t>
            </a:r>
            <a:r>
              <a:rPr lang="en-US" dirty="0" err="1"/>
              <a:t>v.s</a:t>
            </a:r>
            <a:r>
              <a:rPr lang="en-US" dirty="0"/>
              <a:t>. IP</a:t>
            </a:r>
          </a:p>
          <a:p>
            <a:pPr lvl="1">
              <a:lnSpc>
                <a:spcPct val="120000"/>
              </a:lnSpc>
            </a:pPr>
            <a:r>
              <a:rPr lang="en-US" dirty="0"/>
              <a:t>802.15.4 physical layer packet is </a:t>
            </a:r>
            <a:r>
              <a:rPr lang="sk-SK" dirty="0"/>
              <a:t>127 </a:t>
            </a:r>
            <a:r>
              <a:rPr lang="sk-SK" dirty="0" err="1"/>
              <a:t>bytes</a:t>
            </a:r>
            <a:r>
              <a:rPr lang="sk-SK" dirty="0"/>
              <a:t> and </a:t>
            </a:r>
            <a:r>
              <a:rPr lang="sk-SK" dirty="0" err="1"/>
              <a:t>too</a:t>
            </a:r>
            <a:r>
              <a:rPr lang="sk-SK" dirty="0"/>
              <a:t> </a:t>
            </a:r>
            <a:r>
              <a:rPr lang="sk-SK" dirty="0" err="1"/>
              <a:t>small</a:t>
            </a:r>
            <a:r>
              <a:rPr lang="sk-SK" dirty="0"/>
              <a:t> </a:t>
            </a:r>
            <a:r>
              <a:rPr lang="sk-SK" dirty="0" err="1"/>
              <a:t>for</a:t>
            </a:r>
            <a:r>
              <a:rPr lang="sk-SK" dirty="0"/>
              <a:t> IP</a:t>
            </a:r>
          </a:p>
          <a:p>
            <a:pPr lvl="1">
              <a:lnSpc>
                <a:spcPct val="120000"/>
              </a:lnSpc>
            </a:pPr>
            <a:r>
              <a:rPr lang="en-US" dirty="0"/>
              <a:t>Sensor nodes often in a sleep mode for energy saving are anomalous for IP networks.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17</a:t>
            </a:fld>
            <a:endParaRPr lang="en-US" altLang="en-US"/>
          </a:p>
        </p:txBody>
      </p:sp>
    </p:spTree>
    <p:extLst>
      <p:ext uri="{BB962C8B-B14F-4D97-AF65-F5344CB8AC3E}">
        <p14:creationId xmlns:p14="http://schemas.microsoft.com/office/powerpoint/2010/main" val="87793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Sensor Networks</a:t>
            </a:r>
          </a:p>
        </p:txBody>
      </p:sp>
      <p:sp>
        <p:nvSpPr>
          <p:cNvPr id="3" name="Content Placeholder 2"/>
          <p:cNvSpPr>
            <a:spLocks noGrp="1"/>
          </p:cNvSpPr>
          <p:nvPr>
            <p:ph idx="1"/>
          </p:nvPr>
        </p:nvSpPr>
        <p:spPr>
          <a:xfrm>
            <a:off x="457200" y="1333500"/>
            <a:ext cx="8229600" cy="5012436"/>
          </a:xfrm>
        </p:spPr>
        <p:txBody>
          <a:bodyPr>
            <a:normAutofit/>
          </a:bodyPr>
          <a:lstStyle/>
          <a:p>
            <a:pPr>
              <a:lnSpc>
                <a:spcPct val="120000"/>
              </a:lnSpc>
            </a:pPr>
            <a:r>
              <a:rPr lang="en-US" dirty="0"/>
              <a:t>Integration of sensing technologies into passive RFID tags </a:t>
            </a:r>
          </a:p>
          <a:p>
            <a:pPr lvl="1">
              <a:lnSpc>
                <a:spcPct val="120000"/>
              </a:lnSpc>
            </a:pPr>
            <a:r>
              <a:rPr lang="en-US" dirty="0"/>
              <a:t>New </a:t>
            </a:r>
            <a:r>
              <a:rPr lang="en-US" dirty="0" err="1"/>
              <a:t>IoT</a:t>
            </a:r>
            <a:r>
              <a:rPr lang="en-US" dirty="0"/>
              <a:t> applications into the </a:t>
            </a:r>
            <a:r>
              <a:rPr lang="en-US" dirty="0" err="1"/>
              <a:t>IoT</a:t>
            </a:r>
            <a:r>
              <a:rPr lang="en-US" dirty="0"/>
              <a:t> context, e.g. e-health</a:t>
            </a:r>
          </a:p>
          <a:p>
            <a:pPr>
              <a:lnSpc>
                <a:spcPct val="120000"/>
              </a:lnSpc>
            </a:pPr>
            <a:r>
              <a:rPr lang="en-US" dirty="0"/>
              <a:t>Intel wireless identification and sensing platforms (</a:t>
            </a:r>
            <a:r>
              <a:rPr lang="en-US" i="1" dirty="0"/>
              <a:t>WISP</a:t>
            </a:r>
            <a:r>
              <a:rPr lang="en-US" dirty="0"/>
              <a:t>). </a:t>
            </a:r>
          </a:p>
          <a:p>
            <a:pPr lvl="1">
              <a:lnSpc>
                <a:spcPct val="120000"/>
              </a:lnSpc>
            </a:pPr>
            <a:r>
              <a:rPr lang="en-US" dirty="0"/>
              <a:t>Powered and read by passive RFID readers (no need of batteries),</a:t>
            </a:r>
          </a:p>
          <a:p>
            <a:pPr lvl="1">
              <a:lnSpc>
                <a:spcPct val="120000"/>
              </a:lnSpc>
            </a:pPr>
            <a:r>
              <a:rPr lang="en-US" dirty="0"/>
              <a:t>Used to measure quantities such as light, temperature, acceleration, strain, and liquid level.</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18</a:t>
            </a:fld>
            <a:endParaRPr lang="en-US" altLang="en-US"/>
          </a:p>
        </p:txBody>
      </p:sp>
    </p:spTree>
    <p:extLst>
      <p:ext uri="{BB962C8B-B14F-4D97-AF65-F5344CB8AC3E}">
        <p14:creationId xmlns:p14="http://schemas.microsoft.com/office/powerpoint/2010/main" val="179429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Comparison between RFID, wireless sensor networks, and RFID sensor networks</a:t>
            </a:r>
          </a:p>
        </p:txBody>
      </p:sp>
      <p:sp>
        <p:nvSpPr>
          <p:cNvPr id="3" name="Content Placeholder 2"/>
          <p:cNvSpPr>
            <a:spLocks noGrp="1"/>
          </p:cNvSpPr>
          <p:nvPr>
            <p:ph idx="1"/>
          </p:nvPr>
        </p:nvSpPr>
        <p:spPr>
          <a:xfrm>
            <a:off x="457200" y="1768213"/>
            <a:ext cx="8229600" cy="2062807"/>
          </a:xfrm>
        </p:spPr>
        <p:txBody>
          <a:bodyPr>
            <a:normAutofit/>
          </a:bodyPr>
          <a:lstStyle/>
          <a:p>
            <a:r>
              <a:rPr lang="en-US" dirty="0">
                <a:solidFill>
                  <a:srgbClr val="C00000"/>
                </a:solidFill>
              </a:rPr>
              <a:t>RFID sensor networks</a:t>
            </a:r>
            <a:r>
              <a:rPr lang="en-US" dirty="0"/>
              <a:t> (</a:t>
            </a:r>
            <a:r>
              <a:rPr lang="en-US" dirty="0">
                <a:solidFill>
                  <a:srgbClr val="C00000"/>
                </a:solidFill>
              </a:rPr>
              <a:t>RSN</a:t>
            </a:r>
            <a:r>
              <a:rPr lang="en-US" dirty="0"/>
              <a:t>)</a:t>
            </a:r>
          </a:p>
          <a:p>
            <a:pPr lvl="1"/>
            <a:r>
              <a:rPr lang="en-US" dirty="0"/>
              <a:t>Small, RFID-based sensing and computing nodes</a:t>
            </a:r>
          </a:p>
          <a:p>
            <a:pPr lvl="1"/>
            <a:r>
              <a:rPr lang="en-US" dirty="0"/>
              <a:t>RFID readers as sink nodes and power source</a:t>
            </a:r>
          </a:p>
        </p:txBody>
      </p:sp>
      <p:sp>
        <p:nvSpPr>
          <p:cNvPr id="5" name="Slide Number Placeholder 4"/>
          <p:cNvSpPr>
            <a:spLocks noGrp="1"/>
          </p:cNvSpPr>
          <p:nvPr>
            <p:ph type="sldNum" sz="quarter" idx="12"/>
          </p:nvPr>
        </p:nvSpPr>
        <p:spPr/>
        <p:txBody>
          <a:bodyPr/>
          <a:lstStyle/>
          <a:p>
            <a:pPr>
              <a:defRPr/>
            </a:pPr>
            <a:fld id="{7A91E16D-0EAD-4D3D-AC22-65013F654EE2}" type="slidenum">
              <a:rPr lang="en-US" altLang="en-US" smtClean="0"/>
              <a:pPr>
                <a:defRPr/>
              </a:pPr>
              <a:t>19</a:t>
            </a:fld>
            <a:endParaRPr lang="en-US" altLang="en-US"/>
          </a:p>
        </p:txBody>
      </p:sp>
      <p:graphicFrame>
        <p:nvGraphicFramePr>
          <p:cNvPr id="6" name="Table 5">
            <a:extLst>
              <a:ext uri="{FF2B5EF4-FFF2-40B4-BE49-F238E27FC236}">
                <a16:creationId xmlns:a16="http://schemas.microsoft.com/office/drawing/2014/main" id="{538E0390-A874-4B43-952B-29E3884F7B11}"/>
              </a:ext>
            </a:extLst>
          </p:cNvPr>
          <p:cNvGraphicFramePr>
            <a:graphicFrameLocks noGrp="1"/>
          </p:cNvGraphicFramePr>
          <p:nvPr>
            <p:extLst>
              <p:ext uri="{D42A27DB-BD31-4B8C-83A1-F6EECF244321}">
                <p14:modId xmlns:p14="http://schemas.microsoft.com/office/powerpoint/2010/main" val="2856136771"/>
              </p:ext>
            </p:extLst>
          </p:nvPr>
        </p:nvGraphicFramePr>
        <p:xfrm>
          <a:off x="160864" y="3989938"/>
          <a:ext cx="8822267" cy="1683562"/>
        </p:xfrm>
        <a:graphic>
          <a:graphicData uri="http://schemas.openxmlformats.org/drawingml/2006/table">
            <a:tbl>
              <a:tblPr firstRow="1" bandRow="1">
                <a:tableStyleId>{1E171933-4619-4E11-9A3F-F7608DF75F80}</a:tableStyleId>
              </a:tblPr>
              <a:tblGrid>
                <a:gridCol w="651936">
                  <a:extLst>
                    <a:ext uri="{9D8B030D-6E8A-4147-A177-3AD203B41FA5}">
                      <a16:colId xmlns:a16="http://schemas.microsoft.com/office/drawing/2014/main" val="2093476967"/>
                    </a:ext>
                  </a:extLst>
                </a:gridCol>
                <a:gridCol w="982133">
                  <a:extLst>
                    <a:ext uri="{9D8B030D-6E8A-4147-A177-3AD203B41FA5}">
                      <a16:colId xmlns:a16="http://schemas.microsoft.com/office/drawing/2014/main" val="1298777488"/>
                    </a:ext>
                  </a:extLst>
                </a:gridCol>
                <a:gridCol w="846664">
                  <a:extLst>
                    <a:ext uri="{9D8B030D-6E8A-4147-A177-3AD203B41FA5}">
                      <a16:colId xmlns:a16="http://schemas.microsoft.com/office/drawing/2014/main" val="2311604647"/>
                    </a:ext>
                  </a:extLst>
                </a:gridCol>
                <a:gridCol w="1405470">
                  <a:extLst>
                    <a:ext uri="{9D8B030D-6E8A-4147-A177-3AD203B41FA5}">
                      <a16:colId xmlns:a16="http://schemas.microsoft.com/office/drawing/2014/main" val="1063264914"/>
                    </a:ext>
                  </a:extLst>
                </a:gridCol>
                <a:gridCol w="827737">
                  <a:extLst>
                    <a:ext uri="{9D8B030D-6E8A-4147-A177-3AD203B41FA5}">
                      <a16:colId xmlns:a16="http://schemas.microsoft.com/office/drawing/2014/main" val="3931336351"/>
                    </a:ext>
                  </a:extLst>
                </a:gridCol>
                <a:gridCol w="982071">
                  <a:extLst>
                    <a:ext uri="{9D8B030D-6E8A-4147-A177-3AD203B41FA5}">
                      <a16:colId xmlns:a16="http://schemas.microsoft.com/office/drawing/2014/main" val="684494932"/>
                    </a:ext>
                  </a:extLst>
                </a:gridCol>
                <a:gridCol w="916599">
                  <a:extLst>
                    <a:ext uri="{9D8B030D-6E8A-4147-A177-3AD203B41FA5}">
                      <a16:colId xmlns:a16="http://schemas.microsoft.com/office/drawing/2014/main" val="398951082"/>
                    </a:ext>
                  </a:extLst>
                </a:gridCol>
                <a:gridCol w="908416">
                  <a:extLst>
                    <a:ext uri="{9D8B030D-6E8A-4147-A177-3AD203B41FA5}">
                      <a16:colId xmlns:a16="http://schemas.microsoft.com/office/drawing/2014/main" val="3498166228"/>
                    </a:ext>
                  </a:extLst>
                </a:gridCol>
                <a:gridCol w="1301241">
                  <a:extLst>
                    <a:ext uri="{9D8B030D-6E8A-4147-A177-3AD203B41FA5}">
                      <a16:colId xmlns:a16="http://schemas.microsoft.com/office/drawing/2014/main" val="1583213709"/>
                    </a:ext>
                  </a:extLst>
                </a:gridCol>
              </a:tblGrid>
              <a:tr h="321999">
                <a:tc>
                  <a:txBody>
                    <a:bodyPr/>
                    <a:lstStyle/>
                    <a:p>
                      <a:endParaRPr lang="en-US" sz="1400" dirty="0">
                        <a:solidFill>
                          <a:sysClr val="windowText" lastClr="000000"/>
                        </a:solidFill>
                      </a:endParaRPr>
                    </a:p>
                  </a:txBody>
                  <a:tcPr/>
                </a:tc>
                <a:tc>
                  <a:txBody>
                    <a:bodyPr/>
                    <a:lstStyle/>
                    <a:p>
                      <a:pPr algn="l"/>
                      <a:r>
                        <a:rPr lang="en-US" sz="1400" dirty="0"/>
                        <a:t>Processing</a:t>
                      </a:r>
                      <a:endParaRPr lang="en-US" sz="1400" dirty="0">
                        <a:solidFill>
                          <a:schemeClr val="tx1"/>
                        </a:solidFill>
                      </a:endParaRPr>
                    </a:p>
                  </a:txBody>
                  <a:tcPr/>
                </a:tc>
                <a:tc>
                  <a:txBody>
                    <a:bodyPr/>
                    <a:lstStyle/>
                    <a:p>
                      <a:pPr algn="l"/>
                      <a:r>
                        <a:rPr lang="en-US" sz="1400" dirty="0"/>
                        <a:t>Sensing</a:t>
                      </a:r>
                      <a:endParaRPr lang="en-US" sz="1400" dirty="0">
                        <a:solidFill>
                          <a:schemeClr val="tx1"/>
                        </a:solidFill>
                      </a:endParaRPr>
                    </a:p>
                  </a:txBody>
                  <a:tcPr/>
                </a:tc>
                <a:tc>
                  <a:txBody>
                    <a:bodyPr/>
                    <a:lstStyle/>
                    <a:p>
                      <a:pPr algn="l"/>
                      <a:r>
                        <a:rPr lang="en-US" sz="1400" dirty="0"/>
                        <a:t>Communication</a:t>
                      </a:r>
                      <a:endParaRPr lang="en-US" sz="1400" dirty="0">
                        <a:solidFill>
                          <a:schemeClr val="tx1"/>
                        </a:solidFill>
                      </a:endParaRPr>
                    </a:p>
                  </a:txBody>
                  <a:tcPr/>
                </a:tc>
                <a:tc>
                  <a:txBody>
                    <a:bodyPr/>
                    <a:lstStyle/>
                    <a:p>
                      <a:pPr algn="l"/>
                      <a:r>
                        <a:rPr lang="en-US" sz="1400" dirty="0"/>
                        <a:t>Range</a:t>
                      </a:r>
                    </a:p>
                    <a:p>
                      <a:pPr algn="l"/>
                      <a:r>
                        <a:rPr lang="en-US" sz="1400" dirty="0"/>
                        <a:t>(m)</a:t>
                      </a:r>
                      <a:endParaRPr lang="en-US" sz="1400" dirty="0">
                        <a:solidFill>
                          <a:schemeClr val="tx1"/>
                        </a:solidFill>
                      </a:endParaRPr>
                    </a:p>
                  </a:txBody>
                  <a:tcPr/>
                </a:tc>
                <a:tc>
                  <a:txBody>
                    <a:bodyPr/>
                    <a:lstStyle/>
                    <a:p>
                      <a:pPr algn="l"/>
                      <a:r>
                        <a:rPr lang="en-US" sz="1400" dirty="0"/>
                        <a:t>Power</a:t>
                      </a:r>
                      <a:endParaRPr lang="en-US" sz="1400" dirty="0">
                        <a:solidFill>
                          <a:schemeClr val="tx1"/>
                        </a:solidFill>
                      </a:endParaRPr>
                    </a:p>
                  </a:txBody>
                  <a:tcPr/>
                </a:tc>
                <a:tc>
                  <a:txBody>
                    <a:bodyPr/>
                    <a:lstStyle/>
                    <a:p>
                      <a:pPr algn="l"/>
                      <a:r>
                        <a:rPr lang="en-US" sz="1400" dirty="0"/>
                        <a:t>Lifetime</a:t>
                      </a:r>
                      <a:endParaRPr lang="en-US" sz="1400" dirty="0">
                        <a:solidFill>
                          <a:schemeClr val="tx1"/>
                        </a:solidFill>
                      </a:endParaRPr>
                    </a:p>
                  </a:txBody>
                  <a:tcPr/>
                </a:tc>
                <a:tc>
                  <a:txBody>
                    <a:bodyPr/>
                    <a:lstStyle/>
                    <a:p>
                      <a:pPr algn="l"/>
                      <a:r>
                        <a:rPr lang="en-US" sz="1400" dirty="0"/>
                        <a:t>Size</a:t>
                      </a:r>
                      <a:endParaRPr lang="en-US" sz="1400" dirty="0">
                        <a:solidFill>
                          <a:schemeClr val="tx1"/>
                        </a:solidFill>
                      </a:endParaRPr>
                    </a:p>
                  </a:txBody>
                  <a:tcPr/>
                </a:tc>
                <a:tc>
                  <a:txBody>
                    <a:bodyPr/>
                    <a:lstStyle/>
                    <a:p>
                      <a:pPr algn="l"/>
                      <a:r>
                        <a:rPr lang="en-US" sz="1400" dirty="0"/>
                        <a:t>Standard</a:t>
                      </a:r>
                      <a:endParaRPr lang="en-US" sz="1400" dirty="0">
                        <a:solidFill>
                          <a:schemeClr val="tx1"/>
                        </a:solidFill>
                      </a:endParaRPr>
                    </a:p>
                  </a:txBody>
                  <a:tcPr/>
                </a:tc>
                <a:extLst>
                  <a:ext uri="{0D108BD9-81ED-4DB2-BD59-A6C34878D82A}">
                    <a16:rowId xmlns:a16="http://schemas.microsoft.com/office/drawing/2014/main" val="2740729872"/>
                  </a:ext>
                </a:extLst>
              </a:tr>
              <a:tr h="323621">
                <a:tc>
                  <a:txBody>
                    <a:bodyPr/>
                    <a:lstStyle/>
                    <a:p>
                      <a:r>
                        <a:rPr lang="en-US" sz="1400" dirty="0"/>
                        <a:t>RFID</a:t>
                      </a:r>
                    </a:p>
                  </a:txBody>
                  <a:tcPr/>
                </a:tc>
                <a:tc>
                  <a:txBody>
                    <a:bodyPr/>
                    <a:lstStyle/>
                    <a:p>
                      <a:r>
                        <a:rPr lang="en-US" sz="1400" dirty="0"/>
                        <a:t>No</a:t>
                      </a:r>
                    </a:p>
                  </a:txBody>
                  <a:tcPr/>
                </a:tc>
                <a:tc>
                  <a:txBody>
                    <a:bodyPr/>
                    <a:lstStyle/>
                    <a:p>
                      <a:r>
                        <a:rPr lang="en-US" sz="140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Asymmetric</a:t>
                      </a:r>
                    </a:p>
                  </a:txBody>
                  <a:tcPr/>
                </a:tc>
                <a:tc>
                  <a:txBody>
                    <a:bodyPr/>
                    <a:lstStyle/>
                    <a:p>
                      <a:r>
                        <a:rPr lang="en-US" sz="1400" dirty="0"/>
                        <a:t>10</a:t>
                      </a:r>
                    </a:p>
                  </a:txBody>
                  <a:tcPr/>
                </a:tc>
                <a:tc>
                  <a:txBody>
                    <a:bodyPr/>
                    <a:lstStyle/>
                    <a:p>
                      <a:r>
                        <a:rPr lang="en-US" sz="1400" dirty="0"/>
                        <a:t>Harvested</a:t>
                      </a:r>
                    </a:p>
                  </a:txBody>
                  <a:tcPr/>
                </a:tc>
                <a:tc>
                  <a:txBody>
                    <a:bodyPr/>
                    <a:lstStyle/>
                    <a:p>
                      <a:r>
                        <a:rPr lang="en-US" sz="1400" dirty="0"/>
                        <a:t>Indefinite</a:t>
                      </a:r>
                    </a:p>
                  </a:txBody>
                  <a:tcPr/>
                </a:tc>
                <a:tc>
                  <a:txBody>
                    <a:bodyPr/>
                    <a:lstStyle/>
                    <a:p>
                      <a:r>
                        <a:rPr lang="en-US" sz="1400" dirty="0"/>
                        <a:t>Very small</a:t>
                      </a:r>
                    </a:p>
                  </a:txBody>
                  <a:tcPr/>
                </a:tc>
                <a:tc>
                  <a:txBody>
                    <a:bodyPr/>
                    <a:lstStyle/>
                    <a:p>
                      <a:r>
                        <a:rPr lang="en-US" sz="1400" dirty="0"/>
                        <a:t>ISO 18000</a:t>
                      </a:r>
                    </a:p>
                  </a:txBody>
                  <a:tcPr/>
                </a:tc>
                <a:extLst>
                  <a:ext uri="{0D108BD9-81ED-4DB2-BD59-A6C34878D82A}">
                    <a16:rowId xmlns:a16="http://schemas.microsoft.com/office/drawing/2014/main" val="898237094"/>
                  </a:ext>
                </a:extLst>
              </a:tr>
              <a:tr h="323621">
                <a:tc>
                  <a:txBody>
                    <a:bodyPr/>
                    <a:lstStyle/>
                    <a:p>
                      <a:r>
                        <a:rPr lang="en-US" sz="1400" dirty="0"/>
                        <a:t>WSN</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Peer-to-peer</a:t>
                      </a:r>
                    </a:p>
                  </a:txBody>
                  <a:tcPr/>
                </a:tc>
                <a:tc>
                  <a:txBody>
                    <a:bodyPr/>
                    <a:lstStyle/>
                    <a:p>
                      <a:r>
                        <a:rPr lang="en-US" sz="1400" dirty="0"/>
                        <a:t>100</a:t>
                      </a:r>
                    </a:p>
                  </a:txBody>
                  <a:tcPr/>
                </a:tc>
                <a:tc>
                  <a:txBody>
                    <a:bodyPr/>
                    <a:lstStyle/>
                    <a:p>
                      <a:r>
                        <a:rPr lang="en-US" sz="1400" dirty="0"/>
                        <a:t>Battery</a:t>
                      </a:r>
                    </a:p>
                  </a:txBody>
                  <a:tcPr/>
                </a:tc>
                <a:tc>
                  <a:txBody>
                    <a:bodyPr/>
                    <a:lstStyle/>
                    <a:p>
                      <a:r>
                        <a:rPr lang="en-US" sz="1400" dirty="0"/>
                        <a:t>&lt;3 years</a:t>
                      </a:r>
                    </a:p>
                  </a:txBody>
                  <a:tcPr/>
                </a:tc>
                <a:tc>
                  <a:txBody>
                    <a:bodyPr/>
                    <a:lstStyle/>
                    <a:p>
                      <a:r>
                        <a:rPr lang="en-US" sz="1400" dirty="0"/>
                        <a:t>Small</a:t>
                      </a:r>
                    </a:p>
                  </a:txBody>
                  <a:tcPr/>
                </a:tc>
                <a:tc>
                  <a:txBody>
                    <a:bodyPr/>
                    <a:lstStyle/>
                    <a:p>
                      <a:r>
                        <a:rPr lang="en-US" sz="1400" dirty="0"/>
                        <a:t>IEEE 802.15.4</a:t>
                      </a:r>
                    </a:p>
                  </a:txBody>
                  <a:tcPr/>
                </a:tc>
                <a:extLst>
                  <a:ext uri="{0D108BD9-81ED-4DB2-BD59-A6C34878D82A}">
                    <a16:rowId xmlns:a16="http://schemas.microsoft.com/office/drawing/2014/main" val="2291062297"/>
                  </a:ext>
                </a:extLst>
              </a:tr>
              <a:tr h="323621">
                <a:tc>
                  <a:txBody>
                    <a:bodyPr/>
                    <a:lstStyle/>
                    <a:p>
                      <a:r>
                        <a:rPr lang="en-US" sz="1400" dirty="0"/>
                        <a:t>RSN</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Asymmetric</a:t>
                      </a:r>
                    </a:p>
                  </a:txBody>
                  <a:tcPr/>
                </a:tc>
                <a:tc>
                  <a:txBody>
                    <a:bodyPr/>
                    <a:lstStyle/>
                    <a:p>
                      <a:r>
                        <a:rPr lang="en-US" sz="1400" dirty="0"/>
                        <a:t>3</a:t>
                      </a:r>
                    </a:p>
                  </a:txBody>
                  <a:tcPr/>
                </a:tc>
                <a:tc>
                  <a:txBody>
                    <a:bodyPr/>
                    <a:lstStyle/>
                    <a:p>
                      <a:r>
                        <a:rPr lang="en-US" sz="1400" dirty="0"/>
                        <a:t>Harvested</a:t>
                      </a:r>
                    </a:p>
                  </a:txBody>
                  <a:tcPr/>
                </a:tc>
                <a:tc>
                  <a:txBody>
                    <a:bodyPr/>
                    <a:lstStyle/>
                    <a:p>
                      <a:r>
                        <a:rPr lang="en-US" sz="1400" dirty="0"/>
                        <a:t>Indefinite</a:t>
                      </a:r>
                    </a:p>
                  </a:txBody>
                  <a:tcPr/>
                </a:tc>
                <a:tc>
                  <a:txBody>
                    <a:bodyPr/>
                    <a:lstStyle/>
                    <a:p>
                      <a:r>
                        <a:rPr lang="en-US" sz="1400" dirty="0"/>
                        <a:t>Small</a:t>
                      </a:r>
                    </a:p>
                  </a:txBody>
                  <a:tcPr/>
                </a:tc>
                <a:tc>
                  <a:txBody>
                    <a:bodyPr/>
                    <a:lstStyle/>
                    <a:p>
                      <a:r>
                        <a:rPr lang="en-US" sz="1400" dirty="0"/>
                        <a:t>None</a:t>
                      </a:r>
                    </a:p>
                  </a:txBody>
                  <a:tcPr/>
                </a:tc>
                <a:extLst>
                  <a:ext uri="{0D108BD9-81ED-4DB2-BD59-A6C34878D82A}">
                    <a16:rowId xmlns:a16="http://schemas.microsoft.com/office/drawing/2014/main" val="2783286274"/>
                  </a:ext>
                </a:extLst>
              </a:tr>
            </a:tbl>
          </a:graphicData>
        </a:graphic>
      </p:graphicFrame>
      <p:sp>
        <p:nvSpPr>
          <p:cNvPr id="7" name="TextBox 6">
            <a:extLst>
              <a:ext uri="{FF2B5EF4-FFF2-40B4-BE49-F238E27FC236}">
                <a16:creationId xmlns:a16="http://schemas.microsoft.com/office/drawing/2014/main" id="{1627072F-1189-4A9E-A9E1-66E05055FE85}"/>
              </a:ext>
            </a:extLst>
          </p:cNvPr>
          <p:cNvSpPr txBox="1"/>
          <p:nvPr/>
        </p:nvSpPr>
        <p:spPr>
          <a:xfrm>
            <a:off x="628651" y="3303891"/>
            <a:ext cx="7844224" cy="646331"/>
          </a:xfrm>
          <a:prstGeom prst="rect">
            <a:avLst/>
          </a:prstGeom>
          <a:noFill/>
        </p:spPr>
        <p:txBody>
          <a:bodyPr wrap="square" rtlCol="0">
            <a:spAutoFit/>
          </a:bodyPr>
          <a:lstStyle/>
          <a:p>
            <a:r>
              <a:rPr lang="en-US" dirty="0"/>
              <a:t>Table 1 Comparison between RFID systems, wireless sensor networks, and RFID sensor networks.</a:t>
            </a:r>
          </a:p>
        </p:txBody>
      </p:sp>
      <p:sp>
        <p:nvSpPr>
          <p:cNvPr id="8" name="TextBox 7"/>
          <p:cNvSpPr txBox="1"/>
          <p:nvPr/>
        </p:nvSpPr>
        <p:spPr>
          <a:xfrm>
            <a:off x="2340649" y="3557888"/>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05035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pPr marL="0" indent="0">
              <a:buNone/>
            </a:pPr>
            <a:endParaRPr lang="en-US" dirty="0"/>
          </a:p>
          <a:p>
            <a:r>
              <a:rPr lang="en-US" dirty="0"/>
              <a:t>Student will understand different visions of the Internet of Things (</a:t>
            </a:r>
            <a:r>
              <a:rPr lang="en-US" dirty="0" err="1"/>
              <a:t>IoT</a:t>
            </a:r>
            <a:r>
              <a:rPr lang="en-US" dirty="0"/>
              <a:t>) paradigm</a:t>
            </a:r>
          </a:p>
          <a:p>
            <a:endParaRPr lang="en-US" sz="1000" dirty="0"/>
          </a:p>
          <a:p>
            <a:r>
              <a:rPr lang="en-US" dirty="0"/>
              <a:t>Students will understand the enabling technologies, their advantages and disadvantages</a:t>
            </a:r>
          </a:p>
          <a:p>
            <a:endParaRPr lang="en-US" sz="1000" dirty="0"/>
          </a:p>
          <a:p>
            <a:r>
              <a:rPr lang="en-US" dirty="0"/>
              <a:t>Students will understand different aspects of </a:t>
            </a:r>
            <a:r>
              <a:rPr lang="en-US" dirty="0" err="1"/>
              <a:t>IoT</a:t>
            </a:r>
            <a:r>
              <a:rPr lang="en-US" dirty="0"/>
              <a:t> security and privacy</a:t>
            </a:r>
          </a:p>
          <a:p>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a:t>
            </a:fld>
            <a:endParaRPr lang="en-US" altLang="en-US"/>
          </a:p>
        </p:txBody>
      </p:sp>
    </p:spTree>
    <p:extLst>
      <p:ext uri="{BB962C8B-B14F-4D97-AF65-F5344CB8AC3E}">
        <p14:creationId xmlns:p14="http://schemas.microsoft.com/office/powerpoint/2010/main" val="11570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normAutofit/>
          </a:bodyPr>
          <a:lstStyle/>
          <a:p>
            <a:pPr>
              <a:lnSpc>
                <a:spcPct val="110000"/>
              </a:lnSpc>
            </a:pPr>
            <a:r>
              <a:rPr lang="en-US" dirty="0"/>
              <a:t>A software layer or a set of sub-layers between underlying technological and application levels.</a:t>
            </a:r>
          </a:p>
          <a:p>
            <a:pPr>
              <a:lnSpc>
                <a:spcPct val="110000"/>
              </a:lnSpc>
            </a:pPr>
            <a:r>
              <a:rPr lang="en-US" dirty="0"/>
              <a:t>Hiding the details of lower layer technologies</a:t>
            </a:r>
          </a:p>
          <a:p>
            <a:pPr lvl="1">
              <a:lnSpc>
                <a:spcPct val="110000"/>
              </a:lnSpc>
            </a:pPr>
            <a:r>
              <a:rPr lang="en-US" dirty="0"/>
              <a:t>Exempt programmers from hardware and system details </a:t>
            </a:r>
          </a:p>
          <a:p>
            <a:pPr lvl="1">
              <a:lnSpc>
                <a:spcPct val="110000"/>
              </a:lnSpc>
            </a:pPr>
            <a:r>
              <a:rPr lang="en-US" dirty="0"/>
              <a:t>Enable programmer to focus on their applications enabled by the infrastructure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20</a:t>
            </a:fld>
            <a:endParaRPr lang="en-US" altLang="en-US"/>
          </a:p>
        </p:txBody>
      </p:sp>
    </p:spTree>
    <p:extLst>
      <p:ext uri="{BB962C8B-B14F-4D97-AF65-F5344CB8AC3E}">
        <p14:creationId xmlns:p14="http://schemas.microsoft.com/office/powerpoint/2010/main" val="57153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7886700" cy="1080120"/>
          </a:xfrm>
        </p:spPr>
        <p:txBody>
          <a:bodyPr/>
          <a:lstStyle/>
          <a:p>
            <a:r>
              <a:rPr lang="en-US" dirty="0"/>
              <a:t>Service Oriented Architecture (SOA)</a:t>
            </a:r>
          </a:p>
        </p:txBody>
      </p:sp>
      <p:sp>
        <p:nvSpPr>
          <p:cNvPr id="3" name="Content Placeholder 2"/>
          <p:cNvSpPr>
            <a:spLocks noGrp="1"/>
          </p:cNvSpPr>
          <p:nvPr>
            <p:ph idx="1"/>
          </p:nvPr>
        </p:nvSpPr>
        <p:spPr/>
        <p:txBody>
          <a:bodyPr>
            <a:normAutofit/>
          </a:bodyPr>
          <a:lstStyle/>
          <a:p>
            <a:pPr>
              <a:lnSpc>
                <a:spcPct val="120000"/>
              </a:lnSpc>
            </a:pPr>
            <a:r>
              <a:rPr lang="en-US" dirty="0"/>
              <a:t>Decompose complex and monolithic systems into simpler and well-defined components.</a:t>
            </a:r>
          </a:p>
          <a:p>
            <a:pPr lvl="1">
              <a:lnSpc>
                <a:spcPct val="120000"/>
              </a:lnSpc>
            </a:pPr>
            <a:r>
              <a:rPr lang="en-US" dirty="0"/>
              <a:t>Often not layered structure</a:t>
            </a:r>
          </a:p>
          <a:p>
            <a:pPr>
              <a:lnSpc>
                <a:spcPct val="120000"/>
              </a:lnSpc>
            </a:pPr>
            <a:r>
              <a:rPr lang="en-US" dirty="0"/>
              <a:t>Use </a:t>
            </a:r>
            <a:r>
              <a:rPr lang="en-US" dirty="0">
                <a:solidFill>
                  <a:srgbClr val="C00000"/>
                </a:solidFill>
              </a:rPr>
              <a:t>common interfaces and standard protocols for easy interconnection</a:t>
            </a:r>
            <a:endParaRPr lang="en-US" dirty="0"/>
          </a:p>
          <a:p>
            <a:pPr>
              <a:lnSpc>
                <a:spcPct val="120000"/>
              </a:lnSpc>
            </a:pPr>
            <a:r>
              <a:rPr lang="en-US" dirty="0"/>
              <a:t>Abstract devices functionalities and communications functionalities</a:t>
            </a:r>
          </a:p>
          <a:p>
            <a:pPr lvl="1">
              <a:lnSpc>
                <a:spcPct val="120000"/>
              </a:lnSpc>
            </a:pPr>
            <a:r>
              <a:rPr lang="en-US" dirty="0"/>
              <a:t>Common set of services</a:t>
            </a:r>
          </a:p>
          <a:p>
            <a:pPr lvl="1">
              <a:lnSpc>
                <a:spcPct val="120000"/>
              </a:lnSpc>
            </a:pPr>
            <a:r>
              <a:rPr lang="en-US" dirty="0"/>
              <a:t>An environment for service composition</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21</a:t>
            </a:fld>
            <a:endParaRPr lang="en-US" altLang="en-US"/>
          </a:p>
        </p:txBody>
      </p:sp>
    </p:spTree>
    <p:extLst>
      <p:ext uri="{BB962C8B-B14F-4D97-AF65-F5344CB8AC3E}">
        <p14:creationId xmlns:p14="http://schemas.microsoft.com/office/powerpoint/2010/main" val="1903236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2859"/>
            <a:ext cx="7886700" cy="1325563"/>
          </a:xfrm>
        </p:spPr>
        <p:txBody>
          <a:bodyPr/>
          <a:lstStyle/>
          <a:p>
            <a:r>
              <a:rPr lang="en-US" dirty="0"/>
              <a:t>SOA-based Architecture</a:t>
            </a:r>
          </a:p>
        </p:txBody>
      </p:sp>
      <p:sp>
        <p:nvSpPr>
          <p:cNvPr id="5" name="Slide Number Placeholder 4"/>
          <p:cNvSpPr>
            <a:spLocks noGrp="1"/>
          </p:cNvSpPr>
          <p:nvPr>
            <p:ph type="sldNum" sz="quarter" idx="12"/>
          </p:nvPr>
        </p:nvSpPr>
        <p:spPr/>
        <p:txBody>
          <a:bodyPr/>
          <a:lstStyle/>
          <a:p>
            <a:pPr>
              <a:defRPr/>
            </a:pPr>
            <a:fld id="{7A91E16D-0EAD-4D3D-AC22-65013F654EE2}" type="slidenum">
              <a:rPr lang="en-US" altLang="en-US" smtClean="0"/>
              <a:pPr>
                <a:defRPr/>
              </a:pPr>
              <a:t>22</a:t>
            </a:fld>
            <a:endParaRPr lang="en-US" altLang="en-US"/>
          </a:p>
        </p:txBody>
      </p:sp>
      <p:grpSp>
        <p:nvGrpSpPr>
          <p:cNvPr id="26" name="Group 25">
            <a:extLst>
              <a:ext uri="{FF2B5EF4-FFF2-40B4-BE49-F238E27FC236}">
                <a16:creationId xmlns:a16="http://schemas.microsoft.com/office/drawing/2014/main" id="{D7EAE708-2A3D-4D13-AD61-9CE62E8F085D}"/>
              </a:ext>
            </a:extLst>
          </p:cNvPr>
          <p:cNvGrpSpPr/>
          <p:nvPr/>
        </p:nvGrpSpPr>
        <p:grpSpPr>
          <a:xfrm>
            <a:off x="5249329" y="1418767"/>
            <a:ext cx="2506138" cy="4208763"/>
            <a:chOff x="4825996" y="1413829"/>
            <a:chExt cx="2370671" cy="4208763"/>
          </a:xfrm>
        </p:grpSpPr>
        <p:sp>
          <p:nvSpPr>
            <p:cNvPr id="6" name="Rectangle 5">
              <a:extLst>
                <a:ext uri="{FF2B5EF4-FFF2-40B4-BE49-F238E27FC236}">
                  <a16:creationId xmlns:a16="http://schemas.microsoft.com/office/drawing/2014/main" id="{D6C8FFE7-B6D4-4BE4-BC6D-7B5D81C86AC1}"/>
                </a:ext>
              </a:extLst>
            </p:cNvPr>
            <p:cNvSpPr/>
            <p:nvPr/>
          </p:nvSpPr>
          <p:spPr>
            <a:xfrm>
              <a:off x="4825997" y="4895378"/>
              <a:ext cx="1727203" cy="7272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Objects</a:t>
              </a:r>
            </a:p>
          </p:txBody>
        </p:sp>
        <p:sp>
          <p:nvSpPr>
            <p:cNvPr id="7" name="Rectangle 6">
              <a:extLst>
                <a:ext uri="{FF2B5EF4-FFF2-40B4-BE49-F238E27FC236}">
                  <a16:creationId xmlns:a16="http://schemas.microsoft.com/office/drawing/2014/main" id="{957E0062-FE38-4609-A987-6AB6947BC983}"/>
                </a:ext>
              </a:extLst>
            </p:cNvPr>
            <p:cNvSpPr/>
            <p:nvPr/>
          </p:nvSpPr>
          <p:spPr>
            <a:xfrm>
              <a:off x="4825999" y="4166732"/>
              <a:ext cx="1727201" cy="64703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Object</a:t>
              </a:r>
            </a:p>
            <a:p>
              <a:pPr algn="ctr"/>
              <a:r>
                <a:rPr lang="en-US" sz="1600" dirty="0"/>
                <a:t>Abstraction</a:t>
              </a:r>
            </a:p>
          </p:txBody>
        </p:sp>
        <p:sp>
          <p:nvSpPr>
            <p:cNvPr id="8" name="Rectangle 7">
              <a:extLst>
                <a:ext uri="{FF2B5EF4-FFF2-40B4-BE49-F238E27FC236}">
                  <a16:creationId xmlns:a16="http://schemas.microsoft.com/office/drawing/2014/main" id="{CC07B06B-40CC-4090-9669-730FD8582974}"/>
                </a:ext>
              </a:extLst>
            </p:cNvPr>
            <p:cNvSpPr/>
            <p:nvPr/>
          </p:nvSpPr>
          <p:spPr>
            <a:xfrm>
              <a:off x="4825997" y="3483034"/>
              <a:ext cx="1727203" cy="60352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Service</a:t>
              </a:r>
            </a:p>
            <a:p>
              <a:pPr algn="ctr"/>
              <a:r>
                <a:rPr lang="en-US" sz="1600" dirty="0"/>
                <a:t>Management</a:t>
              </a:r>
            </a:p>
          </p:txBody>
        </p:sp>
        <p:sp>
          <p:nvSpPr>
            <p:cNvPr id="9" name="Rectangle 8">
              <a:extLst>
                <a:ext uri="{FF2B5EF4-FFF2-40B4-BE49-F238E27FC236}">
                  <a16:creationId xmlns:a16="http://schemas.microsoft.com/office/drawing/2014/main" id="{9C9960EB-4503-413E-B70E-44C13B60458A}"/>
                </a:ext>
              </a:extLst>
            </p:cNvPr>
            <p:cNvSpPr/>
            <p:nvPr/>
          </p:nvSpPr>
          <p:spPr>
            <a:xfrm>
              <a:off x="4825997" y="2788118"/>
              <a:ext cx="1727203" cy="61235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Service</a:t>
              </a:r>
            </a:p>
            <a:p>
              <a:pPr algn="ctr"/>
              <a:r>
                <a:rPr lang="en-US" sz="1600" dirty="0"/>
                <a:t>Composition</a:t>
              </a:r>
            </a:p>
          </p:txBody>
        </p:sp>
        <p:sp>
          <p:nvSpPr>
            <p:cNvPr id="10" name="Rectangle 9">
              <a:extLst>
                <a:ext uri="{FF2B5EF4-FFF2-40B4-BE49-F238E27FC236}">
                  <a16:creationId xmlns:a16="http://schemas.microsoft.com/office/drawing/2014/main" id="{06D4E18C-1374-47C9-BCA5-62320CE09736}"/>
                </a:ext>
              </a:extLst>
            </p:cNvPr>
            <p:cNvSpPr/>
            <p:nvPr/>
          </p:nvSpPr>
          <p:spPr>
            <a:xfrm>
              <a:off x="4825996" y="2222650"/>
              <a:ext cx="1727204" cy="482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Applications</a:t>
              </a:r>
            </a:p>
          </p:txBody>
        </p:sp>
        <p:cxnSp>
          <p:nvCxnSpPr>
            <p:cNvPr id="12" name="Straight Connector 11">
              <a:extLst>
                <a:ext uri="{FF2B5EF4-FFF2-40B4-BE49-F238E27FC236}">
                  <a16:creationId xmlns:a16="http://schemas.microsoft.com/office/drawing/2014/main" id="{F9411ED8-8F8D-456D-B9DD-44E80B56DA8B}"/>
                </a:ext>
              </a:extLst>
            </p:cNvPr>
            <p:cNvCxnSpPr>
              <a:cxnSpLocks/>
            </p:cNvCxnSpPr>
            <p:nvPr/>
          </p:nvCxnSpPr>
          <p:spPr>
            <a:xfrm flipV="1">
              <a:off x="4825996" y="1413829"/>
              <a:ext cx="605371" cy="76754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87A54E4B-CBB7-452B-A6C6-39D50E433563}"/>
                </a:ext>
              </a:extLst>
            </p:cNvPr>
            <p:cNvCxnSpPr>
              <a:cxnSpLocks/>
            </p:cNvCxnSpPr>
            <p:nvPr/>
          </p:nvCxnSpPr>
          <p:spPr>
            <a:xfrm>
              <a:off x="5431367" y="1413933"/>
              <a:ext cx="1736725"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2" name="Flowchart: Data 21">
              <a:extLst>
                <a:ext uri="{FF2B5EF4-FFF2-40B4-BE49-F238E27FC236}">
                  <a16:creationId xmlns:a16="http://schemas.microsoft.com/office/drawing/2014/main" id="{8D66B3D3-CB37-480F-9607-107AC1BC3DB2}"/>
                </a:ext>
              </a:extLst>
            </p:cNvPr>
            <p:cNvSpPr/>
            <p:nvPr/>
          </p:nvSpPr>
          <p:spPr>
            <a:xfrm rot="5400000" flipV="1">
              <a:off x="4802665" y="3206699"/>
              <a:ext cx="4186872" cy="60113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D00F0482-7792-4F0B-BF34-DF062550391A}"/>
                </a:ext>
              </a:extLst>
            </p:cNvPr>
            <p:cNvSpPr txBox="1"/>
            <p:nvPr/>
          </p:nvSpPr>
          <p:spPr>
            <a:xfrm rot="16200000">
              <a:off x="5526871" y="3170797"/>
              <a:ext cx="2722103" cy="553166"/>
            </a:xfrm>
            <a:prstGeom prst="rect">
              <a:avLst/>
            </a:prstGeom>
            <a:noFill/>
          </p:spPr>
          <p:txBody>
            <a:bodyPr wrap="square" rtlCol="0">
              <a:spAutoFit/>
            </a:bodyPr>
            <a:lstStyle/>
            <a:p>
              <a:r>
                <a:rPr lang="en-US" sz="1600" dirty="0">
                  <a:solidFill>
                    <a:srgbClr val="C00000"/>
                  </a:solidFill>
                </a:rPr>
                <a:t>Management of Trust, Privacy, Security</a:t>
              </a:r>
            </a:p>
          </p:txBody>
        </p:sp>
      </p:grpSp>
      <p:sp>
        <p:nvSpPr>
          <p:cNvPr id="28" name="TextBox 27">
            <a:extLst>
              <a:ext uri="{FF2B5EF4-FFF2-40B4-BE49-F238E27FC236}">
                <a16:creationId xmlns:a16="http://schemas.microsoft.com/office/drawing/2014/main" id="{51B6C06B-872D-44C4-B418-CA606D57CD98}"/>
              </a:ext>
            </a:extLst>
          </p:cNvPr>
          <p:cNvSpPr txBox="1"/>
          <p:nvPr/>
        </p:nvSpPr>
        <p:spPr>
          <a:xfrm>
            <a:off x="1990809" y="5901191"/>
            <a:ext cx="4112793" cy="307777"/>
          </a:xfrm>
          <a:prstGeom prst="rect">
            <a:avLst/>
          </a:prstGeom>
          <a:noFill/>
        </p:spPr>
        <p:txBody>
          <a:bodyPr wrap="none" rtlCol="0">
            <a:spAutoFit/>
          </a:bodyPr>
          <a:lstStyle/>
          <a:p>
            <a:r>
              <a:rPr lang="en-US" sz="1400" dirty="0"/>
              <a:t>Fig.2. SOA-based architecture for the IoT middleware</a:t>
            </a:r>
          </a:p>
        </p:txBody>
      </p:sp>
      <p:grpSp>
        <p:nvGrpSpPr>
          <p:cNvPr id="106" name="Group 105">
            <a:extLst>
              <a:ext uri="{FF2B5EF4-FFF2-40B4-BE49-F238E27FC236}">
                <a16:creationId xmlns:a16="http://schemas.microsoft.com/office/drawing/2014/main" id="{6EE0DFA6-A076-44F4-A901-AA12863CFB0D}"/>
              </a:ext>
            </a:extLst>
          </p:cNvPr>
          <p:cNvGrpSpPr/>
          <p:nvPr/>
        </p:nvGrpSpPr>
        <p:grpSpPr>
          <a:xfrm>
            <a:off x="1328420" y="1977073"/>
            <a:ext cx="5749357" cy="3607270"/>
            <a:chOff x="1084580" y="1987233"/>
            <a:chExt cx="5749357" cy="3607270"/>
          </a:xfrm>
        </p:grpSpPr>
        <p:grpSp>
          <p:nvGrpSpPr>
            <p:cNvPr id="34" name="Group 33">
              <a:extLst>
                <a:ext uri="{FF2B5EF4-FFF2-40B4-BE49-F238E27FC236}">
                  <a16:creationId xmlns:a16="http://schemas.microsoft.com/office/drawing/2014/main" id="{7A8C372B-C92E-40BF-AF44-56A222623248}"/>
                </a:ext>
              </a:extLst>
            </p:cNvPr>
            <p:cNvGrpSpPr/>
            <p:nvPr/>
          </p:nvGrpSpPr>
          <p:grpSpPr>
            <a:xfrm>
              <a:off x="1510590" y="1987233"/>
              <a:ext cx="2706380" cy="805823"/>
              <a:chOff x="1101507" y="1802922"/>
              <a:chExt cx="2706380" cy="805823"/>
            </a:xfrm>
          </p:grpSpPr>
          <p:pic>
            <p:nvPicPr>
              <p:cNvPr id="29" name="Picture 28">
                <a:extLst>
                  <a:ext uri="{FF2B5EF4-FFF2-40B4-BE49-F238E27FC236}">
                    <a16:creationId xmlns:a16="http://schemas.microsoft.com/office/drawing/2014/main" id="{974AFE20-082A-4C70-8EEE-FF038C0CF0FB}"/>
                  </a:ext>
                </a:extLst>
              </p:cNvPr>
              <p:cNvPicPr>
                <a:picLocks noChangeAspect="1"/>
              </p:cNvPicPr>
              <p:nvPr/>
            </p:nvPicPr>
            <p:blipFill>
              <a:blip r:embed="rId2"/>
              <a:stretch>
                <a:fillRect/>
              </a:stretch>
            </p:blipFill>
            <p:spPr>
              <a:xfrm>
                <a:off x="1101507" y="1802922"/>
                <a:ext cx="371158" cy="736517"/>
              </a:xfrm>
              <a:prstGeom prst="rect">
                <a:avLst/>
              </a:prstGeom>
            </p:spPr>
          </p:pic>
          <p:pic>
            <p:nvPicPr>
              <p:cNvPr id="31" name="Picture 30">
                <a:extLst>
                  <a:ext uri="{FF2B5EF4-FFF2-40B4-BE49-F238E27FC236}">
                    <a16:creationId xmlns:a16="http://schemas.microsoft.com/office/drawing/2014/main" id="{274E8AA7-71E0-4EAA-B8DC-462843E194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3490" y="1807074"/>
                <a:ext cx="1068894" cy="801671"/>
              </a:xfrm>
              <a:prstGeom prst="rect">
                <a:avLst/>
              </a:prstGeom>
            </p:spPr>
          </p:pic>
          <p:pic>
            <p:nvPicPr>
              <p:cNvPr id="33" name="Picture 32">
                <a:extLst>
                  <a:ext uri="{FF2B5EF4-FFF2-40B4-BE49-F238E27FC236}">
                    <a16:creationId xmlns:a16="http://schemas.microsoft.com/office/drawing/2014/main" id="{DFBCBCD4-5560-4C04-8020-A718E36980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1" t="9021" r="14285" b="14926"/>
              <a:stretch/>
            </p:blipFill>
            <p:spPr>
              <a:xfrm>
                <a:off x="2636833" y="1829321"/>
                <a:ext cx="1171054" cy="710118"/>
              </a:xfrm>
              <a:prstGeom prst="rect">
                <a:avLst/>
              </a:prstGeom>
            </p:spPr>
          </p:pic>
        </p:grpSp>
        <p:cxnSp>
          <p:nvCxnSpPr>
            <p:cNvPr id="36" name="Straight Arrow Connector 35">
              <a:extLst>
                <a:ext uri="{FF2B5EF4-FFF2-40B4-BE49-F238E27FC236}">
                  <a16:creationId xmlns:a16="http://schemas.microsoft.com/office/drawing/2014/main" id="{8D0F8459-AEDC-4F26-8C6A-DB7B5CABB6A8}"/>
                </a:ext>
              </a:extLst>
            </p:cNvPr>
            <p:cNvCxnSpPr/>
            <p:nvPr/>
          </p:nvCxnSpPr>
          <p:spPr>
            <a:xfrm>
              <a:off x="1097280" y="2754556"/>
              <a:ext cx="5736657" cy="0"/>
            </a:xfrm>
            <a:prstGeom prst="straightConnector1">
              <a:avLst/>
            </a:prstGeom>
            <a:ln w="9525">
              <a:prstDash val="dash"/>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AD5CB3F4-1F95-42B2-B678-E67CCA54CA7B}"/>
                </a:ext>
              </a:extLst>
            </p:cNvPr>
            <p:cNvGrpSpPr/>
            <p:nvPr/>
          </p:nvGrpSpPr>
          <p:grpSpPr>
            <a:xfrm>
              <a:off x="1701801" y="2823862"/>
              <a:ext cx="2127249" cy="529461"/>
              <a:chOff x="1574801" y="2976932"/>
              <a:chExt cx="1994053" cy="465291"/>
            </a:xfrm>
          </p:grpSpPr>
          <p:sp>
            <p:nvSpPr>
              <p:cNvPr id="39" name="Oval 38">
                <a:extLst>
                  <a:ext uri="{FF2B5EF4-FFF2-40B4-BE49-F238E27FC236}">
                    <a16:creationId xmlns:a16="http://schemas.microsoft.com/office/drawing/2014/main" id="{069AC84E-0C35-43D3-B35E-0E93ECDA5E70}"/>
                  </a:ext>
                </a:extLst>
              </p:cNvPr>
              <p:cNvSpPr/>
              <p:nvPr/>
            </p:nvSpPr>
            <p:spPr>
              <a:xfrm>
                <a:off x="2432509" y="3249106"/>
                <a:ext cx="203200" cy="192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9" name="Group 58">
                <a:extLst>
                  <a:ext uri="{FF2B5EF4-FFF2-40B4-BE49-F238E27FC236}">
                    <a16:creationId xmlns:a16="http://schemas.microsoft.com/office/drawing/2014/main" id="{35E298A3-943A-4974-8D47-61CCD80F193F}"/>
                  </a:ext>
                </a:extLst>
              </p:cNvPr>
              <p:cNvGrpSpPr/>
              <p:nvPr/>
            </p:nvGrpSpPr>
            <p:grpSpPr>
              <a:xfrm>
                <a:off x="1574801" y="2976932"/>
                <a:ext cx="1994053" cy="465291"/>
                <a:chOff x="1574801" y="2976932"/>
                <a:chExt cx="1994053" cy="465291"/>
              </a:xfrm>
            </p:grpSpPr>
            <p:sp>
              <p:nvSpPr>
                <p:cNvPr id="37" name="Oval 36">
                  <a:extLst>
                    <a:ext uri="{FF2B5EF4-FFF2-40B4-BE49-F238E27FC236}">
                      <a16:creationId xmlns:a16="http://schemas.microsoft.com/office/drawing/2014/main" id="{D8A75EC8-0847-4849-9F9D-CE38511129D6}"/>
                    </a:ext>
                  </a:extLst>
                </p:cNvPr>
                <p:cNvSpPr/>
                <p:nvPr/>
              </p:nvSpPr>
              <p:spPr>
                <a:xfrm>
                  <a:off x="1574801" y="3249340"/>
                  <a:ext cx="203200" cy="192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a:extLst>
                    <a:ext uri="{FF2B5EF4-FFF2-40B4-BE49-F238E27FC236}">
                      <a16:creationId xmlns:a16="http://schemas.microsoft.com/office/drawing/2014/main" id="{7B6F17CB-5121-4C4B-904D-5601AA46DB79}"/>
                    </a:ext>
                  </a:extLst>
                </p:cNvPr>
                <p:cNvSpPr/>
                <p:nvPr/>
              </p:nvSpPr>
              <p:spPr>
                <a:xfrm>
                  <a:off x="2057401" y="2990942"/>
                  <a:ext cx="203200" cy="192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a:extLst>
                    <a:ext uri="{FF2B5EF4-FFF2-40B4-BE49-F238E27FC236}">
                      <a16:creationId xmlns:a16="http://schemas.microsoft.com/office/drawing/2014/main" id="{8841D8BC-CA5B-4C7D-8AFE-DC2542936AC7}"/>
                    </a:ext>
                  </a:extLst>
                </p:cNvPr>
                <p:cNvSpPr/>
                <p:nvPr/>
              </p:nvSpPr>
              <p:spPr>
                <a:xfrm>
                  <a:off x="2944316" y="2990942"/>
                  <a:ext cx="203200" cy="192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A079F28D-F601-4FA9-A1B5-6B035BFCEE90}"/>
                    </a:ext>
                  </a:extLst>
                </p:cNvPr>
                <p:cNvSpPr/>
                <p:nvPr/>
              </p:nvSpPr>
              <p:spPr>
                <a:xfrm>
                  <a:off x="3162125" y="3234262"/>
                  <a:ext cx="203200" cy="192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C3A617A9-A136-471E-89B3-33799EA16342}"/>
                    </a:ext>
                  </a:extLst>
                </p:cNvPr>
                <p:cNvSpPr/>
                <p:nvPr/>
              </p:nvSpPr>
              <p:spPr>
                <a:xfrm>
                  <a:off x="3365654" y="2976932"/>
                  <a:ext cx="203200" cy="192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56DDFE32-7DB7-40B2-8FA0-B54E727D9C4B}"/>
                    </a:ext>
                  </a:extLst>
                </p:cNvPr>
                <p:cNvCxnSpPr>
                  <a:cxnSpLocks/>
                  <a:stCxn id="38" idx="3"/>
                  <a:endCxn id="37" idx="7"/>
                </p:cNvCxnSpPr>
                <p:nvPr/>
              </p:nvCxnSpPr>
              <p:spPr>
                <a:xfrm flipH="1">
                  <a:off x="1748243" y="3155578"/>
                  <a:ext cx="338916" cy="122009"/>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8C578DA-EB2D-44E6-9688-E27834EB7D44}"/>
                    </a:ext>
                  </a:extLst>
                </p:cNvPr>
                <p:cNvCxnSpPr>
                  <a:cxnSpLocks/>
                  <a:stCxn id="38" idx="5"/>
                  <a:endCxn id="39" idx="1"/>
                </p:cNvCxnSpPr>
                <p:nvPr/>
              </p:nvCxnSpPr>
              <p:spPr>
                <a:xfrm>
                  <a:off x="2230843" y="3155578"/>
                  <a:ext cx="231424" cy="121775"/>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B00A3B2-A9EA-479C-BB01-6F2677B23EB0}"/>
                    </a:ext>
                  </a:extLst>
                </p:cNvPr>
                <p:cNvCxnSpPr>
                  <a:cxnSpLocks/>
                  <a:stCxn id="40" idx="3"/>
                </p:cNvCxnSpPr>
                <p:nvPr/>
              </p:nvCxnSpPr>
              <p:spPr>
                <a:xfrm flipH="1">
                  <a:off x="2625402" y="3155578"/>
                  <a:ext cx="348672" cy="138942"/>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F2E330E-D241-4642-BB67-0710EDBB74E1}"/>
                    </a:ext>
                  </a:extLst>
                </p:cNvPr>
                <p:cNvCxnSpPr>
                  <a:cxnSpLocks/>
                  <a:stCxn id="40" idx="5"/>
                  <a:endCxn id="41" idx="1"/>
                </p:cNvCxnSpPr>
                <p:nvPr/>
              </p:nvCxnSpPr>
              <p:spPr>
                <a:xfrm>
                  <a:off x="3117758" y="3155578"/>
                  <a:ext cx="74125" cy="106931"/>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A52B8FFA-BAA3-41D0-9DB5-42A1CDD47891}"/>
                    </a:ext>
                  </a:extLst>
                </p:cNvPr>
                <p:cNvCxnSpPr>
                  <a:cxnSpLocks/>
                  <a:stCxn id="42" idx="2"/>
                  <a:endCxn id="40" idx="6"/>
                </p:cNvCxnSpPr>
                <p:nvPr/>
              </p:nvCxnSpPr>
              <p:spPr>
                <a:xfrm flipH="1">
                  <a:off x="3147516" y="3073374"/>
                  <a:ext cx="218138" cy="1401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58" name="Straight Arrow Connector 57">
              <a:extLst>
                <a:ext uri="{FF2B5EF4-FFF2-40B4-BE49-F238E27FC236}">
                  <a16:creationId xmlns:a16="http://schemas.microsoft.com/office/drawing/2014/main" id="{060CE862-3B9A-4CED-9B99-64A2E7E5424E}"/>
                </a:ext>
              </a:extLst>
            </p:cNvPr>
            <p:cNvCxnSpPr/>
            <p:nvPr/>
          </p:nvCxnSpPr>
          <p:spPr>
            <a:xfrm>
              <a:off x="1084580" y="3448703"/>
              <a:ext cx="5736657" cy="0"/>
            </a:xfrm>
            <a:prstGeom prst="straightConnector1">
              <a:avLst/>
            </a:prstGeom>
            <a:ln w="9525">
              <a:prstDash val="dash"/>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2" name="Straight Arrow Connector 61">
              <a:extLst>
                <a:ext uri="{FF2B5EF4-FFF2-40B4-BE49-F238E27FC236}">
                  <a16:creationId xmlns:a16="http://schemas.microsoft.com/office/drawing/2014/main" id="{5A98A474-4E0F-44E7-99C0-141562ABCB12}"/>
                </a:ext>
              </a:extLst>
            </p:cNvPr>
            <p:cNvCxnSpPr/>
            <p:nvPr/>
          </p:nvCxnSpPr>
          <p:spPr>
            <a:xfrm>
              <a:off x="1084580" y="4140573"/>
              <a:ext cx="5736657" cy="0"/>
            </a:xfrm>
            <a:prstGeom prst="straightConnector1">
              <a:avLst/>
            </a:prstGeom>
            <a:ln w="9525">
              <a:prstDash val="dash"/>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7A7E1B74-D04B-4B6F-949E-0025F0BDB1AA}"/>
                </a:ext>
              </a:extLst>
            </p:cNvPr>
            <p:cNvCxnSpPr/>
            <p:nvPr/>
          </p:nvCxnSpPr>
          <p:spPr>
            <a:xfrm>
              <a:off x="1084580" y="4862869"/>
              <a:ext cx="5736657" cy="0"/>
            </a:xfrm>
            <a:prstGeom prst="straightConnector1">
              <a:avLst/>
            </a:prstGeom>
            <a:ln w="9525">
              <a:prstDash val="dash"/>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90" name="Group 89">
              <a:extLst>
                <a:ext uri="{FF2B5EF4-FFF2-40B4-BE49-F238E27FC236}">
                  <a16:creationId xmlns:a16="http://schemas.microsoft.com/office/drawing/2014/main" id="{388A50BC-F264-4D94-A12C-FC2215725FE0}"/>
                </a:ext>
              </a:extLst>
            </p:cNvPr>
            <p:cNvGrpSpPr/>
            <p:nvPr/>
          </p:nvGrpSpPr>
          <p:grpSpPr>
            <a:xfrm>
              <a:off x="1703942" y="3495251"/>
              <a:ext cx="2048467" cy="605849"/>
              <a:chOff x="1703942" y="3501601"/>
              <a:chExt cx="2048467" cy="605849"/>
            </a:xfrm>
          </p:grpSpPr>
          <p:cxnSp>
            <p:nvCxnSpPr>
              <p:cNvPr id="77" name="Straight Arrow Connector 76">
                <a:extLst>
                  <a:ext uri="{FF2B5EF4-FFF2-40B4-BE49-F238E27FC236}">
                    <a16:creationId xmlns:a16="http://schemas.microsoft.com/office/drawing/2014/main" id="{7B164920-8A2A-4240-B34E-F8AD0F5AFC0C}"/>
                  </a:ext>
                </a:extLst>
              </p:cNvPr>
              <p:cNvCxnSpPr>
                <a:cxnSpLocks/>
              </p:cNvCxnSpPr>
              <p:nvPr/>
            </p:nvCxnSpPr>
            <p:spPr>
              <a:xfrm flipH="1">
                <a:off x="2648546" y="3849862"/>
                <a:ext cx="65831" cy="251889"/>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7C65D772-0474-4E8D-B367-BB8CD471C9DD}"/>
                  </a:ext>
                </a:extLst>
              </p:cNvPr>
              <p:cNvCxnSpPr>
                <a:cxnSpLocks/>
              </p:cNvCxnSpPr>
              <p:nvPr/>
            </p:nvCxnSpPr>
            <p:spPr>
              <a:xfrm flipH="1">
                <a:off x="3391178" y="3855561"/>
                <a:ext cx="65831" cy="251889"/>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51214059-F1DB-43FA-9795-B81315EE73B9}"/>
                  </a:ext>
                </a:extLst>
              </p:cNvPr>
              <p:cNvCxnSpPr>
                <a:cxnSpLocks/>
              </p:cNvCxnSpPr>
              <p:nvPr/>
            </p:nvCxnSpPr>
            <p:spPr>
              <a:xfrm>
                <a:off x="2006686" y="3832694"/>
                <a:ext cx="0" cy="24619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E435D701-CDD5-4DF3-99C8-DBFA9977799E}"/>
                  </a:ext>
                </a:extLst>
              </p:cNvPr>
              <p:cNvCxnSpPr>
                <a:cxnSpLocks/>
              </p:cNvCxnSpPr>
              <p:nvPr/>
            </p:nvCxnSpPr>
            <p:spPr>
              <a:xfrm>
                <a:off x="2802636" y="3845305"/>
                <a:ext cx="0" cy="24619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3AE26FC9-C9AF-4513-8C6A-53196F6B2F61}"/>
                  </a:ext>
                </a:extLst>
              </p:cNvPr>
              <p:cNvCxnSpPr>
                <a:cxnSpLocks/>
              </p:cNvCxnSpPr>
              <p:nvPr/>
            </p:nvCxnSpPr>
            <p:spPr>
              <a:xfrm>
                <a:off x="3543884" y="3844666"/>
                <a:ext cx="0" cy="24619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grpSp>
            <p:nvGrpSpPr>
              <p:cNvPr id="89" name="Group 88">
                <a:extLst>
                  <a:ext uri="{FF2B5EF4-FFF2-40B4-BE49-F238E27FC236}">
                    <a16:creationId xmlns:a16="http://schemas.microsoft.com/office/drawing/2014/main" id="{6972D5AA-458E-46A2-9AA2-3D755EA08214}"/>
                  </a:ext>
                </a:extLst>
              </p:cNvPr>
              <p:cNvGrpSpPr/>
              <p:nvPr/>
            </p:nvGrpSpPr>
            <p:grpSpPr>
              <a:xfrm>
                <a:off x="1703942" y="3501601"/>
                <a:ext cx="2048467" cy="554967"/>
                <a:chOff x="1703942" y="3520651"/>
                <a:chExt cx="2048467" cy="554967"/>
              </a:xfrm>
            </p:grpSpPr>
            <p:sp>
              <p:nvSpPr>
                <p:cNvPr id="64" name="Oval 63">
                  <a:extLst>
                    <a:ext uri="{FF2B5EF4-FFF2-40B4-BE49-F238E27FC236}">
                      <a16:creationId xmlns:a16="http://schemas.microsoft.com/office/drawing/2014/main" id="{E931E4DD-D90F-4950-8ED6-5E817367B3AB}"/>
                    </a:ext>
                  </a:extLst>
                </p:cNvPr>
                <p:cNvSpPr/>
                <p:nvPr/>
              </p:nvSpPr>
              <p:spPr>
                <a:xfrm>
                  <a:off x="1830036" y="3520651"/>
                  <a:ext cx="260349" cy="25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a:extLst>
                    <a:ext uri="{FF2B5EF4-FFF2-40B4-BE49-F238E27FC236}">
                      <a16:creationId xmlns:a16="http://schemas.microsoft.com/office/drawing/2014/main" id="{C5948E06-4EEF-4779-A74A-2EB4DA9BF740}"/>
                    </a:ext>
                  </a:extLst>
                </p:cNvPr>
                <p:cNvSpPr/>
                <p:nvPr/>
              </p:nvSpPr>
              <p:spPr>
                <a:xfrm>
                  <a:off x="2616801" y="3533871"/>
                  <a:ext cx="260349" cy="25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a:extLst>
                    <a:ext uri="{FF2B5EF4-FFF2-40B4-BE49-F238E27FC236}">
                      <a16:creationId xmlns:a16="http://schemas.microsoft.com/office/drawing/2014/main" id="{B61A7CF4-4342-4234-821D-498FDA690200}"/>
                    </a:ext>
                  </a:extLst>
                </p:cNvPr>
                <p:cNvSpPr/>
                <p:nvPr/>
              </p:nvSpPr>
              <p:spPr>
                <a:xfrm>
                  <a:off x="3351577" y="3535733"/>
                  <a:ext cx="260349" cy="25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C281335-2AB8-4E01-80C5-4622553211C3}"/>
                    </a:ext>
                  </a:extLst>
                </p:cNvPr>
                <p:cNvCxnSpPr>
                  <a:cxnSpLocks/>
                </p:cNvCxnSpPr>
                <p:nvPr/>
              </p:nvCxnSpPr>
              <p:spPr>
                <a:xfrm flipH="1">
                  <a:off x="1703942" y="3806561"/>
                  <a:ext cx="126095" cy="23161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E873F4FF-9FD0-4C60-B480-427BA2E3BF3B}"/>
                    </a:ext>
                  </a:extLst>
                </p:cNvPr>
                <p:cNvCxnSpPr>
                  <a:cxnSpLocks/>
                </p:cNvCxnSpPr>
                <p:nvPr/>
              </p:nvCxnSpPr>
              <p:spPr>
                <a:xfrm flipH="1">
                  <a:off x="1846742" y="3823729"/>
                  <a:ext cx="65831" cy="251889"/>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CE09D56-3E1B-4CF5-AEBB-AFD8454D22CE}"/>
                    </a:ext>
                  </a:extLst>
                </p:cNvPr>
                <p:cNvCxnSpPr>
                  <a:cxnSpLocks/>
                </p:cNvCxnSpPr>
                <p:nvPr/>
              </p:nvCxnSpPr>
              <p:spPr>
                <a:xfrm flipH="1">
                  <a:off x="2505746" y="3832694"/>
                  <a:ext cx="126095" cy="23161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80FCD855-7927-438A-8940-54C066D49C2C}"/>
                    </a:ext>
                  </a:extLst>
                </p:cNvPr>
                <p:cNvCxnSpPr>
                  <a:cxnSpLocks/>
                </p:cNvCxnSpPr>
                <p:nvPr/>
              </p:nvCxnSpPr>
              <p:spPr>
                <a:xfrm flipH="1">
                  <a:off x="3248378" y="3838393"/>
                  <a:ext cx="126095" cy="23161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6316993F-981B-42A9-93ED-621953777B6A}"/>
                    </a:ext>
                  </a:extLst>
                </p:cNvPr>
                <p:cNvCxnSpPr>
                  <a:cxnSpLocks/>
                </p:cNvCxnSpPr>
                <p:nvPr/>
              </p:nvCxnSpPr>
              <p:spPr>
                <a:xfrm>
                  <a:off x="2074492" y="3810884"/>
                  <a:ext cx="140719" cy="222963"/>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8790E81-1A27-4D25-80DB-5B793D168DBF}"/>
                    </a:ext>
                  </a:extLst>
                </p:cNvPr>
                <p:cNvCxnSpPr>
                  <a:cxnSpLocks/>
                </p:cNvCxnSpPr>
                <p:nvPr/>
              </p:nvCxnSpPr>
              <p:spPr>
                <a:xfrm>
                  <a:off x="2870442" y="3823495"/>
                  <a:ext cx="140719" cy="222963"/>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E2864E86-EA64-4CB3-9F93-64D4BBD1EAA2}"/>
                    </a:ext>
                  </a:extLst>
                </p:cNvPr>
                <p:cNvCxnSpPr>
                  <a:cxnSpLocks/>
                </p:cNvCxnSpPr>
                <p:nvPr/>
              </p:nvCxnSpPr>
              <p:spPr>
                <a:xfrm>
                  <a:off x="3611690" y="3822856"/>
                  <a:ext cx="140719" cy="222963"/>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grpSp>
        </p:grpSp>
        <p:grpSp>
          <p:nvGrpSpPr>
            <p:cNvPr id="100" name="Group 99">
              <a:extLst>
                <a:ext uri="{FF2B5EF4-FFF2-40B4-BE49-F238E27FC236}">
                  <a16:creationId xmlns:a16="http://schemas.microsoft.com/office/drawing/2014/main" id="{77C04B84-9577-41C1-8A6F-B58DA043A557}"/>
                </a:ext>
              </a:extLst>
            </p:cNvPr>
            <p:cNvGrpSpPr/>
            <p:nvPr/>
          </p:nvGrpSpPr>
          <p:grpSpPr>
            <a:xfrm>
              <a:off x="1803387" y="4397563"/>
              <a:ext cx="2107660" cy="689047"/>
              <a:chOff x="1823149" y="4380279"/>
              <a:chExt cx="2107660" cy="689047"/>
            </a:xfrm>
          </p:grpSpPr>
          <p:sp>
            <p:nvSpPr>
              <p:cNvPr id="91" name="Oval 90">
                <a:extLst>
                  <a:ext uri="{FF2B5EF4-FFF2-40B4-BE49-F238E27FC236}">
                    <a16:creationId xmlns:a16="http://schemas.microsoft.com/office/drawing/2014/main" id="{EB7D6A64-1A59-41FE-825D-DE8F64659D23}"/>
                  </a:ext>
                </a:extLst>
              </p:cNvPr>
              <p:cNvSpPr/>
              <p:nvPr/>
            </p:nvSpPr>
            <p:spPr>
              <a:xfrm>
                <a:off x="1823149" y="4388154"/>
                <a:ext cx="244456" cy="24765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76E2C3F5-90A8-4063-A565-6B6DDF8D2835}"/>
                  </a:ext>
                </a:extLst>
              </p:cNvPr>
              <p:cNvSpPr/>
              <p:nvPr/>
            </p:nvSpPr>
            <p:spPr>
              <a:xfrm>
                <a:off x="2457726" y="4382301"/>
                <a:ext cx="244456" cy="24765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A592916E-85E1-40F0-8F08-8AFC9C940189}"/>
                  </a:ext>
                </a:extLst>
              </p:cNvPr>
              <p:cNvSpPr/>
              <p:nvPr/>
            </p:nvSpPr>
            <p:spPr>
              <a:xfrm>
                <a:off x="3085416" y="4380279"/>
                <a:ext cx="244456" cy="24765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954A9A7-30B4-4FE1-937C-ACD4AB0F183F}"/>
                  </a:ext>
                </a:extLst>
              </p:cNvPr>
              <p:cNvSpPr/>
              <p:nvPr/>
            </p:nvSpPr>
            <p:spPr>
              <a:xfrm>
                <a:off x="3686353" y="4392989"/>
                <a:ext cx="244456" cy="24765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A08A8AB3-AED3-44C7-BA00-BA60351237C8}"/>
                  </a:ext>
                </a:extLst>
              </p:cNvPr>
              <p:cNvCxnSpPr/>
              <p:nvPr/>
            </p:nvCxnSpPr>
            <p:spPr>
              <a:xfrm>
                <a:off x="1939027" y="4712256"/>
                <a:ext cx="0" cy="338020"/>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2809DB0-B692-44C6-ABF8-F999E7FFD211}"/>
                  </a:ext>
                </a:extLst>
              </p:cNvPr>
              <p:cNvCxnSpPr/>
              <p:nvPr/>
            </p:nvCxnSpPr>
            <p:spPr>
              <a:xfrm>
                <a:off x="2568793" y="4731306"/>
                <a:ext cx="0" cy="338020"/>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4EFBDDD-8BD6-43EB-A138-41CE1D72FFA9}"/>
                  </a:ext>
                </a:extLst>
              </p:cNvPr>
              <p:cNvCxnSpPr/>
              <p:nvPr/>
            </p:nvCxnSpPr>
            <p:spPr>
              <a:xfrm>
                <a:off x="3207644" y="4716722"/>
                <a:ext cx="0" cy="338020"/>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3103756-D7E0-4CA4-A4B4-7F8260FF765F}"/>
                  </a:ext>
                </a:extLst>
              </p:cNvPr>
              <p:cNvCxnSpPr/>
              <p:nvPr/>
            </p:nvCxnSpPr>
            <p:spPr>
              <a:xfrm>
                <a:off x="3805624" y="4716722"/>
                <a:ext cx="0" cy="338020"/>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01" name="Picture 100">
              <a:extLst>
                <a:ext uri="{FF2B5EF4-FFF2-40B4-BE49-F238E27FC236}">
                  <a16:creationId xmlns:a16="http://schemas.microsoft.com/office/drawing/2014/main" id="{D9101E10-B2DA-4845-B47C-4E632335CDC8}"/>
                </a:ext>
              </a:extLst>
            </p:cNvPr>
            <p:cNvPicPr>
              <a:picLocks noChangeAspect="1"/>
            </p:cNvPicPr>
            <p:nvPr/>
          </p:nvPicPr>
          <p:blipFill>
            <a:blip r:embed="rId5"/>
            <a:stretch>
              <a:fillRect/>
            </a:stretch>
          </p:blipFill>
          <p:spPr>
            <a:xfrm>
              <a:off x="2375144" y="5131079"/>
              <a:ext cx="381698" cy="401921"/>
            </a:xfrm>
            <a:prstGeom prst="rect">
              <a:avLst/>
            </a:prstGeom>
          </p:spPr>
        </p:pic>
        <p:pic>
          <p:nvPicPr>
            <p:cNvPr id="103" name="Picture 102">
              <a:extLst>
                <a:ext uri="{FF2B5EF4-FFF2-40B4-BE49-F238E27FC236}">
                  <a16:creationId xmlns:a16="http://schemas.microsoft.com/office/drawing/2014/main" id="{756213B3-E3F8-4A45-8802-B746684E78DF}"/>
                </a:ext>
              </a:extLst>
            </p:cNvPr>
            <p:cNvPicPr>
              <a:picLocks noChangeAspect="1"/>
            </p:cNvPicPr>
            <p:nvPr/>
          </p:nvPicPr>
          <p:blipFill>
            <a:blip r:embed="rId6"/>
            <a:stretch>
              <a:fillRect/>
            </a:stretch>
          </p:blipFill>
          <p:spPr>
            <a:xfrm>
              <a:off x="3045916" y="5114857"/>
              <a:ext cx="296274" cy="479646"/>
            </a:xfrm>
            <a:prstGeom prst="rect">
              <a:avLst/>
            </a:prstGeom>
          </p:spPr>
        </p:pic>
        <p:pic>
          <p:nvPicPr>
            <p:cNvPr id="104" name="Picture 103">
              <a:extLst>
                <a:ext uri="{FF2B5EF4-FFF2-40B4-BE49-F238E27FC236}">
                  <a16:creationId xmlns:a16="http://schemas.microsoft.com/office/drawing/2014/main" id="{EF8CA1AC-B2A9-40AD-873C-6F4190732E05}"/>
                </a:ext>
              </a:extLst>
            </p:cNvPr>
            <p:cNvPicPr>
              <a:picLocks noChangeAspect="1"/>
            </p:cNvPicPr>
            <p:nvPr/>
          </p:nvPicPr>
          <p:blipFill>
            <a:blip r:embed="rId7"/>
            <a:stretch>
              <a:fillRect/>
            </a:stretch>
          </p:blipFill>
          <p:spPr>
            <a:xfrm>
              <a:off x="3588791" y="5121969"/>
              <a:ext cx="418064" cy="420139"/>
            </a:xfrm>
            <a:prstGeom prst="rect">
              <a:avLst/>
            </a:prstGeom>
          </p:spPr>
        </p:pic>
        <p:pic>
          <p:nvPicPr>
            <p:cNvPr id="105" name="Picture 104">
              <a:extLst>
                <a:ext uri="{FF2B5EF4-FFF2-40B4-BE49-F238E27FC236}">
                  <a16:creationId xmlns:a16="http://schemas.microsoft.com/office/drawing/2014/main" id="{5DDDCF21-FCF4-43E4-812B-730A19307A83}"/>
                </a:ext>
              </a:extLst>
            </p:cNvPr>
            <p:cNvPicPr>
              <a:picLocks noChangeAspect="1"/>
            </p:cNvPicPr>
            <p:nvPr/>
          </p:nvPicPr>
          <p:blipFill>
            <a:blip r:embed="rId8"/>
            <a:stretch>
              <a:fillRect/>
            </a:stretch>
          </p:blipFill>
          <p:spPr>
            <a:xfrm>
              <a:off x="1492106" y="5132575"/>
              <a:ext cx="828917" cy="415216"/>
            </a:xfrm>
            <a:prstGeom prst="rect">
              <a:avLst/>
            </a:prstGeom>
          </p:spPr>
        </p:pic>
      </p:grpSp>
      <p:sp>
        <p:nvSpPr>
          <p:cNvPr id="67" name="TextBox 66"/>
          <p:cNvSpPr txBox="1"/>
          <p:nvPr/>
        </p:nvSpPr>
        <p:spPr>
          <a:xfrm>
            <a:off x="4731471" y="878186"/>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98589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Components</a:t>
            </a:r>
          </a:p>
        </p:txBody>
      </p:sp>
      <p:sp>
        <p:nvSpPr>
          <p:cNvPr id="3" name="Content Placeholder 2"/>
          <p:cNvSpPr>
            <a:spLocks noGrp="1"/>
          </p:cNvSpPr>
          <p:nvPr>
            <p:ph idx="1"/>
          </p:nvPr>
        </p:nvSpPr>
        <p:spPr>
          <a:xfrm>
            <a:off x="457200" y="1333500"/>
            <a:ext cx="8229600" cy="5067300"/>
          </a:xfrm>
        </p:spPr>
        <p:txBody>
          <a:bodyPr>
            <a:normAutofit/>
          </a:bodyPr>
          <a:lstStyle/>
          <a:p>
            <a:pPr>
              <a:lnSpc>
                <a:spcPct val="110000"/>
              </a:lnSpc>
            </a:pPr>
            <a:r>
              <a:rPr lang="en-US" dirty="0"/>
              <a:t>Applications </a:t>
            </a:r>
            <a:r>
              <a:rPr lang="mr-IN" dirty="0"/>
              <a:t>–</a:t>
            </a:r>
            <a:r>
              <a:rPr lang="en-US" dirty="0"/>
              <a:t> implementing the (distributed) system’s functionalities by using</a:t>
            </a:r>
          </a:p>
          <a:p>
            <a:pPr lvl="1">
              <a:lnSpc>
                <a:spcPct val="110000"/>
              </a:lnSpc>
            </a:pPr>
            <a:r>
              <a:rPr lang="en-US" dirty="0"/>
              <a:t>Standard web service protocols</a:t>
            </a:r>
          </a:p>
          <a:p>
            <a:pPr lvl="1">
              <a:lnSpc>
                <a:spcPct val="110000"/>
              </a:lnSpc>
            </a:pPr>
            <a:r>
              <a:rPr lang="en-US" dirty="0"/>
              <a:t>Service composition technologies</a:t>
            </a:r>
          </a:p>
          <a:p>
            <a:pPr>
              <a:lnSpc>
                <a:spcPct val="110000"/>
              </a:lnSpc>
            </a:pPr>
            <a:r>
              <a:rPr lang="en-US" dirty="0"/>
              <a:t>Service composition - Composition of single services for applications</a:t>
            </a:r>
          </a:p>
          <a:p>
            <a:pPr lvl="1">
              <a:lnSpc>
                <a:spcPct val="110000"/>
              </a:lnSpc>
            </a:pPr>
            <a:r>
              <a:rPr lang="en-US" dirty="0"/>
              <a:t>Services are visible assets</a:t>
            </a:r>
          </a:p>
          <a:p>
            <a:pPr lvl="1">
              <a:lnSpc>
                <a:spcPct val="110000"/>
              </a:lnSpc>
            </a:pPr>
            <a:r>
              <a:rPr lang="en-US" dirty="0"/>
              <a:t>Use business </a:t>
            </a:r>
            <a:r>
              <a:rPr lang="en-US" dirty="0">
                <a:solidFill>
                  <a:srgbClr val="C00000"/>
                </a:solidFill>
              </a:rPr>
              <a:t>workflow languages </a:t>
            </a:r>
            <a:r>
              <a:rPr lang="en-US" dirty="0"/>
              <a:t>to compose complex services</a:t>
            </a:r>
            <a:endParaRPr lang="en-US" dirty="0">
              <a:solidFill>
                <a:srgbClr val="C00000"/>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23</a:t>
            </a:fld>
            <a:endParaRPr lang="en-US" altLang="en-US"/>
          </a:p>
        </p:txBody>
      </p:sp>
    </p:spTree>
    <p:extLst>
      <p:ext uri="{BB962C8B-B14F-4D97-AF65-F5344CB8AC3E}">
        <p14:creationId xmlns:p14="http://schemas.microsoft.com/office/powerpoint/2010/main" val="11135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Components (Cont’d)</a:t>
            </a:r>
          </a:p>
        </p:txBody>
      </p:sp>
      <p:sp>
        <p:nvSpPr>
          <p:cNvPr id="3" name="Content Placeholder 2"/>
          <p:cNvSpPr>
            <a:spLocks noGrp="1"/>
          </p:cNvSpPr>
          <p:nvPr>
            <p:ph idx="1"/>
          </p:nvPr>
        </p:nvSpPr>
        <p:spPr>
          <a:xfrm>
            <a:off x="203200" y="1333500"/>
            <a:ext cx="8483600" cy="5085588"/>
          </a:xfrm>
        </p:spPr>
        <p:txBody>
          <a:bodyPr>
            <a:normAutofit/>
          </a:bodyPr>
          <a:lstStyle/>
          <a:p>
            <a:pPr>
              <a:lnSpc>
                <a:spcPct val="120000"/>
              </a:lnSpc>
            </a:pPr>
            <a:r>
              <a:rPr lang="en-US" dirty="0"/>
              <a:t>Service management </a:t>
            </a:r>
            <a:r>
              <a:rPr lang="mr-IN" dirty="0"/>
              <a:t>–</a:t>
            </a:r>
            <a:r>
              <a:rPr lang="en-US" dirty="0"/>
              <a:t> providing object dynamic discovery, status monitoring, and service configuration</a:t>
            </a:r>
          </a:p>
          <a:p>
            <a:pPr lvl="1">
              <a:lnSpc>
                <a:spcPct val="120000"/>
              </a:lnSpc>
            </a:pPr>
            <a:r>
              <a:rPr lang="en-US" dirty="0"/>
              <a:t>A service repository lists the catalogue of services and associated objects for easy reference</a:t>
            </a:r>
          </a:p>
          <a:p>
            <a:pPr>
              <a:lnSpc>
                <a:spcPct val="120000"/>
              </a:lnSpc>
            </a:pPr>
            <a:r>
              <a:rPr lang="en-US" dirty="0"/>
              <a:t>Object abstraction: standardizing access to different devices through a common language and procedure</a:t>
            </a:r>
          </a:p>
          <a:p>
            <a:pPr lvl="1">
              <a:lnSpc>
                <a:spcPct val="120000"/>
              </a:lnSpc>
            </a:pPr>
            <a:r>
              <a:rPr lang="en-US" dirty="0">
                <a:solidFill>
                  <a:srgbClr val="C00000"/>
                </a:solidFill>
              </a:rPr>
              <a:t>Interface layer </a:t>
            </a:r>
            <a:r>
              <a:rPr lang="mr-IN" dirty="0">
                <a:solidFill>
                  <a:srgbClr val="C00000"/>
                </a:solidFill>
              </a:rPr>
              <a:t>–</a:t>
            </a:r>
            <a:r>
              <a:rPr lang="en-US" dirty="0">
                <a:solidFill>
                  <a:srgbClr val="C00000"/>
                </a:solidFill>
              </a:rPr>
              <a:t> </a:t>
            </a:r>
            <a:r>
              <a:rPr lang="en-US" dirty="0"/>
              <a:t>use a web interface exposing the methods; manages communications </a:t>
            </a:r>
            <a:r>
              <a:rPr lang="en-US" dirty="0">
                <a:solidFill>
                  <a:srgbClr val="C00000"/>
                </a:solidFill>
              </a:rPr>
              <a:t>with the external world</a:t>
            </a:r>
            <a:r>
              <a:rPr lang="en-US" dirty="0"/>
              <a:t>. </a:t>
            </a:r>
          </a:p>
          <a:p>
            <a:pPr lvl="1">
              <a:lnSpc>
                <a:spcPct val="120000"/>
              </a:lnSpc>
            </a:pPr>
            <a:r>
              <a:rPr lang="en-US" dirty="0">
                <a:solidFill>
                  <a:srgbClr val="C00000"/>
                </a:solidFill>
              </a:rPr>
              <a:t>The communication sub-layer </a:t>
            </a:r>
            <a:r>
              <a:rPr lang="mr-IN" dirty="0">
                <a:solidFill>
                  <a:srgbClr val="C00000"/>
                </a:solidFill>
              </a:rPr>
              <a:t>–</a:t>
            </a:r>
            <a:r>
              <a:rPr lang="en-US" dirty="0">
                <a:solidFill>
                  <a:srgbClr val="C00000"/>
                </a:solidFill>
              </a:rPr>
              <a:t> </a:t>
            </a:r>
            <a:r>
              <a:rPr lang="en-US" dirty="0"/>
              <a:t>implementing the web service methods and communicating with the real-world objects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24</a:t>
            </a:fld>
            <a:endParaRPr lang="en-US" altLang="en-US"/>
          </a:p>
        </p:txBody>
      </p:sp>
    </p:spTree>
    <p:extLst>
      <p:ext uri="{BB962C8B-B14F-4D97-AF65-F5344CB8AC3E}">
        <p14:creationId xmlns:p14="http://schemas.microsoft.com/office/powerpoint/2010/main" val="830109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Components (Cont’d)</a:t>
            </a:r>
          </a:p>
        </p:txBody>
      </p:sp>
      <p:sp>
        <p:nvSpPr>
          <p:cNvPr id="3" name="Content Placeholder 2"/>
          <p:cNvSpPr>
            <a:spLocks noGrp="1"/>
          </p:cNvSpPr>
          <p:nvPr>
            <p:ph idx="1"/>
          </p:nvPr>
        </p:nvSpPr>
        <p:spPr>
          <a:xfrm>
            <a:off x="457200" y="1333500"/>
            <a:ext cx="8229600" cy="5231892"/>
          </a:xfrm>
        </p:spPr>
        <p:txBody>
          <a:bodyPr>
            <a:normAutofit/>
          </a:bodyPr>
          <a:lstStyle/>
          <a:p>
            <a:pPr>
              <a:lnSpc>
                <a:spcPct val="120000"/>
              </a:lnSpc>
            </a:pPr>
            <a:r>
              <a:rPr lang="en-US" dirty="0"/>
              <a:t>Trust, privacy and security management</a:t>
            </a:r>
          </a:p>
          <a:p>
            <a:pPr lvl="1">
              <a:lnSpc>
                <a:spcPct val="120000"/>
              </a:lnSpc>
            </a:pPr>
            <a:r>
              <a:rPr lang="en-US" dirty="0"/>
              <a:t>For example, malicious query of RFID tags for surveillance of our lives. </a:t>
            </a:r>
          </a:p>
          <a:p>
            <a:pPr lvl="1">
              <a:lnSpc>
                <a:spcPct val="120000"/>
              </a:lnSpc>
            </a:pPr>
            <a:r>
              <a:rPr lang="en-US" dirty="0"/>
              <a:t>Managed by the middleware for all the exchanged data.</a:t>
            </a:r>
          </a:p>
          <a:p>
            <a:pPr lvl="1">
              <a:lnSpc>
                <a:spcPct val="120000"/>
              </a:lnSpc>
            </a:pPr>
            <a:r>
              <a:rPr lang="en-US" dirty="0"/>
              <a:t>Built on one specific layer or distributed through all layers, </a:t>
            </a:r>
          </a:p>
          <a:p>
            <a:pPr lvl="1">
              <a:lnSpc>
                <a:spcPct val="120000"/>
              </a:lnSpc>
            </a:pPr>
            <a:r>
              <a:rPr lang="en-US" dirty="0">
                <a:solidFill>
                  <a:srgbClr val="C00000"/>
                </a:solidFill>
              </a:rPr>
              <a:t>No obvious degradation of system performance</a:t>
            </a: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25</a:t>
            </a:fld>
            <a:endParaRPr lang="en-US" altLang="en-US"/>
          </a:p>
        </p:txBody>
      </p:sp>
    </p:spTree>
    <p:extLst>
      <p:ext uri="{BB962C8B-B14F-4D97-AF65-F5344CB8AC3E}">
        <p14:creationId xmlns:p14="http://schemas.microsoft.com/office/powerpoint/2010/main" val="261622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Architectures - </a:t>
            </a:r>
            <a:r>
              <a:rPr lang="en-US" dirty="0" err="1"/>
              <a:t>Fosstrak</a:t>
            </a:r>
            <a:endParaRPr lang="en-US" dirty="0"/>
          </a:p>
        </p:txBody>
      </p:sp>
      <p:sp>
        <p:nvSpPr>
          <p:cNvPr id="3" name="Content Placeholder 2"/>
          <p:cNvSpPr>
            <a:spLocks noGrp="1"/>
          </p:cNvSpPr>
          <p:nvPr>
            <p:ph idx="1"/>
          </p:nvPr>
        </p:nvSpPr>
        <p:spPr>
          <a:xfrm>
            <a:off x="457200" y="1333500"/>
            <a:ext cx="8229600" cy="4895850"/>
          </a:xfrm>
        </p:spPr>
        <p:txBody>
          <a:bodyPr>
            <a:normAutofit/>
          </a:bodyPr>
          <a:lstStyle/>
          <a:p>
            <a:pPr>
              <a:lnSpc>
                <a:spcPct val="120000"/>
              </a:lnSpc>
            </a:pPr>
            <a:r>
              <a:rPr lang="en-US" dirty="0"/>
              <a:t>Management of </a:t>
            </a:r>
            <a:r>
              <a:rPr lang="en-US" b="1" dirty="0"/>
              <a:t>RFID</a:t>
            </a:r>
            <a:r>
              <a:rPr lang="en-US" dirty="0"/>
              <a:t> related applications</a:t>
            </a:r>
          </a:p>
          <a:p>
            <a:pPr>
              <a:lnSpc>
                <a:spcPct val="120000"/>
              </a:lnSpc>
            </a:pPr>
            <a:r>
              <a:rPr lang="en-US" dirty="0"/>
              <a:t>An open source RFID infrastructure implementing the EPC Network specifications</a:t>
            </a:r>
          </a:p>
          <a:p>
            <a:pPr lvl="1">
              <a:lnSpc>
                <a:spcPct val="120000"/>
              </a:lnSpc>
            </a:pPr>
            <a:r>
              <a:rPr lang="en-US" dirty="0"/>
              <a:t>Data dissemination, aggregation, filtering, interpretation</a:t>
            </a:r>
          </a:p>
          <a:p>
            <a:pPr lvl="1">
              <a:lnSpc>
                <a:spcPct val="120000"/>
              </a:lnSpc>
            </a:pPr>
            <a:r>
              <a:rPr lang="en-US" dirty="0"/>
              <a:t>Writing to a tag, trigger RFID reader from external sensors</a:t>
            </a:r>
          </a:p>
          <a:p>
            <a:pPr lvl="1">
              <a:lnSpc>
                <a:spcPct val="120000"/>
              </a:lnSpc>
            </a:pPr>
            <a:r>
              <a:rPr lang="en-US" dirty="0"/>
              <a:t>fault and configuration management</a:t>
            </a:r>
          </a:p>
          <a:p>
            <a:pPr lvl="1">
              <a:lnSpc>
                <a:spcPct val="120000"/>
              </a:lnSpc>
            </a:pPr>
            <a:r>
              <a:rPr lang="en-US" dirty="0"/>
              <a:t>Sharing RFID triggered business events, lookup and directory service</a:t>
            </a:r>
          </a:p>
          <a:p>
            <a:pPr lvl="1">
              <a:lnSpc>
                <a:spcPct val="120000"/>
              </a:lnSpc>
            </a:pPr>
            <a:r>
              <a:rPr lang="en-US" dirty="0"/>
              <a:t>Tag identifier management, and privacy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26</a:t>
            </a:fld>
            <a:endParaRPr lang="en-US" altLang="en-US"/>
          </a:p>
        </p:txBody>
      </p:sp>
    </p:spTree>
    <p:extLst>
      <p:ext uri="{BB962C8B-B14F-4D97-AF65-F5344CB8AC3E}">
        <p14:creationId xmlns:p14="http://schemas.microsoft.com/office/powerpoint/2010/main" val="1437253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058150" cy="1080120"/>
          </a:xfrm>
        </p:spPr>
        <p:txBody>
          <a:bodyPr/>
          <a:lstStyle/>
          <a:p>
            <a:r>
              <a:rPr lang="en-US" sz="4000" dirty="0"/>
              <a:t>Other Architectures - e-SENSE project</a:t>
            </a:r>
          </a:p>
        </p:txBody>
      </p:sp>
      <p:sp>
        <p:nvSpPr>
          <p:cNvPr id="3" name="Content Placeholder 2"/>
          <p:cNvSpPr>
            <a:spLocks noGrp="1"/>
          </p:cNvSpPr>
          <p:nvPr>
            <p:ph idx="1"/>
          </p:nvPr>
        </p:nvSpPr>
        <p:spPr>
          <a:xfrm>
            <a:off x="457200" y="1333500"/>
            <a:ext cx="8229600" cy="5081588"/>
          </a:xfrm>
        </p:spPr>
        <p:txBody>
          <a:bodyPr>
            <a:normAutofit/>
          </a:bodyPr>
          <a:lstStyle/>
          <a:p>
            <a:pPr>
              <a:lnSpc>
                <a:spcPct val="120000"/>
              </a:lnSpc>
            </a:pPr>
            <a:r>
              <a:rPr lang="en-US" dirty="0"/>
              <a:t>Capturing ambient intelligence through </a:t>
            </a:r>
            <a:r>
              <a:rPr lang="en-US" b="1" dirty="0"/>
              <a:t>WSNs</a:t>
            </a:r>
          </a:p>
          <a:p>
            <a:pPr>
              <a:lnSpc>
                <a:spcPct val="120000"/>
              </a:lnSpc>
            </a:pPr>
            <a:r>
              <a:rPr lang="en-US" dirty="0"/>
              <a:t>Four logical subsystems</a:t>
            </a:r>
          </a:p>
          <a:p>
            <a:pPr lvl="1">
              <a:lnSpc>
                <a:spcPct val="120000"/>
              </a:lnSpc>
            </a:pPr>
            <a:r>
              <a:rPr lang="en-US" dirty="0"/>
              <a:t>Application, management, middleware, and connectivity. </a:t>
            </a:r>
          </a:p>
          <a:p>
            <a:pPr lvl="1">
              <a:lnSpc>
                <a:spcPct val="120000"/>
              </a:lnSpc>
            </a:pPr>
            <a:r>
              <a:rPr lang="en-US" dirty="0"/>
              <a:t>Each subsystem uses service access points to provide access to other subsystems</a:t>
            </a:r>
          </a:p>
          <a:p>
            <a:pPr>
              <a:lnSpc>
                <a:spcPct val="120000"/>
              </a:lnSpc>
            </a:pPr>
            <a:r>
              <a:rPr lang="en-US" dirty="0"/>
              <a:t>This entire stack is implemented in a full function sensor node and a gateway node?</a:t>
            </a:r>
          </a:p>
          <a:p>
            <a:pPr lvl="1">
              <a:lnSpc>
                <a:spcPct val="120000"/>
              </a:lnSpc>
            </a:pPr>
            <a:r>
              <a:rPr lang="en-US" dirty="0"/>
              <a:t>A reduced-function sensor node has fewer functions.</a:t>
            </a:r>
          </a:p>
          <a:p>
            <a:pPr>
              <a:lnSpc>
                <a:spcPct val="120000"/>
              </a:lnSpc>
            </a:pPr>
            <a:r>
              <a:rPr lang="en-US" dirty="0"/>
              <a:t>The middleware subsystem works in a distributed fashion</a:t>
            </a:r>
          </a:p>
          <a:p>
            <a:pPr>
              <a:lnSpc>
                <a:spcPct val="120000"/>
              </a:lnSpc>
            </a:pPr>
            <a:r>
              <a:rPr lang="en-US" dirty="0"/>
              <a:t>The result can be sent to an actuating node and/or to the fixed infrastructure through a gateway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27</a:t>
            </a:fld>
            <a:endParaRPr lang="en-US" altLang="en-US"/>
          </a:p>
        </p:txBody>
      </p:sp>
    </p:spTree>
    <p:extLst>
      <p:ext uri="{BB962C8B-B14F-4D97-AF65-F5344CB8AC3E}">
        <p14:creationId xmlns:p14="http://schemas.microsoft.com/office/powerpoint/2010/main" val="107090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Different visions of the Internet of Things (</a:t>
            </a:r>
            <a:r>
              <a:rPr lang="en-US" dirty="0" err="1">
                <a:solidFill>
                  <a:schemeClr val="bg2">
                    <a:lumMod val="75000"/>
                  </a:schemeClr>
                </a:solidFill>
              </a:rPr>
              <a:t>IoT</a:t>
            </a:r>
            <a:r>
              <a:rPr lang="en-US" dirty="0">
                <a:solidFill>
                  <a:schemeClr val="bg2">
                    <a:lumMod val="75000"/>
                  </a:schemeClr>
                </a:solidFill>
              </a:rPr>
              <a:t>) paradigm</a:t>
            </a:r>
            <a:endParaRPr lang="en-US" sz="1000" dirty="0">
              <a:solidFill>
                <a:schemeClr val="bg2">
                  <a:lumMod val="75000"/>
                </a:schemeClr>
              </a:solidFill>
            </a:endParaRPr>
          </a:p>
          <a:p>
            <a:r>
              <a:rPr lang="en-US" dirty="0">
                <a:solidFill>
                  <a:schemeClr val="bg2">
                    <a:lumMod val="75000"/>
                  </a:schemeClr>
                </a:solidFill>
              </a:rPr>
              <a:t>Enabling technologies, their advantages and disadvantages</a:t>
            </a:r>
          </a:p>
          <a:p>
            <a:r>
              <a:rPr lang="en-US" dirty="0" err="1"/>
              <a:t>IoT</a:t>
            </a:r>
            <a:r>
              <a:rPr lang="en-US"/>
              <a:t> Applications</a:t>
            </a:r>
            <a:endParaRPr lang="en-US" dirty="0">
              <a:solidFill>
                <a:schemeClr val="bg2">
                  <a:lumMod val="75000"/>
                </a:schemeClr>
              </a:solidFill>
            </a:endParaRPr>
          </a:p>
          <a:p>
            <a:endParaRPr lang="en-US" dirty="0">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28</a:t>
            </a:fld>
            <a:endParaRPr lang="en-US" altLang="en-US"/>
          </a:p>
        </p:txBody>
      </p:sp>
    </p:spTree>
    <p:extLst>
      <p:ext uri="{BB962C8B-B14F-4D97-AF65-F5344CB8AC3E}">
        <p14:creationId xmlns:p14="http://schemas.microsoft.com/office/powerpoint/2010/main" val="289275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80120"/>
          </a:xfrm>
        </p:spPr>
        <p:txBody>
          <a:bodyPr>
            <a:normAutofit/>
          </a:bodyPr>
          <a:lstStyle/>
          <a:p>
            <a:r>
              <a:rPr lang="en-US" dirty="0"/>
              <a:t>Applications and Example Scenarios</a:t>
            </a:r>
          </a:p>
        </p:txBody>
      </p:sp>
      <p:sp>
        <p:nvSpPr>
          <p:cNvPr id="3" name="Content Placeholder 2"/>
          <p:cNvSpPr>
            <a:spLocks noGrp="1"/>
          </p:cNvSpPr>
          <p:nvPr>
            <p:ph idx="1"/>
          </p:nvPr>
        </p:nvSpPr>
        <p:spPr>
          <a:xfrm>
            <a:off x="457200" y="1076321"/>
            <a:ext cx="8229600" cy="1614652"/>
          </a:xfrm>
        </p:spPr>
        <p:txBody>
          <a:bodyPr>
            <a:normAutofit fontScale="92500" lnSpcReduction="20000"/>
          </a:bodyPr>
          <a:lstStyle/>
          <a:p>
            <a:pPr>
              <a:lnSpc>
                <a:spcPct val="120000"/>
              </a:lnSpc>
            </a:pPr>
            <a:r>
              <a:rPr lang="en-US" dirty="0"/>
              <a:t> Transportation and logistics domain.</a:t>
            </a:r>
          </a:p>
          <a:p>
            <a:pPr>
              <a:lnSpc>
                <a:spcPct val="120000"/>
              </a:lnSpc>
            </a:pPr>
            <a:r>
              <a:rPr lang="en-US" dirty="0"/>
              <a:t> Healthcare domain.</a:t>
            </a:r>
          </a:p>
          <a:p>
            <a:pPr>
              <a:lnSpc>
                <a:spcPct val="120000"/>
              </a:lnSpc>
            </a:pPr>
            <a:r>
              <a:rPr lang="en-US" dirty="0"/>
              <a:t> Smart environment (home, office, plant) domain.</a:t>
            </a:r>
          </a:p>
          <a:p>
            <a:pPr>
              <a:lnSpc>
                <a:spcPct val="120000"/>
              </a:lnSpc>
            </a:pPr>
            <a:r>
              <a:rPr lang="en-US" dirty="0"/>
              <a:t> Personal and social domain</a:t>
            </a:r>
          </a:p>
        </p:txBody>
      </p:sp>
      <p:sp>
        <p:nvSpPr>
          <p:cNvPr id="5" name="Slide Number Placeholder 4"/>
          <p:cNvSpPr>
            <a:spLocks noGrp="1"/>
          </p:cNvSpPr>
          <p:nvPr>
            <p:ph type="sldNum" sz="quarter" idx="12"/>
          </p:nvPr>
        </p:nvSpPr>
        <p:spPr>
          <a:xfrm>
            <a:off x="6087534" y="6315788"/>
            <a:ext cx="2133600" cy="476250"/>
          </a:xfrm>
        </p:spPr>
        <p:txBody>
          <a:bodyPr/>
          <a:lstStyle/>
          <a:p>
            <a:pPr>
              <a:defRPr/>
            </a:pPr>
            <a:fld id="{7A91E16D-0EAD-4D3D-AC22-65013F654EE2}" type="slidenum">
              <a:rPr lang="en-US" altLang="en-US" smtClean="0"/>
              <a:pPr>
                <a:defRPr/>
              </a:pPr>
              <a:t>29</a:t>
            </a:fld>
            <a:endParaRPr lang="en-US" altLang="en-US"/>
          </a:p>
        </p:txBody>
      </p:sp>
      <p:grpSp>
        <p:nvGrpSpPr>
          <p:cNvPr id="80" name="Group 79">
            <a:extLst>
              <a:ext uri="{FF2B5EF4-FFF2-40B4-BE49-F238E27FC236}">
                <a16:creationId xmlns:a16="http://schemas.microsoft.com/office/drawing/2014/main" id="{65F25414-BF9A-49EC-8743-82EF3E679E53}"/>
              </a:ext>
            </a:extLst>
          </p:cNvPr>
          <p:cNvGrpSpPr/>
          <p:nvPr/>
        </p:nvGrpSpPr>
        <p:grpSpPr>
          <a:xfrm>
            <a:off x="761051" y="2710593"/>
            <a:ext cx="7999498" cy="3594425"/>
            <a:chOff x="889154" y="2946678"/>
            <a:chExt cx="7999498" cy="3594425"/>
          </a:xfrm>
        </p:grpSpPr>
        <p:grpSp>
          <p:nvGrpSpPr>
            <p:cNvPr id="26" name="Group 25">
              <a:extLst>
                <a:ext uri="{FF2B5EF4-FFF2-40B4-BE49-F238E27FC236}">
                  <a16:creationId xmlns:a16="http://schemas.microsoft.com/office/drawing/2014/main" id="{B1A7CA58-3ABC-419B-9C1E-C1B2757416B9}"/>
                </a:ext>
              </a:extLst>
            </p:cNvPr>
            <p:cNvGrpSpPr/>
            <p:nvPr/>
          </p:nvGrpSpPr>
          <p:grpSpPr>
            <a:xfrm>
              <a:off x="889154" y="2946678"/>
              <a:ext cx="1587500" cy="3594425"/>
              <a:chOff x="857250" y="2877589"/>
              <a:chExt cx="1587500" cy="3594425"/>
            </a:xfrm>
          </p:grpSpPr>
          <p:sp>
            <p:nvSpPr>
              <p:cNvPr id="6" name="Rectangle: Rounded Corners 5">
                <a:extLst>
                  <a:ext uri="{FF2B5EF4-FFF2-40B4-BE49-F238E27FC236}">
                    <a16:creationId xmlns:a16="http://schemas.microsoft.com/office/drawing/2014/main" id="{DBFC7A38-1305-444A-80F7-46F62B2797F5}"/>
                  </a:ext>
                </a:extLst>
              </p:cNvPr>
              <p:cNvSpPr/>
              <p:nvPr/>
            </p:nvSpPr>
            <p:spPr>
              <a:xfrm>
                <a:off x="857250" y="2877589"/>
                <a:ext cx="1352511" cy="47960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Transportation and logistics</a:t>
                </a:r>
              </a:p>
            </p:txBody>
          </p:sp>
          <p:sp>
            <p:nvSpPr>
              <p:cNvPr id="13" name="Rectangle: Rounded Corners 12">
                <a:extLst>
                  <a:ext uri="{FF2B5EF4-FFF2-40B4-BE49-F238E27FC236}">
                    <a16:creationId xmlns:a16="http://schemas.microsoft.com/office/drawing/2014/main" id="{06D33493-B931-4B66-A3BC-C7621A4A21ED}"/>
                  </a:ext>
                </a:extLst>
              </p:cNvPr>
              <p:cNvSpPr/>
              <p:nvPr/>
            </p:nvSpPr>
            <p:spPr>
              <a:xfrm>
                <a:off x="1339850" y="3492500"/>
                <a:ext cx="1104900" cy="406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Logistics</a:t>
                </a:r>
              </a:p>
            </p:txBody>
          </p:sp>
          <p:sp>
            <p:nvSpPr>
              <p:cNvPr id="14" name="Rectangle: Rounded Corners 13">
                <a:extLst>
                  <a:ext uri="{FF2B5EF4-FFF2-40B4-BE49-F238E27FC236}">
                    <a16:creationId xmlns:a16="http://schemas.microsoft.com/office/drawing/2014/main" id="{5119FEC8-1DEA-41C4-99E1-C7065FFEC48E}"/>
                  </a:ext>
                </a:extLst>
              </p:cNvPr>
              <p:cNvSpPr/>
              <p:nvPr/>
            </p:nvSpPr>
            <p:spPr>
              <a:xfrm>
                <a:off x="1339850" y="4044950"/>
                <a:ext cx="1104900" cy="419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Assisted driving</a:t>
                </a:r>
              </a:p>
            </p:txBody>
          </p:sp>
          <p:sp>
            <p:nvSpPr>
              <p:cNvPr id="15" name="Rectangle: Rounded Corners 14">
                <a:extLst>
                  <a:ext uri="{FF2B5EF4-FFF2-40B4-BE49-F238E27FC236}">
                    <a16:creationId xmlns:a16="http://schemas.microsoft.com/office/drawing/2014/main" id="{0FD0076C-936A-4D2C-858C-2A98702F7AEF}"/>
                  </a:ext>
                </a:extLst>
              </p:cNvPr>
              <p:cNvSpPr/>
              <p:nvPr/>
            </p:nvSpPr>
            <p:spPr>
              <a:xfrm>
                <a:off x="1339850" y="4621048"/>
                <a:ext cx="1104900" cy="4445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Mobile ticketing</a:t>
                </a:r>
              </a:p>
            </p:txBody>
          </p:sp>
          <p:sp>
            <p:nvSpPr>
              <p:cNvPr id="16" name="Rectangle: Rounded Corners 15">
                <a:extLst>
                  <a:ext uri="{FF2B5EF4-FFF2-40B4-BE49-F238E27FC236}">
                    <a16:creationId xmlns:a16="http://schemas.microsoft.com/office/drawing/2014/main" id="{8B03E522-EB43-4D9D-B70B-694593250BFE}"/>
                  </a:ext>
                </a:extLst>
              </p:cNvPr>
              <p:cNvSpPr/>
              <p:nvPr/>
            </p:nvSpPr>
            <p:spPr>
              <a:xfrm>
                <a:off x="1339850" y="5222456"/>
                <a:ext cx="1104900" cy="546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Environment monitoring</a:t>
                </a:r>
              </a:p>
            </p:txBody>
          </p:sp>
          <p:sp>
            <p:nvSpPr>
              <p:cNvPr id="17" name="Rectangle: Rounded Corners 16">
                <a:extLst>
                  <a:ext uri="{FF2B5EF4-FFF2-40B4-BE49-F238E27FC236}">
                    <a16:creationId xmlns:a16="http://schemas.microsoft.com/office/drawing/2014/main" id="{C4D17F20-106A-4D5D-8B41-7B4A196D6EA0}"/>
                  </a:ext>
                </a:extLst>
              </p:cNvPr>
              <p:cNvSpPr/>
              <p:nvPr/>
            </p:nvSpPr>
            <p:spPr>
              <a:xfrm>
                <a:off x="1339850" y="5925644"/>
                <a:ext cx="1104900" cy="546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Augmented maps</a:t>
                </a:r>
              </a:p>
            </p:txBody>
          </p:sp>
          <p:cxnSp>
            <p:nvCxnSpPr>
              <p:cNvPr id="19" name="Straight Connector 18">
                <a:extLst>
                  <a:ext uri="{FF2B5EF4-FFF2-40B4-BE49-F238E27FC236}">
                    <a16:creationId xmlns:a16="http://schemas.microsoft.com/office/drawing/2014/main" id="{EBD849BC-A9D5-49BB-8409-C2D6390B0E28}"/>
                  </a:ext>
                </a:extLst>
              </p:cNvPr>
              <p:cNvCxnSpPr/>
              <p:nvPr/>
            </p:nvCxnSpPr>
            <p:spPr>
              <a:xfrm>
                <a:off x="1146175" y="3357197"/>
                <a:ext cx="0" cy="3097007"/>
              </a:xfrm>
              <a:prstGeom prst="line">
                <a:avLst/>
              </a:prstGeom>
              <a:ln w="19050">
                <a:solidFill>
                  <a:schemeClr val="accent6"/>
                </a:solidFill>
              </a:ln>
            </p:spPr>
            <p:style>
              <a:lnRef idx="2">
                <a:schemeClr val="accent6"/>
              </a:lnRef>
              <a:fillRef idx="0">
                <a:schemeClr val="accent6"/>
              </a:fillRef>
              <a:effectRef idx="1">
                <a:schemeClr val="accent6"/>
              </a:effectRef>
              <a:fontRef idx="minor">
                <a:schemeClr val="tx1"/>
              </a:fontRef>
            </p:style>
          </p:cxnSp>
          <p:cxnSp>
            <p:nvCxnSpPr>
              <p:cNvPr id="21" name="Straight Connector 20">
                <a:extLst>
                  <a:ext uri="{FF2B5EF4-FFF2-40B4-BE49-F238E27FC236}">
                    <a16:creationId xmlns:a16="http://schemas.microsoft.com/office/drawing/2014/main" id="{53C51673-698F-4A23-917D-8EDCF9ECD467}"/>
                  </a:ext>
                </a:extLst>
              </p:cNvPr>
              <p:cNvCxnSpPr>
                <a:stCxn id="13" idx="1"/>
              </p:cNvCxnSpPr>
              <p:nvPr/>
            </p:nvCxnSpPr>
            <p:spPr>
              <a:xfrm flipH="1">
                <a:off x="1136650" y="3695700"/>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B2AC8-539A-4E74-899A-3E9928716112}"/>
                  </a:ext>
                </a:extLst>
              </p:cNvPr>
              <p:cNvCxnSpPr/>
              <p:nvPr/>
            </p:nvCxnSpPr>
            <p:spPr>
              <a:xfrm flipH="1">
                <a:off x="1136650" y="4254590"/>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7866DD3-AA3C-4C7E-BB87-5584E19A95B8}"/>
                  </a:ext>
                </a:extLst>
              </p:cNvPr>
              <p:cNvCxnSpPr/>
              <p:nvPr/>
            </p:nvCxnSpPr>
            <p:spPr>
              <a:xfrm flipH="1">
                <a:off x="1136650" y="4843343"/>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13770D8-9830-4439-A98D-B714B452827A}"/>
                  </a:ext>
                </a:extLst>
              </p:cNvPr>
              <p:cNvCxnSpPr/>
              <p:nvPr/>
            </p:nvCxnSpPr>
            <p:spPr>
              <a:xfrm flipH="1">
                <a:off x="1136650" y="5495641"/>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00E7C3-45A2-471F-BAF1-D6B47546416F}"/>
                  </a:ext>
                </a:extLst>
              </p:cNvPr>
              <p:cNvCxnSpPr/>
              <p:nvPr/>
            </p:nvCxnSpPr>
            <p:spPr>
              <a:xfrm flipH="1">
                <a:off x="1136650" y="6198829"/>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6FA6645-9989-4C36-A76E-3E6974CC3CB3}"/>
                </a:ext>
              </a:extLst>
            </p:cNvPr>
            <p:cNvGrpSpPr/>
            <p:nvPr/>
          </p:nvGrpSpPr>
          <p:grpSpPr>
            <a:xfrm>
              <a:off x="2467089" y="2946678"/>
              <a:ext cx="1788943" cy="2868690"/>
              <a:chOff x="857250" y="2877589"/>
              <a:chExt cx="1788943" cy="2868690"/>
            </a:xfrm>
          </p:grpSpPr>
          <p:sp>
            <p:nvSpPr>
              <p:cNvPr id="28" name="Rectangle: Rounded Corners 27">
                <a:extLst>
                  <a:ext uri="{FF2B5EF4-FFF2-40B4-BE49-F238E27FC236}">
                    <a16:creationId xmlns:a16="http://schemas.microsoft.com/office/drawing/2014/main" id="{791CFCE1-B932-42D0-A2A5-2AEA8AA8CB86}"/>
                  </a:ext>
                </a:extLst>
              </p:cNvPr>
              <p:cNvSpPr/>
              <p:nvPr/>
            </p:nvSpPr>
            <p:spPr>
              <a:xfrm>
                <a:off x="857250" y="2877589"/>
                <a:ext cx="1352511" cy="47960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Healthcare</a:t>
                </a:r>
              </a:p>
            </p:txBody>
          </p:sp>
          <p:sp>
            <p:nvSpPr>
              <p:cNvPr id="29" name="Rectangle: Rounded Corners 28">
                <a:extLst>
                  <a:ext uri="{FF2B5EF4-FFF2-40B4-BE49-F238E27FC236}">
                    <a16:creationId xmlns:a16="http://schemas.microsoft.com/office/drawing/2014/main" id="{4B48127B-E25D-4B41-9BD4-D904CB827458}"/>
                  </a:ext>
                </a:extLst>
              </p:cNvPr>
              <p:cNvSpPr/>
              <p:nvPr/>
            </p:nvSpPr>
            <p:spPr>
              <a:xfrm>
                <a:off x="1339850" y="3492500"/>
                <a:ext cx="1104900" cy="406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Tracking</a:t>
                </a:r>
              </a:p>
            </p:txBody>
          </p:sp>
          <p:sp>
            <p:nvSpPr>
              <p:cNvPr id="30" name="Rectangle: Rounded Corners 29">
                <a:extLst>
                  <a:ext uri="{FF2B5EF4-FFF2-40B4-BE49-F238E27FC236}">
                    <a16:creationId xmlns:a16="http://schemas.microsoft.com/office/drawing/2014/main" id="{509F76E6-514F-4C6D-A6C9-63C1A2FF0012}"/>
                  </a:ext>
                </a:extLst>
              </p:cNvPr>
              <p:cNvSpPr/>
              <p:nvPr/>
            </p:nvSpPr>
            <p:spPr>
              <a:xfrm>
                <a:off x="1339849" y="4014468"/>
                <a:ext cx="1306344" cy="6485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Identification authentication</a:t>
                </a:r>
              </a:p>
            </p:txBody>
          </p:sp>
          <p:sp>
            <p:nvSpPr>
              <p:cNvPr id="31" name="Rectangle: Rounded Corners 30">
                <a:extLst>
                  <a:ext uri="{FF2B5EF4-FFF2-40B4-BE49-F238E27FC236}">
                    <a16:creationId xmlns:a16="http://schemas.microsoft.com/office/drawing/2014/main" id="{131BF3BD-5683-46A2-B98F-FAF18C17D552}"/>
                  </a:ext>
                </a:extLst>
              </p:cNvPr>
              <p:cNvSpPr/>
              <p:nvPr/>
            </p:nvSpPr>
            <p:spPr>
              <a:xfrm>
                <a:off x="1329521" y="4761283"/>
                <a:ext cx="1104900" cy="4445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Data collection</a:t>
                </a:r>
              </a:p>
            </p:txBody>
          </p:sp>
          <p:sp>
            <p:nvSpPr>
              <p:cNvPr id="32" name="Rectangle: Rounded Corners 31">
                <a:extLst>
                  <a:ext uri="{FF2B5EF4-FFF2-40B4-BE49-F238E27FC236}">
                    <a16:creationId xmlns:a16="http://schemas.microsoft.com/office/drawing/2014/main" id="{439539B0-4DA2-4891-9411-783CD4B0D64F}"/>
                  </a:ext>
                </a:extLst>
              </p:cNvPr>
              <p:cNvSpPr/>
              <p:nvPr/>
            </p:nvSpPr>
            <p:spPr>
              <a:xfrm>
                <a:off x="1341448" y="5309405"/>
                <a:ext cx="1101704" cy="4368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Sensing</a:t>
                </a:r>
              </a:p>
            </p:txBody>
          </p:sp>
          <p:cxnSp>
            <p:nvCxnSpPr>
              <p:cNvPr id="34" name="Straight Connector 33">
                <a:extLst>
                  <a:ext uri="{FF2B5EF4-FFF2-40B4-BE49-F238E27FC236}">
                    <a16:creationId xmlns:a16="http://schemas.microsoft.com/office/drawing/2014/main" id="{37B130F2-3C09-4B6D-9BC4-80B8A7B56C13}"/>
                  </a:ext>
                </a:extLst>
              </p:cNvPr>
              <p:cNvCxnSpPr>
                <a:cxnSpLocks/>
              </p:cNvCxnSpPr>
              <p:nvPr/>
            </p:nvCxnSpPr>
            <p:spPr>
              <a:xfrm>
                <a:off x="1146175" y="3357197"/>
                <a:ext cx="0" cy="2352817"/>
              </a:xfrm>
              <a:prstGeom prst="line">
                <a:avLst/>
              </a:prstGeom>
              <a:ln w="19050">
                <a:solidFill>
                  <a:schemeClr val="accent6"/>
                </a:solidFill>
              </a:ln>
            </p:spPr>
            <p:style>
              <a:lnRef idx="2">
                <a:schemeClr val="accent6"/>
              </a:lnRef>
              <a:fillRef idx="0">
                <a:schemeClr val="accent6"/>
              </a:fillRef>
              <a:effectRef idx="1">
                <a:schemeClr val="accent6"/>
              </a:effectRef>
              <a:fontRef idx="minor">
                <a:schemeClr val="tx1"/>
              </a:fontRef>
            </p:style>
          </p:cxnSp>
          <p:cxnSp>
            <p:nvCxnSpPr>
              <p:cNvPr id="35" name="Straight Connector 34">
                <a:extLst>
                  <a:ext uri="{FF2B5EF4-FFF2-40B4-BE49-F238E27FC236}">
                    <a16:creationId xmlns:a16="http://schemas.microsoft.com/office/drawing/2014/main" id="{CCB8B46F-CB83-4F0B-81D6-86073BFAF6C9}"/>
                  </a:ext>
                </a:extLst>
              </p:cNvPr>
              <p:cNvCxnSpPr>
                <a:cxnSpLocks/>
                <a:stCxn id="29" idx="1"/>
              </p:cNvCxnSpPr>
              <p:nvPr/>
            </p:nvCxnSpPr>
            <p:spPr>
              <a:xfrm flipH="1">
                <a:off x="1136650" y="3695700"/>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B66398-BBD3-4DAB-80A7-98F2F9F8AE65}"/>
                  </a:ext>
                </a:extLst>
              </p:cNvPr>
              <p:cNvCxnSpPr/>
              <p:nvPr/>
            </p:nvCxnSpPr>
            <p:spPr>
              <a:xfrm flipH="1">
                <a:off x="1136650" y="4335870"/>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1A680B-90BC-498B-9C12-4D33B4EC213B}"/>
                  </a:ext>
                </a:extLst>
              </p:cNvPr>
              <p:cNvCxnSpPr/>
              <p:nvPr/>
            </p:nvCxnSpPr>
            <p:spPr>
              <a:xfrm flipH="1">
                <a:off x="1136650" y="4988123"/>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146F79-D180-48E8-AE6C-380D7B3123DE}"/>
                  </a:ext>
                </a:extLst>
              </p:cNvPr>
              <p:cNvCxnSpPr/>
              <p:nvPr/>
            </p:nvCxnSpPr>
            <p:spPr>
              <a:xfrm flipH="1">
                <a:off x="1136650" y="5526121"/>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4480FD45-A5D6-47B3-8580-58B9E79AA06A}"/>
                </a:ext>
              </a:extLst>
            </p:cNvPr>
            <p:cNvGrpSpPr/>
            <p:nvPr/>
          </p:nvGrpSpPr>
          <p:grpSpPr>
            <a:xfrm>
              <a:off x="4046239" y="2957278"/>
              <a:ext cx="1660622" cy="2513196"/>
              <a:chOff x="857250" y="2877589"/>
              <a:chExt cx="1660622" cy="2513196"/>
            </a:xfrm>
          </p:grpSpPr>
          <p:sp>
            <p:nvSpPr>
              <p:cNvPr id="42" name="Rectangle: Rounded Corners 41">
                <a:extLst>
                  <a:ext uri="{FF2B5EF4-FFF2-40B4-BE49-F238E27FC236}">
                    <a16:creationId xmlns:a16="http://schemas.microsoft.com/office/drawing/2014/main" id="{92CB3372-5DA7-4EAE-B627-C61007786280}"/>
                  </a:ext>
                </a:extLst>
              </p:cNvPr>
              <p:cNvSpPr/>
              <p:nvPr/>
            </p:nvSpPr>
            <p:spPr>
              <a:xfrm>
                <a:off x="857250" y="2877589"/>
                <a:ext cx="1352511" cy="47960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Smart environments</a:t>
                </a:r>
              </a:p>
            </p:txBody>
          </p:sp>
          <p:sp>
            <p:nvSpPr>
              <p:cNvPr id="43" name="Rectangle: Rounded Corners 42">
                <a:extLst>
                  <a:ext uri="{FF2B5EF4-FFF2-40B4-BE49-F238E27FC236}">
                    <a16:creationId xmlns:a16="http://schemas.microsoft.com/office/drawing/2014/main" id="{5CC87E3E-5DDD-4668-95E8-585A5E044575}"/>
                  </a:ext>
                </a:extLst>
              </p:cNvPr>
              <p:cNvSpPr/>
              <p:nvPr/>
            </p:nvSpPr>
            <p:spPr>
              <a:xfrm>
                <a:off x="1339850" y="3492500"/>
                <a:ext cx="1174848" cy="5393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Comfortable homes/offices</a:t>
                </a:r>
              </a:p>
            </p:txBody>
          </p:sp>
          <p:sp>
            <p:nvSpPr>
              <p:cNvPr id="44" name="Rectangle: Rounded Corners 43">
                <a:extLst>
                  <a:ext uri="{FF2B5EF4-FFF2-40B4-BE49-F238E27FC236}">
                    <a16:creationId xmlns:a16="http://schemas.microsoft.com/office/drawing/2014/main" id="{4C16DC0B-7316-446A-85A5-FD2CBDE3659E}"/>
                  </a:ext>
                </a:extLst>
              </p:cNvPr>
              <p:cNvSpPr/>
              <p:nvPr/>
            </p:nvSpPr>
            <p:spPr>
              <a:xfrm>
                <a:off x="1344966" y="4164351"/>
                <a:ext cx="1104900" cy="419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Industrial plants</a:t>
                </a:r>
              </a:p>
            </p:txBody>
          </p:sp>
          <p:sp>
            <p:nvSpPr>
              <p:cNvPr id="45" name="Rectangle: Rounded Corners 44">
                <a:extLst>
                  <a:ext uri="{FF2B5EF4-FFF2-40B4-BE49-F238E27FC236}">
                    <a16:creationId xmlns:a16="http://schemas.microsoft.com/office/drawing/2014/main" id="{5100A429-97AF-4B75-B6E8-91CF6422E8BD}"/>
                  </a:ext>
                </a:extLst>
              </p:cNvPr>
              <p:cNvSpPr/>
              <p:nvPr/>
            </p:nvSpPr>
            <p:spPr>
              <a:xfrm>
                <a:off x="1343023" y="4793270"/>
                <a:ext cx="1174849" cy="59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Smart museum and gym</a:t>
                </a:r>
              </a:p>
            </p:txBody>
          </p:sp>
          <p:cxnSp>
            <p:nvCxnSpPr>
              <p:cNvPr id="48" name="Straight Connector 47">
                <a:extLst>
                  <a:ext uri="{FF2B5EF4-FFF2-40B4-BE49-F238E27FC236}">
                    <a16:creationId xmlns:a16="http://schemas.microsoft.com/office/drawing/2014/main" id="{5D279753-7B1D-4819-A90D-4A4087A8886F}"/>
                  </a:ext>
                </a:extLst>
              </p:cNvPr>
              <p:cNvCxnSpPr>
                <a:cxnSpLocks/>
              </p:cNvCxnSpPr>
              <p:nvPr/>
            </p:nvCxnSpPr>
            <p:spPr>
              <a:xfrm>
                <a:off x="1146175" y="3357197"/>
                <a:ext cx="0" cy="1970096"/>
              </a:xfrm>
              <a:prstGeom prst="line">
                <a:avLst/>
              </a:prstGeom>
              <a:ln w="19050">
                <a:solidFill>
                  <a:schemeClr val="accent6"/>
                </a:solidFill>
              </a:ln>
            </p:spPr>
            <p:style>
              <a:lnRef idx="2">
                <a:schemeClr val="accent6"/>
              </a:lnRef>
              <a:fillRef idx="0">
                <a:schemeClr val="accent6"/>
              </a:fillRef>
              <a:effectRef idx="1">
                <a:schemeClr val="accent6"/>
              </a:effectRef>
              <a:fontRef idx="minor">
                <a:schemeClr val="tx1"/>
              </a:fontRef>
            </p:style>
          </p:cxnSp>
          <p:cxnSp>
            <p:nvCxnSpPr>
              <p:cNvPr id="49" name="Straight Connector 48">
                <a:extLst>
                  <a:ext uri="{FF2B5EF4-FFF2-40B4-BE49-F238E27FC236}">
                    <a16:creationId xmlns:a16="http://schemas.microsoft.com/office/drawing/2014/main" id="{12112569-4F36-47A3-BF69-1E37E1B76E0F}"/>
                  </a:ext>
                </a:extLst>
              </p:cNvPr>
              <p:cNvCxnSpPr>
                <a:cxnSpLocks/>
                <a:stCxn id="43" idx="1"/>
              </p:cNvCxnSpPr>
              <p:nvPr/>
            </p:nvCxnSpPr>
            <p:spPr>
              <a:xfrm flipH="1">
                <a:off x="1146175" y="3762197"/>
                <a:ext cx="1936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D9FBA2-3459-42D9-9488-EF57E7D251F0}"/>
                  </a:ext>
                </a:extLst>
              </p:cNvPr>
              <p:cNvCxnSpPr/>
              <p:nvPr/>
            </p:nvCxnSpPr>
            <p:spPr>
              <a:xfrm flipH="1">
                <a:off x="1136650" y="4373991"/>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B33FE76-E4BA-44A9-AC0E-18F6BFEBE72D}"/>
                  </a:ext>
                </a:extLst>
              </p:cNvPr>
              <p:cNvCxnSpPr/>
              <p:nvPr/>
            </p:nvCxnSpPr>
            <p:spPr>
              <a:xfrm flipH="1">
                <a:off x="1146175" y="5082214"/>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6F4A8C33-FF7A-4003-AC27-44A5C6820E03}"/>
                </a:ext>
              </a:extLst>
            </p:cNvPr>
            <p:cNvGrpSpPr/>
            <p:nvPr/>
          </p:nvGrpSpPr>
          <p:grpSpPr>
            <a:xfrm>
              <a:off x="5622737" y="2957278"/>
              <a:ext cx="1673264" cy="2872919"/>
              <a:chOff x="857250" y="2877589"/>
              <a:chExt cx="1673264" cy="2872919"/>
            </a:xfrm>
          </p:grpSpPr>
          <p:sp>
            <p:nvSpPr>
              <p:cNvPr id="59" name="Rectangle: Rounded Corners 58">
                <a:extLst>
                  <a:ext uri="{FF2B5EF4-FFF2-40B4-BE49-F238E27FC236}">
                    <a16:creationId xmlns:a16="http://schemas.microsoft.com/office/drawing/2014/main" id="{D883A109-F3EB-46AA-89AE-DEB2E4136ED6}"/>
                  </a:ext>
                </a:extLst>
              </p:cNvPr>
              <p:cNvSpPr/>
              <p:nvPr/>
            </p:nvSpPr>
            <p:spPr>
              <a:xfrm>
                <a:off x="857250" y="2877589"/>
                <a:ext cx="1352511" cy="47960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Personal and social</a:t>
                </a:r>
              </a:p>
            </p:txBody>
          </p:sp>
          <p:sp>
            <p:nvSpPr>
              <p:cNvPr id="60" name="Rectangle: Rounded Corners 59">
                <a:extLst>
                  <a:ext uri="{FF2B5EF4-FFF2-40B4-BE49-F238E27FC236}">
                    <a16:creationId xmlns:a16="http://schemas.microsoft.com/office/drawing/2014/main" id="{AE27987A-3676-47DA-AA11-3600F9405583}"/>
                  </a:ext>
                </a:extLst>
              </p:cNvPr>
              <p:cNvSpPr/>
              <p:nvPr/>
            </p:nvSpPr>
            <p:spPr>
              <a:xfrm>
                <a:off x="1339849" y="3492500"/>
                <a:ext cx="1174847" cy="484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Social networking</a:t>
                </a:r>
              </a:p>
            </p:txBody>
          </p:sp>
          <p:sp>
            <p:nvSpPr>
              <p:cNvPr id="61" name="Rectangle: Rounded Corners 60">
                <a:extLst>
                  <a:ext uri="{FF2B5EF4-FFF2-40B4-BE49-F238E27FC236}">
                    <a16:creationId xmlns:a16="http://schemas.microsoft.com/office/drawing/2014/main" id="{7A71A722-5F6F-42EF-A5B7-D3AE2BD80819}"/>
                  </a:ext>
                </a:extLst>
              </p:cNvPr>
              <p:cNvSpPr/>
              <p:nvPr/>
            </p:nvSpPr>
            <p:spPr>
              <a:xfrm>
                <a:off x="1339850" y="4110989"/>
                <a:ext cx="1190664" cy="5062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Historical queries </a:t>
                </a:r>
              </a:p>
            </p:txBody>
          </p:sp>
          <p:sp>
            <p:nvSpPr>
              <p:cNvPr id="62" name="Rectangle: Rounded Corners 61">
                <a:extLst>
                  <a:ext uri="{FF2B5EF4-FFF2-40B4-BE49-F238E27FC236}">
                    <a16:creationId xmlns:a16="http://schemas.microsoft.com/office/drawing/2014/main" id="{61290DE7-3AA0-49BD-9144-B2DDFC6E2AB1}"/>
                  </a:ext>
                </a:extLst>
              </p:cNvPr>
              <p:cNvSpPr/>
              <p:nvPr/>
            </p:nvSpPr>
            <p:spPr>
              <a:xfrm>
                <a:off x="1344965" y="4742703"/>
                <a:ext cx="1104900" cy="4445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Losses</a:t>
                </a:r>
              </a:p>
            </p:txBody>
          </p:sp>
          <p:sp>
            <p:nvSpPr>
              <p:cNvPr id="63" name="Rectangle: Rounded Corners 62">
                <a:extLst>
                  <a:ext uri="{FF2B5EF4-FFF2-40B4-BE49-F238E27FC236}">
                    <a16:creationId xmlns:a16="http://schemas.microsoft.com/office/drawing/2014/main" id="{4EA55AD0-02B7-4065-B6AE-9DB17E9E4C36}"/>
                  </a:ext>
                </a:extLst>
              </p:cNvPr>
              <p:cNvSpPr/>
              <p:nvPr/>
            </p:nvSpPr>
            <p:spPr>
              <a:xfrm>
                <a:off x="1349375" y="5313634"/>
                <a:ext cx="1101704" cy="4368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Thefts</a:t>
                </a:r>
              </a:p>
            </p:txBody>
          </p:sp>
          <p:cxnSp>
            <p:nvCxnSpPr>
              <p:cNvPr id="64" name="Straight Connector 63">
                <a:extLst>
                  <a:ext uri="{FF2B5EF4-FFF2-40B4-BE49-F238E27FC236}">
                    <a16:creationId xmlns:a16="http://schemas.microsoft.com/office/drawing/2014/main" id="{42680529-85EA-489F-A328-159B33DD1D50}"/>
                  </a:ext>
                </a:extLst>
              </p:cNvPr>
              <p:cNvCxnSpPr>
                <a:cxnSpLocks/>
              </p:cNvCxnSpPr>
              <p:nvPr/>
            </p:nvCxnSpPr>
            <p:spPr>
              <a:xfrm>
                <a:off x="1146175" y="3357197"/>
                <a:ext cx="0" cy="2352817"/>
              </a:xfrm>
              <a:prstGeom prst="line">
                <a:avLst/>
              </a:prstGeom>
              <a:ln w="19050">
                <a:solidFill>
                  <a:schemeClr val="accent6"/>
                </a:solidFill>
              </a:ln>
            </p:spPr>
            <p:style>
              <a:lnRef idx="2">
                <a:schemeClr val="accent6"/>
              </a:lnRef>
              <a:fillRef idx="0">
                <a:schemeClr val="accent6"/>
              </a:fillRef>
              <a:effectRef idx="1">
                <a:schemeClr val="accent6"/>
              </a:effectRef>
              <a:fontRef idx="minor">
                <a:schemeClr val="tx1"/>
              </a:fontRef>
            </p:style>
          </p:cxnSp>
          <p:cxnSp>
            <p:nvCxnSpPr>
              <p:cNvPr id="65" name="Straight Connector 64">
                <a:extLst>
                  <a:ext uri="{FF2B5EF4-FFF2-40B4-BE49-F238E27FC236}">
                    <a16:creationId xmlns:a16="http://schemas.microsoft.com/office/drawing/2014/main" id="{2B94B06A-AC33-49D3-A0D7-8BFBF55D4E4A}"/>
                  </a:ext>
                </a:extLst>
              </p:cNvPr>
              <p:cNvCxnSpPr>
                <a:cxnSpLocks/>
                <a:stCxn id="60" idx="1"/>
              </p:cNvCxnSpPr>
              <p:nvPr/>
            </p:nvCxnSpPr>
            <p:spPr>
              <a:xfrm flipH="1">
                <a:off x="1146175" y="3734560"/>
                <a:ext cx="19367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9FED40D-8EB8-4D26-B080-87C506330A7F}"/>
                  </a:ext>
                </a:extLst>
              </p:cNvPr>
              <p:cNvCxnSpPr/>
              <p:nvPr/>
            </p:nvCxnSpPr>
            <p:spPr>
              <a:xfrm flipH="1">
                <a:off x="1146175" y="4353444"/>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722DD3-0528-46C0-AA4D-5FB1AB40E054}"/>
                  </a:ext>
                </a:extLst>
              </p:cNvPr>
              <p:cNvCxnSpPr/>
              <p:nvPr/>
            </p:nvCxnSpPr>
            <p:spPr>
              <a:xfrm flipH="1">
                <a:off x="1136650" y="4964998"/>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DF2868-2205-4B44-966E-DFD07CD06ED4}"/>
                  </a:ext>
                </a:extLst>
              </p:cNvPr>
              <p:cNvCxnSpPr/>
              <p:nvPr/>
            </p:nvCxnSpPr>
            <p:spPr>
              <a:xfrm flipH="1">
                <a:off x="1146175" y="5532071"/>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8EEF1D29-15C5-4E85-BFE5-DDD3374E0064}"/>
                </a:ext>
              </a:extLst>
            </p:cNvPr>
            <p:cNvGrpSpPr/>
            <p:nvPr/>
          </p:nvGrpSpPr>
          <p:grpSpPr>
            <a:xfrm>
              <a:off x="7215390" y="2957278"/>
              <a:ext cx="1673262" cy="2592427"/>
              <a:chOff x="857250" y="2877589"/>
              <a:chExt cx="1673262" cy="2592427"/>
            </a:xfrm>
          </p:grpSpPr>
          <p:sp>
            <p:nvSpPr>
              <p:cNvPr id="70" name="Rectangle: Rounded Corners 69">
                <a:extLst>
                  <a:ext uri="{FF2B5EF4-FFF2-40B4-BE49-F238E27FC236}">
                    <a16:creationId xmlns:a16="http://schemas.microsoft.com/office/drawing/2014/main" id="{D47592E1-B988-4C55-B3BB-76A1DA037487}"/>
                  </a:ext>
                </a:extLst>
              </p:cNvPr>
              <p:cNvSpPr/>
              <p:nvPr/>
            </p:nvSpPr>
            <p:spPr>
              <a:xfrm>
                <a:off x="857250" y="2877589"/>
                <a:ext cx="1352511" cy="47960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Futuristic</a:t>
                </a:r>
              </a:p>
            </p:txBody>
          </p:sp>
          <p:sp>
            <p:nvSpPr>
              <p:cNvPr id="71" name="Rectangle: Rounded Corners 70">
                <a:extLst>
                  <a:ext uri="{FF2B5EF4-FFF2-40B4-BE49-F238E27FC236}">
                    <a16:creationId xmlns:a16="http://schemas.microsoft.com/office/drawing/2014/main" id="{FF8D3444-27FE-4745-9769-8440A8D6722D}"/>
                  </a:ext>
                </a:extLst>
              </p:cNvPr>
              <p:cNvSpPr/>
              <p:nvPr/>
            </p:nvSpPr>
            <p:spPr>
              <a:xfrm>
                <a:off x="1339850" y="3492500"/>
                <a:ext cx="1174848" cy="5393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Robot taxi</a:t>
                </a:r>
              </a:p>
            </p:txBody>
          </p:sp>
          <p:sp>
            <p:nvSpPr>
              <p:cNvPr id="72" name="Rectangle: Rounded Corners 71">
                <a:extLst>
                  <a:ext uri="{FF2B5EF4-FFF2-40B4-BE49-F238E27FC236}">
                    <a16:creationId xmlns:a16="http://schemas.microsoft.com/office/drawing/2014/main" id="{5D34B707-8E28-4D66-A562-B2BCB0D5B4A6}"/>
                  </a:ext>
                </a:extLst>
              </p:cNvPr>
              <p:cNvSpPr/>
              <p:nvPr/>
            </p:nvSpPr>
            <p:spPr>
              <a:xfrm>
                <a:off x="1344965" y="4164351"/>
                <a:ext cx="1185547" cy="575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City information model</a:t>
                </a:r>
              </a:p>
            </p:txBody>
          </p:sp>
          <p:sp>
            <p:nvSpPr>
              <p:cNvPr id="73" name="Rectangle: Rounded Corners 72">
                <a:extLst>
                  <a:ext uri="{FF2B5EF4-FFF2-40B4-BE49-F238E27FC236}">
                    <a16:creationId xmlns:a16="http://schemas.microsoft.com/office/drawing/2014/main" id="{3E09F5A8-8C63-49A9-8BD9-629C68A5AC0D}"/>
                  </a:ext>
                </a:extLst>
              </p:cNvPr>
              <p:cNvSpPr/>
              <p:nvPr/>
            </p:nvSpPr>
            <p:spPr>
              <a:xfrm>
                <a:off x="1339849" y="4872501"/>
                <a:ext cx="1174849" cy="59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Enhanced game room</a:t>
                </a:r>
              </a:p>
            </p:txBody>
          </p:sp>
          <p:cxnSp>
            <p:nvCxnSpPr>
              <p:cNvPr id="74" name="Straight Connector 73">
                <a:extLst>
                  <a:ext uri="{FF2B5EF4-FFF2-40B4-BE49-F238E27FC236}">
                    <a16:creationId xmlns:a16="http://schemas.microsoft.com/office/drawing/2014/main" id="{CA8D0437-845E-4425-9D42-315DD6F9955A}"/>
                  </a:ext>
                </a:extLst>
              </p:cNvPr>
              <p:cNvCxnSpPr>
                <a:cxnSpLocks/>
              </p:cNvCxnSpPr>
              <p:nvPr/>
            </p:nvCxnSpPr>
            <p:spPr>
              <a:xfrm>
                <a:off x="1146175" y="3357197"/>
                <a:ext cx="0" cy="1970096"/>
              </a:xfrm>
              <a:prstGeom prst="line">
                <a:avLst/>
              </a:prstGeom>
              <a:ln w="19050">
                <a:solidFill>
                  <a:schemeClr val="accent6"/>
                </a:solidFill>
              </a:ln>
            </p:spPr>
            <p:style>
              <a:lnRef idx="2">
                <a:schemeClr val="accent6"/>
              </a:lnRef>
              <a:fillRef idx="0">
                <a:schemeClr val="accent6"/>
              </a:fillRef>
              <a:effectRef idx="1">
                <a:schemeClr val="accent6"/>
              </a:effectRef>
              <a:fontRef idx="minor">
                <a:schemeClr val="tx1"/>
              </a:fontRef>
            </p:style>
          </p:cxnSp>
          <p:cxnSp>
            <p:nvCxnSpPr>
              <p:cNvPr id="75" name="Straight Connector 74">
                <a:extLst>
                  <a:ext uri="{FF2B5EF4-FFF2-40B4-BE49-F238E27FC236}">
                    <a16:creationId xmlns:a16="http://schemas.microsoft.com/office/drawing/2014/main" id="{7ED30D65-55BE-4D58-9592-4A166A19F92D}"/>
                  </a:ext>
                </a:extLst>
              </p:cNvPr>
              <p:cNvCxnSpPr>
                <a:cxnSpLocks/>
                <a:stCxn id="71" idx="1"/>
              </p:cNvCxnSpPr>
              <p:nvPr/>
            </p:nvCxnSpPr>
            <p:spPr>
              <a:xfrm flipH="1">
                <a:off x="1146175" y="3762197"/>
                <a:ext cx="1936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B36E444-FA24-4125-BC87-C0B7A5F6BC38}"/>
                  </a:ext>
                </a:extLst>
              </p:cNvPr>
              <p:cNvCxnSpPr/>
              <p:nvPr/>
            </p:nvCxnSpPr>
            <p:spPr>
              <a:xfrm flipH="1">
                <a:off x="1136650" y="4373991"/>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6372BD-62C4-4299-B90E-C2E511BCA8B9}"/>
                  </a:ext>
                </a:extLst>
              </p:cNvPr>
              <p:cNvCxnSpPr/>
              <p:nvPr/>
            </p:nvCxnSpPr>
            <p:spPr>
              <a:xfrm flipH="1">
                <a:off x="1146175" y="5175348"/>
                <a:ext cx="2032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78" name="TextBox 77"/>
          <p:cNvSpPr txBox="1"/>
          <p:nvPr/>
        </p:nvSpPr>
        <p:spPr>
          <a:xfrm>
            <a:off x="6170889" y="538047"/>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44135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Different visions of the Internet of Things (</a:t>
            </a:r>
            <a:r>
              <a:rPr lang="en-US" dirty="0" err="1"/>
              <a:t>IoT</a:t>
            </a:r>
            <a:r>
              <a:rPr lang="en-US" dirty="0"/>
              <a:t>) paradigm</a:t>
            </a:r>
            <a:endParaRPr lang="en-US" sz="1000" dirty="0">
              <a:solidFill>
                <a:schemeClr val="tx2"/>
              </a:solidFill>
            </a:endParaRPr>
          </a:p>
          <a:p>
            <a:r>
              <a:rPr lang="en-US" dirty="0">
                <a:solidFill>
                  <a:schemeClr val="bg1">
                    <a:lumMod val="65000"/>
                  </a:schemeClr>
                </a:solidFill>
              </a:rPr>
              <a:t>Enabling technologies, their advantages and disadvantages</a:t>
            </a:r>
            <a:endParaRPr lang="en-US" dirty="0"/>
          </a:p>
          <a:p>
            <a:r>
              <a:rPr lang="en-US" dirty="0" err="1">
                <a:solidFill>
                  <a:schemeClr val="bg2">
                    <a:lumMod val="75000"/>
                  </a:schemeClr>
                </a:solidFill>
              </a:rPr>
              <a:t>IoT</a:t>
            </a:r>
            <a:r>
              <a:rPr lang="en-US" dirty="0">
                <a:solidFill>
                  <a:schemeClr val="bg2">
                    <a:lumMod val="75000"/>
                  </a:schemeClr>
                </a:solidFill>
              </a:rPr>
              <a:t> Applications</a:t>
            </a:r>
            <a:endParaRPr lang="en-US" sz="1000" dirty="0">
              <a:solidFill>
                <a:schemeClr val="bg2">
                  <a:lumMod val="75000"/>
                </a:schemeClr>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a:t>
            </a:fld>
            <a:endParaRPr lang="en-US" altLang="en-US"/>
          </a:p>
        </p:txBody>
      </p:sp>
    </p:spTree>
    <p:extLst>
      <p:ext uri="{BB962C8B-B14F-4D97-AF65-F5344CB8AC3E}">
        <p14:creationId xmlns:p14="http://schemas.microsoft.com/office/powerpoint/2010/main" val="6265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686800" cy="1080120"/>
          </a:xfrm>
        </p:spPr>
        <p:txBody>
          <a:bodyPr/>
          <a:lstStyle/>
          <a:p>
            <a:r>
              <a:rPr lang="en-US" dirty="0"/>
              <a:t>Transportation and Logistics</a:t>
            </a:r>
          </a:p>
        </p:txBody>
      </p:sp>
      <p:sp>
        <p:nvSpPr>
          <p:cNvPr id="3" name="Content Placeholder 2"/>
          <p:cNvSpPr>
            <a:spLocks noGrp="1"/>
          </p:cNvSpPr>
          <p:nvPr>
            <p:ph idx="1"/>
          </p:nvPr>
        </p:nvSpPr>
        <p:spPr>
          <a:xfrm>
            <a:off x="457200" y="1333500"/>
            <a:ext cx="8229600" cy="5140452"/>
          </a:xfrm>
        </p:spPr>
        <p:txBody>
          <a:bodyPr>
            <a:normAutofit/>
          </a:bodyPr>
          <a:lstStyle/>
          <a:p>
            <a:pPr>
              <a:lnSpc>
                <a:spcPct val="120000"/>
              </a:lnSpc>
            </a:pPr>
            <a:r>
              <a:rPr lang="en-US" b="1" dirty="0"/>
              <a:t>Logistics</a:t>
            </a:r>
            <a:r>
              <a:rPr lang="en-US" dirty="0"/>
              <a:t>: Real-time monitoring of the supply chain, such as raw material purchasing, transportation storage, and after-sales service, for example by use of RFID and NFC</a:t>
            </a:r>
          </a:p>
          <a:p>
            <a:pPr>
              <a:lnSpc>
                <a:spcPct val="120000"/>
              </a:lnSpc>
            </a:pPr>
            <a:r>
              <a:rPr lang="en-US" b="1" dirty="0"/>
              <a:t>Assisted driving</a:t>
            </a:r>
            <a:r>
              <a:rPr lang="en-US" dirty="0"/>
              <a:t>: Collision avoidance, monitoring of transportation of hazardous materials, road traffic patterns</a:t>
            </a:r>
          </a:p>
          <a:p>
            <a:pPr>
              <a:lnSpc>
                <a:spcPct val="120000"/>
              </a:lnSpc>
            </a:pPr>
            <a:r>
              <a:rPr lang="en-US" b="1" dirty="0"/>
              <a:t>Mobile ticketing</a:t>
            </a:r>
            <a:r>
              <a:rPr lang="en-US" dirty="0"/>
              <a:t>: NFC tag</a:t>
            </a:r>
          </a:p>
          <a:p>
            <a:pPr>
              <a:lnSpc>
                <a:spcPct val="120000"/>
              </a:lnSpc>
            </a:pPr>
            <a:r>
              <a:rPr lang="en-US" b="1" dirty="0"/>
              <a:t>Monitoring environmental parameters</a:t>
            </a:r>
            <a:r>
              <a:rPr lang="en-US" dirty="0"/>
              <a:t>: transportation of fruits, fresh-cut produce, meat, and dairy product with monitored environment</a:t>
            </a:r>
          </a:p>
          <a:p>
            <a:pPr>
              <a:lnSpc>
                <a:spcPct val="120000"/>
              </a:lnSpc>
            </a:pPr>
            <a:r>
              <a:rPr lang="en-US" b="1" dirty="0"/>
              <a:t>Augmented maps</a:t>
            </a:r>
            <a:r>
              <a:rPr lang="en-US" dirty="0"/>
              <a:t>: Tagged touristic maps for read by NFC-equipped phones</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30</a:t>
            </a:fld>
            <a:endParaRPr lang="en-US" altLang="en-US"/>
          </a:p>
        </p:txBody>
      </p:sp>
    </p:spTree>
    <p:extLst>
      <p:ext uri="{BB962C8B-B14F-4D97-AF65-F5344CB8AC3E}">
        <p14:creationId xmlns:p14="http://schemas.microsoft.com/office/powerpoint/2010/main" val="144840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Healthcare Domain</a:t>
            </a:r>
          </a:p>
        </p:txBody>
      </p:sp>
      <p:sp>
        <p:nvSpPr>
          <p:cNvPr id="3" name="Content Placeholder 2"/>
          <p:cNvSpPr>
            <a:spLocks noGrp="1"/>
          </p:cNvSpPr>
          <p:nvPr>
            <p:ph idx="1"/>
          </p:nvPr>
        </p:nvSpPr>
        <p:spPr/>
        <p:txBody>
          <a:bodyPr>
            <a:normAutofit/>
          </a:bodyPr>
          <a:lstStyle/>
          <a:p>
            <a:pPr>
              <a:lnSpc>
                <a:spcPct val="120000"/>
              </a:lnSpc>
            </a:pPr>
            <a:r>
              <a:rPr lang="en-US" b="1" dirty="0"/>
              <a:t>Tracking</a:t>
            </a:r>
            <a:r>
              <a:rPr lang="en-US" dirty="0"/>
              <a:t>: the identification of moving person or object </a:t>
            </a:r>
            <a:r>
              <a:rPr lang="en-US" b="1" dirty="0"/>
              <a:t>Identification and authentication</a:t>
            </a:r>
            <a:r>
              <a:rPr lang="en-US" dirty="0"/>
              <a:t>: patient identification, electronic medical record maintenance, and infant identification to prevent mismatching</a:t>
            </a:r>
          </a:p>
          <a:p>
            <a:pPr>
              <a:lnSpc>
                <a:spcPct val="120000"/>
              </a:lnSpc>
            </a:pPr>
            <a:r>
              <a:rPr lang="en-US" b="1" dirty="0"/>
              <a:t>Data collection</a:t>
            </a:r>
            <a:r>
              <a:rPr lang="en-US" dirty="0"/>
              <a:t>: automatic form processing, process automation, automated care and procedure auditing, and medical inventory management</a:t>
            </a:r>
          </a:p>
          <a:p>
            <a:pPr>
              <a:lnSpc>
                <a:spcPct val="120000"/>
              </a:lnSpc>
            </a:pPr>
            <a:r>
              <a:rPr lang="en-US" b="1" dirty="0"/>
              <a:t>Sensing</a:t>
            </a:r>
            <a:r>
              <a:rPr lang="en-US" dirty="0"/>
              <a:t>: diagnosing patient conditions, providing real-time information on patient health indicators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31</a:t>
            </a:fld>
            <a:endParaRPr lang="en-US" altLang="en-US"/>
          </a:p>
        </p:txBody>
      </p:sp>
    </p:spTree>
    <p:extLst>
      <p:ext uri="{BB962C8B-B14F-4D97-AF65-F5344CB8AC3E}">
        <p14:creationId xmlns:p14="http://schemas.microsoft.com/office/powerpoint/2010/main" val="1241311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Environments</a:t>
            </a:r>
          </a:p>
        </p:txBody>
      </p:sp>
      <p:sp>
        <p:nvSpPr>
          <p:cNvPr id="3" name="Content Placeholder 2"/>
          <p:cNvSpPr>
            <a:spLocks noGrp="1"/>
          </p:cNvSpPr>
          <p:nvPr>
            <p:ph idx="1"/>
          </p:nvPr>
        </p:nvSpPr>
        <p:spPr>
          <a:xfrm>
            <a:off x="457200" y="1333500"/>
            <a:ext cx="8229600" cy="4897179"/>
          </a:xfrm>
        </p:spPr>
        <p:txBody>
          <a:bodyPr>
            <a:normAutofit/>
          </a:bodyPr>
          <a:lstStyle/>
          <a:p>
            <a:pPr>
              <a:lnSpc>
                <a:spcPct val="120000"/>
              </a:lnSpc>
            </a:pPr>
            <a:r>
              <a:rPr lang="en-US" dirty="0"/>
              <a:t>Comfortable homes and offices</a:t>
            </a:r>
          </a:p>
          <a:p>
            <a:pPr>
              <a:lnSpc>
                <a:spcPct val="120000"/>
              </a:lnSpc>
            </a:pPr>
            <a:r>
              <a:rPr lang="en-US" dirty="0"/>
              <a:t>Industrial plants: automation through tagged production parts</a:t>
            </a:r>
          </a:p>
          <a:p>
            <a:pPr>
              <a:lnSpc>
                <a:spcPct val="120000"/>
              </a:lnSpc>
            </a:pPr>
            <a:r>
              <a:rPr lang="en-US" dirty="0"/>
              <a:t>Smart museum</a:t>
            </a:r>
          </a:p>
          <a:p>
            <a:pPr lvl="1">
              <a:lnSpc>
                <a:spcPct val="120000"/>
              </a:lnSpc>
            </a:pPr>
            <a:r>
              <a:rPr lang="en-US" dirty="0"/>
              <a:t>Monitored museum environment good for expositions </a:t>
            </a:r>
          </a:p>
          <a:p>
            <a:pPr>
              <a:lnSpc>
                <a:spcPct val="120000"/>
              </a:lnSpc>
            </a:pPr>
            <a:r>
              <a:rPr lang="en-US" dirty="0"/>
              <a:t>Smart gym</a:t>
            </a:r>
          </a:p>
          <a:p>
            <a:pPr lvl="1">
              <a:lnSpc>
                <a:spcPct val="120000"/>
              </a:lnSpc>
            </a:pPr>
            <a:r>
              <a:rPr lang="en-US" dirty="0"/>
              <a:t>Personalized training with loaded health parameters to prevent overtraining or ensure appropriate exercises.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32</a:t>
            </a:fld>
            <a:endParaRPr lang="en-US" altLang="en-US"/>
          </a:p>
        </p:txBody>
      </p:sp>
    </p:spTree>
    <p:extLst>
      <p:ext uri="{BB962C8B-B14F-4D97-AF65-F5344CB8AC3E}">
        <p14:creationId xmlns:p14="http://schemas.microsoft.com/office/powerpoint/2010/main" val="1740277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and Social</a:t>
            </a:r>
          </a:p>
        </p:txBody>
      </p:sp>
      <p:sp>
        <p:nvSpPr>
          <p:cNvPr id="3" name="Content Placeholder 2"/>
          <p:cNvSpPr>
            <a:spLocks noGrp="1"/>
          </p:cNvSpPr>
          <p:nvPr>
            <p:ph idx="1"/>
          </p:nvPr>
        </p:nvSpPr>
        <p:spPr/>
        <p:txBody>
          <a:bodyPr>
            <a:normAutofit/>
          </a:bodyPr>
          <a:lstStyle/>
          <a:p>
            <a:pPr>
              <a:lnSpc>
                <a:spcPct val="120000"/>
              </a:lnSpc>
            </a:pPr>
            <a:r>
              <a:rPr lang="en-US" b="1" dirty="0"/>
              <a:t>Social networking</a:t>
            </a:r>
            <a:r>
              <a:rPr lang="en-US" dirty="0"/>
              <a:t>: RFID tags</a:t>
            </a:r>
          </a:p>
          <a:p>
            <a:pPr>
              <a:lnSpc>
                <a:spcPct val="120000"/>
              </a:lnSpc>
            </a:pPr>
            <a:r>
              <a:rPr lang="en-US" b="1" dirty="0"/>
              <a:t>Historical queries</a:t>
            </a:r>
            <a:r>
              <a:rPr lang="en-US" dirty="0"/>
              <a:t> of where, how, and with whom or what through for example the Google Charts API </a:t>
            </a:r>
          </a:p>
          <a:p>
            <a:pPr>
              <a:lnSpc>
                <a:spcPct val="120000"/>
              </a:lnSpc>
            </a:pPr>
            <a:r>
              <a:rPr lang="en-US" b="1" dirty="0"/>
              <a:t>Losses</a:t>
            </a:r>
            <a:r>
              <a:rPr lang="en-US" dirty="0"/>
              <a:t>: view the last recorded or real-time location of tagged objects </a:t>
            </a:r>
          </a:p>
          <a:p>
            <a:pPr>
              <a:lnSpc>
                <a:spcPct val="120000"/>
              </a:lnSpc>
            </a:pPr>
            <a:r>
              <a:rPr lang="en-US" b="1" dirty="0"/>
              <a:t>Thefts</a:t>
            </a:r>
            <a:r>
              <a:rPr lang="en-US" dirty="0"/>
              <a:t>: similar to the loss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33</a:t>
            </a:fld>
            <a:endParaRPr lang="en-US" altLang="en-US"/>
          </a:p>
        </p:txBody>
      </p:sp>
    </p:spTree>
    <p:extLst>
      <p:ext uri="{BB962C8B-B14F-4D97-AF65-F5344CB8AC3E}">
        <p14:creationId xmlns:p14="http://schemas.microsoft.com/office/powerpoint/2010/main" val="974826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Futuristic applications domain</a:t>
            </a:r>
          </a:p>
        </p:txBody>
      </p:sp>
      <p:sp>
        <p:nvSpPr>
          <p:cNvPr id="3" name="Content Placeholder 2"/>
          <p:cNvSpPr>
            <a:spLocks noGrp="1"/>
          </p:cNvSpPr>
          <p:nvPr>
            <p:ph idx="1"/>
          </p:nvPr>
        </p:nvSpPr>
        <p:spPr>
          <a:xfrm>
            <a:off x="457200" y="1333500"/>
            <a:ext cx="8229600" cy="5088565"/>
          </a:xfrm>
        </p:spPr>
        <p:txBody>
          <a:bodyPr>
            <a:normAutofit/>
          </a:bodyPr>
          <a:lstStyle/>
          <a:p>
            <a:pPr>
              <a:lnSpc>
                <a:spcPct val="120000"/>
              </a:lnSpc>
            </a:pPr>
            <a:r>
              <a:rPr lang="en-US" b="1" dirty="0"/>
              <a:t>Robot taxi</a:t>
            </a:r>
            <a:r>
              <a:rPr lang="en-US" dirty="0"/>
              <a:t>: adapt to real-time traffic, reduce congestion reduce congestion of busy roads</a:t>
            </a:r>
          </a:p>
          <a:p>
            <a:pPr>
              <a:lnSpc>
                <a:spcPct val="120000"/>
              </a:lnSpc>
            </a:pPr>
            <a:r>
              <a:rPr lang="en-US" b="1" dirty="0"/>
              <a:t>City information model</a:t>
            </a:r>
            <a:r>
              <a:rPr lang="en-US" dirty="0"/>
              <a:t>: monitoring the status and performance of buildings and urban fabrics – such as pedestrian walkways, cycle paths and heavier infrastructure like sewers, rail lines, and bus corridors</a:t>
            </a:r>
          </a:p>
          <a:p>
            <a:pPr>
              <a:lnSpc>
                <a:spcPct val="120000"/>
              </a:lnSpc>
            </a:pPr>
            <a:r>
              <a:rPr lang="en-US" b="1" dirty="0"/>
              <a:t>Enhanced game room</a:t>
            </a:r>
            <a:r>
              <a:rPr lang="en-US" dirty="0"/>
              <a:t>: body sensor network to sense location, movement, acceleration, humidity, temperature, noise, voice, visual information, heart rate and blood pressure.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34</a:t>
            </a:fld>
            <a:endParaRPr lang="en-US" altLang="en-US"/>
          </a:p>
        </p:txBody>
      </p:sp>
    </p:spTree>
    <p:extLst>
      <p:ext uri="{BB962C8B-B14F-4D97-AF65-F5344CB8AC3E}">
        <p14:creationId xmlns:p14="http://schemas.microsoft.com/office/powerpoint/2010/main" val="51210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a:t>
            </a:r>
          </a:p>
        </p:txBody>
      </p:sp>
      <p:graphicFrame>
        <p:nvGraphicFramePr>
          <p:cNvPr id="6" name="Content Placeholder 5">
            <a:extLst>
              <a:ext uri="{FF2B5EF4-FFF2-40B4-BE49-F238E27FC236}">
                <a16:creationId xmlns:a16="http://schemas.microsoft.com/office/drawing/2014/main" id="{2438AB3B-D68B-4DBA-A56D-BD07CBA9DA65}"/>
              </a:ext>
            </a:extLst>
          </p:cNvPr>
          <p:cNvGraphicFramePr>
            <a:graphicFrameLocks noGrp="1"/>
          </p:cNvGraphicFramePr>
          <p:nvPr>
            <p:ph idx="1"/>
            <p:extLst>
              <p:ext uri="{D42A27DB-BD31-4B8C-83A1-F6EECF244321}">
                <p14:modId xmlns:p14="http://schemas.microsoft.com/office/powerpoint/2010/main" val="3771873606"/>
              </p:ext>
            </p:extLst>
          </p:nvPr>
        </p:nvGraphicFramePr>
        <p:xfrm>
          <a:off x="80608" y="1720124"/>
          <a:ext cx="8982777" cy="4473493"/>
        </p:xfrm>
        <a:graphic>
          <a:graphicData uri="http://schemas.openxmlformats.org/drawingml/2006/table">
            <a:tbl>
              <a:tblPr firstRow="1" bandRow="1">
                <a:tableStyleId>{10A1B5D5-9B99-4C35-A422-299274C87663}</a:tableStyleId>
              </a:tblPr>
              <a:tblGrid>
                <a:gridCol w="1238050">
                  <a:extLst>
                    <a:ext uri="{9D8B030D-6E8A-4147-A177-3AD203B41FA5}">
                      <a16:colId xmlns:a16="http://schemas.microsoft.com/office/drawing/2014/main" val="791729666"/>
                    </a:ext>
                  </a:extLst>
                </a:gridCol>
                <a:gridCol w="6872438">
                  <a:extLst>
                    <a:ext uri="{9D8B030D-6E8A-4147-A177-3AD203B41FA5}">
                      <a16:colId xmlns:a16="http://schemas.microsoft.com/office/drawing/2014/main" val="440556992"/>
                    </a:ext>
                  </a:extLst>
                </a:gridCol>
                <a:gridCol w="872289">
                  <a:extLst>
                    <a:ext uri="{9D8B030D-6E8A-4147-A177-3AD203B41FA5}">
                      <a16:colId xmlns:a16="http://schemas.microsoft.com/office/drawing/2014/main" val="842078380"/>
                    </a:ext>
                  </a:extLst>
                </a:gridCol>
              </a:tblGrid>
              <a:tr h="309468">
                <a:tc>
                  <a:txBody>
                    <a:bodyPr/>
                    <a:lstStyle/>
                    <a:p>
                      <a:r>
                        <a:rPr lang="en-US" sz="1050" dirty="0"/>
                        <a:t>Open issue</a:t>
                      </a:r>
                    </a:p>
                  </a:txBody>
                  <a:tcPr/>
                </a:tc>
                <a:tc>
                  <a:txBody>
                    <a:bodyPr/>
                    <a:lstStyle/>
                    <a:p>
                      <a:r>
                        <a:rPr lang="en-US" sz="1050" dirty="0"/>
                        <a:t>Brief description of the cause</a:t>
                      </a:r>
                    </a:p>
                  </a:txBody>
                  <a:tcPr/>
                </a:tc>
                <a:tc>
                  <a:txBody>
                    <a:bodyPr/>
                    <a:lstStyle/>
                    <a:p>
                      <a:r>
                        <a:rPr lang="en-US" sz="1050" dirty="0"/>
                        <a:t>Details in</a:t>
                      </a:r>
                    </a:p>
                  </a:txBody>
                  <a:tcPr/>
                </a:tc>
                <a:extLst>
                  <a:ext uri="{0D108BD9-81ED-4DB2-BD59-A6C34878D82A}">
                    <a16:rowId xmlns:a16="http://schemas.microsoft.com/office/drawing/2014/main" val="2015650333"/>
                  </a:ext>
                </a:extLst>
              </a:tr>
              <a:tr h="290097">
                <a:tc>
                  <a:txBody>
                    <a:bodyPr/>
                    <a:lstStyle/>
                    <a:p>
                      <a:r>
                        <a:rPr lang="en-US" sz="1050" dirty="0"/>
                        <a:t>Standards</a:t>
                      </a:r>
                    </a:p>
                  </a:txBody>
                  <a:tcPr/>
                </a:tc>
                <a:tc>
                  <a:txBody>
                    <a:bodyPr/>
                    <a:lstStyle/>
                    <a:p>
                      <a:r>
                        <a:rPr lang="en-US" sz="1050" dirty="0"/>
                        <a:t>There are several standardization efforts but they are not integrated in a comprehensive framework</a:t>
                      </a:r>
                    </a:p>
                  </a:txBody>
                  <a:tcPr/>
                </a:tc>
                <a:tc>
                  <a:txBody>
                    <a:bodyPr/>
                    <a:lstStyle/>
                    <a:p>
                      <a:r>
                        <a:rPr lang="en-US" sz="1050" dirty="0"/>
                        <a:t>Section 5.1</a:t>
                      </a:r>
                    </a:p>
                  </a:txBody>
                  <a:tcPr/>
                </a:tc>
                <a:extLst>
                  <a:ext uri="{0D108BD9-81ED-4DB2-BD59-A6C34878D82A}">
                    <a16:rowId xmlns:a16="http://schemas.microsoft.com/office/drawing/2014/main" val="1790319661"/>
                  </a:ext>
                </a:extLst>
              </a:tr>
              <a:tr h="444469">
                <a:tc>
                  <a:txBody>
                    <a:bodyPr/>
                    <a:lstStyle/>
                    <a:p>
                      <a:r>
                        <a:rPr lang="en-US" sz="1050" dirty="0"/>
                        <a:t>Mobility support</a:t>
                      </a:r>
                    </a:p>
                  </a:txBody>
                  <a:tcPr/>
                </a:tc>
                <a:tc>
                  <a:txBody>
                    <a:bodyPr/>
                    <a:lstStyle/>
                    <a:p>
                      <a:r>
                        <a:rPr lang="en-US" sz="1050" dirty="0"/>
                        <a:t>There are several proposals for object addressing but none for mobility support in the IoT scenario, where scalability and adaptability to heterogeneous technologies represent crucial problems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5.2</a:t>
                      </a:r>
                    </a:p>
                  </a:txBody>
                  <a:tcPr/>
                </a:tc>
                <a:extLst>
                  <a:ext uri="{0D108BD9-81ED-4DB2-BD59-A6C34878D82A}">
                    <a16:rowId xmlns:a16="http://schemas.microsoft.com/office/drawing/2014/main" val="1653628612"/>
                  </a:ext>
                </a:extLst>
              </a:tr>
              <a:tr h="385639">
                <a:tc>
                  <a:txBody>
                    <a:bodyPr/>
                    <a:lstStyle/>
                    <a:p>
                      <a:r>
                        <a:rPr lang="en-US" sz="1050" dirty="0"/>
                        <a:t>Naming</a:t>
                      </a:r>
                    </a:p>
                  </a:txBody>
                  <a:tcPr/>
                </a:tc>
                <a:tc>
                  <a:txBody>
                    <a:bodyPr/>
                    <a:lstStyle/>
                    <a:p>
                      <a:r>
                        <a:rPr lang="en-US" sz="1050" dirty="0"/>
                        <a:t>Object Name Servers (ONS) are needed to map a reference to a description of a specific object and the related identifier, and </a:t>
                      </a:r>
                      <a:r>
                        <a:rPr lang="en-US" sz="1050" i="1" dirty="0"/>
                        <a:t>vice versa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5.2</a:t>
                      </a:r>
                    </a:p>
                    <a:p>
                      <a:endParaRPr lang="en-US" sz="1050" dirty="0"/>
                    </a:p>
                  </a:txBody>
                  <a:tcPr/>
                </a:tc>
                <a:extLst>
                  <a:ext uri="{0D108BD9-81ED-4DB2-BD59-A6C34878D82A}">
                    <a16:rowId xmlns:a16="http://schemas.microsoft.com/office/drawing/2014/main" val="2736174235"/>
                  </a:ext>
                </a:extLst>
              </a:tr>
              <a:tr h="424211">
                <a:tc>
                  <a:txBody>
                    <a:bodyPr/>
                    <a:lstStyle/>
                    <a:p>
                      <a:r>
                        <a:rPr lang="en-US" sz="1050" dirty="0"/>
                        <a:t>Transport protocol</a:t>
                      </a:r>
                    </a:p>
                  </a:txBody>
                  <a:tcPr/>
                </a:tc>
                <a:tc>
                  <a:txBody>
                    <a:bodyPr/>
                    <a:lstStyle/>
                    <a:p>
                      <a:r>
                        <a:rPr lang="en-US" sz="1050" dirty="0"/>
                        <a:t>Existing transport protocols fails in the IoT scenarios since their connection setup and congestion control mechanisms may be useless; furthermore, they require excessive buffering to be implemented in </a:t>
                      </a:r>
                      <a:r>
                        <a:rPr lang="en-US" sz="1050" b="0" i="1" dirty="0"/>
                        <a:t>objects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5.2</a:t>
                      </a:r>
                    </a:p>
                    <a:p>
                      <a:endParaRPr lang="en-US" sz="1050" dirty="0"/>
                    </a:p>
                  </a:txBody>
                  <a:tcPr/>
                </a:tc>
                <a:extLst>
                  <a:ext uri="{0D108BD9-81ED-4DB2-BD59-A6C34878D82A}">
                    <a16:rowId xmlns:a16="http://schemas.microsoft.com/office/drawing/2014/main" val="4035178604"/>
                  </a:ext>
                </a:extLst>
              </a:tr>
              <a:tr h="533962">
                <a:tc>
                  <a:txBody>
                    <a:bodyPr/>
                    <a:lstStyle/>
                    <a:p>
                      <a:r>
                        <a:rPr lang="en-US" sz="1050" dirty="0"/>
                        <a:t>Traffic characterization and </a:t>
                      </a:r>
                      <a:r>
                        <a:rPr lang="en-US" sz="1050" dirty="0" err="1"/>
                        <a:t>QoS</a:t>
                      </a:r>
                      <a:r>
                        <a:rPr lang="en-US" sz="1050" dirty="0"/>
                        <a:t> support</a:t>
                      </a:r>
                    </a:p>
                  </a:txBody>
                  <a:tcPr/>
                </a:tc>
                <a:tc>
                  <a:txBody>
                    <a:bodyPr/>
                    <a:lstStyle/>
                    <a:p>
                      <a:r>
                        <a:rPr lang="en-US" sz="1050" dirty="0"/>
                        <a:t>The IoT will generate data traffic with patterns that are expected to be significantly different from those observed in the current Internet. Accordingly, it will also be necessary to define new </a:t>
                      </a:r>
                      <a:r>
                        <a:rPr lang="en-US" sz="1050" dirty="0" err="1"/>
                        <a:t>QoS</a:t>
                      </a:r>
                      <a:r>
                        <a:rPr lang="en-US" sz="1050" dirty="0"/>
                        <a:t> requirements and support schemes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5.2</a:t>
                      </a:r>
                    </a:p>
                  </a:txBody>
                  <a:tcPr/>
                </a:tc>
                <a:extLst>
                  <a:ext uri="{0D108BD9-81ED-4DB2-BD59-A6C34878D82A}">
                    <a16:rowId xmlns:a16="http://schemas.microsoft.com/office/drawing/2014/main" val="3197347574"/>
                  </a:ext>
                </a:extLst>
              </a:tr>
              <a:tr h="564281">
                <a:tc>
                  <a:txBody>
                    <a:bodyPr/>
                    <a:lstStyle/>
                    <a:p>
                      <a:r>
                        <a:rPr lang="en-US" sz="1050" dirty="0"/>
                        <a:t>Authentication</a:t>
                      </a:r>
                    </a:p>
                  </a:txBody>
                  <a:tcPr/>
                </a:tc>
                <a:tc>
                  <a:txBody>
                    <a:bodyPr/>
                    <a:lstStyle/>
                    <a:p>
                      <a:r>
                        <a:rPr lang="en-US" sz="1050" dirty="0"/>
                        <a:t>Authentication is difficult in the IoT as it requires appropriate authentication infrastructures that will not be available in IoT scenarios. Furthermore, things have scarce resources when compared to current communication and computing devices. Also man-in-the-middle attack is serious 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5.3</a:t>
                      </a:r>
                    </a:p>
                    <a:p>
                      <a:endParaRPr lang="en-US" sz="1050" dirty="0"/>
                    </a:p>
                  </a:txBody>
                  <a:tcPr/>
                </a:tc>
                <a:extLst>
                  <a:ext uri="{0D108BD9-81ED-4DB2-BD59-A6C34878D82A}">
                    <a16:rowId xmlns:a16="http://schemas.microsoft.com/office/drawing/2014/main" val="2949773045"/>
                  </a:ext>
                </a:extLst>
              </a:tr>
              <a:tr h="454794">
                <a:tc>
                  <a:txBody>
                    <a:bodyPr/>
                    <a:lstStyle/>
                    <a:p>
                      <a:r>
                        <a:rPr lang="en-US" sz="1050" dirty="0"/>
                        <a:t>Data integrity</a:t>
                      </a:r>
                    </a:p>
                  </a:txBody>
                  <a:tcPr/>
                </a:tc>
                <a:tc>
                  <a:txBody>
                    <a:bodyPr/>
                    <a:lstStyle/>
                    <a:p>
                      <a:r>
                        <a:rPr lang="en-US" sz="1050" dirty="0"/>
                        <a:t>This is usually ensured by protecting data with passwords. However, the password lengths supported by IoT technologies are in most cases too short to provide strong levels of protection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5.3</a:t>
                      </a:r>
                    </a:p>
                    <a:p>
                      <a:endParaRPr lang="en-US" sz="1050" dirty="0"/>
                    </a:p>
                  </a:txBody>
                  <a:tcPr/>
                </a:tc>
                <a:extLst>
                  <a:ext uri="{0D108BD9-81ED-4DB2-BD59-A6C34878D82A}">
                    <a16:rowId xmlns:a16="http://schemas.microsoft.com/office/drawing/2014/main" val="2553627760"/>
                  </a:ext>
                </a:extLst>
              </a:tr>
              <a:tr h="462012">
                <a:tc>
                  <a:txBody>
                    <a:bodyPr/>
                    <a:lstStyle/>
                    <a:p>
                      <a:r>
                        <a:rPr lang="en-US" sz="1050" dirty="0"/>
                        <a:t>Privacy</a:t>
                      </a:r>
                    </a:p>
                  </a:txBody>
                  <a:tcPr/>
                </a:tc>
                <a:tc>
                  <a:txBody>
                    <a:bodyPr/>
                    <a:lstStyle/>
                    <a:p>
                      <a:r>
                        <a:rPr lang="en-US" sz="1050" dirty="0"/>
                        <a:t>A lot of private information about a person can be collected without the person being aware. Control on the diffusion of all such information is impossible with current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5.3</a:t>
                      </a:r>
                    </a:p>
                    <a:p>
                      <a:endParaRPr lang="en-US" sz="1050" dirty="0"/>
                    </a:p>
                  </a:txBody>
                  <a:tcPr/>
                </a:tc>
                <a:extLst>
                  <a:ext uri="{0D108BD9-81ED-4DB2-BD59-A6C34878D82A}">
                    <a16:rowId xmlns:a16="http://schemas.microsoft.com/office/drawing/2014/main" val="2093365241"/>
                  </a:ext>
                </a:extLst>
              </a:tr>
              <a:tr h="533962">
                <a:tc>
                  <a:txBody>
                    <a:bodyPr/>
                    <a:lstStyle/>
                    <a:p>
                      <a:r>
                        <a:rPr lang="en-US" sz="1050" dirty="0"/>
                        <a:t>Digital forgetting</a:t>
                      </a:r>
                    </a:p>
                  </a:txBody>
                  <a:tcPr/>
                </a:tc>
                <a:tc>
                  <a:txBody>
                    <a:bodyPr/>
                    <a:lstStyle/>
                    <a:p>
                      <a:r>
                        <a:rPr lang="en-US" sz="1050" dirty="0"/>
                        <a:t>All the information collected about a person by the IoT may be retained indefinitely as the cost of storage decreases. Also data mining techniques can be used to easily retrieve any information even after several years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Section 5.3</a:t>
                      </a:r>
                    </a:p>
                    <a:p>
                      <a:endParaRPr lang="en-US" sz="1050" dirty="0"/>
                    </a:p>
                  </a:txBody>
                  <a:tcPr/>
                </a:tc>
                <a:extLst>
                  <a:ext uri="{0D108BD9-81ED-4DB2-BD59-A6C34878D82A}">
                    <a16:rowId xmlns:a16="http://schemas.microsoft.com/office/drawing/2014/main" val="3160610290"/>
                  </a:ext>
                </a:extLst>
              </a:tr>
            </a:tbl>
          </a:graphicData>
        </a:graphic>
      </p:graphicFrame>
      <p:sp>
        <p:nvSpPr>
          <p:cNvPr id="5" name="Slide Number Placeholder 4"/>
          <p:cNvSpPr>
            <a:spLocks noGrp="1"/>
          </p:cNvSpPr>
          <p:nvPr>
            <p:ph type="sldNum" sz="quarter" idx="12"/>
          </p:nvPr>
        </p:nvSpPr>
        <p:spPr/>
        <p:txBody>
          <a:bodyPr/>
          <a:lstStyle/>
          <a:p>
            <a:pPr>
              <a:defRPr/>
            </a:pPr>
            <a:fld id="{7A91E16D-0EAD-4D3D-AC22-65013F654EE2}" type="slidenum">
              <a:rPr lang="en-US" altLang="en-US" smtClean="0"/>
              <a:pPr>
                <a:defRPr/>
              </a:pPr>
              <a:t>35</a:t>
            </a:fld>
            <a:endParaRPr lang="en-US" altLang="en-US"/>
          </a:p>
        </p:txBody>
      </p:sp>
      <p:sp>
        <p:nvSpPr>
          <p:cNvPr id="7" name="TextBox 6">
            <a:extLst>
              <a:ext uri="{FF2B5EF4-FFF2-40B4-BE49-F238E27FC236}">
                <a16:creationId xmlns:a16="http://schemas.microsoft.com/office/drawing/2014/main" id="{BB62993C-CDE4-4718-A64A-8929480071FA}"/>
              </a:ext>
            </a:extLst>
          </p:cNvPr>
          <p:cNvSpPr txBox="1"/>
          <p:nvPr/>
        </p:nvSpPr>
        <p:spPr>
          <a:xfrm>
            <a:off x="3214093" y="1363477"/>
            <a:ext cx="2715808" cy="276999"/>
          </a:xfrm>
          <a:prstGeom prst="rect">
            <a:avLst/>
          </a:prstGeom>
          <a:noFill/>
        </p:spPr>
        <p:txBody>
          <a:bodyPr wrap="none" rtlCol="0">
            <a:spAutoFit/>
          </a:bodyPr>
          <a:lstStyle/>
          <a:p>
            <a:r>
              <a:rPr lang="en-US" sz="1200" b="1" dirty="0"/>
              <a:t>Table 2 Open research issues</a:t>
            </a:r>
          </a:p>
        </p:txBody>
      </p:sp>
      <p:sp>
        <p:nvSpPr>
          <p:cNvPr id="8" name="TextBox 7"/>
          <p:cNvSpPr txBox="1"/>
          <p:nvPr/>
        </p:nvSpPr>
        <p:spPr>
          <a:xfrm>
            <a:off x="2771343" y="843241"/>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431561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Standardization activity</a:t>
            </a:r>
          </a:p>
        </p:txBody>
      </p:sp>
      <p:sp>
        <p:nvSpPr>
          <p:cNvPr id="3" name="Content Placeholder 2"/>
          <p:cNvSpPr>
            <a:spLocks noGrp="1"/>
          </p:cNvSpPr>
          <p:nvPr>
            <p:ph idx="1"/>
          </p:nvPr>
        </p:nvSpPr>
        <p:spPr>
          <a:xfrm>
            <a:off x="457200" y="1333501"/>
            <a:ext cx="8229600" cy="1914196"/>
          </a:xfrm>
        </p:spPr>
        <p:txBody>
          <a:bodyPr>
            <a:normAutofit/>
          </a:bodyPr>
          <a:lstStyle/>
          <a:p>
            <a:pPr>
              <a:lnSpc>
                <a:spcPct val="120000"/>
              </a:lnSpc>
            </a:pPr>
            <a:r>
              <a:rPr lang="en-US" dirty="0"/>
              <a:t>Different sections of the Auto-ID Lab scattered all over the world</a:t>
            </a:r>
          </a:p>
          <a:p>
            <a:pPr>
              <a:lnSpc>
                <a:spcPct val="120000"/>
              </a:lnSpc>
            </a:pPr>
            <a:r>
              <a:rPr lang="en-US" dirty="0"/>
              <a:t>European Commission and European Standards Organizations (ETSI, CEN, CENELEC, etc.) and international counterparts ISO, ITU</a:t>
            </a:r>
          </a:p>
          <a:p>
            <a:pPr>
              <a:lnSpc>
                <a:spcPct val="120000"/>
              </a:lnSpc>
            </a:pPr>
            <a:r>
              <a:rPr lang="en-US" dirty="0"/>
              <a:t>IETF, </a:t>
            </a:r>
            <a:r>
              <a:rPr lang="en-US" dirty="0" err="1"/>
              <a:t>EPCglobal</a:t>
            </a:r>
            <a:r>
              <a:rPr lang="en-US" dirty="0"/>
              <a:t>, etc.</a:t>
            </a:r>
          </a:p>
          <a:p>
            <a:pPr>
              <a:lnSpc>
                <a:spcPct val="12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36</a:t>
            </a:fld>
            <a:endParaRPr lang="en-US" altLang="en-US"/>
          </a:p>
        </p:txBody>
      </p:sp>
      <p:graphicFrame>
        <p:nvGraphicFramePr>
          <p:cNvPr id="6" name="Table 5">
            <a:extLst>
              <a:ext uri="{FF2B5EF4-FFF2-40B4-BE49-F238E27FC236}">
                <a16:creationId xmlns:a16="http://schemas.microsoft.com/office/drawing/2014/main" id="{CC985CB9-2777-46C6-8B6F-36A8D1C1F981}"/>
              </a:ext>
            </a:extLst>
          </p:cNvPr>
          <p:cNvGraphicFramePr>
            <a:graphicFrameLocks noGrp="1"/>
          </p:cNvGraphicFramePr>
          <p:nvPr>
            <p:extLst>
              <p:ext uri="{D42A27DB-BD31-4B8C-83A1-F6EECF244321}">
                <p14:modId xmlns:p14="http://schemas.microsoft.com/office/powerpoint/2010/main" val="4012842657"/>
              </p:ext>
            </p:extLst>
          </p:nvPr>
        </p:nvGraphicFramePr>
        <p:xfrm>
          <a:off x="63499" y="3084407"/>
          <a:ext cx="9017001" cy="3159760"/>
        </p:xfrm>
        <a:graphic>
          <a:graphicData uri="http://schemas.openxmlformats.org/drawingml/2006/table">
            <a:tbl>
              <a:tblPr firstRow="1" bandRow="1">
                <a:tableStyleId>{10A1B5D5-9B99-4C35-A422-299274C87663}</a:tableStyleId>
              </a:tblPr>
              <a:tblGrid>
                <a:gridCol w="804334">
                  <a:extLst>
                    <a:ext uri="{9D8B030D-6E8A-4147-A177-3AD203B41FA5}">
                      <a16:colId xmlns:a16="http://schemas.microsoft.com/office/drawing/2014/main" val="2086279593"/>
                    </a:ext>
                  </a:extLst>
                </a:gridCol>
                <a:gridCol w="5266269">
                  <a:extLst>
                    <a:ext uri="{9D8B030D-6E8A-4147-A177-3AD203B41FA5}">
                      <a16:colId xmlns:a16="http://schemas.microsoft.com/office/drawing/2014/main" val="3852648213"/>
                    </a:ext>
                  </a:extLst>
                </a:gridCol>
                <a:gridCol w="745067">
                  <a:extLst>
                    <a:ext uri="{9D8B030D-6E8A-4147-A177-3AD203B41FA5}">
                      <a16:colId xmlns:a16="http://schemas.microsoft.com/office/drawing/2014/main" val="3640611877"/>
                    </a:ext>
                  </a:extLst>
                </a:gridCol>
                <a:gridCol w="795867">
                  <a:extLst>
                    <a:ext uri="{9D8B030D-6E8A-4147-A177-3AD203B41FA5}">
                      <a16:colId xmlns:a16="http://schemas.microsoft.com/office/drawing/2014/main" val="2839829911"/>
                    </a:ext>
                  </a:extLst>
                </a:gridCol>
                <a:gridCol w="766017">
                  <a:extLst>
                    <a:ext uri="{9D8B030D-6E8A-4147-A177-3AD203B41FA5}">
                      <a16:colId xmlns:a16="http://schemas.microsoft.com/office/drawing/2014/main" val="3923229537"/>
                    </a:ext>
                  </a:extLst>
                </a:gridCol>
                <a:gridCol w="639447">
                  <a:extLst>
                    <a:ext uri="{9D8B030D-6E8A-4147-A177-3AD203B41FA5}">
                      <a16:colId xmlns:a16="http://schemas.microsoft.com/office/drawing/2014/main" val="1080009439"/>
                    </a:ext>
                  </a:extLst>
                </a:gridCol>
              </a:tblGrid>
              <a:tr h="408867">
                <a:tc>
                  <a:txBody>
                    <a:bodyPr/>
                    <a:lstStyle/>
                    <a:p>
                      <a:r>
                        <a:rPr lang="en-US" sz="1000" dirty="0"/>
                        <a:t>Standard</a:t>
                      </a:r>
                    </a:p>
                  </a:txBody>
                  <a:tcPr/>
                </a:tc>
                <a:tc>
                  <a:txBody>
                    <a:bodyPr/>
                    <a:lstStyle/>
                    <a:p>
                      <a:r>
                        <a:rPr lang="en-US" sz="1000" dirty="0"/>
                        <a:t>Objective</a:t>
                      </a:r>
                    </a:p>
                  </a:txBody>
                  <a:tcPr/>
                </a:tc>
                <a:tc>
                  <a:txBody>
                    <a:bodyPr/>
                    <a:lstStyle/>
                    <a:p>
                      <a:r>
                        <a:rPr lang="en-US" sz="1000" dirty="0"/>
                        <a:t>Status</a:t>
                      </a:r>
                    </a:p>
                  </a:txBody>
                  <a:tcPr/>
                </a:tc>
                <a:tc>
                  <a:txBody>
                    <a:bodyPr/>
                    <a:lstStyle/>
                    <a:p>
                      <a:r>
                        <a:rPr lang="en-US" sz="1000" dirty="0"/>
                        <a:t>Comm. Range(m)</a:t>
                      </a:r>
                    </a:p>
                  </a:txBody>
                  <a:tcPr/>
                </a:tc>
                <a:tc>
                  <a:txBody>
                    <a:bodyPr/>
                    <a:lstStyle/>
                    <a:p>
                      <a:r>
                        <a:rPr lang="en-US" sz="1000" dirty="0"/>
                        <a:t>Data rate (kbps)</a:t>
                      </a:r>
                    </a:p>
                  </a:txBody>
                  <a:tcPr/>
                </a:tc>
                <a:tc>
                  <a:txBody>
                    <a:bodyPr/>
                    <a:lstStyle/>
                    <a:p>
                      <a:r>
                        <a:rPr lang="en-US" sz="1000" dirty="0"/>
                        <a:t>Unitary cost ($)</a:t>
                      </a:r>
                    </a:p>
                  </a:txBody>
                  <a:tcPr/>
                </a:tc>
                <a:extLst>
                  <a:ext uri="{0D108BD9-81ED-4DB2-BD59-A6C34878D82A}">
                    <a16:rowId xmlns:a16="http://schemas.microsoft.com/office/drawing/2014/main" val="1919693242"/>
                  </a:ext>
                </a:extLst>
              </a:tr>
              <a:tr h="387888">
                <a:tc>
                  <a:txBody>
                    <a:bodyPr/>
                    <a:lstStyle/>
                    <a:p>
                      <a:r>
                        <a:rPr lang="en-US" sz="1000" dirty="0" err="1"/>
                        <a:t>EPCglobal</a:t>
                      </a:r>
                      <a:endParaRPr lang="en-US" sz="1000" dirty="0"/>
                    </a:p>
                  </a:txBody>
                  <a:tcPr/>
                </a:tc>
                <a:tc>
                  <a:txBody>
                    <a:bodyPr/>
                    <a:lstStyle/>
                    <a:p>
                      <a:r>
                        <a:rPr lang="en-US" sz="1000" dirty="0"/>
                        <a:t>Integration of RFID technology into the electronic product code (EPC) framework, which allows for sharing of information related to products</a:t>
                      </a:r>
                    </a:p>
                  </a:txBody>
                  <a:tcPr/>
                </a:tc>
                <a:tc>
                  <a:txBody>
                    <a:bodyPr/>
                    <a:lstStyle/>
                    <a:p>
                      <a:r>
                        <a:rPr lang="en-US" sz="1000" dirty="0"/>
                        <a:t>Advanced</a:t>
                      </a:r>
                    </a:p>
                  </a:txBody>
                  <a:tcPr/>
                </a:tc>
                <a:tc>
                  <a:txBody>
                    <a:bodyPr/>
                    <a:lstStyle/>
                    <a:p>
                      <a:r>
                        <a:rPr lang="en-US" sz="1000" dirty="0"/>
                        <a:t>~ 1</a:t>
                      </a:r>
                    </a:p>
                  </a:txBody>
                  <a:tcPr/>
                </a:tc>
                <a:tc>
                  <a:txBody>
                    <a:bodyPr/>
                    <a:lstStyle/>
                    <a:p>
                      <a:r>
                        <a:rPr lang="en-US" sz="1000" dirty="0"/>
                        <a:t>~ 10²</a:t>
                      </a:r>
                      <a:endParaRPr lang="en-US" sz="1000" cap="all" baseline="0" dirty="0"/>
                    </a:p>
                  </a:txBody>
                  <a:tcPr/>
                </a:tc>
                <a:tc>
                  <a:txBody>
                    <a:bodyPr/>
                    <a:lstStyle/>
                    <a:p>
                      <a:r>
                        <a:rPr lang="en-US" sz="1000" dirty="0"/>
                        <a:t>~ 0.01</a:t>
                      </a:r>
                    </a:p>
                  </a:txBody>
                  <a:tcPr/>
                </a:tc>
                <a:extLst>
                  <a:ext uri="{0D108BD9-81ED-4DB2-BD59-A6C34878D82A}">
                    <a16:rowId xmlns:a16="http://schemas.microsoft.com/office/drawing/2014/main" val="4140495642"/>
                  </a:ext>
                </a:extLst>
              </a:tr>
              <a:tr h="412400">
                <a:tc>
                  <a:txBody>
                    <a:bodyPr/>
                    <a:lstStyle/>
                    <a:p>
                      <a:r>
                        <a:rPr lang="en-US" sz="1000" dirty="0"/>
                        <a:t>GRIFS</a:t>
                      </a:r>
                    </a:p>
                  </a:txBody>
                  <a:tcPr/>
                </a:tc>
                <a:tc>
                  <a:txBody>
                    <a:bodyPr/>
                    <a:lstStyle/>
                    <a:p>
                      <a:r>
                        <a:rPr lang="en-US" sz="1000" dirty="0"/>
                        <a:t>European Coordinated Action aimed at defining RFID standards supporting the transition from localized RFID applications to the </a:t>
                      </a:r>
                      <a:r>
                        <a:rPr lang="en-US" sz="1000" i="1" dirty="0"/>
                        <a:t>Internet of Things</a:t>
                      </a:r>
                    </a:p>
                  </a:txBody>
                  <a:tcPr/>
                </a:tc>
                <a:tc>
                  <a:txBody>
                    <a:bodyPr/>
                    <a:lstStyle/>
                    <a:p>
                      <a:r>
                        <a:rPr lang="en-US" sz="1000" dirty="0"/>
                        <a:t>Ongoing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10²</a:t>
                      </a:r>
                      <a:endParaRPr lang="en-US" sz="1000" cap="all" baseline="0" dirty="0"/>
                    </a:p>
                  </a:txBody>
                  <a:tcPr/>
                </a:tc>
                <a:tc>
                  <a:txBody>
                    <a:bodyPr/>
                    <a:lstStyle/>
                    <a:p>
                      <a:r>
                        <a:rPr lang="en-US" sz="1000" dirty="0"/>
                        <a:t>~ 0.01</a:t>
                      </a:r>
                    </a:p>
                  </a:txBody>
                  <a:tcPr/>
                </a:tc>
                <a:extLst>
                  <a:ext uri="{0D108BD9-81ED-4DB2-BD59-A6C34878D82A}">
                    <a16:rowId xmlns:a16="http://schemas.microsoft.com/office/drawing/2014/main" val="1359704201"/>
                  </a:ext>
                </a:extLst>
              </a:tr>
              <a:tr h="387888">
                <a:tc>
                  <a:txBody>
                    <a:bodyPr/>
                    <a:lstStyle/>
                    <a:p>
                      <a:r>
                        <a:rPr lang="en-US" sz="1000" dirty="0"/>
                        <a:t>M2M</a:t>
                      </a:r>
                    </a:p>
                  </a:txBody>
                  <a:tcPr/>
                </a:tc>
                <a:tc>
                  <a:txBody>
                    <a:bodyPr/>
                    <a:lstStyle/>
                    <a:p>
                      <a:r>
                        <a:rPr lang="en-US" sz="1000" dirty="0"/>
                        <a:t>Definition of cost-effective solutions for machine-to-machine (M2M) communications, which should allow the related market to take off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Ongoing</a:t>
                      </a:r>
                    </a:p>
                  </a:txBody>
                  <a:tcPr/>
                </a:tc>
                <a:tc>
                  <a:txBody>
                    <a:bodyPr/>
                    <a:lstStyle/>
                    <a:p>
                      <a:r>
                        <a:rPr lang="en-US" sz="1000" dirty="0"/>
                        <a:t>N.S.</a:t>
                      </a:r>
                    </a:p>
                  </a:txBody>
                  <a:tcPr/>
                </a:tc>
                <a:tc>
                  <a:txBody>
                    <a:bodyPr/>
                    <a:lstStyle/>
                    <a:p>
                      <a:r>
                        <a:rPr lang="en-US" sz="1000" dirty="0"/>
                        <a:t>N.S.</a:t>
                      </a:r>
                    </a:p>
                  </a:txBody>
                  <a:tcPr/>
                </a:tc>
                <a:tc>
                  <a:txBody>
                    <a:bodyPr/>
                    <a:lstStyle/>
                    <a:p>
                      <a:r>
                        <a:rPr lang="en-US" sz="1000" dirty="0"/>
                        <a:t>N.S.</a:t>
                      </a:r>
                    </a:p>
                  </a:txBody>
                  <a:tcPr/>
                </a:tc>
                <a:extLst>
                  <a:ext uri="{0D108BD9-81ED-4DB2-BD59-A6C34878D82A}">
                    <a16:rowId xmlns:a16="http://schemas.microsoft.com/office/drawing/2014/main" val="3476684831"/>
                  </a:ext>
                </a:extLst>
              </a:tr>
              <a:tr h="235504">
                <a:tc>
                  <a:txBody>
                    <a:bodyPr/>
                    <a:lstStyle/>
                    <a:p>
                      <a:r>
                        <a:rPr lang="en-US" sz="1000" dirty="0"/>
                        <a:t>6LoWPAN</a:t>
                      </a:r>
                    </a:p>
                  </a:txBody>
                  <a:tcPr/>
                </a:tc>
                <a:tc>
                  <a:txBody>
                    <a:bodyPr/>
                    <a:lstStyle/>
                    <a:p>
                      <a:r>
                        <a:rPr lang="en-US" sz="1000" dirty="0"/>
                        <a:t>Integration of low-power IEEE 802.15.4 devices into IPv6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Ongoing</a:t>
                      </a:r>
                    </a:p>
                  </a:txBody>
                  <a:tcPr/>
                </a:tc>
                <a:tc>
                  <a:txBody>
                    <a:bodyPr/>
                    <a:lstStyle/>
                    <a:p>
                      <a:r>
                        <a:rPr lang="en-US" sz="1000" dirty="0"/>
                        <a:t>10 - 100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10²</a:t>
                      </a:r>
                      <a:endParaRPr lang="en-US" sz="1000" cap="all" baseline="0" dirty="0"/>
                    </a:p>
                  </a:txBody>
                  <a:tcPr/>
                </a:tc>
                <a:tc>
                  <a:txBody>
                    <a:bodyPr/>
                    <a:lstStyle/>
                    <a:p>
                      <a:r>
                        <a:rPr lang="en-US" sz="1000" dirty="0"/>
                        <a:t>~ 1</a:t>
                      </a:r>
                    </a:p>
                  </a:txBody>
                  <a:tcPr/>
                </a:tc>
                <a:extLst>
                  <a:ext uri="{0D108BD9-81ED-4DB2-BD59-A6C34878D82A}">
                    <a16:rowId xmlns:a16="http://schemas.microsoft.com/office/drawing/2014/main" val="824910811"/>
                  </a:ext>
                </a:extLst>
              </a:tr>
              <a:tr h="265853">
                <a:tc>
                  <a:txBody>
                    <a:bodyPr/>
                    <a:lstStyle/>
                    <a:p>
                      <a:r>
                        <a:rPr lang="en-US" sz="1000" dirty="0"/>
                        <a:t>ROLL</a:t>
                      </a:r>
                    </a:p>
                  </a:txBody>
                  <a:tcPr/>
                </a:tc>
                <a:tc>
                  <a:txBody>
                    <a:bodyPr/>
                    <a:lstStyle/>
                    <a:p>
                      <a:r>
                        <a:rPr lang="en-US" sz="1000" dirty="0"/>
                        <a:t>Definition of routing protocols for heterogeneous low-power and lossy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Ongoing</a:t>
                      </a:r>
                    </a:p>
                  </a:txBody>
                  <a:tcPr/>
                </a:tc>
                <a:tc>
                  <a:txBody>
                    <a:bodyPr/>
                    <a:lstStyle/>
                    <a:p>
                      <a:r>
                        <a:rPr lang="en-US" sz="1000" dirty="0"/>
                        <a:t>N.S.</a:t>
                      </a:r>
                    </a:p>
                  </a:txBody>
                  <a:tcPr/>
                </a:tc>
                <a:tc>
                  <a:txBody>
                    <a:bodyPr/>
                    <a:lstStyle/>
                    <a:p>
                      <a:r>
                        <a:rPr lang="en-US" sz="1000" dirty="0"/>
                        <a:t>N.S.</a:t>
                      </a:r>
                    </a:p>
                  </a:txBody>
                  <a:tcPr/>
                </a:tc>
                <a:tc>
                  <a:txBody>
                    <a:bodyPr/>
                    <a:lstStyle/>
                    <a:p>
                      <a:r>
                        <a:rPr lang="en-US" sz="1000" dirty="0"/>
                        <a:t>N.S.</a:t>
                      </a:r>
                    </a:p>
                  </a:txBody>
                  <a:tcPr/>
                </a:tc>
                <a:extLst>
                  <a:ext uri="{0D108BD9-81ED-4DB2-BD59-A6C34878D82A}">
                    <a16:rowId xmlns:a16="http://schemas.microsoft.com/office/drawing/2014/main" val="3636796856"/>
                  </a:ext>
                </a:extLst>
              </a:tr>
              <a:tr h="220133">
                <a:tc>
                  <a:txBody>
                    <a:bodyPr/>
                    <a:lstStyle/>
                    <a:p>
                      <a:r>
                        <a:rPr lang="en-US" sz="1000" dirty="0"/>
                        <a:t>NFC</a:t>
                      </a:r>
                    </a:p>
                  </a:txBody>
                  <a:tcPr/>
                </a:tc>
                <a:tc>
                  <a:txBody>
                    <a:bodyPr/>
                    <a:lstStyle/>
                    <a:p>
                      <a:r>
                        <a:rPr lang="en-US" sz="1000" dirty="0"/>
                        <a:t>Definition of a set of protocols for low range and bidirectional communications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Advanced</a:t>
                      </a:r>
                    </a:p>
                  </a:txBody>
                  <a:tcPr/>
                </a:tc>
                <a:tc>
                  <a:txBody>
                    <a:bodyPr/>
                    <a:lstStyle/>
                    <a:p>
                      <a:r>
                        <a:rPr lang="en-US" sz="1000" dirty="0"/>
                        <a:t>~ 10²</a:t>
                      </a:r>
                    </a:p>
                  </a:txBody>
                  <a:tcPr/>
                </a:tc>
                <a:tc>
                  <a:txBody>
                    <a:bodyPr/>
                    <a:lstStyle/>
                    <a:p>
                      <a:r>
                        <a:rPr lang="en-US" sz="1000" dirty="0"/>
                        <a:t>Up to 424</a:t>
                      </a:r>
                    </a:p>
                  </a:txBody>
                  <a:tcPr/>
                </a:tc>
                <a:tc>
                  <a:txBody>
                    <a:bodyPr/>
                    <a:lstStyle/>
                    <a:p>
                      <a:r>
                        <a:rPr lang="en-US" sz="1000" dirty="0"/>
                        <a:t>~ 0.1</a:t>
                      </a:r>
                    </a:p>
                  </a:txBody>
                  <a:tcPr/>
                </a:tc>
                <a:extLst>
                  <a:ext uri="{0D108BD9-81ED-4DB2-BD59-A6C34878D82A}">
                    <a16:rowId xmlns:a16="http://schemas.microsoft.com/office/drawing/2014/main" val="3290348317"/>
                  </a:ext>
                </a:extLst>
              </a:tr>
              <a:tr h="387888">
                <a:tc>
                  <a:txBody>
                    <a:bodyPr/>
                    <a:lstStyle/>
                    <a:p>
                      <a:r>
                        <a:rPr lang="en-US" sz="1000" dirty="0"/>
                        <a:t>Wireless Hart</a:t>
                      </a:r>
                    </a:p>
                  </a:txBody>
                  <a:tcPr/>
                </a:tc>
                <a:tc>
                  <a:txBody>
                    <a:bodyPr/>
                    <a:lstStyle/>
                    <a:p>
                      <a:r>
                        <a:rPr lang="en-US" sz="1000" dirty="0"/>
                        <a:t>Definition of protocols for self-organizing, self-healing and mesh architectures over IEEE 802.15.4 devices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Advanced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10 - 100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10²</a:t>
                      </a:r>
                      <a:endParaRPr lang="en-US" sz="1000" cap="all" baseline="0" dirty="0"/>
                    </a:p>
                  </a:txBody>
                  <a:tcPr/>
                </a:tc>
                <a:tc>
                  <a:txBody>
                    <a:bodyPr/>
                    <a:lstStyle/>
                    <a:p>
                      <a:r>
                        <a:rPr lang="en-US" sz="1000" dirty="0"/>
                        <a:t>~ 1</a:t>
                      </a:r>
                    </a:p>
                  </a:txBody>
                  <a:tcPr/>
                </a:tc>
                <a:extLst>
                  <a:ext uri="{0D108BD9-81ED-4DB2-BD59-A6C34878D82A}">
                    <a16:rowId xmlns:a16="http://schemas.microsoft.com/office/drawing/2014/main" val="218745885"/>
                  </a:ext>
                </a:extLst>
              </a:tr>
              <a:tr h="387888">
                <a:tc>
                  <a:txBody>
                    <a:bodyPr/>
                    <a:lstStyle/>
                    <a:p>
                      <a:r>
                        <a:rPr lang="en-US" sz="1000" dirty="0"/>
                        <a:t>ZigBee</a:t>
                      </a:r>
                    </a:p>
                  </a:txBody>
                  <a:tcPr/>
                </a:tc>
                <a:tc>
                  <a:txBody>
                    <a:bodyPr/>
                    <a:lstStyle/>
                    <a:p>
                      <a:r>
                        <a:rPr lang="en-US" sz="1000" dirty="0"/>
                        <a:t>Enabling reliable, cost-effective, low-power, wirelessly networked, monitoring and control products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Advanced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10 - 100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10²</a:t>
                      </a:r>
                      <a:endParaRPr lang="en-US" sz="1000" cap="all" baseline="0" dirty="0"/>
                    </a:p>
                  </a:txBody>
                  <a:tcPr/>
                </a:tc>
                <a:tc>
                  <a:txBody>
                    <a:bodyPr/>
                    <a:lstStyle/>
                    <a:p>
                      <a:r>
                        <a:rPr lang="en-US" sz="1000" dirty="0"/>
                        <a:t>~ 1</a:t>
                      </a:r>
                    </a:p>
                  </a:txBody>
                  <a:tcPr/>
                </a:tc>
                <a:extLst>
                  <a:ext uri="{0D108BD9-81ED-4DB2-BD59-A6C34878D82A}">
                    <a16:rowId xmlns:a16="http://schemas.microsoft.com/office/drawing/2014/main" val="3562731025"/>
                  </a:ext>
                </a:extLst>
              </a:tr>
            </a:tbl>
          </a:graphicData>
        </a:graphic>
      </p:graphicFrame>
      <p:sp>
        <p:nvSpPr>
          <p:cNvPr id="7" name="TextBox 6">
            <a:extLst>
              <a:ext uri="{FF2B5EF4-FFF2-40B4-BE49-F238E27FC236}">
                <a16:creationId xmlns:a16="http://schemas.microsoft.com/office/drawing/2014/main" id="{A0B40C54-DB35-4A45-AE65-7D5B8D2AD248}"/>
              </a:ext>
            </a:extLst>
          </p:cNvPr>
          <p:cNvSpPr txBox="1"/>
          <p:nvPr/>
        </p:nvSpPr>
        <p:spPr>
          <a:xfrm>
            <a:off x="1811488" y="6243108"/>
            <a:ext cx="5648021" cy="276999"/>
          </a:xfrm>
          <a:prstGeom prst="rect">
            <a:avLst/>
          </a:prstGeom>
          <a:noFill/>
        </p:spPr>
        <p:txBody>
          <a:bodyPr wrap="none" rtlCol="0">
            <a:spAutoFit/>
          </a:bodyPr>
          <a:lstStyle/>
          <a:p>
            <a:r>
              <a:rPr lang="en-US" sz="1200" dirty="0"/>
              <a:t>Table 3 Characteristics of the most relevant standardization activities  </a:t>
            </a:r>
          </a:p>
        </p:txBody>
      </p:sp>
      <p:sp>
        <p:nvSpPr>
          <p:cNvPr id="8" name="TextBox 7"/>
          <p:cNvSpPr txBox="1"/>
          <p:nvPr/>
        </p:nvSpPr>
        <p:spPr>
          <a:xfrm>
            <a:off x="4635498" y="843241"/>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074712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Addressing </a:t>
            </a:r>
            <a:r>
              <a:rPr lang="en-US" sz="4000"/>
              <a:t>and Networking </a:t>
            </a:r>
            <a:r>
              <a:rPr lang="en-US" sz="4000" dirty="0"/>
              <a:t>I</a:t>
            </a:r>
            <a:r>
              <a:rPr lang="en-US" sz="4000"/>
              <a:t>ssues</a:t>
            </a:r>
            <a:endParaRPr lang="en-US" sz="4000" dirty="0"/>
          </a:p>
        </p:txBody>
      </p:sp>
      <p:sp>
        <p:nvSpPr>
          <p:cNvPr id="3" name="Content Placeholder 2"/>
          <p:cNvSpPr>
            <a:spLocks noGrp="1"/>
          </p:cNvSpPr>
          <p:nvPr>
            <p:ph idx="1"/>
          </p:nvPr>
        </p:nvSpPr>
        <p:spPr>
          <a:xfrm>
            <a:off x="457200" y="1333500"/>
            <a:ext cx="8229600" cy="4999567"/>
          </a:xfrm>
        </p:spPr>
        <p:txBody>
          <a:bodyPr>
            <a:normAutofit/>
          </a:bodyPr>
          <a:lstStyle/>
          <a:p>
            <a:pPr>
              <a:lnSpc>
                <a:spcPct val="120000"/>
              </a:lnSpc>
            </a:pPr>
            <a:r>
              <a:rPr lang="en-US" dirty="0">
                <a:solidFill>
                  <a:srgbClr val="C00000"/>
                </a:solidFill>
              </a:rPr>
              <a:t>6LoWPA: </a:t>
            </a:r>
            <a:r>
              <a:rPr lang="en-US" dirty="0"/>
              <a:t>IPV6 addressing for low-power wireless </a:t>
            </a:r>
          </a:p>
          <a:p>
            <a:pPr lvl="1">
              <a:lnSpc>
                <a:spcPct val="120000"/>
              </a:lnSpc>
            </a:pPr>
            <a:r>
              <a:rPr lang="en-US" dirty="0"/>
              <a:t>Enough?</a:t>
            </a:r>
          </a:p>
          <a:p>
            <a:pPr>
              <a:lnSpc>
                <a:spcPct val="120000"/>
              </a:lnSpc>
            </a:pPr>
            <a:r>
              <a:rPr lang="en-US" dirty="0"/>
              <a:t>Integration of RFID tags through 64–96 bit identifiers by </a:t>
            </a:r>
            <a:r>
              <a:rPr lang="en-US" dirty="0" err="1"/>
              <a:t>EPCglobal</a:t>
            </a:r>
            <a:r>
              <a:rPr lang="en-US" dirty="0"/>
              <a:t>, solutions into IPv6 networks</a:t>
            </a:r>
          </a:p>
          <a:p>
            <a:pPr>
              <a:lnSpc>
                <a:spcPct val="120000"/>
              </a:lnSpc>
            </a:pPr>
            <a:r>
              <a:rPr lang="en-US" dirty="0"/>
              <a:t>Open issues:</a:t>
            </a:r>
          </a:p>
          <a:p>
            <a:pPr lvl="1">
              <a:lnSpc>
                <a:spcPct val="120000"/>
              </a:lnSpc>
            </a:pPr>
            <a:r>
              <a:rPr lang="en-US" dirty="0"/>
              <a:t>Mobility support</a:t>
            </a:r>
          </a:p>
          <a:p>
            <a:pPr lvl="1">
              <a:lnSpc>
                <a:spcPct val="120000"/>
              </a:lnSpc>
            </a:pPr>
            <a:r>
              <a:rPr lang="en-US" dirty="0"/>
              <a:t>Object Name Service (ONS) like DNS</a:t>
            </a:r>
          </a:p>
          <a:p>
            <a:pPr lvl="1">
              <a:lnSpc>
                <a:spcPct val="120000"/>
              </a:lnSpc>
            </a:pPr>
            <a:r>
              <a:rPr lang="en-US" dirty="0"/>
              <a:t>Reliable transmission and congestion control: </a:t>
            </a:r>
            <a:r>
              <a:rPr lang="en-US" dirty="0" err="1"/>
              <a:t>tcp</a:t>
            </a:r>
            <a:r>
              <a:rPr lang="en-US" dirty="0"/>
              <a:t> too costly in terms of overhead and buffering?</a:t>
            </a:r>
          </a:p>
          <a:p>
            <a:pPr lvl="1">
              <a:lnSpc>
                <a:spcPct val="12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37</a:t>
            </a:fld>
            <a:endParaRPr lang="en-US" altLang="en-US"/>
          </a:p>
        </p:txBody>
      </p:sp>
    </p:spTree>
    <p:extLst>
      <p:ext uri="{BB962C8B-B14F-4D97-AF65-F5344CB8AC3E}">
        <p14:creationId xmlns:p14="http://schemas.microsoft.com/office/powerpoint/2010/main" val="63788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457200" y="1333501"/>
            <a:ext cx="8229600" cy="1768287"/>
          </a:xfrm>
        </p:spPr>
        <p:txBody>
          <a:bodyPr>
            <a:normAutofit/>
          </a:bodyPr>
          <a:lstStyle/>
          <a:p>
            <a:pPr>
              <a:lnSpc>
                <a:spcPct val="120000"/>
              </a:lnSpc>
            </a:pPr>
            <a:r>
              <a:rPr lang="en-US" dirty="0"/>
              <a:t>Physical attack, eavesdropping, weak security schemes because of poor computation power</a:t>
            </a:r>
          </a:p>
          <a:p>
            <a:pPr lvl="1">
              <a:lnSpc>
                <a:spcPct val="120000"/>
              </a:lnSpc>
            </a:pPr>
            <a:r>
              <a:rPr lang="en-US" dirty="0"/>
              <a:t>authentication and data integrity</a:t>
            </a:r>
          </a:p>
          <a:p>
            <a:pPr lvl="1">
              <a:lnSpc>
                <a:spcPct val="120000"/>
              </a:lnSpc>
            </a:pPr>
            <a:r>
              <a:rPr lang="en-US" dirty="0"/>
              <a:t>proxy attack problem, also known as the man-in-the-middle attack</a:t>
            </a:r>
          </a:p>
        </p:txBody>
      </p:sp>
      <p:sp>
        <p:nvSpPr>
          <p:cNvPr id="5" name="Slide Number Placeholder 4"/>
          <p:cNvSpPr>
            <a:spLocks noGrp="1"/>
          </p:cNvSpPr>
          <p:nvPr>
            <p:ph type="sldNum" sz="quarter" idx="12"/>
          </p:nvPr>
        </p:nvSpPr>
        <p:spPr/>
        <p:txBody>
          <a:bodyPr/>
          <a:lstStyle/>
          <a:p>
            <a:pPr>
              <a:defRPr/>
            </a:pPr>
            <a:fld id="{7A91E16D-0EAD-4D3D-AC22-65013F654EE2}" type="slidenum">
              <a:rPr lang="en-US" altLang="en-US" smtClean="0"/>
              <a:pPr>
                <a:defRPr/>
              </a:pPr>
              <a:t>38</a:t>
            </a:fld>
            <a:endParaRPr lang="en-US" altLang="en-US"/>
          </a:p>
        </p:txBody>
      </p:sp>
      <p:grpSp>
        <p:nvGrpSpPr>
          <p:cNvPr id="50" name="Group 49">
            <a:extLst>
              <a:ext uri="{FF2B5EF4-FFF2-40B4-BE49-F238E27FC236}">
                <a16:creationId xmlns:a16="http://schemas.microsoft.com/office/drawing/2014/main" id="{875E3331-C00E-4A34-A77E-BCCAE7C1B43F}"/>
              </a:ext>
            </a:extLst>
          </p:cNvPr>
          <p:cNvGrpSpPr/>
          <p:nvPr/>
        </p:nvGrpSpPr>
        <p:grpSpPr>
          <a:xfrm>
            <a:off x="1578395" y="2836520"/>
            <a:ext cx="6041605" cy="3436872"/>
            <a:chOff x="1578395" y="2646517"/>
            <a:chExt cx="6041605" cy="3436872"/>
          </a:xfrm>
        </p:grpSpPr>
        <p:sp>
          <p:nvSpPr>
            <p:cNvPr id="24" name="TextBox 23">
              <a:extLst>
                <a:ext uri="{FF2B5EF4-FFF2-40B4-BE49-F238E27FC236}">
                  <a16:creationId xmlns:a16="http://schemas.microsoft.com/office/drawing/2014/main" id="{51244F40-0998-4A77-BAE6-B0C4C7C3BB61}"/>
                </a:ext>
              </a:extLst>
            </p:cNvPr>
            <p:cNvSpPr txBox="1"/>
            <p:nvPr/>
          </p:nvSpPr>
          <p:spPr>
            <a:xfrm>
              <a:off x="1578395" y="5806390"/>
              <a:ext cx="561372" cy="276999"/>
            </a:xfrm>
            <a:prstGeom prst="rect">
              <a:avLst/>
            </a:prstGeom>
            <a:noFill/>
          </p:spPr>
          <p:txBody>
            <a:bodyPr wrap="none" rtlCol="0">
              <a:spAutoFit/>
            </a:bodyPr>
            <a:lstStyle/>
            <a:p>
              <a:r>
                <a:rPr lang="en-US" sz="1200" dirty="0"/>
                <a:t>Time</a:t>
              </a:r>
            </a:p>
          </p:txBody>
        </p:sp>
        <p:grpSp>
          <p:nvGrpSpPr>
            <p:cNvPr id="49" name="Group 48">
              <a:extLst>
                <a:ext uri="{FF2B5EF4-FFF2-40B4-BE49-F238E27FC236}">
                  <a16:creationId xmlns:a16="http://schemas.microsoft.com/office/drawing/2014/main" id="{E888AADF-16BD-43AD-96AC-53FDE8FC4852}"/>
                </a:ext>
              </a:extLst>
            </p:cNvPr>
            <p:cNvGrpSpPr/>
            <p:nvPr/>
          </p:nvGrpSpPr>
          <p:grpSpPr>
            <a:xfrm>
              <a:off x="1647326" y="2646517"/>
              <a:ext cx="5972674" cy="3424668"/>
              <a:chOff x="1232035" y="2663411"/>
              <a:chExt cx="5972674" cy="3424668"/>
            </a:xfrm>
          </p:grpSpPr>
          <p:grpSp>
            <p:nvGrpSpPr>
              <p:cNvPr id="12" name="Group 11">
                <a:extLst>
                  <a:ext uri="{FF2B5EF4-FFF2-40B4-BE49-F238E27FC236}">
                    <a16:creationId xmlns:a16="http://schemas.microsoft.com/office/drawing/2014/main" id="{61A770C0-068F-4F61-9C46-9ABBE9BBEEC7}"/>
                  </a:ext>
                </a:extLst>
              </p:cNvPr>
              <p:cNvGrpSpPr/>
              <p:nvPr/>
            </p:nvGrpSpPr>
            <p:grpSpPr>
              <a:xfrm>
                <a:off x="1232035" y="2686136"/>
                <a:ext cx="423512" cy="784114"/>
                <a:chOff x="1145407" y="2546227"/>
                <a:chExt cx="423512" cy="784114"/>
              </a:xfrm>
            </p:grpSpPr>
            <p:sp>
              <p:nvSpPr>
                <p:cNvPr id="6" name="Oval 5">
                  <a:extLst>
                    <a:ext uri="{FF2B5EF4-FFF2-40B4-BE49-F238E27FC236}">
                      <a16:creationId xmlns:a16="http://schemas.microsoft.com/office/drawing/2014/main" id="{795D49D5-C22C-42CD-92F5-80F64419920F}"/>
                    </a:ext>
                  </a:extLst>
                </p:cNvPr>
                <p:cNvSpPr/>
                <p:nvPr/>
              </p:nvSpPr>
              <p:spPr>
                <a:xfrm>
                  <a:off x="1145407" y="2926080"/>
                  <a:ext cx="423512" cy="40426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32140A-9B54-44EB-842B-9814BE49215D}"/>
                    </a:ext>
                  </a:extLst>
                </p:cNvPr>
                <p:cNvSpPr txBox="1"/>
                <p:nvPr/>
              </p:nvSpPr>
              <p:spPr>
                <a:xfrm>
                  <a:off x="1186283" y="2546227"/>
                  <a:ext cx="341760" cy="369332"/>
                </a:xfrm>
                <a:prstGeom prst="rect">
                  <a:avLst/>
                </a:prstGeom>
                <a:noFill/>
              </p:spPr>
              <p:txBody>
                <a:bodyPr wrap="none" rtlCol="0">
                  <a:spAutoFit/>
                </a:bodyPr>
                <a:lstStyle/>
                <a:p>
                  <a:r>
                    <a:rPr lang="en-US" dirty="0"/>
                    <a:t>A</a:t>
                  </a:r>
                </a:p>
              </p:txBody>
            </p:sp>
          </p:grpSp>
          <p:grpSp>
            <p:nvGrpSpPr>
              <p:cNvPr id="13" name="Group 12">
                <a:extLst>
                  <a:ext uri="{FF2B5EF4-FFF2-40B4-BE49-F238E27FC236}">
                    <a16:creationId xmlns:a16="http://schemas.microsoft.com/office/drawing/2014/main" id="{EDFAC183-E902-443A-BAAE-3622B4E27080}"/>
                  </a:ext>
                </a:extLst>
              </p:cNvPr>
              <p:cNvGrpSpPr/>
              <p:nvPr/>
            </p:nvGrpSpPr>
            <p:grpSpPr>
              <a:xfrm>
                <a:off x="3044313" y="2673932"/>
                <a:ext cx="446756" cy="784114"/>
                <a:chOff x="1145407" y="2546227"/>
                <a:chExt cx="446756" cy="784114"/>
              </a:xfrm>
            </p:grpSpPr>
            <p:sp>
              <p:nvSpPr>
                <p:cNvPr id="14" name="Oval 13">
                  <a:extLst>
                    <a:ext uri="{FF2B5EF4-FFF2-40B4-BE49-F238E27FC236}">
                      <a16:creationId xmlns:a16="http://schemas.microsoft.com/office/drawing/2014/main" id="{C42EC90B-904A-4B06-820F-D5A21614C66E}"/>
                    </a:ext>
                  </a:extLst>
                </p:cNvPr>
                <p:cNvSpPr/>
                <p:nvPr/>
              </p:nvSpPr>
              <p:spPr>
                <a:xfrm>
                  <a:off x="1145407" y="2926080"/>
                  <a:ext cx="423512" cy="404261"/>
                </a:xfrm>
                <a:prstGeom prst="ellipse">
                  <a:avLst/>
                </a:prstGeom>
                <a:solidFill>
                  <a:srgbClr val="CC33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612E37F-0672-4ABF-B0EB-0BA4F289BB33}"/>
                    </a:ext>
                  </a:extLst>
                </p:cNvPr>
                <p:cNvSpPr txBox="1"/>
                <p:nvPr/>
              </p:nvSpPr>
              <p:spPr>
                <a:xfrm>
                  <a:off x="1186283" y="2546227"/>
                  <a:ext cx="405880" cy="369332"/>
                </a:xfrm>
                <a:prstGeom prst="rect">
                  <a:avLst/>
                </a:prstGeom>
                <a:noFill/>
              </p:spPr>
              <p:txBody>
                <a:bodyPr wrap="none" rtlCol="0">
                  <a:spAutoFit/>
                </a:bodyPr>
                <a:lstStyle/>
                <a:p>
                  <a:r>
                    <a:rPr lang="en-US" dirty="0"/>
                    <a:t>B’</a:t>
                  </a:r>
                </a:p>
              </p:txBody>
            </p:sp>
          </p:grpSp>
          <p:grpSp>
            <p:nvGrpSpPr>
              <p:cNvPr id="16" name="Group 15">
                <a:extLst>
                  <a:ext uri="{FF2B5EF4-FFF2-40B4-BE49-F238E27FC236}">
                    <a16:creationId xmlns:a16="http://schemas.microsoft.com/office/drawing/2014/main" id="{606881FA-2800-4528-9F66-12C1939E5C27}"/>
                  </a:ext>
                </a:extLst>
              </p:cNvPr>
              <p:cNvGrpSpPr/>
              <p:nvPr/>
            </p:nvGrpSpPr>
            <p:grpSpPr>
              <a:xfrm>
                <a:off x="4841860" y="2684342"/>
                <a:ext cx="445154" cy="784114"/>
                <a:chOff x="1145407" y="2546227"/>
                <a:chExt cx="445154" cy="784114"/>
              </a:xfrm>
            </p:grpSpPr>
            <p:sp>
              <p:nvSpPr>
                <p:cNvPr id="17" name="Oval 16">
                  <a:extLst>
                    <a:ext uri="{FF2B5EF4-FFF2-40B4-BE49-F238E27FC236}">
                      <a16:creationId xmlns:a16="http://schemas.microsoft.com/office/drawing/2014/main" id="{80E1AED1-C025-4336-A2AC-BA8D9D49CA18}"/>
                    </a:ext>
                  </a:extLst>
                </p:cNvPr>
                <p:cNvSpPr/>
                <p:nvPr/>
              </p:nvSpPr>
              <p:spPr>
                <a:xfrm>
                  <a:off x="1145407" y="2926080"/>
                  <a:ext cx="423512" cy="404261"/>
                </a:xfrm>
                <a:prstGeom prst="ellipse">
                  <a:avLst/>
                </a:prstGeom>
                <a:solidFill>
                  <a:srgbClr val="CC33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2AD7B11-2C8C-4D87-9BED-CD056E7B3813}"/>
                    </a:ext>
                  </a:extLst>
                </p:cNvPr>
                <p:cNvSpPr txBox="1"/>
                <p:nvPr/>
              </p:nvSpPr>
              <p:spPr>
                <a:xfrm>
                  <a:off x="1186283" y="2546227"/>
                  <a:ext cx="404278" cy="369332"/>
                </a:xfrm>
                <a:prstGeom prst="rect">
                  <a:avLst/>
                </a:prstGeom>
                <a:noFill/>
              </p:spPr>
              <p:txBody>
                <a:bodyPr wrap="none" rtlCol="0">
                  <a:spAutoFit/>
                </a:bodyPr>
                <a:lstStyle/>
                <a:p>
                  <a:r>
                    <a:rPr lang="en-US" dirty="0"/>
                    <a:t>A’</a:t>
                  </a:r>
                </a:p>
              </p:txBody>
            </p:sp>
          </p:grpSp>
          <p:grpSp>
            <p:nvGrpSpPr>
              <p:cNvPr id="19" name="Group 18">
                <a:extLst>
                  <a:ext uri="{FF2B5EF4-FFF2-40B4-BE49-F238E27FC236}">
                    <a16:creationId xmlns:a16="http://schemas.microsoft.com/office/drawing/2014/main" id="{6CB60348-DF71-41B2-9F9D-17DFD78FDE85}"/>
                  </a:ext>
                </a:extLst>
              </p:cNvPr>
              <p:cNvGrpSpPr/>
              <p:nvPr/>
            </p:nvGrpSpPr>
            <p:grpSpPr>
              <a:xfrm>
                <a:off x="6675764" y="2663411"/>
                <a:ext cx="423512" cy="784114"/>
                <a:chOff x="1145407" y="2546227"/>
                <a:chExt cx="423512" cy="784114"/>
              </a:xfrm>
            </p:grpSpPr>
            <p:sp>
              <p:nvSpPr>
                <p:cNvPr id="20" name="Oval 19">
                  <a:extLst>
                    <a:ext uri="{FF2B5EF4-FFF2-40B4-BE49-F238E27FC236}">
                      <a16:creationId xmlns:a16="http://schemas.microsoft.com/office/drawing/2014/main" id="{4CC7E09B-47BE-43B1-96D3-6017ED9EE2A8}"/>
                    </a:ext>
                  </a:extLst>
                </p:cNvPr>
                <p:cNvSpPr/>
                <p:nvPr/>
              </p:nvSpPr>
              <p:spPr>
                <a:xfrm>
                  <a:off x="1145407" y="2926080"/>
                  <a:ext cx="423512" cy="40426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2131876-A3A0-4723-9DA5-78CFD632A870}"/>
                    </a:ext>
                  </a:extLst>
                </p:cNvPr>
                <p:cNvSpPr txBox="1"/>
                <p:nvPr/>
              </p:nvSpPr>
              <p:spPr>
                <a:xfrm>
                  <a:off x="1186283" y="2546227"/>
                  <a:ext cx="343364" cy="369332"/>
                </a:xfrm>
                <a:prstGeom prst="rect">
                  <a:avLst/>
                </a:prstGeom>
                <a:noFill/>
              </p:spPr>
              <p:txBody>
                <a:bodyPr wrap="none" rtlCol="0">
                  <a:spAutoFit/>
                </a:bodyPr>
                <a:lstStyle/>
                <a:p>
                  <a:r>
                    <a:rPr lang="en-US" dirty="0"/>
                    <a:t>B</a:t>
                  </a:r>
                </a:p>
              </p:txBody>
            </p:sp>
          </p:grpSp>
          <p:cxnSp>
            <p:nvCxnSpPr>
              <p:cNvPr id="23" name="Straight Arrow Connector 22">
                <a:extLst>
                  <a:ext uri="{FF2B5EF4-FFF2-40B4-BE49-F238E27FC236}">
                    <a16:creationId xmlns:a16="http://schemas.microsoft.com/office/drawing/2014/main" id="{5137E658-9DC4-4451-9908-0434DA2FEA93}"/>
                  </a:ext>
                </a:extLst>
              </p:cNvPr>
              <p:cNvCxnSpPr>
                <a:stCxn id="6" idx="4"/>
              </p:cNvCxnSpPr>
              <p:nvPr/>
            </p:nvCxnSpPr>
            <p:spPr>
              <a:xfrm>
                <a:off x="1443791" y="3470250"/>
                <a:ext cx="0" cy="2353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70B14DF-2CB6-44F5-A4A1-85C4263CF5E5}"/>
                  </a:ext>
                </a:extLst>
              </p:cNvPr>
              <p:cNvCxnSpPr/>
              <p:nvPr/>
            </p:nvCxnSpPr>
            <p:spPr>
              <a:xfrm>
                <a:off x="6904773" y="3458046"/>
                <a:ext cx="0" cy="2353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B6A0810-7213-4A26-9F96-1E976CE32553}"/>
                  </a:ext>
                </a:extLst>
              </p:cNvPr>
              <p:cNvSpPr txBox="1"/>
              <p:nvPr/>
            </p:nvSpPr>
            <p:spPr>
              <a:xfrm>
                <a:off x="6643337" y="5811080"/>
                <a:ext cx="561372" cy="276999"/>
              </a:xfrm>
              <a:prstGeom prst="rect">
                <a:avLst/>
              </a:prstGeom>
              <a:noFill/>
            </p:spPr>
            <p:txBody>
              <a:bodyPr wrap="none" rtlCol="0">
                <a:spAutoFit/>
              </a:bodyPr>
              <a:lstStyle/>
              <a:p>
                <a:r>
                  <a:rPr lang="en-US" sz="1200" dirty="0"/>
                  <a:t>Time</a:t>
                </a:r>
              </a:p>
            </p:txBody>
          </p:sp>
          <p:cxnSp>
            <p:nvCxnSpPr>
              <p:cNvPr id="27" name="Straight Arrow Connector 26">
                <a:extLst>
                  <a:ext uri="{FF2B5EF4-FFF2-40B4-BE49-F238E27FC236}">
                    <a16:creationId xmlns:a16="http://schemas.microsoft.com/office/drawing/2014/main" id="{8FE8EE98-5EC4-4D27-8EDF-F276F3FCEE36}"/>
                  </a:ext>
                </a:extLst>
              </p:cNvPr>
              <p:cNvCxnSpPr/>
              <p:nvPr/>
            </p:nvCxnSpPr>
            <p:spPr>
              <a:xfrm>
                <a:off x="5064798" y="3447525"/>
                <a:ext cx="0" cy="2353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32B217B-15DB-454A-9F55-A3B729281EDC}"/>
                  </a:ext>
                </a:extLst>
              </p:cNvPr>
              <p:cNvSpPr txBox="1"/>
              <p:nvPr/>
            </p:nvSpPr>
            <p:spPr>
              <a:xfrm>
                <a:off x="4774487" y="5800559"/>
                <a:ext cx="561372" cy="276999"/>
              </a:xfrm>
              <a:prstGeom prst="rect">
                <a:avLst/>
              </a:prstGeom>
              <a:noFill/>
            </p:spPr>
            <p:txBody>
              <a:bodyPr wrap="none" rtlCol="0">
                <a:spAutoFit/>
              </a:bodyPr>
              <a:lstStyle/>
              <a:p>
                <a:r>
                  <a:rPr lang="en-US" sz="1200" dirty="0"/>
                  <a:t>Time</a:t>
                </a:r>
              </a:p>
            </p:txBody>
          </p:sp>
          <p:cxnSp>
            <p:nvCxnSpPr>
              <p:cNvPr id="29" name="Straight Arrow Connector 28">
                <a:extLst>
                  <a:ext uri="{FF2B5EF4-FFF2-40B4-BE49-F238E27FC236}">
                    <a16:creationId xmlns:a16="http://schemas.microsoft.com/office/drawing/2014/main" id="{0F8601A1-FA09-4567-B1F8-5FF935EDE41A}"/>
                  </a:ext>
                </a:extLst>
              </p:cNvPr>
              <p:cNvCxnSpPr/>
              <p:nvPr/>
            </p:nvCxnSpPr>
            <p:spPr>
              <a:xfrm>
                <a:off x="3249481" y="3458046"/>
                <a:ext cx="0" cy="2353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67111B0-14CE-4D96-BD30-BA6504739CEF}"/>
                  </a:ext>
                </a:extLst>
              </p:cNvPr>
              <p:cNvSpPr txBox="1"/>
              <p:nvPr/>
            </p:nvSpPr>
            <p:spPr>
              <a:xfrm>
                <a:off x="2968795" y="5811080"/>
                <a:ext cx="561372" cy="276999"/>
              </a:xfrm>
              <a:prstGeom prst="rect">
                <a:avLst/>
              </a:prstGeom>
              <a:noFill/>
            </p:spPr>
            <p:txBody>
              <a:bodyPr wrap="none" rtlCol="0">
                <a:spAutoFit/>
              </a:bodyPr>
              <a:lstStyle/>
              <a:p>
                <a:r>
                  <a:rPr lang="en-US" sz="1200" dirty="0"/>
                  <a:t>Time</a:t>
                </a:r>
              </a:p>
            </p:txBody>
          </p:sp>
          <p:cxnSp>
            <p:nvCxnSpPr>
              <p:cNvPr id="32" name="Straight Arrow Connector 31">
                <a:extLst>
                  <a:ext uri="{FF2B5EF4-FFF2-40B4-BE49-F238E27FC236}">
                    <a16:creationId xmlns:a16="http://schemas.microsoft.com/office/drawing/2014/main" id="{ED519884-1EC5-473C-8F10-81D839A7FB92}"/>
                  </a:ext>
                </a:extLst>
              </p:cNvPr>
              <p:cNvCxnSpPr>
                <a:cxnSpLocks/>
              </p:cNvCxnSpPr>
              <p:nvPr/>
            </p:nvCxnSpPr>
            <p:spPr>
              <a:xfrm>
                <a:off x="1463042" y="3621794"/>
                <a:ext cx="1767189" cy="286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B2A3A7-3961-4C80-AE98-F24859C01F5F}"/>
                  </a:ext>
                </a:extLst>
              </p:cNvPr>
              <p:cNvCxnSpPr>
                <a:cxnSpLocks/>
              </p:cNvCxnSpPr>
              <p:nvPr/>
            </p:nvCxnSpPr>
            <p:spPr>
              <a:xfrm>
                <a:off x="3286427" y="3907857"/>
                <a:ext cx="1767189" cy="286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ED6FCFD-4332-431F-8B5D-DCE64E20B3CE}"/>
                  </a:ext>
                </a:extLst>
              </p:cNvPr>
              <p:cNvCxnSpPr>
                <a:cxnSpLocks/>
              </p:cNvCxnSpPr>
              <p:nvPr/>
            </p:nvCxnSpPr>
            <p:spPr>
              <a:xfrm>
                <a:off x="5099011" y="4205413"/>
                <a:ext cx="1767189" cy="286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DAE2828-35A2-4A2B-BE5F-B71CA0592617}"/>
                  </a:ext>
                </a:extLst>
              </p:cNvPr>
              <p:cNvCxnSpPr>
                <a:cxnSpLocks/>
              </p:cNvCxnSpPr>
              <p:nvPr/>
            </p:nvCxnSpPr>
            <p:spPr>
              <a:xfrm flipH="1">
                <a:off x="5099011" y="4586556"/>
                <a:ext cx="1757802" cy="268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2A3D4B7-4041-45B4-9E6C-07B0AE1D81CD}"/>
                  </a:ext>
                </a:extLst>
              </p:cNvPr>
              <p:cNvCxnSpPr>
                <a:cxnSpLocks/>
              </p:cNvCxnSpPr>
              <p:nvPr/>
            </p:nvCxnSpPr>
            <p:spPr>
              <a:xfrm flipH="1">
                <a:off x="3256069" y="4877036"/>
                <a:ext cx="1757802" cy="268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6321F88-A1A3-49D7-88C2-AB0BCC1843A2}"/>
                  </a:ext>
                </a:extLst>
              </p:cNvPr>
              <p:cNvCxnSpPr>
                <a:cxnSpLocks/>
              </p:cNvCxnSpPr>
              <p:nvPr/>
            </p:nvCxnSpPr>
            <p:spPr>
              <a:xfrm flipH="1">
                <a:off x="1457181" y="5155625"/>
                <a:ext cx="1757802" cy="268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122A515-B651-4D5E-B00D-8D35324ABF3C}"/>
                  </a:ext>
                </a:extLst>
              </p:cNvPr>
              <p:cNvSpPr txBox="1"/>
              <p:nvPr/>
            </p:nvSpPr>
            <p:spPr>
              <a:xfrm rot="493306">
                <a:off x="2016725" y="3421937"/>
                <a:ext cx="763323" cy="292388"/>
              </a:xfrm>
              <a:prstGeom prst="rect">
                <a:avLst/>
              </a:prstGeom>
              <a:noFill/>
            </p:spPr>
            <p:txBody>
              <a:bodyPr wrap="square" rtlCol="0">
                <a:spAutoFit/>
              </a:bodyPr>
              <a:lstStyle/>
              <a:p>
                <a:r>
                  <a:rPr lang="en-US" sz="1300" dirty="0"/>
                  <a:t>Query</a:t>
                </a:r>
              </a:p>
            </p:txBody>
          </p:sp>
          <p:sp>
            <p:nvSpPr>
              <p:cNvPr id="43" name="TextBox 42">
                <a:extLst>
                  <a:ext uri="{FF2B5EF4-FFF2-40B4-BE49-F238E27FC236}">
                    <a16:creationId xmlns:a16="http://schemas.microsoft.com/office/drawing/2014/main" id="{ECA471DE-283E-4751-BBCB-D684F698E216}"/>
                  </a:ext>
                </a:extLst>
              </p:cNvPr>
              <p:cNvSpPr txBox="1"/>
              <p:nvPr/>
            </p:nvSpPr>
            <p:spPr>
              <a:xfrm rot="504452">
                <a:off x="3406879" y="3728045"/>
                <a:ext cx="1588094" cy="292388"/>
              </a:xfrm>
              <a:prstGeom prst="rect">
                <a:avLst/>
              </a:prstGeom>
              <a:noFill/>
            </p:spPr>
            <p:txBody>
              <a:bodyPr wrap="square" rtlCol="0">
                <a:spAutoFit/>
              </a:bodyPr>
              <a:lstStyle/>
              <a:p>
                <a:r>
                  <a:rPr lang="en-US" sz="1300" dirty="0"/>
                  <a:t>Message(Query)</a:t>
                </a:r>
              </a:p>
            </p:txBody>
          </p:sp>
          <p:sp>
            <p:nvSpPr>
              <p:cNvPr id="44" name="TextBox 43">
                <a:extLst>
                  <a:ext uri="{FF2B5EF4-FFF2-40B4-BE49-F238E27FC236}">
                    <a16:creationId xmlns:a16="http://schemas.microsoft.com/office/drawing/2014/main" id="{C07B0918-15E9-4493-A5D8-0C5FDF021994}"/>
                  </a:ext>
                </a:extLst>
              </p:cNvPr>
              <p:cNvSpPr txBox="1"/>
              <p:nvPr/>
            </p:nvSpPr>
            <p:spPr>
              <a:xfrm rot="504452">
                <a:off x="5133236" y="4017106"/>
                <a:ext cx="1846389" cy="292388"/>
              </a:xfrm>
              <a:prstGeom prst="rect">
                <a:avLst/>
              </a:prstGeom>
              <a:noFill/>
            </p:spPr>
            <p:txBody>
              <a:bodyPr wrap="square" rtlCol="0">
                <a:spAutoFit/>
              </a:bodyPr>
              <a:lstStyle/>
              <a:p>
                <a:r>
                  <a:rPr lang="en-US" sz="1300" dirty="0"/>
                  <a:t>Copy of the Query</a:t>
                </a:r>
              </a:p>
            </p:txBody>
          </p:sp>
          <p:sp>
            <p:nvSpPr>
              <p:cNvPr id="45" name="TextBox 44">
                <a:extLst>
                  <a:ext uri="{FF2B5EF4-FFF2-40B4-BE49-F238E27FC236}">
                    <a16:creationId xmlns:a16="http://schemas.microsoft.com/office/drawing/2014/main" id="{445FA160-C1BC-4882-83A8-AC35107CAD9F}"/>
                  </a:ext>
                </a:extLst>
              </p:cNvPr>
              <p:cNvSpPr txBox="1"/>
              <p:nvPr/>
            </p:nvSpPr>
            <p:spPr>
              <a:xfrm rot="21172402">
                <a:off x="5631615" y="4764097"/>
                <a:ext cx="763323" cy="292388"/>
              </a:xfrm>
              <a:prstGeom prst="rect">
                <a:avLst/>
              </a:prstGeom>
              <a:noFill/>
            </p:spPr>
            <p:txBody>
              <a:bodyPr wrap="square" rtlCol="0">
                <a:spAutoFit/>
              </a:bodyPr>
              <a:lstStyle/>
              <a:p>
                <a:r>
                  <a:rPr lang="en-US" sz="1300" dirty="0"/>
                  <a:t>Reply</a:t>
                </a:r>
              </a:p>
            </p:txBody>
          </p:sp>
          <p:sp>
            <p:nvSpPr>
              <p:cNvPr id="46" name="TextBox 45">
                <a:extLst>
                  <a:ext uri="{FF2B5EF4-FFF2-40B4-BE49-F238E27FC236}">
                    <a16:creationId xmlns:a16="http://schemas.microsoft.com/office/drawing/2014/main" id="{C4DD9A44-AA4E-4913-80E1-FAE888CCA55E}"/>
                  </a:ext>
                </a:extLst>
              </p:cNvPr>
              <p:cNvSpPr txBox="1"/>
              <p:nvPr/>
            </p:nvSpPr>
            <p:spPr>
              <a:xfrm rot="21094342">
                <a:off x="3397038" y="5041159"/>
                <a:ext cx="1588094" cy="292388"/>
              </a:xfrm>
              <a:prstGeom prst="rect">
                <a:avLst/>
              </a:prstGeom>
              <a:noFill/>
            </p:spPr>
            <p:txBody>
              <a:bodyPr wrap="square" rtlCol="0">
                <a:spAutoFit/>
              </a:bodyPr>
              <a:lstStyle/>
              <a:p>
                <a:r>
                  <a:rPr lang="en-US" sz="1300" dirty="0"/>
                  <a:t>Message(Reply)</a:t>
                </a:r>
              </a:p>
            </p:txBody>
          </p:sp>
          <p:sp>
            <p:nvSpPr>
              <p:cNvPr id="47" name="TextBox 46">
                <a:extLst>
                  <a:ext uri="{FF2B5EF4-FFF2-40B4-BE49-F238E27FC236}">
                    <a16:creationId xmlns:a16="http://schemas.microsoft.com/office/drawing/2014/main" id="{ED7645CD-B87C-4515-B980-C62BA228990A}"/>
                  </a:ext>
                </a:extLst>
              </p:cNvPr>
              <p:cNvSpPr txBox="1"/>
              <p:nvPr/>
            </p:nvSpPr>
            <p:spPr>
              <a:xfrm rot="21064971">
                <a:off x="1485727" y="5319663"/>
                <a:ext cx="1846389" cy="292388"/>
              </a:xfrm>
              <a:prstGeom prst="rect">
                <a:avLst/>
              </a:prstGeom>
              <a:noFill/>
            </p:spPr>
            <p:txBody>
              <a:bodyPr wrap="square" rtlCol="0">
                <a:spAutoFit/>
              </a:bodyPr>
              <a:lstStyle/>
              <a:p>
                <a:r>
                  <a:rPr lang="en-US" sz="1300" dirty="0"/>
                  <a:t>Copy of the Reply</a:t>
                </a:r>
              </a:p>
            </p:txBody>
          </p:sp>
        </p:grpSp>
      </p:grpSp>
      <p:sp>
        <p:nvSpPr>
          <p:cNvPr id="48" name="TextBox 47">
            <a:extLst>
              <a:ext uri="{FF2B5EF4-FFF2-40B4-BE49-F238E27FC236}">
                <a16:creationId xmlns:a16="http://schemas.microsoft.com/office/drawing/2014/main" id="{60E83E81-65CE-42FB-9496-517EEA7D6B2F}"/>
              </a:ext>
            </a:extLst>
          </p:cNvPr>
          <p:cNvSpPr txBox="1"/>
          <p:nvPr/>
        </p:nvSpPr>
        <p:spPr>
          <a:xfrm>
            <a:off x="3272606" y="6196099"/>
            <a:ext cx="2162772" cy="276999"/>
          </a:xfrm>
          <a:prstGeom prst="rect">
            <a:avLst/>
          </a:prstGeom>
          <a:noFill/>
        </p:spPr>
        <p:txBody>
          <a:bodyPr wrap="none" rtlCol="0">
            <a:spAutoFit/>
          </a:bodyPr>
          <a:lstStyle/>
          <a:p>
            <a:r>
              <a:rPr lang="en-US" sz="1200" dirty="0"/>
              <a:t>Man in the middle attack</a:t>
            </a:r>
          </a:p>
        </p:txBody>
      </p:sp>
    </p:spTree>
    <p:extLst>
      <p:ext uri="{BB962C8B-B14F-4D97-AF65-F5344CB8AC3E}">
        <p14:creationId xmlns:p14="http://schemas.microsoft.com/office/powerpoint/2010/main" val="213879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(Cont’d)</a:t>
            </a:r>
          </a:p>
        </p:txBody>
      </p:sp>
      <p:sp>
        <p:nvSpPr>
          <p:cNvPr id="3" name="Content Placeholder 2"/>
          <p:cNvSpPr>
            <a:spLocks noGrp="1"/>
          </p:cNvSpPr>
          <p:nvPr>
            <p:ph idx="1"/>
          </p:nvPr>
        </p:nvSpPr>
        <p:spPr/>
        <p:txBody>
          <a:bodyPr>
            <a:normAutofit/>
          </a:bodyPr>
          <a:lstStyle/>
          <a:p>
            <a:pPr>
              <a:lnSpc>
                <a:spcPct val="110000"/>
              </a:lnSpc>
            </a:pPr>
            <a:r>
              <a:rPr lang="en-US" dirty="0"/>
              <a:t>Data integrity to detect the data change</a:t>
            </a:r>
          </a:p>
          <a:p>
            <a:pPr lvl="1">
              <a:lnSpc>
                <a:spcPct val="110000"/>
              </a:lnSpc>
            </a:pPr>
            <a:r>
              <a:rPr lang="en-US" dirty="0"/>
              <a:t>Unattended RFID systems</a:t>
            </a:r>
          </a:p>
          <a:p>
            <a:pPr lvl="1">
              <a:lnSpc>
                <a:spcPct val="110000"/>
              </a:lnSpc>
            </a:pPr>
            <a:r>
              <a:rPr lang="en-US" dirty="0"/>
              <a:t>Data modified while stored in the node or during transmission</a:t>
            </a:r>
          </a:p>
          <a:p>
            <a:pPr>
              <a:lnSpc>
                <a:spcPct val="110000"/>
              </a:lnSpc>
            </a:pPr>
            <a:r>
              <a:rPr lang="en-US" dirty="0"/>
              <a:t>Typical cryptographic algorithms too costly for low energy and bandwidth </a:t>
            </a:r>
            <a:r>
              <a:rPr lang="en-US" dirty="0" err="1"/>
              <a:t>IoT</a:t>
            </a:r>
            <a:r>
              <a:rPr lang="en-US" dirty="0"/>
              <a:t> nodes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39</a:t>
            </a:fld>
            <a:endParaRPr lang="en-US" altLang="en-US"/>
          </a:p>
        </p:txBody>
      </p:sp>
    </p:spTree>
    <p:extLst>
      <p:ext uri="{BB962C8B-B14F-4D97-AF65-F5344CB8AC3E}">
        <p14:creationId xmlns:p14="http://schemas.microsoft.com/office/powerpoint/2010/main" val="156501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27" y="365126"/>
            <a:ext cx="8151323" cy="1325563"/>
          </a:xfrm>
        </p:spPr>
        <p:txBody>
          <a:bodyPr/>
          <a:lstStyle/>
          <a:p>
            <a:r>
              <a:rPr lang="en-US" dirty="0"/>
              <a:t>Impact of </a:t>
            </a:r>
            <a:r>
              <a:rPr lang="en-US" dirty="0" err="1"/>
              <a:t>IoT</a:t>
            </a:r>
            <a:endParaRPr lang="en-US" dirty="0"/>
          </a:p>
        </p:txBody>
      </p:sp>
      <p:sp>
        <p:nvSpPr>
          <p:cNvPr id="3" name="Content Placeholder 2"/>
          <p:cNvSpPr>
            <a:spLocks noGrp="1"/>
          </p:cNvSpPr>
          <p:nvPr>
            <p:ph idx="1"/>
          </p:nvPr>
        </p:nvSpPr>
        <p:spPr>
          <a:xfrm>
            <a:off x="254000" y="1333500"/>
            <a:ext cx="8432800" cy="5005307"/>
          </a:xfrm>
        </p:spPr>
        <p:txBody>
          <a:bodyPr>
            <a:normAutofit/>
          </a:bodyPr>
          <a:lstStyle/>
          <a:p>
            <a:pPr>
              <a:lnSpc>
                <a:spcPct val="120000"/>
              </a:lnSpc>
            </a:pPr>
            <a:r>
              <a:rPr lang="en-US" dirty="0"/>
              <a:t>US National Intelligence Council (NIC) lists </a:t>
            </a:r>
            <a:r>
              <a:rPr lang="en-US" dirty="0" err="1"/>
              <a:t>IoT</a:t>
            </a:r>
            <a:r>
              <a:rPr lang="en-US" dirty="0"/>
              <a:t> as one of six ‘‘Disruptive Civil Technologies” giving US the edge in terms of national power</a:t>
            </a:r>
          </a:p>
          <a:p>
            <a:pPr>
              <a:lnSpc>
                <a:spcPct val="120000"/>
              </a:lnSpc>
            </a:pPr>
            <a:r>
              <a:rPr lang="en-US" dirty="0"/>
              <a:t>NIC foresees both benefits and threats</a:t>
            </a:r>
          </a:p>
          <a:p>
            <a:pPr lvl="1">
              <a:lnSpc>
                <a:spcPct val="120000"/>
              </a:lnSpc>
            </a:pPr>
            <a:r>
              <a:rPr lang="en-US" dirty="0"/>
              <a:t>‘‘by 2025 Internet nodes may reside in everyday things – food packages, furniture, paper documents, and more”.</a:t>
            </a:r>
          </a:p>
          <a:p>
            <a:pPr lvl="1">
              <a:lnSpc>
                <a:spcPct val="120000"/>
              </a:lnSpc>
            </a:pPr>
            <a:r>
              <a:rPr lang="en-US" dirty="0"/>
              <a:t>‘‘popular demand combined with technology advances could drive widespread diffusion of an Internet of Things (</a:t>
            </a:r>
            <a:r>
              <a:rPr lang="en-US" dirty="0" err="1"/>
              <a:t>IoT</a:t>
            </a:r>
            <a:r>
              <a:rPr lang="en-US" dirty="0"/>
              <a:t>) that could, like the present Internet, contribute invaluably to economic development”.</a:t>
            </a:r>
          </a:p>
          <a:p>
            <a:pPr lvl="1">
              <a:lnSpc>
                <a:spcPct val="120000"/>
              </a:lnSpc>
            </a:pPr>
            <a:r>
              <a:rPr lang="en-US" dirty="0"/>
              <a:t>‘‘to the extent that everyday objects become information security risks, the </a:t>
            </a:r>
            <a:r>
              <a:rPr lang="en-US" dirty="0" err="1"/>
              <a:t>IoT</a:t>
            </a:r>
            <a:r>
              <a:rPr lang="en-US" dirty="0"/>
              <a:t> could distribute those risks far more widely than the Internet has to date”.</a:t>
            </a:r>
          </a:p>
          <a:p>
            <a:pPr>
              <a:lnSpc>
                <a:spcPct val="12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a:t>
            </a:fld>
            <a:endParaRPr lang="en-US" altLang="en-US"/>
          </a:p>
        </p:txBody>
      </p:sp>
    </p:spTree>
    <p:extLst>
      <p:ext uri="{BB962C8B-B14F-4D97-AF65-F5344CB8AC3E}">
        <p14:creationId xmlns:p14="http://schemas.microsoft.com/office/powerpoint/2010/main" val="484515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a:t>
            </a:r>
          </a:p>
        </p:txBody>
      </p:sp>
      <p:sp>
        <p:nvSpPr>
          <p:cNvPr id="3" name="Content Placeholder 2"/>
          <p:cNvSpPr>
            <a:spLocks noGrp="1"/>
          </p:cNvSpPr>
          <p:nvPr>
            <p:ph idx="1"/>
          </p:nvPr>
        </p:nvSpPr>
        <p:spPr/>
        <p:txBody>
          <a:bodyPr>
            <a:normAutofit/>
          </a:bodyPr>
          <a:lstStyle/>
          <a:p>
            <a:pPr>
              <a:lnSpc>
                <a:spcPct val="120000"/>
              </a:lnSpc>
            </a:pPr>
            <a:r>
              <a:rPr lang="en-US" dirty="0" err="1"/>
              <a:t>IoT</a:t>
            </a:r>
            <a:r>
              <a:rPr lang="en-US" dirty="0"/>
              <a:t> devices are pervasive</a:t>
            </a:r>
          </a:p>
          <a:p>
            <a:pPr>
              <a:lnSpc>
                <a:spcPct val="120000"/>
              </a:lnSpc>
            </a:pPr>
            <a:r>
              <a:rPr lang="en-US" dirty="0"/>
              <a:t>Privacy solutions</a:t>
            </a:r>
          </a:p>
          <a:p>
            <a:pPr lvl="1">
              <a:lnSpc>
                <a:spcPct val="120000"/>
              </a:lnSpc>
            </a:pPr>
            <a:r>
              <a:rPr lang="en-US" dirty="0"/>
              <a:t>individuals control their data in terms of collection by who and when</a:t>
            </a:r>
          </a:p>
          <a:p>
            <a:pPr lvl="1">
              <a:lnSpc>
                <a:spcPct val="120000"/>
              </a:lnSpc>
            </a:pPr>
            <a:r>
              <a:rPr lang="en-US" dirty="0"/>
              <a:t>Personal data should be used for only authorized services by authorized service providers</a:t>
            </a:r>
          </a:p>
          <a:p>
            <a:pPr lvl="1">
              <a:lnSpc>
                <a:spcPct val="120000"/>
              </a:lnSpc>
            </a:pPr>
            <a:r>
              <a:rPr lang="en-US" dirty="0"/>
              <a:t>Personal data should be stored only when really needed</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40</a:t>
            </a:fld>
            <a:endParaRPr lang="en-US" altLang="en-US"/>
          </a:p>
        </p:txBody>
      </p:sp>
    </p:spTree>
    <p:extLst>
      <p:ext uri="{BB962C8B-B14F-4D97-AF65-F5344CB8AC3E}">
        <p14:creationId xmlns:p14="http://schemas.microsoft.com/office/powerpoint/2010/main" val="648692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(Cont’d)</a:t>
            </a:r>
          </a:p>
        </p:txBody>
      </p:sp>
      <p:sp>
        <p:nvSpPr>
          <p:cNvPr id="3" name="Content Placeholder 2"/>
          <p:cNvSpPr>
            <a:spLocks noGrp="1"/>
          </p:cNvSpPr>
          <p:nvPr>
            <p:ph idx="1"/>
          </p:nvPr>
        </p:nvSpPr>
        <p:spPr/>
        <p:txBody>
          <a:bodyPr>
            <a:normAutofit/>
          </a:bodyPr>
          <a:lstStyle/>
          <a:p>
            <a:pPr>
              <a:lnSpc>
                <a:spcPct val="120000"/>
              </a:lnSpc>
            </a:pPr>
            <a:r>
              <a:rPr lang="en-US" dirty="0"/>
              <a:t>Challenges</a:t>
            </a:r>
          </a:p>
          <a:p>
            <a:pPr lvl="1">
              <a:lnSpc>
                <a:spcPct val="120000"/>
              </a:lnSpc>
            </a:pPr>
            <a:r>
              <a:rPr lang="en-US" dirty="0"/>
              <a:t>Pervasive sensor networks monitoring individuals entering. How to control?</a:t>
            </a:r>
          </a:p>
          <a:p>
            <a:pPr>
              <a:lnSpc>
                <a:spcPct val="120000"/>
              </a:lnSpc>
            </a:pPr>
            <a:r>
              <a:rPr lang="en-US" dirty="0"/>
              <a:t>Solutions</a:t>
            </a:r>
          </a:p>
          <a:p>
            <a:pPr lvl="1">
              <a:lnSpc>
                <a:spcPct val="120000"/>
              </a:lnSpc>
            </a:pPr>
            <a:r>
              <a:rPr lang="en-US" dirty="0">
                <a:solidFill>
                  <a:srgbClr val="C00000"/>
                </a:solidFill>
              </a:rPr>
              <a:t>Privacy broker</a:t>
            </a:r>
          </a:p>
          <a:p>
            <a:pPr lvl="1">
              <a:lnSpc>
                <a:spcPct val="120000"/>
              </a:lnSpc>
            </a:pPr>
            <a:r>
              <a:rPr lang="en-US" dirty="0"/>
              <a:t>digital forgetting? (delete on </a:t>
            </a:r>
            <a:r>
              <a:rPr lang="en-US"/>
              <a:t>purpose automatically)</a:t>
            </a: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41</a:t>
            </a:fld>
            <a:endParaRPr lang="en-US" altLang="en-US"/>
          </a:p>
        </p:txBody>
      </p:sp>
    </p:spTree>
    <p:extLst>
      <p:ext uri="{BB962C8B-B14F-4D97-AF65-F5344CB8AC3E}">
        <p14:creationId xmlns:p14="http://schemas.microsoft.com/office/powerpoint/2010/main" val="1191610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458788" indent="-458788">
              <a:buNone/>
            </a:pPr>
            <a:r>
              <a:rPr lang="en-US" dirty="0"/>
              <a:t>[1]	Luigi </a:t>
            </a:r>
            <a:r>
              <a:rPr lang="en-US" dirty="0" err="1"/>
              <a:t>Atzori</a:t>
            </a:r>
            <a:r>
              <a:rPr lang="en-US" dirty="0"/>
              <a:t>, Antonio </a:t>
            </a:r>
            <a:r>
              <a:rPr lang="en-US" dirty="0" err="1"/>
              <a:t>Iera</a:t>
            </a:r>
            <a:r>
              <a:rPr lang="en-US" dirty="0"/>
              <a:t>, Giacomo </a:t>
            </a:r>
            <a:r>
              <a:rPr lang="en-US" dirty="0" err="1"/>
              <a:t>Morabito</a:t>
            </a:r>
            <a:r>
              <a:rPr lang="en-US" dirty="0"/>
              <a:t>, </a:t>
            </a:r>
            <a:r>
              <a:rPr lang="en-US" dirty="0">
                <a:hlinkClick r:id="rId2"/>
              </a:rPr>
              <a:t>The Internet of Things: A survey</a:t>
            </a:r>
            <a:r>
              <a:rPr lang="en-US" dirty="0"/>
              <a:t>, Computer Networks 54 (2010) 2787–2805</a:t>
            </a:r>
          </a:p>
          <a:p>
            <a:pPr marL="458788" indent="-458788">
              <a:buNone/>
            </a:pPr>
            <a:r>
              <a:rPr lang="en-US" dirty="0"/>
              <a:t>[2]	</a:t>
            </a:r>
            <a:r>
              <a:rPr lang="en-US" dirty="0" err="1"/>
              <a:t>Jayavardhana</a:t>
            </a:r>
            <a:r>
              <a:rPr lang="en-US" dirty="0"/>
              <a:t> </a:t>
            </a:r>
            <a:r>
              <a:rPr lang="en-US" dirty="0" err="1"/>
              <a:t>Gubbia</a:t>
            </a:r>
            <a:r>
              <a:rPr lang="en-US" dirty="0"/>
              <a:t>, </a:t>
            </a:r>
            <a:r>
              <a:rPr lang="en-US" dirty="0" err="1"/>
              <a:t>Rajkumar</a:t>
            </a:r>
            <a:r>
              <a:rPr lang="en-US" dirty="0"/>
              <a:t> </a:t>
            </a:r>
            <a:r>
              <a:rPr lang="en-US" dirty="0" err="1"/>
              <a:t>Buyyab</a:t>
            </a:r>
            <a:r>
              <a:rPr lang="en-US" dirty="0"/>
              <a:t>, </a:t>
            </a:r>
            <a:r>
              <a:rPr lang="en-US" dirty="0" err="1"/>
              <a:t>Slaven</a:t>
            </a:r>
            <a:r>
              <a:rPr lang="en-US" dirty="0"/>
              <a:t> </a:t>
            </a:r>
            <a:r>
              <a:rPr lang="en-US" dirty="0" err="1"/>
              <a:t>Marusic</a:t>
            </a:r>
            <a:r>
              <a:rPr lang="en-US" dirty="0"/>
              <a:t>, </a:t>
            </a:r>
            <a:r>
              <a:rPr lang="en-US" dirty="0" err="1"/>
              <a:t>Marimuthu</a:t>
            </a:r>
            <a:r>
              <a:rPr lang="en-US" dirty="0"/>
              <a:t> </a:t>
            </a:r>
            <a:r>
              <a:rPr lang="en-US" dirty="0" err="1"/>
              <a:t>Palaniswami</a:t>
            </a:r>
            <a:r>
              <a:rPr lang="en-US" dirty="0">
                <a:hlinkClick r:id="rId3"/>
              </a:rPr>
              <a:t>, Internet of Things (IoT): A vision, architectural elements, and future directions</a:t>
            </a:r>
            <a:r>
              <a:rPr lang="en-US" dirty="0"/>
              <a:t>, Future Generation Computer Systems 29 (2013) 1645–1660</a:t>
            </a:r>
          </a:p>
          <a:p>
            <a:pPr marL="458788" indent="-458788">
              <a:buNone/>
            </a:pPr>
            <a:r>
              <a:rPr lang="en-US" dirty="0"/>
              <a:t>[3]	Zhen Ling, </a:t>
            </a:r>
            <a:r>
              <a:rPr lang="en-US" dirty="0" err="1"/>
              <a:t>Junzhou</a:t>
            </a:r>
            <a:r>
              <a:rPr lang="en-US" dirty="0"/>
              <a:t> Luo, </a:t>
            </a:r>
            <a:r>
              <a:rPr lang="en-US" dirty="0" err="1"/>
              <a:t>Yiling</a:t>
            </a:r>
            <a:r>
              <a:rPr lang="en-US" dirty="0"/>
              <a:t> Xu, Chao Gao, </a:t>
            </a:r>
            <a:r>
              <a:rPr lang="en-US" dirty="0" err="1"/>
              <a:t>Kui</a:t>
            </a:r>
            <a:r>
              <a:rPr lang="en-US" dirty="0"/>
              <a:t> Wu, Xinwen Fu, "Security Vulnerabilities of Internet of Things: A Case Study of the Smart Plug System", accepted to appear in </a:t>
            </a:r>
            <a:r>
              <a:rPr lang="en-US" i="1" dirty="0"/>
              <a:t>IEEE Internet of Things Journal</a:t>
            </a:r>
            <a:r>
              <a:rPr lang="en-US" dirty="0"/>
              <a:t> (</a:t>
            </a:r>
            <a:r>
              <a:rPr lang="en-US" i="1" dirty="0" err="1"/>
              <a:t>IoT</a:t>
            </a:r>
            <a:r>
              <a:rPr lang="en-US" i="1" dirty="0"/>
              <a:t>-J</a:t>
            </a:r>
            <a:r>
              <a:rPr lang="en-US" dirty="0"/>
              <a:t>), 2017. </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42</a:t>
            </a:fld>
            <a:endParaRPr lang="en-US" altLang="en-US"/>
          </a:p>
        </p:txBody>
      </p:sp>
    </p:spTree>
    <p:extLst>
      <p:ext uri="{BB962C8B-B14F-4D97-AF65-F5344CB8AC3E}">
        <p14:creationId xmlns:p14="http://schemas.microsoft.com/office/powerpoint/2010/main" val="165289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a:t>
            </a:r>
            <a:r>
              <a:rPr lang="en-US" dirty="0" err="1"/>
              <a:t>IoT</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a:t>Fully interoperate a large number of heterogeneous interconnected devices, which may</a:t>
            </a:r>
          </a:p>
          <a:p>
            <a:pPr lvl="1">
              <a:lnSpc>
                <a:spcPct val="120000"/>
              </a:lnSpc>
            </a:pPr>
            <a:r>
              <a:rPr lang="en-US" dirty="0"/>
              <a:t>have low computation and energy capacity</a:t>
            </a:r>
          </a:p>
          <a:p>
            <a:pPr lvl="1">
              <a:lnSpc>
                <a:spcPct val="120000"/>
              </a:lnSpc>
            </a:pPr>
            <a:r>
              <a:rPr lang="en-US" dirty="0"/>
              <a:t>require resource efficient solutions</a:t>
            </a:r>
          </a:p>
          <a:p>
            <a:pPr lvl="1">
              <a:lnSpc>
                <a:spcPct val="120000"/>
              </a:lnSpc>
            </a:pPr>
            <a:r>
              <a:rPr lang="en-US" dirty="0"/>
              <a:t>require scalable solutions</a:t>
            </a:r>
            <a:endParaRPr lang="en-US" sz="1300" dirty="0"/>
          </a:p>
          <a:p>
            <a:pPr>
              <a:lnSpc>
                <a:spcPct val="120000"/>
              </a:lnSpc>
            </a:pPr>
            <a:r>
              <a:rPr lang="en-US" dirty="0"/>
              <a:t>Integrates high degree of smartness with adaptation and autonomous-ness</a:t>
            </a:r>
            <a:endParaRPr lang="en-US" sz="1300" dirty="0"/>
          </a:p>
          <a:p>
            <a:pPr>
              <a:lnSpc>
                <a:spcPct val="120000"/>
              </a:lnSpc>
            </a:pPr>
            <a:r>
              <a:rPr lang="en-US" dirty="0">
                <a:solidFill>
                  <a:srgbClr val="C00000"/>
                </a:solidFill>
              </a:rPr>
              <a:t>Guarantee trustworthiness with security and privacy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a:t>
            </a:fld>
            <a:endParaRPr lang="en-US" altLang="en-US"/>
          </a:p>
        </p:txBody>
      </p:sp>
    </p:spTree>
    <p:extLst>
      <p:ext uri="{BB962C8B-B14F-4D97-AF65-F5344CB8AC3E}">
        <p14:creationId xmlns:p14="http://schemas.microsoft.com/office/powerpoint/2010/main" val="7039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of </a:t>
            </a:r>
            <a:r>
              <a:rPr lang="en-US" dirty="0" err="1"/>
              <a:t>IoT</a:t>
            </a:r>
            <a:endParaRPr lang="en-US" dirty="0"/>
          </a:p>
        </p:txBody>
      </p:sp>
      <p:sp>
        <p:nvSpPr>
          <p:cNvPr id="3" name="Content Placeholder 2"/>
          <p:cNvSpPr>
            <a:spLocks noGrp="1"/>
          </p:cNvSpPr>
          <p:nvPr>
            <p:ph idx="1"/>
          </p:nvPr>
        </p:nvSpPr>
        <p:spPr>
          <a:xfrm>
            <a:off x="457200" y="1333500"/>
            <a:ext cx="8229600" cy="4994148"/>
          </a:xfrm>
        </p:spPr>
        <p:txBody>
          <a:bodyPr>
            <a:normAutofit/>
          </a:bodyPr>
          <a:lstStyle/>
          <a:p>
            <a:pPr>
              <a:lnSpc>
                <a:spcPct val="120000"/>
              </a:lnSpc>
            </a:pPr>
            <a:r>
              <a:rPr lang="en-US" dirty="0"/>
              <a:t>Internet oriented</a:t>
            </a:r>
          </a:p>
          <a:p>
            <a:pPr lvl="1">
              <a:lnSpc>
                <a:spcPct val="120000"/>
              </a:lnSpc>
            </a:pPr>
            <a:r>
              <a:rPr lang="en-US" dirty="0"/>
              <a:t>Interconnect things with standard communication protocols</a:t>
            </a:r>
          </a:p>
          <a:p>
            <a:pPr>
              <a:lnSpc>
                <a:spcPct val="120000"/>
              </a:lnSpc>
            </a:pPr>
            <a:r>
              <a:rPr lang="en-US" dirty="0"/>
              <a:t>Things oriented</a:t>
            </a:r>
          </a:p>
          <a:p>
            <a:pPr lvl="1">
              <a:lnSpc>
                <a:spcPct val="120000"/>
              </a:lnSpc>
            </a:pPr>
            <a:r>
              <a:rPr lang="en-US" dirty="0"/>
              <a:t>Uniquely address things</a:t>
            </a:r>
          </a:p>
          <a:p>
            <a:pPr>
              <a:lnSpc>
                <a:spcPct val="120000"/>
              </a:lnSpc>
            </a:pPr>
            <a:r>
              <a:rPr lang="en-US" dirty="0"/>
              <a:t>Semantic oriented</a:t>
            </a:r>
          </a:p>
          <a:p>
            <a:pPr lvl="1">
              <a:lnSpc>
                <a:spcPct val="120000"/>
              </a:lnSpc>
            </a:pPr>
            <a:r>
              <a:rPr lang="en-US" dirty="0"/>
              <a:t>Represent and store exchanged information</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6</a:t>
            </a:fld>
            <a:endParaRPr lang="en-US" altLang="en-US"/>
          </a:p>
        </p:txBody>
      </p:sp>
    </p:spTree>
    <p:extLst>
      <p:ext uri="{BB962C8B-B14F-4D97-AF65-F5344CB8AC3E}">
        <p14:creationId xmlns:p14="http://schemas.microsoft.com/office/powerpoint/2010/main" val="5130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A91E16D-0EAD-4D3D-AC22-65013F654EE2}" type="slidenum">
              <a:rPr lang="en-US" altLang="en-US" smtClean="0"/>
              <a:pPr>
                <a:defRPr/>
              </a:pPr>
              <a:t>7</a:t>
            </a:fld>
            <a:endParaRPr lang="en-US" altLang="en-US"/>
          </a:p>
        </p:txBody>
      </p:sp>
      <p:grpSp>
        <p:nvGrpSpPr>
          <p:cNvPr id="48" name="Group 47">
            <a:extLst>
              <a:ext uri="{FF2B5EF4-FFF2-40B4-BE49-F238E27FC236}">
                <a16:creationId xmlns:a16="http://schemas.microsoft.com/office/drawing/2014/main" id="{D2B28707-B39D-49D0-964F-67E15EEC2305}"/>
              </a:ext>
            </a:extLst>
          </p:cNvPr>
          <p:cNvGrpSpPr/>
          <p:nvPr/>
        </p:nvGrpSpPr>
        <p:grpSpPr>
          <a:xfrm>
            <a:off x="1594498" y="766043"/>
            <a:ext cx="5938416" cy="5311632"/>
            <a:chOff x="1630228" y="783378"/>
            <a:chExt cx="5938416" cy="5311632"/>
          </a:xfrm>
        </p:grpSpPr>
        <p:sp>
          <p:nvSpPr>
            <p:cNvPr id="47" name="Freeform: Shape 46">
              <a:extLst>
                <a:ext uri="{FF2B5EF4-FFF2-40B4-BE49-F238E27FC236}">
                  <a16:creationId xmlns:a16="http://schemas.microsoft.com/office/drawing/2014/main" id="{EC1D2519-D7C3-43A0-96E8-987682597105}"/>
                </a:ext>
              </a:extLst>
            </p:cNvPr>
            <p:cNvSpPr/>
            <p:nvPr/>
          </p:nvSpPr>
          <p:spPr>
            <a:xfrm>
              <a:off x="3907367" y="3074285"/>
              <a:ext cx="1519421" cy="1239180"/>
            </a:xfrm>
            <a:custGeom>
              <a:avLst/>
              <a:gdLst>
                <a:gd name="connsiteX0" fmla="*/ 0 w 1367367"/>
                <a:gd name="connsiteY0" fmla="*/ 1109133 h 1212850"/>
                <a:gd name="connsiteX1" fmla="*/ 42333 w 1367367"/>
                <a:gd name="connsiteY1" fmla="*/ 963083 h 1212850"/>
                <a:gd name="connsiteX2" fmla="*/ 112183 w 1367367"/>
                <a:gd name="connsiteY2" fmla="*/ 802216 h 1212850"/>
                <a:gd name="connsiteX3" fmla="*/ 182033 w 1367367"/>
                <a:gd name="connsiteY3" fmla="*/ 673100 h 1212850"/>
                <a:gd name="connsiteX4" fmla="*/ 292100 w 1367367"/>
                <a:gd name="connsiteY4" fmla="*/ 533400 h 1212850"/>
                <a:gd name="connsiteX5" fmla="*/ 400050 w 1367367"/>
                <a:gd name="connsiteY5" fmla="*/ 412750 h 1212850"/>
                <a:gd name="connsiteX6" fmla="*/ 514350 w 1367367"/>
                <a:gd name="connsiteY6" fmla="*/ 306916 h 1212850"/>
                <a:gd name="connsiteX7" fmla="*/ 679450 w 1367367"/>
                <a:gd name="connsiteY7" fmla="*/ 188383 h 1212850"/>
                <a:gd name="connsiteX8" fmla="*/ 855133 w 1367367"/>
                <a:gd name="connsiteY8" fmla="*/ 82550 h 1212850"/>
                <a:gd name="connsiteX9" fmla="*/ 1051983 w 1367367"/>
                <a:gd name="connsiteY9" fmla="*/ 0 h 1212850"/>
                <a:gd name="connsiteX10" fmla="*/ 1132417 w 1367367"/>
                <a:gd name="connsiteY10" fmla="*/ 131233 h 1212850"/>
                <a:gd name="connsiteX11" fmla="*/ 1231900 w 1367367"/>
                <a:gd name="connsiteY11" fmla="*/ 317500 h 1212850"/>
                <a:gd name="connsiteX12" fmla="*/ 1289050 w 1367367"/>
                <a:gd name="connsiteY12" fmla="*/ 469900 h 1212850"/>
                <a:gd name="connsiteX13" fmla="*/ 1335617 w 1367367"/>
                <a:gd name="connsiteY13" fmla="*/ 658283 h 1212850"/>
                <a:gd name="connsiteX14" fmla="*/ 1361017 w 1367367"/>
                <a:gd name="connsiteY14" fmla="*/ 817033 h 1212850"/>
                <a:gd name="connsiteX15" fmla="*/ 1367367 w 1367367"/>
                <a:gd name="connsiteY15" fmla="*/ 960966 h 1212850"/>
                <a:gd name="connsiteX16" fmla="*/ 1365250 w 1367367"/>
                <a:gd name="connsiteY16" fmla="*/ 1049866 h 1212850"/>
                <a:gd name="connsiteX17" fmla="*/ 1231900 w 1367367"/>
                <a:gd name="connsiteY17" fmla="*/ 1107016 h 1212850"/>
                <a:gd name="connsiteX18" fmla="*/ 1102783 w 1367367"/>
                <a:gd name="connsiteY18" fmla="*/ 1147233 h 1212850"/>
                <a:gd name="connsiteX19" fmla="*/ 931333 w 1367367"/>
                <a:gd name="connsiteY19" fmla="*/ 1183216 h 1212850"/>
                <a:gd name="connsiteX20" fmla="*/ 774700 w 1367367"/>
                <a:gd name="connsiteY20" fmla="*/ 1204383 h 1212850"/>
                <a:gd name="connsiteX21" fmla="*/ 592667 w 1367367"/>
                <a:gd name="connsiteY21" fmla="*/ 1212850 h 1212850"/>
                <a:gd name="connsiteX22" fmla="*/ 391583 w 1367367"/>
                <a:gd name="connsiteY22" fmla="*/ 1198033 h 1212850"/>
                <a:gd name="connsiteX23" fmla="*/ 211667 w 1367367"/>
                <a:gd name="connsiteY23" fmla="*/ 1170516 h 1212850"/>
                <a:gd name="connsiteX24" fmla="*/ 71967 w 1367367"/>
                <a:gd name="connsiteY24" fmla="*/ 1136650 h 1212850"/>
                <a:gd name="connsiteX25" fmla="*/ 0 w 1367367"/>
                <a:gd name="connsiteY25" fmla="*/ 1109133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7367" h="1212850">
                  <a:moveTo>
                    <a:pt x="0" y="1109133"/>
                  </a:moveTo>
                  <a:lnTo>
                    <a:pt x="42333" y="963083"/>
                  </a:lnTo>
                  <a:lnTo>
                    <a:pt x="112183" y="802216"/>
                  </a:lnTo>
                  <a:lnTo>
                    <a:pt x="182033" y="673100"/>
                  </a:lnTo>
                  <a:lnTo>
                    <a:pt x="292100" y="533400"/>
                  </a:lnTo>
                  <a:lnTo>
                    <a:pt x="400050" y="412750"/>
                  </a:lnTo>
                  <a:lnTo>
                    <a:pt x="514350" y="306916"/>
                  </a:lnTo>
                  <a:lnTo>
                    <a:pt x="679450" y="188383"/>
                  </a:lnTo>
                  <a:lnTo>
                    <a:pt x="855133" y="82550"/>
                  </a:lnTo>
                  <a:lnTo>
                    <a:pt x="1051983" y="0"/>
                  </a:lnTo>
                  <a:lnTo>
                    <a:pt x="1132417" y="131233"/>
                  </a:lnTo>
                  <a:lnTo>
                    <a:pt x="1231900" y="317500"/>
                  </a:lnTo>
                  <a:lnTo>
                    <a:pt x="1289050" y="469900"/>
                  </a:lnTo>
                  <a:lnTo>
                    <a:pt x="1335617" y="658283"/>
                  </a:lnTo>
                  <a:lnTo>
                    <a:pt x="1361017" y="817033"/>
                  </a:lnTo>
                  <a:lnTo>
                    <a:pt x="1367367" y="960966"/>
                  </a:lnTo>
                  <a:cubicBezTo>
                    <a:pt x="1366661" y="990599"/>
                    <a:pt x="1365956" y="1020233"/>
                    <a:pt x="1365250" y="1049866"/>
                  </a:cubicBezTo>
                  <a:lnTo>
                    <a:pt x="1231900" y="1107016"/>
                  </a:lnTo>
                  <a:lnTo>
                    <a:pt x="1102783" y="1147233"/>
                  </a:lnTo>
                  <a:lnTo>
                    <a:pt x="931333" y="1183216"/>
                  </a:lnTo>
                  <a:lnTo>
                    <a:pt x="774700" y="1204383"/>
                  </a:lnTo>
                  <a:lnTo>
                    <a:pt x="592667" y="1212850"/>
                  </a:lnTo>
                  <a:lnTo>
                    <a:pt x="391583" y="1198033"/>
                  </a:lnTo>
                  <a:lnTo>
                    <a:pt x="211667" y="1170516"/>
                  </a:lnTo>
                  <a:lnTo>
                    <a:pt x="71967" y="1136650"/>
                  </a:lnTo>
                  <a:lnTo>
                    <a:pt x="0" y="1109133"/>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grpSp>
          <p:nvGrpSpPr>
            <p:cNvPr id="41" name="Group 40">
              <a:extLst>
                <a:ext uri="{FF2B5EF4-FFF2-40B4-BE49-F238E27FC236}">
                  <a16:creationId xmlns:a16="http://schemas.microsoft.com/office/drawing/2014/main" id="{C707ED93-1226-4A61-95AD-00387FA3E0E2}"/>
                </a:ext>
              </a:extLst>
            </p:cNvPr>
            <p:cNvGrpSpPr/>
            <p:nvPr/>
          </p:nvGrpSpPr>
          <p:grpSpPr>
            <a:xfrm>
              <a:off x="1630228" y="783378"/>
              <a:ext cx="5938416" cy="5311632"/>
              <a:chOff x="1894836" y="1151091"/>
              <a:chExt cx="5938416" cy="5311632"/>
            </a:xfrm>
          </p:grpSpPr>
          <p:sp>
            <p:nvSpPr>
              <p:cNvPr id="14" name="Oval 13">
                <a:extLst>
                  <a:ext uri="{FF2B5EF4-FFF2-40B4-BE49-F238E27FC236}">
                    <a16:creationId xmlns:a16="http://schemas.microsoft.com/office/drawing/2014/main" id="{8D65CB8B-E536-4030-B34E-9BD48F1F5E55}"/>
                  </a:ext>
                </a:extLst>
              </p:cNvPr>
              <p:cNvSpPr/>
              <p:nvPr/>
            </p:nvSpPr>
            <p:spPr>
              <a:xfrm>
                <a:off x="4133742" y="3341136"/>
                <a:ext cx="3699510" cy="312158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4">
                <a:extLst>
                  <a:ext uri="{FF2B5EF4-FFF2-40B4-BE49-F238E27FC236}">
                    <a16:creationId xmlns:a16="http://schemas.microsoft.com/office/drawing/2014/main" id="{0551ABE3-A69E-40D8-99A4-43FF9DBF01EB}"/>
                  </a:ext>
                </a:extLst>
              </p:cNvPr>
              <p:cNvSpPr txBox="1"/>
              <p:nvPr/>
            </p:nvSpPr>
            <p:spPr>
              <a:xfrm>
                <a:off x="4576090" y="3889150"/>
                <a:ext cx="904024" cy="461665"/>
              </a:xfrm>
              <a:prstGeom prst="rect">
                <a:avLst/>
              </a:prstGeom>
              <a:noFill/>
            </p:spPr>
            <p:txBody>
              <a:bodyPr wrap="square" rtlCol="0">
                <a:spAutoFit/>
              </a:bodyPr>
              <a:lstStyle/>
              <a:p>
                <a:pPr algn="ctr"/>
                <a:r>
                  <a:rPr lang="en-US" sz="1200" b="1" dirty="0"/>
                  <a:t>Internet</a:t>
                </a:r>
                <a:r>
                  <a:rPr lang="en-US" sz="1200" dirty="0"/>
                  <a:t> </a:t>
                </a:r>
                <a:r>
                  <a:rPr lang="en-US" sz="1200" b="1" dirty="0"/>
                  <a:t>of</a:t>
                </a:r>
                <a:r>
                  <a:rPr lang="en-US" sz="1200" dirty="0"/>
                  <a:t> </a:t>
                </a:r>
                <a:r>
                  <a:rPr lang="en-US" sz="1200" b="1" dirty="0"/>
                  <a:t>Things</a:t>
                </a:r>
              </a:p>
            </p:txBody>
          </p:sp>
          <p:sp>
            <p:nvSpPr>
              <p:cNvPr id="17" name="TextBox 16">
                <a:extLst>
                  <a:ext uri="{FF2B5EF4-FFF2-40B4-BE49-F238E27FC236}">
                    <a16:creationId xmlns:a16="http://schemas.microsoft.com/office/drawing/2014/main" id="{2DBCAA70-0DB6-4CDD-B966-61F816FA47E5}"/>
                  </a:ext>
                </a:extLst>
              </p:cNvPr>
              <p:cNvSpPr txBox="1"/>
              <p:nvPr/>
            </p:nvSpPr>
            <p:spPr>
              <a:xfrm>
                <a:off x="3942373" y="1151091"/>
                <a:ext cx="1828165" cy="523220"/>
              </a:xfrm>
              <a:prstGeom prst="rect">
                <a:avLst/>
              </a:prstGeom>
              <a:noFill/>
            </p:spPr>
            <p:txBody>
              <a:bodyPr wrap="square" rtlCol="0">
                <a:spAutoFit/>
              </a:bodyPr>
              <a:lstStyle/>
              <a:p>
                <a:pPr algn="ctr"/>
                <a:r>
                  <a:rPr lang="en-US" sz="1400" b="1" dirty="0"/>
                  <a:t>“Things” </a:t>
                </a:r>
              </a:p>
              <a:p>
                <a:pPr algn="ctr"/>
                <a:r>
                  <a:rPr lang="en-US" sz="1400" b="1" dirty="0"/>
                  <a:t>oriented visions</a:t>
                </a:r>
              </a:p>
            </p:txBody>
          </p:sp>
          <p:sp>
            <p:nvSpPr>
              <p:cNvPr id="19" name="TextBox 18">
                <a:extLst>
                  <a:ext uri="{FF2B5EF4-FFF2-40B4-BE49-F238E27FC236}">
                    <a16:creationId xmlns:a16="http://schemas.microsoft.com/office/drawing/2014/main" id="{A38E75A2-0AB9-451A-99B3-BD7CDE91CC57}"/>
                  </a:ext>
                </a:extLst>
              </p:cNvPr>
              <p:cNvSpPr txBox="1"/>
              <p:nvPr/>
            </p:nvSpPr>
            <p:spPr>
              <a:xfrm>
                <a:off x="5111115" y="5893123"/>
                <a:ext cx="1828165" cy="523220"/>
              </a:xfrm>
              <a:prstGeom prst="rect">
                <a:avLst/>
              </a:prstGeom>
              <a:noFill/>
            </p:spPr>
            <p:txBody>
              <a:bodyPr wrap="square" rtlCol="0">
                <a:spAutoFit/>
              </a:bodyPr>
              <a:lstStyle/>
              <a:p>
                <a:pPr algn="ctr"/>
                <a:r>
                  <a:rPr lang="en-US" sz="1400" b="1" dirty="0"/>
                  <a:t>“Semantic” </a:t>
                </a:r>
              </a:p>
              <a:p>
                <a:pPr algn="ctr"/>
                <a:r>
                  <a:rPr lang="en-US" sz="1400" b="1" dirty="0"/>
                  <a:t>oriented visions</a:t>
                </a:r>
              </a:p>
            </p:txBody>
          </p:sp>
          <p:sp>
            <p:nvSpPr>
              <p:cNvPr id="20" name="TextBox 19">
                <a:extLst>
                  <a:ext uri="{FF2B5EF4-FFF2-40B4-BE49-F238E27FC236}">
                    <a16:creationId xmlns:a16="http://schemas.microsoft.com/office/drawing/2014/main" id="{6C501148-765F-45A9-AAD2-C6CD36BCD0EC}"/>
                  </a:ext>
                </a:extLst>
              </p:cNvPr>
              <p:cNvSpPr txBox="1"/>
              <p:nvPr/>
            </p:nvSpPr>
            <p:spPr>
              <a:xfrm>
                <a:off x="2756415" y="5526157"/>
                <a:ext cx="1828165" cy="523220"/>
              </a:xfrm>
              <a:prstGeom prst="rect">
                <a:avLst/>
              </a:prstGeom>
              <a:noFill/>
            </p:spPr>
            <p:txBody>
              <a:bodyPr wrap="square" rtlCol="0">
                <a:spAutoFit/>
              </a:bodyPr>
              <a:lstStyle/>
              <a:p>
                <a:pPr algn="ctr"/>
                <a:r>
                  <a:rPr lang="en-US" sz="1400" b="1" dirty="0"/>
                  <a:t>“Internet” </a:t>
                </a:r>
              </a:p>
              <a:p>
                <a:pPr algn="ctr"/>
                <a:r>
                  <a:rPr lang="en-US" sz="1400" b="1" dirty="0"/>
                  <a:t>oriented visions</a:t>
                </a:r>
              </a:p>
            </p:txBody>
          </p:sp>
          <p:sp>
            <p:nvSpPr>
              <p:cNvPr id="22" name="Oval 21">
                <a:extLst>
                  <a:ext uri="{FF2B5EF4-FFF2-40B4-BE49-F238E27FC236}">
                    <a16:creationId xmlns:a16="http://schemas.microsoft.com/office/drawing/2014/main" id="{BCB47786-799E-4383-917F-ECD728017ABE}"/>
                  </a:ext>
                </a:extLst>
              </p:cNvPr>
              <p:cNvSpPr/>
              <p:nvPr/>
            </p:nvSpPr>
            <p:spPr>
              <a:xfrm>
                <a:off x="6125793" y="4098828"/>
                <a:ext cx="1460374" cy="5734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Semantic</a:t>
                </a:r>
              </a:p>
              <a:p>
                <a:pPr algn="ctr"/>
                <a:r>
                  <a:rPr lang="en-US" sz="1200" dirty="0">
                    <a:solidFill>
                      <a:schemeClr val="tx1"/>
                    </a:solidFill>
                  </a:rPr>
                  <a:t>Technologies</a:t>
                </a:r>
              </a:p>
            </p:txBody>
          </p:sp>
          <p:sp>
            <p:nvSpPr>
              <p:cNvPr id="23" name="Oval 22">
                <a:extLst>
                  <a:ext uri="{FF2B5EF4-FFF2-40B4-BE49-F238E27FC236}">
                    <a16:creationId xmlns:a16="http://schemas.microsoft.com/office/drawing/2014/main" id="{96A7C782-22A0-4454-8EF5-20A0AD830DED}"/>
                  </a:ext>
                </a:extLst>
              </p:cNvPr>
              <p:cNvSpPr/>
              <p:nvPr/>
            </p:nvSpPr>
            <p:spPr>
              <a:xfrm>
                <a:off x="6025197" y="4727562"/>
                <a:ext cx="1285161" cy="5193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Reasoning over data</a:t>
                </a:r>
              </a:p>
            </p:txBody>
          </p:sp>
          <p:sp>
            <p:nvSpPr>
              <p:cNvPr id="24" name="Oval 23">
                <a:extLst>
                  <a:ext uri="{FF2B5EF4-FFF2-40B4-BE49-F238E27FC236}">
                    <a16:creationId xmlns:a16="http://schemas.microsoft.com/office/drawing/2014/main" id="{9AD0EF68-E84C-4C10-8647-4A4D2CF6BC1C}"/>
                  </a:ext>
                </a:extLst>
              </p:cNvPr>
              <p:cNvSpPr/>
              <p:nvPr/>
            </p:nvSpPr>
            <p:spPr>
              <a:xfrm>
                <a:off x="5594347" y="5271719"/>
                <a:ext cx="1559395" cy="596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Semantic execution environments</a:t>
                </a:r>
              </a:p>
            </p:txBody>
          </p:sp>
          <p:sp>
            <p:nvSpPr>
              <p:cNvPr id="25" name="Oval 24">
                <a:extLst>
                  <a:ext uri="{FF2B5EF4-FFF2-40B4-BE49-F238E27FC236}">
                    <a16:creationId xmlns:a16="http://schemas.microsoft.com/office/drawing/2014/main" id="{CB5E2363-F2AC-49CA-B2F4-DD8B5C71373A}"/>
                  </a:ext>
                </a:extLst>
              </p:cNvPr>
              <p:cNvSpPr/>
              <p:nvPr/>
            </p:nvSpPr>
            <p:spPr>
              <a:xfrm>
                <a:off x="2984837" y="1179384"/>
                <a:ext cx="3699510" cy="35121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Oval 25">
                <a:extLst>
                  <a:ext uri="{FF2B5EF4-FFF2-40B4-BE49-F238E27FC236}">
                    <a16:creationId xmlns:a16="http://schemas.microsoft.com/office/drawing/2014/main" id="{D295069B-03B1-46AE-A324-C5DB4A06C6AB}"/>
                  </a:ext>
                </a:extLst>
              </p:cNvPr>
              <p:cNvSpPr/>
              <p:nvPr/>
            </p:nvSpPr>
            <p:spPr>
              <a:xfrm>
                <a:off x="1894836" y="2708052"/>
                <a:ext cx="3796561" cy="351442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26">
                <a:extLst>
                  <a:ext uri="{FF2B5EF4-FFF2-40B4-BE49-F238E27FC236}">
                    <a16:creationId xmlns:a16="http://schemas.microsoft.com/office/drawing/2014/main" id="{CB8E94D6-6C95-4786-99BF-8012D0F67B5C}"/>
                  </a:ext>
                </a:extLst>
              </p:cNvPr>
              <p:cNvSpPr/>
              <p:nvPr/>
            </p:nvSpPr>
            <p:spPr>
              <a:xfrm>
                <a:off x="2034005" y="4326213"/>
                <a:ext cx="1788429" cy="6078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IPSO (IP for Smart Objects)</a:t>
                </a:r>
              </a:p>
            </p:txBody>
          </p:sp>
          <p:sp>
            <p:nvSpPr>
              <p:cNvPr id="28" name="Oval 27">
                <a:extLst>
                  <a:ext uri="{FF2B5EF4-FFF2-40B4-BE49-F238E27FC236}">
                    <a16:creationId xmlns:a16="http://schemas.microsoft.com/office/drawing/2014/main" id="{2972174B-2EFA-42A4-B790-E88DD77EE4EE}"/>
                  </a:ext>
                </a:extLst>
              </p:cNvPr>
              <p:cNvSpPr/>
              <p:nvPr/>
            </p:nvSpPr>
            <p:spPr>
              <a:xfrm>
                <a:off x="2079782" y="3628122"/>
                <a:ext cx="1102434" cy="604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Internet 0 (IP over anything)</a:t>
                </a:r>
              </a:p>
            </p:txBody>
          </p:sp>
          <p:sp>
            <p:nvSpPr>
              <p:cNvPr id="29" name="Oval 28">
                <a:extLst>
                  <a:ext uri="{FF2B5EF4-FFF2-40B4-BE49-F238E27FC236}">
                    <a16:creationId xmlns:a16="http://schemas.microsoft.com/office/drawing/2014/main" id="{55AECB0D-6D99-44A9-8A26-A4D4831247E2}"/>
                  </a:ext>
                </a:extLst>
              </p:cNvPr>
              <p:cNvSpPr/>
              <p:nvPr/>
            </p:nvSpPr>
            <p:spPr>
              <a:xfrm>
                <a:off x="2385431" y="5000156"/>
                <a:ext cx="1556942" cy="415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Web of Things</a:t>
                </a:r>
              </a:p>
            </p:txBody>
          </p:sp>
          <p:sp>
            <p:nvSpPr>
              <p:cNvPr id="30" name="Oval 29">
                <a:extLst>
                  <a:ext uri="{FF2B5EF4-FFF2-40B4-BE49-F238E27FC236}">
                    <a16:creationId xmlns:a16="http://schemas.microsoft.com/office/drawing/2014/main" id="{DF18F0DC-6DDC-462D-BCF1-E36C0D833020}"/>
                  </a:ext>
                </a:extLst>
              </p:cNvPr>
              <p:cNvSpPr/>
              <p:nvPr/>
            </p:nvSpPr>
            <p:spPr>
              <a:xfrm>
                <a:off x="3042000" y="2881131"/>
                <a:ext cx="1657417" cy="4933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Communicating</a:t>
                </a:r>
              </a:p>
              <a:p>
                <a:pPr algn="ctr"/>
                <a:r>
                  <a:rPr lang="en-US" sz="1200" dirty="0">
                    <a:solidFill>
                      <a:schemeClr val="tx1"/>
                    </a:solidFill>
                  </a:rPr>
                  <a:t>things</a:t>
                </a:r>
              </a:p>
            </p:txBody>
          </p:sp>
          <p:sp>
            <p:nvSpPr>
              <p:cNvPr id="31" name="Oval 30">
                <a:extLst>
                  <a:ext uri="{FF2B5EF4-FFF2-40B4-BE49-F238E27FC236}">
                    <a16:creationId xmlns:a16="http://schemas.microsoft.com/office/drawing/2014/main" id="{1912FDF9-4232-4B64-8EC3-9A1D4CF45778}"/>
                  </a:ext>
                </a:extLst>
              </p:cNvPr>
              <p:cNvSpPr/>
              <p:nvPr/>
            </p:nvSpPr>
            <p:spPr>
              <a:xfrm>
                <a:off x="3258151" y="3465995"/>
                <a:ext cx="1441266" cy="439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Connectivity for anything</a:t>
                </a:r>
              </a:p>
            </p:txBody>
          </p:sp>
          <p:sp>
            <p:nvSpPr>
              <p:cNvPr id="33" name="Oval 32">
                <a:extLst>
                  <a:ext uri="{FF2B5EF4-FFF2-40B4-BE49-F238E27FC236}">
                    <a16:creationId xmlns:a16="http://schemas.microsoft.com/office/drawing/2014/main" id="{45C8C101-85C5-4305-9805-92C57A12E06C}"/>
                  </a:ext>
                </a:extLst>
              </p:cNvPr>
              <p:cNvSpPr/>
              <p:nvPr/>
            </p:nvSpPr>
            <p:spPr>
              <a:xfrm>
                <a:off x="5159990" y="1840737"/>
                <a:ext cx="1162065" cy="400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Everyday Objects</a:t>
                </a:r>
              </a:p>
            </p:txBody>
          </p:sp>
          <p:sp>
            <p:nvSpPr>
              <p:cNvPr id="35" name="Oval 34">
                <a:extLst>
                  <a:ext uri="{FF2B5EF4-FFF2-40B4-BE49-F238E27FC236}">
                    <a16:creationId xmlns:a16="http://schemas.microsoft.com/office/drawing/2014/main" id="{0282863C-CF21-49EB-96D5-FBF0D28DEC14}"/>
                  </a:ext>
                </a:extLst>
              </p:cNvPr>
              <p:cNvSpPr/>
              <p:nvPr/>
            </p:nvSpPr>
            <p:spPr>
              <a:xfrm>
                <a:off x="3258151" y="2259971"/>
                <a:ext cx="591462" cy="287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uID</a:t>
                </a:r>
                <a:endParaRPr lang="en-US" sz="1200" dirty="0">
                  <a:solidFill>
                    <a:schemeClr val="tx1"/>
                  </a:solidFill>
                </a:endParaRPr>
              </a:p>
            </p:txBody>
          </p:sp>
          <p:sp>
            <p:nvSpPr>
              <p:cNvPr id="37" name="Oval 36">
                <a:extLst>
                  <a:ext uri="{FF2B5EF4-FFF2-40B4-BE49-F238E27FC236}">
                    <a16:creationId xmlns:a16="http://schemas.microsoft.com/office/drawing/2014/main" id="{9A7CF199-419A-46DB-9AC1-1A98F28BC4C9}"/>
                  </a:ext>
                </a:extLst>
              </p:cNvPr>
              <p:cNvSpPr/>
              <p:nvPr/>
            </p:nvSpPr>
            <p:spPr>
              <a:xfrm>
                <a:off x="5342012" y="2809282"/>
                <a:ext cx="1109005" cy="3507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Smart Items</a:t>
                </a:r>
              </a:p>
            </p:txBody>
          </p:sp>
          <p:sp>
            <p:nvSpPr>
              <p:cNvPr id="38" name="Oval 37">
                <a:extLst>
                  <a:ext uri="{FF2B5EF4-FFF2-40B4-BE49-F238E27FC236}">
                    <a16:creationId xmlns:a16="http://schemas.microsoft.com/office/drawing/2014/main" id="{7FD1F236-F1F4-49CF-9F0D-6ACC730FC85A}"/>
                  </a:ext>
                </a:extLst>
              </p:cNvPr>
              <p:cNvSpPr/>
              <p:nvPr/>
            </p:nvSpPr>
            <p:spPr>
              <a:xfrm>
                <a:off x="5621229" y="2325767"/>
                <a:ext cx="858809" cy="2093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WISP</a:t>
                </a:r>
              </a:p>
            </p:txBody>
          </p:sp>
          <p:sp>
            <p:nvSpPr>
              <p:cNvPr id="39" name="Oval 38">
                <a:extLst>
                  <a:ext uri="{FF2B5EF4-FFF2-40B4-BE49-F238E27FC236}">
                    <a16:creationId xmlns:a16="http://schemas.microsoft.com/office/drawing/2014/main" id="{F6D3D6BB-0D92-4E02-B086-7F073E4927B9}"/>
                  </a:ext>
                </a:extLst>
              </p:cNvPr>
              <p:cNvSpPr/>
              <p:nvPr/>
            </p:nvSpPr>
            <p:spPr>
              <a:xfrm>
                <a:off x="4300296" y="2260493"/>
                <a:ext cx="1349953" cy="6756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Wireless Sensors and Actuators</a:t>
                </a:r>
              </a:p>
            </p:txBody>
          </p:sp>
          <p:sp>
            <p:nvSpPr>
              <p:cNvPr id="40" name="Oval 39">
                <a:extLst>
                  <a:ext uri="{FF2B5EF4-FFF2-40B4-BE49-F238E27FC236}">
                    <a16:creationId xmlns:a16="http://schemas.microsoft.com/office/drawing/2014/main" id="{E4B0D215-28BE-406F-96B1-11B8F4E99784}"/>
                  </a:ext>
                </a:extLst>
              </p:cNvPr>
              <p:cNvSpPr/>
              <p:nvPr/>
            </p:nvSpPr>
            <p:spPr>
              <a:xfrm>
                <a:off x="4176310" y="4702586"/>
                <a:ext cx="1324407" cy="8403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Smart Semantic Middleware</a:t>
                </a:r>
              </a:p>
            </p:txBody>
          </p:sp>
        </p:grpSp>
      </p:grpSp>
      <p:sp>
        <p:nvSpPr>
          <p:cNvPr id="2" name="Rectangle 1"/>
          <p:cNvSpPr/>
          <p:nvPr/>
        </p:nvSpPr>
        <p:spPr>
          <a:xfrm>
            <a:off x="547179" y="191010"/>
            <a:ext cx="2048290" cy="923330"/>
          </a:xfrm>
          <a:prstGeom prst="rect">
            <a:avLst/>
          </a:prstGeom>
        </p:spPr>
        <p:txBody>
          <a:bodyPr wrap="square">
            <a:spAutoFit/>
          </a:bodyPr>
          <a:lstStyle/>
          <a:p>
            <a:r>
              <a:rPr lang="en-US" dirty="0"/>
              <a:t>Internet of </a:t>
            </a:r>
            <a:r>
              <a:rPr lang="en-US"/>
              <a:t>Things from </a:t>
            </a:r>
            <a:r>
              <a:rPr lang="en-US" dirty="0"/>
              <a:t>different visions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8477" y="1217462"/>
            <a:ext cx="638803" cy="63880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849" y="1294771"/>
            <a:ext cx="550339" cy="550339"/>
          </a:xfrm>
          <a:prstGeom prst="rect">
            <a:avLst/>
          </a:prstGeom>
        </p:spPr>
      </p:pic>
      <p:sp>
        <p:nvSpPr>
          <p:cNvPr id="6" name="TextBox 5"/>
          <p:cNvSpPr txBox="1"/>
          <p:nvPr/>
        </p:nvSpPr>
        <p:spPr>
          <a:xfrm>
            <a:off x="1290917" y="745008"/>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06159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definition of </a:t>
            </a:r>
            <a:r>
              <a:rPr lang="en-US" dirty="0" err="1"/>
              <a:t>IoT</a:t>
            </a:r>
            <a:endParaRPr lang="en-US" dirty="0"/>
          </a:p>
        </p:txBody>
      </p:sp>
      <p:sp>
        <p:nvSpPr>
          <p:cNvPr id="3" name="Content Placeholder 2"/>
          <p:cNvSpPr>
            <a:spLocks noGrp="1"/>
          </p:cNvSpPr>
          <p:nvPr>
            <p:ph idx="1"/>
          </p:nvPr>
        </p:nvSpPr>
        <p:spPr>
          <a:xfrm>
            <a:off x="457200" y="1362075"/>
            <a:ext cx="8229600" cy="5067300"/>
          </a:xfrm>
        </p:spPr>
        <p:txBody>
          <a:bodyPr>
            <a:normAutofit/>
          </a:bodyPr>
          <a:lstStyle/>
          <a:p>
            <a:pPr>
              <a:lnSpc>
                <a:spcPct val="120000"/>
              </a:lnSpc>
            </a:pPr>
            <a:r>
              <a:rPr lang="en-US" dirty="0"/>
              <a:t>Comes from a ‘‘Things oriented” perspective</a:t>
            </a:r>
          </a:p>
          <a:p>
            <a:pPr lvl="1">
              <a:lnSpc>
                <a:spcPct val="120000"/>
              </a:lnSpc>
            </a:pPr>
            <a:r>
              <a:rPr lang="en-US" dirty="0"/>
              <a:t>Interconnecting simple </a:t>
            </a:r>
            <a:r>
              <a:rPr lang="en-US" dirty="0">
                <a:solidFill>
                  <a:srgbClr val="C00000"/>
                </a:solidFill>
              </a:rPr>
              <a:t>Radio-Frequency </a:t>
            </a:r>
            <a:r>
              <a:rPr lang="en-US" dirty="0" err="1">
                <a:solidFill>
                  <a:srgbClr val="C00000"/>
                </a:solidFill>
              </a:rPr>
              <a:t>IDentification</a:t>
            </a:r>
            <a:r>
              <a:rPr lang="en-US" dirty="0">
                <a:solidFill>
                  <a:srgbClr val="C00000"/>
                </a:solidFill>
              </a:rPr>
              <a:t> </a:t>
            </a:r>
            <a:r>
              <a:rPr lang="en-US" dirty="0"/>
              <a:t>(</a:t>
            </a:r>
            <a:r>
              <a:rPr lang="en-US" b="1" dirty="0"/>
              <a:t>RFID</a:t>
            </a:r>
            <a:r>
              <a:rPr lang="en-US" dirty="0"/>
              <a:t>) tags</a:t>
            </a:r>
          </a:p>
          <a:p>
            <a:pPr>
              <a:lnSpc>
                <a:spcPct val="120000"/>
              </a:lnSpc>
            </a:pPr>
            <a:r>
              <a:rPr lang="en-US" dirty="0"/>
              <a:t>Coined by </a:t>
            </a:r>
            <a:r>
              <a:rPr lang="en-US" i="1" dirty="0"/>
              <a:t>Auto-ID Labs</a:t>
            </a:r>
            <a:r>
              <a:rPr lang="en-US" dirty="0"/>
              <a:t>, which </a:t>
            </a:r>
          </a:p>
          <a:p>
            <a:pPr lvl="1">
              <a:lnSpc>
                <a:spcPct val="120000"/>
              </a:lnSpc>
            </a:pPr>
            <a:r>
              <a:rPr lang="en-US" dirty="0"/>
              <a:t>Are a world-wide organization of academic research laboratories on networked RFID and emerging sensing technologies. </a:t>
            </a:r>
          </a:p>
          <a:p>
            <a:pPr lvl="1">
              <a:lnSpc>
                <a:spcPct val="120000"/>
              </a:lnSpc>
            </a:pPr>
            <a:r>
              <a:rPr lang="en-US" dirty="0"/>
              <a:t>Advocate the Electronic Product Code™ (EPC) for broad adoption of RFID in world-wide modern trading networks</a:t>
            </a:r>
          </a:p>
          <a:p>
            <a:pPr lvl="1">
              <a:lnSpc>
                <a:spcPct val="120000"/>
              </a:lnSpc>
            </a:pPr>
            <a:r>
              <a:rPr lang="en-US" dirty="0"/>
              <a:t>Create the industry-driven global standards for the </a:t>
            </a:r>
            <a:r>
              <a:rPr lang="en-US" dirty="0" err="1"/>
              <a:t>EPCglobal</a:t>
            </a:r>
            <a:r>
              <a:rPr lang="en-US" dirty="0"/>
              <a:t> Network™</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8</a:t>
            </a:fld>
            <a:endParaRPr lang="en-US" altLang="en-US"/>
          </a:p>
        </p:txBody>
      </p:sp>
    </p:spTree>
    <p:extLst>
      <p:ext uri="{BB962C8B-B14F-4D97-AF65-F5344CB8AC3E}">
        <p14:creationId xmlns:p14="http://schemas.microsoft.com/office/powerpoint/2010/main" val="64939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uID</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a:t>Unique/Universal/Ubiquitous </a:t>
            </a:r>
            <a:r>
              <a:rPr lang="en-US" dirty="0" err="1"/>
              <a:t>IDentifier</a:t>
            </a:r>
            <a:r>
              <a:rPr lang="en-US" dirty="0"/>
              <a:t> (</a:t>
            </a:r>
            <a:r>
              <a:rPr lang="en-US" dirty="0" err="1"/>
              <a:t>uID</a:t>
            </a:r>
            <a:r>
              <a:rPr lang="en-US" dirty="0"/>
              <a:t>) is </a:t>
            </a:r>
            <a:r>
              <a:rPr lang="en-US" dirty="0">
                <a:solidFill>
                  <a:srgbClr val="C00000"/>
                </a:solidFill>
              </a:rPr>
              <a:t>a competing architecture</a:t>
            </a:r>
          </a:p>
          <a:p>
            <a:pPr lvl="1">
              <a:lnSpc>
                <a:spcPct val="110000"/>
              </a:lnSpc>
            </a:pPr>
            <a:r>
              <a:rPr lang="en-US" dirty="0"/>
              <a:t>Development of middleware based solutions for </a:t>
            </a:r>
            <a:r>
              <a:rPr lang="en-US" dirty="0">
                <a:solidFill>
                  <a:srgbClr val="C00000"/>
                </a:solidFill>
              </a:rPr>
              <a:t>globally addressable objects</a:t>
            </a:r>
          </a:p>
          <a:p>
            <a:pPr>
              <a:lnSpc>
                <a:spcPct val="110000"/>
              </a:lnSpc>
            </a:pPr>
            <a:r>
              <a:rPr lang="en-US" dirty="0"/>
              <a:t>RFID is the mainstream driving the vision</a:t>
            </a:r>
          </a:p>
          <a:p>
            <a:pPr lvl="1">
              <a:lnSpc>
                <a:spcPct val="110000"/>
              </a:lnSpc>
            </a:pPr>
            <a:r>
              <a:rPr lang="en-US" dirty="0"/>
              <a:t>RFID is mature, of low cost, and has strong support from the business community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9</a:t>
            </a:fld>
            <a:endParaRPr lang="en-US" altLang="en-US"/>
          </a:p>
        </p:txBody>
      </p:sp>
    </p:spTree>
    <p:extLst>
      <p:ext uri="{BB962C8B-B14F-4D97-AF65-F5344CB8AC3E}">
        <p14:creationId xmlns:p14="http://schemas.microsoft.com/office/powerpoint/2010/main" val="1549654246"/>
      </p:ext>
    </p:extLst>
  </p:cSld>
  <p:clrMapOvr>
    <a:masterClrMapping/>
  </p:clrMapOvr>
</p:sld>
</file>

<file path=ppt/theme/theme1.xml><?xml version="1.0" encoding="utf-8"?>
<a:theme xmlns:a="http://schemas.openxmlformats.org/drawingml/2006/main" name="NS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A" id="{3E3B7342-EC2E-4807-AB8D-1DD6F3F9ACCF}" vid="{7999FBE6-E494-49D4-936B-46811B85073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NSA</Template>
  <TotalTime>11560</TotalTime>
  <Words>2894</Words>
  <Application>Microsoft Macintosh PowerPoint</Application>
  <PresentationFormat>On-screen Show (4:3)</PresentationFormat>
  <Paragraphs>489</Paragraphs>
  <Slides>42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NSA</vt:lpstr>
      <vt:lpstr>IoT Security and Privacy</vt:lpstr>
      <vt:lpstr>Learning Outcomes</vt:lpstr>
      <vt:lpstr>Outline</vt:lpstr>
      <vt:lpstr>Impact of IoT</vt:lpstr>
      <vt:lpstr>Challenges of IoT</vt:lpstr>
      <vt:lpstr>Views of IoT</vt:lpstr>
      <vt:lpstr>PowerPoint Presentation</vt:lpstr>
      <vt:lpstr>First definition of IoT</vt:lpstr>
      <vt:lpstr>uID</vt:lpstr>
      <vt:lpstr>Future of IoT</vt:lpstr>
      <vt:lpstr>the ITU vision of the IoT</vt:lpstr>
      <vt:lpstr>Outline</vt:lpstr>
      <vt:lpstr>Enabling technologies</vt:lpstr>
      <vt:lpstr>RFID</vt:lpstr>
      <vt:lpstr>Different RFID Based on Power Capability</vt:lpstr>
      <vt:lpstr>Sensor networks</vt:lpstr>
      <vt:lpstr>IEEE 802.15.4 Sensor Networks</vt:lpstr>
      <vt:lpstr>Use of Sensor Networks</vt:lpstr>
      <vt:lpstr>Comparison between RFID, wireless sensor networks, and RFID sensor networks</vt:lpstr>
      <vt:lpstr>Middleware</vt:lpstr>
      <vt:lpstr>Service Oriented Architecture (SOA)</vt:lpstr>
      <vt:lpstr>SOA-based Architecture</vt:lpstr>
      <vt:lpstr>SOA Components</vt:lpstr>
      <vt:lpstr>SOA Components (Cont’d)</vt:lpstr>
      <vt:lpstr>SOA Components (Cont’d)</vt:lpstr>
      <vt:lpstr>Other Architectures - Fosstrak</vt:lpstr>
      <vt:lpstr>Other Architectures - e-SENSE project</vt:lpstr>
      <vt:lpstr>Outline</vt:lpstr>
      <vt:lpstr>Applications and Example Scenarios</vt:lpstr>
      <vt:lpstr>Transportation and Logistics</vt:lpstr>
      <vt:lpstr>Healthcare Domain</vt:lpstr>
      <vt:lpstr>Smart Environments</vt:lpstr>
      <vt:lpstr>Personal and Social</vt:lpstr>
      <vt:lpstr>Futuristic applications domain</vt:lpstr>
      <vt:lpstr>Open Issues</vt:lpstr>
      <vt:lpstr>Standardization activity</vt:lpstr>
      <vt:lpstr>Addressing and Networking Issues</vt:lpstr>
      <vt:lpstr>Security</vt:lpstr>
      <vt:lpstr>Security (Cont’d)</vt:lpstr>
      <vt:lpstr>Privacy</vt:lpstr>
      <vt:lpstr>Privacy (Cont’d)</vt:lpstr>
      <vt:lpstr>References</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Xinwen Fu</cp:lastModifiedBy>
  <cp:revision>1411</cp:revision>
  <dcterms:created xsi:type="dcterms:W3CDTF">1995-06-02T21:27:28Z</dcterms:created>
  <dcterms:modified xsi:type="dcterms:W3CDTF">2023-02-02T18:43:24Z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2</vt:i4>
  </property>
  <property fmtid="{D5CDD505-2E9C-101B-9397-08002B2CF9AE}" pid="21" name="OutputDir">
    <vt:lpwstr>C:\fmg\cs591w</vt:lpwstr>
  </property>
</Properties>
</file>