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99" r:id="rId1"/>
  </p:sldMasterIdLst>
  <p:notesMasterIdLst>
    <p:notesMasterId r:id="rId29"/>
  </p:notesMasterIdLst>
  <p:handoutMasterIdLst>
    <p:handoutMasterId r:id="rId30"/>
  </p:handoutMasterIdLst>
  <p:sldIdLst>
    <p:sldId id="397" r:id="rId2"/>
    <p:sldId id="399" r:id="rId3"/>
    <p:sldId id="376" r:id="rId4"/>
    <p:sldId id="377" r:id="rId5"/>
    <p:sldId id="386" r:id="rId6"/>
    <p:sldId id="400" r:id="rId7"/>
    <p:sldId id="379" r:id="rId8"/>
    <p:sldId id="398" r:id="rId9"/>
    <p:sldId id="366" r:id="rId10"/>
    <p:sldId id="417" r:id="rId11"/>
    <p:sldId id="385" r:id="rId12"/>
    <p:sldId id="420" r:id="rId13"/>
    <p:sldId id="402" r:id="rId14"/>
    <p:sldId id="401" r:id="rId15"/>
    <p:sldId id="392" r:id="rId16"/>
    <p:sldId id="393" r:id="rId17"/>
    <p:sldId id="415" r:id="rId18"/>
    <p:sldId id="416" r:id="rId19"/>
    <p:sldId id="381" r:id="rId20"/>
    <p:sldId id="403" r:id="rId21"/>
    <p:sldId id="413" r:id="rId22"/>
    <p:sldId id="412" r:id="rId23"/>
    <p:sldId id="418" r:id="rId24"/>
    <p:sldId id="408" r:id="rId25"/>
    <p:sldId id="409" r:id="rId26"/>
    <p:sldId id="410" r:id="rId27"/>
    <p:sldId id="414" r:id="rId28"/>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charset="0"/>
        <a:ea typeface="+mn-ea"/>
        <a:cs typeface="+mn-cs"/>
      </a:defRPr>
    </a:lvl1pPr>
    <a:lvl2pPr marL="457200" algn="l" rtl="0" eaLnBrk="0" fontAlgn="base" hangingPunct="0">
      <a:spcBef>
        <a:spcPct val="0"/>
      </a:spcBef>
      <a:spcAft>
        <a:spcPct val="0"/>
      </a:spcAft>
      <a:defRPr kern="1200">
        <a:solidFill>
          <a:schemeClr val="tx1"/>
        </a:solidFill>
        <a:latin typeface="Verdana" charset="0"/>
        <a:ea typeface="+mn-ea"/>
        <a:cs typeface="+mn-cs"/>
      </a:defRPr>
    </a:lvl2pPr>
    <a:lvl3pPr marL="914400" algn="l" rtl="0" eaLnBrk="0" fontAlgn="base" hangingPunct="0">
      <a:spcBef>
        <a:spcPct val="0"/>
      </a:spcBef>
      <a:spcAft>
        <a:spcPct val="0"/>
      </a:spcAft>
      <a:defRPr kern="1200">
        <a:solidFill>
          <a:schemeClr val="tx1"/>
        </a:solidFill>
        <a:latin typeface="Verdana" charset="0"/>
        <a:ea typeface="+mn-ea"/>
        <a:cs typeface="+mn-cs"/>
      </a:defRPr>
    </a:lvl3pPr>
    <a:lvl4pPr marL="1371600" algn="l" rtl="0" eaLnBrk="0" fontAlgn="base" hangingPunct="0">
      <a:spcBef>
        <a:spcPct val="0"/>
      </a:spcBef>
      <a:spcAft>
        <a:spcPct val="0"/>
      </a:spcAft>
      <a:defRPr kern="1200">
        <a:solidFill>
          <a:schemeClr val="tx1"/>
        </a:solidFill>
        <a:latin typeface="Verdana" charset="0"/>
        <a:ea typeface="+mn-ea"/>
        <a:cs typeface="+mn-cs"/>
      </a:defRPr>
    </a:lvl4pPr>
    <a:lvl5pPr marL="1828800" algn="l" rtl="0" eaLnBrk="0" fontAlgn="base" hangingPunct="0">
      <a:spcBef>
        <a:spcPct val="0"/>
      </a:spcBef>
      <a:spcAft>
        <a:spcPct val="0"/>
      </a:spcAft>
      <a:defRPr kern="1200">
        <a:solidFill>
          <a:schemeClr val="tx1"/>
        </a:solidFill>
        <a:latin typeface="Verdana" charset="0"/>
        <a:ea typeface="+mn-ea"/>
        <a:cs typeface="+mn-cs"/>
      </a:defRPr>
    </a:lvl5pPr>
    <a:lvl6pPr marL="2286000" algn="l" defTabSz="914400" rtl="0" eaLnBrk="1" latinLnBrk="0" hangingPunct="1">
      <a:defRPr kern="1200">
        <a:solidFill>
          <a:schemeClr val="tx1"/>
        </a:solidFill>
        <a:latin typeface="Verdana" charset="0"/>
        <a:ea typeface="+mn-ea"/>
        <a:cs typeface="+mn-cs"/>
      </a:defRPr>
    </a:lvl6pPr>
    <a:lvl7pPr marL="2743200" algn="l" defTabSz="914400" rtl="0" eaLnBrk="1" latinLnBrk="0" hangingPunct="1">
      <a:defRPr kern="1200">
        <a:solidFill>
          <a:schemeClr val="tx1"/>
        </a:solidFill>
        <a:latin typeface="Verdana" charset="0"/>
        <a:ea typeface="+mn-ea"/>
        <a:cs typeface="+mn-cs"/>
      </a:defRPr>
    </a:lvl7pPr>
    <a:lvl8pPr marL="3200400" algn="l" defTabSz="914400" rtl="0" eaLnBrk="1" latinLnBrk="0" hangingPunct="1">
      <a:defRPr kern="1200">
        <a:solidFill>
          <a:schemeClr val="tx1"/>
        </a:solidFill>
        <a:latin typeface="Verdana" charset="0"/>
        <a:ea typeface="+mn-ea"/>
        <a:cs typeface="+mn-cs"/>
      </a:defRPr>
    </a:lvl8pPr>
    <a:lvl9pPr marL="3657600" algn="l" defTabSz="914400" rtl="0" eaLnBrk="1" latinLnBrk="0" hangingPunct="1">
      <a:defRPr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FF"/>
    <a:srgbClr val="FF9966"/>
    <a:srgbClr val="33CCFF"/>
    <a:srgbClr val="9999FF"/>
    <a:srgbClr val="FF0066"/>
    <a:srgbClr val="9999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2910" autoAdjust="0"/>
  </p:normalViewPr>
  <p:slideViewPr>
    <p:cSldViewPr>
      <p:cViewPr varScale="1">
        <p:scale>
          <a:sx n="57" d="100"/>
          <a:sy n="57" d="100"/>
        </p:scale>
        <p:origin x="170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76"/>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E37C812F-CD33-FC45-8A04-DC369C9C4F3C}"/>
    <pc:docChg chg="custSel modSld">
      <pc:chgData name="Fu, Xinwen" userId="0e36c28d-7c66-4d23-8c4d-566aefcb51e0" providerId="ADAL" clId="{E37C812F-CD33-FC45-8A04-DC369C9C4F3C}" dt="2022-01-27T19:53:40.580" v="9"/>
      <pc:docMkLst>
        <pc:docMk/>
      </pc:docMkLst>
      <pc:sldChg chg="delSp modSp mod">
        <pc:chgData name="Fu, Xinwen" userId="0e36c28d-7c66-4d23-8c4d-566aefcb51e0" providerId="ADAL" clId="{E37C812F-CD33-FC45-8A04-DC369C9C4F3C}" dt="2022-01-20T15:01:42.151" v="2" actId="478"/>
        <pc:sldMkLst>
          <pc:docMk/>
          <pc:sldMk cId="0" sldId="368"/>
        </pc:sldMkLst>
        <pc:inkChg chg="del mod">
          <ac:chgData name="Fu, Xinwen" userId="0e36c28d-7c66-4d23-8c4d-566aefcb51e0" providerId="ADAL" clId="{E37C812F-CD33-FC45-8A04-DC369C9C4F3C}" dt="2022-01-20T15:01:42.151" v="2" actId="478"/>
          <ac:inkMkLst>
            <pc:docMk/>
            <pc:sldMk cId="0" sldId="368"/>
            <ac:inkMk id="2" creationId="{00000000-0000-0000-0000-000000000000}"/>
          </ac:inkMkLst>
        </pc:inkChg>
      </pc:sldChg>
      <pc:sldChg chg="addSp">
        <pc:chgData name="Fu, Xinwen" userId="0e36c28d-7c66-4d23-8c4d-566aefcb51e0" providerId="ADAL" clId="{E37C812F-CD33-FC45-8A04-DC369C9C4F3C}" dt="2022-01-27T19:38:45.239" v="8"/>
        <pc:sldMkLst>
          <pc:docMk/>
          <pc:sldMk cId="0" sldId="371"/>
        </pc:sldMkLst>
        <pc:inkChg chg="add">
          <ac:chgData name="Fu, Xinwen" userId="0e36c28d-7c66-4d23-8c4d-566aefcb51e0" providerId="ADAL" clId="{E37C812F-CD33-FC45-8A04-DC369C9C4F3C}" dt="2022-01-27T19:38:45.239" v="8"/>
          <ac:inkMkLst>
            <pc:docMk/>
            <pc:sldMk cId="0" sldId="371"/>
            <ac:inkMk id="2" creationId="{F58B4687-AA80-8D44-8242-53331DCCC132}"/>
          </ac:inkMkLst>
        </pc:inkChg>
      </pc:sldChg>
      <pc:sldChg chg="addSp">
        <pc:chgData name="Fu, Xinwen" userId="0e36c28d-7c66-4d23-8c4d-566aefcb51e0" providerId="ADAL" clId="{E37C812F-CD33-FC45-8A04-DC369C9C4F3C}" dt="2022-01-25T20:19:29.399" v="7"/>
        <pc:sldMkLst>
          <pc:docMk/>
          <pc:sldMk cId="0" sldId="372"/>
        </pc:sldMkLst>
        <pc:inkChg chg="add">
          <ac:chgData name="Fu, Xinwen" userId="0e36c28d-7c66-4d23-8c4d-566aefcb51e0" providerId="ADAL" clId="{E37C812F-CD33-FC45-8A04-DC369C9C4F3C}" dt="2022-01-25T20:19:29.399" v="7"/>
          <ac:inkMkLst>
            <pc:docMk/>
            <pc:sldMk cId="0" sldId="372"/>
            <ac:inkMk id="2" creationId="{C2349A77-84D2-2C49-87B2-0923C589CB24}"/>
          </ac:inkMkLst>
        </pc:inkChg>
      </pc:sldChg>
      <pc:sldChg chg="addSp">
        <pc:chgData name="Fu, Xinwen" userId="0e36c28d-7c66-4d23-8c4d-566aefcb51e0" providerId="ADAL" clId="{E37C812F-CD33-FC45-8A04-DC369C9C4F3C}" dt="2022-01-27T19:38:45.239" v="8"/>
        <pc:sldMkLst>
          <pc:docMk/>
          <pc:sldMk cId="0" sldId="374"/>
        </pc:sldMkLst>
        <pc:inkChg chg="add">
          <ac:chgData name="Fu, Xinwen" userId="0e36c28d-7c66-4d23-8c4d-566aefcb51e0" providerId="ADAL" clId="{E37C812F-CD33-FC45-8A04-DC369C9C4F3C}" dt="2022-01-27T19:38:45.239" v="8"/>
          <ac:inkMkLst>
            <pc:docMk/>
            <pc:sldMk cId="0" sldId="374"/>
            <ac:inkMk id="2" creationId="{A4280591-A597-A340-8BC0-A7B8ACA6AC09}"/>
          </ac:inkMkLst>
        </pc:inkChg>
      </pc:sldChg>
      <pc:sldChg chg="addSp">
        <pc:chgData name="Fu, Xinwen" userId="0e36c28d-7c66-4d23-8c4d-566aefcb51e0" providerId="ADAL" clId="{E37C812F-CD33-FC45-8A04-DC369C9C4F3C}" dt="2022-01-27T19:53:40.580" v="9"/>
        <pc:sldMkLst>
          <pc:docMk/>
          <pc:sldMk cId="0" sldId="375"/>
        </pc:sldMkLst>
        <pc:inkChg chg="add">
          <ac:chgData name="Fu, Xinwen" userId="0e36c28d-7c66-4d23-8c4d-566aefcb51e0" providerId="ADAL" clId="{E37C812F-CD33-FC45-8A04-DC369C9C4F3C}" dt="2022-01-27T19:53:40.580" v="9"/>
          <ac:inkMkLst>
            <pc:docMk/>
            <pc:sldMk cId="0" sldId="375"/>
            <ac:inkMk id="2" creationId="{C395DF01-8EA5-0948-AC91-C1E8CCB0A812}"/>
          </ac:inkMkLst>
        </pc:inkChg>
      </pc:sldChg>
      <pc:sldChg chg="addSp delSp mod">
        <pc:chgData name="Fu, Xinwen" userId="0e36c28d-7c66-4d23-8c4d-566aefcb51e0" providerId="ADAL" clId="{E37C812F-CD33-FC45-8A04-DC369C9C4F3C}" dt="2022-01-25T20:19:29.399" v="7"/>
        <pc:sldMkLst>
          <pc:docMk/>
          <pc:sldMk cId="0" sldId="379"/>
        </pc:sldMkLst>
        <pc:inkChg chg="del">
          <ac:chgData name="Fu, Xinwen" userId="0e36c28d-7c66-4d23-8c4d-566aefcb51e0" providerId="ADAL" clId="{E37C812F-CD33-FC45-8A04-DC369C9C4F3C}" dt="2022-01-20T15:01:27.164" v="0" actId="478"/>
          <ac:inkMkLst>
            <pc:docMk/>
            <pc:sldMk cId="0" sldId="379"/>
            <ac:inkMk id="3" creationId="{00000000-0000-0000-0000-000000000000}"/>
          </ac:inkMkLst>
        </pc:inkChg>
        <pc:inkChg chg="add">
          <ac:chgData name="Fu, Xinwen" userId="0e36c28d-7c66-4d23-8c4d-566aefcb51e0" providerId="ADAL" clId="{E37C812F-CD33-FC45-8A04-DC369C9C4F3C}" dt="2022-01-25T20:19:29.399" v="7"/>
          <ac:inkMkLst>
            <pc:docMk/>
            <pc:sldMk cId="0" sldId="379"/>
            <ac:inkMk id="3" creationId="{AE8994C7-1E04-B746-9B4F-3BBAE505307C}"/>
          </ac:inkMkLst>
        </pc:inkChg>
      </pc:sldChg>
      <pc:sldChg chg="addSp">
        <pc:chgData name="Fu, Xinwen" userId="0e36c28d-7c66-4d23-8c4d-566aefcb51e0" providerId="ADAL" clId="{E37C812F-CD33-FC45-8A04-DC369C9C4F3C}" dt="2022-01-25T20:19:29.399" v="7"/>
        <pc:sldMkLst>
          <pc:docMk/>
          <pc:sldMk cId="0" sldId="381"/>
        </pc:sldMkLst>
        <pc:inkChg chg="add">
          <ac:chgData name="Fu, Xinwen" userId="0e36c28d-7c66-4d23-8c4d-566aefcb51e0" providerId="ADAL" clId="{E37C812F-CD33-FC45-8A04-DC369C9C4F3C}" dt="2022-01-25T20:19:29.399" v="7"/>
          <ac:inkMkLst>
            <pc:docMk/>
            <pc:sldMk cId="0" sldId="381"/>
            <ac:inkMk id="2" creationId="{32AE92C8-0755-1540-8E68-D8C1334AE34D}"/>
          </ac:inkMkLst>
        </pc:inkChg>
      </pc:sldChg>
      <pc:sldChg chg="addSp">
        <pc:chgData name="Fu, Xinwen" userId="0e36c28d-7c66-4d23-8c4d-566aefcb51e0" providerId="ADAL" clId="{E37C812F-CD33-FC45-8A04-DC369C9C4F3C}" dt="2022-01-20T20:16:44.323" v="6"/>
        <pc:sldMkLst>
          <pc:docMk/>
          <pc:sldMk cId="0" sldId="389"/>
        </pc:sldMkLst>
        <pc:inkChg chg="add">
          <ac:chgData name="Fu, Xinwen" userId="0e36c28d-7c66-4d23-8c4d-566aefcb51e0" providerId="ADAL" clId="{E37C812F-CD33-FC45-8A04-DC369C9C4F3C}" dt="2022-01-20T20:16:44.323" v="6"/>
          <ac:inkMkLst>
            <pc:docMk/>
            <pc:sldMk cId="0" sldId="389"/>
            <ac:inkMk id="2" creationId="{E5A95AAB-DE91-F241-92BC-5DF94B56BA04}"/>
          </ac:inkMkLst>
        </pc:inkChg>
      </pc:sldChg>
      <pc:sldChg chg="addSp">
        <pc:chgData name="Fu, Xinwen" userId="0e36c28d-7c66-4d23-8c4d-566aefcb51e0" providerId="ADAL" clId="{E37C812F-CD33-FC45-8A04-DC369C9C4F3C}" dt="2022-01-25T20:19:29.399" v="7"/>
        <pc:sldMkLst>
          <pc:docMk/>
          <pc:sldMk cId="0" sldId="393"/>
        </pc:sldMkLst>
        <pc:inkChg chg="add">
          <ac:chgData name="Fu, Xinwen" userId="0e36c28d-7c66-4d23-8c4d-566aefcb51e0" providerId="ADAL" clId="{E37C812F-CD33-FC45-8A04-DC369C9C4F3C}" dt="2022-01-25T20:19:29.399" v="7"/>
          <ac:inkMkLst>
            <pc:docMk/>
            <pc:sldMk cId="0" sldId="393"/>
            <ac:inkMk id="2" creationId="{A2703AB7-3887-C742-A00F-ABC9B05B35E8}"/>
          </ac:inkMkLst>
        </pc:inkChg>
      </pc:sldChg>
      <pc:sldChg chg="addSp">
        <pc:chgData name="Fu, Xinwen" userId="0e36c28d-7c66-4d23-8c4d-566aefcb51e0" providerId="ADAL" clId="{E37C812F-CD33-FC45-8A04-DC369C9C4F3C}" dt="2022-01-25T20:19:29.399" v="7"/>
        <pc:sldMkLst>
          <pc:docMk/>
          <pc:sldMk cId="0" sldId="394"/>
        </pc:sldMkLst>
        <pc:inkChg chg="add">
          <ac:chgData name="Fu, Xinwen" userId="0e36c28d-7c66-4d23-8c4d-566aefcb51e0" providerId="ADAL" clId="{E37C812F-CD33-FC45-8A04-DC369C9C4F3C}" dt="2022-01-25T20:19:29.399" v="7"/>
          <ac:inkMkLst>
            <pc:docMk/>
            <pc:sldMk cId="0" sldId="394"/>
            <ac:inkMk id="2" creationId="{F0DAD948-058B-D047-90BC-203A942B40A6}"/>
          </ac:inkMkLst>
        </pc:inkChg>
      </pc:sldChg>
      <pc:sldChg chg="addSp">
        <pc:chgData name="Fu, Xinwen" userId="0e36c28d-7c66-4d23-8c4d-566aefcb51e0" providerId="ADAL" clId="{E37C812F-CD33-FC45-8A04-DC369C9C4F3C}" dt="2022-01-27T19:53:40.580" v="9"/>
        <pc:sldMkLst>
          <pc:docMk/>
          <pc:sldMk cId="0" sldId="395"/>
        </pc:sldMkLst>
        <pc:inkChg chg="add">
          <ac:chgData name="Fu, Xinwen" userId="0e36c28d-7c66-4d23-8c4d-566aefcb51e0" providerId="ADAL" clId="{E37C812F-CD33-FC45-8A04-DC369C9C4F3C}" dt="2022-01-27T19:53:40.580" v="9"/>
          <ac:inkMkLst>
            <pc:docMk/>
            <pc:sldMk cId="0" sldId="395"/>
            <ac:inkMk id="2" creationId="{F29F7882-34AD-5448-9D72-EC579CDFDD41}"/>
          </ac:inkMkLst>
        </pc:inkChg>
      </pc:sldChg>
      <pc:sldChg chg="addSp">
        <pc:chgData name="Fu, Xinwen" userId="0e36c28d-7c66-4d23-8c4d-566aefcb51e0" providerId="ADAL" clId="{E37C812F-CD33-FC45-8A04-DC369C9C4F3C}" dt="2022-01-25T20:19:29.399" v="7"/>
        <pc:sldMkLst>
          <pc:docMk/>
          <pc:sldMk cId="0" sldId="403"/>
        </pc:sldMkLst>
        <pc:inkChg chg="add">
          <ac:chgData name="Fu, Xinwen" userId="0e36c28d-7c66-4d23-8c4d-566aefcb51e0" providerId="ADAL" clId="{E37C812F-CD33-FC45-8A04-DC369C9C4F3C}" dt="2022-01-25T20:19:29.399" v="7"/>
          <ac:inkMkLst>
            <pc:docMk/>
            <pc:sldMk cId="0" sldId="403"/>
            <ac:inkMk id="2" creationId="{77ECFC7A-30A3-284D-BEA2-0156480DB25A}"/>
          </ac:inkMkLst>
        </pc:inkChg>
      </pc:sldChg>
      <pc:sldChg chg="delSp modSp mod">
        <pc:chgData name="Fu, Xinwen" userId="0e36c28d-7c66-4d23-8c4d-566aefcb51e0" providerId="ADAL" clId="{E37C812F-CD33-FC45-8A04-DC369C9C4F3C}" dt="2022-01-20T15:02:05.028" v="5" actId="478"/>
        <pc:sldMkLst>
          <pc:docMk/>
          <pc:sldMk cId="1490854599" sldId="406"/>
        </pc:sldMkLst>
        <pc:inkChg chg="del mod">
          <ac:chgData name="Fu, Xinwen" userId="0e36c28d-7c66-4d23-8c4d-566aefcb51e0" providerId="ADAL" clId="{E37C812F-CD33-FC45-8A04-DC369C9C4F3C}" dt="2022-01-20T15:02:05.028" v="5" actId="478"/>
          <ac:inkMkLst>
            <pc:docMk/>
            <pc:sldMk cId="1490854599" sldId="406"/>
            <ac:inkMk id="5" creationId="{00000000-0000-0000-0000-000000000000}"/>
          </ac:inkMkLst>
        </pc:inkChg>
      </pc:sldChg>
    </pc:docChg>
  </pc:docChgLst>
  <pc:docChgLst>
    <pc:chgData name="Fu, Xinwen" userId="0e36c28d-7c66-4d23-8c4d-566aefcb51e0" providerId="ADAL" clId="{6223D742-71A8-4948-9A2F-3DC3BE9C8BDA}"/>
    <pc:docChg chg="custSel modSld modMainMaster">
      <pc:chgData name="Fu, Xinwen" userId="0e36c28d-7c66-4d23-8c4d-566aefcb51e0" providerId="ADAL" clId="{6223D742-71A8-4948-9A2F-3DC3BE9C8BDA}" dt="2022-09-14T19:33:23.602" v="12" actId="20577"/>
      <pc:docMkLst>
        <pc:docMk/>
      </pc:docMkLst>
      <pc:sldChg chg="delSp modSp mod">
        <pc:chgData name="Fu, Xinwen" userId="0e36c28d-7c66-4d23-8c4d-566aefcb51e0" providerId="ADAL" clId="{6223D742-71A8-4948-9A2F-3DC3BE9C8BDA}" dt="2022-09-14T19:33:23.602" v="12" actId="20577"/>
        <pc:sldMkLst>
          <pc:docMk/>
          <pc:sldMk cId="0" sldId="397"/>
        </pc:sldMkLst>
        <pc:spChg chg="mod">
          <ac:chgData name="Fu, Xinwen" userId="0e36c28d-7c66-4d23-8c4d-566aefcb51e0" providerId="ADAL" clId="{6223D742-71A8-4948-9A2F-3DC3BE9C8BDA}" dt="2022-09-14T19:33:23.602" v="12" actId="20577"/>
          <ac:spMkLst>
            <pc:docMk/>
            <pc:sldMk cId="0" sldId="397"/>
            <ac:spMk id="121859" creationId="{00000000-0000-0000-0000-000000000000}"/>
          </ac:spMkLst>
        </pc:spChg>
        <pc:picChg chg="del">
          <ac:chgData name="Fu, Xinwen" userId="0e36c28d-7c66-4d23-8c4d-566aefcb51e0" providerId="ADAL" clId="{6223D742-71A8-4948-9A2F-3DC3BE9C8BDA}" dt="2022-09-14T19:00:20.964" v="1" actId="478"/>
          <ac:picMkLst>
            <pc:docMk/>
            <pc:sldMk cId="0" sldId="397"/>
            <ac:picMk id="5" creationId="{B194E80E-09BD-A734-710B-5C7E1F0451FA}"/>
          </ac:picMkLst>
        </pc:picChg>
        <pc:picChg chg="del">
          <ac:chgData name="Fu, Xinwen" userId="0e36c28d-7c66-4d23-8c4d-566aefcb51e0" providerId="ADAL" clId="{6223D742-71A8-4948-9A2F-3DC3BE9C8BDA}" dt="2022-09-14T19:00:19.423" v="0" actId="478"/>
          <ac:picMkLst>
            <pc:docMk/>
            <pc:sldMk cId="0" sldId="397"/>
            <ac:picMk id="6" creationId="{200B3E66-80DD-89E0-8D9C-5323198349CC}"/>
          </ac:picMkLst>
        </pc:picChg>
      </pc:sldChg>
      <pc:sldMasterChg chg="modSldLayout">
        <pc:chgData name="Fu, Xinwen" userId="0e36c28d-7c66-4d23-8c4d-566aefcb51e0" providerId="ADAL" clId="{6223D742-71A8-4948-9A2F-3DC3BE9C8BDA}" dt="2022-09-14T19:00:44.684" v="3" actId="478"/>
        <pc:sldMasterMkLst>
          <pc:docMk/>
          <pc:sldMasterMk cId="3772956302" sldId="2147483699"/>
        </pc:sldMasterMkLst>
        <pc:sldLayoutChg chg="delSp modSp mod">
          <pc:chgData name="Fu, Xinwen" userId="0e36c28d-7c66-4d23-8c4d-566aefcb51e0" providerId="ADAL" clId="{6223D742-71A8-4948-9A2F-3DC3BE9C8BDA}" dt="2022-09-14T19:00:44.684" v="3" actId="478"/>
          <pc:sldLayoutMkLst>
            <pc:docMk/>
            <pc:sldMasterMk cId="3772956302" sldId="2147483699"/>
            <pc:sldLayoutMk cId="4117425243" sldId="2147483701"/>
          </pc:sldLayoutMkLst>
          <pc:picChg chg="del mod">
            <ac:chgData name="Fu, Xinwen" userId="0e36c28d-7c66-4d23-8c4d-566aefcb51e0" providerId="ADAL" clId="{6223D742-71A8-4948-9A2F-3DC3BE9C8BDA}" dt="2022-09-14T19:00:44.684" v="3" actId="478"/>
            <ac:picMkLst>
              <pc:docMk/>
              <pc:sldMasterMk cId="3772956302" sldId="2147483699"/>
              <pc:sldLayoutMk cId="4117425243" sldId="2147483701"/>
              <ac:picMk id="11" creationId="{E51201B9-55A5-D689-F1BF-12341F5C68F2}"/>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t" anchorCtr="0" compatLnSpc="1">
            <a:prstTxWarp prst="textNoShape">
              <a:avLst/>
            </a:prstTxWarp>
          </a:bodyPr>
          <a:lstStyle>
            <a:lvl1pPr defTabSz="930275" eaLnBrk="0" hangingPunct="0">
              <a:spcBef>
                <a:spcPct val="0"/>
              </a:spcBef>
              <a:buClrTx/>
              <a:buSzTx/>
              <a:buFontTx/>
              <a:buNone/>
              <a:defRPr sz="1000" i="1">
                <a:latin typeface="Times New Roman" charset="0"/>
              </a:defRPr>
            </a:lvl1pPr>
          </a:lstStyle>
          <a:p>
            <a:pPr>
              <a:defRPr/>
            </a:pPr>
            <a:endParaRPr lang="en-US" altLang="en-US"/>
          </a:p>
        </p:txBody>
      </p:sp>
      <p:sp>
        <p:nvSpPr>
          <p:cNvPr id="2051"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t" anchorCtr="0" compatLnSpc="1">
            <a:prstTxWarp prst="textNoShape">
              <a:avLst/>
            </a:prstTxWarp>
          </a:bodyPr>
          <a:lstStyle>
            <a:lvl1pPr algn="r" defTabSz="930275" eaLnBrk="0" hangingPunct="0">
              <a:spcBef>
                <a:spcPct val="0"/>
              </a:spcBef>
              <a:buClrTx/>
              <a:buSzTx/>
              <a:buFontTx/>
              <a:buNone/>
              <a:defRPr sz="1000" i="1">
                <a:latin typeface="Times New Roman" charset="0"/>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594" tIns="46798" rIns="93594" bIns="4679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b" anchorCtr="0" compatLnSpc="1">
            <a:prstTxWarp prst="textNoShape">
              <a:avLst/>
            </a:prstTxWarp>
          </a:bodyPr>
          <a:lstStyle>
            <a:lvl1pPr defTabSz="930275" eaLnBrk="0" hangingPunct="0">
              <a:spcBef>
                <a:spcPct val="0"/>
              </a:spcBef>
              <a:buClrTx/>
              <a:buSzTx/>
              <a:buFontTx/>
              <a:buNone/>
              <a:defRPr sz="1000" i="1">
                <a:latin typeface="Times New Roman" charset="0"/>
              </a:defRPr>
            </a:lvl1pPr>
          </a:lstStyle>
          <a:p>
            <a:pPr>
              <a:defRPr/>
            </a:pPr>
            <a:endParaRPr lang="en-US" altLang="en-US"/>
          </a:p>
        </p:txBody>
      </p:sp>
      <p:sp>
        <p:nvSpPr>
          <p:cNvPr id="2055"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b" anchorCtr="0" compatLnSpc="1">
            <a:prstTxWarp prst="textNoShape">
              <a:avLst/>
            </a:prstTxWarp>
          </a:bodyPr>
          <a:lstStyle>
            <a:lvl1pPr algn="r" defTabSz="930275" eaLnBrk="0" hangingPunct="0">
              <a:spcBef>
                <a:spcPct val="0"/>
              </a:spcBef>
              <a:buClrTx/>
              <a:buSzTx/>
              <a:buFontTx/>
              <a:buNone/>
              <a:defRPr sz="1000" i="1">
                <a:latin typeface="Times New Roman" charset="0"/>
              </a:defRPr>
            </a:lvl1pPr>
          </a:lstStyle>
          <a:p>
            <a:pPr>
              <a:defRPr/>
            </a:pPr>
            <a:fld id="{4E981537-9B7D-4AAB-A776-B7491C12FB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FAA26D3D-D897-4be2-8F04-BA451C77F1D7}">
              <ma14:placeholderFlag xmlns:ma14="http://schemas.microsoft.com/office/mac/drawingml/2011/main" xmlns="" val="1"/>
            </a:ext>
          </a:extLst>
        </p:spPr>
        <p:txBody>
          <a:bodyPr/>
          <a:lstStyle/>
          <a:p>
            <a:pPr>
              <a:defRPr/>
            </a:pPr>
            <a:fld id="{DEBD7628-80B8-4DB6-9BB0-B5EE8C5DDC19}" type="slidenum">
              <a:rPr lang="en-US" altLang="en-US"/>
              <a:pPr>
                <a:defRPr/>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72D7D8A6-B98A-4F72-A384-00E30C517597}" type="slidenum">
              <a:rPr lang="en-US" altLang="en-US"/>
              <a:pPr>
                <a:defRPr/>
              </a:pPr>
              <a:t>8</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pPr>
              <a:defRPr/>
            </a:pPr>
            <a:r>
              <a:rPr lang="en-US" altLang="en-US"/>
              <a:t>The Captain Midnight decoder ring (which is an "encoder" ring as well) allows you to do a simple substitution cipher. It usually has two concentric wheels of letters, A through Z. You rotate the outside ring and substitute the letters in your message found on the outside ring with the letters directly below on the inside ring (see diagram). Here, the algorithm is to offset the alphabet and the key is the number of characters to offset it. Julius Caesar used this simple scheme, offsetting by 3 characters (He would have put the "A" on the outer ring of letters over the "D" on the inner ring if he had owned a Captain Midnight decoder ring.) The word "EXPLORATORIUM" thus becomes "HASORUDWRULXP." Such a scheme was easily broken and showed a certain level of naivete on Caesar's part concerning the enemy's intelligence.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E3D5AD57-FDEF-489D-B630-9342680DABB4}" type="slidenum">
              <a:rPr lang="en-US" altLang="en-US"/>
              <a:pPr>
                <a:defRPr/>
              </a:pPr>
              <a:t>13</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pPr>
              <a:defRPr/>
            </a:pPr>
            <a:r>
              <a:rPr lang="en-US" altLang="en-US"/>
              <a:t>For example, the word ZEBRAS is of length 6 (so the rows are of length 6), and the permutation is defined by the alphabetical order of the letters in the keyword. In this case, the order would be "6 3 2 4 1 5".</a:t>
            </a:r>
          </a:p>
          <a:p>
            <a:pPr>
              <a:defRPr/>
            </a:pPr>
            <a:r>
              <a:rPr lang="en-US" altLang="en-US"/>
              <a:t>In a regular columnar transposition cipher, any spare spaces are filled with nulls; in an irregular columnar transposition cipher, the spaces are left blank. Finally, the message is read off in columns, in the order specified by the keyword. </a:t>
            </a:r>
          </a:p>
          <a:p>
            <a:pPr>
              <a:defRPr/>
            </a:pPr>
            <a:endParaRPr lang="en-US" altLang="en-US"/>
          </a:p>
          <a:p>
            <a:pPr>
              <a:defRPr/>
            </a:pPr>
            <a:r>
              <a:rPr lang="en-US" altLang="en-US"/>
              <a:t>http://en.wikipedia.org/wiki/Transposition_cipher</a:t>
            </a:r>
          </a:p>
          <a:p>
            <a:pPr>
              <a:defRPr/>
            </a:pPr>
            <a:endParaRPr lang="en-US" altLang="en-US"/>
          </a:p>
          <a:p>
            <a:pPr>
              <a:defRPr/>
            </a:pPr>
            <a:r>
              <a:rPr lang="en-US" altLang="en-US"/>
              <a:t>For example, suppose we use the keyword ZEBRA and the message WE ARE DISCOVERED. FLEE AT ONCE. In a regular columnar transposition, we write this into the grid as</a:t>
            </a:r>
          </a:p>
          <a:p>
            <a:pPr>
              <a:defRPr/>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C5A19082-08E2-4384-8909-9DA619E33920}" type="slidenum">
              <a:rPr lang="en-US" altLang="en-US"/>
              <a:pPr>
                <a:defRPr/>
              </a:pPr>
              <a:t>16</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pPr>
              <a:defRPr/>
            </a:pPr>
            <a:r>
              <a:rPr lang="en-US" altLang="en-US"/>
              <a:t>break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r>
              <a:rPr lang="en-US" dirty="0"/>
              <a:t>https://wiki.openssl.org/index.php/Enc</a:t>
            </a:r>
          </a:p>
        </p:txBody>
      </p:sp>
    </p:spTree>
    <p:extLst>
      <p:ext uri="{BB962C8B-B14F-4D97-AF65-F5344CB8AC3E}">
        <p14:creationId xmlns:p14="http://schemas.microsoft.com/office/powerpoint/2010/main" val="170794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r>
              <a:rPr lang="en-US" dirty="0"/>
              <a:t>https://wiki.openssl.org/index.php/Enc</a:t>
            </a:r>
          </a:p>
          <a:p>
            <a:r>
              <a:rPr lang="en-US" dirty="0"/>
              <a:t>https://wiki.openssl.org/index.php/Command_Line_Utilities</a:t>
            </a:r>
          </a:p>
        </p:txBody>
      </p:sp>
    </p:spTree>
    <p:extLst>
      <p:ext uri="{BB962C8B-B14F-4D97-AF65-F5344CB8AC3E}">
        <p14:creationId xmlns:p14="http://schemas.microsoft.com/office/powerpoint/2010/main" val="2688225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63" y="5666938"/>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43000" y="1122363"/>
            <a:ext cx="6858000" cy="187458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p:cNvSpPr>
            <a:spLocks noGrp="1"/>
          </p:cNvSpPr>
          <p:nvPr>
            <p:ph type="dt" sz="half" idx="10"/>
          </p:nvPr>
        </p:nvSpPr>
        <p:spPr>
          <a:xfrm>
            <a:off x="1011674" y="6245225"/>
            <a:ext cx="1656945" cy="495706"/>
          </a:xfrm>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By Dr. Xinwen Fu</a:t>
            </a:r>
          </a:p>
        </p:txBody>
      </p:sp>
      <p:sp>
        <p:nvSpPr>
          <p:cNvPr id="7" name="Slide Number Placeholder 5"/>
          <p:cNvSpPr>
            <a:spLocks noGrp="1"/>
          </p:cNvSpPr>
          <p:nvPr>
            <p:ph type="sldNum" sz="quarter" idx="12"/>
          </p:nvPr>
        </p:nvSpPr>
        <p:spPr/>
        <p:txBody>
          <a:bodyPr/>
          <a:lstStyle>
            <a:lvl1pPr>
              <a:defRPr/>
            </a:lvl1pPr>
          </a:lstStyle>
          <a:p>
            <a:pPr>
              <a:defRPr/>
            </a:pPr>
            <a:fld id="{169F40A6-A53C-4511-BA4F-D5A78B31C101}" type="slidenum">
              <a:rPr lang="en-US" altLang="en-US" smtClean="0"/>
              <a:pPr>
                <a:defRPr/>
              </a:pPr>
              <a:t>‹#›</a:t>
            </a:fld>
            <a:endParaRPr lang="en-US" alt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2743" y="3105720"/>
            <a:ext cx="338513" cy="323280"/>
          </a:xfrm>
          <a:prstGeom prst="rect">
            <a:avLst/>
          </a:prstGeom>
        </p:spPr>
      </p:pic>
    </p:spTree>
    <p:extLst>
      <p:ext uri="{BB962C8B-B14F-4D97-AF65-F5344CB8AC3E}">
        <p14:creationId xmlns:p14="http://schemas.microsoft.com/office/powerpoint/2010/main" val="85374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7614553" cy="1080120"/>
          </a:xfrm>
        </p:spPr>
        <p:txBody>
          <a:bodyPr/>
          <a:lstStyle/>
          <a:p>
            <a:r>
              <a:rPr lang="en-US" dirty="0"/>
              <a:t>Click to edit Master title style</a:t>
            </a:r>
          </a:p>
        </p:txBody>
      </p:sp>
      <p:sp>
        <p:nvSpPr>
          <p:cNvPr id="3" name="Content Placeholder 2"/>
          <p:cNvSpPr>
            <a:spLocks noGrp="1"/>
          </p:cNvSpPr>
          <p:nvPr>
            <p:ph idx="1"/>
          </p:nvPr>
        </p:nvSpPr>
        <p:spPr>
          <a:xfrm>
            <a:off x="457200" y="1484784"/>
            <a:ext cx="8229600"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ltLang="en-US"/>
          </a:p>
        </p:txBody>
      </p:sp>
      <p:sp>
        <p:nvSpPr>
          <p:cNvPr id="9" name="Footer Placeholder 4"/>
          <p:cNvSpPr>
            <a:spLocks noGrp="1"/>
          </p:cNvSpPr>
          <p:nvPr>
            <p:ph type="ftr" sz="quarter" idx="11"/>
          </p:nvPr>
        </p:nvSpPr>
        <p:spPr/>
        <p:txBody>
          <a:bodyPr/>
          <a:lstStyle>
            <a:lvl1pPr>
              <a:defRPr/>
            </a:lvl1pPr>
          </a:lstStyle>
          <a:p>
            <a:pPr>
              <a:defRPr/>
            </a:pPr>
            <a:r>
              <a:rPr lang="en-US" altLang="en-US"/>
              <a:t>By Dr. Xinwen Fu</a:t>
            </a:r>
          </a:p>
        </p:txBody>
      </p:sp>
      <p:sp>
        <p:nvSpPr>
          <p:cNvPr id="10" name="Slide Number Placeholder 5"/>
          <p:cNvSpPr>
            <a:spLocks noGrp="1"/>
          </p:cNvSpPr>
          <p:nvPr>
            <p:ph type="sldNum" sz="quarter" idx="12"/>
          </p:nvPr>
        </p:nvSpPr>
        <p:spPr/>
        <p:txBody>
          <a:bodyPr/>
          <a:lstStyle>
            <a:lvl1pPr>
              <a:defRPr/>
            </a:lvl1pPr>
          </a:lstStyle>
          <a:p>
            <a:pPr>
              <a:defRPr/>
            </a:pPr>
            <a:fld id="{44850F29-4A26-489F-A4F2-8BC7D52D6AA2}" type="slidenum">
              <a:rPr lang="en-US" altLang="en-US" smtClean="0"/>
              <a:pPr>
                <a:defRPr/>
              </a:pPr>
              <a:t>‹#›</a:t>
            </a:fld>
            <a:endParaRPr lang="en-US" altLang="en-US"/>
          </a:p>
        </p:txBody>
      </p:sp>
    </p:spTree>
    <p:extLst>
      <p:ext uri="{BB962C8B-B14F-4D97-AF65-F5344CB8AC3E}">
        <p14:creationId xmlns:p14="http://schemas.microsoft.com/office/powerpoint/2010/main" val="41174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By Dr. Xinwen Fu</a:t>
            </a:r>
          </a:p>
        </p:txBody>
      </p:sp>
      <p:sp>
        <p:nvSpPr>
          <p:cNvPr id="5" name="Rectangle 6"/>
          <p:cNvSpPr>
            <a:spLocks noGrp="1" noChangeArrowheads="1"/>
          </p:cNvSpPr>
          <p:nvPr>
            <p:ph type="sldNum" sz="quarter" idx="12"/>
          </p:nvPr>
        </p:nvSpPr>
        <p:spPr>
          <a:ln/>
        </p:spPr>
        <p:txBody>
          <a:bodyPr/>
          <a:lstStyle>
            <a:lvl1pPr>
              <a:defRPr/>
            </a:lvl1pPr>
          </a:lstStyle>
          <a:p>
            <a:pPr>
              <a:defRPr/>
            </a:pPr>
            <a:fld id="{FCA5B17F-4B04-4E4D-8B81-13C363F115E7}" type="slidenum">
              <a:rPr lang="en-US" altLang="en-US" smtClean="0"/>
              <a:pPr>
                <a:defRPr/>
              </a:pPr>
              <a:t>‹#›</a:t>
            </a:fld>
            <a:endParaRPr lang="en-US" altLang="en-US"/>
          </a:p>
        </p:txBody>
      </p:sp>
    </p:spTree>
    <p:extLst>
      <p:ext uri="{BB962C8B-B14F-4D97-AF65-F5344CB8AC3E}">
        <p14:creationId xmlns:p14="http://schemas.microsoft.com/office/powerpoint/2010/main" val="3383831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altLang="x-none"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altLang="x-none"/>
              <a:t>Haga clic para modificar el estilo de texto del patrón</a:t>
            </a:r>
          </a:p>
          <a:p>
            <a:pPr lvl="1"/>
            <a:r>
              <a:rPr lang="es-ES" altLang="x-none"/>
              <a:t>Segundo nivel</a:t>
            </a:r>
          </a:p>
          <a:p>
            <a:pPr lvl="2"/>
            <a:r>
              <a:rPr lang="es-ES" altLang="x-none"/>
              <a:t>Tercer nivel</a:t>
            </a:r>
          </a:p>
          <a:p>
            <a:pPr lvl="3"/>
            <a:r>
              <a:rPr lang="es-ES" altLang="x-none"/>
              <a:t>Cuarto nivel</a:t>
            </a:r>
          </a:p>
          <a:p>
            <a:pPr lvl="4"/>
            <a:r>
              <a:rPr lang="es-ES" altLang="x-none"/>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By Dr. Xinwen Fu</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AB5B4DD-DD36-4107-902C-4832D5FDC537}" type="slidenum">
              <a:rPr lang="en-US" altLang="en-US" smtClean="0"/>
              <a:pPr>
                <a:defRPr/>
              </a:pPr>
              <a:t>‹#›</a:t>
            </a:fld>
            <a:endParaRPr lang="en-US" altLang="en-US"/>
          </a:p>
        </p:txBody>
      </p:sp>
      <p:pic>
        <p:nvPicPr>
          <p:cNvPr id="8"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63" y="5666938"/>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95630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hf hdr="0" ft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Arial" charset="0"/>
          <a:cs typeface="Arial" charset="0"/>
        </a:defRPr>
      </a:lvl2pPr>
      <a:lvl3pPr algn="ctr" rtl="0" eaLnBrk="1" fontAlgn="base" hangingPunct="1">
        <a:spcBef>
          <a:spcPct val="0"/>
        </a:spcBef>
        <a:spcAft>
          <a:spcPct val="0"/>
        </a:spcAft>
        <a:defRPr sz="4400">
          <a:solidFill>
            <a:schemeClr val="tx2"/>
          </a:solidFill>
          <a:latin typeface="Arial" charset="0"/>
          <a:ea typeface="Arial" charset="0"/>
          <a:cs typeface="Arial" charset="0"/>
        </a:defRPr>
      </a:lvl3pPr>
      <a:lvl4pPr algn="ctr" rtl="0" eaLnBrk="1" fontAlgn="base" hangingPunct="1">
        <a:spcBef>
          <a:spcPct val="0"/>
        </a:spcBef>
        <a:spcAft>
          <a:spcPct val="0"/>
        </a:spcAft>
        <a:defRPr sz="4400">
          <a:solidFill>
            <a:schemeClr val="tx2"/>
          </a:solidFill>
          <a:latin typeface="Arial" charset="0"/>
          <a:ea typeface="Arial" charset="0"/>
          <a:cs typeface="Arial" charset="0"/>
        </a:defRPr>
      </a:lvl4pPr>
      <a:lvl5pPr algn="ctr" rtl="0" eaLnBrk="1" fontAlgn="base" hangingPunct="1">
        <a:spcBef>
          <a:spcPct val="0"/>
        </a:spcBef>
        <a:spcAft>
          <a:spcPct val="0"/>
        </a:spcAft>
        <a:defRPr sz="4400">
          <a:solidFill>
            <a:schemeClr val="tx2"/>
          </a:solidFill>
          <a:latin typeface="Arial" charset="0"/>
          <a:ea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oleObject" Target="../embeddings/oleObject2.bin"/><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usna.edu/Users/cs/wcbrown/courses/si110AY13S/resources/ceasar-shift/shiftTable.html" TargetMode="External"/><Relationship Id="rId2" Type="http://schemas.openxmlformats.org/officeDocument/2006/relationships/hyperlink" Target="https://www.dcode.fr/frequency-analysis" TargetMode="External"/><Relationship Id="rId1" Type="http://schemas.openxmlformats.org/officeDocument/2006/relationships/slideLayout" Target="../slideLayouts/slideLayout2.xml"/><Relationship Id="rId4" Type="http://schemas.openxmlformats.org/officeDocument/2006/relationships/hyperlink" Target="https://cryptii.com/pipes/caesar-cipher"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ctrTitle"/>
          </p:nvPr>
        </p:nvSpPr>
        <p:spPr>
          <a:xfrm>
            <a:off x="0" y="944724"/>
            <a:ext cx="9144000" cy="1874676"/>
          </a:xfrm>
          <a:extLst>
            <a:ext uri="{FAA26D3D-D897-4be2-8F04-BA451C77F1D7}">
              <ma14:placeholderFlag xmlns:ma14="http://schemas.microsoft.com/office/mac/drawingml/2011/main" xmlns="" val="1"/>
            </a:ext>
          </a:extLst>
        </p:spPr>
        <p:txBody>
          <a:bodyPr>
            <a:normAutofit fontScale="90000"/>
          </a:bodyPr>
          <a:lstStyle/>
          <a:p>
            <a:pPr>
              <a:defRPr/>
            </a:pPr>
            <a:r>
              <a:rPr lang="en-US" altLang="en-US" dirty="0"/>
              <a:t>Introduction </a:t>
            </a:r>
            <a:r>
              <a:rPr lang="en-US" altLang="en-US"/>
              <a:t>to Cryptography: </a:t>
            </a:r>
            <a:br>
              <a:rPr lang="en-US" altLang="en-US" dirty="0"/>
            </a:br>
            <a:r>
              <a:rPr lang="en-US" altLang="en-US" dirty="0"/>
              <a:t>Symmetric Key Crypto</a:t>
            </a:r>
          </a:p>
        </p:txBody>
      </p:sp>
      <p:sp>
        <p:nvSpPr>
          <p:cNvPr id="121859" name="Rectangle 3"/>
          <p:cNvSpPr>
            <a:spLocks noGrp="1" noChangeArrowheads="1"/>
          </p:cNvSpPr>
          <p:nvPr>
            <p:ph type="subTitle" idx="1"/>
          </p:nvPr>
        </p:nvSpPr>
        <p:spPr>
          <a:extLst>
            <a:ext uri="{FAA26D3D-D897-4be2-8F04-BA451C77F1D7}">
              <ma14:placeholderFlag xmlns:ma14="http://schemas.microsoft.com/office/mac/drawingml/2011/main" xmlns="" val="1"/>
            </a:ext>
          </a:extLst>
        </p:spPr>
        <p:txBody>
          <a:bodyPr/>
          <a:lstStyle/>
          <a:p>
            <a:pPr eaLnBrk="1" hangingPunct="1">
              <a:defRPr/>
            </a:pPr>
            <a:r>
              <a:rPr lang="en-US" altLang="en-US" dirty="0"/>
              <a:t>Xinwen Fu</a:t>
            </a:r>
          </a:p>
          <a:p>
            <a:r>
              <a:rPr lang="en-US" altLang="en-US" dirty="0"/>
              <a:t>Professor</a:t>
            </a:r>
          </a:p>
          <a:p>
            <a:r>
              <a:rPr lang="en-US" altLang="en-US" dirty="0"/>
              <a:t>Department of Computer Science</a:t>
            </a:r>
          </a:p>
          <a:p>
            <a:r>
              <a:rPr lang="en-US" altLang="en-US" dirty="0"/>
              <a:t>University of Massachusetts Lowell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3"/>
            <a:ext cx="8229600" cy="1285697"/>
          </a:xfrm>
        </p:spPr>
        <p:txBody>
          <a:bodyPr>
            <a:normAutofit fontScale="70000" lnSpcReduction="20000"/>
          </a:bodyPr>
          <a:lstStyle/>
          <a:p>
            <a:pPr>
              <a:lnSpc>
                <a:spcPct val="120000"/>
              </a:lnSpc>
            </a:pPr>
            <a:r>
              <a:rPr lang="en-US" altLang="en-US" dirty="0"/>
              <a:t>Assumption: The encryption/decryption algorithms are known. </a:t>
            </a:r>
          </a:p>
          <a:p>
            <a:pPr>
              <a:lnSpc>
                <a:spcPct val="120000"/>
              </a:lnSpc>
            </a:pPr>
            <a:r>
              <a:rPr lang="en-US" altLang="en-US" dirty="0"/>
              <a:t>Cryptanalysis: Get the keys</a:t>
            </a:r>
          </a:p>
          <a:p>
            <a:pPr lvl="1">
              <a:lnSpc>
                <a:spcPct val="120000"/>
              </a:lnSpc>
            </a:pPr>
            <a:r>
              <a:rPr lang="en-US" altLang="en-US" dirty="0"/>
              <a:t>E.g., frequency analysis: statistical analysis of letter frequencies</a:t>
            </a:r>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44850F29-4A26-489F-A4F2-8BC7D52D6AA2}" type="slidenum">
              <a:rPr lang="en-US" altLang="en-US" smtClean="0"/>
              <a:pPr>
                <a:defRPr/>
              </a:pPr>
              <a:t>10</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660" y="2788436"/>
            <a:ext cx="5717797" cy="3628895"/>
          </a:xfrm>
          <a:prstGeom prst="rect">
            <a:avLst/>
          </a:prstGeom>
        </p:spPr>
      </p:pic>
      <p:sp>
        <p:nvSpPr>
          <p:cNvPr id="7" name="Title 6"/>
          <p:cNvSpPr>
            <a:spLocks noGrp="1"/>
          </p:cNvSpPr>
          <p:nvPr>
            <p:ph type="title"/>
          </p:nvPr>
        </p:nvSpPr>
        <p:spPr/>
        <p:txBody>
          <a:bodyPr/>
          <a:lstStyle/>
          <a:p>
            <a:r>
              <a:rPr lang="en-US" dirty="0"/>
              <a:t>Cryptanalysis against Caesar Cipher </a:t>
            </a:r>
          </a:p>
        </p:txBody>
      </p:sp>
    </p:spTree>
    <p:extLst>
      <p:ext uri="{BB962C8B-B14F-4D97-AF65-F5344CB8AC3E}">
        <p14:creationId xmlns:p14="http://schemas.microsoft.com/office/powerpoint/2010/main" val="292342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US" altLang="en-US" dirty="0"/>
              <a:t>Poly-alphabetic Ciphers</a:t>
            </a:r>
          </a:p>
        </p:txBody>
      </p:sp>
      <p:sp>
        <p:nvSpPr>
          <p:cNvPr id="104453" name="Rectangle 5"/>
          <p:cNvSpPr>
            <a:spLocks noGrp="1" noChangeArrowheads="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en-US" altLang="en-US" dirty="0"/>
              <a:t>A letter may be encrypted into different letters from time to time</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B0E334EC-6BFE-4B33-A3BF-FCD9B67B924F}" type="slidenum">
              <a:rPr lang="en-US" altLang="en-US"/>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Columnar Transposition</a:t>
            </a:r>
            <a:endParaRPr lang="en-US" dirty="0"/>
          </a:p>
        </p:txBody>
      </p:sp>
      <p:sp>
        <p:nvSpPr>
          <p:cNvPr id="3" name="Content Placeholder 2"/>
          <p:cNvSpPr>
            <a:spLocks noGrp="1"/>
          </p:cNvSpPr>
          <p:nvPr>
            <p:ph idx="1"/>
          </p:nvPr>
        </p:nvSpPr>
        <p:spPr>
          <a:xfrm>
            <a:off x="457200" y="1484785"/>
            <a:ext cx="8229600" cy="1224135"/>
          </a:xfrm>
        </p:spPr>
        <p:txBody>
          <a:bodyPr>
            <a:normAutofit fontScale="77500" lnSpcReduction="20000"/>
          </a:bodyPr>
          <a:lstStyle/>
          <a:p>
            <a:pPr>
              <a:lnSpc>
                <a:spcPct val="120000"/>
              </a:lnSpc>
            </a:pPr>
            <a:r>
              <a:rPr lang="en-US" altLang="en-US" dirty="0"/>
              <a:t>All the previous codes are based on substitution</a:t>
            </a:r>
          </a:p>
          <a:p>
            <a:pPr>
              <a:lnSpc>
                <a:spcPct val="120000"/>
              </a:lnSpc>
            </a:pPr>
            <a:r>
              <a:rPr lang="en-US" altLang="en-US" dirty="0"/>
              <a:t>Transposition (permutation) - Columnar Transposition</a:t>
            </a:r>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44850F29-4A26-489F-A4F2-8BC7D52D6AA2}" type="slidenum">
              <a:rPr lang="en-US" altLang="en-US" smtClean="0"/>
              <a:pPr>
                <a:defRPr/>
              </a:pPr>
              <a:t>12</a:t>
            </a:fld>
            <a:endParaRPr lang="en-US" altLang="en-US"/>
          </a:p>
        </p:txBody>
      </p:sp>
      <p:graphicFrame>
        <p:nvGraphicFramePr>
          <p:cNvPr id="6" name="Group 143"/>
          <p:cNvGraphicFramePr>
            <a:graphicFrameLocks/>
          </p:cNvGraphicFramePr>
          <p:nvPr>
            <p:extLst>
              <p:ext uri="{D42A27DB-BD31-4B8C-83A1-F6EECF244321}">
                <p14:modId xmlns:p14="http://schemas.microsoft.com/office/powerpoint/2010/main" val="2961105539"/>
              </p:ext>
            </p:extLst>
          </p:nvPr>
        </p:nvGraphicFramePr>
        <p:xfrm>
          <a:off x="3694113" y="2600325"/>
          <a:ext cx="5162550" cy="2332039"/>
        </p:xfrm>
        <a:graphic>
          <a:graphicData uri="http://schemas.openxmlformats.org/drawingml/2006/table">
            <a:tbl>
              <a:tblPr/>
              <a:tblGrid>
                <a:gridCol w="1533525">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484187">
                  <a:extLst>
                    <a:ext uri="{9D8B030D-6E8A-4147-A177-3AD203B41FA5}">
                      <a16:colId xmlns:a16="http://schemas.microsoft.com/office/drawing/2014/main" val="20004"/>
                    </a:ext>
                  </a:extLst>
                </a:gridCol>
                <a:gridCol w="484188">
                  <a:extLst>
                    <a:ext uri="{9D8B030D-6E8A-4147-A177-3AD203B41FA5}">
                      <a16:colId xmlns:a16="http://schemas.microsoft.com/office/drawing/2014/main" val="20005"/>
                    </a:ext>
                  </a:extLst>
                </a:gridCol>
                <a:gridCol w="484187">
                  <a:extLst>
                    <a:ext uri="{9D8B030D-6E8A-4147-A177-3AD203B41FA5}">
                      <a16:colId xmlns:a16="http://schemas.microsoft.com/office/drawing/2014/main" val="20006"/>
                    </a:ext>
                  </a:extLst>
                </a:gridCol>
                <a:gridCol w="484188">
                  <a:extLst>
                    <a:ext uri="{9D8B030D-6E8A-4147-A177-3AD203B41FA5}">
                      <a16:colId xmlns:a16="http://schemas.microsoft.com/office/drawing/2014/main" val="20007"/>
                    </a:ext>
                  </a:extLst>
                </a:gridCol>
              </a:tblGrid>
              <a:tr h="441325">
                <a:tc>
                  <a:txBody>
                    <a:body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Key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1"/>
                  </a:ext>
                </a:extLst>
              </a:tr>
              <a:tr h="506413">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Plaintext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738">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endParaRPr kumimoji="0" lang="en-US" altLang="en-US" sz="20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3238">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endParaRPr kumimoji="0" lang="en-US" altLang="en-US" sz="20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41325">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endParaRPr kumimoji="0" lang="en-US" altLang="en-US" sz="20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W</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dirty="0">
                          <a:ln>
                            <a:noFill/>
                          </a:ln>
                          <a:solidFill>
                            <a:schemeClr val="tx1"/>
                          </a:solidFill>
                          <a:effectLst/>
                          <a:latin typeface="Verdana"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86"/>
          <p:cNvSpPr txBox="1">
            <a:spLocks noChangeArrowheads="1"/>
          </p:cNvSpPr>
          <p:nvPr/>
        </p:nvSpPr>
        <p:spPr bwMode="auto">
          <a:xfrm>
            <a:off x="935038" y="5624513"/>
            <a:ext cx="753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ltLang="en-US" sz="2400">
                <a:latin typeface="Times New Roman" charset="0"/>
              </a:rPr>
              <a:t> Ciphertext: </a:t>
            </a:r>
            <a:r>
              <a:rPr lang="en-US" altLang="en-US" sz="2400" u="sng">
                <a:latin typeface="Times New Roman" charset="0"/>
              </a:rPr>
              <a:t>TTNA</a:t>
            </a:r>
            <a:r>
              <a:rPr lang="en-US" altLang="en-US" sz="2400">
                <a:latin typeface="Times New Roman" charset="0"/>
              </a:rPr>
              <a:t>APTM</a:t>
            </a:r>
            <a:r>
              <a:rPr lang="en-US" altLang="en-US" sz="2400" u="sng">
                <a:latin typeface="Times New Roman" charset="0"/>
              </a:rPr>
              <a:t>TSUO</a:t>
            </a:r>
            <a:r>
              <a:rPr lang="en-US" altLang="en-US" sz="2400">
                <a:latin typeface="Times New Roman" charset="0"/>
              </a:rPr>
              <a:t>AODW</a:t>
            </a:r>
            <a:r>
              <a:rPr lang="en-US" altLang="en-US" sz="2400" u="sng">
                <a:latin typeface="Times New Roman" charset="0"/>
              </a:rPr>
              <a:t>COIX</a:t>
            </a:r>
            <a:r>
              <a:rPr lang="en-US" altLang="en-US" sz="2400">
                <a:latin typeface="Times New Roman" charset="0"/>
              </a:rPr>
              <a:t>KNLY</a:t>
            </a:r>
            <a:r>
              <a:rPr lang="en-US" altLang="en-US" sz="2400" u="sng">
                <a:latin typeface="Times New Roman" charset="0"/>
              </a:rPr>
              <a:t>PETZ</a:t>
            </a:r>
          </a:p>
        </p:txBody>
      </p:sp>
      <p:sp>
        <p:nvSpPr>
          <p:cNvPr id="8" name="Text Box 144"/>
          <p:cNvSpPr txBox="1">
            <a:spLocks noChangeArrowheads="1"/>
          </p:cNvSpPr>
          <p:nvPr/>
        </p:nvSpPr>
        <p:spPr bwMode="auto">
          <a:xfrm>
            <a:off x="431800" y="2924175"/>
            <a:ext cx="31321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eaLnBrk="0" hangingPunct="0">
              <a:spcBef>
                <a:spcPct val="0"/>
              </a:spcBef>
              <a:defRPr sz="2400">
                <a:solidFill>
                  <a:schemeClr val="tx1"/>
                </a:solidFill>
                <a:latin typeface="Times New Roman" charset="0"/>
              </a:defRPr>
            </a:lvl1pPr>
            <a:lvl2pPr marL="914400" indent="-457200" eaLnBrk="0" hangingPunct="0">
              <a:spcBef>
                <a:spcPct val="0"/>
              </a:spcBef>
              <a:defRPr sz="2400">
                <a:solidFill>
                  <a:schemeClr val="tx1"/>
                </a:solidFill>
                <a:latin typeface="Times New Roman" charset="0"/>
              </a:defRPr>
            </a:lvl2pPr>
            <a:lvl3pPr marL="1371600" indent="-457200" eaLnBrk="0" hangingPunct="0">
              <a:spcBef>
                <a:spcPct val="0"/>
              </a:spcBef>
              <a:defRPr sz="2400">
                <a:solidFill>
                  <a:schemeClr val="tx1"/>
                </a:solidFill>
                <a:latin typeface="Times New Roman" charset="0"/>
              </a:defRPr>
            </a:lvl3pPr>
            <a:lvl4pPr marL="1828800" indent="-457200" eaLnBrk="0" hangingPunct="0">
              <a:spcBef>
                <a:spcPct val="0"/>
              </a:spcBef>
              <a:defRPr sz="2400">
                <a:solidFill>
                  <a:schemeClr val="tx1"/>
                </a:solidFill>
                <a:latin typeface="Times New Roman" charset="0"/>
              </a:defRPr>
            </a:lvl4pPr>
            <a:lvl5pPr marL="2286000" indent="-457200" eaLnBrk="0" hangingPunct="0">
              <a:spcBef>
                <a:spcPct val="0"/>
              </a:spcBef>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pPr>
              <a:buFontTx/>
              <a:buAutoNum type="arabicPeriod"/>
              <a:defRPr/>
            </a:pPr>
            <a:r>
              <a:rPr lang="en-US" altLang="en-US" dirty="0">
                <a:solidFill>
                  <a:srgbClr val="FF3300"/>
                </a:solidFill>
                <a:latin typeface="Arial" charset="0"/>
              </a:rPr>
              <a:t>Write in rows of fixed length</a:t>
            </a:r>
          </a:p>
          <a:p>
            <a:pPr>
              <a:buFontTx/>
              <a:buAutoNum type="arabicPeriod"/>
              <a:defRPr/>
            </a:pPr>
            <a:r>
              <a:rPr lang="en-US" altLang="en-US" dirty="0">
                <a:solidFill>
                  <a:srgbClr val="FF3300"/>
                </a:solidFill>
                <a:latin typeface="Arial" charset="0"/>
              </a:rPr>
              <a:t>Read column by column in a scrambled order</a:t>
            </a:r>
          </a:p>
        </p:txBody>
      </p:sp>
    </p:spTree>
    <p:extLst>
      <p:ext uri="{BB962C8B-B14F-4D97-AF65-F5344CB8AC3E}">
        <p14:creationId xmlns:p14="http://schemas.microsoft.com/office/powerpoint/2010/main" val="405195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pPr eaLnBrk="1" hangingPunct="1">
              <a:defRPr/>
            </a:pPr>
            <a:r>
              <a:rPr lang="en-US" altLang="en-US" dirty="0"/>
              <a:t>Columnar Transposition Example </a:t>
            </a:r>
          </a:p>
        </p:txBody>
      </p:sp>
      <p:sp>
        <p:nvSpPr>
          <p:cNvPr id="160771" name="Rectangle 3"/>
          <p:cNvSpPr>
            <a:spLocks noGrp="1" noChangeArrowheads="1"/>
          </p:cNvSpPr>
          <p:nvPr>
            <p:ph idx="1"/>
          </p:nvPr>
        </p:nvSpPr>
        <p:spPr>
          <a:xfrm>
            <a:off x="457200" y="1449388"/>
            <a:ext cx="8229600" cy="424786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pPr>
              <a:lnSpc>
                <a:spcPct val="120000"/>
              </a:lnSpc>
            </a:pPr>
            <a:r>
              <a:rPr lang="en-US" altLang="en-US" dirty="0"/>
              <a:t>Plaintext</a:t>
            </a:r>
          </a:p>
          <a:p>
            <a:pPr>
              <a:lnSpc>
                <a:spcPct val="120000"/>
              </a:lnSpc>
            </a:pPr>
            <a:endParaRPr lang="en-US" altLang="en-US" dirty="0"/>
          </a:p>
          <a:p>
            <a:pPr>
              <a:lnSpc>
                <a:spcPct val="120000"/>
              </a:lnSpc>
            </a:pPr>
            <a:endParaRPr lang="en-US" altLang="en-US" dirty="0"/>
          </a:p>
          <a:p>
            <a:pPr>
              <a:lnSpc>
                <a:spcPct val="120000"/>
              </a:lnSpc>
            </a:pPr>
            <a:endParaRPr lang="en-US" altLang="en-US" dirty="0"/>
          </a:p>
          <a:p>
            <a:pPr>
              <a:lnSpc>
                <a:spcPct val="120000"/>
              </a:lnSpc>
            </a:pPr>
            <a:endParaRPr lang="en-US" altLang="en-US" dirty="0"/>
          </a:p>
          <a:p>
            <a:pPr>
              <a:lnSpc>
                <a:spcPct val="120000"/>
              </a:lnSpc>
            </a:pPr>
            <a:endParaRPr lang="en-US" altLang="en-US" dirty="0"/>
          </a:p>
          <a:p>
            <a:pPr>
              <a:lnSpc>
                <a:spcPct val="120000"/>
              </a:lnSpc>
            </a:pPr>
            <a:r>
              <a:rPr lang="en-US" altLang="en-US" dirty="0" err="1"/>
              <a:t>Ciphertext</a:t>
            </a:r>
            <a:endParaRPr lang="en-US" altLang="en-US" dirty="0"/>
          </a:p>
        </p:txBody>
      </p:sp>
      <p:sp>
        <p:nvSpPr>
          <p:cNvPr id="10"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2"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80B3EEA1-2F31-4829-AA01-D94F26CF8017}" type="slidenum">
              <a:rPr lang="en-US" altLang="en-US"/>
              <a:pPr>
                <a:defRPr/>
              </a:pPr>
              <a:t>13</a:t>
            </a:fld>
            <a:endParaRPr lang="en-US" altLang="en-US"/>
          </a:p>
        </p:txBody>
      </p:sp>
      <p:graphicFrame>
        <p:nvGraphicFramePr>
          <p:cNvPr id="160774" name="Object 6"/>
          <p:cNvGraphicFramePr>
            <a:graphicFrameLocks noChangeAspect="1"/>
          </p:cNvGraphicFramePr>
          <p:nvPr/>
        </p:nvGraphicFramePr>
        <p:xfrm>
          <a:off x="827088" y="5553075"/>
          <a:ext cx="7704137" cy="468313"/>
        </p:xfrm>
        <a:graphic>
          <a:graphicData uri="http://schemas.openxmlformats.org/presentationml/2006/ole">
            <mc:AlternateContent xmlns:mc="http://schemas.openxmlformats.org/markup-compatibility/2006">
              <mc:Choice xmlns:v="urn:schemas-microsoft-com:vml" Requires="v">
                <p:oleObj name="Bitmap Image" r:id="rId3" imgW="4067743" imgH="247685" progId="Paint.Picture">
                  <p:embed/>
                </p:oleObj>
              </mc:Choice>
              <mc:Fallback>
                <p:oleObj name="Bitmap Image" r:id="rId3" imgW="4067743" imgH="247685" progId="Paint.Picture">
                  <p:embed/>
                  <p:pic>
                    <p:nvPicPr>
                      <p:cNvPr id="1607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553075"/>
                        <a:ext cx="77041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0778" name="Rectangle 10"/>
          <p:cNvSpPr>
            <a:spLocks noChangeArrowheads="1"/>
          </p:cNvSpPr>
          <p:nvPr/>
        </p:nvSpPr>
        <p:spPr bwMode="auto">
          <a:xfrm>
            <a:off x="6084888" y="1341438"/>
            <a:ext cx="28432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2400" dirty="0">
                <a:solidFill>
                  <a:srgbClr val="FF3300"/>
                </a:solidFill>
                <a:latin typeface="Arial" charset="0"/>
              </a:rPr>
              <a:t>The permutation </a:t>
            </a:r>
          </a:p>
          <a:p>
            <a:pPr>
              <a:defRPr/>
            </a:pPr>
            <a:r>
              <a:rPr lang="en-US" altLang="en-US" sz="2400" dirty="0">
                <a:solidFill>
                  <a:srgbClr val="FF3300"/>
                </a:solidFill>
                <a:latin typeface="Arial" charset="0"/>
              </a:rPr>
              <a:t>(transposition) is defined by the alphabetical order of the letters within the keyword</a:t>
            </a:r>
          </a:p>
        </p:txBody>
      </p:sp>
      <p:grpSp>
        <p:nvGrpSpPr>
          <p:cNvPr id="3" name="Group 2"/>
          <p:cNvGrpSpPr/>
          <p:nvPr/>
        </p:nvGrpSpPr>
        <p:grpSpPr>
          <a:xfrm>
            <a:off x="2916238" y="1665288"/>
            <a:ext cx="2989262" cy="3270250"/>
            <a:chOff x="2916238" y="1665288"/>
            <a:chExt cx="2989262" cy="3270250"/>
          </a:xfrm>
        </p:grpSpPr>
        <p:sp>
          <p:nvSpPr>
            <p:cNvPr id="160776" name="Line 8"/>
            <p:cNvSpPr>
              <a:spLocks noChangeShapeType="1"/>
            </p:cNvSpPr>
            <p:nvPr/>
          </p:nvSpPr>
          <p:spPr bwMode="auto">
            <a:xfrm>
              <a:off x="2951163" y="2060575"/>
              <a:ext cx="28082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grpSp>
          <p:nvGrpSpPr>
            <p:cNvPr id="2" name="Group 1"/>
            <p:cNvGrpSpPr/>
            <p:nvPr/>
          </p:nvGrpSpPr>
          <p:grpSpPr>
            <a:xfrm>
              <a:off x="2916238" y="2060575"/>
              <a:ext cx="2989262" cy="2874963"/>
              <a:chOff x="2916238" y="2060575"/>
              <a:chExt cx="2989262" cy="2874963"/>
            </a:xfrm>
          </p:grpSpPr>
          <p:graphicFrame>
            <p:nvGraphicFramePr>
              <p:cNvPr id="36870" name="Object 5"/>
              <p:cNvGraphicFramePr>
                <a:graphicFrameLocks noChangeAspect="1"/>
              </p:cNvGraphicFramePr>
              <p:nvPr>
                <p:extLst>
                  <p:ext uri="{D42A27DB-BD31-4B8C-83A1-F6EECF244321}">
                    <p14:modId xmlns:p14="http://schemas.microsoft.com/office/powerpoint/2010/main" val="2689637868"/>
                  </p:ext>
                </p:extLst>
              </p:nvPr>
            </p:nvGraphicFramePr>
            <p:xfrm>
              <a:off x="2916238" y="2133600"/>
              <a:ext cx="2989262" cy="2801938"/>
            </p:xfrm>
            <a:graphic>
              <a:graphicData uri="http://schemas.openxmlformats.org/presentationml/2006/ole">
                <mc:AlternateContent xmlns:mc="http://schemas.openxmlformats.org/markup-compatibility/2006">
                  <mc:Choice xmlns:v="urn:schemas-microsoft-com:vml" Requires="v">
                    <p:oleObj name="Bitmap Image" r:id="rId5" imgW="1362265" imgH="1276190" progId="Paint.Picture">
                      <p:embed/>
                    </p:oleObj>
                  </mc:Choice>
                  <mc:Fallback>
                    <p:oleObj name="Bitmap Image" r:id="rId5" imgW="1362265" imgH="1276190" progId="Paint.Picture">
                      <p:embed/>
                      <p:pic>
                        <p:nvPicPr>
                          <p:cNvPr id="3687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133600"/>
                            <a:ext cx="2989262"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0777" name="Rectangle 9"/>
              <p:cNvSpPr>
                <a:spLocks noChangeArrowheads="1"/>
              </p:cNvSpPr>
              <p:nvPr/>
            </p:nvSpPr>
            <p:spPr bwMode="auto">
              <a:xfrm>
                <a:off x="2963863" y="2060575"/>
                <a:ext cx="2879725" cy="577057"/>
              </a:xfrm>
              <a:prstGeom prst="rect">
                <a:avLst/>
              </a:prstGeom>
              <a:solidFill>
                <a:schemeClr val="accent1">
                  <a:alpha val="2599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spcBef>
                    <a:spcPct val="20000"/>
                  </a:spcBef>
                  <a:buClr>
                    <a:schemeClr val="tx2"/>
                  </a:buClr>
                  <a:buSzPct val="75000"/>
                  <a:buFont typeface="Wingdings" charset="2"/>
                  <a:buChar char="n"/>
                  <a:defRPr/>
                </a:pPr>
                <a:endParaRPr lang="en-US">
                  <a:latin typeface="Verdana" charset="0"/>
                </a:endParaRPr>
              </a:p>
            </p:txBody>
          </p:sp>
        </p:grpSp>
        <p:sp>
          <p:nvSpPr>
            <p:cNvPr id="160775" name="Rectangle 7"/>
            <p:cNvSpPr>
              <a:spLocks noChangeArrowheads="1"/>
            </p:cNvSpPr>
            <p:nvPr/>
          </p:nvSpPr>
          <p:spPr bwMode="auto">
            <a:xfrm>
              <a:off x="2987675" y="1665288"/>
              <a:ext cx="28686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altLang="en-US" b="1" dirty="0">
                  <a:effectLst>
                    <a:outerShdw blurRad="38100" dist="38100" dir="2700000" algn="tl">
                      <a:srgbClr val="C0C0C0"/>
                    </a:outerShdw>
                  </a:effectLst>
                  <a:latin typeface="Arial" charset="0"/>
                </a:rPr>
                <a:t>Z     E      B     R      A     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altLang="en-US"/>
              <a:t>Outline</a:t>
            </a:r>
          </a:p>
        </p:txBody>
      </p:sp>
      <p:sp>
        <p:nvSpPr>
          <p:cNvPr id="159747" name="Rectangle 3"/>
          <p:cNvSpPr>
            <a:spLocks noGrp="1" noChangeArrowheads="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pPr>
              <a:lnSpc>
                <a:spcPct val="120000"/>
              </a:lnSpc>
            </a:pPr>
            <a:r>
              <a:rPr lang="en-US" altLang="en-US" dirty="0">
                <a:solidFill>
                  <a:schemeClr val="bg1">
                    <a:lumMod val="50000"/>
                  </a:schemeClr>
                </a:solidFill>
              </a:rPr>
              <a:t>Introduction to cryptography</a:t>
            </a:r>
          </a:p>
          <a:p>
            <a:pPr>
              <a:lnSpc>
                <a:spcPct val="120000"/>
              </a:lnSpc>
            </a:pPr>
            <a:r>
              <a:rPr lang="en-US" altLang="en-US" dirty="0">
                <a:solidFill>
                  <a:schemeClr val="bg1">
                    <a:lumMod val="50000"/>
                  </a:schemeClr>
                </a:solidFill>
              </a:rPr>
              <a:t>Some Trivial Codes</a:t>
            </a:r>
          </a:p>
          <a:p>
            <a:pPr>
              <a:lnSpc>
                <a:spcPct val="120000"/>
              </a:lnSpc>
            </a:pPr>
            <a:r>
              <a:rPr lang="en-US" altLang="en-US" dirty="0"/>
              <a:t>Secret Key Cryptography</a:t>
            </a:r>
          </a:p>
          <a:p>
            <a:pPr>
              <a:lnSpc>
                <a:spcPct val="120000"/>
              </a:lnSpc>
            </a:pPr>
            <a:r>
              <a:rPr lang="en-US" altLang="en-US" dirty="0">
                <a:solidFill>
                  <a:schemeClr val="bg1">
                    <a:lumMod val="50000"/>
                  </a:schemeClr>
                </a:solidFill>
              </a:rPr>
              <a:t>Hands-on</a:t>
            </a:r>
            <a:endParaRPr lang="en-US" altLang="en-US" dirty="0"/>
          </a:p>
          <a:p>
            <a:pPr>
              <a:lnSpc>
                <a:spcPct val="120000"/>
              </a:lnSpc>
            </a:pPr>
            <a:endParaRPr lang="en-US" altLang="en-US" dirty="0">
              <a:solidFill>
                <a:schemeClr val="bg1">
                  <a:lumMod val="50000"/>
                </a:schemeClr>
              </a:solidFill>
            </a:endParaRP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7A6A3B3B-7260-461A-A199-AF0715685AC7}" type="slidenum">
              <a:rPr lang="en-US" altLang="en-US"/>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2" name="Rectangle 20"/>
          <p:cNvSpPr>
            <a:spLocks noGrp="1" noChangeArrowheads="1"/>
          </p:cNvSpPr>
          <p:nvPr>
            <p:ph type="title"/>
          </p:nvPr>
        </p:nvSpPr>
        <p:spPr/>
        <p:txBody>
          <a:bodyPr/>
          <a:lstStyle/>
          <a:p>
            <a:pPr eaLnBrk="1" hangingPunct="1">
              <a:defRPr/>
            </a:pPr>
            <a:r>
              <a:rPr lang="en-US" altLang="en-US" dirty="0"/>
              <a:t>Secret Key Cryptography</a:t>
            </a:r>
          </a:p>
        </p:txBody>
      </p:sp>
      <p:sp>
        <p:nvSpPr>
          <p:cNvPr id="115733" name="Rectangle 21"/>
          <p:cNvSpPr>
            <a:spLocks noGrp="1" noChangeArrowheads="1"/>
          </p:cNvSpPr>
          <p:nvPr>
            <p:ph idx="1"/>
          </p:nvPr>
        </p:nvSpPr>
        <p:spPr>
          <a:xfrm>
            <a:off x="457200" y="3551238"/>
            <a:ext cx="8229600" cy="257968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pPr>
              <a:lnSpc>
                <a:spcPct val="110000"/>
              </a:lnSpc>
            </a:pPr>
            <a:r>
              <a:rPr lang="en-US" altLang="en-US" dirty="0"/>
              <a:t>Same key is used for encryption and decryption</a:t>
            </a:r>
          </a:p>
          <a:p>
            <a:pPr>
              <a:lnSpc>
                <a:spcPct val="110000"/>
              </a:lnSpc>
            </a:pPr>
            <a:r>
              <a:rPr lang="en-US" altLang="en-US" dirty="0"/>
              <a:t>Also known as </a:t>
            </a:r>
          </a:p>
          <a:p>
            <a:pPr lvl="1">
              <a:lnSpc>
                <a:spcPct val="110000"/>
              </a:lnSpc>
            </a:pPr>
            <a:r>
              <a:rPr lang="en-US" altLang="en-US" dirty="0"/>
              <a:t>Symmetric cryptography</a:t>
            </a:r>
          </a:p>
          <a:p>
            <a:pPr lvl="1">
              <a:lnSpc>
                <a:spcPct val="110000"/>
              </a:lnSpc>
            </a:pPr>
            <a:r>
              <a:rPr lang="en-US" altLang="en-US" dirty="0"/>
              <a:t>Conventional cryptography</a:t>
            </a:r>
          </a:p>
          <a:p>
            <a:pPr>
              <a:lnSpc>
                <a:spcPct val="110000"/>
              </a:lnSpc>
            </a:pPr>
            <a:endParaRPr lang="en-US" altLang="en-US" dirty="0"/>
          </a:p>
        </p:txBody>
      </p:sp>
      <p:sp>
        <p:nvSpPr>
          <p:cNvPr id="19"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21"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A7227D58-58D3-4487-8A77-B00ACC4E9E59}" type="slidenum">
              <a:rPr lang="en-US" altLang="en-US"/>
              <a:pPr>
                <a:defRPr/>
              </a:pPr>
              <a:t>15</a:t>
            </a:fld>
            <a:endParaRPr lang="en-US" altLang="en-US"/>
          </a:p>
        </p:txBody>
      </p:sp>
      <p:grpSp>
        <p:nvGrpSpPr>
          <p:cNvPr id="3" name="Group 2"/>
          <p:cNvGrpSpPr/>
          <p:nvPr/>
        </p:nvGrpSpPr>
        <p:grpSpPr>
          <a:xfrm>
            <a:off x="403493" y="1600200"/>
            <a:ext cx="8455766" cy="1637553"/>
            <a:chOff x="403493" y="1600200"/>
            <a:chExt cx="8455766" cy="1637553"/>
          </a:xfrm>
        </p:grpSpPr>
        <p:grpSp>
          <p:nvGrpSpPr>
            <p:cNvPr id="2" name="Group 1"/>
            <p:cNvGrpSpPr/>
            <p:nvPr/>
          </p:nvGrpSpPr>
          <p:grpSpPr>
            <a:xfrm>
              <a:off x="403493" y="1600200"/>
              <a:ext cx="8366433" cy="1600200"/>
              <a:chOff x="403493" y="1600200"/>
              <a:chExt cx="8366433" cy="1600200"/>
            </a:xfrm>
          </p:grpSpPr>
          <p:sp>
            <p:nvSpPr>
              <p:cNvPr id="115716" name="Text Box 4"/>
              <p:cNvSpPr txBox="1">
                <a:spLocks noChangeArrowheads="1"/>
              </p:cNvSpPr>
              <p:nvPr/>
            </p:nvSpPr>
            <p:spPr bwMode="auto">
              <a:xfrm>
                <a:off x="1066800" y="1600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5717" name="Text Box 5"/>
              <p:cNvSpPr txBox="1">
                <a:spLocks noChangeArrowheads="1"/>
              </p:cNvSpPr>
              <p:nvPr/>
            </p:nvSpPr>
            <p:spPr bwMode="auto">
              <a:xfrm>
                <a:off x="2514600"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encryption</a:t>
                </a:r>
              </a:p>
            </p:txBody>
          </p:sp>
          <p:sp>
            <p:nvSpPr>
              <p:cNvPr id="115718" name="Text Box 6"/>
              <p:cNvSpPr txBox="1">
                <a:spLocks noChangeArrowheads="1"/>
              </p:cNvSpPr>
              <p:nvPr/>
            </p:nvSpPr>
            <p:spPr bwMode="auto">
              <a:xfrm>
                <a:off x="4267200" y="1600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ciphertext</a:t>
                </a:r>
              </a:p>
            </p:txBody>
          </p:sp>
          <p:sp>
            <p:nvSpPr>
              <p:cNvPr id="115719" name="Text Box 7"/>
              <p:cNvSpPr txBox="1">
                <a:spLocks noChangeArrowheads="1"/>
              </p:cNvSpPr>
              <p:nvPr/>
            </p:nvSpPr>
            <p:spPr bwMode="auto">
              <a:xfrm>
                <a:off x="5851525"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decryption</a:t>
                </a:r>
              </a:p>
            </p:txBody>
          </p:sp>
          <p:sp>
            <p:nvSpPr>
              <p:cNvPr id="115720" name="Text Box 8"/>
              <p:cNvSpPr txBox="1">
                <a:spLocks noChangeArrowheads="1"/>
              </p:cNvSpPr>
              <p:nvPr/>
            </p:nvSpPr>
            <p:spPr bwMode="auto">
              <a:xfrm>
                <a:off x="7391400" y="1600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5721" name="Line 9"/>
              <p:cNvSpPr>
                <a:spLocks noChangeShapeType="1"/>
              </p:cNvSpPr>
              <p:nvPr/>
            </p:nvSpPr>
            <p:spPr bwMode="auto">
              <a:xfrm>
                <a:off x="1371600"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2" name="Line 10"/>
              <p:cNvSpPr>
                <a:spLocks noChangeShapeType="1"/>
              </p:cNvSpPr>
              <p:nvPr/>
            </p:nvSpPr>
            <p:spPr bwMode="auto">
              <a:xfrm>
                <a:off x="4038600" y="2133600"/>
                <a:ext cx="1752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3" name="Line 11"/>
              <p:cNvSpPr>
                <a:spLocks noChangeShapeType="1"/>
              </p:cNvSpPr>
              <p:nvPr/>
            </p:nvSpPr>
            <p:spPr bwMode="auto">
              <a:xfrm>
                <a:off x="7391400"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4" name="Line 12"/>
              <p:cNvSpPr>
                <a:spLocks noChangeShapeType="1"/>
              </p:cNvSpPr>
              <p:nvPr/>
            </p:nvSpPr>
            <p:spPr bwMode="auto">
              <a:xfrm flipV="1">
                <a:off x="3276600" y="23622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5" name="Line 13"/>
              <p:cNvSpPr>
                <a:spLocks noChangeShapeType="1"/>
              </p:cNvSpPr>
              <p:nvPr/>
            </p:nvSpPr>
            <p:spPr bwMode="auto">
              <a:xfrm flipV="1">
                <a:off x="6553200" y="23622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6" name="Text Box 14"/>
              <p:cNvSpPr txBox="1">
                <a:spLocks noChangeArrowheads="1"/>
              </p:cNvSpPr>
              <p:nvPr/>
            </p:nvSpPr>
            <p:spPr bwMode="auto">
              <a:xfrm>
                <a:off x="2971800" y="2708275"/>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key</a:t>
                </a:r>
              </a:p>
            </p:txBody>
          </p:sp>
          <p:sp>
            <p:nvSpPr>
              <p:cNvPr id="115727" name="Text Box 15"/>
              <p:cNvSpPr txBox="1">
                <a:spLocks noChangeArrowheads="1"/>
              </p:cNvSpPr>
              <p:nvPr/>
            </p:nvSpPr>
            <p:spPr bwMode="auto">
              <a:xfrm>
                <a:off x="6234113" y="2743200"/>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key</a:t>
                </a:r>
              </a:p>
            </p:txBody>
          </p:sp>
          <p:sp>
            <p:nvSpPr>
              <p:cNvPr id="115728" name="Text Box 16"/>
              <p:cNvSpPr txBox="1">
                <a:spLocks noChangeArrowheads="1"/>
              </p:cNvSpPr>
              <p:nvPr/>
            </p:nvSpPr>
            <p:spPr bwMode="auto">
              <a:xfrm>
                <a:off x="4267200" y="2708275"/>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u="sng">
                    <a:latin typeface="Times New Roman" charset="0"/>
                  </a:rPr>
                  <a:t>Same key</a:t>
                </a:r>
              </a:p>
            </p:txBody>
          </p:sp>
          <p:sp>
            <p:nvSpPr>
              <p:cNvPr id="115729" name="Line 17"/>
              <p:cNvSpPr>
                <a:spLocks noChangeShapeType="1"/>
              </p:cNvSpPr>
              <p:nvPr/>
            </p:nvSpPr>
            <p:spPr bwMode="auto">
              <a:xfrm flipH="1">
                <a:off x="3657600" y="2971800"/>
                <a:ext cx="533400" cy="0"/>
              </a:xfrm>
              <a:prstGeom prst="line">
                <a:avLst/>
              </a:prstGeom>
              <a:noFill/>
              <a:ln w="127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31" name="Line 19"/>
              <p:cNvSpPr>
                <a:spLocks noChangeShapeType="1"/>
              </p:cNvSpPr>
              <p:nvPr/>
            </p:nvSpPr>
            <p:spPr bwMode="auto">
              <a:xfrm>
                <a:off x="5638800" y="2971800"/>
                <a:ext cx="533400" cy="0"/>
              </a:xfrm>
              <a:prstGeom prst="line">
                <a:avLst/>
              </a:prstGeom>
              <a:noFill/>
              <a:ln w="127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pic>
            <p:nvPicPr>
              <p:cNvPr id="22" name="Picture 8" descr="j029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93" y="2237827"/>
                <a:ext cx="679452" cy="6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2"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399" y="2293866"/>
                <a:ext cx="597527" cy="61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a:xfrm>
              <a:off x="423170" y="2868421"/>
              <a:ext cx="627095" cy="369332"/>
            </a:xfrm>
            <a:prstGeom prst="rect">
              <a:avLst/>
            </a:prstGeom>
            <a:noFill/>
          </p:spPr>
          <p:txBody>
            <a:bodyPr wrap="none" rtlCol="0">
              <a:spAutoFit/>
            </a:bodyPr>
            <a:lstStyle/>
            <a:p>
              <a:r>
                <a:rPr lang="en-US" dirty="0"/>
                <a:t>Bob</a:t>
              </a:r>
            </a:p>
          </p:txBody>
        </p:sp>
        <p:sp>
          <p:nvSpPr>
            <p:cNvPr id="25" name="TextBox 24"/>
            <p:cNvSpPr txBox="1"/>
            <p:nvPr/>
          </p:nvSpPr>
          <p:spPr>
            <a:xfrm>
              <a:off x="8131175" y="2868421"/>
              <a:ext cx="728084" cy="369332"/>
            </a:xfrm>
            <a:prstGeom prst="rect">
              <a:avLst/>
            </a:prstGeom>
            <a:noFill/>
          </p:spPr>
          <p:txBody>
            <a:bodyPr wrap="none" rtlCol="0">
              <a:spAutoFit/>
            </a:bodyPr>
            <a:lstStyle/>
            <a:p>
              <a:r>
                <a:rPr lang="en-US" dirty="0"/>
                <a:t>Alice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nSpc>
                <a:spcPct val="110000"/>
              </a:lnSpc>
            </a:pPr>
            <a:r>
              <a:rPr lang="en-US" altLang="en-US" sz="4000" dirty="0"/>
              <a:t>Basic Technique</a:t>
            </a:r>
          </a:p>
        </p:txBody>
      </p:sp>
      <p:sp>
        <p:nvSpPr>
          <p:cNvPr id="116739" name="Rectangle 3"/>
          <p:cNvSpPr>
            <a:spLocks noGrp="1" noChangeArrowheads="1"/>
          </p:cNvSpPr>
          <p:nvPr>
            <p:ph idx="1"/>
          </p:nvPr>
        </p:nvSpPr>
        <p:spPr>
          <a:xfrm>
            <a:off x="457200" y="1484785"/>
            <a:ext cx="8229600" cy="19013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p>
            <a:pPr>
              <a:lnSpc>
                <a:spcPct val="120000"/>
              </a:lnSpc>
            </a:pPr>
            <a:r>
              <a:rPr lang="en-US" altLang="en-US" dirty="0"/>
              <a:t>Product cipher</a:t>
            </a:r>
          </a:p>
          <a:p>
            <a:pPr lvl="1">
              <a:lnSpc>
                <a:spcPct val="120000"/>
              </a:lnSpc>
            </a:pPr>
            <a:r>
              <a:rPr lang="en-US" altLang="en-US" dirty="0"/>
              <a:t>Multiple applications of interleaved substitutions and permutations</a:t>
            </a:r>
          </a:p>
          <a:p>
            <a:pPr>
              <a:lnSpc>
                <a:spcPct val="120000"/>
              </a:lnSpc>
            </a:pPr>
            <a:r>
              <a:rPr lang="en-US" altLang="en-US" dirty="0" err="1"/>
              <a:t>Ciphertext</a:t>
            </a:r>
            <a:r>
              <a:rPr lang="en-US" altLang="en-US" dirty="0"/>
              <a:t> approximately the same length as plaintext</a:t>
            </a:r>
          </a:p>
        </p:txBody>
      </p:sp>
      <p:sp>
        <p:nvSpPr>
          <p:cNvPr id="20"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22"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1CD25A9F-650D-47CB-88E7-C655F8FD3F69}" type="slidenum">
              <a:rPr lang="en-US" altLang="en-US"/>
              <a:pPr>
                <a:defRPr/>
              </a:pPr>
              <a:t>16</a:t>
            </a:fld>
            <a:endParaRPr lang="en-US" altLang="en-US"/>
          </a:p>
        </p:txBody>
      </p:sp>
      <p:grpSp>
        <p:nvGrpSpPr>
          <p:cNvPr id="2" name="Group 1"/>
          <p:cNvGrpSpPr/>
          <p:nvPr/>
        </p:nvGrpSpPr>
        <p:grpSpPr>
          <a:xfrm>
            <a:off x="838200" y="3833813"/>
            <a:ext cx="7715250" cy="1728787"/>
            <a:chOff x="838200" y="3833813"/>
            <a:chExt cx="7715250" cy="1728787"/>
          </a:xfrm>
        </p:grpSpPr>
        <p:sp>
          <p:nvSpPr>
            <p:cNvPr id="116740" name="Text Box 4"/>
            <p:cNvSpPr txBox="1">
              <a:spLocks noChangeArrowheads="1"/>
            </p:cNvSpPr>
            <p:nvPr/>
          </p:nvSpPr>
          <p:spPr bwMode="auto">
            <a:xfrm>
              <a:off x="838200" y="384016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6741" name="Text Box 5"/>
            <p:cNvSpPr txBox="1">
              <a:spLocks noChangeArrowheads="1"/>
            </p:cNvSpPr>
            <p:nvPr/>
          </p:nvSpPr>
          <p:spPr bwMode="auto">
            <a:xfrm>
              <a:off x="2667000"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S</a:t>
              </a:r>
            </a:p>
          </p:txBody>
        </p:sp>
        <p:sp>
          <p:nvSpPr>
            <p:cNvPr id="116742" name="Text Box 6"/>
            <p:cNvSpPr txBox="1">
              <a:spLocks noChangeArrowheads="1"/>
            </p:cNvSpPr>
            <p:nvPr/>
          </p:nvSpPr>
          <p:spPr bwMode="auto">
            <a:xfrm>
              <a:off x="34448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a:t>
              </a:r>
            </a:p>
          </p:txBody>
        </p:sp>
        <p:sp>
          <p:nvSpPr>
            <p:cNvPr id="116743" name="Text Box 7"/>
            <p:cNvSpPr txBox="1">
              <a:spLocks noChangeArrowheads="1"/>
            </p:cNvSpPr>
            <p:nvPr/>
          </p:nvSpPr>
          <p:spPr bwMode="auto">
            <a:xfrm>
              <a:off x="41306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S</a:t>
              </a:r>
            </a:p>
          </p:txBody>
        </p:sp>
        <p:sp>
          <p:nvSpPr>
            <p:cNvPr id="116744" name="Text Box 8"/>
            <p:cNvSpPr txBox="1">
              <a:spLocks noChangeArrowheads="1"/>
            </p:cNvSpPr>
            <p:nvPr/>
          </p:nvSpPr>
          <p:spPr bwMode="auto">
            <a:xfrm>
              <a:off x="48926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a:t>
              </a:r>
            </a:p>
          </p:txBody>
        </p:sp>
        <p:sp>
          <p:nvSpPr>
            <p:cNvPr id="116745" name="Text Box 9"/>
            <p:cNvSpPr txBox="1">
              <a:spLocks noChangeArrowheads="1"/>
            </p:cNvSpPr>
            <p:nvPr/>
          </p:nvSpPr>
          <p:spPr bwMode="auto">
            <a:xfrm>
              <a:off x="62642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S</a:t>
              </a:r>
            </a:p>
          </p:txBody>
        </p:sp>
        <p:sp>
          <p:nvSpPr>
            <p:cNvPr id="116746" name="Text Box 10"/>
            <p:cNvSpPr txBox="1">
              <a:spLocks noChangeArrowheads="1"/>
            </p:cNvSpPr>
            <p:nvPr/>
          </p:nvSpPr>
          <p:spPr bwMode="auto">
            <a:xfrm>
              <a:off x="7150100" y="38401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ciphertext</a:t>
              </a:r>
            </a:p>
          </p:txBody>
        </p:sp>
        <p:sp>
          <p:nvSpPr>
            <p:cNvPr id="116747" name="Text Box 11"/>
            <p:cNvSpPr txBox="1">
              <a:spLocks noChangeArrowheads="1"/>
            </p:cNvSpPr>
            <p:nvPr/>
          </p:nvSpPr>
          <p:spPr bwMode="auto">
            <a:xfrm>
              <a:off x="5775325"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a:t>
              </a:r>
            </a:p>
          </p:txBody>
        </p:sp>
        <p:sp>
          <p:nvSpPr>
            <p:cNvPr id="116748" name="Line 12"/>
            <p:cNvSpPr>
              <a:spLocks noChangeShapeType="1"/>
            </p:cNvSpPr>
            <p:nvPr/>
          </p:nvSpPr>
          <p:spPr bwMode="auto">
            <a:xfrm>
              <a:off x="2149475" y="4070350"/>
              <a:ext cx="457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49" name="Line 13"/>
            <p:cNvSpPr>
              <a:spLocks noChangeShapeType="1"/>
            </p:cNvSpPr>
            <p:nvPr/>
          </p:nvSpPr>
          <p:spPr bwMode="auto">
            <a:xfrm>
              <a:off x="3063875" y="4068763"/>
              <a:ext cx="304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0" name="Line 14"/>
            <p:cNvSpPr>
              <a:spLocks noChangeShapeType="1"/>
            </p:cNvSpPr>
            <p:nvPr/>
          </p:nvSpPr>
          <p:spPr bwMode="auto">
            <a:xfrm>
              <a:off x="3825875" y="4070350"/>
              <a:ext cx="304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1" name="Line 15"/>
            <p:cNvSpPr>
              <a:spLocks noChangeShapeType="1"/>
            </p:cNvSpPr>
            <p:nvPr/>
          </p:nvSpPr>
          <p:spPr bwMode="auto">
            <a:xfrm>
              <a:off x="4511675" y="4070350"/>
              <a:ext cx="381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2" name="Line 16"/>
            <p:cNvSpPr>
              <a:spLocks noChangeShapeType="1"/>
            </p:cNvSpPr>
            <p:nvPr/>
          </p:nvSpPr>
          <p:spPr bwMode="auto">
            <a:xfrm>
              <a:off x="5273675" y="4068763"/>
              <a:ext cx="457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3" name="Line 17"/>
            <p:cNvSpPr>
              <a:spLocks noChangeShapeType="1"/>
            </p:cNvSpPr>
            <p:nvPr/>
          </p:nvSpPr>
          <p:spPr bwMode="auto">
            <a:xfrm>
              <a:off x="6645275" y="4068763"/>
              <a:ext cx="457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4" name="Text Box 18"/>
            <p:cNvSpPr txBox="1">
              <a:spLocks noChangeArrowheads="1"/>
            </p:cNvSpPr>
            <p:nvPr/>
          </p:nvSpPr>
          <p:spPr bwMode="auto">
            <a:xfrm>
              <a:off x="4359275" y="5105400"/>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key</a:t>
              </a:r>
            </a:p>
          </p:txBody>
        </p:sp>
        <p:sp>
          <p:nvSpPr>
            <p:cNvPr id="116755" name="AutoShape 19"/>
            <p:cNvSpPr>
              <a:spLocks/>
            </p:cNvSpPr>
            <p:nvPr/>
          </p:nvSpPr>
          <p:spPr bwMode="auto">
            <a:xfrm rot="16200000">
              <a:off x="4435475" y="2819400"/>
              <a:ext cx="457200" cy="3810000"/>
            </a:xfrm>
            <a:prstGeom prst="leftBrace">
              <a:avLst>
                <a:gd name="adj1" fmla="val 69444"/>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spcBef>
                  <a:spcPct val="20000"/>
                </a:spcBef>
                <a:buClr>
                  <a:schemeClr val="tx2"/>
                </a:buClr>
                <a:buSzPct val="75000"/>
                <a:buFont typeface="Wingdings" charset="2"/>
                <a:buChar char="n"/>
                <a:defRPr/>
              </a:pPr>
              <a:endParaRPr lang="en-US">
                <a:latin typeface="Verdana"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376238" y="2222500"/>
            <a:ext cx="3717925" cy="3046413"/>
          </a:xfrm>
          <a:prstGeom prst="rect">
            <a:avLst/>
          </a:prstGeom>
          <a:solidFill>
            <a:srgbClr val="FFFFFF"/>
          </a:solidFill>
          <a:ln w="19050">
            <a:solidFill>
              <a:srgbClr val="C00000"/>
            </a:solidFill>
            <a:miter lim="800000"/>
            <a:headEnd/>
            <a:tailEnd/>
          </a:ln>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16388" name="Rectangle 3"/>
          <p:cNvSpPr>
            <a:spLocks noGrp="1" noChangeArrowheads="1"/>
          </p:cNvSpPr>
          <p:nvPr>
            <p:ph type="title"/>
          </p:nvPr>
        </p:nvSpPr>
        <p:spPr>
          <a:xfrm>
            <a:off x="293688" y="304800"/>
            <a:ext cx="3927475" cy="1143000"/>
          </a:xfrm>
        </p:spPr>
        <p:txBody>
          <a:bodyPr/>
          <a:lstStyle/>
          <a:p>
            <a:pPr>
              <a:lnSpc>
                <a:spcPts val="3700"/>
              </a:lnSpc>
            </a:pPr>
            <a:r>
              <a:rPr lang="en-US" altLang="en-US" sz="3600"/>
              <a:t>Symmetric key </a:t>
            </a:r>
            <a:br>
              <a:rPr lang="en-US" altLang="en-US" sz="3600"/>
            </a:br>
            <a:r>
              <a:rPr lang="en-US" altLang="en-US" sz="3600"/>
              <a:t>crypto: DES</a:t>
            </a:r>
            <a:endParaRPr lang="en-US" altLang="en-US"/>
          </a:p>
        </p:txBody>
      </p:sp>
      <p:sp>
        <p:nvSpPr>
          <p:cNvPr id="16389" name="Rectangle 4"/>
          <p:cNvSpPr>
            <a:spLocks noGrp="1" noChangeArrowheads="1"/>
          </p:cNvSpPr>
          <p:nvPr>
            <p:ph idx="1"/>
          </p:nvPr>
        </p:nvSpPr>
        <p:spPr>
          <a:xfrm>
            <a:off x="509588" y="2517775"/>
            <a:ext cx="3527425" cy="2484438"/>
          </a:xfrm>
        </p:spPr>
        <p:txBody>
          <a:bodyPr>
            <a:normAutofit/>
          </a:bodyPr>
          <a:lstStyle/>
          <a:p>
            <a:pPr>
              <a:buFont typeface="Wingdings" panose="05000000000000000000" pitchFamily="2" charset="2"/>
              <a:buNone/>
            </a:pPr>
            <a:r>
              <a:rPr lang="en-US" altLang="en-US" sz="2400" dirty="0"/>
              <a:t>initial permutation </a:t>
            </a:r>
          </a:p>
          <a:p>
            <a:pPr>
              <a:buFont typeface="Wingdings" panose="05000000000000000000" pitchFamily="2" charset="2"/>
              <a:buNone/>
            </a:pPr>
            <a:r>
              <a:rPr lang="en-US" altLang="en-US" sz="2400" dirty="0"/>
              <a:t>16 identical </a:t>
            </a:r>
            <a:r>
              <a:rPr lang="ja-JP" altLang="en-US" sz="2400" dirty="0"/>
              <a:t>“</a:t>
            </a:r>
            <a:r>
              <a:rPr lang="en-US" altLang="ja-JP" sz="2400" dirty="0"/>
              <a:t>rounds</a:t>
            </a:r>
            <a:r>
              <a:rPr lang="ja-JP" altLang="en-US" sz="2400" dirty="0"/>
              <a:t>”</a:t>
            </a:r>
            <a:r>
              <a:rPr lang="en-US" altLang="ja-JP" sz="2400" dirty="0"/>
              <a:t> of function application, each using different 48 bits of key</a:t>
            </a:r>
          </a:p>
          <a:p>
            <a:pPr>
              <a:buFont typeface="Wingdings" panose="05000000000000000000" pitchFamily="2" charset="2"/>
              <a:buNone/>
            </a:pPr>
            <a:r>
              <a:rPr lang="en-US" altLang="en-US" sz="2400" dirty="0"/>
              <a:t>final permutation</a:t>
            </a:r>
            <a:endParaRPr lang="en-US" altLang="en-US" dirty="0"/>
          </a:p>
          <a:p>
            <a:pPr>
              <a:buFont typeface="Wingdings" panose="05000000000000000000" pitchFamily="2" charset="2"/>
              <a:buNone/>
            </a:pPr>
            <a:endParaRPr lang="en-US" altLang="en-US" dirty="0"/>
          </a:p>
        </p:txBody>
      </p:sp>
      <p:grpSp>
        <p:nvGrpSpPr>
          <p:cNvPr id="16390" name="Group 5"/>
          <p:cNvGrpSpPr>
            <a:grpSpLocks/>
          </p:cNvGrpSpPr>
          <p:nvPr/>
        </p:nvGrpSpPr>
        <p:grpSpPr bwMode="auto">
          <a:xfrm>
            <a:off x="587375" y="1928813"/>
            <a:ext cx="2176463" cy="523875"/>
            <a:chOff x="384" y="1352"/>
            <a:chExt cx="1371" cy="330"/>
          </a:xfrm>
        </p:grpSpPr>
        <p:sp>
          <p:nvSpPr>
            <p:cNvPr id="16393" name="Rectangle 6"/>
            <p:cNvSpPr>
              <a:spLocks noChangeArrowheads="1"/>
            </p:cNvSpPr>
            <p:nvPr/>
          </p:nvSpPr>
          <p:spPr bwMode="auto">
            <a:xfrm>
              <a:off x="385" y="1356"/>
              <a:ext cx="1370"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16394" name="Text Box 7"/>
            <p:cNvSpPr txBox="1">
              <a:spLocks noChangeArrowheads="1"/>
            </p:cNvSpPr>
            <p:nvPr/>
          </p:nvSpPr>
          <p:spPr bwMode="auto">
            <a:xfrm>
              <a:off x="384" y="1352"/>
              <a:ext cx="1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i="1">
                  <a:solidFill>
                    <a:srgbClr val="C00000"/>
                  </a:solidFill>
                  <a:latin typeface="Gill Sans MT" panose="020B0502020104020203" pitchFamily="34" charset="0"/>
                  <a:cs typeface="Arial" panose="020B0604020202020204" pitchFamily="34" charset="0"/>
                </a:rPr>
                <a:t>DES operation</a:t>
              </a:r>
            </a:p>
          </p:txBody>
        </p:sp>
      </p:grpSp>
      <p:pic>
        <p:nvPicPr>
          <p:cNvPr id="16391" name="Picture 8" descr="07-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282575"/>
            <a:ext cx="4043362"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17</a:t>
            </a:fld>
            <a:endParaRPr lang="en-US" altLang="en-US"/>
          </a:p>
        </p:txBody>
      </p:sp>
    </p:spTree>
    <p:extLst>
      <p:ext uri="{BB962C8B-B14F-4D97-AF65-F5344CB8AC3E}">
        <p14:creationId xmlns:p14="http://schemas.microsoft.com/office/powerpoint/2010/main" val="176395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457200" y="1484785"/>
            <a:ext cx="8229600" cy="4320480"/>
          </a:xfrm>
        </p:spPr>
        <p:txBody>
          <a:bodyPr>
            <a:normAutofit fontScale="92500" lnSpcReduction="10000"/>
          </a:bodyPr>
          <a:lstStyle/>
          <a:p>
            <a:pPr>
              <a:lnSpc>
                <a:spcPct val="110000"/>
              </a:lnSpc>
            </a:pPr>
            <a:r>
              <a:rPr lang="en-US" altLang="en-US" dirty="0"/>
              <a:t>symmetric-key NIST standard, replaced DES (Nov 2001)</a:t>
            </a:r>
          </a:p>
          <a:p>
            <a:pPr>
              <a:lnSpc>
                <a:spcPct val="110000"/>
              </a:lnSpc>
            </a:pPr>
            <a:r>
              <a:rPr lang="en-US" altLang="en-US" dirty="0"/>
              <a:t>processes data in 128 bit blocks</a:t>
            </a:r>
          </a:p>
          <a:p>
            <a:pPr>
              <a:lnSpc>
                <a:spcPct val="110000"/>
              </a:lnSpc>
            </a:pPr>
            <a:r>
              <a:rPr lang="en-US" altLang="en-US" dirty="0"/>
              <a:t>128, 192, or 256 bit keys</a:t>
            </a:r>
          </a:p>
          <a:p>
            <a:pPr>
              <a:lnSpc>
                <a:spcPct val="110000"/>
              </a:lnSpc>
            </a:pPr>
            <a:r>
              <a:rPr lang="en-US" altLang="en-US" dirty="0"/>
              <a:t>brute force decryption (try each key) taking 1 sec on DES, takes </a:t>
            </a:r>
            <a:r>
              <a:rPr lang="en-US" altLang="en-US" dirty="0">
                <a:solidFill>
                  <a:srgbClr val="FF0000"/>
                </a:solidFill>
              </a:rPr>
              <a:t>149 trillion years </a:t>
            </a:r>
            <a:r>
              <a:rPr lang="en-US" altLang="en-US" dirty="0"/>
              <a:t>for AES</a:t>
            </a:r>
          </a:p>
          <a:p>
            <a:pPr>
              <a:lnSpc>
                <a:spcPct val="110000"/>
              </a:lnSpc>
            </a:pPr>
            <a:endParaRPr lang="en-US" altLang="en-US" dirty="0"/>
          </a:p>
          <a:p>
            <a:pPr>
              <a:lnSpc>
                <a:spcPct val="110000"/>
              </a:lnSpc>
            </a:pPr>
            <a:r>
              <a:rPr lang="en-US" altLang="en-US" dirty="0"/>
              <a:t>Question: How to encrypt a long text?</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18</a:t>
            </a:fld>
            <a:endParaRPr lang="en-US" altLang="en-US"/>
          </a:p>
        </p:txBody>
      </p:sp>
      <p:sp>
        <p:nvSpPr>
          <p:cNvPr id="3" name="Title 2"/>
          <p:cNvSpPr>
            <a:spLocks noGrp="1"/>
          </p:cNvSpPr>
          <p:nvPr>
            <p:ph type="title"/>
          </p:nvPr>
        </p:nvSpPr>
        <p:spPr/>
        <p:txBody>
          <a:bodyPr/>
          <a:lstStyle/>
          <a:p>
            <a:r>
              <a:rPr lang="en-US" altLang="en-US" dirty="0"/>
              <a:t>AES: Advanced Encryption Standard</a:t>
            </a:r>
            <a:endParaRPr lang="en-US" dirty="0"/>
          </a:p>
        </p:txBody>
      </p:sp>
    </p:spTree>
    <p:extLst>
      <p:ext uri="{BB962C8B-B14F-4D97-AF65-F5344CB8AC3E}">
        <p14:creationId xmlns:p14="http://schemas.microsoft.com/office/powerpoint/2010/main" val="1101388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8"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A5CA25BB-8155-4E0D-84A5-B684CA81561B}" type="slidenum">
              <a:rPr lang="en-US" altLang="en-US"/>
              <a:pPr>
                <a:defRPr/>
              </a:pPr>
              <a:t>19</a:t>
            </a:fld>
            <a:endParaRPr lang="en-US" altLang="en-US"/>
          </a:p>
        </p:txBody>
      </p:sp>
      <p:sp>
        <p:nvSpPr>
          <p:cNvPr id="100361" name="Rectangle 9"/>
          <p:cNvSpPr>
            <a:spLocks noChangeArrowheads="1"/>
          </p:cNvSpPr>
          <p:nvPr/>
        </p:nvSpPr>
        <p:spPr bwMode="auto">
          <a:xfrm>
            <a:off x="2341563" y="4367213"/>
            <a:ext cx="2303462" cy="3952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en-US">
                <a:latin typeface="Arial" charset="0"/>
              </a:rPr>
              <a:t>Message</a:t>
            </a:r>
          </a:p>
        </p:txBody>
      </p:sp>
      <p:sp>
        <p:nvSpPr>
          <p:cNvPr id="100362" name="Rectangle 10"/>
          <p:cNvSpPr>
            <a:spLocks noChangeArrowheads="1"/>
          </p:cNvSpPr>
          <p:nvPr/>
        </p:nvSpPr>
        <p:spPr bwMode="auto">
          <a:xfrm>
            <a:off x="4645025" y="4365625"/>
            <a:ext cx="2411413" cy="39687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en-US">
                <a:latin typeface="Arial" charset="0"/>
              </a:rPr>
              <a:t>Encrypted Message</a:t>
            </a:r>
          </a:p>
        </p:txBody>
      </p:sp>
      <p:sp>
        <p:nvSpPr>
          <p:cNvPr id="3" name="Content Placeholder 2"/>
          <p:cNvSpPr>
            <a:spLocks noGrp="1"/>
          </p:cNvSpPr>
          <p:nvPr>
            <p:ph idx="1"/>
          </p:nvPr>
        </p:nvSpPr>
        <p:spPr>
          <a:xfrm>
            <a:off x="457200" y="1484785"/>
            <a:ext cx="8229600" cy="2664296"/>
          </a:xfrm>
        </p:spPr>
        <p:txBody>
          <a:bodyPr>
            <a:normAutofit fontScale="92500" lnSpcReduction="10000"/>
          </a:bodyPr>
          <a:lstStyle/>
          <a:p>
            <a:pPr>
              <a:lnSpc>
                <a:spcPct val="110000"/>
              </a:lnSpc>
            </a:pPr>
            <a:r>
              <a:rPr lang="en-US" altLang="en-US" dirty="0"/>
              <a:t>Transmitting over an insecure channel</a:t>
            </a:r>
          </a:p>
          <a:p>
            <a:pPr lvl="1">
              <a:lnSpc>
                <a:spcPct val="110000"/>
              </a:lnSpc>
            </a:pPr>
            <a:r>
              <a:rPr lang="en-US" altLang="en-US" dirty="0"/>
              <a:t>Challenge: How to share the key?</a:t>
            </a:r>
          </a:p>
          <a:p>
            <a:pPr>
              <a:lnSpc>
                <a:spcPct val="110000"/>
              </a:lnSpc>
            </a:pPr>
            <a:r>
              <a:rPr lang="en-US" altLang="en-US" dirty="0"/>
              <a:t>Secure Storage on insecure media</a:t>
            </a:r>
          </a:p>
          <a:p>
            <a:pPr>
              <a:lnSpc>
                <a:spcPct val="110000"/>
              </a:lnSpc>
            </a:pPr>
            <a:r>
              <a:rPr lang="en-US" altLang="en-US" dirty="0"/>
              <a:t>Integrity check</a:t>
            </a:r>
          </a:p>
          <a:p>
            <a:pPr lvl="1">
              <a:lnSpc>
                <a:spcPct val="110000"/>
              </a:lnSpc>
            </a:pPr>
            <a:r>
              <a:rPr lang="en-US" altLang="en-US" dirty="0"/>
              <a:t>Message integrity code (MIC)</a:t>
            </a:r>
          </a:p>
          <a:p>
            <a:endParaRPr lang="en-US" dirty="0"/>
          </a:p>
        </p:txBody>
      </p:sp>
      <p:sp>
        <p:nvSpPr>
          <p:cNvPr id="2" name="Title 1"/>
          <p:cNvSpPr>
            <a:spLocks noGrp="1"/>
          </p:cNvSpPr>
          <p:nvPr>
            <p:ph type="title"/>
          </p:nvPr>
        </p:nvSpPr>
        <p:spPr/>
        <p:txBody>
          <a:bodyPr>
            <a:normAutofit fontScale="90000"/>
          </a:bodyPr>
          <a:lstStyle/>
          <a:p>
            <a:r>
              <a:rPr lang="en-US" altLang="en-US" dirty="0"/>
              <a:t>Applications of Secret Key Cryptography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altLang="en-US"/>
              <a:t>Outline</a:t>
            </a:r>
          </a:p>
        </p:txBody>
      </p:sp>
      <p:sp>
        <p:nvSpPr>
          <p:cNvPr id="157699" name="Rectangle 3"/>
          <p:cNvSpPr>
            <a:spLocks noGrp="1" noChangeArrowheads="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pPr>
              <a:lnSpc>
                <a:spcPct val="120000"/>
              </a:lnSpc>
            </a:pPr>
            <a:r>
              <a:rPr lang="en-US" altLang="en-US" dirty="0"/>
              <a:t>Introduction to Cryptography</a:t>
            </a:r>
          </a:p>
          <a:p>
            <a:pPr>
              <a:lnSpc>
                <a:spcPct val="120000"/>
              </a:lnSpc>
            </a:pPr>
            <a:r>
              <a:rPr lang="en-US" altLang="en-US" dirty="0">
                <a:solidFill>
                  <a:schemeClr val="bg1">
                    <a:lumMod val="50000"/>
                  </a:schemeClr>
                </a:solidFill>
              </a:rPr>
              <a:t>Some Trivial Codes</a:t>
            </a:r>
          </a:p>
          <a:p>
            <a:pPr>
              <a:lnSpc>
                <a:spcPct val="120000"/>
              </a:lnSpc>
            </a:pPr>
            <a:r>
              <a:rPr lang="en-US" altLang="en-US" dirty="0">
                <a:solidFill>
                  <a:schemeClr val="bg1">
                    <a:lumMod val="50000"/>
                  </a:schemeClr>
                </a:solidFill>
              </a:rPr>
              <a:t>Secret Key Cryptography</a:t>
            </a:r>
          </a:p>
          <a:p>
            <a:pPr>
              <a:lnSpc>
                <a:spcPct val="120000"/>
              </a:lnSpc>
            </a:pPr>
            <a:r>
              <a:rPr lang="en-US" altLang="en-US" dirty="0">
                <a:solidFill>
                  <a:schemeClr val="bg1">
                    <a:lumMod val="50000"/>
                  </a:schemeClr>
                </a:solidFill>
              </a:rPr>
              <a:t>Hands-on</a:t>
            </a:r>
            <a:endParaRPr lang="en-US" altLang="en-US" dirty="0"/>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DD732426-31C4-4FDA-AD00-5537EBF95AA7}" type="slidenum">
              <a:rPr lang="en-US" altLang="en-US"/>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457200" y="1341438"/>
            <a:ext cx="8229600" cy="15113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85000" lnSpcReduction="10000"/>
          </a:bodyPr>
          <a:lstStyle/>
          <a:p>
            <a:pPr>
              <a:lnSpc>
                <a:spcPct val="110000"/>
              </a:lnSpc>
            </a:pPr>
            <a:r>
              <a:rPr lang="en-US" altLang="en-US"/>
              <a:t>Challenge-response</a:t>
            </a:r>
          </a:p>
          <a:p>
            <a:pPr>
              <a:lnSpc>
                <a:spcPct val="110000"/>
              </a:lnSpc>
            </a:pPr>
            <a:r>
              <a:rPr lang="en-US" altLang="en-US"/>
              <a:t>To prove the other party knows the secret key</a:t>
            </a:r>
          </a:p>
          <a:p>
            <a:pPr>
              <a:lnSpc>
                <a:spcPct val="110000"/>
              </a:lnSpc>
            </a:pPr>
            <a:r>
              <a:rPr lang="en-US" altLang="en-US"/>
              <a:t>Must be secure against chosen plaintext attack</a:t>
            </a:r>
          </a:p>
        </p:txBody>
      </p:sp>
      <p:sp>
        <p:nvSpPr>
          <p:cNvPr id="18"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20"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1FFB55BE-F5CD-48E0-BFF1-CE68E78D2710}" type="slidenum">
              <a:rPr lang="en-US" altLang="en-US"/>
              <a:pPr>
                <a:defRPr/>
              </a:pPr>
              <a:t>20</a:t>
            </a:fld>
            <a:endParaRPr lang="en-US" altLang="en-US"/>
          </a:p>
        </p:txBody>
      </p:sp>
      <p:sp>
        <p:nvSpPr>
          <p:cNvPr id="163844" name="Text Box 4"/>
          <p:cNvSpPr txBox="1">
            <a:spLocks noChangeArrowheads="1"/>
          </p:cNvSpPr>
          <p:nvPr/>
        </p:nvSpPr>
        <p:spPr bwMode="auto">
          <a:xfrm>
            <a:off x="533994" y="3082828"/>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Arial" charset="0"/>
              </a:rPr>
              <a:t>Alice</a:t>
            </a:r>
          </a:p>
        </p:txBody>
      </p:sp>
      <p:sp>
        <p:nvSpPr>
          <p:cNvPr id="163845" name="Text Box 5"/>
          <p:cNvSpPr txBox="1">
            <a:spLocks noChangeArrowheads="1"/>
          </p:cNvSpPr>
          <p:nvPr/>
        </p:nvSpPr>
        <p:spPr bwMode="auto">
          <a:xfrm>
            <a:off x="7769361" y="3082828"/>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dirty="0">
                <a:latin typeface="Arial" charset="0"/>
              </a:rPr>
              <a:t>Bob</a:t>
            </a:r>
          </a:p>
        </p:txBody>
      </p:sp>
      <p:sp>
        <p:nvSpPr>
          <p:cNvPr id="163846" name="Text Box 6"/>
          <p:cNvSpPr txBox="1">
            <a:spLocks noChangeArrowheads="1"/>
          </p:cNvSpPr>
          <p:nvPr/>
        </p:nvSpPr>
        <p:spPr bwMode="auto">
          <a:xfrm>
            <a:off x="2319977" y="3504309"/>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r</a:t>
            </a:r>
            <a:r>
              <a:rPr lang="en-US" altLang="en-US" baseline="-25000">
                <a:latin typeface="Arial" charset="0"/>
              </a:rPr>
              <a:t>A</a:t>
            </a:r>
          </a:p>
        </p:txBody>
      </p:sp>
      <p:sp>
        <p:nvSpPr>
          <p:cNvPr id="163847" name="Line 7"/>
          <p:cNvSpPr>
            <a:spLocks noChangeShapeType="1"/>
          </p:cNvSpPr>
          <p:nvPr/>
        </p:nvSpPr>
        <p:spPr bwMode="auto">
          <a:xfrm>
            <a:off x="3023240" y="3763072"/>
            <a:ext cx="35655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3848" name="Text Box 8"/>
          <p:cNvSpPr txBox="1">
            <a:spLocks noChangeArrowheads="1"/>
          </p:cNvSpPr>
          <p:nvPr/>
        </p:nvSpPr>
        <p:spPr bwMode="auto">
          <a:xfrm>
            <a:off x="6623690" y="3942459"/>
            <a:ext cx="1404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K</a:t>
            </a:r>
            <a:r>
              <a:rPr lang="en-US" altLang="en-US" baseline="-25000">
                <a:latin typeface="Arial" charset="0"/>
              </a:rPr>
              <a:t>A,B</a:t>
            </a:r>
            <a:r>
              <a:rPr lang="en-US" altLang="en-US">
                <a:latin typeface="Arial" charset="0"/>
              </a:rPr>
              <a:t>(r</a:t>
            </a:r>
            <a:r>
              <a:rPr lang="en-US" altLang="en-US" baseline="-25000">
                <a:latin typeface="Arial" charset="0"/>
              </a:rPr>
              <a:t>A</a:t>
            </a:r>
            <a:r>
              <a:rPr lang="en-US" altLang="en-US">
                <a:latin typeface="Arial" charset="0"/>
              </a:rPr>
              <a:t>)</a:t>
            </a:r>
          </a:p>
        </p:txBody>
      </p:sp>
      <p:sp>
        <p:nvSpPr>
          <p:cNvPr id="163849" name="Line 9"/>
          <p:cNvSpPr>
            <a:spLocks noChangeShapeType="1"/>
          </p:cNvSpPr>
          <p:nvPr/>
        </p:nvSpPr>
        <p:spPr bwMode="auto">
          <a:xfrm flipH="1">
            <a:off x="3023240" y="4194872"/>
            <a:ext cx="34925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3850" name="Text Box 10"/>
          <p:cNvSpPr txBox="1">
            <a:spLocks noChangeArrowheads="1"/>
          </p:cNvSpPr>
          <p:nvPr/>
        </p:nvSpPr>
        <p:spPr bwMode="auto">
          <a:xfrm>
            <a:off x="6604640" y="5093397"/>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r</a:t>
            </a:r>
            <a:r>
              <a:rPr lang="en-US" altLang="en-US" baseline="-25000">
                <a:latin typeface="Arial" charset="0"/>
              </a:rPr>
              <a:t>B</a:t>
            </a:r>
          </a:p>
        </p:txBody>
      </p:sp>
      <p:sp>
        <p:nvSpPr>
          <p:cNvPr id="163851" name="Line 11"/>
          <p:cNvSpPr>
            <a:spLocks noChangeShapeType="1"/>
          </p:cNvSpPr>
          <p:nvPr/>
        </p:nvSpPr>
        <p:spPr bwMode="auto">
          <a:xfrm flipH="1">
            <a:off x="3024827" y="5309297"/>
            <a:ext cx="35274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3852" name="Text Box 12"/>
          <p:cNvSpPr txBox="1">
            <a:spLocks noChangeArrowheads="1"/>
          </p:cNvSpPr>
          <p:nvPr/>
        </p:nvSpPr>
        <p:spPr bwMode="auto">
          <a:xfrm>
            <a:off x="1511940" y="5634734"/>
            <a:ext cx="1404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K</a:t>
            </a:r>
            <a:r>
              <a:rPr lang="en-US" altLang="en-US" baseline="-25000">
                <a:latin typeface="Arial" charset="0"/>
              </a:rPr>
              <a:t>A,B</a:t>
            </a:r>
            <a:r>
              <a:rPr lang="en-US" altLang="en-US">
                <a:latin typeface="Arial" charset="0"/>
              </a:rPr>
              <a:t>(r</a:t>
            </a:r>
            <a:r>
              <a:rPr lang="en-US" altLang="en-US" baseline="-25000">
                <a:latin typeface="Arial" charset="0"/>
              </a:rPr>
              <a:t>B</a:t>
            </a:r>
            <a:r>
              <a:rPr lang="en-US" altLang="en-US">
                <a:latin typeface="Arial" charset="0"/>
              </a:rPr>
              <a:t>)</a:t>
            </a:r>
          </a:p>
        </p:txBody>
      </p:sp>
      <p:sp>
        <p:nvSpPr>
          <p:cNvPr id="163853" name="Line 13"/>
          <p:cNvSpPr>
            <a:spLocks noChangeShapeType="1"/>
          </p:cNvSpPr>
          <p:nvPr/>
        </p:nvSpPr>
        <p:spPr bwMode="auto">
          <a:xfrm>
            <a:off x="3058165" y="5814122"/>
            <a:ext cx="35655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grpSp>
        <p:nvGrpSpPr>
          <p:cNvPr id="163856" name="Group 16"/>
          <p:cNvGrpSpPr>
            <a:grpSpLocks/>
          </p:cNvGrpSpPr>
          <p:nvPr/>
        </p:nvGrpSpPr>
        <p:grpSpPr bwMode="auto">
          <a:xfrm>
            <a:off x="899164" y="3871023"/>
            <a:ext cx="1979613" cy="1354138"/>
            <a:chOff x="317" y="2387"/>
            <a:chExt cx="1247" cy="853"/>
          </a:xfrm>
        </p:grpSpPr>
        <p:sp>
          <p:nvSpPr>
            <p:cNvPr id="163854" name="Text Box 14"/>
            <p:cNvSpPr txBox="1">
              <a:spLocks noChangeArrowheads="1"/>
            </p:cNvSpPr>
            <p:nvPr/>
          </p:nvSpPr>
          <p:spPr bwMode="auto">
            <a:xfrm>
              <a:off x="317" y="2387"/>
              <a:ext cx="1247" cy="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altLang="en-US" dirty="0">
                  <a:solidFill>
                    <a:srgbClr val="FF3300"/>
                  </a:solidFill>
                  <a:latin typeface="Arial" charset="0"/>
                </a:rPr>
                <a:t>Alice’s K</a:t>
              </a:r>
              <a:r>
                <a:rPr lang="en-US" altLang="en-US" baseline="-25000" dirty="0">
                  <a:solidFill>
                    <a:srgbClr val="FF3300"/>
                  </a:solidFill>
                  <a:latin typeface="Arial" charset="0"/>
                </a:rPr>
                <a:t>A,B</a:t>
              </a:r>
              <a:r>
                <a:rPr lang="en-US" altLang="en-US" dirty="0">
                  <a:solidFill>
                    <a:srgbClr val="FF3300"/>
                  </a:solidFill>
                  <a:latin typeface="Arial" charset="0"/>
                </a:rPr>
                <a:t>(</a:t>
              </a:r>
              <a:r>
                <a:rPr lang="en-US" altLang="en-US" dirty="0" err="1">
                  <a:solidFill>
                    <a:srgbClr val="FF3300"/>
                  </a:solidFill>
                  <a:latin typeface="Arial" charset="0"/>
                </a:rPr>
                <a:t>r</a:t>
              </a:r>
              <a:r>
                <a:rPr lang="en-US" altLang="en-US" baseline="-25000" dirty="0" err="1">
                  <a:solidFill>
                    <a:srgbClr val="FF3300"/>
                  </a:solidFill>
                  <a:latin typeface="Arial" charset="0"/>
                </a:rPr>
                <a:t>A</a:t>
              </a:r>
              <a:r>
                <a:rPr lang="en-US" altLang="en-US" dirty="0">
                  <a:solidFill>
                    <a:srgbClr val="FF3300"/>
                  </a:solidFill>
                  <a:latin typeface="Arial" charset="0"/>
                </a:rPr>
                <a:t>)</a:t>
              </a:r>
            </a:p>
            <a:p>
              <a:pPr algn="ctr">
                <a:defRPr/>
              </a:pPr>
              <a:r>
                <a:rPr lang="en-US" altLang="en-US" sz="2800" dirty="0">
                  <a:solidFill>
                    <a:srgbClr val="FF3300"/>
                  </a:solidFill>
                  <a:latin typeface="Arial" charset="0"/>
                </a:rPr>
                <a:t>=</a:t>
              </a:r>
            </a:p>
            <a:p>
              <a:pPr algn="ctr">
                <a:defRPr/>
              </a:pPr>
              <a:r>
                <a:rPr lang="en-US" altLang="en-US" dirty="0">
                  <a:solidFill>
                    <a:srgbClr val="FF3300"/>
                  </a:solidFill>
                  <a:latin typeface="Arial" charset="0"/>
                </a:rPr>
                <a:t>K</a:t>
              </a:r>
              <a:r>
                <a:rPr lang="en-US" altLang="en-US" baseline="-25000" dirty="0">
                  <a:solidFill>
                    <a:srgbClr val="FF3300"/>
                  </a:solidFill>
                  <a:latin typeface="Arial" charset="0"/>
                </a:rPr>
                <a:t>A,B</a:t>
              </a:r>
              <a:r>
                <a:rPr lang="en-US" altLang="en-US" dirty="0">
                  <a:solidFill>
                    <a:srgbClr val="FF3300"/>
                  </a:solidFill>
                  <a:latin typeface="Arial" charset="0"/>
                </a:rPr>
                <a:t>(</a:t>
              </a:r>
              <a:r>
                <a:rPr lang="en-US" altLang="en-US" dirty="0" err="1">
                  <a:solidFill>
                    <a:srgbClr val="FF3300"/>
                  </a:solidFill>
                  <a:latin typeface="Arial" charset="0"/>
                </a:rPr>
                <a:t>r</a:t>
              </a:r>
              <a:r>
                <a:rPr lang="en-US" altLang="en-US" baseline="-25000" dirty="0" err="1">
                  <a:solidFill>
                    <a:srgbClr val="FF3300"/>
                  </a:solidFill>
                  <a:latin typeface="Arial" charset="0"/>
                </a:rPr>
                <a:t>A</a:t>
              </a:r>
              <a:r>
                <a:rPr lang="en-US" altLang="en-US" dirty="0">
                  <a:solidFill>
                    <a:srgbClr val="FF3300"/>
                  </a:solidFill>
                  <a:latin typeface="Arial" charset="0"/>
                </a:rPr>
                <a:t>)  from Bob</a:t>
              </a:r>
            </a:p>
            <a:p>
              <a:pPr algn="ctr">
                <a:defRPr/>
              </a:pPr>
              <a:r>
                <a:rPr lang="en-US" altLang="en-US" sz="1800" dirty="0">
                  <a:latin typeface="Arial" charset="0"/>
                </a:rPr>
                <a:t> </a:t>
              </a:r>
            </a:p>
          </p:txBody>
        </p:sp>
        <p:sp>
          <p:nvSpPr>
            <p:cNvPr id="163855" name="Text Box 15"/>
            <p:cNvSpPr txBox="1">
              <a:spLocks noChangeArrowheads="1"/>
            </p:cNvSpPr>
            <p:nvPr/>
          </p:nvSpPr>
          <p:spPr bwMode="auto">
            <a:xfrm>
              <a:off x="817" y="254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800" dirty="0">
                  <a:latin typeface="Arial" charset="0"/>
                </a:rPr>
                <a:t>?</a:t>
              </a:r>
            </a:p>
          </p:txBody>
        </p:sp>
      </p:grpSp>
      <p:sp>
        <p:nvSpPr>
          <p:cNvPr id="163857" name="Oval 17"/>
          <p:cNvSpPr>
            <a:spLocks noChangeArrowheads="1"/>
          </p:cNvSpPr>
          <p:nvPr/>
        </p:nvSpPr>
        <p:spPr bwMode="auto">
          <a:xfrm>
            <a:off x="8856663" y="6561138"/>
            <a:ext cx="250825" cy="26035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2" name="Title 1"/>
          <p:cNvSpPr>
            <a:spLocks noGrp="1"/>
          </p:cNvSpPr>
          <p:nvPr>
            <p:ph type="title"/>
          </p:nvPr>
        </p:nvSpPr>
        <p:spPr/>
        <p:txBody>
          <a:bodyPr>
            <a:normAutofit fontScale="90000"/>
          </a:bodyPr>
          <a:lstStyle/>
          <a:p>
            <a:r>
              <a:rPr lang="en-US" altLang="en-US" dirty="0"/>
              <a:t>Authentication Using Secret Key Cryptography</a:t>
            </a:r>
            <a:endParaRPr lang="en-US" dirty="0"/>
          </a:p>
        </p:txBody>
      </p:sp>
      <p:pic>
        <p:nvPicPr>
          <p:cNvPr id="21" name="Picture 8" descr="j029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28515" y="2960948"/>
            <a:ext cx="626269" cy="6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2"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45220" y="3037207"/>
            <a:ext cx="592183" cy="51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p:bldP spid="163848" grpId="0"/>
      <p:bldP spid="163850" grpId="0"/>
      <p:bldP spid="1638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OpenSSL</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OpenSSL is a crypto library</a:t>
            </a:r>
          </a:p>
          <a:p>
            <a:pPr>
              <a:lnSpc>
                <a:spcPct val="120000"/>
              </a:lnSpc>
            </a:pPr>
            <a:r>
              <a:rPr lang="en-US" i="1" dirty="0" err="1"/>
              <a:t>openssl</a:t>
            </a:r>
            <a:r>
              <a:rPr lang="en-US" dirty="0"/>
              <a:t> is a command line tool</a:t>
            </a:r>
          </a:p>
          <a:p>
            <a:pPr lvl="1">
              <a:lnSpc>
                <a:spcPct val="120000"/>
              </a:lnSpc>
            </a:pPr>
            <a:r>
              <a:rPr lang="en-US" dirty="0"/>
              <a:t>Uses various cryptography functions of OpenSSL's crypto library</a:t>
            </a:r>
          </a:p>
          <a:p>
            <a:pPr>
              <a:lnSpc>
                <a:spcPct val="120000"/>
              </a:lnSpc>
            </a:pPr>
            <a:r>
              <a:rPr lang="en-US" dirty="0"/>
              <a:t>Can be used for</a:t>
            </a:r>
          </a:p>
          <a:p>
            <a:pPr lvl="1">
              <a:lnSpc>
                <a:spcPct val="120000"/>
              </a:lnSpc>
            </a:pPr>
            <a:r>
              <a:rPr lang="en-US" dirty="0"/>
              <a:t>Encryption and Decryption with Ciphers</a:t>
            </a:r>
          </a:p>
          <a:p>
            <a:pPr lvl="1">
              <a:lnSpc>
                <a:spcPct val="120000"/>
              </a:lnSpc>
            </a:pPr>
            <a:r>
              <a:rPr lang="en-US" dirty="0"/>
              <a:t>Calculation of Message Digests</a:t>
            </a:r>
          </a:p>
          <a:p>
            <a:pPr lvl="1">
              <a:lnSpc>
                <a:spcPct val="120000"/>
              </a:lnSpc>
            </a:pPr>
            <a:r>
              <a:rPr lang="en-US" dirty="0"/>
              <a:t>Creation and management of private keys, public keys and parameters</a:t>
            </a:r>
          </a:p>
          <a:p>
            <a:pPr lvl="1">
              <a:lnSpc>
                <a:spcPct val="120000"/>
              </a:lnSpc>
            </a:pPr>
            <a:r>
              <a:rPr lang="en-US" dirty="0"/>
              <a:t>More…</a:t>
            </a:r>
          </a:p>
        </p:txBody>
      </p:sp>
      <p:sp>
        <p:nvSpPr>
          <p:cNvPr id="4" name="Date Placeholder 3"/>
          <p:cNvSpPr>
            <a:spLocks noGrp="1"/>
          </p:cNvSpPr>
          <p:nvPr>
            <p:ph type="dt" sz="half" idx="10"/>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44850F29-4A26-489F-A4F2-8BC7D52D6AA2}" type="slidenum">
              <a:rPr lang="en-US" altLang="en-US" smtClean="0"/>
              <a:pPr>
                <a:defRPr/>
              </a:pPr>
              <a:t>21</a:t>
            </a:fld>
            <a:endParaRPr lang="en-US" altLang="en-US"/>
          </a:p>
        </p:txBody>
      </p:sp>
    </p:spTree>
    <p:extLst>
      <p:ext uri="{BB962C8B-B14F-4D97-AF65-F5344CB8AC3E}">
        <p14:creationId xmlns:p14="http://schemas.microsoft.com/office/powerpoint/2010/main" val="77485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altLang="en-US"/>
              <a:t>Outline</a:t>
            </a:r>
          </a:p>
        </p:txBody>
      </p:sp>
      <p:sp>
        <p:nvSpPr>
          <p:cNvPr id="158723" name="Rectangle 3"/>
          <p:cNvSpPr>
            <a:spLocks noGrp="1" noChangeArrowheads="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pPr>
              <a:lnSpc>
                <a:spcPct val="120000"/>
              </a:lnSpc>
            </a:pPr>
            <a:r>
              <a:rPr lang="en-US" altLang="en-US" dirty="0">
                <a:solidFill>
                  <a:schemeClr val="bg1">
                    <a:lumMod val="50000"/>
                  </a:schemeClr>
                </a:solidFill>
              </a:rPr>
              <a:t>Introduction to Cryptography</a:t>
            </a:r>
          </a:p>
          <a:p>
            <a:pPr>
              <a:lnSpc>
                <a:spcPct val="120000"/>
              </a:lnSpc>
            </a:pPr>
            <a:r>
              <a:rPr lang="en-US" altLang="en-US" dirty="0">
                <a:solidFill>
                  <a:schemeClr val="bg1">
                    <a:lumMod val="50000"/>
                  </a:schemeClr>
                </a:solidFill>
              </a:rPr>
              <a:t>Some Trivial Codes</a:t>
            </a:r>
          </a:p>
          <a:p>
            <a:pPr>
              <a:lnSpc>
                <a:spcPct val="120000"/>
              </a:lnSpc>
            </a:pPr>
            <a:r>
              <a:rPr lang="en-US" altLang="en-US" dirty="0">
                <a:solidFill>
                  <a:schemeClr val="bg1">
                    <a:lumMod val="50000"/>
                  </a:schemeClr>
                </a:solidFill>
              </a:rPr>
              <a:t>Secret Key Cryptography</a:t>
            </a:r>
          </a:p>
          <a:p>
            <a:pPr>
              <a:lnSpc>
                <a:spcPct val="120000"/>
              </a:lnSpc>
            </a:pPr>
            <a:r>
              <a:rPr lang="en-US" altLang="en-US" dirty="0"/>
              <a:t>Hands-on</a:t>
            </a:r>
          </a:p>
          <a:p>
            <a:pPr>
              <a:lnSpc>
                <a:spcPct val="120000"/>
              </a:lnSpc>
            </a:pPr>
            <a:endParaRPr lang="en-US" altLang="en-US" dirty="0"/>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E4B45326-4117-44A5-ACEA-0450190443FB}" type="slidenum">
              <a:rPr lang="en-US" altLang="en-US"/>
              <a:pPr>
                <a:defRPr/>
              </a:pPr>
              <a:t>22</a:t>
            </a:fld>
            <a:endParaRPr lang="en-US" altLang="en-US"/>
          </a:p>
        </p:txBody>
      </p:sp>
    </p:spTree>
    <p:extLst>
      <p:ext uri="{BB962C8B-B14F-4D97-AF65-F5344CB8AC3E}">
        <p14:creationId xmlns:p14="http://schemas.microsoft.com/office/powerpoint/2010/main" val="226410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Hands-on 1: Decipher </a:t>
            </a:r>
            <a:r>
              <a:rPr lang="en-US" dirty="0" err="1"/>
              <a:t>Caesor</a:t>
            </a:r>
            <a:r>
              <a:rPr lang="en-US" dirty="0"/>
              <a:t> cipher encrypted text</a:t>
            </a:r>
          </a:p>
        </p:txBody>
      </p:sp>
      <p:sp>
        <p:nvSpPr>
          <p:cNvPr id="3" name="Content Placeholder 2"/>
          <p:cNvSpPr>
            <a:spLocks noGrp="1"/>
          </p:cNvSpPr>
          <p:nvPr>
            <p:ph idx="1"/>
          </p:nvPr>
        </p:nvSpPr>
        <p:spPr/>
        <p:txBody>
          <a:bodyPr/>
          <a:lstStyle/>
          <a:p>
            <a:r>
              <a:rPr lang="en-US" dirty="0"/>
              <a:t>The plaintext is English paragraphs, encrypted with Caesar Cipher of a particular shift</a:t>
            </a:r>
          </a:p>
          <a:p>
            <a:r>
              <a:rPr lang="en-US" dirty="0"/>
              <a:t>Tools to use for decrypting the </a:t>
            </a:r>
            <a:r>
              <a:rPr lang="en-US" dirty="0" err="1"/>
              <a:t>ciphertext</a:t>
            </a:r>
            <a:endParaRPr lang="en-US" dirty="0"/>
          </a:p>
          <a:p>
            <a:pPr lvl="1"/>
            <a:r>
              <a:rPr lang="en-US" dirty="0">
                <a:hlinkClick r:id="rId2"/>
              </a:rPr>
              <a:t>Frequency analysis</a:t>
            </a:r>
            <a:endParaRPr lang="en-US" dirty="0"/>
          </a:p>
          <a:p>
            <a:pPr lvl="1"/>
            <a:r>
              <a:rPr lang="en-US" dirty="0" err="1">
                <a:hlinkClick r:id="rId3"/>
              </a:rPr>
              <a:t>Ceasar</a:t>
            </a:r>
            <a:r>
              <a:rPr lang="en-US" dirty="0">
                <a:hlinkClick r:id="rId3"/>
              </a:rPr>
              <a:t> shift table</a:t>
            </a:r>
            <a:endParaRPr lang="en-US" dirty="0"/>
          </a:p>
          <a:p>
            <a:pPr lvl="1"/>
            <a:r>
              <a:rPr lang="en-US" dirty="0">
                <a:hlinkClick r:id="rId4"/>
              </a:rPr>
              <a:t>Caesar cipher tools</a:t>
            </a:r>
            <a:endParaRPr lang="en-US" dirty="0"/>
          </a:p>
          <a:p>
            <a:r>
              <a:rPr lang="en-US" dirty="0"/>
              <a:t>What is the plaintext message?</a:t>
            </a:r>
          </a:p>
          <a:p>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44850F29-4A26-489F-A4F2-8BC7D52D6AA2}" type="slidenum">
              <a:rPr lang="en-US" altLang="en-US" smtClean="0"/>
              <a:pPr>
                <a:defRPr/>
              </a:pPr>
              <a:t>23</a:t>
            </a:fld>
            <a:endParaRPr lang="en-US" altLang="en-US"/>
          </a:p>
        </p:txBody>
      </p:sp>
    </p:spTree>
    <p:extLst>
      <p:ext uri="{BB962C8B-B14F-4D97-AF65-F5344CB8AC3E}">
        <p14:creationId xmlns:p14="http://schemas.microsoft.com/office/powerpoint/2010/main" val="3020508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5"/>
            <a:ext cx="8229600" cy="4123536"/>
          </a:xfrm>
        </p:spPr>
        <p:txBody>
          <a:bodyPr>
            <a:normAutofit fontScale="77500" lnSpcReduction="20000"/>
          </a:bodyPr>
          <a:lstStyle/>
          <a:p>
            <a:pPr>
              <a:lnSpc>
                <a:spcPct val="120000"/>
              </a:lnSpc>
            </a:pPr>
            <a:r>
              <a:rPr lang="en-US" i="1" dirty="0"/>
              <a:t>echo "OpenSSL" | </a:t>
            </a:r>
            <a:r>
              <a:rPr lang="en-US" i="1" dirty="0" err="1"/>
              <a:t>openssl</a:t>
            </a:r>
            <a:r>
              <a:rPr lang="en-US" i="1" dirty="0"/>
              <a:t> </a:t>
            </a:r>
            <a:r>
              <a:rPr lang="en-US" i="1" dirty="0" err="1"/>
              <a:t>enc</a:t>
            </a:r>
            <a:r>
              <a:rPr lang="en-US" i="1" dirty="0"/>
              <a:t> -</a:t>
            </a:r>
            <a:r>
              <a:rPr lang="en-US" i="1" dirty="0" err="1"/>
              <a:t>iter</a:t>
            </a:r>
            <a:r>
              <a:rPr lang="en-US" i="1" dirty="0"/>
              <a:t> 1000 -aes-256-cbc -a -k hello</a:t>
            </a:r>
          </a:p>
          <a:p>
            <a:pPr lvl="1">
              <a:lnSpc>
                <a:spcPct val="120000"/>
              </a:lnSpc>
              <a:buFont typeface="Courier New" panose="02070309020205020404" pitchFamily="49" charset="0"/>
              <a:buChar char="o"/>
            </a:pPr>
            <a:r>
              <a:rPr lang="en-US" i="1" dirty="0"/>
              <a:t>|</a:t>
            </a:r>
            <a:r>
              <a:rPr lang="en-US" dirty="0"/>
              <a:t>: with the pipe character, redirecting the output of the first command to the input of the second command</a:t>
            </a:r>
            <a:endParaRPr lang="en-US" i="1" dirty="0"/>
          </a:p>
          <a:p>
            <a:pPr lvl="1">
              <a:lnSpc>
                <a:spcPct val="120000"/>
              </a:lnSpc>
              <a:buFont typeface="Courier New" panose="02070309020205020404" pitchFamily="49" charset="0"/>
              <a:buChar char="o"/>
            </a:pPr>
            <a:r>
              <a:rPr lang="en-US" i="1" dirty="0" err="1"/>
              <a:t>enc</a:t>
            </a:r>
            <a:r>
              <a:rPr lang="en-US" dirty="0"/>
              <a:t>:</a:t>
            </a:r>
            <a:r>
              <a:rPr lang="en-US" i="1" dirty="0"/>
              <a:t> </a:t>
            </a:r>
            <a:r>
              <a:rPr lang="en-US" dirty="0"/>
              <a:t>performing secret key crypto encryption and decryption</a:t>
            </a:r>
          </a:p>
          <a:p>
            <a:pPr lvl="1">
              <a:lnSpc>
                <a:spcPct val="120000"/>
              </a:lnSpc>
              <a:buFont typeface="Courier New" panose="02070309020205020404" pitchFamily="49" charset="0"/>
              <a:buChar char="o"/>
            </a:pPr>
            <a:r>
              <a:rPr lang="en-US" i="1" dirty="0"/>
              <a:t>-k hello</a:t>
            </a:r>
            <a:r>
              <a:rPr lang="en-US" dirty="0"/>
              <a:t>: The key will be generated from </a:t>
            </a:r>
            <a:r>
              <a:rPr lang="en-US" i="1" dirty="0"/>
              <a:t>hello</a:t>
            </a:r>
            <a:r>
              <a:rPr lang="en-US" dirty="0"/>
              <a:t> </a:t>
            </a:r>
          </a:p>
          <a:p>
            <a:pPr lvl="1">
              <a:lnSpc>
                <a:spcPct val="120000"/>
              </a:lnSpc>
              <a:buFont typeface="Courier New" panose="02070309020205020404" pitchFamily="49" charset="0"/>
              <a:buChar char="o"/>
            </a:pPr>
            <a:r>
              <a:rPr lang="en-US" i="1" dirty="0"/>
              <a:t>-</a:t>
            </a:r>
            <a:r>
              <a:rPr lang="en-US" i="1" dirty="0" err="1"/>
              <a:t>iter</a:t>
            </a:r>
            <a:r>
              <a:rPr lang="en-US" i="1" dirty="0"/>
              <a:t> 1000 </a:t>
            </a:r>
            <a:r>
              <a:rPr lang="en-US" dirty="0"/>
              <a:t>is related to creating a strong key from the password </a:t>
            </a:r>
          </a:p>
          <a:p>
            <a:pPr lvl="1">
              <a:lnSpc>
                <a:spcPct val="120000"/>
              </a:lnSpc>
              <a:buFont typeface="Courier New" panose="02070309020205020404" pitchFamily="49" charset="0"/>
              <a:buChar char="o"/>
            </a:pPr>
            <a:r>
              <a:rPr lang="en-US" i="1" dirty="0"/>
              <a:t>-a</a:t>
            </a:r>
            <a:r>
              <a:rPr lang="en-US" dirty="0"/>
              <a:t>:</a:t>
            </a:r>
            <a:r>
              <a:rPr lang="en-US" i="1" dirty="0">
                <a:solidFill>
                  <a:srgbClr val="FF0000"/>
                </a:solidFill>
              </a:rPr>
              <a:t> </a:t>
            </a:r>
            <a:r>
              <a:rPr lang="en-US" dirty="0"/>
              <a:t>means BASE64 output</a:t>
            </a:r>
          </a:p>
          <a:p>
            <a:pPr lvl="1">
              <a:lnSpc>
                <a:spcPct val="12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24</a:t>
            </a:fld>
            <a:endParaRPr lang="en-US" altLang="en-US"/>
          </a:p>
        </p:txBody>
      </p:sp>
      <p:sp>
        <p:nvSpPr>
          <p:cNvPr id="5" name="Date Placeholder 4"/>
          <p:cNvSpPr>
            <a:spLocks noGrp="1"/>
          </p:cNvSpPr>
          <p:nvPr>
            <p:ph type="dt" sz="half" idx="10"/>
          </p:nvPr>
        </p:nvSpPr>
        <p:spPr/>
        <p:txBody>
          <a:bodyPr/>
          <a:lstStyle/>
          <a:p>
            <a:pPr>
              <a:defRPr/>
            </a:pPr>
            <a:endParaRPr lang="en-US" altLang="en-US"/>
          </a:p>
        </p:txBody>
      </p:sp>
      <p:sp>
        <p:nvSpPr>
          <p:cNvPr id="6" name="Title 5"/>
          <p:cNvSpPr>
            <a:spLocks noGrp="1"/>
          </p:cNvSpPr>
          <p:nvPr>
            <p:ph type="title"/>
          </p:nvPr>
        </p:nvSpPr>
        <p:spPr/>
        <p:txBody>
          <a:bodyPr/>
          <a:lstStyle/>
          <a:p>
            <a:r>
              <a:rPr lang="en-US" dirty="0"/>
              <a:t>Hands-on 2: Encryption with AES</a:t>
            </a:r>
          </a:p>
        </p:txBody>
      </p:sp>
    </p:spTree>
    <p:extLst>
      <p:ext uri="{BB962C8B-B14F-4D97-AF65-F5344CB8AC3E}">
        <p14:creationId xmlns:p14="http://schemas.microsoft.com/office/powerpoint/2010/main" val="3819403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20000"/>
              </a:lnSpc>
            </a:pPr>
            <a:r>
              <a:rPr lang="en-US" i="1" dirty="0"/>
              <a:t>echo "U2FsdGVkX1+lVCnMEVpKXisqA1IlycMvDFkv72ILasg=" | </a:t>
            </a:r>
            <a:r>
              <a:rPr lang="en-US" i="1" dirty="0" err="1"/>
              <a:t>openssl</a:t>
            </a:r>
            <a:r>
              <a:rPr lang="en-US" i="1" dirty="0"/>
              <a:t> </a:t>
            </a:r>
            <a:r>
              <a:rPr lang="en-US" i="1" dirty="0" err="1"/>
              <a:t>enc</a:t>
            </a:r>
            <a:r>
              <a:rPr lang="en-US" i="1" dirty="0"/>
              <a:t> -aes-256-cbc -</a:t>
            </a:r>
            <a:r>
              <a:rPr lang="en-US" i="1" dirty="0" err="1"/>
              <a:t>iter</a:t>
            </a:r>
            <a:r>
              <a:rPr lang="en-US" i="1" dirty="0"/>
              <a:t> 1000 -a -d -k hello</a:t>
            </a:r>
          </a:p>
          <a:p>
            <a:pPr lvl="1">
              <a:lnSpc>
                <a:spcPct val="120000"/>
              </a:lnSpc>
              <a:buFont typeface="Courier New" panose="02070309020205020404" pitchFamily="49" charset="0"/>
              <a:buChar char="o"/>
            </a:pPr>
            <a:r>
              <a:rPr lang="en-US" i="1" dirty="0"/>
              <a:t>-d</a:t>
            </a:r>
            <a:r>
              <a:rPr lang="en-US" dirty="0"/>
              <a:t>:</a:t>
            </a:r>
            <a:r>
              <a:rPr lang="en-US" i="1" dirty="0">
                <a:solidFill>
                  <a:srgbClr val="FF0000"/>
                </a:solidFill>
              </a:rPr>
              <a:t> </a:t>
            </a:r>
            <a:r>
              <a:rPr lang="en-US" dirty="0"/>
              <a:t>means decryption</a:t>
            </a:r>
          </a:p>
          <a:p>
            <a:pPr lvl="1">
              <a:lnSpc>
                <a:spcPct val="120000"/>
              </a:lnSpc>
              <a:buFont typeface="Courier New" panose="02070309020205020404" pitchFamily="49" charset="0"/>
              <a:buChar char="o"/>
            </a:pPr>
            <a:r>
              <a:rPr lang="en-US" i="1" dirty="0"/>
              <a:t>-a</a:t>
            </a:r>
            <a:r>
              <a:rPr lang="en-US" dirty="0"/>
              <a:t>:</a:t>
            </a:r>
            <a:r>
              <a:rPr lang="en-US" i="1" dirty="0">
                <a:solidFill>
                  <a:srgbClr val="FF0000"/>
                </a:solidFill>
              </a:rPr>
              <a:t> </a:t>
            </a:r>
            <a:r>
              <a:rPr lang="en-US" dirty="0"/>
              <a:t>means BASE64 encoded input</a:t>
            </a:r>
          </a:p>
          <a:p>
            <a:pPr lvl="1">
              <a:lnSpc>
                <a:spcPct val="120000"/>
              </a:lnSpc>
              <a:buFont typeface="Courier New" panose="02070309020205020404" pitchFamily="49" charset="0"/>
              <a:buChar char="o"/>
            </a:pPr>
            <a:r>
              <a:rPr lang="en-US" i="1" dirty="0"/>
              <a:t>-k hello</a:t>
            </a:r>
            <a:r>
              <a:rPr lang="en-US" dirty="0"/>
              <a:t>: </a:t>
            </a:r>
            <a:r>
              <a:rPr lang="en-US" i="1" dirty="0"/>
              <a:t>hello</a:t>
            </a:r>
            <a:r>
              <a:rPr lang="en-US" dirty="0"/>
              <a:t> was used to generate the key</a:t>
            </a:r>
          </a:p>
          <a:p>
            <a:pPr lvl="1">
              <a:lnSpc>
                <a:spcPct val="120000"/>
              </a:lnSpc>
            </a:pPr>
            <a:endParaRPr lang="en-US" dirty="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25</a:t>
            </a:fld>
            <a:endParaRPr lang="en-US" altLang="en-US"/>
          </a:p>
        </p:txBody>
      </p:sp>
      <p:sp>
        <p:nvSpPr>
          <p:cNvPr id="5" name="Date Placeholder 4"/>
          <p:cNvSpPr>
            <a:spLocks noGrp="1"/>
          </p:cNvSpPr>
          <p:nvPr>
            <p:ph type="dt" sz="half" idx="10"/>
          </p:nvPr>
        </p:nvSpPr>
        <p:spPr/>
        <p:txBody>
          <a:bodyPr/>
          <a:lstStyle/>
          <a:p>
            <a:pPr>
              <a:defRPr/>
            </a:pPr>
            <a:endParaRPr lang="en-US" altLang="en-US"/>
          </a:p>
        </p:txBody>
      </p:sp>
      <p:sp>
        <p:nvSpPr>
          <p:cNvPr id="6" name="Title 5"/>
          <p:cNvSpPr>
            <a:spLocks noGrp="1"/>
          </p:cNvSpPr>
          <p:nvPr>
            <p:ph type="title"/>
          </p:nvPr>
        </p:nvSpPr>
        <p:spPr/>
        <p:txBody>
          <a:bodyPr/>
          <a:lstStyle/>
          <a:p>
            <a:r>
              <a:rPr lang="en-US" dirty="0"/>
              <a:t>Hands-on 3: Decryption with AES</a:t>
            </a:r>
          </a:p>
        </p:txBody>
      </p:sp>
    </p:spTree>
    <p:extLst>
      <p:ext uri="{BB962C8B-B14F-4D97-AF65-F5344CB8AC3E}">
        <p14:creationId xmlns:p14="http://schemas.microsoft.com/office/powerpoint/2010/main" val="172537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Hands-on 4: Encrypting and Decrypting File with AES</a:t>
            </a:r>
          </a:p>
        </p:txBody>
      </p:sp>
      <p:sp>
        <p:nvSpPr>
          <p:cNvPr id="3" name="Content Placeholder 2"/>
          <p:cNvSpPr>
            <a:spLocks noGrp="1"/>
          </p:cNvSpPr>
          <p:nvPr>
            <p:ph idx="1"/>
          </p:nvPr>
        </p:nvSpPr>
        <p:spPr/>
        <p:txBody>
          <a:bodyPr/>
          <a:lstStyle/>
          <a:p>
            <a:r>
              <a:rPr lang="en-US" dirty="0"/>
              <a:t>Encryption</a:t>
            </a:r>
          </a:p>
          <a:p>
            <a:pPr lvl="1"/>
            <a:r>
              <a:rPr lang="en-US" i="1" dirty="0" err="1"/>
              <a:t>openssl</a:t>
            </a:r>
            <a:r>
              <a:rPr lang="en-US" i="1" dirty="0"/>
              <a:t> aes-256-cbc -a -salt -in secrets.txt -out </a:t>
            </a:r>
            <a:r>
              <a:rPr lang="en-US" i="1" dirty="0" err="1"/>
              <a:t>secrets.txt.enc</a:t>
            </a:r>
            <a:r>
              <a:rPr lang="en-US" i="1" dirty="0"/>
              <a:t> -</a:t>
            </a:r>
            <a:r>
              <a:rPr lang="en-US" i="1" dirty="0" err="1"/>
              <a:t>iter</a:t>
            </a:r>
            <a:r>
              <a:rPr lang="en-US" i="1" dirty="0"/>
              <a:t> 1000 -k hello</a:t>
            </a:r>
          </a:p>
          <a:p>
            <a:pPr lvl="2"/>
            <a:r>
              <a:rPr lang="en-US" i="1" dirty="0"/>
              <a:t>-aes-256-cbc</a:t>
            </a:r>
            <a:r>
              <a:rPr lang="en-US" dirty="0"/>
              <a:t>. Use aes-256-cbc algorithm</a:t>
            </a:r>
          </a:p>
          <a:p>
            <a:pPr lvl="2"/>
            <a:r>
              <a:rPr lang="en-US" i="1" dirty="0"/>
              <a:t>-salt</a:t>
            </a:r>
            <a:r>
              <a:rPr lang="en-US" dirty="0"/>
              <a:t>. Use salt in stronger key derivation</a:t>
            </a:r>
          </a:p>
          <a:p>
            <a:r>
              <a:rPr lang="en-US" dirty="0"/>
              <a:t>Decryption</a:t>
            </a:r>
          </a:p>
          <a:p>
            <a:pPr lvl="1"/>
            <a:r>
              <a:rPr lang="en-US" i="1" dirty="0" err="1"/>
              <a:t>openssl</a:t>
            </a:r>
            <a:r>
              <a:rPr lang="en-US" i="1" dirty="0"/>
              <a:t> aes-256-cbc -d -a -in </a:t>
            </a:r>
            <a:r>
              <a:rPr lang="en-US" i="1" dirty="0" err="1"/>
              <a:t>secrets.txt.enc</a:t>
            </a:r>
            <a:r>
              <a:rPr lang="en-US" i="1" dirty="0"/>
              <a:t> -out </a:t>
            </a:r>
            <a:r>
              <a:rPr lang="en-US" i="1" dirty="0" err="1"/>
              <a:t>secrets.txt.new</a:t>
            </a:r>
            <a:r>
              <a:rPr lang="en-US" i="1" dirty="0"/>
              <a:t> -</a:t>
            </a:r>
            <a:r>
              <a:rPr lang="en-US" i="1" dirty="0" err="1"/>
              <a:t>iter</a:t>
            </a:r>
            <a:r>
              <a:rPr lang="en-US" i="1" dirty="0"/>
              <a:t> 1000 -k hello</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26</a:t>
            </a:fld>
            <a:endParaRPr lang="en-US" altLang="en-US"/>
          </a:p>
        </p:txBody>
      </p:sp>
      <p:sp>
        <p:nvSpPr>
          <p:cNvPr id="5" name="Date Placeholder 4"/>
          <p:cNvSpPr>
            <a:spLocks noGrp="1"/>
          </p:cNvSpPr>
          <p:nvPr>
            <p:ph type="dt" sz="half" idx="10"/>
          </p:nvPr>
        </p:nvSpPr>
        <p:spPr/>
        <p:txBody>
          <a:bodyPr/>
          <a:lstStyle/>
          <a:p>
            <a:pPr>
              <a:defRPr/>
            </a:pPr>
            <a:endParaRPr lang="en-US" altLang="en-US"/>
          </a:p>
        </p:txBody>
      </p:sp>
    </p:spTree>
    <p:extLst>
      <p:ext uri="{BB962C8B-B14F-4D97-AF65-F5344CB8AC3E}">
        <p14:creationId xmlns:p14="http://schemas.microsoft.com/office/powerpoint/2010/main" val="765352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Hands-on 5: Send Encrypted Message via Chat Server</a:t>
            </a:r>
          </a:p>
        </p:txBody>
      </p:sp>
      <p:sp>
        <p:nvSpPr>
          <p:cNvPr id="3" name="Content Placeholder 2"/>
          <p:cNvSpPr>
            <a:spLocks noGrp="1"/>
          </p:cNvSpPr>
          <p:nvPr>
            <p:ph idx="1"/>
          </p:nvPr>
        </p:nvSpPr>
        <p:spPr/>
        <p:txBody>
          <a:bodyPr/>
          <a:lstStyle/>
          <a:p>
            <a:r>
              <a:rPr lang="en-US" dirty="0"/>
              <a:t>One person encrypts messages and sends</a:t>
            </a:r>
          </a:p>
          <a:p>
            <a:r>
              <a:rPr lang="en-US" dirty="0"/>
              <a:t>The other person receives encrypted messages and decrypts</a:t>
            </a:r>
          </a:p>
        </p:txBody>
      </p:sp>
      <p:sp>
        <p:nvSpPr>
          <p:cNvPr id="4" name="Date Placeholder 3"/>
          <p:cNvSpPr>
            <a:spLocks noGrp="1"/>
          </p:cNvSpPr>
          <p:nvPr>
            <p:ph type="dt" sz="half" idx="10"/>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44850F29-4A26-489F-A4F2-8BC7D52D6AA2}" type="slidenum">
              <a:rPr lang="en-US" altLang="en-US" smtClean="0"/>
              <a:pPr>
                <a:defRPr/>
              </a:pPr>
              <a:t>27</a:t>
            </a:fld>
            <a:endParaRPr lang="en-US" altLang="en-US"/>
          </a:p>
        </p:txBody>
      </p:sp>
    </p:spTree>
    <p:extLst>
      <p:ext uri="{BB962C8B-B14F-4D97-AF65-F5344CB8AC3E}">
        <p14:creationId xmlns:p14="http://schemas.microsoft.com/office/powerpoint/2010/main" val="201330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6"/>
          <p:cNvSpPr>
            <a:spLocks noGrp="1" noChangeArrowheads="1"/>
          </p:cNvSpPr>
          <p:nvPr>
            <p:ph type="title"/>
          </p:nvPr>
        </p:nvSpPr>
        <p:spPr/>
        <p:txBody>
          <a:bodyPr/>
          <a:lstStyle/>
          <a:p>
            <a:pPr eaLnBrk="1" hangingPunct="1">
              <a:defRPr/>
            </a:pPr>
            <a:r>
              <a:rPr lang="en-US" altLang="en-US" dirty="0"/>
              <a:t>Cryptography</a:t>
            </a:r>
          </a:p>
        </p:txBody>
      </p:sp>
      <p:sp>
        <p:nvSpPr>
          <p:cNvPr id="5"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7"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C43D98FE-B379-4D40-9D34-69C926FAAFCE}" type="slidenum">
              <a:rPr lang="en-US" altLang="en-US"/>
              <a:pPr>
                <a:defRPr/>
              </a:pPr>
              <a:t>3</a:t>
            </a:fld>
            <a:endParaRPr lang="en-US" altLang="en-US"/>
          </a:p>
        </p:txBody>
      </p:sp>
      <p:sp>
        <p:nvSpPr>
          <p:cNvPr id="2" name="Content Placeholder 1"/>
          <p:cNvSpPr>
            <a:spLocks noGrp="1"/>
          </p:cNvSpPr>
          <p:nvPr>
            <p:ph idx="1"/>
          </p:nvPr>
        </p:nvSpPr>
        <p:spPr>
          <a:xfrm>
            <a:off x="457201" y="1484785"/>
            <a:ext cx="5194920" cy="4263008"/>
          </a:xfrm>
        </p:spPr>
        <p:txBody>
          <a:bodyPr>
            <a:normAutofit fontScale="77500" lnSpcReduction="20000"/>
          </a:bodyPr>
          <a:lstStyle/>
          <a:p>
            <a:pPr>
              <a:lnSpc>
                <a:spcPct val="120000"/>
              </a:lnSpc>
            </a:pPr>
            <a:r>
              <a:rPr lang="en-US" altLang="en-US" dirty="0"/>
              <a:t>Original meaning</a:t>
            </a:r>
          </a:p>
          <a:p>
            <a:pPr lvl="1">
              <a:lnSpc>
                <a:spcPct val="120000"/>
              </a:lnSpc>
            </a:pPr>
            <a:r>
              <a:rPr lang="en-US" altLang="en-US" dirty="0"/>
              <a:t>Art of secret writing</a:t>
            </a:r>
          </a:p>
          <a:p>
            <a:pPr>
              <a:lnSpc>
                <a:spcPct val="120000"/>
              </a:lnSpc>
            </a:pPr>
            <a:r>
              <a:rPr lang="en-US" altLang="en-US" dirty="0"/>
              <a:t>Becoming a science</a:t>
            </a:r>
          </a:p>
          <a:p>
            <a:pPr lvl="1">
              <a:lnSpc>
                <a:spcPct val="120000"/>
              </a:lnSpc>
            </a:pPr>
            <a:r>
              <a:rPr lang="en-US" altLang="en-US" dirty="0"/>
              <a:t>Relies on mathematics (e.g., number theory, algebra)</a:t>
            </a:r>
          </a:p>
          <a:p>
            <a:pPr>
              <a:lnSpc>
                <a:spcPct val="120000"/>
              </a:lnSpc>
            </a:pPr>
            <a:r>
              <a:rPr lang="en-US" altLang="en-US" dirty="0"/>
              <a:t>One cryptographic technique is to encrypt data</a:t>
            </a:r>
          </a:p>
          <a:p>
            <a:pPr lvl="1">
              <a:lnSpc>
                <a:spcPct val="120000"/>
              </a:lnSpc>
            </a:pPr>
            <a:r>
              <a:rPr lang="en-US" altLang="en-US" dirty="0"/>
              <a:t>Process data into unintelligible form, reversible, without data loss</a:t>
            </a:r>
          </a:p>
          <a:p>
            <a:endParaRPr lang="en-US" dirty="0"/>
          </a:p>
        </p:txBody>
      </p:sp>
      <p:pic>
        <p:nvPicPr>
          <p:cNvPr id="307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598" y="1376772"/>
            <a:ext cx="3143250" cy="4191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4" name="Rectangle 18"/>
          <p:cNvSpPr>
            <a:spLocks noGrp="1" noChangeArrowheads="1"/>
          </p:cNvSpPr>
          <p:nvPr>
            <p:ph type="title"/>
          </p:nvPr>
        </p:nvSpPr>
        <p:spPr/>
        <p:txBody>
          <a:bodyPr/>
          <a:lstStyle/>
          <a:p>
            <a:pPr eaLnBrk="1" hangingPunct="1">
              <a:defRPr/>
            </a:pPr>
            <a:r>
              <a:rPr lang="en-US" altLang="en-US"/>
              <a:t>Encryption/Decryption</a:t>
            </a:r>
          </a:p>
        </p:txBody>
      </p:sp>
      <p:sp>
        <p:nvSpPr>
          <p:cNvPr id="96275" name="Rectangle 19"/>
          <p:cNvSpPr>
            <a:spLocks noGrp="1" noChangeArrowheads="1"/>
          </p:cNvSpPr>
          <p:nvPr>
            <p:ph idx="1"/>
          </p:nvPr>
        </p:nvSpPr>
        <p:spPr>
          <a:xfrm>
            <a:off x="457200" y="3275013"/>
            <a:ext cx="8229600" cy="258524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62500" lnSpcReduction="20000"/>
          </a:bodyPr>
          <a:lstStyle/>
          <a:p>
            <a:pPr>
              <a:lnSpc>
                <a:spcPct val="120000"/>
              </a:lnSpc>
            </a:pPr>
            <a:r>
              <a:rPr lang="en-US" altLang="en-US" b="1" dirty="0"/>
              <a:t>Plaintext: </a:t>
            </a:r>
            <a:r>
              <a:rPr lang="en-US" altLang="en-US" dirty="0"/>
              <a:t>a message in its original form</a:t>
            </a:r>
          </a:p>
          <a:p>
            <a:pPr>
              <a:lnSpc>
                <a:spcPct val="120000"/>
              </a:lnSpc>
            </a:pPr>
            <a:r>
              <a:rPr lang="en-US" altLang="en-US" b="1" dirty="0" err="1"/>
              <a:t>Ciphertext</a:t>
            </a:r>
            <a:r>
              <a:rPr lang="en-US" altLang="en-US" dirty="0"/>
              <a:t>: a message in the transformed, unrecognized form</a:t>
            </a:r>
          </a:p>
          <a:p>
            <a:pPr>
              <a:lnSpc>
                <a:spcPct val="120000"/>
              </a:lnSpc>
            </a:pPr>
            <a:r>
              <a:rPr lang="en-US" altLang="en-US" b="1" dirty="0"/>
              <a:t>Encryption</a:t>
            </a:r>
            <a:r>
              <a:rPr lang="en-US" altLang="en-US" dirty="0"/>
              <a:t>: the process that transforms a plaintext into a </a:t>
            </a:r>
            <a:r>
              <a:rPr lang="en-US" altLang="en-US" dirty="0" err="1"/>
              <a:t>ciphertext</a:t>
            </a:r>
            <a:endParaRPr lang="en-US" altLang="en-US" dirty="0"/>
          </a:p>
          <a:p>
            <a:pPr>
              <a:lnSpc>
                <a:spcPct val="120000"/>
              </a:lnSpc>
            </a:pPr>
            <a:r>
              <a:rPr lang="en-US" altLang="en-US" b="1" dirty="0"/>
              <a:t>Decryption</a:t>
            </a:r>
            <a:r>
              <a:rPr lang="en-US" altLang="en-US" dirty="0"/>
              <a:t>: the process that transforms a </a:t>
            </a:r>
            <a:r>
              <a:rPr lang="en-US" altLang="en-US" dirty="0" err="1"/>
              <a:t>ciphertext</a:t>
            </a:r>
            <a:r>
              <a:rPr lang="en-US" altLang="en-US" dirty="0"/>
              <a:t> to the corresponding plaintext</a:t>
            </a:r>
          </a:p>
          <a:p>
            <a:pPr>
              <a:lnSpc>
                <a:spcPct val="120000"/>
              </a:lnSpc>
            </a:pPr>
            <a:r>
              <a:rPr lang="en-US" altLang="en-US" b="1" dirty="0"/>
              <a:t>Key</a:t>
            </a:r>
            <a:r>
              <a:rPr lang="en-US" altLang="en-US" dirty="0"/>
              <a:t>: the value used to control encryption/decryption</a:t>
            </a:r>
          </a:p>
        </p:txBody>
      </p:sp>
      <p:sp>
        <p:nvSpPr>
          <p:cNvPr id="18"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20"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7C3A3C7D-B7D4-4BAB-8827-86155B9488B0}" type="slidenum">
              <a:rPr lang="en-US" altLang="en-US"/>
              <a:pPr>
                <a:defRPr/>
              </a:pPr>
              <a:t>4</a:t>
            </a:fld>
            <a:endParaRPr lang="en-US" altLang="en-US"/>
          </a:p>
        </p:txBody>
      </p:sp>
      <p:grpSp>
        <p:nvGrpSpPr>
          <p:cNvPr id="6" name="Group 5"/>
          <p:cNvGrpSpPr/>
          <p:nvPr/>
        </p:nvGrpSpPr>
        <p:grpSpPr>
          <a:xfrm>
            <a:off x="228600" y="1524000"/>
            <a:ext cx="8630659" cy="1713753"/>
            <a:chOff x="228600" y="1524000"/>
            <a:chExt cx="8630659" cy="1713753"/>
          </a:xfrm>
        </p:grpSpPr>
        <p:grpSp>
          <p:nvGrpSpPr>
            <p:cNvPr id="4" name="Group 3"/>
            <p:cNvGrpSpPr/>
            <p:nvPr/>
          </p:nvGrpSpPr>
          <p:grpSpPr>
            <a:xfrm>
              <a:off x="228600" y="1524000"/>
              <a:ext cx="8578850" cy="1486118"/>
              <a:chOff x="228600" y="1524000"/>
              <a:chExt cx="8578850" cy="1486118"/>
            </a:xfrm>
          </p:grpSpPr>
          <p:sp>
            <p:nvSpPr>
              <p:cNvPr id="96260" name="Text Box 4"/>
              <p:cNvSpPr txBox="1">
                <a:spLocks noChangeArrowheads="1"/>
              </p:cNvSpPr>
              <p:nvPr/>
            </p:nvSpPr>
            <p:spPr bwMode="auto">
              <a:xfrm>
                <a:off x="228600" y="1600200"/>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96261" name="Text Box 5"/>
              <p:cNvSpPr txBox="1">
                <a:spLocks noChangeArrowheads="1"/>
              </p:cNvSpPr>
              <p:nvPr/>
            </p:nvSpPr>
            <p:spPr bwMode="auto">
              <a:xfrm>
                <a:off x="1676400"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dirty="0">
                    <a:latin typeface="Times New Roman" charset="0"/>
                  </a:rPr>
                  <a:t>encryption</a:t>
                </a:r>
              </a:p>
            </p:txBody>
          </p:sp>
          <p:sp>
            <p:nvSpPr>
              <p:cNvPr id="96262" name="Text Box 6"/>
              <p:cNvSpPr txBox="1">
                <a:spLocks noChangeArrowheads="1"/>
              </p:cNvSpPr>
              <p:nvPr/>
            </p:nvSpPr>
            <p:spPr bwMode="auto">
              <a:xfrm>
                <a:off x="3276600" y="1524000"/>
                <a:ext cx="140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dirty="0" err="1">
                    <a:latin typeface="Times New Roman" charset="0"/>
                  </a:rPr>
                  <a:t>ciphertext</a:t>
                </a:r>
                <a:endParaRPr lang="en-US" altLang="en-US" sz="2400" dirty="0">
                  <a:latin typeface="Times New Roman" charset="0"/>
                </a:endParaRPr>
              </a:p>
            </p:txBody>
          </p:sp>
          <p:sp>
            <p:nvSpPr>
              <p:cNvPr id="96263" name="Text Box 7"/>
              <p:cNvSpPr txBox="1">
                <a:spLocks noChangeArrowheads="1"/>
              </p:cNvSpPr>
              <p:nvPr/>
            </p:nvSpPr>
            <p:spPr bwMode="auto">
              <a:xfrm>
                <a:off x="6019800"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decryption</a:t>
                </a:r>
              </a:p>
            </p:txBody>
          </p:sp>
          <p:sp>
            <p:nvSpPr>
              <p:cNvPr id="96264" name="Text Box 8"/>
              <p:cNvSpPr txBox="1">
                <a:spLocks noChangeArrowheads="1"/>
              </p:cNvSpPr>
              <p:nvPr/>
            </p:nvSpPr>
            <p:spPr bwMode="auto">
              <a:xfrm>
                <a:off x="7559675" y="1600200"/>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96265" name="Line 9"/>
              <p:cNvSpPr>
                <a:spLocks noChangeShapeType="1"/>
              </p:cNvSpPr>
              <p:nvPr/>
            </p:nvSpPr>
            <p:spPr bwMode="auto">
              <a:xfrm>
                <a:off x="533400"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6" name="Line 10"/>
              <p:cNvSpPr>
                <a:spLocks noChangeShapeType="1"/>
              </p:cNvSpPr>
              <p:nvPr/>
            </p:nvSpPr>
            <p:spPr bwMode="auto">
              <a:xfrm>
                <a:off x="3200400" y="2133600"/>
                <a:ext cx="2819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7" name="Line 11"/>
              <p:cNvSpPr>
                <a:spLocks noChangeShapeType="1"/>
              </p:cNvSpPr>
              <p:nvPr/>
            </p:nvSpPr>
            <p:spPr bwMode="auto">
              <a:xfrm>
                <a:off x="7559675"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8" name="Line 12"/>
              <p:cNvSpPr>
                <a:spLocks noChangeShapeType="1"/>
              </p:cNvSpPr>
              <p:nvPr/>
            </p:nvSpPr>
            <p:spPr bwMode="auto">
              <a:xfrm flipV="1">
                <a:off x="2378075" y="2319338"/>
                <a:ext cx="1" cy="264895"/>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9" name="Line 13"/>
              <p:cNvSpPr>
                <a:spLocks noChangeShapeType="1"/>
              </p:cNvSpPr>
              <p:nvPr/>
            </p:nvSpPr>
            <p:spPr bwMode="auto">
              <a:xfrm flipH="1" flipV="1">
                <a:off x="6721474" y="2327920"/>
                <a:ext cx="10765" cy="305743"/>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70" name="Text Box 14"/>
              <p:cNvSpPr txBox="1">
                <a:spLocks noChangeArrowheads="1"/>
              </p:cNvSpPr>
              <p:nvPr/>
            </p:nvSpPr>
            <p:spPr bwMode="auto">
              <a:xfrm>
                <a:off x="1345313" y="2552918"/>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dirty="0">
                    <a:latin typeface="Times New Roman" charset="0"/>
                  </a:rPr>
                  <a:t>encryption key</a:t>
                </a:r>
              </a:p>
            </p:txBody>
          </p:sp>
          <p:sp>
            <p:nvSpPr>
              <p:cNvPr id="96271" name="Text Box 15"/>
              <p:cNvSpPr txBox="1">
                <a:spLocks noChangeArrowheads="1"/>
              </p:cNvSpPr>
              <p:nvPr/>
            </p:nvSpPr>
            <p:spPr bwMode="auto">
              <a:xfrm>
                <a:off x="5795963" y="2503488"/>
                <a:ext cx="200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decryption key</a:t>
                </a:r>
              </a:p>
            </p:txBody>
          </p:sp>
          <p:pic>
            <p:nvPicPr>
              <p:cNvPr id="2" name="Picture 1" descr="&lt;strong&gt;Clipart&lt;/strong&gt; - Nuage / &lt;strong&gt;cloud&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204" y="1701756"/>
                <a:ext cx="1499141" cy="1002551"/>
              </a:xfrm>
              <a:prstGeom prst="rect">
                <a:avLst/>
              </a:prstGeom>
            </p:spPr>
          </p:pic>
          <p:pic>
            <p:nvPicPr>
              <p:cNvPr id="19" name="Picture 8"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93" y="2237827"/>
                <a:ext cx="679452" cy="6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 descr="j01953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399" y="2293866"/>
                <a:ext cx="597527" cy="61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423170" y="2868421"/>
              <a:ext cx="627095" cy="369332"/>
            </a:xfrm>
            <a:prstGeom prst="rect">
              <a:avLst/>
            </a:prstGeom>
            <a:noFill/>
          </p:spPr>
          <p:txBody>
            <a:bodyPr wrap="none" rtlCol="0">
              <a:spAutoFit/>
            </a:bodyPr>
            <a:lstStyle/>
            <a:p>
              <a:r>
                <a:rPr lang="en-US" dirty="0"/>
                <a:t>Bob</a:t>
              </a:r>
            </a:p>
          </p:txBody>
        </p:sp>
        <p:sp>
          <p:nvSpPr>
            <p:cNvPr id="24" name="TextBox 23"/>
            <p:cNvSpPr txBox="1"/>
            <p:nvPr/>
          </p:nvSpPr>
          <p:spPr>
            <a:xfrm>
              <a:off x="8131175" y="2868421"/>
              <a:ext cx="728084" cy="369332"/>
            </a:xfrm>
            <a:prstGeom prst="rect">
              <a:avLst/>
            </a:prstGeom>
            <a:noFill/>
          </p:spPr>
          <p:txBody>
            <a:bodyPr wrap="none" rtlCol="0">
              <a:spAutoFit/>
            </a:bodyPr>
            <a:lstStyle/>
            <a:p>
              <a:r>
                <a:rPr lang="en-US" dirty="0"/>
                <a:t>Alice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0" name="Rectangle 8"/>
          <p:cNvSpPr>
            <a:spLocks noGrp="1" noChangeArrowheads="1"/>
          </p:cNvSpPr>
          <p:nvPr>
            <p:ph type="title"/>
          </p:nvPr>
        </p:nvSpPr>
        <p:spPr/>
        <p:txBody>
          <a:bodyPr>
            <a:normAutofit/>
          </a:bodyPr>
          <a:lstStyle/>
          <a:p>
            <a:pPr eaLnBrk="1" hangingPunct="1">
              <a:defRPr/>
            </a:pPr>
            <a:r>
              <a:rPr lang="en-US" altLang="en-US" dirty="0"/>
              <a:t>Cryptanalysis</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23B91DE3-84E9-4D18-B412-4D7E3111DB28}" type="slidenum">
              <a:rPr lang="en-US" altLang="en-US"/>
              <a:pPr>
                <a:defRPr/>
              </a:pPr>
              <a:t>5</a:t>
            </a:fld>
            <a:endParaRPr lang="en-US" altLang="en-US"/>
          </a:p>
        </p:txBody>
      </p:sp>
      <p:sp>
        <p:nvSpPr>
          <p:cNvPr id="2" name="Content Placeholder 1"/>
          <p:cNvSpPr>
            <a:spLocks noGrp="1"/>
          </p:cNvSpPr>
          <p:nvPr>
            <p:ph idx="1"/>
          </p:nvPr>
        </p:nvSpPr>
        <p:spPr/>
        <p:txBody>
          <a:bodyPr/>
          <a:lstStyle/>
          <a:p>
            <a:r>
              <a:rPr lang="en-US" altLang="en-US" dirty="0"/>
              <a:t>Assumption</a:t>
            </a:r>
          </a:p>
          <a:p>
            <a:pPr lvl="1"/>
            <a:r>
              <a:rPr lang="en-US" altLang="en-US" dirty="0"/>
              <a:t>Encryption/decryption algorithms are known</a:t>
            </a:r>
          </a:p>
          <a:p>
            <a:r>
              <a:rPr lang="en-US" altLang="en-US" dirty="0"/>
              <a:t>Goal</a:t>
            </a:r>
          </a:p>
          <a:p>
            <a:pPr lvl="1"/>
            <a:r>
              <a:rPr lang="en-US" altLang="en-US" dirty="0"/>
              <a:t>Get the key(s)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altLang="en-US"/>
              <a:t>Outline</a:t>
            </a:r>
          </a:p>
        </p:txBody>
      </p:sp>
      <p:sp>
        <p:nvSpPr>
          <p:cNvPr id="158723" name="Rectangle 3"/>
          <p:cNvSpPr>
            <a:spLocks noGrp="1" noChangeArrowheads="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pPr>
              <a:lnSpc>
                <a:spcPct val="120000"/>
              </a:lnSpc>
            </a:pPr>
            <a:r>
              <a:rPr lang="en-US" altLang="en-US" dirty="0">
                <a:solidFill>
                  <a:schemeClr val="bg1">
                    <a:lumMod val="50000"/>
                  </a:schemeClr>
                </a:solidFill>
              </a:rPr>
              <a:t>Introduction to Cryptography</a:t>
            </a:r>
          </a:p>
          <a:p>
            <a:pPr>
              <a:lnSpc>
                <a:spcPct val="120000"/>
              </a:lnSpc>
            </a:pPr>
            <a:r>
              <a:rPr lang="en-US" altLang="en-US" dirty="0"/>
              <a:t>Some Trivial Codes</a:t>
            </a:r>
          </a:p>
          <a:p>
            <a:pPr>
              <a:lnSpc>
                <a:spcPct val="120000"/>
              </a:lnSpc>
            </a:pPr>
            <a:r>
              <a:rPr lang="en-US" altLang="en-US" dirty="0">
                <a:solidFill>
                  <a:schemeClr val="bg1">
                    <a:lumMod val="50000"/>
                  </a:schemeClr>
                </a:solidFill>
              </a:rPr>
              <a:t>Secret Key Cryptography</a:t>
            </a:r>
          </a:p>
          <a:p>
            <a:pPr>
              <a:lnSpc>
                <a:spcPct val="120000"/>
              </a:lnSpc>
            </a:pPr>
            <a:r>
              <a:rPr lang="en-US" altLang="en-US" dirty="0">
                <a:solidFill>
                  <a:schemeClr val="bg1">
                    <a:lumMod val="50000"/>
                  </a:schemeClr>
                </a:solidFill>
              </a:rPr>
              <a:t>Hands-on</a:t>
            </a:r>
            <a:endParaRPr lang="en-US" altLang="en-US" dirty="0"/>
          </a:p>
          <a:p>
            <a:pPr>
              <a:lnSpc>
                <a:spcPct val="120000"/>
              </a:lnSpc>
            </a:pPr>
            <a:endParaRPr lang="en-US" altLang="en-US" dirty="0"/>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E4B45326-4117-44A5-ACEA-0450190443FB}" type="slidenum">
              <a:rPr lang="en-US" altLang="en-US"/>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pPr>
              <a:defRPr/>
            </a:pPr>
            <a:r>
              <a:rPr lang="en-US" altLang="en-US" dirty="0">
                <a:sym typeface="Symbol" charset="2"/>
              </a:rPr>
              <a:t>Mono-alphabetic Cipher</a:t>
            </a:r>
            <a:endParaRPr lang="en-US" altLang="en-US" dirty="0"/>
          </a:p>
        </p:txBody>
      </p:sp>
      <p:sp>
        <p:nvSpPr>
          <p:cNvPr id="8"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0"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81A1CD82-287E-4EC2-912C-6532FB7605F1}" type="slidenum">
              <a:rPr lang="en-US" altLang="en-US"/>
              <a:pPr>
                <a:defRPr/>
              </a:pPr>
              <a:t>7</a:t>
            </a:fld>
            <a:endParaRPr lang="en-US" altLang="en-US"/>
          </a:p>
        </p:txBody>
      </p:sp>
      <p:sp>
        <p:nvSpPr>
          <p:cNvPr id="4" name="Content Placeholder 3"/>
          <p:cNvSpPr>
            <a:spLocks noGrp="1"/>
          </p:cNvSpPr>
          <p:nvPr>
            <p:ph idx="1"/>
          </p:nvPr>
        </p:nvSpPr>
        <p:spPr>
          <a:xfrm>
            <a:off x="457200" y="1484785"/>
            <a:ext cx="8229600" cy="3600399"/>
          </a:xfrm>
        </p:spPr>
        <p:txBody>
          <a:bodyPr>
            <a:normAutofit/>
          </a:bodyPr>
          <a:lstStyle/>
          <a:p>
            <a:pPr>
              <a:lnSpc>
                <a:spcPct val="120000"/>
              </a:lnSpc>
            </a:pPr>
            <a:r>
              <a:rPr lang="en-US" altLang="en-US" dirty="0"/>
              <a:t>Arbitrary mapping of one letter to another with one-to-one mapping</a:t>
            </a:r>
          </a:p>
          <a:p>
            <a:pPr>
              <a:lnSpc>
                <a:spcPct val="120000"/>
              </a:lnSpc>
            </a:pPr>
            <a:r>
              <a:rPr lang="en-US" altLang="en-US" dirty="0"/>
              <a:t>How many different mappings? </a:t>
            </a:r>
          </a:p>
          <a:p>
            <a:pPr lvl="1">
              <a:lnSpc>
                <a:spcPct val="120000"/>
              </a:lnSpc>
            </a:pPr>
            <a:r>
              <a:rPr lang="en-US" altLang="en-US" dirty="0"/>
              <a:t>26!</a:t>
            </a:r>
            <a:endParaRPr lang="en-US" altLang="en-US" dirty="0">
              <a:sym typeface="Symbol" charset="2"/>
            </a:endParaRPr>
          </a:p>
          <a:p>
            <a:pPr>
              <a:lnSpc>
                <a:spcPct val="120000"/>
              </a:lnSpc>
            </a:pPr>
            <a:endParaRPr lang="en-US" altLang="en-US" dirty="0"/>
          </a:p>
          <a:p>
            <a:pPr>
              <a:lnSpc>
                <a:spcPct val="12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769" y="1505754"/>
            <a:ext cx="4601039" cy="4419349"/>
          </a:xfrm>
          <a:prstGeom prst="rect">
            <a:avLst/>
          </a:prstGeom>
        </p:spPr>
      </p:pic>
      <p:sp>
        <p:nvSpPr>
          <p:cNvPr id="156675" name="Rectangle 3"/>
          <p:cNvSpPr>
            <a:spLocks noGrp="1" noChangeArrowheads="1"/>
          </p:cNvSpPr>
          <p:nvPr>
            <p:ph idx="1"/>
          </p:nvPr>
        </p:nvSpPr>
        <p:spPr>
          <a:xfrm>
            <a:off x="5410436" y="1676400"/>
            <a:ext cx="3276364" cy="232866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p>
            <a:pPr>
              <a:lnSpc>
                <a:spcPct val="120000"/>
              </a:lnSpc>
            </a:pPr>
            <a:r>
              <a:rPr lang="en-US" altLang="en-US" dirty="0"/>
              <a:t>Substitution cipher</a:t>
            </a:r>
          </a:p>
          <a:p>
            <a:pPr>
              <a:lnSpc>
                <a:spcPct val="120000"/>
              </a:lnSpc>
            </a:pPr>
            <a:r>
              <a:rPr lang="en-US" altLang="en-US" dirty="0"/>
              <a:t>Replace each letter with one </a:t>
            </a:r>
            <a:r>
              <a:rPr lang="en-US" altLang="en-US" i="1" dirty="0"/>
              <a:t>K</a:t>
            </a:r>
            <a:r>
              <a:rPr lang="en-US" altLang="en-US" dirty="0"/>
              <a:t> letters down the alphabet</a:t>
            </a:r>
          </a:p>
          <a:p>
            <a:pPr lvl="1">
              <a:lnSpc>
                <a:spcPct val="120000"/>
              </a:lnSpc>
            </a:pPr>
            <a:r>
              <a:rPr lang="en-US" altLang="en-US" i="1" dirty="0"/>
              <a:t>K</a:t>
            </a:r>
            <a:r>
              <a:rPr lang="en-US" altLang="en-US" dirty="0"/>
              <a:t> is the key</a:t>
            </a:r>
          </a:p>
          <a:p>
            <a:pPr>
              <a:lnSpc>
                <a:spcPct val="120000"/>
              </a:lnSpc>
            </a:pPr>
            <a:r>
              <a:rPr lang="en-US" altLang="en-US" dirty="0"/>
              <a:t>Only 26 possibilities</a:t>
            </a:r>
          </a:p>
          <a:p>
            <a:pPr marL="0" indent="0">
              <a:lnSpc>
                <a:spcPct val="120000"/>
              </a:lnSpc>
              <a:buNone/>
            </a:pPr>
            <a:endParaRPr lang="en-US" altLang="en-US" dirty="0"/>
          </a:p>
        </p:txBody>
      </p:sp>
      <p:sp>
        <p:nvSpPr>
          <p:cNvPr id="7"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9"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4F2C195F-4237-4CE6-B801-606E9D48EEB9}" type="slidenum">
              <a:rPr lang="en-US" altLang="en-US"/>
              <a:pPr>
                <a:defRPr/>
              </a:pPr>
              <a:t>8</a:t>
            </a:fld>
            <a:endParaRPr lang="en-US" altLang="en-US"/>
          </a:p>
        </p:txBody>
      </p:sp>
      <p:sp>
        <p:nvSpPr>
          <p:cNvPr id="156680" name="Freeform 8"/>
          <p:cNvSpPr>
            <a:spLocks/>
          </p:cNvSpPr>
          <p:nvPr/>
        </p:nvSpPr>
        <p:spPr bwMode="auto">
          <a:xfrm>
            <a:off x="3419872" y="2408684"/>
            <a:ext cx="1285533" cy="1080120"/>
          </a:xfrm>
          <a:custGeom>
            <a:avLst/>
            <a:gdLst>
              <a:gd name="T0" fmla="*/ 0 w 1157"/>
              <a:gd name="T1" fmla="*/ 0 h 612"/>
              <a:gd name="T2" fmla="*/ 992482 w 1157"/>
              <a:gd name="T3" fmla="*/ 192871 h 612"/>
              <a:gd name="T4" fmla="*/ 1873250 w 1157"/>
              <a:gd name="T5" fmla="*/ 1044575 h 612"/>
              <a:gd name="T6" fmla="*/ 0 60000 65536"/>
              <a:gd name="T7" fmla="*/ 0 60000 65536"/>
              <a:gd name="T8" fmla="*/ 0 60000 65536"/>
            </a:gdLst>
            <a:ahLst/>
            <a:cxnLst>
              <a:cxn ang="T6">
                <a:pos x="T0" y="T1"/>
              </a:cxn>
              <a:cxn ang="T7">
                <a:pos x="T2" y="T3"/>
              </a:cxn>
              <a:cxn ang="T8">
                <a:pos x="T4" y="T5"/>
              </a:cxn>
            </a:cxnLst>
            <a:rect l="0" t="0" r="r" b="b"/>
            <a:pathLst>
              <a:path w="1157" h="612">
                <a:moveTo>
                  <a:pt x="0" y="0"/>
                </a:moveTo>
                <a:cubicBezTo>
                  <a:pt x="210" y="5"/>
                  <a:pt x="420" y="11"/>
                  <a:pt x="613" y="113"/>
                </a:cubicBezTo>
                <a:cubicBezTo>
                  <a:pt x="806" y="215"/>
                  <a:pt x="981" y="413"/>
                  <a:pt x="1157" y="612"/>
                </a:cubicBezTo>
              </a:path>
            </a:pathLst>
          </a:custGeom>
          <a:noFill/>
          <a:ln w="76200" cap="flat" cmpd="sng">
            <a:solidFill>
              <a:srgbClr val="FF3300"/>
            </a:solidFill>
            <a:prstDash val="dashDot"/>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en-US"/>
          </a:p>
        </p:txBody>
      </p:sp>
      <p:sp>
        <p:nvSpPr>
          <p:cNvPr id="2" name="Title 1"/>
          <p:cNvSpPr>
            <a:spLocks noGrp="1"/>
          </p:cNvSpPr>
          <p:nvPr>
            <p:ph type="title"/>
          </p:nvPr>
        </p:nvSpPr>
        <p:spPr/>
        <p:txBody>
          <a:bodyPr>
            <a:normAutofit/>
          </a:bodyPr>
          <a:lstStyle/>
          <a:p>
            <a:r>
              <a:rPr lang="en-US" altLang="en-US" dirty="0"/>
              <a:t>Caesar Cipher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lstStyle/>
          <a:p>
            <a:r>
              <a:rPr lang="en-US" altLang="en-US" dirty="0"/>
              <a:t>Caesar Cipher Example</a:t>
            </a:r>
          </a:p>
        </p:txBody>
      </p:sp>
      <p:sp>
        <p:nvSpPr>
          <p:cNvPr id="89"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91"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D6E0A850-4D3D-4CD2-A70D-FD93705C7486}" type="slidenum">
              <a:rPr lang="en-US" altLang="en-US"/>
              <a:pPr>
                <a:defRPr/>
              </a:pPr>
              <a:t>9</a:t>
            </a:fld>
            <a:endParaRPr lang="en-US" altLang="en-US"/>
          </a:p>
        </p:txBody>
      </p:sp>
      <p:graphicFrame>
        <p:nvGraphicFramePr>
          <p:cNvPr id="77830" name="Group 6"/>
          <p:cNvGraphicFramePr>
            <a:graphicFrameLocks noGrp="1"/>
          </p:cNvGraphicFramePr>
          <p:nvPr>
            <p:extLst>
              <p:ext uri="{D42A27DB-BD31-4B8C-83A1-F6EECF244321}">
                <p14:modId xmlns:p14="http://schemas.microsoft.com/office/powerpoint/2010/main" val="1033376420"/>
              </p:ext>
            </p:extLst>
          </p:nvPr>
        </p:nvGraphicFramePr>
        <p:xfrm>
          <a:off x="323850" y="3068290"/>
          <a:ext cx="8609013" cy="1812926"/>
        </p:xfrm>
        <a:graphic>
          <a:graphicData uri="http://schemas.openxmlformats.org/drawingml/2006/table">
            <a:tbl>
              <a:tblPr/>
              <a:tblGrid>
                <a:gridCol w="331788">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1787">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788">
                  <a:extLst>
                    <a:ext uri="{9D8B030D-6E8A-4147-A177-3AD203B41FA5}">
                      <a16:colId xmlns:a16="http://schemas.microsoft.com/office/drawing/2014/main" val="20004"/>
                    </a:ext>
                  </a:extLst>
                </a:gridCol>
                <a:gridCol w="331787">
                  <a:extLst>
                    <a:ext uri="{9D8B030D-6E8A-4147-A177-3AD203B41FA5}">
                      <a16:colId xmlns:a16="http://schemas.microsoft.com/office/drawing/2014/main" val="20005"/>
                    </a:ext>
                  </a:extLst>
                </a:gridCol>
                <a:gridCol w="330200">
                  <a:extLst>
                    <a:ext uri="{9D8B030D-6E8A-4147-A177-3AD203B41FA5}">
                      <a16:colId xmlns:a16="http://schemas.microsoft.com/office/drawing/2014/main" val="20006"/>
                    </a:ext>
                  </a:extLst>
                </a:gridCol>
                <a:gridCol w="331788">
                  <a:extLst>
                    <a:ext uri="{9D8B030D-6E8A-4147-A177-3AD203B41FA5}">
                      <a16:colId xmlns:a16="http://schemas.microsoft.com/office/drawing/2014/main" val="20007"/>
                    </a:ext>
                  </a:extLst>
                </a:gridCol>
                <a:gridCol w="331787">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788">
                  <a:extLst>
                    <a:ext uri="{9D8B030D-6E8A-4147-A177-3AD203B41FA5}">
                      <a16:colId xmlns:a16="http://schemas.microsoft.com/office/drawing/2014/main" val="20010"/>
                    </a:ext>
                  </a:extLst>
                </a:gridCol>
                <a:gridCol w="328612">
                  <a:extLst>
                    <a:ext uri="{9D8B030D-6E8A-4147-A177-3AD203B41FA5}">
                      <a16:colId xmlns:a16="http://schemas.microsoft.com/office/drawing/2014/main" val="20011"/>
                    </a:ext>
                  </a:extLst>
                </a:gridCol>
                <a:gridCol w="331788">
                  <a:extLst>
                    <a:ext uri="{9D8B030D-6E8A-4147-A177-3AD203B41FA5}">
                      <a16:colId xmlns:a16="http://schemas.microsoft.com/office/drawing/2014/main" val="20012"/>
                    </a:ext>
                  </a:extLst>
                </a:gridCol>
                <a:gridCol w="331787">
                  <a:extLst>
                    <a:ext uri="{9D8B030D-6E8A-4147-A177-3AD203B41FA5}">
                      <a16:colId xmlns:a16="http://schemas.microsoft.com/office/drawing/2014/main" val="20013"/>
                    </a:ext>
                  </a:extLst>
                </a:gridCol>
                <a:gridCol w="330200">
                  <a:extLst>
                    <a:ext uri="{9D8B030D-6E8A-4147-A177-3AD203B41FA5}">
                      <a16:colId xmlns:a16="http://schemas.microsoft.com/office/drawing/2014/main" val="20014"/>
                    </a:ext>
                  </a:extLst>
                </a:gridCol>
                <a:gridCol w="331788">
                  <a:extLst>
                    <a:ext uri="{9D8B030D-6E8A-4147-A177-3AD203B41FA5}">
                      <a16:colId xmlns:a16="http://schemas.microsoft.com/office/drawing/2014/main" val="20015"/>
                    </a:ext>
                  </a:extLst>
                </a:gridCol>
                <a:gridCol w="330200">
                  <a:extLst>
                    <a:ext uri="{9D8B030D-6E8A-4147-A177-3AD203B41FA5}">
                      <a16:colId xmlns:a16="http://schemas.microsoft.com/office/drawing/2014/main" val="20016"/>
                    </a:ext>
                  </a:extLst>
                </a:gridCol>
                <a:gridCol w="331787">
                  <a:extLst>
                    <a:ext uri="{9D8B030D-6E8A-4147-A177-3AD203B41FA5}">
                      <a16:colId xmlns:a16="http://schemas.microsoft.com/office/drawing/2014/main" val="20017"/>
                    </a:ext>
                  </a:extLst>
                </a:gridCol>
                <a:gridCol w="331788">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787">
                  <a:extLst>
                    <a:ext uri="{9D8B030D-6E8A-4147-A177-3AD203B41FA5}">
                      <a16:colId xmlns:a16="http://schemas.microsoft.com/office/drawing/2014/main" val="20020"/>
                    </a:ext>
                  </a:extLst>
                </a:gridCol>
                <a:gridCol w="331788">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1787">
                  <a:extLst>
                    <a:ext uri="{9D8B030D-6E8A-4147-A177-3AD203B41FA5}">
                      <a16:colId xmlns:a16="http://schemas.microsoft.com/office/drawing/2014/main" val="20023"/>
                    </a:ext>
                  </a:extLst>
                </a:gridCol>
                <a:gridCol w="330200">
                  <a:extLst>
                    <a:ext uri="{9D8B030D-6E8A-4147-A177-3AD203B41FA5}">
                      <a16:colId xmlns:a16="http://schemas.microsoft.com/office/drawing/2014/main" val="20024"/>
                    </a:ext>
                  </a:extLst>
                </a:gridCol>
                <a:gridCol w="331788">
                  <a:extLst>
                    <a:ext uri="{9D8B030D-6E8A-4147-A177-3AD203B41FA5}">
                      <a16:colId xmlns:a16="http://schemas.microsoft.com/office/drawing/2014/main" val="20025"/>
                    </a:ext>
                  </a:extLst>
                </a:gridCol>
              </a:tblGrid>
              <a:tr h="906463">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q</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v</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w</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06463">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q</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v</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w</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dirty="0">
                          <a:ln>
                            <a:noFill/>
                          </a:ln>
                          <a:solidFill>
                            <a:schemeClr val="tx1"/>
                          </a:solidFill>
                          <a:effectLst/>
                          <a:latin typeface="Verdana"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7997" name="Text Box 173"/>
          <p:cNvSpPr txBox="1">
            <a:spLocks noChangeArrowheads="1"/>
          </p:cNvSpPr>
          <p:nvPr/>
        </p:nvSpPr>
        <p:spPr bwMode="auto">
          <a:xfrm>
            <a:off x="1584325" y="5192365"/>
            <a:ext cx="153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742950" indent="-28575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Clr>
                <a:schemeClr val="tx2"/>
              </a:buClr>
              <a:buSzPct val="75000"/>
              <a:buFont typeface="Wingdings" charset="2"/>
              <a:buChar char="n"/>
              <a:defRPr/>
            </a:pPr>
            <a:r>
              <a:rPr lang="en-US" altLang="en-US" sz="2000">
                <a:latin typeface="Verdana" charset="0"/>
              </a:rPr>
              <a:t>hello</a:t>
            </a:r>
          </a:p>
        </p:txBody>
      </p:sp>
      <p:sp>
        <p:nvSpPr>
          <p:cNvPr id="77998" name="Text Box 174"/>
          <p:cNvSpPr txBox="1">
            <a:spLocks noChangeArrowheads="1"/>
          </p:cNvSpPr>
          <p:nvPr/>
        </p:nvSpPr>
        <p:spPr bwMode="auto">
          <a:xfrm>
            <a:off x="4067175" y="5192365"/>
            <a:ext cx="165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742950" indent="-28575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Clr>
                <a:schemeClr val="tx2"/>
              </a:buClr>
              <a:buSzPct val="75000"/>
              <a:buFont typeface="Wingdings" charset="2"/>
              <a:buChar char="n"/>
              <a:defRPr/>
            </a:pPr>
            <a:r>
              <a:rPr lang="en-US" altLang="en-US" sz="2000">
                <a:latin typeface="Verdana" charset="0"/>
              </a:rPr>
              <a:t>khoor</a:t>
            </a:r>
          </a:p>
        </p:txBody>
      </p:sp>
      <p:sp>
        <p:nvSpPr>
          <p:cNvPr id="2" name="Content Placeholder 1"/>
          <p:cNvSpPr>
            <a:spLocks noGrp="1"/>
          </p:cNvSpPr>
          <p:nvPr>
            <p:ph idx="1"/>
          </p:nvPr>
        </p:nvSpPr>
        <p:spPr>
          <a:xfrm>
            <a:off x="457200" y="1484786"/>
            <a:ext cx="8229600" cy="1272355"/>
          </a:xfrm>
        </p:spPr>
        <p:txBody>
          <a:bodyPr>
            <a:normAutofit fontScale="70000" lnSpcReduction="20000"/>
          </a:bodyPr>
          <a:lstStyle/>
          <a:p>
            <a:pPr>
              <a:lnSpc>
                <a:spcPct val="120000"/>
              </a:lnSpc>
            </a:pPr>
            <a:r>
              <a:rPr lang="en-US" altLang="en-US" dirty="0"/>
              <a:t>Replace each letter with the one 3 letters later</a:t>
            </a:r>
          </a:p>
          <a:p>
            <a:pPr lvl="1">
              <a:lnSpc>
                <a:spcPct val="120000"/>
              </a:lnSpc>
            </a:pPr>
            <a:r>
              <a:rPr lang="en-US" altLang="en-US" dirty="0"/>
              <a:t>Shift=3, i.e., K=3</a:t>
            </a:r>
          </a:p>
          <a:p>
            <a:pPr>
              <a:lnSpc>
                <a:spcPct val="120000"/>
              </a:lnSpc>
            </a:pPr>
            <a:r>
              <a:rPr lang="en-US" altLang="en-US" dirty="0"/>
              <a:t>A </a:t>
            </a:r>
            <a:r>
              <a:rPr lang="en-US" altLang="en-US" dirty="0">
                <a:sym typeface="Symbol" charset="2"/>
              </a:rPr>
              <a:t> D, B  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97" grpId="0"/>
      <p:bldP spid="77998" grpId="0"/>
    </p:bldLst>
  </p:timing>
</p:sld>
</file>

<file path=ppt/theme/theme1.xml><?xml version="1.0" encoding="utf-8"?>
<a:theme xmlns:a="http://schemas.openxmlformats.org/drawingml/2006/main" name="Theme1">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6E9C939-58B0-4614-B6E2-FC835FF12AFE}" vid="{E3D7757B-C672-4F5E-B289-5F5DC70E0B0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9202</TotalTime>
  <Words>1387</Words>
  <Application>Microsoft Macintosh PowerPoint</Application>
  <PresentationFormat>On-screen Show (4:3)</PresentationFormat>
  <Paragraphs>321</Paragraphs>
  <Slides>27</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Comic Sans MS</vt:lpstr>
      <vt:lpstr>Courier New</vt:lpstr>
      <vt:lpstr>Gill Sans MT</vt:lpstr>
      <vt:lpstr>Times New Roman</vt:lpstr>
      <vt:lpstr>Verdana</vt:lpstr>
      <vt:lpstr>Wingdings</vt:lpstr>
      <vt:lpstr>Theme1</vt:lpstr>
      <vt:lpstr>Bitmap Image</vt:lpstr>
      <vt:lpstr>Introduction to Cryptography:  Symmetric Key Crypto</vt:lpstr>
      <vt:lpstr>Outline</vt:lpstr>
      <vt:lpstr>Cryptography</vt:lpstr>
      <vt:lpstr>Encryption/Decryption</vt:lpstr>
      <vt:lpstr>Cryptanalysis</vt:lpstr>
      <vt:lpstr>Outline</vt:lpstr>
      <vt:lpstr>Mono-alphabetic Cipher</vt:lpstr>
      <vt:lpstr>Caesar Cipher</vt:lpstr>
      <vt:lpstr>Caesar Cipher Example</vt:lpstr>
      <vt:lpstr>Cryptanalysis against Caesar Cipher </vt:lpstr>
      <vt:lpstr>Poly-alphabetic Ciphers</vt:lpstr>
      <vt:lpstr>Columnar Transposition</vt:lpstr>
      <vt:lpstr>Columnar Transposition Example </vt:lpstr>
      <vt:lpstr>Outline</vt:lpstr>
      <vt:lpstr>Secret Key Cryptography</vt:lpstr>
      <vt:lpstr>Basic Technique</vt:lpstr>
      <vt:lpstr>Symmetric key  crypto: DES</vt:lpstr>
      <vt:lpstr>AES: Advanced Encryption Standard</vt:lpstr>
      <vt:lpstr>Applications of Secret Key Cryptography</vt:lpstr>
      <vt:lpstr>Authentication Using Secret Key Cryptography</vt:lpstr>
      <vt:lpstr>OpenSSL</vt:lpstr>
      <vt:lpstr>Outline</vt:lpstr>
      <vt:lpstr>Hands-on 1: Decipher Caesor cipher encrypted text</vt:lpstr>
      <vt:lpstr>Hands-on 2: Encryption with AES</vt:lpstr>
      <vt:lpstr>Hands-on 3: Decryption with AES</vt:lpstr>
      <vt:lpstr>Hands-on 4: Encrypting and Decrypting File with AES</vt:lpstr>
      <vt:lpstr>Hands-on 5: Send Encrypted Message via Chat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714</cp:revision>
  <cp:lastPrinted>2005-01-10T03:54:06Z</cp:lastPrinted>
  <dcterms:created xsi:type="dcterms:W3CDTF">1995-06-02T21:27:28Z</dcterms:created>
  <dcterms:modified xsi:type="dcterms:W3CDTF">2022-09-14T19:33:32Z</dcterms:modified>
</cp:coreProperties>
</file>