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94" r:id="rId1"/>
  </p:sldMasterIdLst>
  <p:notesMasterIdLst>
    <p:notesMasterId r:id="rId27"/>
  </p:notesMasterIdLst>
  <p:handoutMasterIdLst>
    <p:handoutMasterId r:id="rId28"/>
  </p:handoutMasterIdLst>
  <p:sldIdLst>
    <p:sldId id="256" r:id="rId2"/>
    <p:sldId id="466" r:id="rId3"/>
    <p:sldId id="449" r:id="rId4"/>
    <p:sldId id="450" r:id="rId5"/>
    <p:sldId id="453" r:id="rId6"/>
    <p:sldId id="451" r:id="rId7"/>
    <p:sldId id="493" r:id="rId8"/>
    <p:sldId id="494" r:id="rId9"/>
    <p:sldId id="452" r:id="rId10"/>
    <p:sldId id="454" r:id="rId11"/>
    <p:sldId id="455" r:id="rId12"/>
    <p:sldId id="481" r:id="rId13"/>
    <p:sldId id="473" r:id="rId14"/>
    <p:sldId id="482" r:id="rId15"/>
    <p:sldId id="456" r:id="rId16"/>
    <p:sldId id="457" r:id="rId17"/>
    <p:sldId id="459" r:id="rId18"/>
    <p:sldId id="461" r:id="rId19"/>
    <p:sldId id="460" r:id="rId20"/>
    <p:sldId id="467" r:id="rId21"/>
    <p:sldId id="462" r:id="rId22"/>
    <p:sldId id="464" r:id="rId23"/>
    <p:sldId id="471" r:id="rId24"/>
    <p:sldId id="472" r:id="rId25"/>
    <p:sldId id="496" r:id="rId26"/>
  </p:sldIdLst>
  <p:sldSz cx="9144000" cy="6858000" type="screen4x3"/>
  <p:notesSz cx="6845300" cy="9396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9966"/>
    <a:srgbClr val="33CCFF"/>
    <a:srgbClr val="9999FF"/>
    <a:srgbClr val="FF0066"/>
    <a:srgbClr val="999933"/>
    <a:srgbClr val="6699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1" autoAdjust="0"/>
    <p:restoredTop sz="93308" autoAdjust="0"/>
  </p:normalViewPr>
  <p:slideViewPr>
    <p:cSldViewPr snapToGrid="0">
      <p:cViewPr varScale="1">
        <p:scale>
          <a:sx n="104" d="100"/>
          <a:sy n="104" d="100"/>
        </p:scale>
        <p:origin x="288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30" y="-84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, Xinwen" userId="0e36c28d-7c66-4d23-8c4d-566aefcb51e0" providerId="ADAL" clId="{7D9C8912-FDCC-3041-9CE5-93FE2787062E}"/>
    <pc:docChg chg="custSel modSld modMainMaster">
      <pc:chgData name="Fu, Xinwen" userId="0e36c28d-7c66-4d23-8c4d-566aefcb51e0" providerId="ADAL" clId="{7D9C8912-FDCC-3041-9CE5-93FE2787062E}" dt="2022-09-19T20:44:04.127" v="6"/>
      <pc:docMkLst>
        <pc:docMk/>
      </pc:docMkLst>
      <pc:sldChg chg="delSp modSp mod">
        <pc:chgData name="Fu, Xinwen" userId="0e36c28d-7c66-4d23-8c4d-566aefcb51e0" providerId="ADAL" clId="{7D9C8912-FDCC-3041-9CE5-93FE2787062E}" dt="2022-09-14T19:01:15.985" v="2" actId="478"/>
        <pc:sldMkLst>
          <pc:docMk/>
          <pc:sldMk cId="0" sldId="256"/>
        </pc:sldMkLst>
        <pc:picChg chg="del">
          <ac:chgData name="Fu, Xinwen" userId="0e36c28d-7c66-4d23-8c4d-566aefcb51e0" providerId="ADAL" clId="{7D9C8912-FDCC-3041-9CE5-93FE2787062E}" dt="2022-09-14T19:01:15.985" v="2" actId="478"/>
          <ac:picMkLst>
            <pc:docMk/>
            <pc:sldMk cId="0" sldId="256"/>
            <ac:picMk id="5" creationId="{2C36A728-688D-F5A0-A595-C9EA1A13162D}"/>
          </ac:picMkLst>
        </pc:picChg>
        <pc:picChg chg="del mod">
          <ac:chgData name="Fu, Xinwen" userId="0e36c28d-7c66-4d23-8c4d-566aefcb51e0" providerId="ADAL" clId="{7D9C8912-FDCC-3041-9CE5-93FE2787062E}" dt="2022-09-14T19:01:14.602" v="1" actId="478"/>
          <ac:picMkLst>
            <pc:docMk/>
            <pc:sldMk cId="0" sldId="256"/>
            <ac:picMk id="6" creationId="{D6B32D6B-CC7D-8682-C7F1-CFDCC3FC7FE8}"/>
          </ac:picMkLst>
        </pc:picChg>
      </pc:sldChg>
      <pc:sldChg chg="modSp mod">
        <pc:chgData name="Fu, Xinwen" userId="0e36c28d-7c66-4d23-8c4d-566aefcb51e0" providerId="ADAL" clId="{7D9C8912-FDCC-3041-9CE5-93FE2787062E}" dt="2022-09-19T18:23:44.669" v="5" actId="114"/>
        <pc:sldMkLst>
          <pc:docMk/>
          <pc:sldMk cId="2294707862" sldId="454"/>
        </pc:sldMkLst>
        <pc:spChg chg="mod">
          <ac:chgData name="Fu, Xinwen" userId="0e36c28d-7c66-4d23-8c4d-566aefcb51e0" providerId="ADAL" clId="{7D9C8912-FDCC-3041-9CE5-93FE2787062E}" dt="2022-09-19T18:23:44.669" v="5" actId="114"/>
          <ac:spMkLst>
            <pc:docMk/>
            <pc:sldMk cId="2294707862" sldId="454"/>
            <ac:spMk id="3" creationId="{00000000-0000-0000-0000-000000000000}"/>
          </ac:spMkLst>
        </pc:spChg>
      </pc:sldChg>
      <pc:sldChg chg="addSp">
        <pc:chgData name="Fu, Xinwen" userId="0e36c28d-7c66-4d23-8c4d-566aefcb51e0" providerId="ADAL" clId="{7D9C8912-FDCC-3041-9CE5-93FE2787062E}" dt="2022-09-19T20:44:04.127" v="6"/>
        <pc:sldMkLst>
          <pc:docMk/>
          <pc:sldMk cId="1678107167" sldId="457"/>
        </pc:sldMkLst>
        <pc:inkChg chg="add">
          <ac:chgData name="Fu, Xinwen" userId="0e36c28d-7c66-4d23-8c4d-566aefcb51e0" providerId="ADAL" clId="{7D9C8912-FDCC-3041-9CE5-93FE2787062E}" dt="2022-09-19T20:44:04.127" v="6"/>
          <ac:inkMkLst>
            <pc:docMk/>
            <pc:sldMk cId="1678107167" sldId="457"/>
            <ac:inkMk id="9" creationId="{B47EDB9F-E56C-2C74-B739-EE7DCC60E628}"/>
          </ac:inkMkLst>
        </pc:inkChg>
      </pc:sldChg>
      <pc:sldMasterChg chg="modSldLayout">
        <pc:chgData name="Fu, Xinwen" userId="0e36c28d-7c66-4d23-8c4d-566aefcb51e0" providerId="ADAL" clId="{7D9C8912-FDCC-3041-9CE5-93FE2787062E}" dt="2022-09-14T19:01:23.957" v="3" actId="478"/>
        <pc:sldMasterMkLst>
          <pc:docMk/>
          <pc:sldMasterMk cId="2114772695" sldId="2147483894"/>
        </pc:sldMasterMkLst>
        <pc:sldLayoutChg chg="delSp mod">
          <pc:chgData name="Fu, Xinwen" userId="0e36c28d-7c66-4d23-8c4d-566aefcb51e0" providerId="ADAL" clId="{7D9C8912-FDCC-3041-9CE5-93FE2787062E}" dt="2022-09-14T19:01:23.957" v="3" actId="478"/>
          <pc:sldLayoutMkLst>
            <pc:docMk/>
            <pc:sldMasterMk cId="2114772695" sldId="2147483894"/>
            <pc:sldLayoutMk cId="2134860032" sldId="2147483896"/>
          </pc:sldLayoutMkLst>
          <pc:picChg chg="del">
            <ac:chgData name="Fu, Xinwen" userId="0e36c28d-7c66-4d23-8c4d-566aefcb51e0" providerId="ADAL" clId="{7D9C8912-FDCC-3041-9CE5-93FE2787062E}" dt="2022-09-14T19:01:23.957" v="3" actId="478"/>
            <ac:picMkLst>
              <pc:docMk/>
              <pc:sldMasterMk cId="2114772695" sldId="2147483894"/>
              <pc:sldLayoutMk cId="2134860032" sldId="2147483896"/>
              <ac:picMk id="11" creationId="{50BBB958-2379-90E5-EB64-F3A124E63D27}"/>
            </ac:picMkLst>
          </pc:picChg>
        </pc:sldLayoutChg>
      </pc:sldMasterChg>
    </pc:docChg>
  </pc:docChgLst>
  <pc:docChgLst>
    <pc:chgData name="Fu, Xinwen" userId="0e36c28d-7c66-4d23-8c4d-566aefcb51e0" providerId="ADAL" clId="{1B892977-0724-AF48-8F96-67EE8D341362}"/>
    <pc:docChg chg="custSel modSld">
      <pc:chgData name="Fu, Xinwen" userId="0e36c28d-7c66-4d23-8c4d-566aefcb51e0" providerId="ADAL" clId="{1B892977-0724-AF48-8F96-67EE8D341362}" dt="2023-09-20T18:58:07.090" v="1" actId="478"/>
      <pc:docMkLst>
        <pc:docMk/>
      </pc:docMkLst>
      <pc:sldChg chg="delSp mod">
        <pc:chgData name="Fu, Xinwen" userId="0e36c28d-7c66-4d23-8c4d-566aefcb51e0" providerId="ADAL" clId="{1B892977-0724-AF48-8F96-67EE8D341362}" dt="2023-09-20T18:57:48.986" v="0" actId="478"/>
        <pc:sldMkLst>
          <pc:docMk/>
          <pc:sldMk cId="1678107167" sldId="457"/>
        </pc:sldMkLst>
        <pc:inkChg chg="del">
          <ac:chgData name="Fu, Xinwen" userId="0e36c28d-7c66-4d23-8c4d-566aefcb51e0" providerId="ADAL" clId="{1B892977-0724-AF48-8F96-67EE8D341362}" dt="2023-09-20T18:57:48.986" v="0" actId="478"/>
          <ac:inkMkLst>
            <pc:docMk/>
            <pc:sldMk cId="1678107167" sldId="457"/>
            <ac:inkMk id="9" creationId="{B47EDB9F-E56C-2C74-B739-EE7DCC60E628}"/>
          </ac:inkMkLst>
        </pc:inkChg>
      </pc:sldChg>
      <pc:sldChg chg="delSp mod">
        <pc:chgData name="Fu, Xinwen" userId="0e36c28d-7c66-4d23-8c4d-566aefcb51e0" providerId="ADAL" clId="{1B892977-0724-AF48-8F96-67EE8D341362}" dt="2023-09-20T18:58:07.090" v="1" actId="478"/>
        <pc:sldMkLst>
          <pc:docMk/>
          <pc:sldMk cId="269847179" sldId="459"/>
        </pc:sldMkLst>
        <pc:inkChg chg="del">
          <ac:chgData name="Fu, Xinwen" userId="0e36c28d-7c66-4d23-8c4d-566aefcb51e0" providerId="ADAL" clId="{1B892977-0724-AF48-8F96-67EE8D341362}" dt="2023-09-20T18:58:07.090" v="1" actId="478"/>
          <ac:inkMkLst>
            <pc:docMk/>
            <pc:sldMk cId="269847179" sldId="459"/>
            <ac:inkMk id="6" creationId="{00000000-0000-0000-0000-000000000000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FEF89AF-54E3-440D-8ED0-996414AFF8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017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9T15:02:34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11427 16500 41 0,'-10'-2'74'0,"-3"2"-8"15,0 0-6-15,-1 0-9 0,4 0-3 0,-3 0-6 16,-1 0-5-16,3-1-4 0,-1 2-4 0,-1 0 0 16,3 0-6-16,-3-1-2 0,4 2-1 0,-1-2-2 15,0 1 2-15,10-1 0 0,-13 2-11 16,13-2-22-16,-8 0-12 0,4 0-15 0,4 0-14 15,0 0-32-15,-4 4-91 0,4-4 41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772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30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Select all folders by pressing CTRL+A. Right-click on the selected area and choose “Properties.” Wait until your computer has finished counting all of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on the drive. You will find the total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number of files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at the top of the Properties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7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https://stackoverflow.com/questions/7285059/hmac-sha1-in-bash</a:t>
            </a:r>
          </a:p>
        </p:txBody>
      </p:sp>
    </p:spTree>
    <p:extLst>
      <p:ext uri="{BB962C8B-B14F-4D97-AF65-F5344CB8AC3E}">
        <p14:creationId xmlns:p14="http://schemas.microsoft.com/office/powerpoint/2010/main" val="264533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87458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369303" y="6225769"/>
            <a:ext cx="1299316" cy="49570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9DE46-C06E-47BD-980F-552B2EAF619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43" y="3105720"/>
            <a:ext cx="338513" cy="3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2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6" idx="1"/>
          </p:cNvCxnSpPr>
          <p:nvPr/>
        </p:nvCxnSpPr>
        <p:spPr>
          <a:xfrm flipV="1">
            <a:off x="1331913" y="1303338"/>
            <a:ext cx="3095625" cy="12700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96975"/>
            <a:ext cx="220662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6" idx="3"/>
          </p:cNvCxnSpPr>
          <p:nvPr/>
        </p:nvCxnSpPr>
        <p:spPr>
          <a:xfrm flipV="1">
            <a:off x="4648200" y="1293813"/>
            <a:ext cx="3092450" cy="9525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72" y="188640"/>
            <a:ext cx="7262673" cy="1080120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04672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86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249690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440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04672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2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x-none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x-none" dirty="0"/>
              <a:t>Haga clic para modificar el estilo de texto del patrón</a:t>
            </a:r>
          </a:p>
          <a:p>
            <a:pPr lvl="1"/>
            <a:r>
              <a:rPr lang="es-ES" altLang="x-none" dirty="0"/>
              <a:t>Segundo nivel</a:t>
            </a:r>
          </a:p>
          <a:p>
            <a:pPr lvl="2"/>
            <a:r>
              <a:rPr lang="es-ES" altLang="x-none" dirty="0"/>
              <a:t>Tercer nivel</a:t>
            </a:r>
          </a:p>
          <a:p>
            <a:pPr lvl="3"/>
            <a:r>
              <a:rPr lang="es-ES" altLang="x-none" dirty="0"/>
              <a:t>Cuarto nivel</a:t>
            </a:r>
          </a:p>
          <a:p>
            <a:pPr lvl="4"/>
            <a:r>
              <a:rPr lang="es-ES" altLang="x-none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6314" y="6245225"/>
            <a:ext cx="141448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CFF8CE9-CF61-40DE-9DA2-831B5EF981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1" y="5626100"/>
            <a:ext cx="1057275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77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pngimg.com/png/18724-server-png-imag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xpixel.net/Emoji-Svg-File-Red-Emoji-Evil-Emoji-Sinister-Emoji-3106809" TargetMode="Externa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wall.com/john/doc/MODES.shtml" TargetMode="External"/><Relationship Id="rId2" Type="http://schemas.openxmlformats.org/officeDocument/2006/relationships/hyperlink" Target="https://www.openwall.com/john/doc/EXAMPLES.s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0" y="406400"/>
            <a:ext cx="9144000" cy="2667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Checksum and Cryptographic Hash Function</a:t>
            </a:r>
          </a:p>
        </p:txBody>
      </p:sp>
      <p:sp>
        <p:nvSpPr>
          <p:cNvPr id="4099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02038"/>
            <a:ext cx="6858000" cy="2413000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Xinwen Fu., </a:t>
            </a:r>
            <a:r>
              <a:rPr lang="en-US" altLang="en-US" sz="2600" dirty="0" err="1"/>
              <a:t>Ph.D</a:t>
            </a:r>
            <a:endParaRPr lang="en-US" altLang="en-US" sz="2600" dirty="0"/>
          </a:p>
          <a:p>
            <a:pPr eaLnBrk="1" hangingPunct="1"/>
            <a:r>
              <a:rPr lang="en-US" altLang="en-US" sz="2600" dirty="0"/>
              <a:t>Professor</a:t>
            </a:r>
          </a:p>
          <a:p>
            <a:pPr eaLnBrk="1" hangingPunct="1"/>
            <a:r>
              <a:rPr lang="en-US" altLang="en-US" sz="2600" dirty="0"/>
              <a:t>Department of Computer Science</a:t>
            </a:r>
          </a:p>
          <a:p>
            <a:pPr eaLnBrk="1" hangingPunct="1"/>
            <a:r>
              <a:rPr lang="en-US" altLang="en-US" sz="2600" dirty="0"/>
              <a:t>University of Massachusetts Lowell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as Identify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4429125" cy="464137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MD5 hash algorithm</a:t>
            </a:r>
          </a:p>
          <a:p>
            <a:pPr>
              <a:lnSpc>
                <a:spcPct val="120000"/>
              </a:lnSpc>
            </a:pPr>
            <a:r>
              <a:rPr lang="en-US" dirty="0"/>
              <a:t>2</a:t>
            </a:r>
            <a:r>
              <a:rPr lang="en-US" baseline="30000" dirty="0"/>
              <a:t>128</a:t>
            </a:r>
            <a:r>
              <a:rPr lang="en-US" dirty="0"/>
              <a:t> possible hashes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Roughly 3.4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/>
              <a:t>10</a:t>
            </a:r>
            <a:r>
              <a:rPr lang="en-US" baseline="30000" dirty="0"/>
              <a:t>38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Compared with 365 days</a:t>
            </a:r>
            <a:endParaRPr lang="en-US" baseline="30000" dirty="0"/>
          </a:p>
          <a:p>
            <a:pPr>
              <a:lnSpc>
                <a:spcPct val="120000"/>
              </a:lnSpc>
            </a:pPr>
            <a:r>
              <a:rPr lang="en-US" i="1" dirty="0"/>
              <a:t>n</a:t>
            </a:r>
            <a:r>
              <a:rPr lang="en-US" dirty="0"/>
              <a:t> files on a disk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Compared with </a:t>
            </a:r>
            <a:r>
              <a:rPr lang="en-US" i="1" dirty="0"/>
              <a:t>n</a:t>
            </a:r>
            <a:r>
              <a:rPr lang="en-US" dirty="0"/>
              <a:t> randomly chosen people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E.g. 152,094 files on my hard disk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4" y="1484784"/>
            <a:ext cx="3662363" cy="45729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4040280" y="5938920"/>
              <a:ext cx="73800" cy="46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7400" y="5935680"/>
                <a:ext cx="79200" cy="1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470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Desirable Properties of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26069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Performance: easy to compute H(m)</a:t>
            </a:r>
          </a:p>
          <a:p>
            <a:pPr>
              <a:lnSpc>
                <a:spcPct val="120000"/>
              </a:lnSpc>
            </a:pPr>
            <a:r>
              <a:rPr lang="en-US" dirty="0"/>
              <a:t>One-way property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Given H(m) but not m, it’s difficult to find m</a:t>
            </a:r>
          </a:p>
          <a:p>
            <a:pPr>
              <a:lnSpc>
                <a:spcPct val="120000"/>
              </a:lnSpc>
            </a:pPr>
            <a:r>
              <a:rPr lang="en-US" dirty="0"/>
              <a:t>Weak collision free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Given H(m), it’s difficult to find </a:t>
            </a:r>
            <a:r>
              <a:rPr lang="en-US" dirty="0" err="1"/>
              <a:t>m’</a:t>
            </a:r>
            <a:r>
              <a:rPr lang="en-US" dirty="0"/>
              <a:t> such that H(</a:t>
            </a:r>
            <a:r>
              <a:rPr lang="en-US" dirty="0" err="1"/>
              <a:t>m’</a:t>
            </a:r>
            <a:r>
              <a:rPr lang="en-US" dirty="0"/>
              <a:t>) = H(m).</a:t>
            </a:r>
          </a:p>
          <a:p>
            <a:pPr>
              <a:lnSpc>
                <a:spcPct val="120000"/>
              </a:lnSpc>
            </a:pPr>
            <a:r>
              <a:rPr lang="en-US" dirty="0"/>
              <a:t>Strong collision free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Computationally infeasible to find m1, m2 such that H(m</a:t>
            </a:r>
            <a:r>
              <a:rPr lang="en-US" baseline="-25000" dirty="0"/>
              <a:t>1</a:t>
            </a:r>
            <a:r>
              <a:rPr lang="en-US" dirty="0"/>
              <a:t>) = H(m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350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design a hash algorithm?</a:t>
            </a:r>
          </a:p>
          <a:p>
            <a:endParaRPr lang="en-US" dirty="0"/>
          </a:p>
          <a:p>
            <a:r>
              <a:rPr lang="en-US" dirty="0"/>
              <a:t>Can you design a good hash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51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76225"/>
            <a:ext cx="8120062" cy="844550"/>
          </a:xfrm>
        </p:spPr>
        <p:txBody>
          <a:bodyPr/>
          <a:lstStyle/>
          <a:p>
            <a:r>
              <a:rPr lang="en-US" sz="3200" dirty="0">
                <a:latin typeface="Gill Sans MT" charset="0"/>
              </a:rPr>
              <a:t>Internet checksum: poor crypto hash function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360488"/>
            <a:ext cx="8424863" cy="212248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Internet checksum has some properties of hash function:</a:t>
            </a:r>
          </a:p>
          <a:p>
            <a:pPr indent="-223838"/>
            <a:r>
              <a:rPr lang="en-US" sz="2400" dirty="0">
                <a:latin typeface="Gill Sans MT" charset="0"/>
              </a:rPr>
              <a:t>produces fixed length digest of message</a:t>
            </a:r>
          </a:p>
          <a:p>
            <a:pPr indent="-223838"/>
            <a:r>
              <a:rPr lang="en-US" sz="2400" dirty="0">
                <a:latin typeface="Gill Sans MT" charset="0"/>
              </a:rPr>
              <a:t>is many-to-one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417513" y="2809875"/>
            <a:ext cx="8424862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But given message with given hash value, it is easy to find another message with same hash value: 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514350" y="4238625"/>
            <a:ext cx="110966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I O U 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0 0 . 9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1920875" y="4238625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49 4F 55 31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30 30 2E 39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39 42 4F 42</a:t>
            </a:r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431800" y="3879850"/>
            <a:ext cx="12239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1920875" y="3875088"/>
            <a:ext cx="16494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1901825" y="525780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1852613" y="5291138"/>
            <a:ext cx="1744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49164" name="Text Box 11"/>
          <p:cNvSpPr txBox="1">
            <a:spLocks noChangeArrowheads="1"/>
          </p:cNvSpPr>
          <p:nvPr/>
        </p:nvSpPr>
        <p:spPr bwMode="auto">
          <a:xfrm>
            <a:off x="5535613" y="4222750"/>
            <a:ext cx="11096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I O U </a:t>
            </a:r>
            <a:r>
              <a:rPr lang="en-US" b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0 0 . </a:t>
            </a:r>
            <a:r>
              <a:rPr lang="en-US" b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49165" name="Text Box 12"/>
          <p:cNvSpPr txBox="1">
            <a:spLocks noChangeArrowheads="1"/>
          </p:cNvSpPr>
          <p:nvPr/>
        </p:nvSpPr>
        <p:spPr bwMode="auto">
          <a:xfrm>
            <a:off x="6942138" y="4222750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49 4F 55 </a:t>
            </a:r>
            <a:r>
              <a:rPr lang="en-US" b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39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30 30 2E </a:t>
            </a:r>
            <a:r>
              <a:rPr lang="en-US" b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31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39 42 4F 42</a:t>
            </a:r>
          </a:p>
        </p:txBody>
      </p:sp>
      <p:sp>
        <p:nvSpPr>
          <p:cNvPr id="49166" name="Text Box 13"/>
          <p:cNvSpPr txBox="1">
            <a:spLocks noChangeArrowheads="1"/>
          </p:cNvSpPr>
          <p:nvPr/>
        </p:nvSpPr>
        <p:spPr bwMode="auto">
          <a:xfrm>
            <a:off x="5453063" y="3863975"/>
            <a:ext cx="1223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49167" name="Text Box 14"/>
          <p:cNvSpPr txBox="1">
            <a:spLocks noChangeArrowheads="1"/>
          </p:cNvSpPr>
          <p:nvPr/>
        </p:nvSpPr>
        <p:spPr bwMode="auto">
          <a:xfrm>
            <a:off x="6942138" y="3859213"/>
            <a:ext cx="16494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49168" name="Line 15"/>
          <p:cNvSpPr>
            <a:spLocks noChangeShapeType="1"/>
          </p:cNvSpPr>
          <p:nvPr/>
        </p:nvSpPr>
        <p:spPr bwMode="auto">
          <a:xfrm>
            <a:off x="6923088" y="5241925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69" name="Text Box 16"/>
          <p:cNvSpPr txBox="1">
            <a:spLocks noChangeArrowheads="1"/>
          </p:cNvSpPr>
          <p:nvPr/>
        </p:nvSpPr>
        <p:spPr bwMode="auto">
          <a:xfrm>
            <a:off x="6873875" y="5275263"/>
            <a:ext cx="17446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49170" name="Text Box 17"/>
          <p:cNvSpPr txBox="1">
            <a:spLocks noChangeArrowheads="1"/>
          </p:cNvSpPr>
          <p:nvPr/>
        </p:nvSpPr>
        <p:spPr bwMode="auto">
          <a:xfrm>
            <a:off x="3740150" y="5349875"/>
            <a:ext cx="3071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different messages</a:t>
            </a:r>
          </a:p>
          <a:p>
            <a:pPr algn="ctr">
              <a:defRPr/>
            </a:pPr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but identical checksums</a:t>
            </a:r>
            <a:r>
              <a:rPr lang="en-US" dirty="0">
                <a:solidFill>
                  <a:schemeClr val="accent2"/>
                </a:solidFill>
                <a:latin typeface="Arial" charset="0"/>
                <a:cs typeface="Arial" charset="0"/>
              </a:rPr>
              <a:t>!</a:t>
            </a:r>
          </a:p>
        </p:txBody>
      </p:sp>
      <p:sp>
        <p:nvSpPr>
          <p:cNvPr id="49171" name="Line 18"/>
          <p:cNvSpPr>
            <a:spLocks noChangeShapeType="1"/>
          </p:cNvSpPr>
          <p:nvPr/>
        </p:nvSpPr>
        <p:spPr bwMode="auto">
          <a:xfrm flipH="1" flipV="1">
            <a:off x="3589338" y="5483225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72" name="Line 19"/>
          <p:cNvSpPr>
            <a:spLocks noChangeShapeType="1"/>
          </p:cNvSpPr>
          <p:nvPr/>
        </p:nvSpPr>
        <p:spPr bwMode="auto">
          <a:xfrm flipV="1">
            <a:off x="6499225" y="5467350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0336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Checksum and Hash Algorithm</a:t>
            </a:r>
          </a:p>
          <a:p>
            <a:r>
              <a:rPr lang="en-US" altLang="en-US" dirty="0"/>
              <a:t>Hash applications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Hands-on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734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Password hashing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59092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Server stores H(</a:t>
            </a:r>
            <a:r>
              <a:rPr lang="en-US" dirty="0" err="1"/>
              <a:t>password|salt</a:t>
            </a:r>
            <a:r>
              <a:rPr lang="en-US" dirty="0"/>
              <a:t>) and salt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Client/user enters the password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Server hashes client password, compares client password hash with stored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5" name="Picture 4" descr="File:Cartoon Black Woman Using A Laptop At Home.svg ...">
            <a:extLst>
              <a:ext uri="{FF2B5EF4-FFF2-40B4-BE49-F238E27FC236}">
                <a16:creationId xmlns:a16="http://schemas.microsoft.com/office/drawing/2014/main" id="{DCFD47B9-8B6B-AB2F-B470-65B3C65379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48" y="3740730"/>
            <a:ext cx="1096468" cy="1334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C6B8D6-19D4-5683-1C51-CF90C6D25430}"/>
              </a:ext>
            </a:extLst>
          </p:cNvPr>
          <p:cNvSpPr txBox="1"/>
          <p:nvPr/>
        </p:nvSpPr>
        <p:spPr>
          <a:xfrm>
            <a:off x="353422" y="506282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Carol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3985624-131D-43AD-CFE5-9CBCDFD6C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47531" y="3554405"/>
            <a:ext cx="1392888" cy="1714900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7F2462C-6915-B8D5-51FF-66CB1DAE9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209704"/>
              </p:ext>
            </p:extLst>
          </p:nvPr>
        </p:nvGraphicFramePr>
        <p:xfrm>
          <a:off x="4404756" y="3764128"/>
          <a:ext cx="44580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159">
                  <a:extLst>
                    <a:ext uri="{9D8B030D-6E8A-4147-A177-3AD203B41FA5}">
                      <a16:colId xmlns:a16="http://schemas.microsoft.com/office/drawing/2014/main" val="2977021292"/>
                    </a:ext>
                  </a:extLst>
                </a:gridCol>
                <a:gridCol w="761921">
                  <a:extLst>
                    <a:ext uri="{9D8B030D-6E8A-4147-A177-3AD203B41FA5}">
                      <a16:colId xmlns:a16="http://schemas.microsoft.com/office/drawing/2014/main" val="3069468049"/>
                    </a:ext>
                  </a:extLst>
                </a:gridCol>
                <a:gridCol w="2274952">
                  <a:extLst>
                    <a:ext uri="{9D8B030D-6E8A-4147-A177-3AD203B41FA5}">
                      <a16:colId xmlns:a16="http://schemas.microsoft.com/office/drawing/2014/main" val="1900938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>
                    <a:solidFill>
                      <a:schemeClr val="accent1"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Salt</a:t>
                      </a:r>
                    </a:p>
                  </a:txBody>
                  <a:tcPr>
                    <a:solidFill>
                      <a:schemeClr val="accent1"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 hash</a:t>
                      </a:r>
                    </a:p>
                  </a:txBody>
                  <a:tcPr>
                    <a:solidFill>
                      <a:schemeClr val="accent1">
                        <a:alpha val="5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5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Salt1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H(Carol-Pass|Salt1)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20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tint val="20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tint val="20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tint val="20000"/>
                        <a:alpha val="5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94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tint val="40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tint val="40000"/>
                        <a:alpha val="5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tint val="40000"/>
                        <a:alpha val="5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896616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A0B8C0-FE46-2CFC-16D2-F065C1E8844C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1336116" y="4408211"/>
            <a:ext cx="1911415" cy="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92B1648-2D86-3CD6-1111-006D2BD6BD66}"/>
              </a:ext>
            </a:extLst>
          </p:cNvPr>
          <p:cNvSpPr txBox="1"/>
          <p:nvPr/>
        </p:nvSpPr>
        <p:spPr>
          <a:xfrm>
            <a:off x="1097652" y="3868038"/>
            <a:ext cx="218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Carol: Carol-Pass</a:t>
            </a:r>
          </a:p>
        </p:txBody>
      </p:sp>
    </p:spTree>
    <p:extLst>
      <p:ext uri="{BB962C8B-B14F-4D97-AF65-F5344CB8AC3E}">
        <p14:creationId xmlns:p14="http://schemas.microsoft.com/office/powerpoint/2010/main" val="3582141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Message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17034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Keyed hash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Agree on a secret key 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Compute keyed hash H(</a:t>
            </a:r>
            <a:r>
              <a:rPr lang="en-US" dirty="0" err="1"/>
              <a:t>m|k</a:t>
            </a:r>
            <a:r>
              <a:rPr lang="en-US" dirty="0"/>
              <a:t>) and send with m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M, H(</a:t>
            </a:r>
            <a:r>
              <a:rPr lang="en-US" dirty="0" err="1"/>
              <a:t>m|k</a:t>
            </a:r>
            <a:r>
              <a:rPr lang="en-US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E.g. HMAC</a:t>
            </a:r>
          </a:p>
          <a:p>
            <a:pPr>
              <a:lnSpc>
                <a:spcPct val="120000"/>
              </a:lnSpc>
            </a:pPr>
            <a:r>
              <a:rPr lang="en-US" dirty="0"/>
              <a:t>Can hash work as message authentication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5" name="Picture 4" descr="File:Cartoon Black Woman Using A Laptop At Home.svg ...">
            <a:extLst>
              <a:ext uri="{FF2B5EF4-FFF2-40B4-BE49-F238E27FC236}">
                <a16:creationId xmlns:a16="http://schemas.microsoft.com/office/drawing/2014/main" id="{C96F8D81-D33A-6EFA-2704-B1286FC6FC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333" y="4655127"/>
            <a:ext cx="1096468" cy="1334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1A754-9FF2-56DD-5F16-B9CCDB6C22CC}"/>
              </a:ext>
            </a:extLst>
          </p:cNvPr>
          <p:cNvSpPr txBox="1"/>
          <p:nvPr/>
        </p:nvSpPr>
        <p:spPr>
          <a:xfrm>
            <a:off x="1608107" y="597721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Carol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EF3519-5304-2B2A-C8EB-23F41D3D9741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590801" y="5320785"/>
            <a:ext cx="3414165" cy="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4DF9F7-A916-1B17-C9AB-C7BAF5F22DA7}"/>
              </a:ext>
            </a:extLst>
          </p:cNvPr>
          <p:cNvSpPr txBox="1"/>
          <p:nvPr/>
        </p:nvSpPr>
        <p:spPr>
          <a:xfrm>
            <a:off x="3464681" y="471476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M, H(M)</a:t>
            </a:r>
          </a:p>
        </p:txBody>
      </p:sp>
      <p:pic>
        <p:nvPicPr>
          <p:cNvPr id="12" name="Picture 40" descr="j0292020">
            <a:extLst>
              <a:ext uri="{FF2B5EF4-FFF2-40B4-BE49-F238E27FC236}">
                <a16:creationId xmlns:a16="http://schemas.microsoft.com/office/drawing/2014/main" id="{ED238483-403D-4C26-4B0F-91725AE1A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04966" y="4701810"/>
            <a:ext cx="1096468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066B51-4449-314D-3911-3B01FE7C827C}"/>
              </a:ext>
            </a:extLst>
          </p:cNvPr>
          <p:cNvSpPr txBox="1"/>
          <p:nvPr/>
        </p:nvSpPr>
        <p:spPr>
          <a:xfrm>
            <a:off x="6329946" y="596136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8164696-C830-05A1-188E-7F77A42CE195}"/>
              </a:ext>
            </a:extLst>
          </p:cNvPr>
          <p:cNvGrpSpPr/>
          <p:nvPr/>
        </p:nvGrpSpPr>
        <p:grpSpPr>
          <a:xfrm>
            <a:off x="3525694" y="5038222"/>
            <a:ext cx="2241756" cy="1389085"/>
            <a:chOff x="3525694" y="5142132"/>
            <a:chExt cx="2241756" cy="1389085"/>
          </a:xfrm>
        </p:grpSpPr>
        <p:pic>
          <p:nvPicPr>
            <p:cNvPr id="18" name="Picture 17" descr="Shape, circle&#10;&#10;Description automatically generated">
              <a:extLst>
                <a:ext uri="{FF2B5EF4-FFF2-40B4-BE49-F238E27FC236}">
                  <a16:creationId xmlns:a16="http://schemas.microsoft.com/office/drawing/2014/main" id="{BC6FE5EA-FF7B-5701-3C9F-D15F9793F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3525694" y="5142132"/>
              <a:ext cx="1022498" cy="102249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770833-44F6-4E38-8FD5-1F15D10687D4}"/>
                </a:ext>
              </a:extLst>
            </p:cNvPr>
            <p:cNvSpPr txBox="1"/>
            <p:nvPr/>
          </p:nvSpPr>
          <p:spPr>
            <a:xfrm>
              <a:off x="3735642" y="6161885"/>
              <a:ext cx="602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CC7D4B-15DC-E9F0-4141-2CC211901138}"/>
                </a:ext>
              </a:extLst>
            </p:cNvPr>
            <p:cNvSpPr txBox="1"/>
            <p:nvPr/>
          </p:nvSpPr>
          <p:spPr>
            <a:xfrm>
              <a:off x="4546859" y="5618934"/>
              <a:ext cx="1220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M’, H(M’)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810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Base64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6"/>
            <a:ext cx="8229600" cy="325104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Converts every 6 bits (64 possibilities) of a message into one character (8 bits) in a 64-character alphabet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 64-character alphabet: ABCDEFGHIJKLMNOPQRSTUVWXYZabcdefghijklmnopqrstuvwxyz0123456789+/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=</a:t>
            </a:r>
            <a:r>
              <a:rPr lang="en-US" dirty="0"/>
              <a:t> may be used to indicate padding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 command---base64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29" y="4626218"/>
            <a:ext cx="6907542" cy="118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7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Base64 Encoding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651096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A public key encoded with base64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-----BEGIN PUBLIC KEY-----</a:t>
            </a:r>
          </a:p>
          <a:p>
            <a:pPr marL="0" indent="0">
              <a:buNone/>
            </a:pPr>
            <a:r>
              <a:rPr lang="en-US" dirty="0"/>
              <a:t>MIIBIjANBgkqhkiG9w0BAQEFAAOCAQ8AMIIBCgKCAQEAwiC7M2YPYEI2R47Ozlu4</a:t>
            </a:r>
          </a:p>
          <a:p>
            <a:pPr marL="0" indent="0">
              <a:buNone/>
            </a:pPr>
            <a:r>
              <a:rPr lang="en-US" dirty="0"/>
              <a:t>olZ2XtCGtt+i2UHUtjig2gKTRwxsjct3ZYRKawuYGGGaBQAcrqlZV3AJAwit9f+F</a:t>
            </a:r>
          </a:p>
          <a:p>
            <a:pPr marL="0" indent="0">
              <a:buNone/>
            </a:pPr>
            <a:r>
              <a:rPr lang="en-US" dirty="0"/>
              <a:t>+zEWrGGyEEFypWdpOb3arNB0XJLxNsRNwSv09idSJ3o/rRfZMV0DR/</a:t>
            </a:r>
            <a:r>
              <a:rPr lang="en-US" dirty="0" err="1"/>
              <a:t>dJcDznYnvt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/JSzckSktuwocspYa5QVEgMd6/SrW4ZyzK3OqoBW9ktzjTDP13uol/Lnv4Ts+hPE</a:t>
            </a:r>
          </a:p>
          <a:p>
            <a:pPr marL="0" indent="0">
              <a:buNone/>
            </a:pPr>
            <a:r>
              <a:rPr lang="en-US" dirty="0"/>
              <a:t>lzkG9y+XZ3oa0vqd2oFjWU/13tif/1TrAqUE/</a:t>
            </a:r>
            <a:r>
              <a:rPr lang="en-US" dirty="0" err="1"/>
              <a:t>Ph</a:t>
            </a:r>
            <a:r>
              <a:rPr lang="en-US" dirty="0"/>
              <a:t>/4rHl0EwRCenrH1lceL9PnywF</a:t>
            </a:r>
          </a:p>
          <a:p>
            <a:pPr marL="0" indent="0">
              <a:buNone/>
            </a:pPr>
            <a:r>
              <a:rPr lang="en-US" dirty="0"/>
              <a:t>L+GN2Iz1P1oG8n0d18BGn7XkejGPxjrarqpzEToKlLXAxp+i8iXypTSSRsYsj0Vo</a:t>
            </a:r>
          </a:p>
          <a:p>
            <a:pPr marL="0" indent="0">
              <a:buNone/>
            </a:pPr>
            <a:r>
              <a:rPr lang="en-US" dirty="0" err="1"/>
              <a:t>PwIDAQAB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-----END PUBLIC KEY-----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703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Base16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Converts every 4 bits (16 possibilities) of a message into one character in a 16-character alphabet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0 to 9, and "A"–"F“ (or "a"–"f“)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That is, hexadecimal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Example: get base16 encoding a file called changelog</a:t>
            </a:r>
          </a:p>
          <a:p>
            <a:pPr lvl="1">
              <a:lnSpc>
                <a:spcPct val="120000"/>
              </a:lnSpc>
            </a:pPr>
            <a:r>
              <a:rPr lang="en-US" i="1" dirty="0">
                <a:solidFill>
                  <a:srgbClr val="FF0000"/>
                </a:solidFill>
              </a:rPr>
              <a:t>base16 changelog</a:t>
            </a:r>
            <a:br>
              <a:rPr lang="en-US" dirty="0"/>
            </a:br>
            <a:r>
              <a:rPr lang="en-US" dirty="0"/>
              <a:t>0a097375646f2061646475736572206b616c692076626f7873660a095375646f2061707420696e7374616c6c20707974686f6e332d7069700a097375646f2061707420696e7374616c6c2074656c6e65740a097375646f2067656d20696e7374616c6c207265782d746578740a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base16</a:t>
            </a:r>
            <a:r>
              <a:rPr lang="en-US" dirty="0"/>
              <a:t> part of </a:t>
            </a:r>
            <a:r>
              <a:rPr lang="en-US" dirty="0" err="1"/>
              <a:t>basez</a:t>
            </a:r>
            <a:r>
              <a:rPr lang="en-US" dirty="0"/>
              <a:t> package for Linux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092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Checksum and Hash Algorithm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Hash applications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Hands-on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074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Checksum and Hash Algorithm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Hash applications</a:t>
            </a:r>
            <a:endParaRPr lang="en-US" dirty="0"/>
          </a:p>
          <a:p>
            <a:r>
              <a:rPr lang="en-US"/>
              <a:t>Hands-on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385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80120"/>
          </a:xfrm>
        </p:spPr>
        <p:txBody>
          <a:bodyPr>
            <a:normAutofit/>
          </a:bodyPr>
          <a:lstStyle/>
          <a:p>
            <a:r>
              <a:rPr lang="en-US" dirty="0"/>
              <a:t>Hands-on 1: MD5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3"/>
            <a:ext cx="8229600" cy="476044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One student as Sender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Compute hash of a </a:t>
            </a:r>
            <a:r>
              <a:rPr lang="en-US" dirty="0">
                <a:solidFill>
                  <a:srgbClr val="C00000"/>
                </a:solidFill>
              </a:rPr>
              <a:t>message</a:t>
            </a:r>
            <a:r>
              <a:rPr lang="en-US" dirty="0"/>
              <a:t> (md5sum) 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echo -n ‘</a:t>
            </a:r>
            <a:r>
              <a:rPr lang="en-US" dirty="0">
                <a:solidFill>
                  <a:srgbClr val="C00000"/>
                </a:solidFill>
              </a:rPr>
              <a:t>message</a:t>
            </a:r>
            <a:r>
              <a:rPr lang="en-US" dirty="0"/>
              <a:t>' | md5sum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Send message and its hash to chat server in the format of </a:t>
            </a:r>
            <a:r>
              <a:rPr lang="en-US" i="1" dirty="0"/>
              <a:t>message&gt;&gt;&gt;hash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</a:pPr>
            <a:r>
              <a:rPr lang="en-US" dirty="0"/>
              <a:t>Anyone as Receiver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Compute hash of </a:t>
            </a:r>
            <a:r>
              <a:rPr lang="en-US" dirty="0">
                <a:solidFill>
                  <a:srgbClr val="0033CC"/>
                </a:solidFill>
              </a:rPr>
              <a:t>received message </a:t>
            </a:r>
            <a:r>
              <a:rPr lang="en-US" dirty="0"/>
              <a:t>locally (md5sum)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echo -n ‘</a:t>
            </a:r>
            <a:r>
              <a:rPr lang="en-US" dirty="0">
                <a:solidFill>
                  <a:srgbClr val="0033CC"/>
                </a:solidFill>
              </a:rPr>
              <a:t>received-message</a:t>
            </a:r>
            <a:r>
              <a:rPr lang="en-US" dirty="0"/>
              <a:t>' | md5sum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Compare newly computed hash with the hash sent over</a:t>
            </a:r>
          </a:p>
          <a:p>
            <a:pPr>
              <a:lnSpc>
                <a:spcPct val="120000"/>
              </a:lnSpc>
              <a:buFont typeface="+mj-lt"/>
              <a:buChar char="•"/>
            </a:pPr>
            <a:r>
              <a:rPr lang="en-US" dirty="0"/>
              <a:t>Discuss why hash only is not good for message integrity 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895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80120"/>
          </a:xfrm>
        </p:spPr>
        <p:txBody>
          <a:bodyPr>
            <a:normAutofit/>
          </a:bodyPr>
          <a:lstStyle/>
          <a:p>
            <a:r>
              <a:rPr lang="en-US" sz="3600" dirty="0"/>
              <a:t>Hands-on 2: HMAC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5883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One student as Sender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Share a secret key (a string) with Receiver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through private chat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dirty="0" err="1"/>
              <a:t>hmac</a:t>
            </a:r>
            <a:r>
              <a:rPr lang="en-US" dirty="0"/>
              <a:t> of a </a:t>
            </a:r>
            <a:r>
              <a:rPr lang="en-US" dirty="0">
                <a:solidFill>
                  <a:srgbClr val="C00000"/>
                </a:solidFill>
              </a:rPr>
              <a:t>message</a:t>
            </a:r>
          </a:p>
          <a:p>
            <a:pPr lvl="2">
              <a:lnSpc>
                <a:spcPct val="120000"/>
              </a:lnSpc>
            </a:pPr>
            <a:r>
              <a:rPr lang="en-US" i="1" dirty="0"/>
              <a:t>echo -n "message" | </a:t>
            </a:r>
            <a:r>
              <a:rPr lang="en-US" i="1" dirty="0" err="1"/>
              <a:t>openssl</a:t>
            </a:r>
            <a:r>
              <a:rPr lang="en-US" i="1" dirty="0"/>
              <a:t> sha1 -</a:t>
            </a:r>
            <a:r>
              <a:rPr lang="en-US" i="1" dirty="0" err="1"/>
              <a:t>hmac</a:t>
            </a:r>
            <a:r>
              <a:rPr lang="en-US" i="1" dirty="0"/>
              <a:t> "key"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Send the message and </a:t>
            </a:r>
            <a:r>
              <a:rPr lang="en-US" dirty="0" err="1"/>
              <a:t>hmac</a:t>
            </a:r>
            <a:r>
              <a:rPr lang="en-US" dirty="0"/>
              <a:t> to the chat server in the format of </a:t>
            </a:r>
            <a:r>
              <a:rPr lang="en-US" i="1" dirty="0"/>
              <a:t>message&gt;&gt;&gt;</a:t>
            </a:r>
            <a:r>
              <a:rPr lang="en-US" i="1" dirty="0" err="1"/>
              <a:t>hmac</a:t>
            </a:r>
            <a:endParaRPr lang="en-US" i="1" dirty="0"/>
          </a:p>
          <a:p>
            <a:pPr>
              <a:lnSpc>
                <a:spcPct val="120000"/>
              </a:lnSpc>
            </a:pPr>
            <a:r>
              <a:rPr lang="en-US" dirty="0"/>
              <a:t>The one with the key as Receiver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dirty="0" err="1"/>
              <a:t>hmac</a:t>
            </a:r>
            <a:r>
              <a:rPr lang="en-US" dirty="0"/>
              <a:t> of </a:t>
            </a:r>
            <a:r>
              <a:rPr lang="en-US" dirty="0">
                <a:solidFill>
                  <a:srgbClr val="0033CC"/>
                </a:solidFill>
              </a:rPr>
              <a:t>received message </a:t>
            </a:r>
            <a:r>
              <a:rPr lang="en-US" dirty="0"/>
              <a:t>locally</a:t>
            </a:r>
          </a:p>
          <a:p>
            <a:pPr lvl="2">
              <a:lnSpc>
                <a:spcPct val="120000"/>
              </a:lnSpc>
            </a:pPr>
            <a:r>
              <a:rPr lang="en-US" i="1" dirty="0"/>
              <a:t>echo -n “</a:t>
            </a:r>
            <a:r>
              <a:rPr lang="en-US" i="1" dirty="0">
                <a:solidFill>
                  <a:srgbClr val="0033CC"/>
                </a:solidFill>
              </a:rPr>
              <a:t>received-message</a:t>
            </a:r>
            <a:r>
              <a:rPr lang="en-US" i="1" dirty="0"/>
              <a:t>" | </a:t>
            </a:r>
            <a:r>
              <a:rPr lang="en-US" i="1" dirty="0" err="1"/>
              <a:t>openssl</a:t>
            </a:r>
            <a:r>
              <a:rPr lang="en-US" i="1" dirty="0"/>
              <a:t> sha1 -</a:t>
            </a:r>
            <a:r>
              <a:rPr lang="en-US" i="1" dirty="0" err="1"/>
              <a:t>hmac</a:t>
            </a:r>
            <a:r>
              <a:rPr lang="en-US" i="1" dirty="0"/>
              <a:t> "key"</a:t>
            </a:r>
            <a:endParaRPr lang="en-US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Compare newly computed </a:t>
            </a:r>
            <a:r>
              <a:rPr lang="en-US" dirty="0" err="1"/>
              <a:t>hmac</a:t>
            </a:r>
            <a:r>
              <a:rPr lang="en-US" dirty="0"/>
              <a:t> with the received </a:t>
            </a:r>
            <a:r>
              <a:rPr lang="en-US" dirty="0" err="1"/>
              <a:t>hmac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249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3: Password Cracking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John the ripper---password cracking tool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hlinkClick r:id="rId2"/>
              </a:rPr>
              <a:t>Example use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Run the following command, where </a:t>
            </a:r>
            <a:r>
              <a:rPr lang="en-US" i="1" dirty="0"/>
              <a:t>/home/kali/</a:t>
            </a:r>
            <a:r>
              <a:rPr lang="en-US" i="1" dirty="0" err="1"/>
              <a:t>GenCyber</a:t>
            </a:r>
            <a:r>
              <a:rPr lang="en-US" i="1" dirty="0"/>
              <a:t>/john/</a:t>
            </a:r>
            <a:r>
              <a:rPr lang="en-US" i="1" dirty="0" err="1"/>
              <a:t>mypasswd</a:t>
            </a:r>
            <a:r>
              <a:rPr lang="en-US" i="1" dirty="0"/>
              <a:t> </a:t>
            </a:r>
            <a:r>
              <a:rPr lang="en-US" dirty="0"/>
              <a:t>is the password hash file in the required format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john </a:t>
            </a:r>
            <a:r>
              <a:rPr lang="en-US" i="1" dirty="0" err="1"/>
              <a:t>mypasswd</a:t>
            </a:r>
            <a:endParaRPr lang="en-US" i="1" dirty="0"/>
          </a:p>
          <a:p>
            <a:pPr lvl="1">
              <a:lnSpc>
                <a:spcPct val="120000"/>
              </a:lnSpc>
            </a:pPr>
            <a:r>
              <a:rPr lang="en-US" dirty="0"/>
              <a:t>This command will try "single crack" mode first, then use a wordlist (i.e. a dictionary of password; default password list at /</a:t>
            </a:r>
            <a:r>
              <a:rPr lang="en-US" dirty="0" err="1"/>
              <a:t>usr</a:t>
            </a:r>
            <a:r>
              <a:rPr lang="en-US" dirty="0"/>
              <a:t>/share/john/</a:t>
            </a:r>
            <a:r>
              <a:rPr lang="en-US" dirty="0" err="1"/>
              <a:t>password.lst</a:t>
            </a:r>
            <a:r>
              <a:rPr lang="en-US" dirty="0"/>
              <a:t>), and finally go for "incremental" mode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Please refer to </a:t>
            </a:r>
            <a:r>
              <a:rPr lang="en-US" dirty="0">
                <a:hlinkClick r:id="rId3"/>
              </a:rPr>
              <a:t>MODES</a:t>
            </a:r>
            <a:r>
              <a:rPr lang="en-US" dirty="0"/>
              <a:t> for more information on these modes.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970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Cracking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If you've got some passwords cracked, use the following command to show cracked passwords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john --show </a:t>
            </a:r>
            <a:r>
              <a:rPr lang="en-US" i="1" dirty="0" err="1"/>
              <a:t>mypasswd</a:t>
            </a:r>
            <a:endParaRPr lang="en-US" i="1" dirty="0"/>
          </a:p>
          <a:p>
            <a:pPr lvl="1">
              <a:lnSpc>
                <a:spcPct val="120000"/>
              </a:lnSpc>
            </a:pPr>
            <a:r>
              <a:rPr lang="en-US" dirty="0"/>
              <a:t>Cracked passwords are stored in $JOHN/john.pot (~/.john/john.pot in kali) in a specific format</a:t>
            </a:r>
          </a:p>
          <a:p>
            <a:pPr>
              <a:lnSpc>
                <a:spcPct val="120000"/>
              </a:lnSpc>
            </a:pPr>
            <a:r>
              <a:rPr lang="en-US" dirty="0"/>
              <a:t>Delete john.pot in order to crack again</a:t>
            </a:r>
          </a:p>
          <a:p>
            <a:pPr lvl="1">
              <a:lnSpc>
                <a:spcPct val="120000"/>
              </a:lnSpc>
            </a:pPr>
            <a:r>
              <a:rPr lang="en-US" i="1" dirty="0" err="1"/>
              <a:t>rm</a:t>
            </a:r>
            <a:r>
              <a:rPr lang="en-US" i="1" dirty="0"/>
              <a:t> ~/.john/john.pot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dirty="0"/>
              <a:t>Test your own password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Create your password hash</a:t>
            </a:r>
            <a:br>
              <a:rPr lang="en-US" dirty="0"/>
            </a:br>
            <a:r>
              <a:rPr lang="en-US" i="1" dirty="0" err="1"/>
              <a:t>openssl</a:t>
            </a:r>
            <a:r>
              <a:rPr lang="en-US" i="1" dirty="0"/>
              <a:t> </a:t>
            </a:r>
            <a:r>
              <a:rPr lang="en-US" i="1" dirty="0" err="1"/>
              <a:t>passwd</a:t>
            </a:r>
            <a:r>
              <a:rPr lang="en-US" i="1" dirty="0"/>
              <a:t> -1 -salt </a:t>
            </a:r>
            <a:r>
              <a:rPr lang="en-US" i="1" dirty="0" err="1"/>
              <a:t>RnYtvEVV</a:t>
            </a:r>
            <a:r>
              <a:rPr lang="en-US" i="1" dirty="0"/>
              <a:t> abc123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Replace a hash in </a:t>
            </a:r>
            <a:r>
              <a:rPr lang="en-US" dirty="0" err="1"/>
              <a:t>mypasswd</a:t>
            </a:r>
            <a:r>
              <a:rPr lang="en-US" dirty="0"/>
              <a:t> with the output above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7080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 4: Test your own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Create your password hash</a:t>
            </a:r>
            <a:br>
              <a:rPr lang="en-US" dirty="0"/>
            </a:br>
            <a:r>
              <a:rPr lang="en-US" i="1" dirty="0" err="1"/>
              <a:t>openssl</a:t>
            </a:r>
            <a:r>
              <a:rPr lang="en-US" i="1" dirty="0"/>
              <a:t> passwd -1 -salt </a:t>
            </a:r>
            <a:r>
              <a:rPr lang="en-US" i="1" dirty="0" err="1"/>
              <a:t>RnYtvEVV</a:t>
            </a:r>
            <a:r>
              <a:rPr lang="en-US" i="1" dirty="0"/>
              <a:t> abc123</a:t>
            </a:r>
          </a:p>
          <a:p>
            <a:pPr>
              <a:lnSpc>
                <a:spcPct val="120000"/>
              </a:lnSpc>
            </a:pPr>
            <a:r>
              <a:rPr lang="en-US" dirty="0"/>
              <a:t>Replace a hash in </a:t>
            </a:r>
            <a:r>
              <a:rPr lang="en-US" dirty="0" err="1"/>
              <a:t>mypasswd</a:t>
            </a:r>
            <a:r>
              <a:rPr lang="en-US" dirty="0"/>
              <a:t> with the output above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95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Hash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86075"/>
            <a:ext cx="8229600" cy="30718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Also known as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Message digest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One-way transformation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One-way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650" y="1681836"/>
            <a:ext cx="26019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en-US" sz="2800" dirty="0">
                <a:latin typeface="Times New Roman" charset="0"/>
              </a:rPr>
              <a:t>Message of </a:t>
            </a:r>
          </a:p>
          <a:p>
            <a:pPr algn="r">
              <a:defRPr/>
            </a:pPr>
            <a:r>
              <a:rPr lang="en-US" altLang="en-US" sz="2800" dirty="0">
                <a:latin typeface="Times New Roman" charset="0"/>
              </a:rPr>
              <a:t>arbitrary length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625853" y="1669593"/>
            <a:ext cx="1905000" cy="95410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2800" dirty="0">
                <a:latin typeface="Times New Roman" charset="0"/>
              </a:rPr>
              <a:t>Hash function </a:t>
            </a:r>
            <a:r>
              <a:rPr lang="en-US" altLang="en-US" sz="2800" i="1" dirty="0">
                <a:latin typeface="Times New Roman" charset="0"/>
              </a:rPr>
              <a:t>H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40438" y="1669593"/>
            <a:ext cx="235776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800" dirty="0">
                <a:latin typeface="Times New Roman" charset="0"/>
              </a:rPr>
              <a:t>A fixed-length </a:t>
            </a:r>
          </a:p>
          <a:p>
            <a:pPr>
              <a:defRPr/>
            </a:pPr>
            <a:r>
              <a:rPr lang="en-US" altLang="en-US" sz="2800" dirty="0">
                <a:latin typeface="Times New Roman" charset="0"/>
              </a:rPr>
              <a:t>short message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3230563" y="2146647"/>
            <a:ext cx="395290" cy="1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5530853" y="2146647"/>
            <a:ext cx="509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Hash Browns PNG Image | PNG Al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714" y="3024533"/>
            <a:ext cx="1714286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9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Length of H(m) much shorter than length of message m</a:t>
            </a:r>
          </a:p>
          <a:p>
            <a:pPr>
              <a:lnSpc>
                <a:spcPct val="120000"/>
              </a:lnSpc>
            </a:pPr>
            <a:r>
              <a:rPr lang="en-US" dirty="0"/>
              <a:t>Usually fixed lengths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MD5: 128 (16 bytes)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SHA1: 160 bits (20 bytes)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94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MD5 Hash algorithm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Generates 128 bit hash</a:t>
            </a:r>
          </a:p>
          <a:p>
            <a:pPr>
              <a:lnSpc>
                <a:spcPct val="110000"/>
              </a:lnSpc>
            </a:pPr>
            <a:r>
              <a:rPr lang="en-US" dirty="0"/>
              <a:t>n files on a disk: one file one hash</a:t>
            </a:r>
          </a:p>
          <a:p>
            <a:pPr>
              <a:lnSpc>
                <a:spcPct val="110000"/>
              </a:lnSpc>
            </a:pPr>
            <a:r>
              <a:rPr lang="en-US" dirty="0"/>
              <a:t>What is the chance that two files have the same hash?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Similar to the birthday problem/paradox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Application: Hash as Message/File Identity</a:t>
            </a:r>
          </a:p>
        </p:txBody>
      </p:sp>
    </p:spTree>
    <p:extLst>
      <p:ext uri="{BB962C8B-B14F-4D97-AF65-F5344CB8AC3E}">
        <p14:creationId xmlns:p14="http://schemas.microsoft.com/office/powerpoint/2010/main" val="240070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Birthday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54416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What is the probability that in a set of </a:t>
            </a:r>
            <a:r>
              <a:rPr lang="en-US" i="1" dirty="0"/>
              <a:t>n</a:t>
            </a:r>
            <a:r>
              <a:rPr lang="en-US" dirty="0"/>
              <a:t> randomly chosen people, at least one pair of them will have the same birthday?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395778" y="4485038"/>
            <a:ext cx="781379" cy="944817"/>
            <a:chOff x="2247289" y="4337167"/>
            <a:chExt cx="781379" cy="944817"/>
          </a:xfrm>
        </p:grpSpPr>
        <p:pic>
          <p:nvPicPr>
            <p:cNvPr id="22" name="Picture 21" descr="File:Blank Calendar page icon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289" y="4337167"/>
              <a:ext cx="781379" cy="94481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471907" y="4738880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29564" y="4485037"/>
            <a:ext cx="781379" cy="944817"/>
            <a:chOff x="2247289" y="4337167"/>
            <a:chExt cx="781379" cy="944817"/>
          </a:xfrm>
        </p:grpSpPr>
        <p:pic>
          <p:nvPicPr>
            <p:cNvPr id="25" name="Picture 24" descr="File:Blank Calendar page icon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289" y="4337167"/>
              <a:ext cx="781379" cy="94481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2471907" y="4738880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58610" y="4485036"/>
            <a:ext cx="781379" cy="944817"/>
            <a:chOff x="2247289" y="4337167"/>
            <a:chExt cx="781379" cy="944817"/>
          </a:xfrm>
        </p:grpSpPr>
        <p:pic>
          <p:nvPicPr>
            <p:cNvPr id="28" name="Picture 27" descr="File:Blank Calendar page icon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289" y="4337167"/>
              <a:ext cx="781379" cy="944817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314739" y="4738880"/>
              <a:ext cx="6751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365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653854" y="4485035"/>
            <a:ext cx="781379" cy="944817"/>
            <a:chOff x="2247289" y="4337167"/>
            <a:chExt cx="781379" cy="944817"/>
          </a:xfrm>
        </p:grpSpPr>
        <p:pic>
          <p:nvPicPr>
            <p:cNvPr id="31" name="Picture 30" descr="File:Blank Calendar page icon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289" y="4337167"/>
              <a:ext cx="781379" cy="944817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2471907" y="4738880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247410" y="471747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37" name="Picture 36" descr="File:A Cartoon Businessman With Beard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312" y="3170581"/>
            <a:ext cx="527268" cy="926234"/>
          </a:xfrm>
          <a:prstGeom prst="rect">
            <a:avLst/>
          </a:prstGeom>
        </p:spPr>
      </p:pic>
      <p:pic>
        <p:nvPicPr>
          <p:cNvPr id="40" name="Picture 39" descr="Cartoon Child Comic · Free vector graphic on Pixaba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60" y="3183310"/>
            <a:ext cx="469266" cy="938531"/>
          </a:xfrm>
          <a:prstGeom prst="rect">
            <a:avLst/>
          </a:prstGeom>
        </p:spPr>
      </p:pic>
      <p:pic>
        <p:nvPicPr>
          <p:cNvPr id="41" name="Picture 40" descr="File:Cartoon Black Businessman Checking His Watch.svg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837" y="3176499"/>
            <a:ext cx="439173" cy="84929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411251" y="33423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43" name="Picture 42" descr="File:Cartoon Black Woman Speaking To The Public.svg ...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69" y="3244975"/>
            <a:ext cx="425485" cy="780819"/>
          </a:xfrm>
          <a:prstGeom prst="rect">
            <a:avLst/>
          </a:prstGeom>
        </p:spPr>
      </p:pic>
      <p:cxnSp>
        <p:nvCxnSpPr>
          <p:cNvPr id="45" name="Straight Arrow Connector 44"/>
          <p:cNvCxnSpPr>
            <a:stCxn id="43" idx="2"/>
            <a:endCxn id="25" idx="0"/>
          </p:cNvCxnSpPr>
          <p:nvPr/>
        </p:nvCxnSpPr>
        <p:spPr>
          <a:xfrm>
            <a:off x="2039312" y="4025794"/>
            <a:ext cx="880942" cy="45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  <a:endCxn id="28" idx="0"/>
          </p:cNvCxnSpPr>
          <p:nvPr/>
        </p:nvCxnSpPr>
        <p:spPr>
          <a:xfrm>
            <a:off x="3329424" y="4025794"/>
            <a:ext cx="3619876" cy="45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2"/>
            <a:endCxn id="31" idx="0"/>
          </p:cNvCxnSpPr>
          <p:nvPr/>
        </p:nvCxnSpPr>
        <p:spPr>
          <a:xfrm flipH="1">
            <a:off x="4044544" y="4096815"/>
            <a:ext cx="1866402" cy="38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2"/>
            <a:endCxn id="28" idx="0"/>
          </p:cNvCxnSpPr>
          <p:nvPr/>
        </p:nvCxnSpPr>
        <p:spPr>
          <a:xfrm>
            <a:off x="6860693" y="4121841"/>
            <a:ext cx="88607" cy="36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5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compute the probability?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206888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How many combinations of putting </a:t>
            </a:r>
            <a:r>
              <a:rPr lang="en-US" i="1" dirty="0"/>
              <a:t>n</a:t>
            </a:r>
            <a:r>
              <a:rPr lang="en-US" dirty="0"/>
              <a:t> people into 365 slots with no two people in the same slot?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</a:rPr>
              <a:t>365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 </a:t>
            </a:r>
            <a:r>
              <a:rPr lang="en-US" dirty="0">
                <a:solidFill>
                  <a:srgbClr val="C00000"/>
                </a:solidFill>
              </a:rPr>
              <a:t>364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 </a:t>
            </a:r>
            <a:r>
              <a:rPr lang="en-US" dirty="0">
                <a:solidFill>
                  <a:srgbClr val="C00000"/>
                </a:solidFill>
              </a:rPr>
              <a:t>…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 </a:t>
            </a:r>
            <a:r>
              <a:rPr lang="en-US" dirty="0">
                <a:solidFill>
                  <a:srgbClr val="C00000"/>
                </a:solidFill>
              </a:rPr>
              <a:t>(365-n+1)</a:t>
            </a:r>
            <a:r>
              <a:rPr lang="en-US" dirty="0"/>
              <a:t>. Why?</a:t>
            </a:r>
          </a:p>
          <a:p>
            <a:pPr>
              <a:lnSpc>
                <a:spcPct val="120000"/>
              </a:lnSpc>
            </a:pPr>
            <a:r>
              <a:rPr lang="en-US" dirty="0"/>
              <a:t>How many combinations of putting n people into 365 slots?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</a:rPr>
              <a:t>365</a:t>
            </a:r>
            <a:r>
              <a:rPr lang="en-US" baseline="30000" dirty="0">
                <a:solidFill>
                  <a:srgbClr val="C00000"/>
                </a:solidFill>
              </a:rPr>
              <a:t>n</a:t>
            </a:r>
            <a:r>
              <a:rPr lang="en-US" dirty="0"/>
              <a:t>. Why?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670098" y="4820322"/>
            <a:ext cx="781379" cy="944817"/>
            <a:chOff x="2247289" y="4337167"/>
            <a:chExt cx="781379" cy="944817"/>
          </a:xfrm>
        </p:grpSpPr>
        <p:pic>
          <p:nvPicPr>
            <p:cNvPr id="6" name="Picture 5" descr="File:Blank Calendar page icon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289" y="4337167"/>
              <a:ext cx="781379" cy="94481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471907" y="4738880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03884" y="4820321"/>
            <a:ext cx="781379" cy="944817"/>
            <a:chOff x="2247289" y="4337167"/>
            <a:chExt cx="781379" cy="944817"/>
          </a:xfrm>
        </p:grpSpPr>
        <p:pic>
          <p:nvPicPr>
            <p:cNvPr id="9" name="Picture 8" descr="File:Blank Calendar page icon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289" y="4337167"/>
              <a:ext cx="781379" cy="94481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471907" y="4738880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2930" y="4820320"/>
            <a:ext cx="781379" cy="944817"/>
            <a:chOff x="2247289" y="4337167"/>
            <a:chExt cx="781379" cy="944817"/>
          </a:xfrm>
        </p:grpSpPr>
        <p:pic>
          <p:nvPicPr>
            <p:cNvPr id="12" name="Picture 11" descr="File:Blank Calendar page icon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289" y="4337167"/>
              <a:ext cx="781379" cy="94481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314739" y="4738880"/>
              <a:ext cx="6751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365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28174" y="4820319"/>
            <a:ext cx="781379" cy="944817"/>
            <a:chOff x="2247289" y="4337167"/>
            <a:chExt cx="781379" cy="944817"/>
          </a:xfrm>
        </p:grpSpPr>
        <p:pic>
          <p:nvPicPr>
            <p:cNvPr id="15" name="Picture 14" descr="File:Blank Calendar page icon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289" y="4337167"/>
              <a:ext cx="781379" cy="94481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471907" y="4738880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521730" y="505275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100889" y="3580259"/>
            <a:ext cx="1124165" cy="1240062"/>
            <a:chOff x="1978969" y="3854579"/>
            <a:chExt cx="1124165" cy="1240062"/>
          </a:xfrm>
        </p:grpSpPr>
        <p:pic>
          <p:nvPicPr>
            <p:cNvPr id="22" name="Picture 21" descr="File:Cartoon Black Woman Speaking To The Public.svg ...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969" y="3854579"/>
              <a:ext cx="425485" cy="780819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>
              <a:stCxn id="22" idx="2"/>
              <a:endCxn id="9" idx="0"/>
            </p:cNvCxnSpPr>
            <p:nvPr/>
          </p:nvCxnSpPr>
          <p:spPr>
            <a:xfrm>
              <a:off x="2191712" y="4635398"/>
              <a:ext cx="911422" cy="459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292782" y="3492263"/>
            <a:ext cx="2130036" cy="1314454"/>
            <a:chOff x="4292782" y="3492263"/>
            <a:chExt cx="2130036" cy="1314454"/>
          </a:xfrm>
        </p:grpSpPr>
        <p:pic>
          <p:nvPicPr>
            <p:cNvPr id="31" name="Picture 30" descr="File:A Cartoon Businessman With Beard.svg - Wikimedia Commons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5550" y="3492263"/>
              <a:ext cx="527268" cy="926234"/>
            </a:xfrm>
            <a:prstGeom prst="rect">
              <a:avLst/>
            </a:prstGeom>
          </p:spPr>
        </p:pic>
        <p:cxnSp>
          <p:nvCxnSpPr>
            <p:cNvPr id="32" name="Straight Arrow Connector 31"/>
            <p:cNvCxnSpPr>
              <a:stCxn id="31" idx="2"/>
            </p:cNvCxnSpPr>
            <p:nvPr/>
          </p:nvCxnSpPr>
          <p:spPr>
            <a:xfrm flipH="1">
              <a:off x="4292782" y="4418497"/>
              <a:ext cx="1866402" cy="388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837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5"/>
                <a:ext cx="8229600" cy="375777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What is the chance that </a:t>
                </a:r>
                <a:r>
                  <a:rPr lang="en-US" i="1" dirty="0"/>
                  <a:t>n</a:t>
                </a:r>
                <a:r>
                  <a:rPr lang="en-US" dirty="0"/>
                  <a:t> people all have different birthdays?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365 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 </m:t>
                        </m:r>
                        <m:r>
                          <m:rPr>
                            <m:nor/>
                          </m:rPr>
                          <a:rPr lang="en-US" dirty="0"/>
                          <m:t>364 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 </m:t>
                        </m:r>
                        <m:r>
                          <m:rPr>
                            <m:nor/>
                          </m:rPr>
                          <a:rPr lang="en-US" dirty="0"/>
                          <m:t>… 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 </m:t>
                        </m:r>
                        <m:r>
                          <m:rPr>
                            <m:nor/>
                          </m:rPr>
                          <a:rPr lang="en-US" dirty="0"/>
                          <m:t>(365−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+1)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365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n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What is the chance that at least two people out of </a:t>
                </a:r>
                <a:r>
                  <a:rPr lang="en-US" i="1" dirty="0"/>
                  <a:t>n</a:t>
                </a:r>
                <a:r>
                  <a:rPr lang="en-US" dirty="0"/>
                  <a:t> people have the same birthday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1-P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5"/>
                <a:ext cx="8229600" cy="3757776"/>
              </a:xfrm>
              <a:blipFill>
                <a:blip r:embed="rId2"/>
                <a:stretch>
                  <a:fillRect l="-1698" t="-1689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90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Birthday Problem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30127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computed probability of at least two people sharing a birthday versus the number of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521" y="2568377"/>
            <a:ext cx="5882957" cy="367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6451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C4FC8F9-E0B6-4016-BC57-1CF4EAF8027D}" vid="{9545BAA4-FCEE-49A6-A097-1EE1F0B2A1E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16387</TotalTime>
  <Words>1281</Words>
  <Application>Microsoft Macintosh PowerPoint</Application>
  <PresentationFormat>On-screen Show (4:3)</PresentationFormat>
  <Paragraphs>224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Cambria Math</vt:lpstr>
      <vt:lpstr>Gill Sans MT</vt:lpstr>
      <vt:lpstr>Times New Roman</vt:lpstr>
      <vt:lpstr>Verdana</vt:lpstr>
      <vt:lpstr>Wingdings</vt:lpstr>
      <vt:lpstr>Theme1</vt:lpstr>
      <vt:lpstr>Checksum and Cryptographic Hash Function</vt:lpstr>
      <vt:lpstr>Outline</vt:lpstr>
      <vt:lpstr>Hash Algorithm</vt:lpstr>
      <vt:lpstr>Hash Length</vt:lpstr>
      <vt:lpstr>Example Application: Hash as Message/File Identity</vt:lpstr>
      <vt:lpstr>Birthday Problem</vt:lpstr>
      <vt:lpstr>How to compute the probability?</vt:lpstr>
      <vt:lpstr>Probability?</vt:lpstr>
      <vt:lpstr>Birthday Problem Probability</vt:lpstr>
      <vt:lpstr>Hash as Identify Probability</vt:lpstr>
      <vt:lpstr>Desirable Properties of Hash Functions</vt:lpstr>
      <vt:lpstr>Group Discussion</vt:lpstr>
      <vt:lpstr>Internet checksum: poor crypto hash function</vt:lpstr>
      <vt:lpstr>Outline</vt:lpstr>
      <vt:lpstr>Application: Password hashing </vt:lpstr>
      <vt:lpstr>Application: Message Integrity</vt:lpstr>
      <vt:lpstr>Base64 Encoding</vt:lpstr>
      <vt:lpstr>Base64 Encoding Example</vt:lpstr>
      <vt:lpstr>Base16 Encoding</vt:lpstr>
      <vt:lpstr>Outline</vt:lpstr>
      <vt:lpstr>Hands-on 1: MD5 Hash</vt:lpstr>
      <vt:lpstr>Hands-on 2: HMAC</vt:lpstr>
      <vt:lpstr>Hands-on 3: Password Cracking</vt:lpstr>
      <vt:lpstr>Password Cracking (Cont’d)</vt:lpstr>
      <vt:lpstr>Hands-on 4: Test your own password</vt:lpstr>
    </vt:vector>
  </TitlesOfParts>
  <Company>BIS@DSU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Xinwen Fu</dc:creator>
  <cp:lastModifiedBy>Fu, Xinwen</cp:lastModifiedBy>
  <cp:revision>1235</cp:revision>
  <dcterms:created xsi:type="dcterms:W3CDTF">1995-06-02T21:27:28Z</dcterms:created>
  <dcterms:modified xsi:type="dcterms:W3CDTF">2023-09-20T18:58:09Z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gong@mcnc.org</vt:lpwstr>
  </property>
  <property fmtid="{D5CDD505-2E9C-101B-9397-08002B2CF9AE}" pid="8" name="HomePage">
    <vt:lpwstr>http://www.mcnc.org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2</vt:i4>
  </property>
  <property fmtid="{D5CDD505-2E9C-101B-9397-08002B2CF9AE}" pid="21" name="OutputDir">
    <vt:lpwstr>C:\fmg\cs591w</vt:lpwstr>
  </property>
</Properties>
</file>