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9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2" r:id="rId3"/>
    <p:sldId id="270" r:id="rId4"/>
    <p:sldId id="266" r:id="rId5"/>
    <p:sldId id="271" r:id="rId6"/>
    <p:sldId id="272" r:id="rId7"/>
    <p:sldId id="274" r:id="rId8"/>
    <p:sldId id="273" r:id="rId9"/>
    <p:sldId id="283" r:id="rId10"/>
    <p:sldId id="284" r:id="rId11"/>
    <p:sldId id="276" r:id="rId12"/>
    <p:sldId id="285" r:id="rId13"/>
    <p:sldId id="261" r:id="rId14"/>
    <p:sldId id="277" r:id="rId15"/>
    <p:sldId id="297" r:id="rId16"/>
    <p:sldId id="278" r:id="rId17"/>
    <p:sldId id="286" r:id="rId18"/>
    <p:sldId id="289" r:id="rId19"/>
    <p:sldId id="279" r:id="rId20"/>
    <p:sldId id="280" r:id="rId21"/>
    <p:sldId id="281" r:id="rId22"/>
    <p:sldId id="287" r:id="rId23"/>
    <p:sldId id="288" r:id="rId24"/>
    <p:sldId id="298" r:id="rId25"/>
    <p:sldId id="299" r:id="rId26"/>
    <p:sldId id="265" r:id="rId27"/>
    <p:sldId id="294" r:id="rId28"/>
    <p:sldId id="295" r:id="rId29"/>
    <p:sldId id="296" r:id="rId30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66"/>
    <a:srgbClr val="33CCFF"/>
    <a:srgbClr val="9999FF"/>
    <a:srgbClr val="FF0066"/>
    <a:srgbClr val="999933"/>
    <a:srgbClr val="66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 autoAdjust="0"/>
    <p:restoredTop sz="93308" autoAdjust="0"/>
  </p:normalViewPr>
  <p:slideViewPr>
    <p:cSldViewPr snapToGrid="0">
      <p:cViewPr varScale="1">
        <p:scale>
          <a:sx n="104" d="100"/>
          <a:sy n="104" d="100"/>
        </p:scale>
        <p:origin x="28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352" y="1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Xinwen" userId="0e36c28d-7c66-4d23-8c4d-566aefcb51e0" providerId="ADAL" clId="{7DC2194A-0C27-8B49-9EAB-A256A5C854B9}"/>
    <pc:docChg chg="custSel modSld">
      <pc:chgData name="Fu, Xinwen" userId="0e36c28d-7c66-4d23-8c4d-566aefcb51e0" providerId="ADAL" clId="{7DC2194A-0C27-8B49-9EAB-A256A5C854B9}" dt="2023-09-20T18:58:37.264" v="2" actId="478"/>
      <pc:docMkLst>
        <pc:docMk/>
      </pc:docMkLst>
      <pc:sldChg chg="delSp mod">
        <pc:chgData name="Fu, Xinwen" userId="0e36c28d-7c66-4d23-8c4d-566aefcb51e0" providerId="ADAL" clId="{7DC2194A-0C27-8B49-9EAB-A256A5C854B9}" dt="2023-09-20T18:58:29.203" v="0" actId="478"/>
        <pc:sldMkLst>
          <pc:docMk/>
          <pc:sldMk cId="1210747089" sldId="271"/>
        </pc:sldMkLst>
        <pc:inkChg chg="del">
          <ac:chgData name="Fu, Xinwen" userId="0e36c28d-7c66-4d23-8c4d-566aefcb51e0" providerId="ADAL" clId="{7DC2194A-0C27-8B49-9EAB-A256A5C854B9}" dt="2023-09-20T18:58:29.203" v="0" actId="478"/>
          <ac:inkMkLst>
            <pc:docMk/>
            <pc:sldMk cId="1210747089" sldId="271"/>
            <ac:inkMk id="18" creationId="{93EA6367-287B-818B-8096-5845ABBD5820}"/>
          </ac:inkMkLst>
        </pc:inkChg>
      </pc:sldChg>
      <pc:sldChg chg="delSp mod">
        <pc:chgData name="Fu, Xinwen" userId="0e36c28d-7c66-4d23-8c4d-566aefcb51e0" providerId="ADAL" clId="{7DC2194A-0C27-8B49-9EAB-A256A5C854B9}" dt="2023-09-20T18:58:32.316" v="1" actId="478"/>
        <pc:sldMkLst>
          <pc:docMk/>
          <pc:sldMk cId="2499335123" sldId="272"/>
        </pc:sldMkLst>
        <pc:inkChg chg="del">
          <ac:chgData name="Fu, Xinwen" userId="0e36c28d-7c66-4d23-8c4d-566aefcb51e0" providerId="ADAL" clId="{7DC2194A-0C27-8B49-9EAB-A256A5C854B9}" dt="2023-09-20T18:58:32.316" v="1" actId="478"/>
          <ac:inkMkLst>
            <pc:docMk/>
            <pc:sldMk cId="2499335123" sldId="272"/>
            <ac:inkMk id="8" creationId="{077E32ED-2F89-D8E8-7CDA-C975529CA522}"/>
          </ac:inkMkLst>
        </pc:inkChg>
      </pc:sldChg>
      <pc:sldChg chg="delSp mod">
        <pc:chgData name="Fu, Xinwen" userId="0e36c28d-7c66-4d23-8c4d-566aefcb51e0" providerId="ADAL" clId="{7DC2194A-0C27-8B49-9EAB-A256A5C854B9}" dt="2023-09-20T18:58:37.264" v="2" actId="478"/>
        <pc:sldMkLst>
          <pc:docMk/>
          <pc:sldMk cId="1135606972" sldId="274"/>
        </pc:sldMkLst>
        <pc:inkChg chg="del">
          <ac:chgData name="Fu, Xinwen" userId="0e36c28d-7c66-4d23-8c4d-566aefcb51e0" providerId="ADAL" clId="{7DC2194A-0C27-8B49-9EAB-A256A5C854B9}" dt="2023-09-20T18:58:37.264" v="2" actId="478"/>
          <ac:inkMkLst>
            <pc:docMk/>
            <pc:sldMk cId="1135606972" sldId="274"/>
            <ac:inkMk id="16" creationId="{DD4CB2F5-6244-A411-3777-F61BA8170989}"/>
          </ac:inkMkLst>
        </pc:inkChg>
      </pc:sldChg>
    </pc:docChg>
  </pc:docChgLst>
  <pc:docChgLst>
    <pc:chgData name="Fu, Xinwen" userId="0e36c28d-7c66-4d23-8c4d-566aefcb51e0" providerId="ADAL" clId="{81491A51-6899-854C-89A9-B890634747B0}"/>
    <pc:docChg chg="custSel modSld modMainMaster">
      <pc:chgData name="Fu, Xinwen" userId="0e36c28d-7c66-4d23-8c4d-566aefcb51e0" providerId="ADAL" clId="{81491A51-6899-854C-89A9-B890634747B0}" dt="2022-09-21T20:11:23.318" v="4"/>
      <pc:docMkLst>
        <pc:docMk/>
      </pc:docMkLst>
      <pc:sldChg chg="delSp modSp mod">
        <pc:chgData name="Fu, Xinwen" userId="0e36c28d-7c66-4d23-8c4d-566aefcb51e0" providerId="ADAL" clId="{81491A51-6899-854C-89A9-B890634747B0}" dt="2022-09-14T19:01:33.375" v="2" actId="478"/>
        <pc:sldMkLst>
          <pc:docMk/>
          <pc:sldMk cId="0" sldId="256"/>
        </pc:sldMkLst>
        <pc:picChg chg="del">
          <ac:chgData name="Fu, Xinwen" userId="0e36c28d-7c66-4d23-8c4d-566aefcb51e0" providerId="ADAL" clId="{81491A51-6899-854C-89A9-B890634747B0}" dt="2022-09-14T19:01:33.375" v="2" actId="478"/>
          <ac:picMkLst>
            <pc:docMk/>
            <pc:sldMk cId="0" sldId="256"/>
            <ac:picMk id="2" creationId="{00000000-0000-0000-0000-000000000000}"/>
          </ac:picMkLst>
        </pc:picChg>
        <pc:picChg chg="del mod">
          <ac:chgData name="Fu, Xinwen" userId="0e36c28d-7c66-4d23-8c4d-566aefcb51e0" providerId="ADAL" clId="{81491A51-6899-854C-89A9-B890634747B0}" dt="2022-09-14T19:01:31.903" v="1" actId="478"/>
          <ac:picMkLst>
            <pc:docMk/>
            <pc:sldMk cId="0" sldId="256"/>
            <ac:picMk id="5" creationId="{E565BB5A-0A99-134F-A542-B6E152BDBFF4}"/>
          </ac:picMkLst>
        </pc:picChg>
      </pc:sldChg>
      <pc:sldChg chg="addSp">
        <pc:chgData name="Fu, Xinwen" userId="0e36c28d-7c66-4d23-8c4d-566aefcb51e0" providerId="ADAL" clId="{81491A51-6899-854C-89A9-B890634747B0}" dt="2022-09-21T20:11:23.318" v="4"/>
        <pc:sldMkLst>
          <pc:docMk/>
          <pc:sldMk cId="1210747089" sldId="271"/>
        </pc:sldMkLst>
        <pc:inkChg chg="add">
          <ac:chgData name="Fu, Xinwen" userId="0e36c28d-7c66-4d23-8c4d-566aefcb51e0" providerId="ADAL" clId="{81491A51-6899-854C-89A9-B890634747B0}" dt="2022-09-21T20:11:23.318" v="4"/>
          <ac:inkMkLst>
            <pc:docMk/>
            <pc:sldMk cId="1210747089" sldId="271"/>
            <ac:inkMk id="18" creationId="{93EA6367-287B-818B-8096-5845ABBD5820}"/>
          </ac:inkMkLst>
        </pc:inkChg>
      </pc:sldChg>
      <pc:sldChg chg="addSp">
        <pc:chgData name="Fu, Xinwen" userId="0e36c28d-7c66-4d23-8c4d-566aefcb51e0" providerId="ADAL" clId="{81491A51-6899-854C-89A9-B890634747B0}" dt="2022-09-21T20:11:23.318" v="4"/>
        <pc:sldMkLst>
          <pc:docMk/>
          <pc:sldMk cId="2499335123" sldId="272"/>
        </pc:sldMkLst>
        <pc:inkChg chg="add">
          <ac:chgData name="Fu, Xinwen" userId="0e36c28d-7c66-4d23-8c4d-566aefcb51e0" providerId="ADAL" clId="{81491A51-6899-854C-89A9-B890634747B0}" dt="2022-09-21T20:11:23.318" v="4"/>
          <ac:inkMkLst>
            <pc:docMk/>
            <pc:sldMk cId="2499335123" sldId="272"/>
            <ac:inkMk id="8" creationId="{077E32ED-2F89-D8E8-7CDA-C975529CA522}"/>
          </ac:inkMkLst>
        </pc:inkChg>
      </pc:sldChg>
      <pc:sldChg chg="addSp">
        <pc:chgData name="Fu, Xinwen" userId="0e36c28d-7c66-4d23-8c4d-566aefcb51e0" providerId="ADAL" clId="{81491A51-6899-854C-89A9-B890634747B0}" dt="2022-09-21T20:11:23.318" v="4"/>
        <pc:sldMkLst>
          <pc:docMk/>
          <pc:sldMk cId="1135606972" sldId="274"/>
        </pc:sldMkLst>
        <pc:inkChg chg="add">
          <ac:chgData name="Fu, Xinwen" userId="0e36c28d-7c66-4d23-8c4d-566aefcb51e0" providerId="ADAL" clId="{81491A51-6899-854C-89A9-B890634747B0}" dt="2022-09-21T20:11:23.318" v="4"/>
          <ac:inkMkLst>
            <pc:docMk/>
            <pc:sldMk cId="1135606972" sldId="274"/>
            <ac:inkMk id="16" creationId="{DD4CB2F5-6244-A411-3777-F61BA8170989}"/>
          </ac:inkMkLst>
        </pc:inkChg>
      </pc:sldChg>
      <pc:sldMasterChg chg="modSldLayout">
        <pc:chgData name="Fu, Xinwen" userId="0e36c28d-7c66-4d23-8c4d-566aefcb51e0" providerId="ADAL" clId="{81491A51-6899-854C-89A9-B890634747B0}" dt="2022-09-14T19:01:42.349" v="3" actId="478"/>
        <pc:sldMasterMkLst>
          <pc:docMk/>
          <pc:sldMasterMk cId="2114772695" sldId="2147483894"/>
        </pc:sldMasterMkLst>
        <pc:sldLayoutChg chg="delSp mod">
          <pc:chgData name="Fu, Xinwen" userId="0e36c28d-7c66-4d23-8c4d-566aefcb51e0" providerId="ADAL" clId="{81491A51-6899-854C-89A9-B890634747B0}" dt="2022-09-14T19:01:42.349" v="3" actId="478"/>
          <pc:sldLayoutMkLst>
            <pc:docMk/>
            <pc:sldMasterMk cId="2114772695" sldId="2147483894"/>
            <pc:sldLayoutMk cId="2134860032" sldId="2147483896"/>
          </pc:sldLayoutMkLst>
          <pc:picChg chg="del">
            <ac:chgData name="Fu, Xinwen" userId="0e36c28d-7c66-4d23-8c4d-566aefcb51e0" providerId="ADAL" clId="{81491A51-6899-854C-89A9-B890634747B0}" dt="2022-09-14T19:01:42.349" v="3" actId="478"/>
            <ac:picMkLst>
              <pc:docMk/>
              <pc:sldMasterMk cId="2114772695" sldId="2147483894"/>
              <pc:sldLayoutMk cId="2134860032" sldId="2147483896"/>
              <ac:picMk id="11" creationId="{0A51AC3A-D566-385A-C1B1-B12006C3B729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6/cryptography-basics-openssl-part-2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https://opensource.com/article/19/6/cryptography-basics-openssl-part-2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8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https://opensource.com/article/19/6/cryptography-basics-openssl-part-2</a:t>
            </a:r>
          </a:p>
        </p:txBody>
      </p:sp>
    </p:spTree>
    <p:extLst>
      <p:ext uri="{BB962C8B-B14F-4D97-AF65-F5344CB8AC3E}">
        <p14:creationId xmlns:p14="http://schemas.microsoft.com/office/powerpoint/2010/main" val="169318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https://linuxconfig.org/using-openssl-to-encrypt-messages-and-files-on-linux</a:t>
            </a:r>
          </a:p>
        </p:txBody>
      </p:sp>
    </p:spTree>
    <p:extLst>
      <p:ext uri="{BB962C8B-B14F-4D97-AF65-F5344CB8AC3E}">
        <p14:creationId xmlns:p14="http://schemas.microsoft.com/office/powerpoint/2010/main" val="337928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https://linuxconfig.org/using-openssl-to-encrypt-messages-and-files-on-linux</a:t>
            </a:r>
          </a:p>
        </p:txBody>
      </p:sp>
    </p:spTree>
    <p:extLst>
      <p:ext uri="{BB962C8B-B14F-4D97-AF65-F5344CB8AC3E}">
        <p14:creationId xmlns:p14="http://schemas.microsoft.com/office/powerpoint/2010/main" val="209063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DE46-C06E-47BD-980F-552B2EAF6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7420565" cy="1080120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6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51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modificar el estilo de texto del patrón</a:t>
            </a:r>
          </a:p>
          <a:p>
            <a:pPr lvl="1"/>
            <a:r>
              <a:rPr lang="es-ES" altLang="x-none" dirty="0"/>
              <a:t>Segundo nivel</a:t>
            </a:r>
          </a:p>
          <a:p>
            <a:pPr lvl="2"/>
            <a:r>
              <a:rPr lang="es-ES" altLang="x-none" dirty="0"/>
              <a:t>Tercer nivel</a:t>
            </a:r>
          </a:p>
          <a:p>
            <a:pPr lvl="3"/>
            <a:r>
              <a:rPr lang="es-ES" altLang="x-none" dirty="0"/>
              <a:t>Cuarto nivel</a:t>
            </a:r>
          </a:p>
          <a:p>
            <a:pPr lvl="4"/>
            <a:r>
              <a:rPr lang="es-ES" altLang="x-none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8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docs/man1.1.0/man1/genpke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ottbrady91.com/OpenSSL/Creating-RSA-Keys-using-OpenSS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sl.org/index.php/Enc" TargetMode="External"/><Relationship Id="rId2" Type="http://schemas.openxmlformats.org/officeDocument/2006/relationships/hyperlink" Target="https://www.openssl.org/docs/manmaster/man1/openssl-dgs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docs/manmaster/man1/openssl-dgst.html" TargetMode="External"/><Relationship Id="rId2" Type="http://schemas.openxmlformats.org/officeDocument/2006/relationships/hyperlink" Target="https://wiki.openssl.org/index.php/En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docs/manmaster/man1/openssl-rsa.html" TargetMode="External"/><Relationship Id="rId2" Type="http://schemas.openxmlformats.org/officeDocument/2006/relationships/hyperlink" Target="https://wiki.openssl.org/index.php/Command_Line_Utiliti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rsaut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openssl.org/index.php/Enc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sl.org/index.php/En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ux.die.net/man/1/rsaut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406400"/>
            <a:ext cx="9144000" cy="2667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Digital Signature</a:t>
            </a:r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24130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Xinwen Fu, </a:t>
            </a:r>
            <a:r>
              <a:rPr lang="en-US" altLang="en-US" sz="2600" dirty="0" err="1"/>
              <a:t>Ph.D</a:t>
            </a:r>
            <a:endParaRPr lang="en-US" altLang="en-US" sz="2600" dirty="0"/>
          </a:p>
          <a:p>
            <a:pPr eaLnBrk="1" hangingPunct="1"/>
            <a:r>
              <a:rPr lang="en-US" altLang="en-US" sz="2600" dirty="0"/>
              <a:t>Professor</a:t>
            </a:r>
          </a:p>
          <a:p>
            <a:pPr eaLnBrk="1" hangingPunct="1"/>
            <a:r>
              <a:rPr lang="en-US" altLang="en-US" sz="2600" dirty="0"/>
              <a:t>Department of Computer Science</a:t>
            </a:r>
          </a:p>
          <a:p>
            <a:pPr eaLnBrk="1" hangingPunct="1"/>
            <a:r>
              <a:rPr lang="en-US" altLang="en-US" sz="2600" dirty="0"/>
              <a:t>University of Massachusetts Lowell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9184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need someone’s public key, e.g., for verifying digital signature</a:t>
            </a:r>
          </a:p>
          <a:p>
            <a:r>
              <a:rPr lang="en-US" dirty="0"/>
              <a:t>How can you safely give your public key to everyone?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1835330" y="2974676"/>
            <a:ext cx="1269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Verdana" charset="0"/>
              </a:rPr>
              <a:t>(</a:t>
            </a:r>
            <a:r>
              <a:rPr lang="en-US" altLang="en-US" sz="2000" dirty="0" err="1">
                <a:latin typeface="Verdana" charset="0"/>
              </a:rPr>
              <a:t>e</a:t>
            </a:r>
            <a:r>
              <a:rPr lang="en-US" altLang="en-US" sz="2000" baseline="-25000" dirty="0" err="1">
                <a:latin typeface="Verdana" charset="0"/>
              </a:rPr>
              <a:t>C</a:t>
            </a:r>
            <a:r>
              <a:rPr lang="en-US" altLang="en-US" sz="2000" dirty="0">
                <a:latin typeface="Verdana" charset="0"/>
              </a:rPr>
              <a:t>, </a:t>
            </a:r>
            <a:r>
              <a:rPr lang="en-US" altLang="en-US" sz="2000" dirty="0" err="1">
                <a:latin typeface="Verdana" charset="0"/>
              </a:rPr>
              <a:t>d</a:t>
            </a:r>
            <a:r>
              <a:rPr lang="en-US" altLang="en-US" sz="2000" baseline="-25000" dirty="0" err="1">
                <a:latin typeface="Verdana" charset="0"/>
              </a:rPr>
              <a:t>C</a:t>
            </a:r>
            <a:r>
              <a:rPr lang="en-US" altLang="en-US" sz="2000" dirty="0">
                <a:latin typeface="Verdana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6653" y="525718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4773" y="4130082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C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332560" y="4330137"/>
            <a:ext cx="1663144" cy="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Question Mark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11" y="2739470"/>
            <a:ext cx="688954" cy="918476"/>
          </a:xfrm>
          <a:prstGeom prst="rect">
            <a:avLst/>
          </a:prstGeom>
        </p:spPr>
      </p:pic>
      <p:pic>
        <p:nvPicPr>
          <p:cNvPr id="12" name="Picture 11" descr="File:Cartoon Black Woman Using A Laptop At Home.svg ...">
            <a:extLst>
              <a:ext uri="{FF2B5EF4-FFF2-40B4-BE49-F238E27FC236}">
                <a16:creationId xmlns:a16="http://schemas.microsoft.com/office/drawing/2014/main" id="{E1A4CB81-8063-EE19-EBF5-9CB2F0D93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5548" y="3690433"/>
            <a:ext cx="1135331" cy="1334961"/>
          </a:xfrm>
          <a:prstGeom prst="rect">
            <a:avLst/>
          </a:prstGeom>
        </p:spPr>
      </p:pic>
      <p:pic>
        <p:nvPicPr>
          <p:cNvPr id="14" name="Picture 40" descr="j0292020">
            <a:extLst>
              <a:ext uri="{FF2B5EF4-FFF2-40B4-BE49-F238E27FC236}">
                <a16:creationId xmlns:a16="http://schemas.microsoft.com/office/drawing/2014/main" id="{093734B3-AD4E-AC88-EADD-FE59E0E8D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04" y="3747017"/>
            <a:ext cx="114306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3DC707-7A11-2B8E-ED07-5DE3E49C3879}"/>
              </a:ext>
            </a:extLst>
          </p:cNvPr>
          <p:cNvSpPr txBox="1"/>
          <p:nvPr/>
        </p:nvSpPr>
        <p:spPr>
          <a:xfrm>
            <a:off x="5265579" y="516602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7" name="Cloud Callout 16">
            <a:extLst>
              <a:ext uri="{FF2B5EF4-FFF2-40B4-BE49-F238E27FC236}">
                <a16:creationId xmlns:a16="http://schemas.microsoft.com/office/drawing/2014/main" id="{6A205A9C-5D62-9246-9B25-ACB398B67165}"/>
              </a:ext>
            </a:extLst>
          </p:cNvPr>
          <p:cNvSpPr/>
          <p:nvPr/>
        </p:nvSpPr>
        <p:spPr>
          <a:xfrm>
            <a:off x="5625958" y="2317216"/>
            <a:ext cx="2469830" cy="107987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this her public key?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8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Obtain a Certificate Issued by a Certificate Authority (CA)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603400"/>
          </a:xfrm>
        </p:spPr>
        <p:txBody>
          <a:bodyPr>
            <a:normAutofit fontScale="70000" lnSpcReduction="20000"/>
          </a:bodyPr>
          <a:lstStyle/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Carol generates her key pair (</a:t>
            </a:r>
            <a:r>
              <a:rPr lang="en-US" dirty="0" err="1"/>
              <a:t>e</a:t>
            </a:r>
            <a:r>
              <a:rPr lang="en-US" baseline="-25000" dirty="0" err="1"/>
              <a:t>c</a:t>
            </a:r>
            <a:r>
              <a:rPr lang="en-US" dirty="0"/>
              <a:t>, d</a:t>
            </a:r>
            <a:r>
              <a:rPr lang="en-US" baseline="-25000" dirty="0"/>
              <a:t>c</a:t>
            </a:r>
            <a:r>
              <a:rPr lang="en-US" dirty="0"/>
              <a:t>)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She goes to a CA face-to-face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CA verifies her information: email, ID, address, etc.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CA issues Carol a certificate, which contains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Carol’s identity, other information and her public key </a:t>
            </a:r>
            <a:r>
              <a:rPr lang="en-US" dirty="0" err="1"/>
              <a:t>e</a:t>
            </a:r>
            <a:r>
              <a:rPr lang="en-US" baseline="-25000" dirty="0" err="1"/>
              <a:t>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Signed by CA, </a:t>
            </a:r>
            <a:r>
              <a:rPr lang="en-US" i="1" dirty="0" err="1"/>
              <a:t>d</a:t>
            </a:r>
            <a:r>
              <a:rPr lang="en-US" i="1" baseline="-25000" dirty="0" err="1"/>
              <a:t>ca</a:t>
            </a:r>
            <a:r>
              <a:rPr lang="en-US" i="1" dirty="0"/>
              <a:t>(H(ID</a:t>
            </a:r>
            <a:r>
              <a:rPr lang="en-US" i="1" baseline="-25000" dirty="0"/>
              <a:t>C</a:t>
            </a:r>
            <a:r>
              <a:rPr lang="en-US" i="1" dirty="0"/>
              <a:t> | Other Info | </a:t>
            </a:r>
            <a:r>
              <a:rPr lang="en-US" i="1" dirty="0" err="1"/>
              <a:t>e</a:t>
            </a:r>
            <a:r>
              <a:rPr lang="en-US" i="1" baseline="-25000" dirty="0" err="1"/>
              <a:t>c</a:t>
            </a:r>
            <a:r>
              <a:rPr lang="en-US" i="1" dirty="0"/>
              <a:t>))</a:t>
            </a:r>
          </a:p>
          <a:p>
            <a:pPr lvl="2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 descr="Clipart - administra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30" y="4258936"/>
            <a:ext cx="1302570" cy="14426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50083" y="3988619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2722" y="513573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c</a:t>
            </a:r>
            <a:r>
              <a:rPr lang="en-US" dirty="0"/>
              <a:t>, d</a:t>
            </a:r>
            <a:r>
              <a:rPr lang="en-US" baseline="-25000" dirty="0"/>
              <a:t>c</a:t>
            </a:r>
            <a:r>
              <a:rPr lang="en-US" dirty="0"/>
              <a:t>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12331" y="3858433"/>
            <a:ext cx="1502594" cy="888827"/>
            <a:chOff x="3612331" y="4483273"/>
            <a:chExt cx="1502594" cy="888827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3612331" y="5343526"/>
              <a:ext cx="1502594" cy="28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024827" y="4483273"/>
              <a:ext cx="946815" cy="826350"/>
              <a:chOff x="4024827" y="4483273"/>
              <a:chExt cx="946815" cy="826350"/>
            </a:xfrm>
          </p:grpSpPr>
          <p:pic>
            <p:nvPicPr>
              <p:cNvPr id="10" name="Picture 9" descr="Envelope PNG Free Download | PNG All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4827" y="4483273"/>
                <a:ext cx="826350" cy="826350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4056642" y="4663220"/>
                <a:ext cx="915000" cy="596366"/>
                <a:chOff x="4056642" y="4663220"/>
                <a:chExt cx="915000" cy="5963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081103" y="4890254"/>
                  <a:ext cx="428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err="1">
                      <a:solidFill>
                        <a:srgbClr val="FF0000"/>
                      </a:solidFill>
                    </a:rPr>
                    <a:t>e</a:t>
                  </a:r>
                  <a:r>
                    <a:rPr lang="en-US" b="1" baseline="-25000" dirty="0" err="1">
                      <a:solidFill>
                        <a:srgbClr val="FF0000"/>
                      </a:solidFill>
                    </a:rPr>
                    <a:t>c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56642" y="4663220"/>
                  <a:ext cx="915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Carol</a:t>
                  </a:r>
                </a:p>
              </p:txBody>
            </p:sp>
          </p:grpSp>
        </p:grpSp>
      </p:grpSp>
      <p:cxnSp>
        <p:nvCxnSpPr>
          <p:cNvPr id="18" name="Straight Arrow Connector 17"/>
          <p:cNvCxnSpPr/>
          <p:nvPr/>
        </p:nvCxnSpPr>
        <p:spPr>
          <a:xfrm flipH="1">
            <a:off x="3612331" y="5040288"/>
            <a:ext cx="1502594" cy="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File:Gnome-searchtool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24" y="4408034"/>
            <a:ext cx="986716" cy="986716"/>
          </a:xfrm>
          <a:prstGeom prst="rect">
            <a:avLst/>
          </a:prstGeom>
        </p:spPr>
      </p:pic>
      <p:pic>
        <p:nvPicPr>
          <p:cNvPr id="25" name="Picture 24" descr="File:Cartoon Black Woman Using A Laptop At Home.svg ...">
            <a:extLst>
              <a:ext uri="{FF2B5EF4-FFF2-40B4-BE49-F238E27FC236}">
                <a16:creationId xmlns:a16="http://schemas.microsoft.com/office/drawing/2014/main" id="{23A57DB6-93B1-2087-8E27-87CB4BD716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54" y="4378840"/>
            <a:ext cx="735654" cy="82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9BBB07-4849-9102-5684-08329FC2DB96}"/>
              </a:ext>
            </a:extLst>
          </p:cNvPr>
          <p:cNvSpPr txBox="1"/>
          <p:nvPr/>
        </p:nvSpPr>
        <p:spPr>
          <a:xfrm>
            <a:off x="6416040" y="535918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ca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baseline="-25000" dirty="0" err="1"/>
              <a:t>ca</a:t>
            </a:r>
            <a:r>
              <a:rPr lang="en-US" dirty="0"/>
              <a:t>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52567" y="4980241"/>
            <a:ext cx="1654504" cy="1871021"/>
            <a:chOff x="3587241" y="4389955"/>
            <a:chExt cx="1654504" cy="1871021"/>
          </a:xfrm>
        </p:grpSpPr>
        <p:grpSp>
          <p:nvGrpSpPr>
            <p:cNvPr id="27" name="Group 26"/>
            <p:cNvGrpSpPr/>
            <p:nvPr/>
          </p:nvGrpSpPr>
          <p:grpSpPr>
            <a:xfrm>
              <a:off x="3587241" y="4389955"/>
              <a:ext cx="1654504" cy="1871021"/>
              <a:chOff x="3343564" y="3499493"/>
              <a:chExt cx="1654504" cy="1871021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343564" y="3499493"/>
                <a:ext cx="1654504" cy="1871021"/>
                <a:chOff x="3798871" y="5726830"/>
                <a:chExt cx="1158363" cy="1008751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798871" y="5726830"/>
                  <a:ext cx="1158363" cy="1008751"/>
                  <a:chOff x="4045585" y="5710236"/>
                  <a:chExt cx="712229" cy="712229"/>
                </a:xfrm>
              </p:grpSpPr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45585" y="5710236"/>
                    <a:ext cx="712229" cy="712229"/>
                  </a:xfrm>
                  <a:prstGeom prst="rect">
                    <a:avLst/>
                  </a:prstGeom>
                </p:spPr>
              </p:pic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095211" y="5765367"/>
                    <a:ext cx="615001" cy="281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Carol</a:t>
                    </a:r>
                  </a:p>
                  <a:p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ID</a:t>
                    </a:r>
                  </a:p>
                  <a:p>
                    <a:r>
                      <a:rPr lang="en-US" sz="1400" b="1"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rPr>
                      <a:t>…</a:t>
                    </a:r>
                    <a:endParaRPr 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3879582" y="6101456"/>
                  <a:ext cx="261721" cy="165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err="1">
                      <a:solidFill>
                        <a:srgbClr val="FF0000"/>
                      </a:solidFill>
                    </a:rPr>
                    <a:t>e</a:t>
                  </a:r>
                  <a:r>
                    <a:rPr lang="en-US" sz="1400" b="1" baseline="-25000" dirty="0" err="1">
                      <a:solidFill>
                        <a:srgbClr val="FF0000"/>
                      </a:solidFill>
                    </a:rPr>
                    <a:t>c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3458845" y="4411723"/>
                <a:ext cx="1165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Signature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539380" y="46886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flipH="1">
              <a:off x="4428800" y="4677246"/>
              <a:ext cx="78105" cy="62390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1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3461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Carol can get a certificate from a certificate authority (CA)</a:t>
            </a:r>
          </a:p>
          <a:p>
            <a:pPr>
              <a:lnSpc>
                <a:spcPct val="120000"/>
              </a:lnSpc>
            </a:pPr>
            <a:r>
              <a:rPr lang="en-US" dirty="0"/>
              <a:t>Every computer is shipped with the CA’s public key in the format of a certificate</a:t>
            </a:r>
          </a:p>
          <a:p>
            <a:pPr>
              <a:lnSpc>
                <a:spcPct val="120000"/>
              </a:lnSpc>
            </a:pPr>
            <a:r>
              <a:rPr lang="en-US" dirty="0"/>
              <a:t>When Carol sends its certificate to a computer, how can the computer verify Carol’s public key is genuine?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Signature is </a:t>
            </a:r>
            <a:r>
              <a:rPr lang="en-US" i="1" dirty="0" err="1"/>
              <a:t>d</a:t>
            </a:r>
            <a:r>
              <a:rPr lang="en-US" i="1" baseline="-25000" dirty="0" err="1"/>
              <a:t>ca</a:t>
            </a:r>
            <a:r>
              <a:rPr lang="en-US" i="1" dirty="0"/>
              <a:t>(H(m))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 descr="Download Server Png Image HQ PNG Image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32" y="4913502"/>
            <a:ext cx="1012735" cy="12451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  <a:endCxn id="6" idx="1"/>
          </p:cNvCxnSpPr>
          <p:nvPr/>
        </p:nvCxnSpPr>
        <p:spPr>
          <a:xfrm flipV="1">
            <a:off x="2638372" y="5536085"/>
            <a:ext cx="3408460" cy="1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File:Cartoon Black Woman Using A Laptop At Home.svg ...">
            <a:extLst>
              <a:ext uri="{FF2B5EF4-FFF2-40B4-BE49-F238E27FC236}">
                <a16:creationId xmlns:a16="http://schemas.microsoft.com/office/drawing/2014/main" id="{05ED5A72-D6CE-2507-1D72-646210310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08" y="5076056"/>
            <a:ext cx="735654" cy="826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63FEF4-6477-2305-10D1-74B09FB3D3F8}"/>
              </a:ext>
            </a:extLst>
          </p:cNvPr>
          <p:cNvSpPr/>
          <p:nvPr/>
        </p:nvSpPr>
        <p:spPr>
          <a:xfrm>
            <a:off x="7234190" y="5483655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Stores </a:t>
            </a:r>
            <a:r>
              <a:rPr lang="en-US" dirty="0" err="1"/>
              <a:t>e</a:t>
            </a:r>
            <a:r>
              <a:rPr lang="en-US" baseline="-25000" dirty="0" err="1"/>
              <a:t>ca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07745" y="4046911"/>
            <a:ext cx="1654504" cy="1871021"/>
            <a:chOff x="3587241" y="4389955"/>
            <a:chExt cx="1654504" cy="1871021"/>
          </a:xfrm>
        </p:grpSpPr>
        <p:grpSp>
          <p:nvGrpSpPr>
            <p:cNvPr id="21" name="Group 20"/>
            <p:cNvGrpSpPr/>
            <p:nvPr/>
          </p:nvGrpSpPr>
          <p:grpSpPr>
            <a:xfrm>
              <a:off x="3587241" y="4389955"/>
              <a:ext cx="1654504" cy="1871021"/>
              <a:chOff x="3343564" y="3499493"/>
              <a:chExt cx="1654504" cy="187102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343564" y="3499493"/>
                <a:ext cx="1654504" cy="1871021"/>
                <a:chOff x="3798871" y="5726830"/>
                <a:chExt cx="1158363" cy="1008751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798871" y="5726830"/>
                  <a:ext cx="1158363" cy="1008751"/>
                  <a:chOff x="4045585" y="5710236"/>
                  <a:chExt cx="712229" cy="712229"/>
                </a:xfrm>
              </p:grpSpPr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45585" y="5710236"/>
                    <a:ext cx="712229" cy="712229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095211" y="5765367"/>
                    <a:ext cx="615001" cy="281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Carol</a:t>
                    </a:r>
                  </a:p>
                  <a:p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ID</a:t>
                    </a:r>
                  </a:p>
                  <a:p>
                    <a:r>
                      <a:rPr lang="en-US" sz="1400" b="1"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rPr>
                      <a:t>…</a:t>
                    </a:r>
                    <a:endParaRPr 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7" name="Rectangle 26"/>
                <p:cNvSpPr/>
                <p:nvPr/>
              </p:nvSpPr>
              <p:spPr>
                <a:xfrm>
                  <a:off x="3879582" y="6101456"/>
                  <a:ext cx="261721" cy="165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err="1">
                      <a:solidFill>
                        <a:srgbClr val="FF0000"/>
                      </a:solidFill>
                    </a:rPr>
                    <a:t>e</a:t>
                  </a:r>
                  <a:r>
                    <a:rPr lang="en-US" sz="1400" b="1" baseline="-25000" dirty="0" err="1">
                      <a:solidFill>
                        <a:srgbClr val="FF0000"/>
                      </a:solidFill>
                    </a:rPr>
                    <a:t>c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458845" y="4411723"/>
                <a:ext cx="1165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Signature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539380" y="46886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3" name="Left Brace 22"/>
            <p:cNvSpPr/>
            <p:nvPr/>
          </p:nvSpPr>
          <p:spPr>
            <a:xfrm flipH="1">
              <a:off x="4428800" y="4677246"/>
              <a:ext cx="78105" cy="62390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98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for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0188"/>
            <a:ext cx="8163910" cy="243173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owner of a certificate </a:t>
            </a:r>
            <a:r>
              <a:rPr lang="en-US" dirty="0"/>
              <a:t>is called a </a:t>
            </a:r>
            <a:r>
              <a:rPr lang="en-US" dirty="0">
                <a:solidFill>
                  <a:srgbClr val="C00000"/>
                </a:solidFill>
              </a:rPr>
              <a:t>subject</a:t>
            </a:r>
          </a:p>
          <a:p>
            <a:pPr>
              <a:lnSpc>
                <a:spcPct val="120000"/>
              </a:lnSpc>
            </a:pPr>
            <a:r>
              <a:rPr lang="en-US" dirty="0"/>
              <a:t>Common name is the identity of the owner</a:t>
            </a:r>
          </a:p>
          <a:p>
            <a:pPr>
              <a:lnSpc>
                <a:spcPct val="120000"/>
              </a:lnSpc>
            </a:pPr>
            <a:r>
              <a:rPr lang="en-US" dirty="0"/>
              <a:t>Subject’s </a:t>
            </a:r>
            <a:r>
              <a:rPr lang="en-US" i="1" dirty="0" err="1"/>
              <a:t>CommonName</a:t>
            </a:r>
            <a:r>
              <a:rPr lang="en-US" dirty="0"/>
              <a:t> can be: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explicit name, e.g. </a:t>
            </a:r>
            <a:r>
              <a:rPr lang="en-US" dirty="0" err="1"/>
              <a:t>cs.uml</a:t>
            </a:r>
            <a:r>
              <a:rPr lang="en-US" dirty="0"/>
              <a:t>, 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name with a wildcard character, e.g. *.uml.edu</a:t>
            </a:r>
          </a:p>
        </p:txBody>
      </p:sp>
      <p:pic>
        <p:nvPicPr>
          <p:cNvPr id="12" name="Picture 11" descr="File:Cartoon Black Woman Using A Laptop At Home.svg ...">
            <a:extLst>
              <a:ext uri="{FF2B5EF4-FFF2-40B4-BE49-F238E27FC236}">
                <a16:creationId xmlns:a16="http://schemas.microsoft.com/office/drawing/2014/main" id="{6974918C-32D5-43FD-308E-985D3EDFA0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2" y="4739804"/>
            <a:ext cx="735654" cy="8263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587241" y="4389955"/>
            <a:ext cx="1654504" cy="1871021"/>
            <a:chOff x="3587241" y="4389955"/>
            <a:chExt cx="1654504" cy="1871021"/>
          </a:xfrm>
        </p:grpSpPr>
        <p:grpSp>
          <p:nvGrpSpPr>
            <p:cNvPr id="5" name="Group 4"/>
            <p:cNvGrpSpPr/>
            <p:nvPr/>
          </p:nvGrpSpPr>
          <p:grpSpPr>
            <a:xfrm>
              <a:off x="3587241" y="4389955"/>
              <a:ext cx="1654504" cy="1871021"/>
              <a:chOff x="3343564" y="3499493"/>
              <a:chExt cx="1654504" cy="18710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343564" y="3499493"/>
                <a:ext cx="1654504" cy="1871021"/>
                <a:chOff x="3798871" y="5726830"/>
                <a:chExt cx="1158363" cy="1008751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798871" y="5726830"/>
                  <a:ext cx="1158363" cy="1008751"/>
                  <a:chOff x="4045585" y="5710236"/>
                  <a:chExt cx="712229" cy="712229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45585" y="5710236"/>
                    <a:ext cx="712229" cy="712229"/>
                  </a:xfrm>
                  <a:prstGeom prst="rect">
                    <a:avLst/>
                  </a:prstGeom>
                </p:spPr>
              </p:pic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095211" y="5765367"/>
                    <a:ext cx="615001" cy="281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Carol</a:t>
                    </a:r>
                  </a:p>
                  <a:p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ID</a:t>
                    </a:r>
                  </a:p>
                  <a:p>
                    <a:r>
                      <a:rPr lang="en-US" sz="1400" b="1"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rPr>
                      <a:t>…</a:t>
                    </a:r>
                    <a:endParaRPr 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879582" y="6101456"/>
                  <a:ext cx="261721" cy="165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err="1">
                      <a:solidFill>
                        <a:srgbClr val="FF0000"/>
                      </a:solidFill>
                    </a:rPr>
                    <a:t>e</a:t>
                  </a:r>
                  <a:r>
                    <a:rPr lang="en-US" sz="1400" b="1" baseline="-25000" dirty="0" err="1">
                      <a:solidFill>
                        <a:srgbClr val="FF0000"/>
                      </a:solidFill>
                    </a:rPr>
                    <a:t>c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3458845" y="4411723"/>
                <a:ext cx="1165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Signature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539380" y="46886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3" name="Left Brace 12"/>
            <p:cNvSpPr/>
            <p:nvPr/>
          </p:nvSpPr>
          <p:spPr>
            <a:xfrm flipH="1">
              <a:off x="4428800" y="4677246"/>
              <a:ext cx="78105" cy="62390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34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Certificate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9640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/>
              <a:t>Type here to search -&gt; </a:t>
            </a:r>
            <a:r>
              <a:rPr lang="en-US" i="1" dirty="0" err="1"/>
              <a:t>certmgr.msc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87"/>
            <a:ext cx="6673458" cy="4932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717" y="1822904"/>
            <a:ext cx="3949283" cy="503509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221480" y="4968240"/>
            <a:ext cx="973237" cy="1828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Certificate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9640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Click subject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12952" y="1881187"/>
            <a:ext cx="3895725" cy="4953000"/>
            <a:chOff x="4374312" y="1866900"/>
            <a:chExt cx="3895725" cy="4953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4312" y="1866900"/>
              <a:ext cx="3895725" cy="4953000"/>
            </a:xfrm>
            <a:prstGeom prst="rect">
              <a:avLst/>
            </a:prstGeom>
          </p:spPr>
        </p:pic>
        <p:pic>
          <p:nvPicPr>
            <p:cNvPr id="10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543335" y="4321280"/>
              <a:ext cx="3529101" cy="1322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1935480" y="4129826"/>
            <a:ext cx="7012179" cy="1341333"/>
            <a:chOff x="1935480" y="4129826"/>
            <a:chExt cx="7012179" cy="13413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7700" y="4129826"/>
              <a:ext cx="3769959" cy="1341333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935480" y="4357687"/>
              <a:ext cx="3242220" cy="60960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63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Kali Certificate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ssl</a:t>
            </a:r>
            <a:r>
              <a:rPr lang="en-US" dirty="0"/>
              <a:t>/certs</a:t>
            </a:r>
          </a:p>
          <a:p>
            <a:r>
              <a:rPr lang="en-US" dirty="0"/>
              <a:t>Command to view a certificate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x509 -in certificate-</a:t>
            </a:r>
            <a:r>
              <a:rPr lang="en-US" dirty="0" err="1"/>
              <a:t>name.pem</a:t>
            </a:r>
            <a:r>
              <a:rPr lang="en-US" dirty="0"/>
              <a:t> -text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38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 to digital signature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 to certificate</a:t>
            </a:r>
          </a:p>
          <a:p>
            <a:r>
              <a:rPr lang="en-US"/>
              <a:t>Hands-on</a:t>
            </a:r>
            <a:endParaRPr lang="en-US" dirty="0"/>
          </a:p>
          <a:p>
            <a:pPr lvl="1"/>
            <a:r>
              <a:rPr lang="en-US" dirty="0"/>
              <a:t>Windows 10 certificate store</a:t>
            </a:r>
          </a:p>
          <a:p>
            <a:pPr lvl="1"/>
            <a:r>
              <a:rPr lang="en-US" dirty="0"/>
              <a:t>Sign and verify a file locally</a:t>
            </a:r>
          </a:p>
          <a:p>
            <a:pPr lvl="1"/>
            <a:r>
              <a:rPr lang="en-US" dirty="0"/>
              <a:t>Sign and verify a message through chat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78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1: Windows 10 Certificate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84784"/>
            <a:ext cx="8686801" cy="141081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Find Windows 10 certificate store</a:t>
            </a:r>
          </a:p>
          <a:p>
            <a:pPr>
              <a:lnSpc>
                <a:spcPct val="120000"/>
              </a:lnSpc>
            </a:pPr>
            <a:r>
              <a:rPr lang="en-US" dirty="0"/>
              <a:t>All people check content of a certificate from Trusted Root Certificate Authorities</a:t>
            </a:r>
          </a:p>
          <a:p>
            <a:pPr>
              <a:lnSpc>
                <a:spcPct val="120000"/>
              </a:lnSpc>
            </a:pPr>
            <a:r>
              <a:rPr lang="en-US" dirty="0"/>
              <a:t>Group discussion: why are these certificates needed?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2557463"/>
            <a:ext cx="7815262" cy="41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264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done before, no need </a:t>
            </a:r>
          </a:p>
          <a:p>
            <a:pPr>
              <a:lnSpc>
                <a:spcPct val="120000"/>
              </a:lnSpc>
            </a:pPr>
            <a:r>
              <a:rPr lang="en-US" dirty="0"/>
              <a:t>Generate public and private key pair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solidFill>
                  <a:srgbClr val="C00000"/>
                </a:solidFill>
              </a:rPr>
              <a:t>openssl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3"/>
              </a:rPr>
              <a:t>genpkey</a:t>
            </a:r>
            <a:r>
              <a:rPr lang="en-US" i="1" dirty="0">
                <a:solidFill>
                  <a:srgbClr val="C00000"/>
                </a:solidFill>
              </a:rPr>
              <a:t> -out </a:t>
            </a:r>
            <a:r>
              <a:rPr lang="en-US" i="1" dirty="0" err="1">
                <a:solidFill>
                  <a:srgbClr val="C00000"/>
                </a:solidFill>
              </a:rPr>
              <a:t>privkey.pem</a:t>
            </a:r>
            <a:r>
              <a:rPr lang="en-US" i="1" dirty="0">
                <a:solidFill>
                  <a:srgbClr val="C00000"/>
                </a:solidFill>
              </a:rPr>
              <a:t> -algorithm </a:t>
            </a:r>
            <a:r>
              <a:rPr lang="en-US" i="1" dirty="0" err="1">
                <a:solidFill>
                  <a:srgbClr val="C00000"/>
                </a:solidFill>
              </a:rPr>
              <a:t>rsa</a:t>
            </a:r>
            <a:endParaRPr lang="en-US" i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Note: </a:t>
            </a:r>
            <a:r>
              <a:rPr lang="en-US" dirty="0" err="1"/>
              <a:t>privkey.pem</a:t>
            </a:r>
            <a:r>
              <a:rPr lang="en-US" dirty="0"/>
              <a:t> can be used as the private key although it contains the public key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dirty="0"/>
              <a:t>Extract the public key from </a:t>
            </a:r>
            <a:r>
              <a:rPr lang="en-US" dirty="0" err="1"/>
              <a:t>privkey.pem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i="1" dirty="0" err="1">
                <a:solidFill>
                  <a:srgbClr val="C00000"/>
                </a:solidFill>
              </a:rPr>
              <a:t>openssl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4"/>
              </a:rPr>
              <a:t>rsa</a:t>
            </a:r>
            <a:r>
              <a:rPr lang="en-US" i="1" dirty="0">
                <a:solidFill>
                  <a:srgbClr val="C00000"/>
                </a:solidFill>
              </a:rPr>
              <a:t> -in </a:t>
            </a:r>
            <a:r>
              <a:rPr lang="en-US" i="1" dirty="0" err="1">
                <a:solidFill>
                  <a:srgbClr val="C00000"/>
                </a:solidFill>
              </a:rPr>
              <a:t>privkey.pem</a:t>
            </a:r>
            <a:r>
              <a:rPr lang="en-US" i="1" dirty="0">
                <a:solidFill>
                  <a:srgbClr val="C00000"/>
                </a:solidFill>
              </a:rPr>
              <a:t> -</a:t>
            </a:r>
            <a:r>
              <a:rPr lang="en-US" i="1" dirty="0" err="1">
                <a:solidFill>
                  <a:srgbClr val="C00000"/>
                </a:solidFill>
              </a:rPr>
              <a:t>outform</a:t>
            </a:r>
            <a:r>
              <a:rPr lang="en-US" i="1" dirty="0">
                <a:solidFill>
                  <a:srgbClr val="C00000"/>
                </a:solidFill>
              </a:rPr>
              <a:t> PEM -</a:t>
            </a:r>
            <a:r>
              <a:rPr lang="en-US" i="1" dirty="0" err="1">
                <a:solidFill>
                  <a:srgbClr val="C00000"/>
                </a:solidFill>
              </a:rPr>
              <a:t>pubout</a:t>
            </a:r>
            <a:r>
              <a:rPr lang="en-US" i="1" dirty="0">
                <a:solidFill>
                  <a:srgbClr val="C00000"/>
                </a:solidFill>
              </a:rPr>
              <a:t> -out </a:t>
            </a:r>
            <a:r>
              <a:rPr lang="en-US" i="1" dirty="0" err="1">
                <a:solidFill>
                  <a:srgbClr val="C00000"/>
                </a:solidFill>
              </a:rPr>
              <a:t>pubkey.pem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dirty="0"/>
              <a:t>Publish your </a:t>
            </a:r>
            <a:r>
              <a:rPr lang="en-US" i="1" dirty="0" err="1"/>
              <a:t>pubkey.pem</a:t>
            </a:r>
            <a:r>
              <a:rPr lang="en-US" dirty="0"/>
              <a:t>, e.g. to our chat server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Never share </a:t>
            </a:r>
            <a:r>
              <a:rPr lang="en-US" i="1" dirty="0" err="1"/>
              <a:t>privkey.pem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2: Generate Public and Private Key Pair</a:t>
            </a:r>
          </a:p>
        </p:txBody>
      </p:sp>
    </p:spTree>
    <p:extLst>
      <p:ext uri="{BB962C8B-B14F-4D97-AF65-F5344CB8AC3E}">
        <p14:creationId xmlns:p14="http://schemas.microsoft.com/office/powerpoint/2010/main" val="138929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digital signature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 to certificate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Hands-on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67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3: Sign a file at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692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Sign a file called </a:t>
            </a:r>
            <a:r>
              <a:rPr lang="en-US" i="1" dirty="0"/>
              <a:t>changelog</a:t>
            </a:r>
            <a:r>
              <a:rPr lang="en-US" dirty="0"/>
              <a:t> or messages saved in a file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solidFill>
                  <a:srgbClr val="C00000"/>
                </a:solidFill>
              </a:rPr>
              <a:t>openssl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2"/>
              </a:rPr>
              <a:t>dgst</a:t>
            </a:r>
            <a:r>
              <a:rPr lang="en-US" i="1" dirty="0">
                <a:solidFill>
                  <a:srgbClr val="C00000"/>
                </a:solidFill>
              </a:rPr>
              <a:t> -sha256 -sign </a:t>
            </a:r>
            <a:r>
              <a:rPr lang="en-US" i="1" u="sng" dirty="0" err="1">
                <a:solidFill>
                  <a:srgbClr val="C00000"/>
                </a:solidFill>
              </a:rPr>
              <a:t>privkey.pem</a:t>
            </a:r>
            <a:r>
              <a:rPr lang="en-US" i="1" dirty="0">
                <a:solidFill>
                  <a:srgbClr val="C00000"/>
                </a:solidFill>
              </a:rPr>
              <a:t> -out </a:t>
            </a:r>
            <a:r>
              <a:rPr lang="en-US" i="1" u="sng" dirty="0">
                <a:solidFill>
                  <a:srgbClr val="C00000"/>
                </a:solidFill>
              </a:rPr>
              <a:t>sign.sha256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u="sng" dirty="0">
                <a:solidFill>
                  <a:srgbClr val="C00000"/>
                </a:solidFill>
              </a:rPr>
              <a:t>changelog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output sign.sha256 is binary</a:t>
            </a:r>
          </a:p>
          <a:p>
            <a:pPr>
              <a:lnSpc>
                <a:spcPct val="120000"/>
              </a:lnSpc>
            </a:pPr>
            <a:endParaRPr lang="en-US" sz="1300" dirty="0"/>
          </a:p>
          <a:p>
            <a:pPr>
              <a:lnSpc>
                <a:spcPct val="120000"/>
              </a:lnSpc>
            </a:pPr>
            <a:r>
              <a:rPr lang="en-US" dirty="0"/>
              <a:t>Encode the binary signature with base64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solidFill>
                  <a:srgbClr val="C00000"/>
                </a:solidFill>
              </a:rPr>
              <a:t>openssl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3"/>
              </a:rPr>
              <a:t>enc</a:t>
            </a:r>
            <a:r>
              <a:rPr lang="en-US" i="1" dirty="0">
                <a:solidFill>
                  <a:srgbClr val="C00000"/>
                </a:solidFill>
              </a:rPr>
              <a:t> -base64 -in </a:t>
            </a:r>
            <a:r>
              <a:rPr lang="en-US" i="1" u="sng" dirty="0">
                <a:solidFill>
                  <a:srgbClr val="C00000"/>
                </a:solidFill>
              </a:rPr>
              <a:t>sign.sha256</a:t>
            </a:r>
            <a:r>
              <a:rPr lang="en-US" i="1" dirty="0">
                <a:solidFill>
                  <a:srgbClr val="C00000"/>
                </a:solidFill>
              </a:rPr>
              <a:t> -out </a:t>
            </a:r>
            <a:r>
              <a:rPr lang="en-US" i="1" u="sng" dirty="0">
                <a:solidFill>
                  <a:srgbClr val="C00000"/>
                </a:solidFill>
              </a:rPr>
              <a:t>sign.sha256.base64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 really needed. It is needed here since we can send the base64 encoded message to our chat server</a:t>
            </a:r>
          </a:p>
          <a:p>
            <a:pPr lvl="1">
              <a:lnSpc>
                <a:spcPct val="120000"/>
              </a:lnSpc>
            </a:pPr>
            <a:endParaRPr lang="en-US" sz="1300" dirty="0"/>
          </a:p>
          <a:p>
            <a:pPr>
              <a:lnSpc>
                <a:spcPct val="120000"/>
              </a:lnSpc>
            </a:pPr>
            <a:r>
              <a:rPr lang="en-US" dirty="0"/>
              <a:t>Send both message and base64 encoded signature to our chat server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53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4: Verify the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9863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Save received signature into a file, e.g., called sign.sha256.base64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dirty="0"/>
              <a:t>Decode sign.sha256.base64 and get the binary signature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solidFill>
                  <a:srgbClr val="C00000"/>
                </a:solidFill>
              </a:rPr>
              <a:t>openssl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2"/>
              </a:rPr>
              <a:t>enc</a:t>
            </a:r>
            <a:r>
              <a:rPr lang="en-US" i="1" dirty="0">
                <a:solidFill>
                  <a:srgbClr val="C00000"/>
                </a:solidFill>
              </a:rPr>
              <a:t> -base64 -d -in </a:t>
            </a:r>
            <a:r>
              <a:rPr lang="en-US" i="1" u="sng" dirty="0">
                <a:solidFill>
                  <a:srgbClr val="C00000"/>
                </a:solidFill>
              </a:rPr>
              <a:t>sign.sha256.base64</a:t>
            </a:r>
            <a:r>
              <a:rPr lang="en-US" i="1" dirty="0">
                <a:solidFill>
                  <a:srgbClr val="C00000"/>
                </a:solidFill>
              </a:rPr>
              <a:t> -out </a:t>
            </a:r>
            <a:r>
              <a:rPr lang="en-US" i="1" u="sng" dirty="0">
                <a:solidFill>
                  <a:srgbClr val="C00000"/>
                </a:solidFill>
              </a:rPr>
              <a:t>sign.sha256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dirty="0"/>
              <a:t>Verify the signature with the public key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solidFill>
                  <a:srgbClr val="C00000"/>
                </a:solidFill>
              </a:rPr>
              <a:t>openssl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  <a:hlinkClick r:id="rId3"/>
              </a:rPr>
              <a:t>dgst</a:t>
            </a:r>
            <a:r>
              <a:rPr lang="en-US" i="1" dirty="0">
                <a:solidFill>
                  <a:srgbClr val="C00000"/>
                </a:solidFill>
              </a:rPr>
              <a:t> -sha256 -verify </a:t>
            </a:r>
            <a:r>
              <a:rPr lang="en-US" i="1" u="sng" dirty="0" err="1">
                <a:solidFill>
                  <a:srgbClr val="C00000"/>
                </a:solidFill>
              </a:rPr>
              <a:t>pubkey.pem</a:t>
            </a:r>
            <a:r>
              <a:rPr lang="en-US" i="1" dirty="0">
                <a:solidFill>
                  <a:srgbClr val="C00000"/>
                </a:solidFill>
              </a:rPr>
              <a:t> -signature </a:t>
            </a:r>
            <a:r>
              <a:rPr lang="en-US" i="1" u="sng" dirty="0">
                <a:solidFill>
                  <a:srgbClr val="C00000"/>
                </a:solidFill>
              </a:rPr>
              <a:t>sign.sha256 changelog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1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Message Signature via Chat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C00000"/>
                </a:solidFill>
              </a:rPr>
              <a:t>Sender</a:t>
            </a:r>
            <a:r>
              <a:rPr lang="en-US" dirty="0"/>
              <a:t> generates public and private key pair (no need to do it if already done)</a:t>
            </a:r>
          </a:p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C00000"/>
                </a:solidFill>
              </a:rPr>
              <a:t>Sender</a:t>
            </a:r>
            <a:r>
              <a:rPr lang="en-US" dirty="0"/>
              <a:t> sends the public key (content of </a:t>
            </a:r>
            <a:r>
              <a:rPr lang="en-US" dirty="0" err="1"/>
              <a:t>pubkey.pem</a:t>
            </a:r>
            <a:r>
              <a:rPr lang="en-US" dirty="0"/>
              <a:t>) to Receiver</a:t>
            </a:r>
          </a:p>
          <a:p>
            <a:pPr lvl="1">
              <a:lnSpc>
                <a:spcPct val="120000"/>
              </a:lnSpc>
            </a:pPr>
            <a:r>
              <a:rPr lang="en-US" u="sng" dirty="0">
                <a:solidFill>
                  <a:srgbClr val="0033CC"/>
                </a:solidFill>
              </a:rPr>
              <a:t>Receiver</a:t>
            </a:r>
            <a:r>
              <a:rPr lang="en-US" dirty="0"/>
              <a:t> saves the public key into a file, e.g. called </a:t>
            </a:r>
            <a:r>
              <a:rPr lang="en-US" dirty="0" err="1"/>
              <a:t>pubkey.pem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C00000"/>
                </a:solidFill>
              </a:rPr>
              <a:t>Sender</a:t>
            </a:r>
            <a:r>
              <a:rPr lang="en-US" dirty="0"/>
              <a:t> sends a message to receiver and saves the message into a file called, e.g., </a:t>
            </a:r>
            <a:r>
              <a:rPr lang="en-US" dirty="0" err="1"/>
              <a:t>msg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u="sng" dirty="0">
                <a:solidFill>
                  <a:srgbClr val="0033CC"/>
                </a:solidFill>
              </a:rPr>
              <a:t>Receiver</a:t>
            </a:r>
            <a:r>
              <a:rPr lang="en-US" dirty="0"/>
              <a:t> saves the received message into a file called, e.g., </a:t>
            </a:r>
            <a:r>
              <a:rPr lang="en-US" dirty="0" err="1"/>
              <a:t>msg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C00000"/>
                </a:solidFill>
              </a:rPr>
              <a:t>Sender</a:t>
            </a:r>
            <a:r>
              <a:rPr lang="en-US" dirty="0"/>
              <a:t> signs its </a:t>
            </a:r>
            <a:r>
              <a:rPr lang="en-US" dirty="0" err="1"/>
              <a:t>msg</a:t>
            </a:r>
            <a:r>
              <a:rPr lang="en-US" dirty="0"/>
              <a:t>, generate the signature file and encodes it with base64, e.g. called </a:t>
            </a:r>
            <a:r>
              <a:rPr lang="en-US" i="1" dirty="0"/>
              <a:t>sign.sha256.base64</a:t>
            </a:r>
          </a:p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C00000"/>
                </a:solidFill>
              </a:rPr>
              <a:t>Sender</a:t>
            </a:r>
            <a:r>
              <a:rPr lang="en-US" dirty="0"/>
              <a:t> sends the content of </a:t>
            </a:r>
            <a:r>
              <a:rPr lang="en-US" i="1" dirty="0"/>
              <a:t>sign.sha256.base64 </a:t>
            </a:r>
            <a:r>
              <a:rPr lang="en-US" dirty="0"/>
              <a:t>to Receiver</a:t>
            </a:r>
          </a:p>
          <a:p>
            <a:pPr lvl="1">
              <a:lnSpc>
                <a:spcPct val="120000"/>
              </a:lnSpc>
            </a:pPr>
            <a:r>
              <a:rPr lang="en-US" u="sng" dirty="0">
                <a:solidFill>
                  <a:srgbClr val="0033CC"/>
                </a:solidFill>
              </a:rPr>
              <a:t>Receiver</a:t>
            </a:r>
            <a:r>
              <a:rPr lang="en-US" dirty="0"/>
              <a:t> saves it into a file, e.g., called </a:t>
            </a:r>
            <a:r>
              <a:rPr lang="en-US" i="1" dirty="0"/>
              <a:t>sign.sha256.base64</a:t>
            </a:r>
          </a:p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0033CC"/>
                </a:solidFill>
              </a:rPr>
              <a:t>Receiver</a:t>
            </a:r>
            <a:r>
              <a:rPr lang="en-US" dirty="0"/>
              <a:t> decodes </a:t>
            </a:r>
            <a:r>
              <a:rPr lang="en-US" i="1" dirty="0"/>
              <a:t>sign.sha256.base64 </a:t>
            </a:r>
            <a:r>
              <a:rPr lang="en-US" dirty="0"/>
              <a:t>into the binary signature file and verifies it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40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5: Discussion: Message under MITM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message is changed by MITM during transmission</a:t>
            </a:r>
          </a:p>
          <a:p>
            <a:pPr lvl="1"/>
            <a:r>
              <a:rPr lang="en-US" dirty="0"/>
              <a:t>That is, </a:t>
            </a:r>
            <a:r>
              <a:rPr lang="en-US" dirty="0" err="1"/>
              <a:t>hahaha</a:t>
            </a:r>
            <a:r>
              <a:rPr lang="en-US" dirty="0"/>
              <a:t>… is added to the received message</a:t>
            </a:r>
          </a:p>
          <a:p>
            <a:r>
              <a:rPr lang="en-US" dirty="0"/>
              <a:t>Repeat the same procedure </a:t>
            </a:r>
          </a:p>
          <a:p>
            <a:r>
              <a:rPr lang="en-US" dirty="0"/>
              <a:t>Is the verification ok this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25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405E-865A-CD49-F65A-8B5AB4D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9C53-F97A-3FFC-F191-93D1EC08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F88D1-D34D-2E7F-08CA-28E5BB56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417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Review of Public Key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</a:p>
          <a:p>
            <a:pPr algn="ctr"/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message, m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 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79825" y="3835400"/>
            <a:ext cx="1295400" cy="814445"/>
            <a:chOff x="3679825" y="3835400"/>
            <a:chExt cx="1295400" cy="814445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679825" y="3835400"/>
              <a:ext cx="12954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ciphertext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016547" y="4249735"/>
              <a:ext cx="9378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en-US" baseline="-250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08788" y="3830638"/>
            <a:ext cx="1896628" cy="1053804"/>
            <a:chOff x="6808788" y="3830638"/>
            <a:chExt cx="1896628" cy="1053804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6808788" y="3830638"/>
              <a:ext cx="1252537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plaintext</a:t>
              </a:r>
            </a:p>
            <a:p>
              <a:pPr algn="ctr"/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6858436" y="4422777"/>
              <a:ext cx="18469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 = d</a:t>
              </a:r>
              <a:r>
                <a:rPr lang="en-US" altLang="en-US" baseline="-25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en-US" baseline="-250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(m)</a:t>
              </a: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01963" y="1757363"/>
            <a:ext cx="5570537" cy="1970087"/>
            <a:chOff x="3001963" y="1757363"/>
            <a:chExt cx="5570537" cy="1970087"/>
          </a:xfrm>
        </p:grpSpPr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6470650" y="1782524"/>
              <a:ext cx="210185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Bob</a:t>
              </a:r>
              <a:r>
                <a:rPr lang="ja-JP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800" dirty="0"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  <a:r>
                <a:rPr lang="en-US" altLang="ja-JP" sz="1800" i="1" u="sng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key </a:t>
              </a:r>
            </a:p>
          </p:txBody>
        </p:sp>
        <p:pic>
          <p:nvPicPr>
            <p:cNvPr id="21" name="Picture 15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5516563" y="1839913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970335" y="1757363"/>
              <a:ext cx="5116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en-US" baseline="-250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3001963" y="1973263"/>
              <a:ext cx="2393950" cy="1754187"/>
            </a:xfrm>
            <a:custGeom>
              <a:avLst/>
              <a:gdLst>
                <a:gd name="T0" fmla="*/ 2147483647 w 1508"/>
                <a:gd name="T1" fmla="*/ 0 h 1105"/>
                <a:gd name="T2" fmla="*/ 0 w 1508"/>
                <a:gd name="T3" fmla="*/ 0 h 1105"/>
                <a:gd name="T4" fmla="*/ 2147483647 w 1508"/>
                <a:gd name="T5" fmla="*/ 2147483647 h 1105"/>
                <a:gd name="T6" fmla="*/ 0 60000 65536"/>
                <a:gd name="T7" fmla="*/ 0 60000 65536"/>
                <a:gd name="T8" fmla="*/ 0 60000 65536"/>
                <a:gd name="T9" fmla="*/ 0 w 1508"/>
                <a:gd name="T10" fmla="*/ 0 h 1105"/>
                <a:gd name="T11" fmla="*/ 1508 w 1508"/>
                <a:gd name="T12" fmla="*/ 1105 h 1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8" h="1105">
                  <a:moveTo>
                    <a:pt x="1508" y="0"/>
                  </a:moveTo>
                  <a:lnTo>
                    <a:pt x="0" y="0"/>
                  </a:lnTo>
                  <a:lnTo>
                    <a:pt x="5" y="110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46713" y="2445010"/>
            <a:ext cx="3111410" cy="1276090"/>
            <a:chOff x="5446713" y="2445010"/>
            <a:chExt cx="3111410" cy="1276090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6456273" y="2445010"/>
              <a:ext cx="210185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Bob</a:t>
              </a:r>
              <a:r>
                <a:rPr lang="ja-JP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800" dirty="0"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  <a:r>
                <a:rPr lang="en-US" altLang="ja-JP" sz="1800" i="1" u="sng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</a:t>
              </a:r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key </a:t>
              </a:r>
            </a:p>
          </p:txBody>
        </p:sp>
        <p:pic>
          <p:nvPicPr>
            <p:cNvPr id="26" name="Picture 25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5513388" y="2513013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6015127" y="244792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baseline="-25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8" name="Freeform 36"/>
            <p:cNvSpPr>
              <a:spLocks/>
            </p:cNvSpPr>
            <p:nvPr/>
          </p:nvSpPr>
          <p:spPr bwMode="auto">
            <a:xfrm>
              <a:off x="5446713" y="2646363"/>
              <a:ext cx="330200" cy="1074737"/>
            </a:xfrm>
            <a:custGeom>
              <a:avLst/>
              <a:gdLst>
                <a:gd name="T0" fmla="*/ 2147483647 w 184"/>
                <a:gd name="T1" fmla="*/ 0 h 1113"/>
                <a:gd name="T2" fmla="*/ 0 w 184"/>
                <a:gd name="T3" fmla="*/ 2147483647 h 1113"/>
                <a:gd name="T4" fmla="*/ 2147483647 w 184"/>
                <a:gd name="T5" fmla="*/ 2147483647 h 1113"/>
                <a:gd name="T6" fmla="*/ 0 60000 65536"/>
                <a:gd name="T7" fmla="*/ 0 60000 65536"/>
                <a:gd name="T8" fmla="*/ 0 60000 65536"/>
                <a:gd name="T9" fmla="*/ 0 w 184"/>
                <a:gd name="T10" fmla="*/ 0 h 1113"/>
                <a:gd name="T11" fmla="*/ 184 w 184"/>
                <a:gd name="T12" fmla="*/ 1113 h 1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1113">
                  <a:moveTo>
                    <a:pt x="184" y="0"/>
                  </a:moveTo>
                  <a:lnTo>
                    <a:pt x="0" y="8"/>
                  </a:lnTo>
                  <a:lnTo>
                    <a:pt x="5" y="111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31598" y="4724956"/>
            <a:ext cx="105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B</a:t>
            </a:r>
            <a:r>
              <a:rPr lang="en-US" dirty="0"/>
              <a:t>, d</a:t>
            </a:r>
            <a:r>
              <a:rPr lang="en-US" baseline="-25000" dirty="0"/>
              <a:t>B</a:t>
            </a:r>
            <a:r>
              <a:rPr lang="en-US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9960" y="468119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C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</p:txBody>
      </p:sp>
      <p:pic>
        <p:nvPicPr>
          <p:cNvPr id="31" name="Picture 21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3181" y="2919969"/>
            <a:ext cx="871381" cy="82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File:Cartoon Black Woman Using A Laptop At Home.svg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72" y="2919969"/>
            <a:ext cx="667829" cy="7852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88058" y="522535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Carol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43258" y="520124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41799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Public Key Encryption Properties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1643380"/>
            <a:ext cx="5619750" cy="625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need e and d such that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504151" y="1393348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2117725" y="320230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given public key 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it should be impossible to compute private key 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1490663" y="165290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endParaRPr lang="en-US" altLang="en-US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576388" y="165290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24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1524000" y="3154680"/>
            <a:ext cx="552450" cy="533400"/>
            <a:chOff x="489" y="1776"/>
            <a:chExt cx="348" cy="336"/>
          </a:xfrm>
        </p:grpSpPr>
        <p:sp>
          <p:nvSpPr>
            <p:cNvPr id="20509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endParaRPr lang="en-US" altLang="en-US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0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496" name="Text Box 18"/>
          <p:cNvSpPr txBox="1">
            <a:spLocks noChangeArrowheads="1"/>
          </p:cNvSpPr>
          <p:nvPr/>
        </p:nvSpPr>
        <p:spPr bwMode="auto">
          <a:xfrm>
            <a:off x="1431925" y="498348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3200" i="1" dirty="0">
                <a:solidFill>
                  <a:srgbClr val="C00000"/>
                </a:solidFill>
                <a:latin typeface="Gill Sans MT" panose="020B0502020104020203" pitchFamily="34" charset="0"/>
              </a:rPr>
              <a:t>RSA: </a:t>
            </a:r>
            <a:r>
              <a:rPr lang="en-US" altLang="en-US" sz="2800" dirty="0" err="1">
                <a:latin typeface="Gill Sans MT" panose="020B0502020104020203" pitchFamily="34" charset="0"/>
              </a:rPr>
              <a:t>Rivest</a:t>
            </a:r>
            <a:r>
              <a:rPr lang="en-US" altLang="en-US" sz="2800" dirty="0">
                <a:latin typeface="Gill Sans MT" panose="020B0502020104020203" pitchFamily="34" charset="0"/>
              </a:rPr>
              <a:t>, Shamir, Adelson algorithm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0506" name="Text Box 23"/>
          <p:cNvSpPr txBox="1">
            <a:spLocks noChangeArrowheads="1"/>
          </p:cNvSpPr>
          <p:nvPr/>
        </p:nvSpPr>
        <p:spPr bwMode="auto">
          <a:xfrm>
            <a:off x="3355972" y="2363095"/>
            <a:ext cx="2593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(m))  = 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37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67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Generate public and private key pair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i="1" dirty="0" err="1">
                <a:hlinkClick r:id="rId2"/>
              </a:rPr>
              <a:t>genpkey</a:t>
            </a:r>
            <a:r>
              <a:rPr lang="en-US" i="1" dirty="0">
                <a:hlinkClick r:id="rId2"/>
              </a:rPr>
              <a:t> </a:t>
            </a:r>
            <a:r>
              <a:rPr lang="en-US" i="1" dirty="0"/>
              <a:t>-out </a:t>
            </a:r>
            <a:r>
              <a:rPr lang="en-US" i="1" u="sng" dirty="0" err="1"/>
              <a:t>privkey.pem</a:t>
            </a:r>
            <a:r>
              <a:rPr lang="en-US" i="1" dirty="0"/>
              <a:t> -algorithm </a:t>
            </a:r>
            <a:r>
              <a:rPr lang="en-US" i="1" dirty="0" err="1"/>
              <a:t>rsa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/>
              <a:t>Note: </a:t>
            </a:r>
            <a:r>
              <a:rPr lang="en-US" dirty="0" err="1"/>
              <a:t>privkey.pem</a:t>
            </a:r>
            <a:r>
              <a:rPr lang="en-US" dirty="0"/>
              <a:t> contains both public and private keys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dirty="0"/>
              <a:t>Extract public key from </a:t>
            </a:r>
            <a:r>
              <a:rPr lang="en-US" dirty="0" err="1"/>
              <a:t>privkey.pem</a:t>
            </a:r>
            <a:r>
              <a:rPr lang="en-US" dirty="0"/>
              <a:t> and save it in </a:t>
            </a:r>
            <a:r>
              <a:rPr lang="en-US" dirty="0" err="1"/>
              <a:t>pubkey.pem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i="1" dirty="0" err="1">
                <a:hlinkClick r:id="rId3"/>
              </a:rPr>
              <a:t>rsa</a:t>
            </a:r>
            <a:r>
              <a:rPr lang="en-US" i="1" dirty="0">
                <a:hlinkClick r:id="rId3"/>
              </a:rPr>
              <a:t> </a:t>
            </a:r>
            <a:r>
              <a:rPr lang="en-US" i="1" dirty="0"/>
              <a:t>-in </a:t>
            </a:r>
            <a:r>
              <a:rPr lang="en-US" i="1" u="sng" dirty="0" err="1"/>
              <a:t>privkey.pem</a:t>
            </a:r>
            <a:r>
              <a:rPr lang="en-US" i="1" dirty="0"/>
              <a:t> -</a:t>
            </a:r>
            <a:r>
              <a:rPr lang="en-US" i="1" dirty="0" err="1"/>
              <a:t>outform</a:t>
            </a:r>
            <a:r>
              <a:rPr lang="en-US" i="1" dirty="0"/>
              <a:t> PEM -</a:t>
            </a:r>
            <a:r>
              <a:rPr lang="en-US" i="1" dirty="0" err="1"/>
              <a:t>pubout</a:t>
            </a:r>
            <a:r>
              <a:rPr lang="en-US" i="1" dirty="0"/>
              <a:t> -out </a:t>
            </a:r>
            <a:r>
              <a:rPr lang="en-US" i="1" u="sng" dirty="0" err="1"/>
              <a:t>pubkey.pem</a:t>
            </a: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Generate Public and Private Key Pair</a:t>
            </a:r>
          </a:p>
        </p:txBody>
      </p:sp>
    </p:spTree>
    <p:extLst>
      <p:ext uri="{BB962C8B-B14F-4D97-AF65-F5344CB8AC3E}">
        <p14:creationId xmlns:p14="http://schemas.microsoft.com/office/powerpoint/2010/main" val="368907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Encryption with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Create a file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echo "Welcome to LinuxCareer.com" &gt; encrypt.txt</a:t>
            </a:r>
          </a:p>
          <a:p>
            <a:pPr>
              <a:lnSpc>
                <a:spcPct val="120000"/>
              </a:lnSpc>
            </a:pPr>
            <a:r>
              <a:rPr lang="en-US" dirty="0"/>
              <a:t>Encryption 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i="1" dirty="0" err="1">
                <a:hlinkClick r:id="rId3"/>
              </a:rPr>
              <a:t>rsautl</a:t>
            </a:r>
            <a:r>
              <a:rPr lang="en-US" i="1" dirty="0"/>
              <a:t> -encrypt -</a:t>
            </a:r>
            <a:r>
              <a:rPr lang="en-US" i="1" dirty="0" err="1"/>
              <a:t>inkey</a:t>
            </a:r>
            <a:r>
              <a:rPr lang="en-US" i="1" dirty="0"/>
              <a:t> </a:t>
            </a:r>
            <a:r>
              <a:rPr lang="en-US" i="1" u="sng" dirty="0" err="1"/>
              <a:t>pubkey.pem</a:t>
            </a:r>
            <a:r>
              <a:rPr lang="en-US" i="1" dirty="0"/>
              <a:t> -</a:t>
            </a:r>
            <a:r>
              <a:rPr lang="en-US" i="1" dirty="0" err="1"/>
              <a:t>pubin</a:t>
            </a:r>
            <a:r>
              <a:rPr lang="en-US" i="1" dirty="0"/>
              <a:t> -in </a:t>
            </a:r>
            <a:r>
              <a:rPr lang="en-US" i="1" u="sng" dirty="0"/>
              <a:t>encrypt.txt</a:t>
            </a:r>
            <a:r>
              <a:rPr lang="en-US" i="1" dirty="0"/>
              <a:t> -out </a:t>
            </a:r>
            <a:r>
              <a:rPr lang="en-US" i="1" u="sng" dirty="0"/>
              <a:t>encrypt.dat</a:t>
            </a:r>
          </a:p>
          <a:p>
            <a:pPr>
              <a:lnSpc>
                <a:spcPct val="120000"/>
              </a:lnSpc>
            </a:pPr>
            <a:r>
              <a:rPr lang="en-US" dirty="0"/>
              <a:t>Encode the binary </a:t>
            </a:r>
            <a:r>
              <a:rPr lang="en-US" dirty="0" err="1"/>
              <a:t>ciphertext</a:t>
            </a:r>
            <a:r>
              <a:rPr lang="en-US" dirty="0"/>
              <a:t> with base64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i="1" dirty="0" err="1">
                <a:hlinkClick r:id="rId4"/>
              </a:rPr>
              <a:t>enc</a:t>
            </a:r>
            <a:r>
              <a:rPr lang="en-US" i="1" dirty="0"/>
              <a:t> -base64 -in </a:t>
            </a:r>
            <a:r>
              <a:rPr lang="en-US" i="1" u="sng" dirty="0"/>
              <a:t>encrypt.dat</a:t>
            </a:r>
            <a:r>
              <a:rPr lang="en-US" i="1" dirty="0"/>
              <a:t> -out </a:t>
            </a:r>
            <a:r>
              <a:rPr lang="en-US" i="1" u="sng" dirty="0"/>
              <a:t>encrypt.dat.base64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Note: encoding is not necessary, but needed for sending the </a:t>
            </a:r>
            <a:r>
              <a:rPr lang="en-US" dirty="0" err="1"/>
              <a:t>ciphertext</a:t>
            </a:r>
            <a:r>
              <a:rPr lang="en-US" dirty="0"/>
              <a:t> through our chat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277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Decryption with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Decode </a:t>
            </a:r>
            <a:r>
              <a:rPr lang="en-US" i="1" dirty="0"/>
              <a:t>encrypt.dat.base64</a:t>
            </a:r>
            <a:r>
              <a:rPr lang="en-US" dirty="0"/>
              <a:t> and get the binary </a:t>
            </a:r>
            <a:r>
              <a:rPr lang="en-US" dirty="0" err="1"/>
              <a:t>ciphertext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i="1" dirty="0" err="1">
                <a:hlinkClick r:id="rId3"/>
              </a:rPr>
              <a:t>enc</a:t>
            </a:r>
            <a:r>
              <a:rPr lang="en-US" i="1" dirty="0"/>
              <a:t> -base64 -d -in </a:t>
            </a:r>
            <a:r>
              <a:rPr lang="en-US" i="1" u="sng" dirty="0"/>
              <a:t>encrypt.dat.base64</a:t>
            </a:r>
            <a:r>
              <a:rPr lang="en-US" i="1" dirty="0"/>
              <a:t> -out </a:t>
            </a:r>
            <a:r>
              <a:rPr lang="en-US" i="1" u="sng" dirty="0"/>
              <a:t>encrypt.dat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en-US" i="1" dirty="0" err="1"/>
              <a:t>openssl</a:t>
            </a:r>
            <a:r>
              <a:rPr lang="en-US" i="1" dirty="0"/>
              <a:t> </a:t>
            </a:r>
            <a:r>
              <a:rPr lang="en-US" i="1" dirty="0" err="1">
                <a:hlinkClick r:id="rId4"/>
              </a:rPr>
              <a:t>rsautl</a:t>
            </a:r>
            <a:r>
              <a:rPr lang="en-US" i="1" dirty="0"/>
              <a:t> -decrypt -</a:t>
            </a:r>
            <a:r>
              <a:rPr lang="en-US" i="1" dirty="0" err="1"/>
              <a:t>inkey</a:t>
            </a:r>
            <a:r>
              <a:rPr lang="en-US" i="1" dirty="0"/>
              <a:t> </a:t>
            </a:r>
            <a:r>
              <a:rPr lang="en-US" i="1" u="sng" dirty="0" err="1"/>
              <a:t>privkey.pem</a:t>
            </a:r>
            <a:r>
              <a:rPr lang="en-US" i="1" dirty="0"/>
              <a:t> -in encrypt.dat -out </a:t>
            </a:r>
            <a:r>
              <a:rPr lang="en-US" i="1" u="sng" dirty="0"/>
              <a:t>new_encrypt.txt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7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509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Verifies that the signer approves the writing</a:t>
            </a:r>
          </a:p>
          <a:p>
            <a:pPr>
              <a:lnSpc>
                <a:spcPct val="120000"/>
              </a:lnSpc>
            </a:pPr>
            <a:r>
              <a:rPr lang="en-US" dirty="0"/>
              <a:t>How do we sign a digital document like a pdf file?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54" y="2600847"/>
            <a:ext cx="4047815" cy="36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5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Public Key Crypto Property</a:t>
            </a:r>
          </a:p>
        </p:txBody>
      </p:sp>
      <p:sp>
        <p:nvSpPr>
          <p:cNvPr id="27670" name="Text Box 7"/>
          <p:cNvSpPr txBox="1">
            <a:spLocks noChangeArrowheads="1"/>
          </p:cNvSpPr>
          <p:nvPr/>
        </p:nvSpPr>
        <p:spPr bwMode="auto">
          <a:xfrm>
            <a:off x="1774029" y="1807428"/>
            <a:ext cx="5226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</a:t>
            </a:r>
            <a:r>
              <a:rPr lang="en-US" altLang="en-US" sz="28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(m))  = m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d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(m)) </a:t>
            </a:r>
          </a:p>
        </p:txBody>
      </p:sp>
      <p:sp>
        <p:nvSpPr>
          <p:cNvPr id="27654" name="Text Box 18"/>
          <p:cNvSpPr txBox="1">
            <a:spLocks noChangeArrowheads="1"/>
          </p:cNvSpPr>
          <p:nvPr/>
        </p:nvSpPr>
        <p:spPr bwMode="auto">
          <a:xfrm>
            <a:off x="4716462" y="2758283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 dirty="0">
                <a:latin typeface="Gill Sans MT" panose="020B0502020104020203" pitchFamily="34" charset="0"/>
              </a:rPr>
              <a:t>use public key first, followed by private key 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7655" name="Text Box 19"/>
          <p:cNvSpPr txBox="1">
            <a:spLocks noChangeArrowheads="1"/>
          </p:cNvSpPr>
          <p:nvPr/>
        </p:nvSpPr>
        <p:spPr bwMode="auto">
          <a:xfrm>
            <a:off x="1774029" y="277371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 dirty="0">
                <a:latin typeface="Gill Sans MT" panose="020B0502020104020203" pitchFamily="34" charset="0"/>
              </a:rPr>
              <a:t>use private key first, followed by public key 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27658" name="Text Box 22"/>
          <p:cNvSpPr txBox="1">
            <a:spLocks noChangeArrowheads="1"/>
          </p:cNvSpPr>
          <p:nvPr/>
        </p:nvSpPr>
        <p:spPr bwMode="auto">
          <a:xfrm>
            <a:off x="2708275" y="4583965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3200" i="1">
                <a:solidFill>
                  <a:srgbClr val="C00000"/>
                </a:solidFill>
                <a:latin typeface="Gill Sans MT" panose="020B0502020104020203" pitchFamily="34" charset="0"/>
              </a:rPr>
              <a:t>result is the same!</a:t>
            </a:r>
            <a:r>
              <a:rPr lang="en-US" altLang="en-US" sz="320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75FC0-77F0-C793-04A4-D04A3D6265C4}"/>
              </a:ext>
            </a:extLst>
          </p:cNvPr>
          <p:cNvSpPr txBox="1"/>
          <p:nvPr/>
        </p:nvSpPr>
        <p:spPr>
          <a:xfrm>
            <a:off x="2135104" y="1622655"/>
            <a:ext cx="2530549" cy="978196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0488"/>
            <a:ext cx="8229600" cy="22256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Bob encrypts the contract with his private key</a:t>
            </a:r>
          </a:p>
          <a:p>
            <a:pPr lvl="1">
              <a:lnSpc>
                <a:spcPct val="120000"/>
              </a:lnSpc>
            </a:pPr>
            <a:r>
              <a:rPr lang="en-US" altLang="en-US" sz="3600" dirty="0">
                <a:latin typeface="Times New Roman" charset="0"/>
              </a:rPr>
              <a:t>d</a:t>
            </a:r>
            <a:r>
              <a:rPr lang="en-US" altLang="en-US" sz="3600" baseline="-25000" dirty="0">
                <a:latin typeface="Times New Roman" charset="0"/>
              </a:rPr>
              <a:t>B</a:t>
            </a:r>
            <a:r>
              <a:rPr lang="en-US" altLang="en-US" sz="3600" dirty="0">
                <a:latin typeface="Times New Roman" charset="0"/>
              </a:rPr>
              <a:t>(</a:t>
            </a:r>
            <a:r>
              <a:rPr lang="en-US" altLang="en-US" dirty="0">
                <a:latin typeface="Verdana" charset="0"/>
              </a:rPr>
              <a:t>contract) is the signature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Those who have Bob’s public key can verify the signature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Decrypt the signature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Compare the decrypted contract with the contract sent 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03488" y="1497021"/>
            <a:ext cx="3530192" cy="2008187"/>
            <a:chOff x="2503488" y="1268413"/>
            <a:chExt cx="3530192" cy="200818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503488" y="1849438"/>
              <a:ext cx="13716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>
                  <a:latin typeface="Times New Roman" charset="0"/>
                </a:rPr>
                <a:t>Sign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13188" y="2133600"/>
              <a:ext cx="167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227388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503488" y="2819400"/>
              <a:ext cx="21288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Private key (</a:t>
              </a:r>
              <a:r>
                <a:rPr lang="en-US" altLang="en-US" sz="2400" dirty="0">
                  <a:solidFill>
                    <a:srgbClr val="C00000"/>
                  </a:solidFill>
                  <a:latin typeface="Times New Roman" charset="0"/>
                </a:rPr>
                <a:t>d</a:t>
              </a:r>
              <a:r>
                <a:rPr lang="en-US" altLang="en-US" sz="2400" baseline="-25000" dirty="0">
                  <a:solidFill>
                    <a:srgbClr val="C00000"/>
                  </a:solidFill>
                  <a:latin typeface="Times New Roman" charset="0"/>
                </a:rPr>
                <a:t>B</a:t>
              </a:r>
              <a:r>
                <a:rPr lang="en-US" altLang="en-US" sz="2400" dirty="0">
                  <a:latin typeface="Times New Roman" charset="0"/>
                </a:rPr>
                <a:t>)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311525" y="1268413"/>
              <a:ext cx="2722155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dirty="0">
                  <a:latin typeface="Verdana" charset="0"/>
                </a:rPr>
                <a:t>contract,</a:t>
              </a:r>
              <a:r>
                <a:rPr lang="en-US" altLang="en-US" sz="2400" dirty="0">
                  <a:latin typeface="Times New Roman" charset="0"/>
                </a:rPr>
                <a:t> </a:t>
              </a:r>
              <a:r>
                <a:rPr lang="en-US" altLang="en-US" sz="2400" dirty="0">
                  <a:solidFill>
                    <a:srgbClr val="C00000"/>
                  </a:solidFill>
                  <a:latin typeface="Times New Roman" charset="0"/>
                </a:rPr>
                <a:t>d</a:t>
              </a:r>
              <a:r>
                <a:rPr lang="en-US" altLang="en-US" sz="2400" baseline="-25000" dirty="0">
                  <a:solidFill>
                    <a:srgbClr val="C00000"/>
                  </a:solidFill>
                  <a:latin typeface="Times New Roman" charset="0"/>
                </a:rPr>
                <a:t>B</a:t>
              </a:r>
              <a:r>
                <a:rPr lang="en-US" altLang="en-US" sz="2400" dirty="0">
                  <a:solidFill>
                    <a:srgbClr val="C00000"/>
                  </a:solidFill>
                  <a:latin typeface="Times New Roman" charset="0"/>
                </a:rPr>
                <a:t>(</a:t>
              </a:r>
              <a:r>
                <a:rPr lang="en-US" altLang="en-US" dirty="0">
                  <a:solidFill>
                    <a:srgbClr val="C00000"/>
                  </a:solidFill>
                  <a:latin typeface="Verdana" charset="0"/>
                </a:rPr>
                <a:t>contract)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5900" y="1533533"/>
            <a:ext cx="2293938" cy="1697038"/>
            <a:chOff x="215900" y="1304925"/>
            <a:chExt cx="2293938" cy="169703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231900" y="1600200"/>
              <a:ext cx="1163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contract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360488" y="2133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pic>
          <p:nvPicPr>
            <p:cNvPr id="20" name="Picture 21" descr="j02920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00" y="1773238"/>
              <a:ext cx="129540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58775" y="1304925"/>
              <a:ext cx="21510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dirty="0">
                  <a:solidFill>
                    <a:srgbClr val="C00000"/>
                  </a:solidFill>
                  <a:latin typeface="Verdana" charset="0"/>
                </a:rPr>
                <a:t>(</a:t>
              </a:r>
              <a:r>
                <a:rPr lang="en-US" altLang="en-US" dirty="0" err="1">
                  <a:solidFill>
                    <a:srgbClr val="C00000"/>
                  </a:solidFill>
                  <a:latin typeface="Verdana" charset="0"/>
                </a:rPr>
                <a:t>e</a:t>
              </a:r>
              <a:r>
                <a:rPr lang="en-US" altLang="en-US" baseline="-25000" dirty="0" err="1">
                  <a:solidFill>
                    <a:srgbClr val="C00000"/>
                  </a:solidFill>
                  <a:latin typeface="Verdana" charset="0"/>
                </a:rPr>
                <a:t>B</a:t>
              </a:r>
              <a:r>
                <a:rPr lang="en-US" altLang="en-US" dirty="0">
                  <a:solidFill>
                    <a:srgbClr val="C00000"/>
                  </a:solidFill>
                  <a:latin typeface="Verdana" charset="0"/>
                </a:rPr>
                <a:t>, d</a:t>
              </a:r>
              <a:r>
                <a:rPr lang="en-US" altLang="en-US" baseline="-25000" dirty="0">
                  <a:solidFill>
                    <a:srgbClr val="C00000"/>
                  </a:solidFill>
                  <a:latin typeface="Verdana" charset="0"/>
                </a:rPr>
                <a:t>B</a:t>
              </a:r>
              <a:r>
                <a:rPr lang="en-US" altLang="en-US" dirty="0">
                  <a:solidFill>
                    <a:srgbClr val="C00000"/>
                  </a:solidFill>
                  <a:latin typeface="Verdana" charset="0"/>
                </a:rPr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92725" y="1828808"/>
            <a:ext cx="3467100" cy="2046288"/>
            <a:chOff x="5292725" y="1600200"/>
            <a:chExt cx="3467100" cy="2046288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649913" y="1849438"/>
              <a:ext cx="1539875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>
                  <a:latin typeface="Times New Roman" charset="0"/>
                </a:rPr>
                <a:t>Verify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418388" y="1600200"/>
              <a:ext cx="11160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Yes/No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189788" y="2133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6427788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635625" y="2819400"/>
              <a:ext cx="20272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Public key (</a:t>
              </a:r>
              <a:r>
                <a:rPr lang="en-US" altLang="en-US" sz="2400" dirty="0" err="1">
                  <a:solidFill>
                    <a:srgbClr val="C00000"/>
                  </a:solidFill>
                  <a:latin typeface="Times New Roman" charset="0"/>
                </a:rPr>
                <a:t>e</a:t>
              </a:r>
              <a:r>
                <a:rPr lang="en-US" altLang="en-US" sz="2400" baseline="-25000" dirty="0" err="1">
                  <a:solidFill>
                    <a:srgbClr val="C00000"/>
                  </a:solidFill>
                  <a:latin typeface="Times New Roman" charset="0"/>
                </a:rPr>
                <a:t>B</a:t>
              </a:r>
              <a:r>
                <a:rPr lang="en-US" altLang="en-US" sz="2400" dirty="0">
                  <a:latin typeface="Times New Roman" charset="0"/>
                </a:rPr>
                <a:t>)</a:t>
              </a:r>
            </a:p>
          </p:txBody>
        </p: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5292725" y="3249613"/>
              <a:ext cx="3467100" cy="396875"/>
              <a:chOff x="3334" y="2047"/>
              <a:chExt cx="2184" cy="250"/>
            </a:xfrm>
          </p:grpSpPr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3334" y="2069"/>
                <a:ext cx="21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charset="2"/>
                  <a:buNone/>
                  <a:defRPr/>
                </a:pPr>
                <a:r>
                  <a:rPr lang="en-US" altLang="en-US" sz="2000" dirty="0" err="1">
                    <a:solidFill>
                      <a:srgbClr val="C00000"/>
                    </a:solidFill>
                    <a:latin typeface="Verdana" charset="0"/>
                  </a:rPr>
                  <a:t>e</a:t>
                </a:r>
                <a:r>
                  <a:rPr lang="en-US" altLang="en-US" sz="2000" baseline="-25000" dirty="0" err="1">
                    <a:solidFill>
                      <a:srgbClr val="C00000"/>
                    </a:solidFill>
                    <a:latin typeface="Verdana" charset="0"/>
                  </a:rPr>
                  <a:t>B</a:t>
                </a:r>
                <a:r>
                  <a:rPr lang="en-US" altLang="en-US" sz="2000" dirty="0">
                    <a:solidFill>
                      <a:srgbClr val="C00000"/>
                    </a:solidFill>
                    <a:latin typeface="Verdana" charset="0"/>
                  </a:rPr>
                  <a:t>(d</a:t>
                </a:r>
                <a:r>
                  <a:rPr lang="en-US" altLang="en-US" sz="2000" baseline="-25000" dirty="0">
                    <a:solidFill>
                      <a:srgbClr val="C00000"/>
                    </a:solidFill>
                    <a:latin typeface="Verdana" charset="0"/>
                  </a:rPr>
                  <a:t>B</a:t>
                </a:r>
                <a:r>
                  <a:rPr lang="en-US" altLang="en-US" sz="2000" dirty="0">
                    <a:solidFill>
                      <a:srgbClr val="C00000"/>
                    </a:solidFill>
                    <a:latin typeface="Verdana" charset="0"/>
                  </a:rPr>
                  <a:t>(contract))=contract</a:t>
                </a:r>
              </a:p>
            </p:txBody>
          </p:sp>
          <p:sp>
            <p:nvSpPr>
              <p:cNvPr id="24" name="Text Box 26"/>
              <p:cNvSpPr txBox="1">
                <a:spLocks noChangeArrowheads="1"/>
              </p:cNvSpPr>
              <p:nvPr/>
            </p:nvSpPr>
            <p:spPr bwMode="auto">
              <a:xfrm>
                <a:off x="4354" y="2047"/>
                <a:ext cx="4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742950" indent="-285750"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eaLnBrk="0" hangingPunct="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None/>
                  <a:defRPr/>
                </a:pPr>
                <a:r>
                  <a:rPr lang="en-US" altLang="en-US" sz="2000" dirty="0">
                    <a:latin typeface="Verdana" charset="0"/>
                  </a:rPr>
                  <a:t>?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0E8153-4D16-0B5B-23B9-8890FCB2D892}"/>
              </a:ext>
            </a:extLst>
          </p:cNvPr>
          <p:cNvSpPr txBox="1"/>
          <p:nvPr/>
        </p:nvSpPr>
        <p:spPr>
          <a:xfrm>
            <a:off x="579864" y="325058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21074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of </a:t>
            </a:r>
            <a:r>
              <a:rPr lang="en-US" altLang="en-US" dirty="0"/>
              <a:t>Naive Digital Signature?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664056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Verdana" charset="0"/>
              </a:rPr>
              <a:t>contract,</a:t>
            </a:r>
            <a:r>
              <a:rPr lang="en-US" altLang="en-US" sz="4000" dirty="0">
                <a:latin typeface="Times New Roman" charset="0"/>
              </a:rPr>
              <a:t> </a:t>
            </a:r>
            <a:r>
              <a:rPr lang="en-US" altLang="en-US" sz="4000" dirty="0">
                <a:solidFill>
                  <a:srgbClr val="FF3300"/>
                </a:solidFill>
                <a:latin typeface="Times New Roman" charset="0"/>
              </a:rPr>
              <a:t>d</a:t>
            </a:r>
            <a:r>
              <a:rPr lang="en-US" altLang="en-US" sz="4000" baseline="-25000" dirty="0">
                <a:solidFill>
                  <a:srgbClr val="FF3300"/>
                </a:solidFill>
                <a:latin typeface="Times New Roman" charset="0"/>
              </a:rPr>
              <a:t>B</a:t>
            </a:r>
            <a:r>
              <a:rPr lang="en-US" altLang="en-US" sz="4000" dirty="0">
                <a:solidFill>
                  <a:srgbClr val="FF3300"/>
                </a:solidFill>
                <a:latin typeface="Times New Roman" charset="0"/>
              </a:rPr>
              <a:t>(</a:t>
            </a:r>
            <a:r>
              <a:rPr lang="en-US" altLang="en-US" dirty="0">
                <a:solidFill>
                  <a:srgbClr val="FF3300"/>
                </a:solidFill>
                <a:latin typeface="Verdana" charset="0"/>
              </a:rPr>
              <a:t>contract)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160746" y="2559015"/>
            <a:ext cx="5093494" cy="2671763"/>
            <a:chOff x="2307431" y="2469591"/>
            <a:chExt cx="5093494" cy="2671763"/>
          </a:xfrm>
        </p:grpSpPr>
        <p:sp>
          <p:nvSpPr>
            <p:cNvPr id="5" name="Cloud 4"/>
            <p:cNvSpPr/>
            <p:nvPr/>
          </p:nvSpPr>
          <p:spPr>
            <a:xfrm>
              <a:off x="2307431" y="2469591"/>
              <a:ext cx="5093494" cy="2671763"/>
            </a:xfrm>
            <a:prstGeom prst="cloud">
              <a:avLst/>
            </a:prstGeom>
            <a:solidFill>
              <a:srgbClr val="FF00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10138" y="3081900"/>
              <a:ext cx="359663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  <a:latin typeface="Comic Sans MS" panose="030F0702030302020204" pitchFamily="66" charset="0"/>
                  <a:ea typeface="+mj-ea"/>
                  <a:cs typeface="Adobe Devanagari" panose="02040503050201020203" pitchFamily="18" charset="0"/>
                </a:rPr>
                <a:t>Signature too long!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3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807692"/>
          </a:xfrm>
        </p:spPr>
        <p:txBody>
          <a:bodyPr/>
          <a:lstStyle/>
          <a:p>
            <a:r>
              <a:rPr lang="en-US" dirty="0"/>
              <a:t>Generate message hash</a:t>
            </a:r>
          </a:p>
          <a:p>
            <a:r>
              <a:rPr lang="en-US" dirty="0"/>
              <a:t>Encrypt the hash with the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95528" y="3381375"/>
            <a:ext cx="1654054" cy="774700"/>
            <a:chOff x="2895600" y="2438400"/>
            <a:chExt cx="1970089" cy="774700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95600" y="2743200"/>
              <a:ext cx="9017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H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936492" y="2438400"/>
              <a:ext cx="827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H(</a:t>
              </a:r>
              <a:r>
                <a:rPr lang="en-US" altLang="en-US" sz="2400" i="1" dirty="0">
                  <a:latin typeface="Times New Roman" charset="0"/>
                </a:rPr>
                <a:t>m</a:t>
              </a:r>
              <a:r>
                <a:rPr lang="en-US" altLang="en-US" sz="2400" dirty="0">
                  <a:latin typeface="Times New Roman" charset="0"/>
                </a:rPr>
                <a:t>)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810001" y="2971800"/>
              <a:ext cx="1055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37848" y="3537077"/>
            <a:ext cx="3749676" cy="1524000"/>
            <a:chOff x="5105400" y="2590800"/>
            <a:chExt cx="3749676" cy="152400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181600" y="2743200"/>
              <a:ext cx="13716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Sign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5867400" y="32004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5105400" y="3657600"/>
              <a:ext cx="1993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Private key (d)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6553200" y="29718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7315200" y="2590800"/>
              <a:ext cx="13509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latin typeface="Times New Roman" charset="0"/>
                </a:rPr>
                <a:t>Signature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6602413" y="3176588"/>
              <a:ext cx="2252663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742950" indent="-28575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defRPr/>
              </a:pPr>
              <a:r>
                <a:rPr lang="en-US" altLang="en-US" sz="2000" dirty="0">
                  <a:latin typeface="Verdana" charset="0"/>
                </a:rPr>
                <a:t>m, </a:t>
              </a:r>
              <a:r>
                <a:rPr lang="en-US" altLang="en-US" sz="2000" dirty="0">
                  <a:solidFill>
                    <a:srgbClr val="FF0000"/>
                  </a:solidFill>
                  <a:latin typeface="Verdana" charset="0"/>
                </a:rPr>
                <a:t>d</a:t>
              </a:r>
              <a:r>
                <a:rPr lang="en-US" altLang="en-US" sz="2000" baseline="-25000" dirty="0">
                  <a:solidFill>
                    <a:srgbClr val="FF0000"/>
                  </a:solidFill>
                  <a:latin typeface="Verdana" charset="0"/>
                </a:rPr>
                <a:t>B</a:t>
              </a:r>
              <a:r>
                <a:rPr lang="en-US" altLang="en-US" sz="2000" dirty="0">
                  <a:solidFill>
                    <a:srgbClr val="FF0000"/>
                  </a:solidFill>
                  <a:latin typeface="Verdana" charset="0"/>
                </a:rPr>
                <a:t>(H(</a:t>
              </a:r>
              <a:r>
                <a:rPr lang="en-US" altLang="en-US" sz="2000" i="1" dirty="0">
                  <a:solidFill>
                    <a:srgbClr val="FF0000"/>
                  </a:solidFill>
                  <a:latin typeface="Verdana" charset="0"/>
                </a:rPr>
                <a:t>m</a:t>
              </a:r>
              <a:r>
                <a:rPr lang="en-US" altLang="en-US" sz="2000" dirty="0">
                  <a:solidFill>
                    <a:srgbClr val="FF0000"/>
                  </a:solidFill>
                  <a:latin typeface="Verdana" charset="0"/>
                </a:rPr>
                <a:t>))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7325" y="3457575"/>
            <a:ext cx="2248503" cy="1562100"/>
            <a:chOff x="215900" y="2514600"/>
            <a:chExt cx="2548154" cy="1562100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90600" y="2514600"/>
              <a:ext cx="125095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Message</a:t>
              </a:r>
            </a:p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 </a:t>
              </a:r>
              <a:r>
                <a:rPr lang="en-US" altLang="en-US" sz="2400" i="1" dirty="0">
                  <a:latin typeface="Times New Roman" charset="0"/>
                </a:rPr>
                <a:t>m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297114" y="2971800"/>
              <a:ext cx="4669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pic>
          <p:nvPicPr>
            <p:cNvPr id="18" name="Picture 40" descr="j02920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00" y="2847975"/>
              <a:ext cx="129540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Picture 23" descr="File:Cartoon Black Woman Using A Laptop At Home.svg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2692" y="3726116"/>
            <a:ext cx="1135331" cy="133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49CAC1-2F89-7894-59EC-1C09C373D3A2}"/>
              </a:ext>
            </a:extLst>
          </p:cNvPr>
          <p:cNvSpPr txBox="1"/>
          <p:nvPr/>
        </p:nvSpPr>
        <p:spPr>
          <a:xfrm>
            <a:off x="457200" y="520995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2264C4-3D5C-1BC4-C2D4-F10B1CD045C2}"/>
              </a:ext>
            </a:extLst>
          </p:cNvPr>
          <p:cNvSpPr txBox="1"/>
          <p:nvPr/>
        </p:nvSpPr>
        <p:spPr>
          <a:xfrm>
            <a:off x="7967325" y="525602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Carol</a:t>
            </a:r>
          </a:p>
        </p:txBody>
      </p:sp>
    </p:spTree>
    <p:extLst>
      <p:ext uri="{BB962C8B-B14F-4D97-AF65-F5344CB8AC3E}">
        <p14:creationId xmlns:p14="http://schemas.microsoft.com/office/powerpoint/2010/main" val="113560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588892"/>
          </a:xfrm>
        </p:spPr>
        <p:txBody>
          <a:bodyPr>
            <a:normAutofit fontScale="70000" lnSpcReduction="20000"/>
          </a:bodyPr>
          <a:lstStyle/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Hash the message </a:t>
            </a:r>
            <a:r>
              <a:rPr lang="en-US" i="1" dirty="0"/>
              <a:t>m</a:t>
            </a:r>
            <a:r>
              <a:rPr lang="en-US" dirty="0"/>
              <a:t> that was sent over to get H(m)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Decrypt digital signature d</a:t>
            </a:r>
            <a:r>
              <a:rPr lang="en-US" baseline="-25000" dirty="0"/>
              <a:t>B</a:t>
            </a:r>
            <a:r>
              <a:rPr lang="en-US" dirty="0"/>
              <a:t>(H(m)) with Carol’s public key</a:t>
            </a:r>
          </a:p>
          <a:p>
            <a:pPr marL="5715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Compare H(m) and </a:t>
            </a:r>
            <a:r>
              <a:rPr lang="en-US" dirty="0" err="1"/>
              <a:t>e</a:t>
            </a:r>
            <a:r>
              <a:rPr lang="en-US" baseline="-25000" dirty="0" err="1"/>
              <a:t>B</a:t>
            </a:r>
            <a:r>
              <a:rPr lang="en-US" dirty="0"/>
              <a:t>(d</a:t>
            </a:r>
            <a:r>
              <a:rPr lang="en-US" baseline="-25000" dirty="0"/>
              <a:t>B</a:t>
            </a:r>
            <a:r>
              <a:rPr lang="en-US" dirty="0"/>
              <a:t>(H(m))) 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126663" y="3453130"/>
            <a:ext cx="3630618" cy="1427804"/>
            <a:chOff x="5105398" y="3803650"/>
            <a:chExt cx="3630618" cy="1427804"/>
          </a:xfrm>
        </p:grpSpPr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5772153" y="4329112"/>
              <a:ext cx="1371600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Compare</a:t>
              </a: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7143753" y="4546601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n"/>
                <a:defRPr/>
              </a:pPr>
              <a:endParaRPr lang="en-US">
                <a:latin typeface="Verdana" charset="0"/>
              </a:endParaRP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7620003" y="4457701"/>
              <a:ext cx="1116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latin typeface="Times New Roman" charset="0"/>
                </a:rPr>
                <a:t>Yes/No</a:t>
              </a:r>
            </a:p>
          </p:txBody>
        </p:sp>
        <p:cxnSp>
          <p:nvCxnSpPr>
            <p:cNvPr id="24" name="Straight Arrow Connector 23"/>
            <p:cNvCxnSpPr>
              <a:stCxn id="6" idx="3"/>
              <a:endCxn id="9" idx="0"/>
            </p:cNvCxnSpPr>
            <p:nvPr/>
          </p:nvCxnSpPr>
          <p:spPr>
            <a:xfrm>
              <a:off x="5105399" y="3803650"/>
              <a:ext cx="1352554" cy="525462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  <a:endCxn id="9" idx="2"/>
            </p:cNvCxnSpPr>
            <p:nvPr/>
          </p:nvCxnSpPr>
          <p:spPr>
            <a:xfrm flipV="1">
              <a:off x="5105398" y="4799012"/>
              <a:ext cx="1352555" cy="432442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89789" y="3123067"/>
            <a:ext cx="3990182" cy="1126994"/>
            <a:chOff x="2168524" y="3473587"/>
            <a:chExt cx="3990182" cy="1126994"/>
          </a:xfrm>
        </p:grpSpPr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3357562" y="3568700"/>
              <a:ext cx="1747837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2400" dirty="0">
                  <a:latin typeface="Times New Roman" charset="0"/>
                </a:rPr>
                <a:t>H</a:t>
              </a: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5331618" y="3473587"/>
              <a:ext cx="827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latin typeface="Times New Roman" charset="0"/>
                </a:rPr>
                <a:t>H(</a:t>
              </a:r>
              <a:r>
                <a:rPr lang="en-US" altLang="en-US" sz="2400" i="1" dirty="0">
                  <a:solidFill>
                    <a:srgbClr val="FF0000"/>
                  </a:solidFill>
                  <a:latin typeface="Times New Roman" charset="0"/>
                </a:rPr>
                <a:t>m</a:t>
              </a:r>
              <a:r>
                <a:rPr lang="en-US" altLang="en-US" sz="2400" dirty="0">
                  <a:solidFill>
                    <a:srgbClr val="FF0000"/>
                  </a:solidFill>
                  <a:latin typeface="Times New Roman" charset="0"/>
                </a:rPr>
                <a:t>)</a:t>
              </a:r>
            </a:p>
          </p:txBody>
        </p:sp>
        <p:cxnSp>
          <p:nvCxnSpPr>
            <p:cNvPr id="31" name="Straight Arrow Connector 30"/>
            <p:cNvCxnSpPr>
              <a:endCxn id="6" idx="1"/>
            </p:cNvCxnSpPr>
            <p:nvPr/>
          </p:nvCxnSpPr>
          <p:spPr>
            <a:xfrm flipV="1">
              <a:off x="2168524" y="3803650"/>
              <a:ext cx="1189038" cy="796931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87301" y="4453590"/>
            <a:ext cx="3854812" cy="721420"/>
            <a:chOff x="2766036" y="4804110"/>
            <a:chExt cx="3854812" cy="721420"/>
          </a:xfrm>
        </p:grpSpPr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3357561" y="5000621"/>
              <a:ext cx="1747837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2400" dirty="0" err="1">
                  <a:solidFill>
                    <a:srgbClr val="FF0000"/>
                  </a:solidFill>
                  <a:latin typeface="Times New Roman" charset="0"/>
                </a:rPr>
                <a:t>e</a:t>
              </a:r>
              <a:r>
                <a:rPr lang="en-US" altLang="en-US" baseline="-25000" dirty="0" err="1">
                  <a:solidFill>
                    <a:srgbClr val="FF0000"/>
                  </a:solidFill>
                  <a:latin typeface="Verdana" charset="0"/>
                </a:rPr>
                <a:t>B</a:t>
              </a:r>
              <a:r>
                <a:rPr lang="en-US" altLang="en-US" sz="2400" dirty="0">
                  <a:solidFill>
                    <a:srgbClr val="FF0000"/>
                  </a:solidFill>
                  <a:latin typeface="Times New Roman" charset="0"/>
                </a:rPr>
                <a:t>(.)</a:t>
              </a:r>
            </a:p>
          </p:txBody>
        </p:sp>
        <p:cxnSp>
          <p:nvCxnSpPr>
            <p:cNvPr id="22" name="Straight Arrow Connector 21"/>
            <p:cNvCxnSpPr>
              <a:stCxn id="20" idx="2"/>
              <a:endCxn id="17" idx="1"/>
            </p:cNvCxnSpPr>
            <p:nvPr/>
          </p:nvCxnSpPr>
          <p:spPr>
            <a:xfrm>
              <a:off x="2766036" y="4804110"/>
              <a:ext cx="591525" cy="427344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211488" y="5156198"/>
              <a:ext cx="1409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dirty="0" err="1">
                  <a:solidFill>
                    <a:srgbClr val="FF0000"/>
                  </a:solidFill>
                  <a:latin typeface="Times New Roman" charset="0"/>
                </a:rPr>
                <a:t>e</a:t>
              </a:r>
              <a:r>
                <a:rPr lang="en-US" altLang="en-US" baseline="-25000" dirty="0" err="1">
                  <a:solidFill>
                    <a:srgbClr val="FF0000"/>
                  </a:solidFill>
                </a:rPr>
                <a:t>B</a:t>
              </a:r>
              <a:r>
                <a:rPr lang="en-US" altLang="en-US" dirty="0">
                  <a:solidFill>
                    <a:srgbClr val="FF0000"/>
                  </a:solidFill>
                  <a:latin typeface="Times New Roman" charset="0"/>
                </a:rPr>
                <a:t>(d</a:t>
              </a:r>
              <a:r>
                <a:rPr lang="en-US" altLang="en-US" baseline="-25000" dirty="0">
                  <a:solidFill>
                    <a:srgbClr val="FF0000"/>
                  </a:solidFill>
                </a:rPr>
                <a:t>B</a:t>
              </a:r>
              <a:r>
                <a:rPr lang="en-US" altLang="en-US" dirty="0">
                  <a:solidFill>
                    <a:srgbClr val="FF0000"/>
                  </a:solidFill>
                  <a:latin typeface="Times New Roman" charset="0"/>
                </a:rPr>
                <a:t>(H(</a:t>
              </a:r>
              <a:r>
                <a:rPr lang="en-US" altLang="en-US" i="1" dirty="0">
                  <a:solidFill>
                    <a:srgbClr val="FF0000"/>
                  </a:solidFill>
                  <a:latin typeface="Times New Roman" charset="0"/>
                </a:rPr>
                <a:t>m</a:t>
              </a:r>
              <a:r>
                <a:rPr lang="en-US" altLang="en-US" dirty="0">
                  <a:solidFill>
                    <a:srgbClr val="FF0000"/>
                  </a:solidFill>
                  <a:latin typeface="Times New Roman" charset="0"/>
                </a:rPr>
                <a:t>)))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887" y="3419920"/>
            <a:ext cx="3299065" cy="2105270"/>
            <a:chOff x="369622" y="3770440"/>
            <a:chExt cx="3299065" cy="2105270"/>
          </a:xfrm>
        </p:grpSpPr>
        <p:sp>
          <p:nvSpPr>
            <p:cNvPr id="20" name="TextBox 19"/>
            <p:cNvSpPr txBox="1"/>
            <p:nvPr/>
          </p:nvSpPr>
          <p:spPr>
            <a:xfrm>
              <a:off x="1863385" y="4404000"/>
              <a:ext cx="1805302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2000" dirty="0"/>
                <a:t>m, </a:t>
              </a:r>
              <a:r>
                <a:rPr lang="en-US" altLang="en-US" sz="2000" dirty="0">
                  <a:solidFill>
                    <a:srgbClr val="FF0000"/>
                  </a:solidFill>
                </a:rPr>
                <a:t>d</a:t>
              </a:r>
              <a:r>
                <a:rPr lang="en-US" altLang="en-US" sz="2000" baseline="-25000" dirty="0">
                  <a:solidFill>
                    <a:srgbClr val="FF0000"/>
                  </a:solidFill>
                </a:rPr>
                <a:t>B</a:t>
              </a:r>
              <a:r>
                <a:rPr lang="en-US" altLang="en-US" sz="2000" dirty="0">
                  <a:solidFill>
                    <a:srgbClr val="FF0000"/>
                  </a:solidFill>
                </a:rPr>
                <a:t>(H(</a:t>
              </a:r>
              <a:r>
                <a:rPr lang="en-US" altLang="en-US" sz="2000" i="1" dirty="0">
                  <a:solidFill>
                    <a:srgbClr val="FF0000"/>
                  </a:solidFill>
                </a:rPr>
                <a:t>m</a:t>
              </a:r>
              <a:r>
                <a:rPr lang="en-US" altLang="en-US" sz="2000" dirty="0">
                  <a:solidFill>
                    <a:srgbClr val="FF0000"/>
                  </a:solidFill>
                </a:rPr>
                <a:t>))</a:t>
              </a:r>
              <a:endParaRPr lang="en-US" sz="20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9622" y="3770440"/>
              <a:ext cx="2351606" cy="2105270"/>
              <a:chOff x="369622" y="3770440"/>
              <a:chExt cx="2351606" cy="2105270"/>
            </a:xfrm>
          </p:grpSpPr>
          <p:pic>
            <p:nvPicPr>
              <p:cNvPr id="18" name="Picture 17" descr="File:Cartoon Black Woman Using A Laptop At Home.svg ...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1372" y="3770440"/>
                <a:ext cx="1135331" cy="1334961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369622" y="5167824"/>
                <a:ext cx="23516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Carol is verifying</a:t>
                </a:r>
              </a:p>
              <a:p>
                <a:r>
                  <a:rPr lang="en-US" sz="2000" dirty="0"/>
                  <a:t>signature </a:t>
                </a:r>
              </a:p>
            </p:txBody>
          </p:sp>
        </p:grp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of True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7015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 to digital signature</a:t>
            </a:r>
          </a:p>
          <a:p>
            <a:r>
              <a:rPr lang="en-US" dirty="0"/>
              <a:t>Introduction to certificate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Hands-on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887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C4FC8F9-E0B6-4016-BC57-1CF4EAF8027D}" vid="{9545BAA4-FCEE-49A6-A097-1EE1F0B2A1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16357</TotalTime>
  <Words>1474</Words>
  <Application>Microsoft Macintosh PowerPoint</Application>
  <PresentationFormat>On-screen Show (4:3)</PresentationFormat>
  <Paragraphs>261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Yu Gothic</vt:lpstr>
      <vt:lpstr>ZapfDingbats</vt:lpstr>
      <vt:lpstr>Arial</vt:lpstr>
      <vt:lpstr>Comic Sans MS</vt:lpstr>
      <vt:lpstr>Gill Sans MT</vt:lpstr>
      <vt:lpstr>Times New Roman</vt:lpstr>
      <vt:lpstr>Verdana</vt:lpstr>
      <vt:lpstr>Wingdings</vt:lpstr>
      <vt:lpstr>Theme1</vt:lpstr>
      <vt:lpstr>Digital Signature</vt:lpstr>
      <vt:lpstr>Outline</vt:lpstr>
      <vt:lpstr>Conventional Signature</vt:lpstr>
      <vt:lpstr>Public Key Crypto Property</vt:lpstr>
      <vt:lpstr>Naive Digital Signature</vt:lpstr>
      <vt:lpstr>Problem of Naive Digital Signature?</vt:lpstr>
      <vt:lpstr>Real-world Digital Signature</vt:lpstr>
      <vt:lpstr>Verification of True Digital Signature</vt:lpstr>
      <vt:lpstr>Outline</vt:lpstr>
      <vt:lpstr>Question</vt:lpstr>
      <vt:lpstr>Obtain a Certificate Issued by a Certificate Authority (CA)</vt:lpstr>
      <vt:lpstr>Verify a Certificate</vt:lpstr>
      <vt:lpstr>Terms for Certificates</vt:lpstr>
      <vt:lpstr>Windows 10 Certificate Store</vt:lpstr>
      <vt:lpstr>Example Certificate Details</vt:lpstr>
      <vt:lpstr>Kali Certificate Store</vt:lpstr>
      <vt:lpstr>Outline</vt:lpstr>
      <vt:lpstr>Hands-on 1: Windows 10 Certificate Store</vt:lpstr>
      <vt:lpstr>Hands-on 2: Generate Public and Private Key Pair</vt:lpstr>
      <vt:lpstr>Hands-on 3: Sign a file at Your Computer</vt:lpstr>
      <vt:lpstr>Hands-on 4: Verify the Signature</vt:lpstr>
      <vt:lpstr>Message Signature via Chat Server</vt:lpstr>
      <vt:lpstr>Hands-on 5: Discussion: Message under MITM</vt:lpstr>
      <vt:lpstr>Backup</vt:lpstr>
      <vt:lpstr>Review of Public Key Cryptography</vt:lpstr>
      <vt:lpstr>Public Key Encryption Properties</vt:lpstr>
      <vt:lpstr>Generate Public and Private Key Pair</vt:lpstr>
      <vt:lpstr>Encryption with RSA</vt:lpstr>
      <vt:lpstr>Decryption with RSA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1289</cp:revision>
  <dcterms:created xsi:type="dcterms:W3CDTF">1995-06-02T21:27:28Z</dcterms:created>
  <dcterms:modified xsi:type="dcterms:W3CDTF">2023-09-20T18:58:42Z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