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9.xml" ContentType="application/inkml+xml"/>
  <Override PartName="/ppt/notesSlides/notesSlide4.xml" ContentType="application/vnd.openxmlformats-officedocument.presentationml.notesSlide+xml"/>
  <Override PartName="/ppt/ink/ink10.xml" ContentType="application/inkml+xml"/>
  <Override PartName="/ppt/ink/ink1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2.xml" ContentType="application/inkml+xml"/>
  <Override PartName="/ppt/ink/ink1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86"/>
  </p:notesMasterIdLst>
  <p:sldIdLst>
    <p:sldId id="324" r:id="rId2"/>
    <p:sldId id="332" r:id="rId3"/>
    <p:sldId id="298" r:id="rId4"/>
    <p:sldId id="371" r:id="rId5"/>
    <p:sldId id="374" r:id="rId6"/>
    <p:sldId id="257" r:id="rId7"/>
    <p:sldId id="258" r:id="rId8"/>
    <p:sldId id="259" r:id="rId9"/>
    <p:sldId id="260" r:id="rId10"/>
    <p:sldId id="261" r:id="rId11"/>
    <p:sldId id="262" r:id="rId12"/>
    <p:sldId id="325" r:id="rId13"/>
    <p:sldId id="326" r:id="rId14"/>
    <p:sldId id="327" r:id="rId15"/>
    <p:sldId id="265" r:id="rId16"/>
    <p:sldId id="266" r:id="rId17"/>
    <p:sldId id="267" r:id="rId18"/>
    <p:sldId id="313" r:id="rId19"/>
    <p:sldId id="268" r:id="rId20"/>
    <p:sldId id="269" r:id="rId21"/>
    <p:sldId id="270" r:id="rId22"/>
    <p:sldId id="271" r:id="rId23"/>
    <p:sldId id="272" r:id="rId24"/>
    <p:sldId id="273" r:id="rId25"/>
    <p:sldId id="274" r:id="rId26"/>
    <p:sldId id="275" r:id="rId27"/>
    <p:sldId id="372" r:id="rId28"/>
    <p:sldId id="278" r:id="rId29"/>
    <p:sldId id="279" r:id="rId30"/>
    <p:sldId id="280" r:id="rId31"/>
    <p:sldId id="281" r:id="rId32"/>
    <p:sldId id="282" r:id="rId33"/>
    <p:sldId id="283" r:id="rId34"/>
    <p:sldId id="376" r:id="rId35"/>
    <p:sldId id="375" r:id="rId36"/>
    <p:sldId id="285" r:id="rId37"/>
    <p:sldId id="284" r:id="rId38"/>
    <p:sldId id="286" r:id="rId39"/>
    <p:sldId id="287" r:id="rId40"/>
    <p:sldId id="290" r:id="rId41"/>
    <p:sldId id="373" r:id="rId42"/>
    <p:sldId id="292" r:id="rId43"/>
    <p:sldId id="294" r:id="rId44"/>
    <p:sldId id="321" r:id="rId45"/>
    <p:sldId id="322" r:id="rId46"/>
    <p:sldId id="330" r:id="rId47"/>
    <p:sldId id="333" r:id="rId48"/>
    <p:sldId id="334" r:id="rId49"/>
    <p:sldId id="335" r:id="rId50"/>
    <p:sldId id="336" r:id="rId51"/>
    <p:sldId id="337" r:id="rId52"/>
    <p:sldId id="338" r:id="rId53"/>
    <p:sldId id="339" r:id="rId54"/>
    <p:sldId id="340" r:id="rId55"/>
    <p:sldId id="341"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9" r:id="rId70"/>
    <p:sldId id="361" r:id="rId71"/>
    <p:sldId id="362" r:id="rId72"/>
    <p:sldId id="363" r:id="rId73"/>
    <p:sldId id="364" r:id="rId74"/>
    <p:sldId id="365" r:id="rId75"/>
    <p:sldId id="366" r:id="rId76"/>
    <p:sldId id="369" r:id="rId77"/>
    <p:sldId id="314" r:id="rId78"/>
    <p:sldId id="315" r:id="rId79"/>
    <p:sldId id="316" r:id="rId80"/>
    <p:sldId id="317" r:id="rId81"/>
    <p:sldId id="328" r:id="rId82"/>
    <p:sldId id="329" r:id="rId83"/>
    <p:sldId id="331" r:id="rId84"/>
    <p:sldId id="370" r:id="rId8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0"/>
    <p:restoredTop sz="88213" autoAdjust="0"/>
  </p:normalViewPr>
  <p:slideViewPr>
    <p:cSldViewPr snapToGrid="0" snapToObjects="1">
      <p:cViewPr varScale="1">
        <p:scale>
          <a:sx n="53" d="100"/>
          <a:sy n="53"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03A07AAA-E36E-E24B-A6CC-345A94494222}"/>
    <pc:docChg chg="modSld">
      <pc:chgData name="Fu, Xinwen" userId="0e36c28d-7c66-4d23-8c4d-566aefcb51e0" providerId="ADAL" clId="{03A07AAA-E36E-E24B-A6CC-345A94494222}" dt="2022-04-14T14:26:31.853" v="7" actId="20577"/>
      <pc:docMkLst>
        <pc:docMk/>
      </pc:docMkLst>
      <pc:sldChg chg="modSp mod">
        <pc:chgData name="Fu, Xinwen" userId="0e36c28d-7c66-4d23-8c4d-566aefcb51e0" providerId="ADAL" clId="{03A07AAA-E36E-E24B-A6CC-345A94494222}" dt="2022-04-14T14:26:31.853" v="7" actId="20577"/>
        <pc:sldMkLst>
          <pc:docMk/>
          <pc:sldMk cId="878414921" sldId="270"/>
        </pc:sldMkLst>
        <pc:spChg chg="mod">
          <ac:chgData name="Fu, Xinwen" userId="0e36c28d-7c66-4d23-8c4d-566aefcb51e0" providerId="ADAL" clId="{03A07AAA-E36E-E24B-A6CC-345A94494222}" dt="2022-04-14T14:26:31.853" v="7" actId="20577"/>
          <ac:spMkLst>
            <pc:docMk/>
            <pc:sldMk cId="878414921" sldId="270"/>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30T14:39:52.815"/>
    </inkml:context>
    <inkml:brush xml:id="br0">
      <inkml:brushProperty name="width" value="0.02" units="cm"/>
      <inkml:brushProperty name="height" value="0.02" units="cm"/>
    </inkml:brush>
  </inkml:definitions>
  <inkml:trace contextRef="#ctx0" brushRef="#br0">381 11311 11576 0 0,'0'0'256'0'0,"0"0"48"0"0,0 0 16 0 0,-16 0 0 0 0,16 0-256 0 0,0-16-64 0 0,-16 16 0 0 0,16 0 0 0 0,0 0 432 0 0,0 0 72 0 0,0 0 8 0 0,-15 0 8 0 0,15 0-192 0 0,0-15-40 0 0,0 15 0 0 0,-16 0-8 0 0,0-16-216 0 0,16 16-64 0 0,-16 16 0 0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0-29T15:21:41.957"/>
    </inkml:context>
    <inkml:brush xml:id="br0">
      <inkml:brushProperty name="width" value="0.05292" units="cm"/>
      <inkml:brushProperty name="height" value="0.05292" units="cm"/>
      <inkml:brushProperty name="color" value="#FF0000"/>
    </inkml:brush>
  </inkml:definitions>
  <inkml:trace contextRef="#ctx0" brushRef="#br0">3177 12093 1720 0,'0'0'48'0,"0"0"12"0,0 0-48 0,0 0-12 0,0 0 0 0,0 0 0 15,0 0 52-15,-5 4 7 0,-5-4 1 0,10 0 1 16,0 0-29-16,0 0-7 0,0 0-1 0,0 0 0 16,0 0-16-16,0 0-8 0,0 0 0 0,0 0 8 31,-10 0 5-31,10 0 1 0,0 0 0 0,0 0 0 0,0 0-14 0,0 0-13 15,0 0 2-15,0 0 1 0,0 0 10 0,0 0 12 16,0 0-2-16,0 13-1 0,0-4 1 0,0-9 0 16,-5 8 0-16,5 1 0 0,5 0 6 0,5 0 2 15,-10-9 0-15,0 8 0 0,10 1-4 0,0 0-1 16,4-1 0-16,-9 1 0 0,-5-9 2 0,10 9 0 16,5-1 0-16,-6 1 0 0,1 0-2 0,5 4 0 0,4-4 0 0,-4-1 0 15,5 1-13-15,-6-5 11 0,6 5-11 0,-5 0 10 16,-1 0-10-16,1-5 0 0,5 5 0 0,-6-1 0 15,6 1 0-15,-5 0 0 0,4-5 0 0,1 5 0 16,-6-5 0-16,1 5 0 0,5 0 0 0,-1-1 0 16,1-3 9-16,4-1-9 0,-9 0 10 0,5 5-10 15,4-5 12-15,1 1-3 16,-16-1-1-16,11 5 0 0,4-5-8 0,6 5 10 16,-11-9-10-16,6 4 10 0,-1 0-10 0,1-4 0 0,4-4 0 15,-4 4 0-15,4-4 10 0,0 4-10 0,1-5 12 16,4 1-12-16,0 4 0 0,0-4 0 0,-4-1 0 15,-1 1 0-15,5 0 0 0,-4-1 0 0,-6 1-9 16,6 0 9-16,-6-1 0 0,1 1 16 0,-1 0-3 0,-4 4 0 16,4-5-5-16,-4 1-8 0,-6 4 11 0,6-4-11 0,-5 4 14 15,4 0-4-15,1 0-1 0,-6 0 0 0,1 0-1 0,0 0 0 16,9 0 0-16,-9 4 0 0,-5-4-8 0,4 0 0 16,6 0 0-16,0 0 0 0,-1 0 0 0,1 0 0 15,-6-4 0-15,6 4 0 0,5 0 0 0,-1 0 0 16,0 0 0-16,-4 0 0 0,5 0 0 0,-1 0 8 15,5 0-8-15,-4 0 8 0,-1 0-8 0,-4 0 0 0,9 4 0 0,-9-4 0 32,4 4 0-32,-4-4 8 0,-1 5 2 0,1-5 0 15,0 4-10-15,-6 0 0 0,6 1 0 0,-1-1 8 16,1-4 4-16,0 4 0 0,-6-4 0 0,1 5 0 16,0-1-3-16,4 0 0 0,-4-4 0 0,4 5 0 15,-4-1-9-15,0-4 10 0,4 0-10 0,-4 4 10 16,0 1 10-16,-1-1 1 0,1-4 1 0,0 4 0 0,-5-4-22 0,4 5 8 15,-4-1-8-15,5-4 0 0,-5 5 0 0,-1-5 0 0,11 0 0 16,0 4 0-16,-6-4 8 0,1 0-8 0,0 0 10 16,-15 0-10-16,14 0 0 0,11 0-8 0,-6 0-1 15,-4 0 0-15,5 0-7 0,-1-4 0 0,6-1-1 16,-1 1 0 0,1-5-124-16,4 0-25 0,0-8-5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25T15:46:21.669"/>
    </inkml:context>
    <inkml:brush xml:id="br0">
      <inkml:brushProperty name="width" value="0.02" units="cm"/>
      <inkml:brushProperty name="height" value="0.02" units="cm"/>
    </inkml:brush>
  </inkml:definitions>
  <inkml:trace contextRef="#ctx0" brushRef="#br0">41910 18622 12408 0 0,'0'0'272'0'0,"0"0"56"0"0,0 0 16 0 0,0 0 8 0 0,0 0-288 0 0,0 0-64 0 0,0 0 0 0 0,0 0 0 0 0,0 0 0 0 0,0 0 0 0 0,0 0 0 0 0,0 0 0 0 0,0 0 64 0 0,0 0-64 0 0,0 0 64 0 0,0 0-64 0 0,0 0 0 0 0,0 0 0 0 0,0 0 0 0 0,0 0 0 0 0,0 0-160 0 0,0 0-80 0 0,0 0-16 0 0</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1-05T15:40:13.006"/>
    </inkml:context>
    <inkml:brush xml:id="br0">
      <inkml:brushProperty name="width" value="0.05292" units="cm"/>
      <inkml:brushProperty name="height" value="0.05292" units="cm"/>
      <inkml:brushProperty name="color" value="#FF0000"/>
    </inkml:brush>
  </inkml:definitions>
  <inkml:trace contextRef="#ctx0" brushRef="#br0">17699 2306 906 0,'0'0'25'0,"0"0"7"0,0 0-32 0,0 0 0 0,0 0 0 0,0 0 0 16,0 0 110-16,0 0 15 0,0 0 3 0,0 0 1 15,0 0-20-15,-10-5-4 0,5 1-1 0,-5 0 0 16,10 4-32-16,-10 0-8 0,1 0 0 0,-1 4-1 0,0-4-17 0,0 4-3 16,1 1-1-16,-1-1 0 0,10-4-24 0,-10 4-5 0,10-4-1 0,-5 9 0 15,-5-4-4-15,10-5-8 0,-5 13 11 0,0 0-11 16,5 0 27-16,0 0-2 0,0 4 0 0,0 1 0 15,0 3-17-15,0 5-8 0,5 1 0 16,-5 3 8-16,5 0 2 0,-5 1 0 0,0 4 0 0,0 4 0 31,5-4-2-31,-5 4 0 0,0 0 0 0,0 0 0 0,-5 0 0 16,5 1 0-16,-5-1 0 0,0 4 0 0,1 5 2 16,4 0 0-16,-10-5 0 0,5 5 0 0,0 0-10 15,0-4 0-15,0-5 0 0,0 0 0 0,0 0 0 0,1 0 8 16,-6-4-8-16,5 0 0 0,0-5 0 0,0 5 0 15,0-9 0-15,0 0 0 0,0 1 0 0,0-6 0 16,1 1-9-16,-1 0 9 0,0 0-16 0,0-5 3 0,0 0 1 0,5 1 0 16,-5-1-15-1,5-4-2-15,-5 0-1 0,0-4 0 16,5-9-42-16,0 0-9 0,0 0-2 0,0 0 0 16,0 0-32-16,0 0-6 0,10-9-2 0,0-8-373 0,0 0-76 0</inkml:trace>
  <inkml:trace contextRef="#ctx0" brushRef="#br0" timeOffset="999.96">17929 2236 1490 0,'0'0'32'0,"0"0"8"0,0 0 0 0,0 0 3 0,0 0-35 0,0 0-8 16,0 0 0-16,0 0 0 0,0 0 54 0,5 13 9 0,-5-13 1 0,9 9 1 16,1 4-23-16,0-4-5 0,0 4-1 0,0-5 0 15,4 1-6-15,-4 0-2 0,5 0 0 0,-1-1 0 16,1 1-10-16,0 0-2 0,4-1-1 0,1-3 0 15,0 3-15-15,9-3 9 0,-5-1-9 0,11 0 8 16,-1-4 0-16,5 5 0 0,0-5 0 0,5 0 0 16,5-5-8-16,5 5-14 15,5-4 3-15,-5-5 1 0,9 5 10 0,-9 0 0 16,0-5 0-16,5 5 0 0,-5-5-8 0,9 5 8 16,-4-1-8-16,9 1 8 0,1 4 0 0,-1 0 0 15,1 0 0-15,0 0 0 0,-6 0 0 0,-4 0 8 0,-5 0 0 16,0 0 0-16,-10 4-8 0,5 1 0 0,-5-1-8 15,0 0 8-15,-5 1 0 0,0 8 0 0,5-5 0 0,-10 1 0 16,5 0 0-16,-4 4 0 0,-6-4 0 0,0 4 0 16,1 0 0-16,-1-5 0 0,-4 5 0 0,-1-4 0 15,5 0 8-15,-9 0-8 0,5-5 10 0,-6 5-10 0,-4-1 9 16,4-3-9-16,-9-1 8 0,5 5-8 0,-5-5 8 16,-1 0-8-16,-9-4 8 0,0 0-8 0,5 9 28 0,0 0 1 15,-5-9 0-15,10 13 0 0,-10-13 5 0,0 13 1 16,0-4 0-16,0 4 0 0,0-5-12 0,0 5-3 0,0-4 0 0,0 4 0 15,0 5-20-15,-5-5 0 0,5 0 0 0,0 4 0 16,0 1 0-16,0 8 0 0,0 0 0 0,0 0 0 16,5 0 0-16,-5 0 0 0,5 0 0 0,-5 9 8 15,5-5-16-15,0 5-4 0,-5 4 0 0,5-4 0 16,-1 4 3-16,-4 5 0 0,10-5 0 0,-5 0 0 31,0-4 0-31,0 4 0 0,0-8 0 0,5 4 0 0,-5-1 9 0,-1 5-13 16,1-4 5-16,0 0 8 0,5-4 0 0,-5-1 0 15,0 0 0-15,0 1 0 0,0-5-16 0,-1 0 5 16,1 0 1-16,5 0 0 16,-5 1-13-16,0-1-2 0,5 0-1 0,-5 0 0 0,0-4 11 0,-1 4 3 15,1-5 0-15,-5-3 0 0,5-1 12 0,-5 1 0 0,5-5 0 0,-5 4 0 16,0-4 0-16,-5 0 0 0,0 0 0 0,0-4 10 16,1 4-10-16,-1-4 8 0,-5 4-8 0,0-4 8 15,-5-1 2-15,6-3 0 0,-6 3 0 0,0-3 0 16,-4-1-10-16,-1 5 12 0,0-5-12 0,-4 0 12 0,0 1-4 15,-6-1 0-15,-4 0 0 0,0 1 0 0,-1-1 15 16,-4 1 2-16,0-5 1 0,0 4 0 0,0-8 3 0,-5 4 1 16,5-9 0-1,-6 4 0-15,6-3-7 0,-5 3-2 0,5-3 0 0,0-5 0 16,-5 0 2-16,5 0 0 0,0-1 0 0,-5 1 0 16,-5-4 0-16,0 0 0 0,0-1 0 0,-5 1 0 15,-5-1-4-15,5 1-1 0,0 0 0 0,6 4 0 16,-6-5-3-16,0 5-1 0,5 0 0 0,5 0 0 15,0 0-14-15,-5 4 0 0,0-4 0 0,0 4 0 16,5-4 0-16,0 5 0 0,-5-1-8 0,5 0 8 0,5 5-9 0,0 0 9 16,-1-1 0-16,6 1-9 0,0 0 9 0,5 8 0 15,-1-4 0-15,1 4 0 0,4-4 0 0,1 5 11 16,-1 3-3-16,6-3 0 0,-1-1-8 0,1 0 0 16,-1 5 0-16,5-5 0 0,-4 5 0 0,4 0-11 0,0-5 3 15,1 0 0 1,4 1-19-16,-5 4-3 0,5-9-1 0,-4 4 0 0,-1 0-86 0,5-4-18 15,-4-4-3-15,-1 4-550 0,5-4-109 0</inkml:trace>
  <inkml:trace contextRef="#ctx0" brushRef="#br0" timeOffset="1862.97">17567 770 1105 0,'0'0'24'0,"0"0"4"0,0 0 2 0,0 0 2 0,0 0-32 0,0 13 0 0,-5-5 0 0,5-8 0 16,0 13 69-16,-5 0 7 0,5-13 2 0,0 9 0 15,-5 4-2-15,0-4 0 0,0 0 0 0,5 4 0 0,-5-5-28 16,0 5-5-16,5-4-2 0,-5 4 0 0,1 0 4 0,-1 0 1 16,5 0 0-16,-5 0 0 0,0 5-10 0,0-1-3 15,5-4 0-15,-5 9 0 0,5 4-10 0,-5-8-3 16,5 3 0-16,-5 1 0 0,5 0-6 0,0 4-2 0,-5 0 0 16,5 5 0-16,0-1 2 0,-5 5 0 0,5 0 0 0,-4 4 0 15,4-4-14-15,0 8 0 0,-5 1 0 0,5 4 0 16,0-1 0-16,0 6 9 0,0-1-9 0,0-4 12 15,0 0-12-15,0-9 0 0,0 0 0 0,0-9 0 16,5 1 0-16,-5-5 0 0,0 0 0 0,4-4 0 16,-4-5 0-1,5 1 0-15,-5-10-12 0,0-8 12 16,0 0-37-16,0 0 0 0,0 0 0 0,0 0 0 16,0 0-25-16,0 0-5 0,10-4-1 0,0-5 0 15,0 1 2-15,-5-1 0 0,4-9 0 0,-4 5 0 16,5-8-24-16,-5-1-5 0,5 0-1 0,-5 0 0 0</inkml:trace>
  <inkml:trace contextRef="#ctx0" brushRef="#br0" timeOffset="2784.88">18125 500 1340 0,'0'0'38'0,"0"0"8"0,0 0-37 0,0 0-9 0,0 0 0 0,0 0 0 16,0 0 30-16,0 0 4 0,0 0 1 0,14 4 0 31,-14-4 5-31,10 5 2 0,-10-5 0 0,10 4 0 0,-10-4-20 0,10 9-4 16,4-5-1-16,-4 0 0 0,5-4-17 0,-1 5 10 15,1-5-10-15,5 4 8 0,-1 0-8 0,6-4 0 16,-1 0 0-16,1 5 0 0,4-5 0 0,0 8 0 16,6-8 0-16,-1 0 0 0,0 5 0 0,5-1 0 0,1-4 0 15,4 4 0-15,5 5 0 0,-5-9 0 0,0 0 0 16,0 0 0-16,0 9 0 0,0-5 0 0,5 1-9 0,5-5 9 16,-1 4 0-16,1 0 0 0,5 5 0 0,0-5 0 15,-5-4 0-15,4 5 0 0,1-1 0 0,-10 0 0 16,0-4 0-16,-5 5 0 0,0-5 0 0,0 0 0 0,0 4 0 15,-5 0 0-15,0-4 0 0,1 5 0 0,-6-1 0 16,0 0 0-16,-5 1 0 0,1 4 0 0,-1-1 0 16,-4 1 0-1,-6 0 0-15,1-1 0 0,-1 5 8 0,-4-8-8 0,0 12 11 0,-5-12-11 16,4 8 20-16,-4-5-2 0,0 5-1 0,0 0 0 16,-1 0 3-16,-4 5 0 0,5-5 0 0,0 4 0 15,-5-4-20-15,5 5 0 0,-1-1 0 0,1 1 0 16,5-1 0-16,-5 0 0 0,-1 5 0 0,6-4 0 15,-5 3 0-15,0 1 0 0,4 4 0 0,-4-8 0 16,0 3 0-16,0 1 0 0,0 0 0 0,-1 0 0 0,1-1 0 0,0 1 0 16,0-4 0-16,-1 8 0 0,1 0 0 0,0 0 0 15,0 0 0-15,0 0 0 0,-1-4 0 0,1 0 0 16,-5-5 0-16,5 0 0 0,-5 1 13 0,5-5-4 16,-1 0-1-16,-4 0 0 0,0 0 2 0,0-4 0 0,-5-9 0 15,5 13 0-15,-5-13 35 0,0 9 7 0,0 4 2 16,0-13 0-16,0 0 2 0,-5 8 0 0,0 1 0 0,-5 0 0 15,5-1-36-15,-4-3-6 0,-1-1-2 0,0-4 0 16,-5 4-4-16,6-4-8 0,-6 5 11 0,0-5-11 16,-4-5 12-16,-1 5-12 0,1-4 12 0,-6 4-12 15,-4-4 13-15,-6-1-4 0,6 5-1 0,-5-4 0 0,-5 4 28 16,-1-4 6-16,1 4 1 0,-5-5 0 0,0 5-19 16,0 5-4-1,-5-5-1-15,5 4 0 0,-5 0 11 0,5 1 2 0,0-1 1 0,0-4 0 16,-5 4-33-16,-5 1 0 0,0-5 0 0,1 4 0 15,-1-4 0-15,-5 0 16 0,5 4-3 0,0-4-1 16,1 5-12-16,4-5 8 0,5 0-8 0,-1 0 0 16,1 0 16-16,0 0-2 0,5-5-1 0,0 5 0 15,0-4-1-15,-5 4-1 0,5-9 0 0,0 5 0 16,4 0-3-16,-4-1 0 0,5-3 0 0,0 3 0 0,-1 1-8 0,1 0-16 16,5-5 4-16,-1 5 1 0,1 4 11 0,5-5-12 15,-1 1 12-15,5 4-12 0,1 0-8 0,-1 0-3 16,1 4 0-16,4 1 0 15,0-5-17-15,6 8-4 0,-6-3-1 0,5 3 0 16,0-3-7-16,1 3 0 0,-1 1-1 0,0 4 0 31,0-4-111-31,5 8-21 0,0-4-5 0</inkml:trace>
  <inkml:trace contextRef="#ctx0" brushRef="#br0" timeOffset="3332.48">18335 2536 1056 0,'0'0'30'0,"0"0"6"16,-10 5-28-16,0-5-8 0,1 4 0 0,9-4 0 0,-10 4 87 16,0-4 16-16,5 5 3 0,-5-1 1 0,10-4 8 0,-9 4 1 15,-1-4 1-15,0 5 0 0,0-1-39 0,0 5-8 16,6 0-2-16,-6-5 0 0,0 5-39 0,0-1-8 0,5 5-1 0,-4-4-1 16,-1 4 9-16,0 0 1 0,-5 5 1 0,5-1 0 15,1 5-30-15,-6 4 8 0,5 0-8 0,-4 4 0 16,4-3 0-16,0 3 0 0,0-4 0 0,-5 9 0 15,11-5 0-15,-6 1 0 0,5 4 0 0,-5-5 0 16,10 5 0-16,0-5 8 0,0-3-8 0,5-1 0 31,0-5-21-31,5 1-7 0,-1-4-2 0,1-1 0 16,0-8-42-16,5-1-8 0,-1 1-1 0,1-5-1 16,0-4-15-16,4-4-3 0,1-5-1 0,0 1-388 15,4-5-78-15</inkml:trace>
  <inkml:trace contextRef="#ctx0" brushRef="#br0" timeOffset="3663.54">18683 2741 925 0,'0'0'20'0,"0"0"4"0,0 0 0 0,0 0 4 0,-10 0-28 0,0 0 0 15,10 0 0-15,0 0 0 0,-10-4 71 0,5 4 9 16,5 0 1-16,0 0 1 0,-10 0 18 0,10 0 3 0,-14 4 1 0,14-4 0 15,0 0-28-15,0 0-4 0,-5 4-2 0,-5 5 0 16,10-9-2-16,-5 9 0 0,5-9 0 0,-5 13 0 16,5 4-12-16,-5 1-4 0,5-1 0 0,-4 5 0 15,4 4-24-15,0 0-4 0,-5 9-2 0,5 4 0 16,0 4-6-16,-5 10 0 0,0-1-1 0,0 0 0 31,0 0 5-31,0-4 0 0,0 4 1 0,0-4 0 0,0 4-21 0,1-8 0 16,-1 0 0-16,0-1 0 15,-5-4-24-15,10-4-10 0,-5 0-2 0,5-5 0 16,0-4-19-16,0 1-4 0,0-10-1 0,0-4 0 16,0 0-116-16,0-13-23 0,0 0-5 0,0 0-307 0,10-9-61 15</inkml:trace>
  <inkml:trace contextRef="#ctx0" brushRef="#br0" timeOffset="4001.37">18844 2945 914 0,'0'0'20'0,"0"0"4"0,5-8 0 0,0-1 3 0,0 0-27 0,-5 9 0 16,0 0 0-16,5-4 0 0,0-5 51 0,-5 9 5 31,9-8 0-31,-9 8 1 0,10-5-4 0,-10 5-1 0,10-8 0 0,0 3 0 16,-1 5-7-16,1-4-1 0,-10 4-1 0,15 0 0 16,-5-5-2-16,0 5 0 0,-1 0 0 0,6 0 0 15,-5 5 9-15,0-1 2 0,-10-4 0 0,9 5 0 16,6 3-16-16,-5-3-4 0,-10-5 0 0,10 4 0 15,-10-4 6-15,5 9 1 0,-5-9 0 0,4 13 0 16,1-5-16-16,0 5-3 0,-5 0-1 0,-5 5 0 0,5-5 21 0,-9 4 4 16,4 5 0-16,-5 0 1 0,0 0-32 0,-5-1-13 15,1 1 11-15,-1 0-11 0,-5-5 10 0,6 5-10 16,-1-5 10-16,-5 1-10 0,6-5 0 0,4-4 0 16,-5-1 0-16,1 1 0 15,4-5-36-15,-5 1 0 0,5-5 0 0,1-5 0 16,4 1-56-16,-5-5-12 0,5-4-3 0,0-4-473 0,5-1-94 0</inkml:trace>
  <inkml:trace contextRef="#ctx0" brushRef="#br0" timeOffset="4432.6">19231 2710 906 0,'0'0'25'0,"0"0"7"0,0 0-32 0,5 5 0 15,-5-5 0-15,9 9 0 0,-9-9 106 0,5 13 14 0,0-5 4 0,-5 5 0 16,0 0-36-16,0 0-6 0,0 5-2 0,-5-5 0 15,5 9-9-15,-5-5-3 0,1 5 0 0,-1 0 0 16,5 4-1-16,-5-5-1 0,0 6 0 0,0-1 0 16,0 4-18-16,0-4-4 0,0 0-1 0,0 0 0 15,5-4-26-15,0 0-5 0,0-5 0 0,0-4-1 16,0 5-11-16,5-5 0 0,-5-13 0 0,10 9 0 0,-10-9 0 0,10 4 0 16,0 0 0-16,4-4 0 0,1 0 0 0,0-4 0 15,-1-5 0-15,6 1 8 0,-5-6-8 0,4 1 0 16,1-4 0-16,-1 0 0 0,1-1 0 0,0-4 0 15,-1 1 0-15,1 3 0 0,-6 1 0 0,1-1 0 16,-5 1 0-16,5 0 0 0,-6 4 0 0,1-5 0 16,0 5 0-16,-5 0 0 15,5 4 0-15,-6 1 0 0,-4-1 0 0,0 9 8 16,0 0 4-16,0 0 0 0,0 0 0 0,5-13 0 16,-5 13-4-16,0 0 0 0,0 0 0 0,0 0 0 15,0 0-8-15,10 13 0 0,-5-4 0 0,0 12 0 16,0 1 24-16,-5 9 4 0,0 3 0 0,0 6 0 15,0 3-28-15,0 1 0 0,-5 4 0 0,0-1 0 16,0-3 0-16,5 4 0 0,-5-5-14 0,0 5 5 16,0-4-20-16,1-9-4 0,-6-1-1 0,5 1 0 15,0-9-131-15,0 0-27 0,5 0-4 0,-10-8-2 0</inkml:trace>
  <inkml:trace contextRef="#ctx0" brushRef="#br0" timeOffset="5417.64">17762 3698 1373 0,'0'0'39'0,"0"0"9"0,0 0-39 0,0 0-9 0,-9 5 0 0,4-5 0 16,-5 4 78-16,0-4 14 0,0 4 2 0,1 5 1 15,4-5-7-15,-5 1-2 0,0 3 0 0,-5 6 0 16,1 3-48-16,-1 0-10 0,0 5-1 0,-4 0-1 15,4 4-26-15,0 0 0 0,1 5 0 0,-1-1 0 32,0-4-31-32,1 5 2 0,4-5 0 15,0-5 0-15,0 6 29 0,0-6 0 0,6 1 0 0,-1-5 0 0,0 1 9 0,5-1 8 16,-5 1 2-16,5-5 0 0,5 4-19 16,-5-4 0-16,5 0 0 0,0 5 0 0,4-5 0 0,-4 0 0 15,10 0 8-15,-5-4-8 0,4 4 0 0,1-5 0 16,5 5-8-16,-1-4 8 0,6 0 0 0,-1 4 0 15,6-5 0-15,-1 1 10 0,5 0-22 0,-4 0-4 16,4 4 0-16,0-5-1 0,0 1 17 0,1 0 0 0,-1-1-8 0,0 1 8 16,0 0 0-16,-4 0 0 0,4-5 0 0,-5 5 0 15,1-1 0-15,4 1 0 0,0 0 0 0,1 4 0 16,4-4 0-16,5 4-8 0,0 0 8 0,0 4 0 16,10-4 0-16,-5 0 0 0,4 5 0 0,1-1 0 15,0-4 0-15,-5 4 0 0,0 1-8 0,-5-1 8 16,0 1 0-16,0-1 0 0,0 0 0 15,5 1 0-15,0 4 14 0,0-9 6 0,5 0 2 16,0 0 0-16,0 0-22 0,-1-4 0 0,6-5 0 0,-5 5 0 16,0-5 0-16,-10 0 0 0,0-4 0 0,0 5 8 15,0-1-8-15,-5 0-15 0,5 1 4 0,-5-5 1 16,5 0 22-16,1 0 5 0,-1 0 1 0,-5 0 0 16,5 0 2-16,-5-5 0 0,0 5 0 0,0 0 0 15,0 0-20-15,1 0 10 0,-6 0-10 0,-5-4 8 0,1 0-8 16,-6-1 0-16,1 5 0 0,-1-4 0 0,-4 0 0 0,-1-5 0 15,1 0 0-15,-1 5 0 0,1-5 12 0,-1 0 0 16,-4 5 0-16,0-9 0 0,4 4-1 0,-4 1 0 16,0-5 0-16,-1-1 0 0,1 1 5 0,0-4 2 15,0 0 0-15,-6-1 0 0,1 1-10 0,0-5-8 16,0 5 12-16,-5-1-12 0,-1-4 12 0,1 5-4 0,-5-5 0 0,0 5-8 16,0 0 24-16,-5-5-1 0,5 4-1 0,-4 1 0 15,-1 0-8-15,0-1-2 0,0 1 0 0,0-1 0 16,0 1-12-16,0-1 11 0,5 5-11 0,-5 0 10 15,0 0-10-15,5 0-9 0,-4 5 9 0,4-1-13 16,0 0 13-16,-5 0 0 0,5-4 0 0,0 5 0 16,0 8 0-16,0 0 0 15,-5-9 0-15,5 9 0 0,0-9 9 0,0 9-1 0,0 0-8 16,-5-8 12-16,5 8 5 0,0-9 1 0,-5 0 0 0,5 9 0 16,0 0-10-16,0 0-8 0,-5-9 9 0,0 1-9 15,0 3 0-15,5 5 0 0,-5-8 0 0,5 8 0 16,-5-9-8-16,1 5-2 0,-1-5 0 0,5 9 0 15,-5-9-8-15,5 9-2 0,-10-8 0 0,5 3 0 16,-5-3-24-16,5-1-4 0,-4-4-2 16,4 4 0-16,-5-4-118 0,5 0-23 0,-5-4-5 0</inkml:trace>
  <inkml:trace contextRef="#ctx0" brushRef="#br0" timeOffset="6301.99">18810 3938 1666 0,'-20'8'36'0,"10"1"8"0,1-5 2 0,-11 5 2 0,0 0-39 0,1 4-9 15,-6 4 0-15,1-4 0 0,-1 0 28 0,6 0 3 16,-10 0 1-16,9 5 0 0,-5-5-32 0,1 0 0 16,4 4-13-16,6-4 4 15,-1 1 9-15,5-6 12 0,0 1-2 0,10-9-1 16,0 0-29-16,0 0-5 0,0 0-2 0,15 9 0 16,0-5-9-16,0 0-3 0,9-4 0 0,-4 0 0 15,9 0 28-15,-5-4 11 0,6 0-8 0,-1-1 8 16,1 1 0-16,-6 0 0 0,0-1 9 0,-4 1-9 15,-5 0 13-15,-1-1-4 0,-14 5-1 0,0 0 0 16,0 0 23-16,0 0 4 0,0 0 1 0,0 0 0 0,-9 9 14 0,-6 4 3 0,-5 0 1 16,-4 0 0-16,-1 0-42 0,-4 0-12 0,-5 5 0 15,4-1 8-15,1-4-8 0,0 4-8 0,4-8 8 0,6 0-12 16,-1 0 0-16,5-5-1 0,6 0 0 0,9-4 0 31,0 0-36-31,0 0-7 0,9-8-2 0,1-10 0 16,5 1 23-16,4-1 5 0,11-3 1 15,-1-1 0-15,5-4 29 0,1 4 0 0,-1-4 0 0,0 4 0 0,-4-4 0 0,-6 9 0 16,-4-1 0-16,-6 5 0 0,1 4 0 0,-10 1 13 16,-5 8-4-16,0 0-1 0,0 0 23 0,-5 8 4 15,-10 5 1-15,1 5 0 0,-6 4-20 0,0 4-3 16,-9 0-1-16,5 4 0 0,-1 1-12 0,1-1 0 16,9-4-12-16,0-4 12 0,6-5 0 0,4 1 0 15,5-5 0-15,9-4 0 0,11-5-36 16,0 0 0-16,9-4 0 0,5 0 0 0,5-4 15 0,1-5 2 0,4 1 1 0,0-5 0 15,0-1 18-15,10-3 12 0,4 0-1 0,-4 4-1 16,10-5-2-16,-6 5-8 0,6-4 12 0,-5 4-4 16,-5 4 12-16,-5 0 1 0,-10 5 1 0,-5 4 0 15,-5 0 10-15,-9 4 1 0,0 5 1 0,-11 0 0 0,1-1 31 16,-5 5 7-16,0 0 0 0,-5 9 1 0,-5 0-23 0,0 4-5 0,-5-4-1 16,5 0 0-16,-4-1-14 0,4 1-3 0,0-4-1 15,0-1 0-15,5-4-15 0,0-4-3 0,5 4-8 0,0-5 12 16,5-3-26-16,-1-1-6 0,6 1 0 0,0-5-1 15,-1 0 1-15,1 0 0 0,0 0 0 0,4 0 0 16,1-5 6-16,-5 1 2 0,-1 4 0 0,1 0 0 31,0 0 2-31,-15 0 1 0,0 0 0 0,0 0-619 16,0 0-124-16</inkml:trace>
  <inkml:trace contextRef="#ctx0" brushRef="#br0" timeOffset="7203.03">18164 748 1213 0,'0'0'26'0,"0"0"6"0,0 0 0 0,-10 4 4 0,10-4-36 0,-5 5 0 0,5-5 0 0,-10 8 0 15,10-8 95-15,-5 5 12 0,5-5 2 0,0 0 1 16,0 0-30-16,0 0-7 0,0 0-1 0,0 13 0 16,0-13-23-16,5 8-5 0,-5-8 0 0,10 9-1 15,-5 0-2-15,5-5 0 0,0 5 0 0,-1-5 0 0,6 1-15 0,-5 3-3 16,4-3-1-16,1-5 0 0,0 4-22 0,0 0 0 15,-1 1 0-15,6-5 0 0,-1 0 0 0,1 0 0 0,0 0 0 16,4 0 0-16,-4 0-8 0,4 0-4 0,0 0 0 0,6-5 0 31,-6 5-26-31,1 0-6 0,-6 0 0 0,1 0-1 16,4-4-22-16,-4 4-4 0,-5-4-1 0,4 4 0 0,-4 0-22 0,0-5-5 0,-6 5-1 0,-9 0-592 16</inkml:trace>
  <inkml:trace contextRef="#ctx0" brushRef="#br0" timeOffset="7434.25">18521 822 1177 0,'0'0'25'0,"0"0"6"0,0 0 1 0,0 0 2 0,0 0-34 0,0 0 0 0,0 0 0 0,0 0 0 16,0 0 77-16,0 0 9 0,-15 4 2 0,10 1 0 15,5-5-4-15,-9 8 0 0,4 1 0 0,0 4 0 16,-5 0-41-16,5 4-9 0,0 1-2 0,0 8 0 15,0 0 7-15,1 5 1 0,4 3 0 0,-5 1 0 0,0 0-20 0,0 0-3 16,5 0-1-16,-5-1 0 0,0 1-5 0,5-4-2 0,0-1 0 0,0-4 0 31,0 0-86-31,5-4-18 0,0-4-3 0,0-5-757 0</inkml:trace>
  <inkml:trace contextRef="#ctx0" brushRef="#br0" timeOffset="7703.4">18908 839 892 0,'0'0'25'0,"0"0"6"0,0 0-31 0,0 13 0 16,0-4 0-16,0 4 0 0,0 0 89 0,0 0 12 16,0 5 3-16,0-5 0 0,-5 4-10 0,5 5-2 15,0 0 0-15,-5 4 0 0,5-5-16 0,-5 6-3 0,5-6-1 0,-5 5 0 16,5 5-8-16,0-9-3 0,-5 4 0 0,0 0 0 15,5 4-30-15,-5 1-7 0,5-5 0 0,0 4-1 16,-4-8-14-16,4 4-9 0,-5 0 12 0,0-4-12 16,0 0 0-16,5 0 0 0,-5-5 0 0,5-4 0 15,-5 0-61-15,5-13-7 16,0 0 0-16,0 0-1 0,0 0-60 0,0 0-12 0,0 0-3 0,5-13-550 16</inkml:trace>
  <inkml:trace contextRef="#ctx0" brushRef="#br0" timeOffset="7987.26">18917 1122 986 0,'5'-22'21'0,"-5"9"5"0,0 0 1 0,5 0 1 0,-5-9-28 0,5 5 0 0,-5 0 0 0,5-1 0 16,0 1 36-16,0 4 0 0,-5 0 1 0,5 4 0 31,0 0-2-31,-5 9-1 0,5-8 0 0,-5 8 0 0,0 0-10 0,0 0-3 16,14 0 0-16,-4 0 0 0,0 0 20 0,0 8 4 16,-1-3 1-16,1 3 0 0,0 1 4 0,0 4 1 15,0 0 0-15,-1 0 0 0,1 5 4 0,0-1 1 16,-5-4 0-16,5 13 0 0,-6-13-1 0,1 9 0 15,0-5 0-15,0 1 0 0,0-1-3 0,-5-4-1 16,5 0 0-16,-5 5 0 0,0-5-33 0,0-5-6 0,0 6-2 0,0-14 0 16,0 0-10-16,0 8 0 0,0-8 0 0,-5 9 8 15,5-9 0-15,-5 9-8 0,-5-1 12 0,5-3-4 16,-4-1-8-16,-1 0 0 0,-5 1 0 0,5-5-11 16,-4 0-26-16,-1 0-6 0,0 0-1 15,1-5 0-15,-6 5-43 0,5-4-9 16,1 0-1-16,-1-5-759 15</inkml:trace>
  <inkml:trace contextRef="#ctx0" brushRef="#br0" timeOffset="8818.38">19451 831 1220 0,'0'0'27'0,"0"0"5"0,0 0 2 0,0 0 0 0,0 0-34 0,0 0 0 16,0 0 0-16,-5 8 0 0,5-8 58 0,-10 9 5 15,5-5 1-15,5-4 0 0,-4 13 3 0,-1-4 1 16,0 0 0-16,5-9 0 0,-5 8-20 0,0 1-3 0,5-9-1 0,0 9 0 16,0 4 10-16,0-4 2 0,0 4 0 0,0 0 0 15,0 0-23-15,0 0-4 0,0 0-1 0,0 4 0 16,0 1 7-16,0-1 1 0,-5 1 0 0,5 3 0 15,0 1-20-15,-5 0-3 0,5 0-1 0,-5-1 0 16,0 1 4-16,0 0 0 0,5 4 0 0,-4-4 0 16,-1-1-16-1,0 1 0-15,-5 0 0 0,5 0 0 0,5-5 0 0,-5 1 0 16,-5-1 0-16,6 0 0 0,4-4 0 0,-5 0 0 0,0-4 0 16,5-9 0-16,0 0-11 0,0 0 2 0,0 0 0 0,0 0 0 31,0 0-39-31,0 0-8 0,0 0-2 0,0 0 0 15,14-4-1-15,1-5 0 0,0-4 0 0,-1 0 0 16,6-4 25-16,-5-5 5 0,4 0 1 0,-4 0 0 0,5 1 16 0,-6-6 3 0,1 1 1 0,0 5 0 0,-6-1 8 16,1-4 0-16,0 4 0 0,-5 0 0 0,5 0 0 15,-5 1 0-15,-1 3 0 0,1 1 0 0,-5-1 8 0,5 5 3 16,-5 0 1-16,5 5 0 0,-5 8 15 0,0 0 3 16,0 0 1-16,0 0 0 0,0 0 5 0,0 0 0 15,0 0 1-15,0 0 0 0,0 0 9 0,0 0 2 16,0 0 0-16,0 0 0 15,-5 13-32-15,0 0-7 0,5 4-1 0,0-8 0 16,0 8-8-16,0 1 8 0,0-1-8 0,0 1 8 16,5-5 0-16,-5 4 0 0,5-4 0 0,-5 0 0 15,0 0-8-15,5 0 0 0,-5-13 0 0,5 9 0 16,0 4 0-16,-5-13 0 0,5 9 0 0,-5-9 0 16,0 0 0-16,0 0 0 0,10 4 0 0,-1-4 0 15,1-4 0-15,5-1 0 0,-5 1 0 0,-1 0 0 0,6-5 0 0,-5 0 0 16,4 0 0-16,1-4 0 0,0 0 0 0,4 0 0 0,-4 5 0 15,0-5 0-15,4-5 0 0,-4 5 0 0,0 0 0 16,-1-4 0-16,1 4 0 0,0 0 0 0,-5 8 0 16,4-12 0-16,-4 8 0 0,0 5 0 0,-10 4 0 15,0 0 0-15,0 0 0 0,15 0 0 0,-15 0 0 16,0 0 0-16,4 13 0 0,1 4 0 0,0-12 0 0,0 12 0 16,-5 0 12-16,5 1-4 0,-5-1 0 0,5 1 0 0,0 3-8 15,-5 1 10-15,5-5-10 0,0 5 10 0,4-4-10 16,-4-1 10-16,0 0-10 0,5 1 10 0,-5 4-10 0,5-5 12 15,-1-4-12-15,-4 4 12 0,0 1-4 0,0-5 0 16,0 0 0-16,0 0 0 0,0 0-8 0,0-4 8 31,-5-9-8-31,0 13 8 0,5-4-24 0,-5 4-6 0,0-13-1 0,0 0-693 16,-5 8-138-16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1-05T15:49:37.328"/>
    </inkml:context>
    <inkml:brush xml:id="br0">
      <inkml:brushProperty name="width" value="0.05292" units="cm"/>
      <inkml:brushProperty name="height" value="0.05292" units="cm"/>
      <inkml:brushProperty name="color" value="#FF0000"/>
    </inkml:brush>
  </inkml:definitions>
  <inkml:trace contextRef="#ctx0" brushRef="#br0">4361 6662 1549 0,'0'0'44'0,"0"0"9"0,-5 8-42 0,5 1-11 16,-5 0 0-16,0 0 0 0,1-5 34 0,4-4 5 15,-5 13 1-15,0 0 0 0,-5 0-20 0,5 0-3 32,0 0-1-32,0 5 0 0,0-5-16 0,1 4 0 0,-1-4 0 0,0 0 0 15,5 9-11-15,-5-5 1 0,0-4 0 0,0 9 0 16,5 0 10-16,-5 0 0 0,0-1 0 0,0 1 0 15,0 0 0-15,1 0 8 0,-1-1-8 0,0 6 11 16,-5-6-2-16,5 1 0 0,0 0 0 0,0 0 0 16,0-5-9-16,-4 5 12 0,4-5-12 0,5 5 12 15,0 0-12-15,-10-1 0 0,5-3 0 0,0-5-11 16,5 0-26-16,-5 0-6 0,0-4-1 0,5-9-673 16</inkml:trace>
  <inkml:trace contextRef="#ctx0" brushRef="#br0" timeOffset="385.01">4185 6736 1760 0,'0'0'39'0,"0"0"8"0,0 0 1 0,0 8 1 0,0-8-39 0,0 14-10 0,-5-6 0 0,5 1 0 15,-5 4 55-15,5-4 9 0,0 4 1 0,-5 4 1 0,0-4-39 0,0 5-8 16,1 3-2-16,-1 5 0 0,0 5-17 0,0-1 0 15,0 1 8-15,0 4-8 0,0-1 0 0,5 6 0 16,-5-6 0-16,0 6-9 0,1-6 9 0,4 6 0 16,0-1 0-16,0 0 0 0,0-4 0 0,0 8-8 15,4-8 8-15,1 0-12 0,-5 0 12 0,5 0 0 16,5-1 0-16,0-3-8 16,0-1-74-1,-1-8-14-15,1 4-4 0</inkml:trace>
  <inkml:trace contextRef="#ctx0" brushRef="#br0" timeOffset="785.51">4934 6901 1605 0,'0'0'35'0,"-5"9"7"0,-5-5 2 0,0 1 2 0,1-1-37 0,-6 0-9 0,0 1 0 0,1 3 0 0,-11-3 44 0,5 3 8 16,-4 1 0-16,-5 4 1 0,-1 4-37 0,-4 1-8 15,5-1-8-15,-6 5 11 16,-4 4-37-16,5-4-7 0,0 4-2 0,-5 0 0 16,-1 0-5-16,1 0-2 0,0 0 0 0,0 5 0 0,0-5 22 0,4 0 5 15,-4-4 1-15,5 4 0 0,-5 0 14 0,10 0 0 16,-6-4 0-1,11 0 0-15,4 0 20 0,1-5 3 0,-1-4 1 0,10 0 0 16,-4-4 12-16,9-1 2 0,5-8 1 0,0 0 0 16,0 14-12-16,9-6-3 0,11 1 0 0,14 0 0 15,-14 4-12-15,9-5-4 0,6-3 0 0,-1 3 0 0,5 1-8 16,0-5 0-16,-5 5 0 0,6-4 8 16,-1-5-8-16,0 4 0 0,0-4 0 0,0-4 0 15,-5 4-42-15,6-5-4 0,4 1-1 0,-5-1-469 0,-5-3-93 0</inkml:trace>
  <inkml:trace contextRef="#ctx0" brushRef="#br0" timeOffset="1100.89">5242 6697 1753 0,'0'0'38'0,"0"0"8"0,0 0 2 0,0 0 2 0,0 0-40 0,-10-5-10 0,5 5 0 0,5 0 0 16,0 0 72-16,-9-4 12 0,-1 0 2 0,0 4 1 15,-5 0-37-15,1 8-7 0,-1-8-2 0,-4 9 0 16,-6 8-41-16,-4 1-11 0,-1 8-1 0,-4 0 0 16,0 4-13-16,-5 10-3 15,4 3-1-15,-4 5 0 0,0 0 20 0,10 4 9 0,4 0-8 0,1 5 8 0,-1-1 0 16,15 1 14-16,6 4-2 0,4-5 0 0,4 5 25 15,6 0 5-15,5 0 1 0,14-4 0 0,10 4-43 16,-4-5-9-16,14-3-2 0,-5-1 0 0,5 0-5 0,9 0-2 0,-4-8 0 0,10-1-626 16,-5-4-126-16</inkml:trace>
  <inkml:trace contextRef="#ctx0" brushRef="#br0" timeOffset="1669.21">16607 6109 1728 0,'0'0'38'0,"0"0"8"0,0 0 2 0,0 0 0 0,5 13-39 0,0 0-9 15,0 5 0-15,10-5 0 0,-6 4 21 0,6 5 3 16,0 4 0-16,-1 9 0 0,16 0-8 0,-1 4 0 0,-4 0-1 0,9 9 0 16,-5 4-7-16,1 9 0 0,4 0-8 0,0 8 12 15,-4 1-12-15,-1 4 0 0,-5 0 0 0,1 4 0 16,-6-4 0-16,-4 5 0 0,-5 3 8 0,-5 1-8 16,-5 8 0-16,-5 5 0 0,-10 0 0 0,-4 0 0 15,-11-5-18-15,-9 9-6 16,-15 0-2-1,-4 5-522-15,-11 8-104 0</inkml:trace>
  <inkml:trace contextRef="#ctx0" brushRef="#br0" timeOffset="2585.88">4474 6923 1676 0,'-30'-18'48'0,"16"10"9"0,-1-5-45 0,-5-5-12 15,1-3 0-15,-1-6 0 0,-9 1 12 0,0-4 0 31,-1 4 0-31,1-5 0 16,-5 1-32-16,-6-1-5 0,-4 1-2 0,0-1 0 0,-5 1-64 0,5 4-13 0,5 0-2 0,-15 0-1 16,10 4 43-16,0-4 9 15,-5 4 2-15,-5 5 0 0,5 4 67 0,-4-5 14 0,-6 9 2 0,5 1 1 0,-10 8 0 16,6 4 0-16,4 0 0 0,0 5 0 16,0 4 20-16,5 5 4 0,10-1 1 0,-15 5 0 15,15 4 4-15,5 4 0 0,-5 5 1 0,4 9 0 0,1 8-17 0,5 4-3 0,9 10-1 16,-14 3 0-16,19 5-20 0,-4 0-4 0,9 5 0 15,5 3-1-15,5 10-15 0,10 3 9 0,0 14-9 16,9-4 8-16,6-5-8 0,4 9 0 0,5-5 0 16,10 5 0-16,0-5 0 0,5 1 0 0,20-14 9 0,-6 0-9 15,16-8 0-15,9-9 0 0,0-13 0 0,0-4 0 32,-5-14 0-32,10-12 8 0,0-5-8 0,15-13 0 0,-10-13 24 0,5-5 1 15,-1-8 0-15,1-8 0 0,-10-10 19 0,5-4 4 16,0-17 1-16,0 0 0 0,5-5 2 0,-10-8 0 15,-5-9 0-15,-5 0 0 0,-10-4-8 0,6 4-2 16,-11-9 0-16,-4 0 0 0,-5-4-5 0,-6 5-2 16,-9-1 0-16,-9 0 0 0,-11 1 2 0,-9 3 1 15,0 5 0-15,-20 0 0 0,-5 0-27 0,-15 0-10 0,-4 0 0 0,-10 5 9 16,-15-1-9-16,0 9 0 0,-9 5 0 0,-6 3 8 16,-14 6-16-16,-10 3-4 0,-5 9-1 0,-5 5 0 15,5 4 13-15,-5 4 0 0,1 5 9 0,-1 3-9 16,0 1 20-16,0 5-1 0,1-5-1 0,9 8 0 15,9 1-18-15,11-5 0 0,4 5 0 0,6-5 0 16,4 0-119-16,0-4-27 0,15 0-6 0,10 5 0 0</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1-05T16:03:40.317"/>
    </inkml:context>
    <inkml:brush xml:id="br0">
      <inkml:brushProperty name="width" value="0.05292" units="cm"/>
      <inkml:brushProperty name="height" value="0.05292" units="cm"/>
      <inkml:brushProperty name="color" value="#FF0000"/>
    </inkml:brush>
    <inkml:context xml:id="ctx1">
      <inkml:inkSource xml:id="inkSrc15">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1" timeString="2018-11-05T16:05:27.605"/>
    </inkml:context>
  </inkml:definitions>
  <inkml:trace contextRef="#ctx0" brushRef="#br0">5805 15139 529 0,'0'0'11'0,"0"0"2"0,0 0 1 0,-5 9 2 0,0-1-16 0,0 1 0 16,-4 0 0-16,9-9 0 0,-5 13 77 0,5-5 12 16,-5 1 3-16,5-9 0 0,0 0 14 0,0 13 3 15,0-13 1-15,0 0 0 0,0 9-10 0,0-9-1 16,0 0-1-16,5 13 0 15,-5-13-5-15,0 0-1 0,0 0 0 0,5 9 0 16,-5-9-4-16,4 13-2 0,1-5 0 0,-5-8 0 16,5 13-36-16,-5-4-7 0,0-9-2 0,0 13 0 15,5 0-6-15,-5 5-2 0,0-5 0 0,-5 4 0 16,5 1-14-16,0 3-3 0,-5-3-1 0,5 8 0 16,0 0-15-16,-5 4 8 0,5 1-8 0,0 4 0 15,-4 4 8-15,4 0-8 0,0 0 0 0,0 0 0 0,-5-4 0 0,5 4 0 16,0 5-8-16,0-5 8 0,0 0 0 0,0 0 0 0,5 0 0 15,-5 1 0-15,0 3 0 0,0-4 0 0,4 5 0 16,1-1 0-16,-5-4-9 0,5-4-5 0,0 0-1 16,0-4 0-1,0-5-93-15,0-5-18 0,0-3-4 0,5-1-539 0,-6-8-108 0</inkml:trace>
  <inkml:trace contextRef="#ctx0" brushRef="#br0" timeOffset="1501.5">5702 15330 1202 0,'0'0'26'0,"0"0"6"0,0 0 0 0,0 0 3 16,5-8-35-16,5-1 0 0,0 0 0 0,0 0 0 0,-1 1 87 0,1 3 10 16,5-3 3-16,-1 3 0 0,-4 1-32 0,10-5-5 0,-5 5-2 15,4 0 0-15,1-1-29 0,-1-3-7 0,6 3-1 0,-1 5 0 16,6-4-15-16,-6-1-9 0,1 1 10 0,4 4-10 16,-5-4 0-16,6-1 0 0,-1 1 0 0,0 4 0 15,6-4 0-15,4 4 0 0,0 0 0 0,5-5 0 31,5 1 0-31,0 4 0 0,5-4 0 0,5 4 0 16,-1 0 0-16,1 0 0 0,5 0 0 0,-6 0 0 0,1 0 0 16,0 0 0-16,4 0 0 0,6 0 0 0,4 0 0 0,1 0 0 15,4 0 0-15,0-5 0 0,1 1 0 0,-6 4 0 16,1-4 0-16,-1-1 0 0,5 1 0 0,1-5 0 16,9 5 0-16,-5 0 0 0,5-5 0 0,-10 4 0 15,6 1 0-15,-11 0 0 0,0-1 0 0,6 5 0 0,-6-4 0 0,5 4 0 16,1 0 0-16,-1 0 0 0,0 0 9 0,-4 0-9 15,-11 4 0-15,1 1 0 0,0-1 0 0,-1 5 0 16,-4 0 0-16,5-1 0 0,-1-3 0 0,1 3 0 16,4 1 0-16,1 0 0 0,0 4 0 0,-6-5 0 15,-4 5 0-15,0-4 0 0,-1-4 0 0,1 3 0 16,5-3 0-16,4-1 0 0,1 5 0 0,-1-5 0 0,11 0 0 0,-6 1 0 16,5-5 0-16,-4 0 8 0,-6 0-8 0,6 0 0 0,4-5 0 15,5 1 0-15,5 0 0 0,0-5 0 0,1 5 0 0,-1-1 0 16,0-8 0-16,0 4 0 0,-5 1 0 0,10-5 0 15,5 4 14-15,-5-4-2 0,5 4-1 0,-10-4 0 16,0 5 10-16,0 3 3 0,0-4 0 0,10 1 0 31,0 3-24-31,0-3 0 0,0-1 0 0,-10 5 0 0,0-1 0 16,-5 1 0-16,0 0 0 0,5 4 0 0,5-5 0 0,0 5 0 16,5-4 0-16,-10 0 0 0,-4-1 0 0,-1 5 0 15,0-4 0-15,-5 4 0 0,6 0 0 0,-1 0 0 16,0-5 0-16,0 5 0 0,0 0 0 0,-9 0 0 15,-6 0 0-15,-9 0 0 0,0 5 0 0,0-1 0 16,-6 1 0-16,-4 3 0 0,0 1 8 0,0-5 1 0,-10 5 0 0,5-5 0 16,-9 1-1-16,-1 3 0 0,0 1 0 0,-4-5 0 15,-1 5 4-15,-5-4 0 0,-4 3 0 0,0-3 0 16,-1-1-2-16,1 0 0 0,-6 1 0 0,1-1 0 16,-5-4 13-16,0 4 2 0,-10-4 1 0,0 0 0 15,9 0-14-15,-9 0-4 0,0 0 0 0,0 0 0 16,0 0 12-16,0 0 3 15,0 0 0-15,0 0 0 0,0 0 8 0,0 0 1 16,0 0 1-16,0 0 0 0,-4 9-21 0,-6 0-4 0,5-5 0 16,0 5-8-16,-5-1 11 0,10-8-11 0,-5 5 10 0,5-5-10 15,-5 9 12-15,1-1-3 0,-1 5-1 0,0-4 0 16,0 4-8-16,5-4 0 0,0 4 0 0,0 0 0 16,0 0 0-16,0 4 0 0,5 1 0 15,0-1 0-15,0 5 0 0,4 0 0 0,-4 4 0 0,5 0 0 16,0 4 0-16,4 1 0 0,-4 4 0 0,5-5 0 0,0 5 0 15,-1-5-12-15,1 5 2 0,0 0 1 0,-1-5 9 0,1 5 0 16,0-4-9-16,-1 4 9 0,-4-1-10 16,5 1 10-16,0 0-13 0,-1-5 5 0,1 5 8 15,-5-4 0-15,4 4-9 0,1-5 9 0,-5 5 0 0,0-5 0 16,4 5 0-16,-4-4 0 0,-5 3 0 0,5-3 0 0,-5-1-11 0,0-4 11 16,-5 1 0-16,0-6 0 0,-5 1 0 0,0 0 11 15,-5 0-11-15,0-5 0 0,0 5 0 0,-4-5 0 16,-6 1-22-1,6-1-6-15,-6 0-2 0,-5 1 0 0,1-1 18 0,-5 1 3 0,-6 3 1 0,1-3 0 16,-5-1 8-16,-5 1 0 0,-5-5 0 0,0 0 0 16,-5 0 0-16,0 0 0 15,-4 0 0-15,-1 0 8 0,0-4-8 0,0 4 8 16,1-5-8-16,-11 1 8 0,1 0-8 0,-6-5 8 0,-4 5-8 16,-5-5 8-16,-1 0-8 0,1 1 12 0,5 4-4 0,-5-5 0 15,0 5-8-15,-6-5 8 0,-8 0-8 0,-6 5 8 16,0-5 6-16,0 5 2 0,5 0 0 15,-4-1 0-15,-1 1-24 0,-10 0-5 0,-9 0-1 16,9 4 0-16,1-5 14 0,-1 5 0 0,-4 0-10 0,-6-4 10 16,1 4 0-16,0-4 0 0,-1 0 0 0,11-1 0 0,-6-3 0 15,1-1 8-15,-6 0-8 0,6-4 12 0,-1 0 2 16,6 0 1-16,-1 0 0 0,1 0 0 0,-6 0 5 16,-4-4 2-16,4 0 0 0,11-1 0 0,-1 5 18 15,0-4 4-15,-4 0 1 0,-1-1 0 0,-4-3-17 16,4 8-3-16,5-5-1 15,6 1 0-15,-1-1 7 0,-5 1 1 0,-4 0 0 0,-1-1 0 16,5 5-32-16,6-4 0 0,4 4 0 0,0 0 0 16,-5 0 0-16,0 0 0 0,-4 4 0 0,9 1 0 15,0-1 9-15,5 0-1 0,10 1 0 0,-1-1 0 16,1 1-8-16,-5 3 0 0,5 1 0 0,5 0 0 16,-1-1 0-16,1 1 0 0,14 0 8 0,1-5-8 15,9 5 12-15,0-5-2 0,10 5-1 0,0-5 0 0,0 1-9 0,10-1 10 16,-1 5-10-16,1-5 10 0,5 0-10 0,9 1 0 15,-4-1 0-15,4 0 0 0,5-4 0 0,1 5 0 16,4-5 0-16,10 0 0 0,0 0-16 0,0 0 2 0,0 0 0 16,0 0 0-1,0 0-37-15,0 0-7 0,0 0-2 0,10 0-786 0,-1-5-158 0</inkml:trace>
  <inkml:trace contextRef="#ctx0" brushRef="#br0" timeOffset="2464.51">9295 15191 1062 0,'0'0'23'0,"-10"-4"5"0,0 4 0 0,5-5 3 0,-9 1-31 0,4 0 0 0,0 4 0 0,0 0 0 15,-4 0 80-15,4 0 11 0,0 4 1 0,0-4 1 16,0 9-13-16,1-5-2 15,-1 5-1-15,0-5 0 0,5 5-9 0,-5 4-3 16,1 0 0-16,4 0 0 0,0 4-17 0,0 1-3 16,-5 4-1-16,10-1 0 0,-5 5 8 0,5 5 0 15,0 4 1-15,0 4 0 0,0 9-5 0,0 0 0 16,0 4-1-16,0-4 0 0,5 4-11 0,-5 0-1 0,0 0-1 16,5 5 0-16,-5-5-22 0,5 0-12 0,-5 5 12 15,5-1-12-15,-5 1 0 0,0 4 0 0,0-4 0 0,0-1 0 16,0-4 0-16,0 1 0 0,0-6 0 0,0 1 0 15,0 0-20-15,0-4-7 0,0-5-1 16,0 0-1-16,0-4-45 0,0-5-9 0,0-4-1 16,0 1-595-16,0-6-118 0</inkml:trace>
  <inkml:trace contextRef="#ctx0" brushRef="#br0" timeOffset="3002.36">10660 15134 1004 0,'0'0'22'0,"0"0"5"0,0 0 1 0,0 0 0 0,10-8-28 0,-10 8 0 16,0 0 0-16,0 0 0 0,0 0 82 0,0 0 11 15,0 0 3-15,0 0 0 0,0 0 8 0,0 0 3 16,0 0 0-16,0 0 0 15,5 13-15-15,0 0-2 0,0 4-1 0,-5 1 0 16,0 8-21-16,0 0-5 0,0 4-1 0,-5 5 0 16,0 0-3-16,5 9-1 0,0 8 0 0,-5 0 0 15,5 5-34-15,0-5-8 0,0 4 0 0,0-3-1 16,0-1-15-16,0 0 11 0,0 5-11 0,0-5 10 16,0 0-10-16,0 0 0 0,0 0 0 0,5 1 8 15,-5 3-8-15,5-4 0 0,0 5 0 0,-5-5 0 0,5-4 0 0,-5 0 10 16,5-5-10-16,0 1 10 0,-5 0-10 0,0-1 0 15,4-4 0-15,-4 0-11 0,0-4 11 0,5 0 0 16,-5 0 0-16,0 0 0 0,0-5-23 0,5 1 1 16,-5-5 0-16,5 0 0 15,0-4-62-15,-5-1-13 0,0-3-3 0,5-1-576 16,0-4-116-16</inkml:trace>
  <inkml:trace contextRef="#ctx0" brushRef="#br0" timeOffset="3464.6">12701 15500 1346 0,'0'0'29'0,"0"0"7"0,0 0 0 0,0 0 3 0,0 0-31 0,0 0-8 16,0 0 0-16,0 0 0 0,-9 0 57 0,4 0 11 0,-5 0 1 0,0 0 1 16,0 4-11-16,1-4-3 0,9 0 0 0,-10 5 0 15,5 3-9-15,-5-3-3 0,0 3 0 0,5 1 0 31,1 0-5-31,-1 4-2 0,-5 0 0 0,10 9 0 16,-5 0-9-16,5 4-3 0,5 4 0 0,-5 1 0 16,5 8-9-16,0 0-3 0,0 9 0 0,-1 4 0 15,1 0-5-15,0 9 0 0,0 4-8 0,0 5 12 16,0 4-1-16,5 0-1 0,-5 0 0 0,4-4 0 16,-4-5 2-16,5 4 0 0,-5-3 0 0,0 3 0 15,0-8 5-15,0 5 2 0,-5-1 0 0,5-9 0 0,-5 1-7 0,0-9-2 0,-5 0 0 0,5-9 0 16,-5-4-10-16,0-5 0 0,-5-4 0 0,-5 0 0 31,6-8-105-31,-6-1-17 0,-5-4-3 0,1-4-829 0</inkml:trace>
  <inkml:trace contextRef="#ctx0" brushRef="#br0" timeOffset="3901.72">7220 15496 1782 0,'0'0'39'0,"9"13"8"0,-4 4 1 0,5 5 3 0,0 0-41 0,5 4-10 0,-11 4 0 0,11 5 0 16,-5-5 103-16,0 5 18 15,-5 0 4-15,-1 4 1 0,1 5-32 0,0-1-6 16,5 1-2-16,-10-1 0 0,0 1-24 0,-5 8-5 16,0-4-1-16,5 9 0 0,-5-5-41 0,0 0-15 15,-4 0 9-15,4-4-9 0,5-4 0 0,-5-5 0 16,0-4 0-16,0-1 0 16,5-3-47-16,0-5-1 0,0 0-1 0,0-4-735 15,5-5-148-15</inkml:trace>
  <inkml:trace contextRef="#ctx0" brushRef="#br0" timeOffset="4433.07">9329 15517 1789 0,'0'0'39'0,"0"0"8"0,0 0 1 0,0 0 4 0,0 0-42 0,0 0-10 16,0 0 0-16,0 0 0 0,0 0 73 0,0 0 13 15,0 0 2-15,0 0 1 0,0 0-5 0,10 9 0 16,-5-5-1-16,9 1 0 0,-4 4-33 0,5-5-6 0,-5 0-2 0,4 1 0 16,6 3-26-16,-5-3-4 0,4-1-2 0,1 5 0 15,-1-1 19-15,1 1 4 0,0 4 1 0,-1 0 0 16,1 0-34-16,-1 0-12 0,1 0 0 0,-1 5 0 16,1-5 12-16,-5 4 0 0,4 5 0 0,-4-5 0 15,0 1 0-15,-1 4 0 0,1-1 0 0,-5 1 0 16,0 0 0-16,-1 0 0 15,-4 4 0-15,0 0 0 0,-5 0 12 0,0 0-12 0,0 0 12 0,-5 0-12 16,-4-4 16-16,-1 4-4 0,0 0-1 0,5 0 0 16,-5 0-11-16,0 1 0 0,1-6 0 0,4 1 8 15,0 0-8-15,0-5 8 0,5 1-8 16,0-1 8-16,5-4-8 0,0 0 0 0,5-4 0 0,-1 0 0 16,6-1-8-16,-5 1 8 0,9-5-10 0,-4 5 10 15,10-9-12-15,-6 0 3 0,6 0 1 0,-1-4 0 16,5-1-98-16,1 1-19 0,-1-5-4 15,10 1-597-15,0-5-119 0</inkml:trace>
  <inkml:trace contextRef="#ctx0" brushRef="#br0" timeOffset="5064.53">11478 15591 2038 0,'0'0'58'0,"0"0"12"0,0 0-56 0,0 0-14 0,0 0 0 0,0 0 0 0,0 0 77 0,-5 9 13 16,5-9 2-16,0 0 1 0,0 0-25 0,0 0-4 15,0 0-2-15,0 0 0 0,0 0-34 0,0 0-6 16,5 9-2-16,-5-9 0 0,10 9-20 0,4-5 9 16,1 0-9-16,0 1 0 0,-1-1 0 0,1 0 0 15,5-4 0-15,-1 5 0 0,1-1 0 0,-1 0 0 16,1 1 0-16,-1 3 0 15,1-3 0-15,0 8 0 0,-11-5 0 0,6 1 0 16,0 4 0-16,-1 0-12 0,-9-4 3 0,0 4 1 16,0 0 8-16,-5 5-8 0,0-5 8 0,-5 4-8 15,-5-4 8-15,6 4-10 0,-6 1 10 0,0-1-10 16,-5 1 10-16,1-1 0 0,-1 5 0 0,5-5 0 16,-5-4 0-16,6 5 0 0,-6-1 0 0,5-4 0 15,0 0 0-15,6 0 0 0,-1 0 0 0,0-4 0 0,5 4-9 0,5-4 9 0,0 4-10 16,4-4 10-16,-4-1 0 0,10 1-9 0,0 4 9 15,4-4 0-15,1 4 0 0,-1-5 0 0,1 6 9 16,-1-1-9-16,1 0 12 0,0 0-12 16,-6 4 12-16,1 0-12 0,5 1 8 0,-11 4-8 0,-4-1 0 0,-5 6 0 15,10-6 10-15,-10 10-10 0,-10-9 8 0,5 8-8 16,-9-4 12-16,4 0-4 0,0 0 0 0,-9-4 0 0,-1 4-8 16,0 0 0-16,1 0 0 0,-1-4 0 0,-4 0-17 0,4 0-6 15,1-1-1-15,-1-3 0 16,0-9-110-16,6 4-22 0,-1-9-5 0,0 0-1 15</inkml:trace>
  <inkml:trace contextRef="#ctx0" brushRef="#br0" timeOffset="5448.95">13886 15848 1447 0,'0'35'32'0,"-5"-18"6"0,0 5 2 0,0 4 0 0,0 5-32 0,0 4-8 0,-4-1 0 0,-1 1 0 16,0 9 79-1,0-1 13-15,0 5 4 0,1 0 0 0,4 0-28 0,0-5-4 16,5 1-2-16,5-9 0 0,0-1-13 0,9 1-2 16,6-9-1-16,4 5 0 0,6-5-17 0,4 0-3 15,10-4-1-15,5 0 0 0,0-5 3 0,5 0 0 16,0-8 0-16,4 0 0 0,-9-5-8 0,0-4 0 16,5-4-1-16,0-1 0 0,-5 1-5 0,5-5-1 15,0-4 0-15,-5 0 0 0,0 0-13 0,-1-4 0 0,-3-1 0 0,-6-3 0 16,0 3-43-1,-5-4-11-15,-5-4-2 0,-4 5-1 0,-6-6-160 16,1-3-32-16,-5 4-7 0,-5 0 0 0</inkml:trace>
  <inkml:trace contextRef="#ctx0" brushRef="#br0" timeOffset="5617.57">14503 16005 1997 0,'-15'13'56'0,"15"-13"13"0,-5 9-55 0,-5-1-14 0,10 5 0 16,-5 5 0-16,0-5 121 0,5 4 22 0,-4 5 4 0,4 4 1 15,0 9-58-15,-5 4-11 0,5 0-3 0,-5 9 0 16,0-4-35-16,-5 3-7 0,0 1-2 0,1 0 0 31,-1 4-32-31,-5-4-12 0,-5 9 0 0,6-9-825 16,-6 0-165-16</inkml:trace>
  <inkml:trace contextRef="#ctx0" brushRef="#br0" timeOffset="6248.66">2433 15056 2415 0,'0'0'68'0,"-10"9"16"0,5 4-68 0,0-4-16 16,-5 4 0-16,1 0 0 0,4 4 11 0,-5 5-2 16,10 4 0-16,-10 4 0 0,5 1 29 0,-9 4 6 0,4 8 0 0,0 1 1 15,0 12-21-15,0 5-5 0,1 5-1 0,4-1 0 16,5 4-18-16,-10 1 0 0,10 4 0 15,-5 0 0-15,5 0 0 0,5 4-9 0,5 5 9 0,-10-5 0 16,0-4-24-16,5 0 0 0,-1-8 0 0,6-1 0 16,-5 0-44-16,5-4-9 0,-5-13-2 0,5-5 0 15,-1-3-53-15,1-14-10 0,-5-9-2 16,5-4-1-16</inkml:trace>
  <inkml:trace contextRef="#ctx0" brushRef="#br0" timeOffset="6579.7">2398 15052 1836 0,'0'0'40'0,"0"0"9"0,0 0 2 0,0 0 0 16,0 0-41-16,0 0-10 0,0 0 0 0,5 8 0 15,5 6 94-15,-5-1 17 0,0 0 3 0,0 4 1 0,0 0-40 0,0 5-8 16,4 0-2-16,-4 0 0 0,5-1-27 0,-10 6-6 15,5-6 0-15,0 5-1 0,0-4 2 0,5 0 1 16,-1 0 0-16,-4 0 0 0,0-1-34 0,0 1 0 16,5 0 0-16,0 0 0 0,-5-5 0 0,4 5 0 0,-9-1 0 0,5 1 0 15,0-4 0-15,0-1 0 0,-5 5 0 0,0-5 0 16,-5-4 0-16,0 5 13 0,0-1-1 0,-4 0 0 16,-6-3-12-16,5 3 0 0,-5-4 0 0,-4 4-10 15,4 1 10-15,0-5-12 0,-9 0 12 0,14 0-12 16,-14 0-29-16,4-4-7 0,-4 4 0 15,9-9-1-15,-5 0-147 0,11 1-28 0,4-5-7 0</inkml:trace>
  <inkml:trace contextRef="#ctx0" brushRef="#br0" timeOffset="6832.67">3201 15361 1750 0,'0'0'49'0,"5"8"12"0,5 1-49 0,0 0-12 0,-1 0 0 0,1 4 0 16,-10 0 72-16,0 0 12 0,0 0 3 0,-10 9 0 0,1-5 8 0,-1 9 1 16,0 0 1-16,0 5 0 0,-4-1-38 0,-1 1-8 15,0 3-2-15,1 1 0 0,-1 0-13 0,5 0-2 0,-10-5-1 0,6 9 0 16,-1-4-10-16,5 0-3 16,1 0 0-16,4 0 0 0,0-5-20 0,5-4-18 0,5 5 3 0,4-5 1 31,1-4-18-31,0-5-4 0,10 0-1 0,4-4 0 15,-9-4-67-15,19-9-12 0,-14-4-4 16,14-5 0-16,0-4-16 0,5-4-3 0,0-1-1 0,1-8-399 16,4 0-80-16</inkml:trace>
  <inkml:trace contextRef="#ctx0" brushRef="#br0" timeOffset="7532.64">4112 15287 990 0,'0'0'21'0,"0"0"5"0,0 0 1 0,0 0 1 0,0-5-28 0,-15 5 0 0,5 0 0 0,0 5 0 16,0-1 124-16,1 0 18 0,-1 10 4 0,0-6 1 16,0 5-27-16,10 0-6 0,-14 5-1 0,4-5 0 15,5 4-17-15,0 5-3 0,0 0-1 0,0 4 0 16,0 4-38-16,0 1-8 0,5-1-2 0,0 5 0 0,0 4-8 0,0-4-1 16,0 0-1-16,0 4 0 0,0-4-20 0,0 4-4 15,5 0-1-15,-5 0 0 0,5 0-9 0,-5 1 0 16,5-6 0-16,-5 1 8 0,5 4-8 0,0-4 0 15,0-4 0-15,-5-1 0 0,5-4-25 0,0 0 2 0,0-8 1 16,-5-5 0 15,9 0-5-31,-9-13-1 0,0 0 0 0,0 0 0 0,0 0-9 16,0 0-3-16,0-9 0 0,0-4 0 0,0 0 28 0,0-9 12 0,0 1-10 0,0-1 10 16,0 0 0-16,0-4 0 0,0 0 0 0,-9 0 0 15,4-5 16-15,0 1-1 0,0-5 0 0,0 5 0 16,0-5 7-16,5-4 2 0,-5 4 0 0,0-4 0 0,5 4-15 0,0-9-9 15,5 1 12-15,0-1-12 0,5 5 12 0,5-4-12 16,-1 3 12-16,6 6-12 0,-1 3 21 0,1 5-2 0,4 4-1 16,1 9 0-16,-1 0-7 0,6 4-2 0,-1 5 0 0,5 0 0 15,-4 8 0-15,-1 0 0 0,0 5 0 0,1 4 0 16,-1 0 3-16,-4 0 0 0,-1 9 0 0,1-5 0 16,-11 5-2-16,1 0 0 0,0 4 0 0,-6-4 0 15,1 4-2-15,-5 0 0 0,0-4 0 0,0-5 0 16,-5 5 5-1,0-5 1-15,0 1 0 0,0-5 0 16,0 0-37-16,-5 0-7 0,0-4-2 0,-5-1 0 16,1 1 16-16,-1-5 2 0,-5 1 1 0,-4-1 0 0,-1-4 13 0,0 4-11 15,1-4 11-15,-6 0-10 0,1 0 10 0,-1 0 0 16,1-4 0-16,-1 4 8 0,-4-4 4 0,5 4 2 0,-1 0 0 16,1 0 0-16,-1 0-14 0,6-5 9 0,-1 5-9 15,5 0 8-15,6 0 18 0,-6 0 3 0,5 0 1 0,10 0 0 16,0 0-18-16,0 0-3 0,0 0-1 0,0 13 0 15,5-4-8-15,0 4 0 0,10 0 0 0,-6 0 0 16,11 5 14-16,-1-1-2 0,6 5-1 0,4 0 0 16,1-1 1-16,-1 1 1 0,5 4 0 0,-4 0 0 0,4 1 0 15,-5-1 0-15,6 4 0 0,-11 1 0 0,5-1 6 16,1 5 1-16,-6 8 0 0,1-4 0 16,-1 5-37-16,6 0-7 0,-6-1-2 0,1-4-832 0,-1-4-166 0</inkml:trace>
  <inkml:trace contextRef="#ctx0" brushRef="#br0" timeOffset="9017">9809 16766 842 0,'0'0'18'0,"0"0"4"0,0 0 1 0,0 0 1 0,0 0-24 0,0 0 0 15,0 0 0-15,0 0 0 0,0 0 85 0,-10 5 12 0,10-5 3 0,0 0 0 16,0 0 3-16,0 0 1 0,0 0 0 0,-5 8 0 15,5-8-6-15,-5 9-1 0,5-9 0 0,-5 9 0 16,0 4-19-16,1-4-4 0,-1-1-1 0,-5 1 0 16,10 4-35-16,-5 0-7 0,0 0-2 0,-5 5 0 15,5-5-19-15,0 8-10 0,1-3 10 0,-1-1-10 16,-5 5 0-16,5-5 0 0,5 1 0 0,-5-5 0 0,5 0 0 0,5-4-8 16,-5 4 8-16,0-13 0 0,5 8-15 0,5-3 4 15,4-1 1-15,-4-4 0 0,0-4 2 0,0-1 0 16,4 1 0-16,-4 0 0 0,5-9 8 0,0-1 8 15,-1 1-8-15,-4-4 11 0,5 0-11 0,-1-1 0 16,1 1 0-16,0-5 0 0,-5 5 11 0,-1 4-3 16,1-5-8-1,-5 5 12-15,0 0 9 0,0 0 2 0,0 4 0 0,-5 1 0 16,0-5 10-16,0 4 3 0,0 0 0 0,0 9 0 16,-5-4-24-16,0-5-4 0,-5 0 0 0,5 5-8 15,-5 0 12-15,6-1-4 0,-6 5 0 0,5-4-8 16,5 4 11-16,-10 0-11 0,0 0 10 0,1 4-10 0,-1-4 11 15,0 9-11-15,0-5 12 0,0 5-12 0,-4 0 8 16,4 0-8-16,-5 4 0 0,5 4 0 0,1 0 0 0,-6 5 0 16,5 0 0-16,0 4 0 0,5 0 0 0,1 0 0 0,-1 0 0 15,5 0-9-15,0 1 9 0,0-6-12 0,5 1 12 0,4 0-12 16,-4-9 3-16,5 0 0 0,5 0 0 0,-5-4 0 16,4-1-5-16,1-3-1 0,0-1 0 0,-1-4 0 15,1-4-1-15,0 4-1 0,-6-5 0 0,6 1 0 31,0-5 7-31,-5 1 2 0,4-5 0 0,-4 4 0 0,5-4 8 0,-10 0 0 16,4 0 0-16,-4 0 0 0,0 0 27 0,0 0 4 16,-5 4 1-16,0-4 0 0,0 0-11 0,-5 0-1 15,0 4-1-15,0-4 0 0,-4 4 17 0,-1-4 4 16,0 4 1-16,-5 1 0 0,6-1-12 0,-6 0-2 16,0 5-1-16,1-5 0 0,-1 9 2 0,0-4 1 15,0 0 0-15,1 4 0 0,-6 4 3 0,6 0 0 0,-6-4 0 0,5 9 0 16,1-5-10-16,-6 5-2 0,5-5 0 0,6 5 0 15,-1 4-20-15,0 0 9 0,0 0-9 0,0 0 0 16,5 5 0-16,5-1 0 0,-4 5 0 0,-1 0 0 16,5-1-10-16,-5 6 1 0,5-6 0 0,0 1 0 15,0-5-9-15,0 1-2 0,5-1 0 0,0-4 0 16,-5 0-125-16,4 0-26 0,1-4-5 0</inkml:trace>
  <inkml:trace contextRef="#ctx1" brushRef="#br0">19681 17376 0,'0'0'0,"0"0"15,0 0-15,0 0 16,0 0 15,73-174-15,-19 65-16,-54 109 15,0 0 1,123-148 15,-94 200-31,30-9 32,4 14-17,-9-5 1,-20-4-1,-4-9 1,4-13 0,-9 9-1,-16-13-15,1 13 16,-10 8 0,15 1-1,14-14 1,20 1-1,5 12 17,5 5-17,9-13-15,-9-26 16,-35 30 0,-4 9-1,-30-9 1,-9-26-1,-40-13 1,-14 0 0,19-35-1,-49 18 1,5-9 0,5-22-1,-20 35 1,20-22-1,30-30 1,-30 25 0,10-12-1,43-61 1,-4 4 0,-44 27-16,-14 47 15,18 4 1,21 1-1,28-9 1,35-18 0,35-30-1,-1 4 1,64-43 0,-20 26-1,-14 13 1,-1 9-16,-4 17 15,-20 13 17,-4 4-17,9-3 1,-44 47 0,0 0-1</inkml:trace>
  <inkml:trace contextRef="#ctx0" brushRef="#br0" timeOffset="114192.36">15002 11462 1432 0,'0'0'32'0,"0"0"6"0,0 0 2 0,0 0 0 0,0 0-32 0,0 0-8 0,0 0 0 0,-10 4 0 15,0 0 102-15,-4 1 19 0,-1-5 4 0,0 8 1 16,1-3-31-16,-6-1-7 0,0 5 0 0,1 0-1 15,-1-1-19-15,1 1-4 0,-6 4-1 0,6 0 0 16,-6-4-9-16,1 8-2 0,-1-4 0 0,6 9 0 0,-6-5-4 16,1 5 0-16,4 4-1 0,1 0 0 0,-1 5-1 0,5 4 0 31,1 4 0-31,4 4 0 0,0 5-14 0,10-4-4 0,-5 4 0 16,5-9 0-16,0 4-16 0,5-4-4 0,0 1-8 15,0-6 12-15,5 1-12 0,4 0 0 0,-4-5 0 0,5 1 0 31,-1-5-32-31,6 5 0 0,4-5 0 0,1 4 0 16,4-4-199-16,6 0-39 0,-1-4-8 0</inkml:trace>
  <inkml:trace contextRef="#ctx0" brushRef="#br0" timeOffset="114977.28">21791 11114 1191 0,'0'0'26'0,"0"0"6"0,0 0 0 0,0 0 2 0,0 0-34 16,9 4 0-16,-9-4 0 0,15 4 0 0,-15-4 64 0,10 9 5 0,0-5 2 0,-1 5 0 16,1 0 11-16,0 4 2 0,0-5 1 0,4 6 0 15,-4 3-7-15,5-4-2 0,0 9 0 0,4-5 0 16,-4 1-8-16,4 3-3 0,-4-3 0 0,5 3 0 15,-1 1-12-15,1 0-2 0,4 0-1 0,-4-1 0 0,-1 1-1 0,6 0 0 16,-5 0 0-16,4 4 0 0,-4-4-9 0,4 4-1 16,1-4-1-16,-1-1 0 0,-4 5-3 0,4 0-1 15,-4 5 0-15,-1-1 0 0,1 1-2 0,-6 8 0 16,1 0 0-16,0 5 0 0,-5-1-12 0,-1 1-4 16,-4 4 0-16,0-5 0 0,-5 1-3 0,-5 4-1 15,0-5 0 1,-9 1 0-16,-1 3-12 0,-9 1 11 0,-1 5-11 0,-9-1 10 15,-5 9-18-15,-5 4-4 0,-10 5-1 0,0-10 0 16,0-3-60-16,-5 0-12 0,1-5-3 16,-1-4 0-16,-5 0-93 0,-4-5-19 15,-6-4-4-15</inkml:trace>
  <inkml:trace contextRef="#ctx0" brushRef="#br0" timeOffset="115746.5">15770 11475 1382 0,'0'0'30'0,"0"0"6"0,0 0 2 0,0 0 2 16,0 0-32-16,0 0-8 0,-9 0 0 0,-1 8 0 0,0-3 108 16,0-1 20-16,0 0 4 0,-4 5 0 0,4 0-20 0,-5 4-5 31,1 0-1-31,-1 4 0 0,0-4-44 0,0 5-9 0,-4-1-1 0,-1 5-1 16,6 0-19-16,-6 0-4 0,0 4-1 15,6 4 0-15,-1 5-6 0,0 0-1 0,6 8 0 0,-1-4 0 16,5 1-8-16,0-1-1 0,5 0-1 0,0-4 0 15,5 0-10-15,0-5 0 0,5-4 0 0,-1 0 0 32,6-4-24-32,0-5-3 0,-1 1-1 0,6-1 0 0,0-4-141 0,4 0-29 0,1 0-6 0,-1-4-714 15</inkml:trace>
  <inkml:trace contextRef="#ctx0" brushRef="#br0" timeOffset="116115.19">15863 11492 1762 0,'0'0'50'0,"0"0"10"0,0 0-48 0,0 0-12 0,0 0 0 0,0 0 0 16,0 0 84-16,0 0 15 0,0 0 2 0,0 0 1 16,0 0-12-16,0 0-2 0,10-4-1 0,0-1 0 15,5 5-31-15,-6-4-5 0,1 4-2 0,0 0 0 16,5 0-5-16,-6 4-2 0,6-4 0 0,0 0 0 16,-1 5-33-16,1-5-9 0,0 0 0 0,-1 0 0 0,6 0 0 0,-5 0 8 15,-1 0-8-15,6 0 0 16,0 0-22-16,-6 0-9 0,6 0-1 0,-1 0-1 15,-4-5 1-15,5 5 1 0,-6 0 0 0,6 0 0 16,-5 0-47-16,-1 0-10 0,-4-4-1 0,5 4-1 16,-5 0-77-16,-10 0-15 0,9 0-3 0,-9 0-344 15,0 0-69-15</inkml:trace>
  <inkml:trace contextRef="#ctx0" brushRef="#br0" timeOffset="116347.11">16142 11501 1418 0,'0'0'31'0,"0"0"6"0,-10 4 2 0,1 1 1 0,-1 3-32 0,0-3-8 0,-5 3 0 0,11-3 0 0,-6-1 84 0,0 5 16 16,0-1 2-16,5 1 1 0,-5 0-24 0,10-9-5 0,0 9-1 0,-4 4 0 15,4-5-6-15,-5 5-2 0,5-13 0 0,0 13 0 16,-5 0-33-16,5-4-6 0,0 4-2 0,5-4 0 16,-5 4-12-16,5-4-4 0,-5-9 0 0,0 13 0 15,4 0-8-15,-4-5 0 0,5 6 0 0,0-6 0 16,-5 5 0-16,0 5-16 0,0-5 4 0,0 4 1 31,0 1-37-31,0-1-7 0,0 0-1 0,0 1-1 16,0 4-131-16,0-1-27 0,-5 1-5 15,0 4-517-15</inkml:trace>
  <inkml:trace contextRef="#ctx0" brushRef="#br0" timeOffset="116578.62">15976 12241 1047 0,'0'0'23'0,"0"0"5"0,0 0 0 0,0 0 2 15,-5 13-30-15,0-5 0 0,5 1 0 0,0-9 0 16,-5 9 90-16,5-9 12 0,0 0 2 0,-5 8 1 16,5-8 4-16,0 0 1 0,0 0 0 0,0 0 0 15,5 9-8-15,-5-9-2 0,0 0 0 0,10 5 0 0,5-1-13 16,-6 0-3-16,6-4-1 0,0 0 0 0,-1 0-47 16,1-4-8-16,5 0-3 0,-1-1 0 0,-4 1-15 0,5-5-10 0,-1 5 12 15,1-5-12-15,-1 0 0 0,6 5-14 0,-6-5 1 16,1-4 0-1,4 5-133-15,-4-1-26 0,4-4-6 0,-4 4-774 0</inkml:trace>
  <inkml:trace contextRef="#ctx0" brushRef="#br0" timeOffset="116878.84">16504 11988 1674 0,'0'0'36'0,"0"0"8"0,0 0 2 0,0 0 2 0,0 0-39 0,-9 5-9 0,9-5 0 0,-5 4 0 15,-5 0 104-15,5 5 20 0,0 0 3 0,0 4 1 16,-4 0-24-16,9 4-5 0,-5 1-1 0,0-1 0 16,0 5-54-16,5 4-12 0,-5 0-1 0,0 4-1 15,0 1-1-15,0-1 0 0,0 1 0 0,5-1 0 0,-5 1-13 16,1-1-2-16,-1 1-1 0,5-1 0 0,0 1-13 0,-5-1-10 15,5 1 2 1,0-1 0 0,0-4-27-16,0 0-5 0,0 0 0 0,0-4-1 15,5-5-83-15,0 1-17 0,-5-5-3 0,4 0-1 16,-4-13-34-16,0 0-6 0,0 0-2 0,0 0-537 0</inkml:trace>
  <inkml:trace contextRef="#ctx0" brushRef="#br0" timeOffset="117231.67">16514 12154 1026 0,'0'0'22'0,"0"-13"5"0,5 4 1 0,-5 0 1 0,0 0-29 0,0 9 0 15,5-13 0-15,-5 5 0 0,0 8 92 0,10-5 12 16,-10 5 2-16,5-8 1 0,-5 8 0 0,0 0 0 16,10-5 0-16,-10 5 0 0,9-4-22 0,1 0-4 0,-10 4-1 0,15 0 0 15,-5 4-8-15,-1-4-1 0,-9 0-1 0,15 4 0 16,-5 1-7-16,0-1-2 0,-1 0 0 0,1 5 0 15,5-5-14-15,-5 1-3 0,-1-1-1 0,1 5 0 16,5-5-28-16,-5 5-6 0,0-5-1 0,4 1 0 16,-4 3-8-16,0-3 12 0,0-1-12 0,-1 0 12 15,1 5-12-15,-10-9 12 16,0 0-12-16,5 9 12 0,0-1-4 0,-5 5 0 0,0-4 0 16,-5 4 0-16,0-4 5 0,-5 4 1 0,-4 0 0 15,-6 4 0-15,1 1-14 0,-1 4 9 0,-5-5-9 0,1 0 8 16,0 1-8-16,-6-5-11 0,1 4 3 0,-1-4 0 31,-4 5-17-31,0-5-3 0,5-5-1 0,4 1 0 16,1 0-69-16,4-5-14 0,5-4-2 0,1 0-630 0,9-8-125 0</inkml:trace>
  <inkml:trace contextRef="#ctx0" brushRef="#br0" timeOffset="118615.98">17204 11888 1090 0,'0'0'31'0,"0"0"6"0,0 0-29 0,0 0-8 0,0 0 0 0,0 0 0 0,0 0 130 0,0 0 25 15,0 0 5-15,0 0 0 0,0 0-19 0,0 0-4 16,0 0-1-16,0 0 0 0,0 0-28 0,0 0-5 16,0 0-2-16,-4 0 0 0,4 0-29 0,0 0-5 15,0 0-2-15,-10 4 0 0,0 1-26 0,10-5-6 16,-10 9-1-16,5-1 0 0,0 1 7 0,0 0 1 16,1 4 0-16,-6-5 0 0,5 5-20 0,0 1-3 0,0-1-1 0,0 4 0 15,0-4-8-15,0 4-8 0,1-4 12 0,-1 5-12 16,-5-1 0-16,5-4 0 0,0 5 0 0,5-5 0 15,-5-4 0-15,0 4 0 0,5-5 0 0,-5 5-9 16,5-13-16 0,0 9-3-16,0-9-1 0,0 0 0 0,0 0-67 0,0 9-14 15,0-9-2-15,0 0-1 16,0 0-89-16,0 0-18 0,0 0-3 0</inkml:trace>
  <inkml:trace contextRef="#ctx0" brushRef="#br0" timeOffset="119094.21">17224 12554 1668 0,'0'0'47'0,"0"0"11"0,0 0-46 15,0 13-12-15,0 0 0 0,0-4 0 0,0 4 83 0,0-5 14 0,0 6 3 0,0-1 1 16,0-5-1-16,-5 5 0 0,5 0 0 0,-5 5 0 16,0-5-29-16,0 4-7 0,5-4 0 0,-4 5-1 15,-6-1-27-15,5 1-6 0,-5-5-1 0,0 4 0 0,-4-4-11 16,4 4-2-16,0-3-1 0,0-1 0 15,-4 0-46-15,-1 0-9 0,5-5-1 0,0 1-1 16,-4 0-138-16,4-5-27 0,0 5-5 0,0-9-715 16</inkml:trace>
  <inkml:trace contextRef="#ctx0" brushRef="#br0" timeOffset="119812.49">17694 11919 1101 0,'0'0'31'0,"0"0"7"0,0 0-30 0,0 0-8 0,0 0 0 0,0 0 0 16,0 0 118-16,0 0 22 0,0 0 5 0,0 0 1 16,0 0-19-16,0 0-4 0,0 0-1 0,10 4 0 15,-1 0-34-15,1 1-6 0,-10-5-2 0,15 4 0 16,-5 5-12-16,-1-5-4 0,1 5 0 0,5-5 0 16,-5 5-6-16,4 0-2 0,-4-5 0 0,5 5 0 0,-5-1-25 0,-1-3-6 15,6 3-1-15,-5-3 0 0,5-1 7 0,-6 5 1 16,1-1 0-16,0-3 0 0,5 3-20 0,-6 6-3 15,1-10-1-15,-5 5 0 0,-5-9-8 0,5 13 0 16,0 0 0-16,0 0 0 0,-5 0 0 0,0-4 0 16,0 4 0-16,-5-5 0 0,0 5 0 0,0 0 0 0,-5-4 0 15,1 4 0 1,4 0 0-16,-5 0-11 0,0 0 3 0,0-4 0 16,-4 4 8-16,-1-4 0 0,5 4 0 0,-5-4 0 15,6 4 0-15,-6-5 0 0,0-3 0 0,6 3-8 0,-6-3 8 16,5-1 0-16,0 5 0 0,0-5 0 0,10-4 0 0,0 0 0 15,0 0 0-15,0 0 0 16,0 0 0-16,0 0 0 0,0 0 0 0,0 0 0 0,15 9 0 0,0-5 0 16,0 1 0-16,4-5 0 0,1 4 0 0,4 0 0 0,1-4 0 0,-1 0 0 15,5 0 10-15,-4 0-2 0,-1 0-8 0,1 0 12 16,-6 0-12-16,-4 0 0 0,5 0 0 0,-6 5 0 16,1-5 0-16,0 0 0 0,-5 0-13 0,-1 0 4 31,1 0-95-31,-10 0-20 0,10 0-3 0,5 0-669 0,-6-9-135 0</inkml:trace>
  <inkml:trace contextRef="#ctx0" brushRef="#br0" timeOffset="120215.69">18350 11684 2170 0,'0'0'48'0,"0"0"9"0,0 0 3 0,0 0 1 0,0 0-49 0,14 4-12 0,-14-4 0 0,5 4 0 15,-5-4 86-15,10 9 14 0,0-5 4 0,-5 5 0 16,5 0-28-16,-6 4-4 0,6 0-2 0,-5 0 0 15,5 4-27-15,0 1-6 0,-1 3-1 0,1 1 0 16,0 4-8-16,0 0-3 0,0 1 0 0,4 3 0 16,-4-4-6-16,0 5-2 0,0-1 0 0,-1 1 0 15,1-5-9-15,0 4-8 16,0-4 9-16,0 5-9 0,-1-5 0 0,1 4 8 16,0 1-8-16,0-1 0 0,0-4 0 0,-6 5 0 15,1-1 0-15,0 1 0 0,0-1 0 0,0 1-18 16,-5-1 4-16,-5 1 1 0,0-1 1 0,0 0 0 0,-4-3 0 0,-6-1 0 31,0 0-97-31,1-4-19 0,-6-5-4 0,0 0-680 0,1-4-136 0</inkml:trace>
  <inkml:trace contextRef="#ctx0" brushRef="#br0" timeOffset="120515.74">19192 12432 2034 0,'0'0'44'0,"0"0"10"0,14 4 2 0,-4 1 1 0,-10-5-45 0,5 13-12 15,5-4 0-15,-5-1 0 0,-5 5 90 0,0 5 16 16,-5-1 3-16,-5 9 1 0,0 0-35 0,0 0-7 0,-9 5-2 0,4 4 0 16,-4 0-39-16,-6-5-8 0,5 0-2 0,1 1 0 15,-6-5-17-15,6 0 0 0,-1 0 0 0,1-8-9 32,4-1-43-32,0 5-9 0,1-9-2 0,4 0-703 0,0-4-141 0</inkml:trace>
  <inkml:trace contextRef="#ctx0" brushRef="#br0" timeOffset="121115.88">20126 11697 1177 0,'0'0'25'0,"0"0"6"0,0 0 1 0,0 0 2 0,0 0-34 0,0 0 0 0,0 0 0 0,0 0 0 16,0 0 93-16,0 0 12 0,0 0 3 0,0 0 0 16,0 0-28-16,0 0-6 0,0 0-1 0,0 0 0 0,0 0-9 0,0 0-1 15,0 0-1-15,0 0 0 0,0 0-26 0,0 0-6 16,0 8-1-16,0-8 0 0,-4 13-1 0,4-13 0 15,0 0 0-15,0 9 0 0,0-9-28 0,0 0 0 16,0 0 0-16,-5 13 0 16,5-13-20-16,0 0-9 0,0 0-3 0,0 0-617 15,0 0-124-15</inkml:trace>
  <inkml:trace contextRef="#ctx0" brushRef="#br0" timeOffset="121762.48">20200 11792 541 0,'0'0'15'0,"0"0"4"0,0 0-19 0,0 0 0 15,0 0 0-15,0-8 0 0,0 8 56 0,0-9 8 16,-10 0 2-16,10 9 0 0,0 0-2 0,0-8 0 0,0 8 0 16,-5-5 0-16,5 5-6 0,0-8-2 15,0 8 0-15,0 0 0 0,0-14 7 0,5 6 1 16,-5 8 0-16,0 0 0 0,0-9 32 0,0 9 6 0,0-9 2 0,0 9 0 15,0-8-23-15,0 8-4 0,0 0-1 0,0 0 0 16,0-9-12-16,-10 0-4 0,0 5 0 0,6 0 0 0,-6 4-27 0,-5-5-5 16,5 5-2-16,-4 0 0 0,-1 0 3 15,0 5 1-15,-4-5 0 0,4 4 0 0,0 0-6 0,-4 1 0 16,4 3-1-16,0-3 0 16,1 3 14-16,-1-3 3 0,0 3 1 0,6 1 0 0,-6 0-27 0,5 0-6 0,0-1 0 0,5 1-8 15,0 0 0-15,5-9 0 0,-4 13 0 0,4-5 0 16,0 5 0-16,0 0 0 0,4-4 8 0,1 4-8 15,0 0 0-15,5 0 0 0,0 5 0 0,5-5 0 16,-1 0 0-16,1 4 0 0,4-4 0 0,1 5 0 16,0-5 0-16,-1 4-11 0,1-4 11 0,-1 5-13 31,1-5 13-31,0 4 10 0,-1-4-2 0,-4 0 0 0,-1 0-8 0,1 0 0 16,0 0 0-16,0 5 0 0,-11-9 0 0,6 4 0 15,-5 0 0-15,0 0 0 0,0 0 0 0,0 0 0 16,-5 0 0-16,-5 0 0 0,0 0 0 0,0 0-11 15,0 4 3-15,-5-4 0 0,1 1 8 0,-6-1 0 16,0 0 0-16,1 0 0 0,-1-5 0 0,-5 1 0 16,1 0 0-16,4 0 0 0,-5-5-29 15,1 0-4-15,4 1-1 0,1-5 0 0,-1 0-22 0,0 0-5 0,5-5-1 16,5-3 0-16,1 3-101 16,-1-4-20-16,5-4-4 0,5-4-403 0,4 0-81 0</inkml:trace>
  <inkml:trace contextRef="#ctx0" brushRef="#br0" timeOffset="122178.1">20464 11966 1378 0,'0'0'30'0,"0"0"6"0,0 0 2 0,5 9 2 0,-5-9-32 0,5 9-8 0,0 0 0 0,-5-9 0 16,5 8 100-16,-5-8 20 0,10 13 3 0,-10-13 1 31,0 0-36-31,9 9-6 0,1-5-2 0,-10-4 0 0,0 0-27 0,10 5-5 15,0-5-2-15,4 0 0 0,-4 0-17 16,0 0-3-16,0-5-1 0,0 1 0 0,4-5 5 0,-4 1 1 16,0-1 0-16,4 0 0 0,1 1-19 0,-5-6-4 15,0 1-8-15,4 0 12 0,-9 0 3 0,5 0 0 16,0 0 0-16,0 0 0 0,-5 0-4 0,-5 0-1 16,0 0 0-16,0 0 0 0,0 0 19 0,-5 4 4 0,-5-4 1 0,0 4 0 15,-5 1-22-15,1-1-4 0,-1 5 0 0,-5-1-8 16,1 5 10-16,-1 0-10 0,-4 0 8 0,-1 5-8 15,1-1 11-15,4 9-3 0,-4-4-8 0,-1 4 12 16,6 4-12-16,4 1 0 0,-4 3 8 0,4 1-8 16,0 0 0-16,0 4-10 0,6-4 2 0,4 4 0 15,0 0 8-15,0-4 0 16,5 4 0-16,0-4 0 16,0-5-37-16,5 5-6 0,0-9-1 0,0 4 0 15,4-4 10-15,1 0 2 0,5 0 0 0,-5-4 0 16,9 0-152-16,1-9-29 0,-1 4-7 0,1-4-664 0</inkml:trace>
  <inkml:trace contextRef="#ctx0" brushRef="#br0" timeOffset="122576.04">21159 11810 1146 0,'0'0'32'0,"0"0"8"0,5-9-32 0,-5 9-8 16,5-9 0-16,-5 9 0 0,5-8 75 0,-5 8 13 15,-5-9 4-15,5 9 0 0,0 0-17 0,0 0-3 0,-5-4-1 0,5 4 0 32,-10-5-9-32,5 1-2 0,-4 4 0 0,-1 4 0 15,-5-4-12-15,5 5-2 0,-4-1-1 0,4 5 0 16,0-5 4-16,-5 9 1 0,6-4 0 0,-1 4 0 16,-5 4-32-16,5-4-6 0,1 5-2 0,4-1 0 15,-5 1-10-15,5 3 8 0,-5 5-8 0,10-4 8 16,-5 4-8-16,5-4 0 0,5 0 0 0,0 0-11 0,0-1 3 15,5 1 0-15,0 0 0 0,-1-5 0 16,1 1-36-16,5-1-6 0,-1-4-2 16,1-4 0-16,0-1-44 0,-5 1-10 0,9 0-2 0,-4-5 0 15,0-4 10-15,4 0 2 0,1 0 0 0,4-4 0 16,-4 0 25-16,4-1 6 0,1-4 1 0,4 5 0 16,-4-5 26-16,-1 1 6 0,5-5 0 0,1 0 1 0,-1 0 31 15,-4 0 0-15,-1-1 0 0,1 1 0 0,-1 0 0 0,1 0-9 16,-6-4 9-16,1 4 0 15,-1 0-32-15,1-5 0 0,-5 5-1 0,-1 0-239 0,1-4-48 16</inkml:trace>
  <inkml:trace contextRef="#ctx0" brushRef="#br0" timeOffset="122962.32">21766 11792 1220 0,'0'0'27'0,"0"0"5"0,0 0 2 0,0 0 0 0,-5-4-34 0,5 4 0 0,-10-9 0 0,6 5 0 16,-11 4 109-16,5-4 15 0,0 4 4 0,0 0 0 15,1 0-26-15,-1 0-5 0,0 4-1 0,5 0 0 16,-5 1-25-16,1-1-6 0,-1 5-1 0,0-1 0 15,5 5 0-15,-5 1 0 0,5-6 0 0,1 10 0 16,-1-1-35-16,-5 0-7 0,5 5-2 0,0 4 0 16,0 0-6-16,0 1-2 0,0-6 0 0,5 5 0 0,-4 1 16 0,-1-1 4 15,5-5 0-15,0 6 0 0,0-6-20 0,0 1-3 0,0-5-1 16,5 5 0-16,-1-4-8 0,-4-1 0 16,0 0 0-16,5 1 0 0,0-1 0 0,0-4 0 0,-5 0 0 15,5-4 0-15,-5-9 0 0,0 0 0 0,0 0 0 0,0 13 0 16,0-13 0-16,0 0-11 0,0 0 3 0,0 0 0 15,0 0 8-15,0 0 0 0,0 0 0 0,10-4 0 16,0-5-29-16,-6-4-4 0,6-4-1 16,-5 4 0-16,5-9 34 0,-5 4 0 0,5-3 0 0,-5 3 0 0,4-4 0 15,-4 1-13-15,5-1 4 0,0 0 1 0,-5-4 8 0,4 0 0 16,-4-5 0-16,5 5 0 0,0 0 0 0,0-4 0 16,0 8 0-16,-6-4 0 0,6 0 0 0,0 8 0 31,0 1 0-31,0 0 0 0,-1 4 0 0,-4-1-8 0,5 1 8 0,0 5-8 15,0-1-36-15,-1 5-6 0,-9 4-2 16,10-5 0 0,-10 5-68-16,15 0-13 0,-5 5-3 0,-1-1-485 0,1 0-97 0</inkml:trace>
  <inkml:trace contextRef="#ctx0" brushRef="#br0" timeOffset="123594">22055 12049 1134 0,'0'0'32'0,"0"0"8"0,0 0-32 0,0 0-8 0,10 4 0 0,-10-4 0 15,9 9 104-15,-9-9 19 0,10 5 4 0,-10-5 1 16,0 0-32-16,10 0-5 0,0 0-2 0,4-5 0 16,-9 1-17-16,5-1-3 0,0 1-1 0,0-5 0 31,-5 1-27-31,4-1-5 0,-4 0-2 0,0 1 0 0,0-5-10 0,0 4-1 16,-5-4-1-16,5 4 0 0,-5-4-10 15,0 4-1-15,0-4-1 0,0 5 0 0,-5-1-10 16,5 0 0-16,-5 0 0 0,0 1 0 0,0 3 9 0,-4-3-9 15,-1 3 10-15,0 1-10 0,0 4 0 0,-5 0 0 16,1 0 0-16,-1 4 0 0,0 1 0 0,1 3 0 16,-6 1 0-16,5 4 0 0,1 0 0 0,-1 9 0 0,0-5 0 0,6 1 0 15,-1 4 0-15,5-1 0 0,0 1 0 0,0-5 0 16,5 5 0-16,0-4 0 0,0-1 0 0,5 0-10 16,0-3 10-16,5-1 0 0,0 0 0 0,-1-5 0 15,6 1-17-15,0-5-8 16,-1 1-2-16,6-5 0 0,-5 0-51 0,4 0-10 15,1-5-3-15,-6 1 0 0,6 0 8 0,0-1 2 0,-1-8 0 0,1 5 0 16,-1-1 22-16,1-4 5 0,0 0 1 0,-6 0 0 16,6-5 18-16,-6 1 4 0,1-1 1 0,5 1 0 0,-6-5 30 15,1 5 0-15,-5-5 0 0,0 5 0 0,4-5 36 0,-4 5 8 0,-5 4 0 16,5-5 1-16,-5 5 15 0,0 0 4 0,-5 4 0 0,5-4 0 16,-1 5-4-16,-4 8 0 0,0-9 0 0,0 9 0 31,0 0-16-31,0 0-4 0,0 0-1 0,0 0 0 0,0 0 2 15,0 0 1-15,0 0 0 0,0 0 0 0,0 13-7 16,0 4-2-16,0-4 0 0,0 9 0 16,5 0-10-16,-5 0-3 0,5 4 0 0,-5 0 0 0,0 0-6 0,5 0-2 15,0 0 0-15,0-4 0 0,0 0-12 0,0-1 11 16,0-3-11-16,-1 4 10 0,6-5-10 0,-5 0 0 16,5-4 0-16,-5 1 0 15,5-1-37-15,-5-5-3 0,-1 5-1 0,6-4 0 0,0 0-31 16,-10-9-7-16,0 0-1 0,10 4 0 15,-10-4 2-15,10 0 0 0,-1-4 0 0,-9 4 0 16,10-5-7-16,0 1-2 0,0-9 0 0,-5 4 0 0,4 1-120 0,-4-1-24 16,-5 0-5-16</inkml:trace>
  <inkml:trace contextRef="#ctx0" brushRef="#br0" timeOffset="123815.09">22564 12019 698 0,'0'0'20'0,"0"0"4"0,-10-5-24 0,0-3 0 16,1 3 0-16,9 5 0 0,-5 0 119 0,5 0 19 15,-10-4 4-15,10 4 1 0,0 0-28 0,0 0-6 0,0 0-1 0,0 0 0 16,-5 9-20-16,5-9-4 0,0 13 0 0,0-13-1 16,5 8 4-16,5 5 1 0,-5-4 0 0,4 0 0 0,1 0-8 0,5-5-2 15,-5 0 0-15,4 5 0 0,-4-5-11 16,5 1-3-16,-1-1 0 0,-4 0 0 16,0 1-26-16,5-1-6 0,-6-4 0 0,1 4-1 0,-10-4-21 0,10 5-10 15,0-5 10-15,-10 0-10 0,15 0 0 0,-6 0-20 16,-9 0 4-16,10 0 0 15,5 0-162-15,-5 0-32 0,-1-5-6 0,1 1-2 0</inkml:trace>
  <inkml:trace contextRef="#ctx0" brushRef="#br0" timeOffset="-199819.3">13817 11566 1101 0,'0'0'24'0,"0"0"4"0,5-9 2 0,-5 9 2 0,5-13-32 0,-5 5 0 0,0-1 0 0,0 9 0 16,0-9 110-16,-5 1 15 0,5 8 3 0,-5-9 1 15,0 0-36-15,-4 5-7 0,4-1-2 0,5 5 0 31,-10-4-9-31,0 4-3 0,0 0 0 0,1 0 0 0,-1 4-10 0,0 1-2 16,0-1-1-16,0 0 0 0,6 10 1 0,-6-6 1 16,5 5 0-16,-5 0 0 0,5 0-14 0,0 0-3 15,0 5-1-15,1-1 0 0,-1 1-13 0,-5 3-2 16,10-3-1-16,-5 8 0 0,-5 0-17 0,5 5-10 0,5-1 12 0,-5 9-12 16,0 0 32-16,1 5 0 0,4-1 0 15,0 1 0-15,-5-5-32 0,5 5 0 0,0-10 0 0,-5 6 0 16,5-6 0-16,-5 1 0 0,5 0 0 0,-5-5 0 15,0-3 0-15,5 3-9 0,-5-8-1 0,5 0 0 16,-5-1 10-16,5-3 9 0,0-1-1 0,0-4-8 16,0 0-24-16,0 0-11 0,0-13-2 0,0 0-1 15,0 0-16-15,0 0-3 0,0 0-1 0,0 0 0 32,0 0-38-32,0 0-8 0,0 0-2 0,0 0 0 15,0-8-36-15,0-6-7 0,5 1-2 0,-5 0 0 16,0 0-62-16,5-4-13 0,0 0-2 0</inkml:trace>
  <inkml:trace contextRef="#ctx0" brushRef="#br0" timeOffset="-199166.32">13959 11862 1176 0,'0'0'33'0,"0"0"7"0,15 0-32 0,-5 0-8 16,0 0 0-16,-10 0 0 0,0 0 108 0,9 0 19 15,-9 0 4-15,0 0 1 0,0 0-7 0,0 0-1 0,0 0 0 16,0 0 0-16,0 0-38 0,0 0-8 0,0 0-2 0,0 0 0 16,0 0-19-16,0 0-4 0,0 0-1 0,0 0 0 15,0 0-22-15,0 0-5 0,0 0-1 0,0 0 0 0,0 0 7 16,0 0 1-16,0 0 0 0,0 0 0 0,0 0-32 0,0 0 0 16,0 0 0-16,-5 9 0 0,1 4 0 0,-6-5 0 15,0 6 0-15,0-1 0 0,-4 0 10 16,-1 0-10-1,0 4 10-15,0 1-10 0,-4-1 0 0,4 5-8 0,-4-5-1 0,-1 0 0 16,0 5-12-16,1-4-3 0,-1-1 0 0,6 5 0 16,-6-9 6-16,5 4 1 0,1-4 0 0,4 5 0 15,0-5 9-15,0-5 8 0,1 6-12 0,4-1 12 16,0-5-8-16,0 1 8 0,0 4 0 0,5-13 0 16,0 0-9-16,0 9 9 0,0-9 0 0,0 13-9 15,0-13 9-15,5 9 0 0,-5-9 0 0,0 0 0 0,10 8 0 0,-5 1 0 16,-5-9 9-16,9 9-9 0,1-1 18 0,0-3-3 15,0-1-1-15,-1-4 0 0,1 4 16 0,5 1 3 16,0-5 1-16,-1 4 0 0,1 0-25 0,0 1-9 16,4-5 0-16,-4 4 9 0,5 1-1 0,-1-1 0 0,1 0 0 15,-1 1 0-15,1 3-8 0,-1-3 0 0,6-1 0 0,-6 0 8 32,1 5 0-32,0 0 0 0,4-5 0 0,-4 5 0 15,-1-5-8-15,1 5 12 0,-1 0-12 0,1-5 12 16,-5 5 0-16,4-1 0 0,-4 1 0 0,5-5 0 15,-6 5 12-15,-4-5 4 0,5 1 0 0,-6 3 0 0,1-3-7 0,-10-5-1 16,0 0 0-16,5 9 0 0,-5-9-3 0,0 0-1 16,0 0 0-16,10 4 0 0,-10-4-8 15,0 0-8-15,0 0 12 0,0 0-12 0,0 0 23 0,0 13-3 0,0-13 0 0,0 9 0 16,0-9-20-16,0 0 8 0,-10 8-8 0,10-8 0 16,-5 9-14-16,5-9-7 0,-14 4-2 0,9 1 0 31,-5-1-14-31,10-4-3 0,0 0-1 0,-10-4 0 0,10 4-173 15,-10-5-34-15,10 5-8 0,-5-8-797 0</inkml:trace>
  <inkml:trace contextRef="#ctx0" brushRef="#br0" timeOffset="-198435.06">13778 10987 1562 0,'0'0'34'0,"0"0"7"0,0 0 2 0,0 0 1 16,0 13-35-16,0-4-9 0,-5 4 0 0,0 0 0 15,5 0 88-15,-9 0 15 0,4 0 3 0,0 5 1 0,-5-1-28 16,0 5-6-16,0 4-1 0,1 0 0 0,-1 0-16 0,0 0-4 15,0 0-1-15,1 5 0 0,4-1-16 0,-5-3-3 16,0 3-1-16,0 0 0 0,5-3-17 0,-4 3-3 0,4 0-1 0,-5 1 0 16,5-1-10-16,-5 1 0 0,5-5 0 0,0 9 8 15,5-5-8-15,-4 5 0 0,-1 4 0 0,0-4 0 16,5 4 0-16,-5 0 0 0,5 1 0 0,0-6 0 16,0 6 0-16,0-6 0 0,0 1 0 0,5-4 0 15,-5-1 0-15,5 1 0 0,0-5 0 0,-1 0 0 31,-4-5 0-31,5 6 0 0,-5-1 0 0,0-5 0 0,5 1 8 16,-5 0-8-16,0-5 12 0,0 5-4 0,-5-4 1 0,5 3 0 16,0-3 0-16,-5 3 0 0,5-3-9 0,-4 4 0 15,-1-5 9-15,5 5-9 0,-5-5 0 0,0 1 0 16,0-1 0-16,5 0 0 0,-5 1 0 0,0-1 0 16,5-4 0-16,-5 0 8 0,0-4-8 0,1 4 0 15,4-4 0-15,0-9-8 0,-10 9-24 0,10-9-4 16,0 0 0-16,0 0-1 0,0 0-170 0,0 0-33 15,0 0-8-15</inkml:trace>
  <inkml:trace contextRef="#ctx0" brushRef="#br0" timeOffset="-197688.59">14184 11923 1461 0,'0'0'32'0,"0"0"6"0,0 0 2 0,0 0 2 0,0 0-34 0,0 0-8 16,0 0 0-16,0 0 0 0,0 0 92 0,0 0 17 15,0 0 3-15,0 0 1 0,0 0-49 0,0 0-9 16,0 0-3-16,0 0 0 0,0 0-22 0,0 0-5 15,0 0-1-15,0 0 0 0,0 0 16 0,0 0 4 16,0 0 0-16,0 0 0 0,-4 4 6 0,4-4 2 0,-5 9 0 0,-5 4 0 16,5-4-26-16,0-1-5 0,-5 1-1 0,1 4 0 15,-1 0-6-15,0 0-2 0,-5 0 0 0,5 5 0 16,-9-5-12-16,4 4 9 0,1 1-9 0,-6-1 8 16,5-4-8-16,1 0-17 0,-6 5 4 0,5-5 1 15,1 0 12-15,-6 0 0 0,10 0 0 0,-4-5-9 0,-1 6 9 16,0-6 0-1,5 5 0-15,-4-4 0 0,4 4 0 0,0-4 0 0,0 4 0 0,1-4 0 16,-1-1 0-16,0 1 11 0,5 0-11 16,-5-1 12-16,10-8-12 0,-5 5 0 0,5-5 0 0,-9 8 0 15,9-8 39-15,0 0 2 0,0 0 1 0,-5 5 0 16,5-5-19-16,0 0-4 0,0 0-1 0,0 0 0 16,-5 8-1-16,5-8 0 0,0 0 0 0,0 0 0 15,-5 9-4-15,5-9-1 0,0 0 0 0,-5 13 0 0,5-13 4 0,0 9 0 16,0-9 0-16,0 13 0 0,0-4-16 0,0-9 0 15,10 8 0-15,-5 1 0 0,0 0 0 0,4-1 0 16,-4 1 0-16,5-4 0 0,0 3 0 0,0 1 0 16,4-5 0-16,1 5 0 0,0 0 0 0,-1-5 0 15,6 5 0-15,0-1 0 0,-6-3 0 0,6 4 0 16,-1-1 0-16,1-3 0 16,4 3 0-16,-4 1 0 0,0-5 0 0,-1 5 0 15,6 0 0-15,-6-5 0 0,1 5 0 0,-1-1 0 16,1-3 0-16,0 4 9 0,-1-1-9 0,-4-3 8 15,4 3-8-15,-4-3 0 0,0-1 0 0,-1-4 0 16,-4 4 0-16,5 1 0 0,-5-1 0 0,-10-4 0 16,10 4 0-16,-10-4 0 0,9 5 0 0,-9-5 0 15,0 0 0-15,10 0 0 0,-10 0 0 0,0 0 0 0,0 0 18 0,0 0-2 16,0 0 0-16,0 0 0 0,0 0-2 0,0 0-1 0,0 0 0 16,0 0 0-16,0 0-13 0,0 0 11 0,0 0-11 15,0 0 10-15,0-9-20 0,0 9-4 0,-5-9-1 0,5 1 0 31,-5 3-109-31,5-3-21 0,-5-5-5 0,5-1-1059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1-07T15:50:00.875"/>
    </inkml:context>
    <inkml:brush xml:id="br0">
      <inkml:brushProperty name="width" value="0.05292" units="cm"/>
      <inkml:brushProperty name="height" value="0.05292" units="cm"/>
      <inkml:brushProperty name="color" value="#FF0000"/>
    </inkml:brush>
  </inkml:definitions>
  <inkml:trace contextRef="#ctx0" brushRef="#br0">16000 6344 742 0,'0'0'20'0,"0"0"7"0,0 0-27 0,0 0 0 16,0 0 0-16,-9 0 0 0,4 0 66 0,5 0 8 15,0 0 2-15,0 0 0 0,0 0-17 0,0 0-3 16,0 0-1-16,0 0 0 0,0 0 10 0,0 0 3 0,0 0 0 0,0 0 0 16,0 0-4-16,0 0-1 0,0 0 0 0,0 0 0 15,0 0-7-15,-5 9-2 0,5-9 0 0,-5 9 0 16,-5 4-14-16,5 0-4 0,0 4 0 0,0 0 0 16,-4 1-12-16,4-1-4 0,0 9 0 0,-5-8 0 15,5 4-20-15,-5-1 0 0,5 5 0 0,1-4 0 16,-1 0 0-16,0-5 0 0,-5 1 0 0,5 3 0 0,5-3 0 15,0-5 0-15,0 0 0 0,-5-4 0 0,5-9 0 16,5 13 0 0,-5-13 0-16,0 0 0 0,0 0 0 0,0 0 9 0,0 0-9 0,0 0 10 15,0 0-10-15,0 0 0 0,0 0 0 0,0 0 0 16,10-5 8-16,-5-3-8 0,5-1 0 0,-6-4 8 16,11 0-8-16,-5 0 0 0,-5-5 0 0,5 5 0 15,-1-4 0-15,6 0 0 0,-10-1 0 0,5 1-11 16,0 4 11-16,-1-5-10 0,-4 5 10 0,10 0-10 15,-5 4 10-15,4-4 0 0,-4 0 0 0,5 0 0 0,-5 5 0 0,4-5 0 16,1 4 0-16,0 0 0 0,-1 0 0 0,1-4 0 16,5 5 0-16,-6 3 0 0,1-3 10 0,0 3-2 15,-1-3-8-15,1 3 12 0,-5 1-12 0,5 4 0 16,-6-4 0-16,1 4 0 0,5 0 0 0,-15 0 0 16,0 0 0-16,10 4 9 0,-10-4 5 0,9 4 1 0,1 5 0 15,-10-9 0 1,10 9-4-16,-5 4-1 0,5-5 0 0,-10-8 0 15,5 13-2-15,-1-4 0 0,-4 4 0 0,0-13 0 16,5 9 8-16,0 4 0 0,0 0 1 0,-5-4 0 16,0-9-1-16,-5 13 0 0,5 0 0 0,-5 0 0 0,5 0-8 15,-5-4-8-15,1 4 12 0,-1 0-12 0,0 0 8 16,0-5-8-16,0 1 0 0,0 4 0 0,0 0 0 16,5-13 0-16,0 9 0 0,-5 4 0 0,0-4-16 0,5-9-4 0,0 0-1 0,0 0 0 31,5 8-47-31,-5-8-8 0,0 0-3 0,0 0-853 0</inkml:trace>
  <inkml:trace contextRef="#ctx0" brushRef="#br0" timeOffset="485.1">16739 6457 1720 0,'0'0'38'0,"0"0"8"0,0 0 2 0,0 0 0 0,-9 9-39 0,-1 4-9 0,5-4 0 0,-5-1 0 15,0 1 24-15,1 0 4 0,-1 0 0 0,0-1 0 0,5-3-20 16,-5-1-8-16,1 0 8 0,9-4-8 0,0 0 0 0,-10 5 0 16,5-5 0-16,5 0 0 0,0 0 0 15,-10 4 8-15,10-4-8 0,0 0 0 0,-10 4 8 16,10-4-8-16,0 0 0 0,-5 9 8 0,0 0 1 15,-4-1 0-15,9-8 0 0,0 13 0 0,0 5-9 0,0-5 8 0,0 0-8 0,0 4 8 16,5-4-8-16,-1 5 0 0,1-1 0 0,0-4 0 16,5 0 0-16,5-4 0 0,-10 4 0 0,4-4 0 15,-9-9 0-15,15 4 0 0,5 5 0 0,-11-9 0 16,6-4 32-16,-15 4 0 0,15-9 1 0,4 0 0 16,-4-4-18-16,5 0-4 0,-6-4-1 0,6-1 0 15,-5-4 15-15,-1 5 3 16,1-5 1-16,-5 1 0 0,0-1-5 0,-1 0 0 15,-4 0-1-15,-5 5 0 0,5-1-2 0,-5 1 0 16,-5 0 0-16,5-1 0 0,-5 5-6 0,-4-4-2 16,-1 4 0-16,0 0 0 0,0 0-4 0,0 4-1 15,-4 0 0-15,-1 1 0 0,5 3-8 0,-9 1 12 0,4-1-12 16,5 5 12-16,10 0 3 0,-14 5 1 0,-1-5 0 16,5 4 0-16,0 5-52 0,0 0-9 15,1-1-3-15,-1 1 0 0,5 0-125 0,0 4-26 16,5-13-5-16,5 13 0 0</inkml:trace>
  <inkml:trace contextRef="#ctx0" brushRef="#br0" timeOffset="1153.93">17351 6274 990 0,'0'0'21'0,"0"0"5"0,0 0 1 0,0 0 1 0,0 0-28 0,0 0 0 0,0 0 0 0,0 0 0 32,0 0 64-32,0 0 6 0,0 0 2 0,-10 9 0 0,1 0-50 0,9-9-10 15,-10 4-1-15,-5 5-1 0,5-5-22 0,1 1-5 16,-6 3-1-16,5 1 0 16,0-5-6-16,-4 9-2 0,4-4 0 0,0 0 0 0,-5 0 16 0,6 4 10 15,-1-5-12-15,0 1 12 0,0 4 13 0,0 0 10 16,6-4 1-16,-1 4 1 0,0 0 31 0,0-4 7 0,0 4 1 0,0 0 0 15,0 4-4-15,5-4-1 0,-5 5 0 0,0-5 0 16,5 4-23-16,0 0-4 0,-4 1 0 0,-1-5-1 16,5 4-21-16,-5 1-10 0,0-5 10 0,10 4-10 15,-10 1 9-15,5-1-9 0,0 0 8 0,0 1-8 0,0-1 0 16,5-4 8-16,-5 0-8 0,5-4 0 0,-5-9 12 16,9 4-2-16,-9-4-1 0,10 5 0 0,-10-5 0 15,15 0 0-15,-5-5 0 16,4-3 0-16,1-1-9 0,0 0 12 0,-1-8-12 0,1 4 12 15,-5 0-12-15,5 0 0 0,-1 0 0 0,1 0 0 16,-5 4 0-16,-1 0 8 0,1-4-8 0,0 4 0 16,0 1 0-16,0-1 0 0,-5-4 0 0,4 4 0 15,1 5 10-15,-5-5-10 0,0 1 12 0,0 3-12 16,0-4 9-16,-5 9-9 0,0 0 0 0,5-8 9 16,-1-1-9-16,-4 9 12 0,0 0-12 0,0 0 12 0,0 0-12 0,0-9 0 15,0 9 0-15,0 0 0 0,0 0 16 0,0 0-3 16,0 0 0-16,0 0 0 0,0 0 3 0,0 0 0 15,0 0 0-15,0 0 0 0,0 0-16 0,0 0 11 16,0 0-11-16,0 0 10 0,0 13 3 0,0 0 1 16,0 1 0-16,0 3 0 0,0-8-4 0,-4 4-1 0,4 0 0 15,0 4 0-15,-5-4-9 0,5 5 12 0,-5-5-12 0,5 4 12 16,0 1 7-16,0-1 1 0,0 0 1 0,0-4 0 0,0 0-30 16,0-13-7-16,5 13 0 0,0-4-1 15,-1 4 7-15,-4-13 2 0,0 0 0 0,0 0 0 16,5 9-41-16,5 0-8 15,-10-9-2-15,0 0-545 0,0 0-108 0</inkml:trace>
  <inkml:trace contextRef="#ctx0" brushRef="#br0" timeOffset="1670.54">17738 6596 1373 0,'0'0'39'0,"0"0"9"0,0 0-39 0,0 0-9 16,0 0 0-16,0 0 0 0,0 0 75 0,0 0 13 16,0 0 2-16,0 0 1 0,0 0-34 0,-10 5-6 15,0-1-2-15,1 5 0 0,9-9-30 0,-10 4-7 16,0 5 0-16,0-5-1 0,0 1-11 0,1 3 0 0,-6 5 0 0,5-4-11 16,-5 4 11-16,6 0 0 0,-1 0 0 0,-5 5 0 31,0-1 0-31,6 5 0 0,-6-5 0 0,5 5-8 15,-4-5 8-15,4 1 0 0,5-1 0 0,-5-4 0 0,0 0 0 0,5 0 0 16,5-13 0-16,0 0 0 0,0 0 0 0,0 0 0 16,0 0 0-16,0 0 0 0,15 0 0 0,-10-4-13 15,0-5 5-15,5 1 8 16,-1-5-32-16,6-5 2 16,-5-8 0-16,5 4 0 0,4 1 2 0,-4-1 1 0,0 0 0 0,-1-4 0 0,6 4 27 0,-6 0-10 0,1 1 10 0,0 3 0 15,0-4 0-15,4 5 11 0,-4 0 0 0,-1 8 0 16,-4-4 17-16,5 4 3 0,-5-4 1 0,4 4 0 15,-4 5 2-15,-10 4 1 0,0 0 0 0,5-4 0 16,-5 4-9-16,0 0-2 0,0 0 0 0,0 0 0 16,0 0-9-16,0 0-3 0,0 0 0 0,10 8 0 15,-10-8-4-15,0 18 0 0,5-5-8 0,-5 0 12 0,-5 4-2 0,5-4-1 16,0 5 0-16,-5-5 0 0,5 9-1 0,-5-5 0 16,0 0 0-16,5 5 0 0,-5-4-8 0,0 8 8 15,1-4-8-15,-1-1 8 0,0 1-8 0,0 0 0 16,0 0 0-16,5-1 0 0,-5-3 0 0,5-1 0 0,-5-4 0 15,5 0 0-15,5 0-9 0,0 0-4 0,-5-13-1 32,0 0 0-32,0 0-58 0,10 5-12 15,4-5-3-15,1-5-745 0</inkml:trace>
  <inkml:trace contextRef="#ctx0" brushRef="#br0" timeOffset="1970.41">18281 6544 1562 0,'0'0'34'0,"0"0"7"0,0 0 2 0,0 0 1 0,0 0-35 0,0 0-9 0,0 0 0 0,0 0 0 15,0 0 44-15,0 0 8 0,0 0 0 0,0 0 1 16,0 0-20-16,0 0-4 0,0 0-1 0,-14 5 0 16,-6-5-16-16,5 8-3 0,-4-3-1 0,-1 8 0 15,1 0-23-15,-1 0-5 16,0 0 0-16,1 4-1 0,-6 1 5 0,6 3 0 15,-1 1 1-15,5 0 0 0,-4 4 15 0,4 0 0 16,1-8-10-16,-1 8 10 0,10-5 0 0,-5 6 10 16,5-6-1-16,0-3 0 0,5-1 0 0,0-4 0 15,0 0 0-15,5-4 0 0,-5-9-9 0,10 9 0 0,0-1 0 16,0 1 0 0,4-5-93-16,1-4-21 0,0-4-4 0</inkml:trace>
  <inkml:trace contextRef="#ctx0" brushRef="#br0" timeOffset="2386.89">18472 6718 1706 0,'-15'18'48'0,"10"-10"11"0,1 1-47 0,-1 0-12 0,0 0 0 0,-5-1 0 16,0 1 62-16,5 0 10 0,5-9 3 0,-5 13 0 15,-4-5-39-15,9-8-8 0,0 0-2 0,-5 9 0 16,5-5-18-16,0-4-8 0,0 0 8 0,5-4-8 16,9 4 0-16,-4-4-9 0,0-5 0 0,5 5 0 0,-6-9-7 0,6 4-2 15,0-4 0-15,-1 0 0 0,1-5 7 0,5 1 2 16,-11 0 0-16,6-1 0 0,0 5 9 0,0 0 0 16,-1-4 0-16,1-1-8 0,-5 1 8 0,4-5 0 15,-4 5 8-15,5 4-8 0,-5-5 23 0,-1 5 0 0,1 0 0 0,-5-4 0 16,0 4 11-16,0 4 2 0,-5 0 1 0,-5 1 0 15,0-1 18-15,0 5 3 0,-5-5 1 0,6 4 0 16,-11 5-18-16,0 5-3 0,0-1-1 0,-9 5 0 16,0 0-25-16,-1 4-12 0,-4 0 10 0,-1 8-10 0,1 1 0 0,0 4 0 15,-6 0 0-15,11 1-10 0,4-1 10 0,6 0 0 16,-6 0 0-16,10-4 0 0,5 4 0 0,0-4 0 16,5 4 10-16,10-5-10 0,5 5 11 0,0-4-11 31,4 0 12-31,11 0-12 0,-1 0 8 0,5-1-8 0,5-3 0 0,0 3-740 15,1-8-150-15</inkml:trace>
  <inkml:trace contextRef="#ctx0" brushRef="#br0" timeOffset="6092.65">10470 6945 1677 0,'0'0'36'15,"0"0"8"-15,0 0 2 0,0 0 2 0,14 0-38 0,-14 0-10 16,0 0 0-16,0 0 0 0,10 4 44 0,-10-4 8 15,0 0 0-15,0 0 1 0,5 13-30 0,0 0-7 16,-5-4 0-16,0 4-1 0,-10 4-15 0,5 1 0 0,5-5 0 0,0 8 0 16,-5 1 0-16,0 0 0 0,0 0-8 0,1 4 8 15,4-4 0-15,0-1 0 0,-5 5 0 16,0-8 0-16,10-1 0 0,0 1 11 0,-5 3-2 0,0-7 0 16,0-1-9-16,4-5 0 0,1 1 9 0,-5-9-9 0,0 0 0 15,0 0 8-15,0 0-8 0,10-4 0 0,-5-5 0 0,10 0 0 16,-1-4-12-16,1-4 4 0,5-5-12 15,-6 0-1-15,1-4-1 0,5 0 0 0,9 0 5 16,-9 0 1-16,-11 0 0 0,6 0 0 0,9-1 16 0,-4 6 0 16,-5-1 0-16,-5 0 0 0,-6 5 0 0,11 4 0 15,0 0 0-15,-5 0 0 16,-15 4 0-16,5 9 8 0,5-4 0 0,-5 4 1 16,0 0 14-16,0 0 2 0,14 4 1 0,1 9 0 15,5-4 9-15,-11 4 1 0,-4 0 1 0,0 4 0 16,10 1-1-16,-10 3 0 0,-10 5 0 0,5-4 0 15,0 4 2-15,5 0 0 0,-5 5 0 0,-10-1 0 16,-5 1 6-16,10-5 2 0,10 9 0 0,-5-5 0 16,-24 1-15-16,14-1-3 0,5-4-1 0,10 5 0 0,-5-10-15 0,0 6-2 15,-10-6-1-15,10-3 0 0,15-1-17 0,-10-4-4 16,-15-4-1-16,10-9 0 16,15 9-139-16,-15-9-28 0,0 0-6 0,0 0-768 15</inkml:trace>
  <inkml:trace contextRef="#ctx0" brushRef="#br0" timeOffset="6429.92">11277 6984 2275 0,'0'0'50'0,"0"8"10"0,0 6 3 0,0-1 1 0,10 0-52 0,-10 0-12 15,-10 0 0-15,5 4 0 16,5 1 30-16,-5-1 3 0,0 5 1 0,-4-5 0 15,-1 5-34-15,5 0 0 0,5-1 0 0,-5 6 0 16,-10-6 0-16,10 1-16 0,5 0 2 0,0-5 0 16,0 5 2-16,5 0 0 0,0-5 0 0,10-4 0 15,0 0 12-15,-1-4-9 0,-14-9 9 0,10 0-8 16,15 4 8-16,-11-4 8 0,-14 0-8 0,15-4 11 16,-5 4 6-16,4-9 2 0,1 5 0 0,-15 4 0 0,-5-9-7 0,10-4 0 15,15 4-1-15,-15-4 0 0,-15 0-11 0,5 0 0 16,10 0 0-16,-5 0 0 0,5 4 0 0,-10-4 0 15,-10 0 0-15,10-4 0 0,0 8 0 0,0-4 10 16,1-4-10-16,-11 4 10 0,5 0-10 0,-5 4 0 0,1 0 0 16,-1 5 0-1,0-5-36 1,6 5-2-16,9 4-1 0,-15-4-657 0,0-5-132 0</inkml:trace>
  <inkml:trace contextRef="#ctx0" brushRef="#br0" timeOffset="6961.76">11590 7097 1638 0,'0'0'36'0,"0"0"7"0,15 0 1 0,-15 0 3 0,-10-9-38 0,10 9-9 0,15-4 0 0,-15 4 0 16,0 0 0-16,10-9 8 0,-5 5-8 0,-5 4 8 15,19-5-26-15,-19 5-6 0,-5 0 0 0,5 0-1 16,10 0-7-16,-10 0 0 0,-10 9-1 0,-4 4 0 0,9 0 63 0,-5 0 13 16,5 5 2-16,-5-1 1 0,-9 5 54 0,9 0 10 0,10-1 2 0,-10 1 1 15,-5 0-45-15,11 4-10 0,-1 0-2 0,10-4 0 16,-1 4-31-16,6-4-6 16,-10-5-2-16,5 1 0 0,15-1-17 0,-6 0 0 0,-19-4 0 0,5-4 0 31,20 0 0-31,-20-9 0 0,0 0 0 0,0 0 0 15,0 0 0-15,10 0-9 0,9-4 1 0,-4-10 0 16,-10 6-20-16,5-1-3 0,14-4-1 0,-4-9 0 0,-10 5 20 0,4-5 12 16,1 5-13-16,5-5 5 0,-1 0 8 0,-4 5 0 15,-15-1 0-15,5 1-8 0,9 4 8 0,-9 0 0 16,-5 0 0-16,0 13-8 0,0 0 8 0,0 0 0 16,0 0 8-16,0-9-8 0,-9 0 16 0,9 9 0 0,0 0-1 0,0 0 0 15,-10 0 4-15,10 0 1 0,0 0 0 0,5 9 0 16,0 4 4-16,-10 0 2 0,0 0 0 0,0 5 0 15,10-5-8-15,-5 4-2 0,-15 1 0 0,10 3 0 16,0-3 10-16,0 3 2 0,-4 1 0 0,-1-9 0 16,-5 9-28-16,10-9-16 0,10 4 3 0,-10-3 0 15,-9-1-10-15,14-13-1 16,14 4-1-16,-14-4 0 16,0 0-137-16,0 0-27 0,10 0-6 0,5-9-384 15,9 1-77-15</inkml:trace>
  <inkml:trace contextRef="#ctx0" brushRef="#br0" timeOffset="7376.88">12075 7127 1396 0,'0'0'31'0,"0"0"6"0,0 0 2 0,0 0 0 0,10 0-31 0,-10 0-8 0,0 0 0 0,0 0 0 0,0 0 94 0,0 0 18 16,0 9 3-16,-10 4 1 0,0-4-35 0,5 4-6 16,5 0-2-16,0 0 0 0,-10 4-20 0,6 1-4 15,4-1-1-15,0 5 0 0,-5-5-39 0,5 10-9 16,-5-6 0-16,5 1 0 0,5 0 10 0,-5-5 2 15,-5 5 1-15,5-9 0 0,10 0-13 0,-6 0 11 0,-8 0-11 0,4-13 10 16,0 0-10-16,0 0 0 0,0 0 9 0,0 0-9 16,0 0-11-16,9-9-6 0,6-4-2 0,0-4 0 31,-5-5-43-31,-1 0-9 0,11-8-1 0,-1 4-1 16,6-5-7-16,-5 5 0 0,-6 0-1 0,11-4 0 0,14-1 33 15,-15 5 6 1,-14-4 2-16,5 4 0 0,9 0 40 0,-9 4 0 0,0-4 0 0,-1 8 0 0,-4 5 0 0,5-4 9 15,-1 8-9-15,-4 5 10 0,-10 4 39 0,0 0 8 16,0 0 2-16,10 4 0 0,-10-4 10 0,0 17 3 16,5-3 0-16,0 3 0 0,0 5-13 0,0-1-3 15,-15 1 0-15,0 0 0 0,15 8-30 0,-10-3-6 16,-10 3-2-16,1-4 0 0,4 0-9 0,5-4-1 0,0 4-8 0,-5-4 12 16,-9 0-12-16,9-5 0 0,10 0-9 0,0-4 9 31,-5-4-57-31,5-9-6 0,0 13-1 0,0-13-588 0,15 9-117 0</inkml:trace>
  <inkml:trace contextRef="#ctx0" brushRef="#br0" timeOffset="7661.94">13044 6940 2098 0,'-15'18'60'0,"15"-18"12"0,-9 17-58 0,-1-4-14 0,-5 0 0 0,0 5 0 16,1-1 54-16,-1 0 8 0,0-4 2 0,1 9 0 0,-6-4-44 0,5-1-8 15,-4 0-1-15,-6 5-1 16,6 0-30-16,4 4-7 0,-4 0-1 0,4 5 0 16,-5 3 0-16,6-3-1 0,-1 4 0 0,5 0 0 0,0 4 29 0,5-4-9 0,1-5 9 0,4 0 0 15,0 1 0-15,4-5 14 0,1-4-2 16,5 0 0-16,0-5-12 0,5-4 0 0,-1 0 0 0,1-4 0 15,5-5-18-15,-1-4-6 0,6-4-2 0,-6-5 0 16,11 0-38-16,-6 1-8 0,10-10-2 0,-4 1-482 16,-6 4-97-16</inkml:trace>
  <inkml:trace contextRef="#ctx0" brushRef="#br0" timeOffset="7930.85">13343 7315 1422 0,'0'0'31'0,"0"0"6"0,0 0 2 0,0 0 1 0,0 0-32 0,0 0-8 0,0 0 0 0,0 0 0 16,0 0 92-16,0 0 16 0,0 0 3 0,0 0 1 16,0 0-53-16,-10-9-11 0,0 4-1 0,5-3-1 15,-10 3-34-15,6 1-12 0,-11 0 0 0,5 4 9 32,1-5-29-32,-6 5-7 0,1-4-1 0,-1 8 0 0,-4 1-14 0,-1 3-3 0,5-3-1 0,-4 8 0 0,4 4 28 0,1 1 6 15,-1 3 0-15,6-3 1 0,4 4 37 0,0-1 7 16,0 1 2-16,5 4 0 0,5 0 13 0,0 5 4 15,0-1 0-15,5 1 0 0,0 3-9 0,5 1-2 16,0 0 0-16,-1 0 0 0,1 0-14 0,0-5-3 16,5 1-1-16,4-1 0 0,-4-4-15 0,9-4-8 0,1-9 10 0,4-4-1010 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25T15:10:13.216"/>
    </inkml:context>
    <inkml:brush xml:id="br0">
      <inkml:brushProperty name="width" value="0.02" units="cm"/>
      <inkml:brushProperty name="height" value="0.02" units="cm"/>
    </inkml:brush>
  </inkml:definitions>
  <inkml:trace contextRef="#ctx0" brushRef="#br0">52126 24266 11312 0 0,'0'0'320'0'0,"0"0"72"0"0,0 0-312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25T15:10:14.800"/>
    </inkml:context>
    <inkml:brush xml:id="br0">
      <inkml:brushProperty name="width" value="0.02" units="cm"/>
      <inkml:brushProperty name="height" value="0.02" units="cm"/>
    </inkml:brush>
  </inkml:definitions>
  <inkml:trace contextRef="#ctx0" brushRef="#br0">41799 21685 18479 0 0,'-16'-16'520'0'0,"16"16"120"0"0,0 0-512 0 0,0 0-128 0 0,-16 0 0 0 0,16 0 0 0 0,0 0 80 0 0,0 0-16 0 0,0 0 0 0 0,0 0 0 0 0,0 0-504 0 0,0 0-104 0 0,0 0-16 0 0,0 0-8 0 0,0 0-840 0 0,0 0-175 0 0,16 16-33 0 0,-16 0-3880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25T15:10:15.539"/>
    </inkml:context>
    <inkml:brush xml:id="br0">
      <inkml:brushProperty name="width" value="0.02" units="cm"/>
      <inkml:brushProperty name="height" value="0.02" units="cm"/>
    </inkml:brush>
  </inkml:definitions>
  <inkml:trace contextRef="#ctx0" brushRef="#br0">42133 20963 17359 0 0,'-32'-16'384'0'0,"32"16"72"0"0,0 0 24 0 0,0 0 8 0 0,0-16-392 0 0,0 16-96 0 0,0 0 0 0 0,0 0 0 0 0,0 0-104 0 0,0 0-48 0 0,0 0-8 0 0,0 0 0 0 0,0 0-288 0 0,0 16-64 0 0,16 0-16 0 0,0 0-4127 0 0,0 0-825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0" units="1/deg"/>
          <inkml:channelProperty channel="OE" name="resolution" value="0" units="1/deg"/>
        </inkml:channelProperties>
      </inkml:inkSource>
      <inkml:timestamp xml:id="ts0" timeString="2017-10-25T15:10:16.353"/>
    </inkml:context>
    <inkml:brush xml:id="br0">
      <inkml:brushProperty name="width" value="0.02" units="cm"/>
      <inkml:brushProperty name="height" value="0.02" units="cm"/>
    </inkml:brush>
  </inkml:definitions>
  <inkml:trace contextRef="#ctx0" brushRef="#br0">34694 15335 17015 0 0,'0'0'376'0'0,"0"0"72"0"0,0-16 24 0 0,-16 0 8 0 0,1 1-384 0 0,15-1-96 0 0,0 16 0 0 0,0 0 0 0 0,-16-16-152 0 0,16 16-40 0 0,0-16-16 0 0,0 16 0 0 0,0 0-736 0 0,0 0-143 0 0,16 0-33 0 0,-16 0-3024 0 0,15 0-600 0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0-24T15:19:15.761"/>
    </inkml:context>
    <inkml:brush xml:id="br0">
      <inkml:brushProperty name="width" value="0.05292" units="cm"/>
      <inkml:brushProperty name="height" value="0.05292" units="cm"/>
      <inkml:brushProperty name="color" value="#FF0000"/>
    </inkml:brush>
  </inkml:definitions>
  <inkml:trace contextRef="#ctx0" brushRef="#br0">10421 7867 1220 0,'0'0'27'0,"-5"-9"5"0,5 1 2 0,0 8 0 0,-10-9-34 0,5-4 0 0,-5 0 0 0,5 0 0 0,5-5 72 0,0 5 7 16,-9 0 1-16,4-4 1 0,5 4-35 0,-5-4-7 15,0-1-2-15,-5 1 0 0,5 4-17 0,-5 0-4 16,5 0-1-16,-4-1 0 0,-6 1 9 0,5 5 3 15,0-5 0-15,-4 4 0 0,-6 0-11 0,5 5-1 16,1 0-1-16,4-1 0 0,-5 5-1 0,-4-4 0 16,-1 0 0-16,-4 4 0 0,9 0-3 0,0 4-1 0,-9 5 0 0,-1-1 0 15,6-3-9-15,-6 3 10 0,1 1-10 0,4 4 10 16,1-4-10-16,-6 4 0 0,6 0 0 0,-6 4 8 16,6-4-8-16,-1 5 0 0,0-5 0 0,-4 4 0 15,4 1 0-15,-4 3 0 0,4-3 0 0,-4 4 0 16,-1-5 0-16,1 5-9 0,4-1 9 0,-4 1 0 15,-1 0 0-15,1 0 0 16,4 0 0-16,1-1 0 0,-1 5-8 0,-4 0 8 0,4-4 0 16,5 4 0-16,6 0 0 0,-6-4 0 0,-5 9 0 15,11-5 0-15,-1 0-8 0,0-4 8 0,0 4 0 0,0 0 0 16,6 0 0-16,-1-4-8 0,10 4 8 0,-5 0 0 16,-10-4 0-16,10-1 0 0,10 1-8 0,-6 4 8 15,6 0 0-15,-5-4 0 0,5 0 0 0,0 0 0 16,4 0 0-16,1-1 0 0,-5 1 0 0,5 0 0 0,4 0 0 0,-4 4 0 15,4-5 0-15,-4 1 0 0,5-4 0 0,-1-1-10 16,1 0 2-16,-5-4 0 0,4 5-3 0,6-1 0 16,-6-4 0-16,6 5 0 0,-6-5 11 0,6 0 0 15,4-4 0-15,-4 8 0 0,4-4-10 0,5-4 10 16,-4-1-12-16,4 1 12 0,0 0 0 0,5 0-8 16,-5-5 8-16,1 5 0 15,4-5 0-15,-5 0 0 0,0 1 0 0,6-5 0 16,-6 0 0-16,-5 0 0 0,1-5 0 0,4 1 0 15,-5 0 0-15,1 4 0 0,-6-5 0 0,0 1 0 16,1-9 12-16,-5 4-4 0,-1 5-8 0,1-5 12 16,-11-4 1-16,11 0 0 0,5 4 0 0,-11-4 0 15,1 0 15-15,-5-4 4 0,9-1 0 0,1 1 0 16,-1-1-14-16,1 1-2 0,-5-5-1 0,-1 5 0 0,11 0 4 0,-6-5 1 16,-14 0 0-16,10 0 0 0,14 0 13 0,-9-4 3 0,-20 5 1 15,-5-5 0-15,10 4-17 0,0 0-4 0,5-4-1 16,-10 0 0-16,-15 4-15 0,10-4 8 0,15 0-8 0,0 0 0 15,-15 0 8-15,5-1-8 0,0-3 0 0,5 8 0 16,0-8 0-16,4 4 8 0,-14 0-8 0,10-1 0 16,10 1 0-16,-5 0 0 0,-15 0-9 0,5 0 9 0,10 0 0 15,-1 0 0-15,1 0 0 0,-10 0 0 0,0-1 0 0,10 1-9 16,10 0 9-16,-6 0-12 0,-14 0 0 0,10 0-1 16,5 0 0-16,-1 0 0 15,1 0-30-15,0-1-5 0,-10 6-2 16,-5 3 0-16,5 1-94 0,-10-1-18 0,5 1-4 0,-10 0-1 0</inkml:trace>
  <inkml:trace contextRef="#ctx0" brushRef="#br0" timeOffset="3736.18">3529 8115 1371 0,'0'0'30'0,"-15"9"6"0,1 0 2 0,-1-1 1 0,-5-3-31 0,6-1-8 16,-1 5 0-16,-9-1 0 0,4-3 52 0,0-1 8 15,1 1 3-15,4-1 0 0,-4 0-35 0,4 1-8 16,-10-5 0-16,6 4-1 0,4-4-19 0,-9 0 0 0,9 0 0 0,-5 0 0 16,1 0 0-16,4 0 0 0,1 0 0 0,-1 0 0 15,5 0 0-15,-10-4 0 0,6 4-11 0,4 0 11 16,-5-5 0-16,6 5 0 0,-1 0 0 0,5 0 0 15,-15 0 0-15,10 5 0 0,6-5 0 0,-11 4 0 16,0 0 0-16,5 1 0 0,1 3 9 0,-11 1-9 16,5 4 0-16,-4-4 0 15,-1 4 0-15,1 4 0 0,-6-4 0 0,6 9 0 0,-6-5 0 16,1 1 0-16,-1 4 0 0,1-1 8 0,-1 1 2 16,1 4 0-16,-6 0-2 0,1-4-8 0,5 4 12 15,-11 0-4-15,21 5-8 0,-16-1-17 0,6-4 4 0,-1 5 1 16,1 4 12-16,9-1 13 0,-4 1-2 0,4 0-1 15,0 4-10-15,-4 0 0 0,14 5 0 0,-5-1 0 16,0 1 0-16,5-1 0 0,5-8-9 0,0 9 9 0,5-5 0 0,-5 0 0 16,10-4 0-16,-5 4 0 0,10-8 0 0,-1 3-12 15,1-3 12-15,9-5-10 0,1 0-7 0,9-9-2 16,0 1 0-16,6-1 0 0,4-4 19 0,-5-8 0 16,5-5 0-16,-5-5 0 0,5 1 16 0,-10-5 6 15,5-4 2-15,5-4 0 0,-9-5 16 0,4 0 4 16,-5-4 1-16,5-4 0 0,5-5 3 0,-5 0 0 0,-4-8 0 0,4-1 0 15,0-4-32-15,0-4-7 0,0 0-1 0,-4 0 0 16,-11-1 4-16,5 1 0 0,1 0 0 0,-6 0 0 16,-4 4-12-16,-5-4 0 0,-1 4 9 0,1 0-9 15,-5 0 0-15,-5 0 9 0,0 0-9 0,-1 0 0 16,1 1 0-16,-5-1 0 0,0 0 0 0,-5 9 0 16,-4 4-8-1,-1 0-6-15,0 5-1 0,0-1 0 16,-4 5-29-16,-1 4-7 0,5 5-1 0,-5 4-528 0,6 0-105 15</inkml:trace>
  <inkml:trace contextRef="#ctx0" brushRef="#br0" timeOffset="9591.02">3206 9843 1302 0,'0'0'36'0,"0"0"10"0,-10 0-37 0,10 0-9 0,0 0 0 0,0 0 0 16,0 0 87-16,0 0 15 0,-10-5 3 0,10 5 1 15,0 0-39-15,0 0-8 0,0 0-2 0,0 0 0 32,0 0-36-32,0 0-7 0,0 0-2 0,0 0 0 15,0 0-12-15,0 0 8 0,0 0-8 0,0 14 0 0,0-1 0 16,0 0 0-16,10-5-13 0,-10 10 4 16,5-5-29-16,0 0-6 0,5 0 0 0,5 0-1 15,-1-4 9-15,-4-1 1 0,14 1 1 0,-14-5 0 16,5 5 21-16,0 0 4 0,4 0 1 0,6-5 0 0,-11 0 8 15,6 5 14-15,4 0-3 0,1-9-1 0,-6 4 2 0,6 0 1 0,-1-4 0 0,1 9 0 16,4-5-13-16,-4 1 9 0,-1-1-9 0,6-4 8 16,-1 9-8-16,0-5 0 0,1 1 0 0,-1-1 0 15,0-4 0-15,6 0 8 0,-1 0-8 0,-5 4 8 16,10-4-8-16,1 0 0 0,-1-4 0 0,5 4 0 16,-5 0 0-16,5 0-11 0,5 0 11 0,-5-4-8 15,0 4 8-15,0-5 0 0,-5 5 0 0,5 0-8 0,5 0 8 0,-5 0 0 16,5 5 0-16,0-5 0 0,5 0 0 0,-5 0 0 15,10 4 0-15,-10 0 0 0,5-4 0 0,-1 5 0 16,-4-5 0-16,10 4-8 0,-5-4 8 0,0 4 0 16,4-4 0-16,1 0 0 0,5 0 0 0,4-4 0 15,1 4 0-15,9 0 0 0,-4 0 0 0,-1 0 0 0,-4 0 0 16,4 4 0 0,0-4 0-16,1 5 0 0,4-1 0 0,-4-4 0 15,9 4 0-15,0 1 0 0,-5-1 0 0,1 0 0 0,-6 5 0 16,10-5 0-16,-9 5 0 0,4-4 0 0,5-1 8 15,0 9-8-15,1-4 8 0,4-1-8 0,-5 1 8 16,5 0-8-16,-5-5 8 0,0 5-8 0,5-1 12 16,1 1-3-16,-1 0 0 0,5-5 0 0,-5 5 8 0,0-5 2 15,-5 1 0-15,0 3 0 0,0-3 1 0,6 3 1 0,-6 1 0 0,5 0 0 16,-5 0-1-16,0-1 0 0,1 1 0 0,4-5 0 16,-5 5-3-16,5-5-1 0,0 1 0 0,5-5 0 15,-5 0-1-15,5 0-1 0,-5-5 0 0,5-3 0 16,0-1-14-16,-5 5 0 0,15-5 0 0,-5 0 0 15,5-4 0-15,-5 4 0 0,0-4 0 0,-1 0 0 16,-8-4 0-16,4 4 0 16,4 0 0-16,6 0 0 0,0 0 0 0,-5 0-10 15,-10 4 10-15,5-4-8 0,5 9 8 0,-10-5 0 16,-15-4 0-16,11 8 0 0,4 1 0 0,-5 0 0 16,5 4 0-16,-10 0 0 15,-14 0-96-15,9 0-13 0,15 4-3 0,-24 0-1 0</inkml:trace>
  <inkml:trace contextRef="#ctx0" brushRef="#br0" timeOffset="59168.48">13705 11301 1396 0,'0'0'31'0,"0"0"6"0,0 0 2 0,0 0 0 0,5 13-31 0,4-5-8 0,-9-8 0 0,5 5 0 16,10 3 28-16,-5-3 5 0,-10-5 1 0,5 9 0 16,0-1-18-16,-5-8-3 0,9 5-1 0,-9-5 0 31,0 0-35-31,0 0-7 0,0 0-2 0,0 0 0 15,0 0-15-15,0 0-3 0,15 4-1 0,0-4 0 16,-5 0 7-16,4 0 2 0,-4 0 0 0,-10 0 0 16,10-4 4-16,5-1 1 0,-1 5 0 0,-4 0 0 0,5 0 22 0,-1 0 5 0,6 0 1 15,0 0 0-15,-6 0 9 0,11 0 0 16,-6-4 0-16,11 4 0 0,-6-4 0 0,5 4 9 0,1 0-1 0,4 0-8 16,0-5 14-16,1 1-4 0,4-1-1 0,5 5 0 15,5-4 5-15,0 4 1 0,5-4 0 0,4 4 0 0,1 0-6 16,0-5-1-16,0 5 0 0,-1 0 0 0,1 0-8 0,0-4 10 15,4 0-10-15,-9 4 10 0,0 0-10 16,5 0-9-16,-1 0 9 0,6 4-13 0,-10 0 13 0,5 1 0 16,-5-1 0-16,-6 5 10 0,1 0-22 0,-9-1-4 15,4-3 0-15</inkml:trace>
  <inkml:trace contextRef="#ctx0" brushRef="#br0" timeOffset="61500.11">18056 12245 1452 0,'0'0'41'0,"0"0"9"0,0 0-40 31,0 0-10-31,-5 0 0 0,5 0 0 0,-10-4 67 0,10 4 11 0,0 0 2 0,-5-5 1 16,-4 1-20-16,4 0-4 0,5 4-1 0,-5-5 0 15,-5 1-15-15,10 4-3 0,0 0-1 0,-5-5 0 16,5 5-11-16,-10-4-2 0,10 4-1 0,-4 0 0 15,4 0 0-15,0 0 0 0,0 0 0 0,0 0 0 16,0 0 18-16,0 0 4 0,-10-4 1 0,10 4 0 16,0 0 2-16,0 0 0 0,0 0 0 0,0 0 0 0,0 0-23 0,0 0-4 15,0 0-1-15,0 0 0 0,0 0 10 0,0 0 2 16,0 0 0-16,10 0 0 0,-10 0-13 0,14 4-3 16,-4 0 0-16,-10-4 0 0,0 0-6 0,10 5-2 15,0-1 0-15,-10-4 0 0,0 0 0 0,9 5 0 16,1-1 0-16,0 0 0 0,-10-4-8 0,0 0 0 0,0 0 0 0,10 9 0 15,-10-9 0-15,10 4 0 0,-1 1 0 0,-9-5 0 16,10 4 0-16,0 0 0 0,-10-4 0 0,0 0 0 16,10 5 0-16,-1-1 8 0,-9-4-8 0,15 9 8 15,0-5-8-15,0 0 0 0,-1 1-10 0,1-1 10 16,4 1 0-16,1-1 0 0,5-4 0 0,-6 4 0 0,-4 1 0 16,9-1 0-16,1 0 0 0,-1-4 0 0,6 9 0 0,-1-5 0 31,-5-4 0-31,1 5 0 0,4-5 0 0,1 0 0 0,-6 4 0 15,5-4 0-15,-4 0 20 0,4 0 11 0,-9 0 1 16,4 0 1-16,1 0-33 0,4 0 0 0,-4 0 0 0,9 0 0 16,-10 0 0-16,11 0 0 0,-6 0 0 0,5-4 0 15,-4 4 0-15,-1-5-16 0,5 5 2 0,1 0 0 16,-1-4 14-16,-5 4 0 0,5 0 0 0,-4-4 0 16,9-1 10-16,-10 5 2 0,1-4 0 0,-1 0 0 0,0-1-12 15,1 5 0-15,-1-4 0 0,-4 4 0 0,4-4 0 0,0 4 0 16,6 0 0-16,-6-5 0 0,0 5 0 0,1 0 0 15,9-4 0-15,0 4 0 0,0 0 0 0,5-5-17 16,0 1 4-16,0 4 1 0,5-4 12 0,-5 4 0 16,0 0 0-16,0-9 0 0,5 9 10 0,-9-4 2 0,4-1 0 15,-5 1 0 1,5 0-12-16,0 4-11 0,0-5 3 0,5 5 0 16,-5-4 8-16,0 0 0 0,15-1 0 0,-10 1 8 15,4 0 0-15,-4 4 0 0,0-5 0 0,0 1 0 16,-5 4-8-16,0-5 11 0,0 5-11 0,-4 0 12 15,4 0-12-15,-5 0 0 0,5-4 0 0,5 0 0 0,-10 4 0 0,10 0 8 16,0 0-8-16,0-5 0 0,0 5 0 16,0-4 0-16,-5 4 0 0,5-4 0 0,0 4 0 0,0-5 0 0,-5 1 0 15,5 0 0-15,-5-1 0 0,0 1 0 0,5 0 0 16,-5-1 0-16,0 5 0 0,0-4 0 0,-5 4 0 0,5-4 0 16,5 4 0-16,-5 0 0 0,-5 0 0 0,0 0 0 15,-4 0 0-15,4 4 0 0,-5-4 0 0,5 0 0 16,-10 0 0-16,6 4 0 0,-6-4 8 0,5 0-8 15,-4 0 8-15,4 5-8 0,-5-1 12 0,1 0-4 0,-1-4-8 16,0 5 0-16,1-5 9 0,4 0-9 0,-5 4 12 0,1 0-3 16,-6-4 0-16,1 5 0 0,-6-5-1 0,1 4 0 15,0 0 0-15,-1 1 0 0,-4-1-8 0,-1 0 8 16,1-4-8-16,-15 0 8 0,15 5-8 0,-5-1 0 16,-10-4 0-16,9 5 8 0,-9-5-8 0,0 0 0 0,0 0 0 15,10 4 0 1,0 0-12-16,-10-4-5 0,0 0-1 0,0 0 0 15,0 0-76 1,0 0-15-16,0 0-3 0,0 0-724 0,0 0-144 0</inkml:trace>
  <inkml:trace contextRef="#ctx0" brushRef="#br0" timeOffset="116388.58">20621 10378 925 0,'0'0'26'0,"0"0"6"0,0 0-32 0,-15-4 0 0,5-1 0 0,10 5 0 16,0 0 20-16,-24-4-2 0,-1 0-1 0</inkml:trace>
  <inkml:trace contextRef="#ctx0" brushRef="#br0" timeOffset="116972.52">19260 11431 2408 0,'0'0'68'0,"-15"0"15"0,-9 5-67 0,4-1-16 0,1-4 0 0,-6 0 0 16,6 0 71-16,-11 0 10 0,6-4 3 0,-5 4 0 16,-1 0-37-16,-4 0-7 0,5 0-2 0,-6 4 0 15,-4 0-49-15,5 5-9 0,-5 0-3 0,0 4 0 16,-1 0-18-16,6 4-4 0,0 9-1 0,-5 0 0 15,4 5 6-15,6 4 2 0,0 4 0 0,4 9 0 0,1 4 14 0,4 4 4 16,5 10 0-16,6 3 0 0,4 1 20 0,0 4-11 16,5 0 11-16,5 4-8 0,9 1 8 0,1-1-10 0,0 0 10 15,4 1-10-15,6-14 10 0,4-4 0 0,1-9 0 16,-1-8-8-16,10-10 8 0,0-3 14 16,5-9-3-16,5-9-1 15,10-5-1-15,-5-8 0 0,0-4 0 0,4-9 0 16,6-4 3-16,-5-1 1 0,0-8 0 0,-10-9 0 15,4-4-13-15,-9 0 0 0,0-5 0 0,-9 1 0 0,-1-1 0 16,-5 5 20-16,-9 0-2 0,0 0-1 0,-11 4 5 0,1 0 1 16,-10 0 0-16,0 1 0 0,-10-1 27 0,-4-4 6 15,4 4 0-15,-15 0 1 0,1-4-36 0,-5 4-7 16,-1-4-2-16,-9 4 0 0,0 0 3 0,-5 5 0 0,-5-1 0 0,-5 10 0 16,0-1-15-16,5 4 0 0,-5 5 0 0,1 5 0 31,4 3-97-31,0 1-13 0,5 0-2 0,-5 4-652 0,9 0-129 0</inkml:trace>
  <inkml:trace contextRef="#ctx0" brushRef="#br0" timeOffset="117457.36">19221 10426 2310 0,'-10'17'65'0,"10"-8"15"0,0 0-64 0,0-1-16 16,-5 1 0-16,5-9 0 0,5 13 87 0,-5 0 13 15,0 5 4-15,0-1 0 0,0 5-32 0,0 4-7 16,-5 0-1-16,0 5 0 0,-4 3-24 0,4 1-6 0,0 4-1 16,-10 5 0-16,5 4-17 0,-4-5-4 0,-1 5-1 0,5 0 0 15,-5 0-11-15,1-5 0 0,-1-3 0 0,5-10-11 16,5 0-101-16,1-8-21 0,-1 0-4 0,0-9-1 16,0 0-116-16,5-13-23 0,0 0-5 0,5-13-1 0</inkml:trace>
  <inkml:trace contextRef="#ctx0" brushRef="#br0" timeOffset="117804.41">19368 9891 1642 0,'0'0'46'0,"0"0"11"0,-10 4-45 0,0 0-12 0,0 9 0 0,1 1 0 16,-1 3 124-16,-5 0 24 0,0 9 4 0,1 5 0 15,-1-1-73-15,-4 14-15 0,4 4-4 0,-5 4 0 16,6 13-35-16,4 5-7 0,-5 4-2 0,0 0 0 31,1 0-16-31,9-5 0 0,5-8 0 0,0-4 0 0,0-9 0 0,5-5 0 16,14-4-8-16,1-8 8 0,4-9-16 0,1-1 4 15,4-3 0-15,1-5 0 0,4-9 3 0,-5 5 1 16,5-9 0-16,1-9 0 0,-6 1 8 0,5-1 16 0,-4-4-4 16,4 0-1-16,-5 0 18 0,1-5 4 15,-6 1 1-15,1-1 0 0,-6 5-7 0,1-8-2 0,-6 3 0 16,-4 1 0-16,-10-1 21 0,-5-3 4 0,-4 3 1 0,-6 1 0 15,0-1-2-15,-9-3 0 0,-6-1 0 0,-4 0 0 16,-5-4-29-16,-5 4-5 0,-5 1-2 0,-5-1 0 0,0 0-13 16,0 5-12-16,-4-1 3 0,4 5 0 15,0 0-132-15,10 4-27 16,0 5-4-16</inkml:trace>
  <inkml:trace contextRef="#ctx0" brushRef="#br0" timeOffset="118789.32">18771 13542 1666 0,'0'0'36'0,"0"0"8"0,0 0 2 0,14 0 2 0,1 0-39 0,0 0-9 0,-1-5 0 0,1 5 0 16,-5 0 86-16,5 0 15 0,-6-4 3 0,6 4 1 0,-5-4-57 0,4-1-12 15,-9 1-3-15,-5 4 0 0,10-4-9 0,5 4-1 16,-5-5-1-16,-10 5 0 0,0 0-5 0,14-4-1 16,-4 0 0-16,5 4 0 0,-5-5-5 0,-10 5-2 15,0 0 0-15,0 0 0 0,0 0-9 0,14 0 10 16,-4 5-10-16,-10-5 10 0,0 0 1 0,0 0 0 15,0 0 0 1,0 13 0-16,-5-5 11 0,0 10 2 0,-9-5 1 0,-1 4 0 16,-5 5-25-16,-4 0-9 0,-1-1 0 0,-4 6 0 15,0-6 1-15,-6 10 0 0,6-1 0 0,-5 1 0 16,-1-1 8-16,6 1 0 0,-5-5-9 0,4 4 9 0,-4-4 0 0,15 0 0 16,-1-4-9-16,5-4 9 15,1 3 0-15,9-3-8 0,5-5 8 0,0-13 0 0,5 9-13 0,9-1 4 16,6-3 1-16,0-5 0 0,9 0 8 0,0 0 0 0,-4-5 0 0,9-3 0 15,-5-1 0-15,6-4 0 0,-1-5 0 0,0 1 0 16,0-5-12-16,1-4 0 0,-1-4 0 0,-5-1 0 31,-9-4-108-31,9 1-21 0,1-6-5 0,-6 1-738 0</inkml:trace>
  <inkml:trace contextRef="#ctx0" brushRef="#br0" timeOffset="119142.38">18736 13072 2098 0,'-44'35'60'0,"25"-9"12"0,-1 0-58 0,-9 9-14 0,4-1 0 0,-4 14 0 16,0 5 60-16,4 3 10 0,6 1 2 0,-6 4 0 16,1 4-43-16,9 4-8 0,5 5-1 0,0 5-1 15,10 3-19-15,5 1 0 0,0 4 0 0,10-8 0 0,4-1 0 16,11-9 0-16,-1-8 0 0,5-8 0 0,10-6 0 0,0-7 0 15,10-1 0-15,5-9 0 0,0-4 0 0,9-4 0 16,1-9 0-16,-1-4 0 0,-9-5 0 0,5-4 0 16,4-4 10-16,-9-5-10 0,0-4 13 0,-5-4-2 0,-5-5-1 0,-1 0 0 15,-3 0-10-15,-6-4 0 0,0 0 9 0,-10 0-9 16,1-4 20-16,-6-1 0 0,-4 1 0 16,-6-1 0-16,-4-4-8 0,-5 1-1 0,-5-1-1 0,-5-4 0 15,-5 4 4-15,-4-9 1 0,-11 5 0 0,1-4 0 16,-1-1-5-16,-4 1-1 0,-5-5 0 0,-6 9 0 31,6-5-9-31,-10 5 0 0,0 0-10 0,0 0-759 16,0 8-152-16</inkml:trace>
  <inkml:trace contextRef="#ctx0" brushRef="#br0" timeOffset="119689.08">20768 13285 2448 0,'0'0'54'0,"-5"0"11"0,0 4 3 0,0 1 0 0,0-5-55 0,-5 4-13 0,5 0 0 0,-4 1 0 0,-1-1 22 0,0 5 2 15,5-5 0-15,-5 5 0 16,-4 0-16-16,4 4-8 0,0 8 8 0,5 1-8 0,-5 9 0 0,1-1-10 31,-1 14 1-31,0-1 0 0,10 5-12 0,-5 9-3 0,-5-1 0 0,1 9 0 31,4 5-3-31,0 0-1 0,0 4 0 0,5 0 0 16,-10-5-132-16,10-3-28 0,0-6-4 0,0-7-649 0</inkml:trace>
  <inkml:trace contextRef="#ctx0" brushRef="#br0" timeOffset="120258.27">20640 13246 1758 0,'0'0'50'0,"0"-5"10"0,0 1-48 0,0 4-12 0,5-9 0 0,0 1 0 16,-5-1 95-16,10 0 16 0,5 1 3 0,-6-5 1 15,6 4-54-15,5-4-10 0,-1 4-3 0,1-4 0 16,4 0-27-16,-4 4-5 0,-1-4-2 0,6 5 0 0,4-6-14 0,-4 6 0 16,-1-1 8-16,1 0-8 15,-1 5 0-15,1 0 0 0,-6-1 0 0,1 5 0 0,-1 5 0 0,1-1 8 16,0 0-8-16,-1 1 0 0,-4-1 12 0,-1 5-4 0,-4-1-8 0,5 1 12 16,0 4-12-16,-10 0 0 0,4 0 0 0,-4 0 0 15,-5 5 0-15,5-1 0 0,-10 1 0 16,5 3 0-16,-5-3 24 0,-4 4 6 0,-1-5 1 0,0 5 0 15,-10-1-19-15,6 1-4 0,-1 0-8 0,0 4 12 16,1-4-12-16,-1 0 0 0,0-5 0 0,1 0 0 16,-1 1 0-16,5-5 8 0,-5 4-8 0,11-4 0 0,-6-4 0 0,5 4 0 15,0 0 0-15,5-4-10 0,0 4 10 0,0-4-8 16,0-1 8-16,0 5-8 0,0-13 8 0,10 9 0 16,0 4 0-16,-1 0-8 0,-4 0 8 0,10 0 0 15,0 0 0-15,4 0 0 0,-4 5 0 0,4-5 0 16,-4 9 0-16,5-1 0 0,-6-3-10 0,6 4 0 31,0-1 0-31,-1 5 0 0,-4-4 10 0,-5 9 14 0,4-5-3 0,-9 4-1 16,0 1-1-16,0-1 0 0,0 1 0 0,-5-1 0 15,0 5 13-15,-10 0 2 0,5-9 1 0,-5 9 0 16,-4-5 15-16,4 1 4 0,-5-1 0 0,-4-4 0 16,4-4-26-16,-5 0-5 0,1-1-1 0,-6 1 0 15,6 0-3-15,-1-5-1 0,-4-4 0 0,4 0 0 0,-4 0-24 16,-1-4-4-16,1-4-2 0,-1 3 0 15,1-8-141-15,4 0-28 0,1-4-5 0</inkml:trace>
  <inkml:trace contextRef="#ctx0" brushRef="#br0" timeOffset="120442.61">21590 14195 2762 0,'5'39'78'0,"0"-22"18"0,0 5-77 0,-1 0-19 16,1 4 0-16,5 0 0 0,0 0 44 0,0-4 6 15,-5 4 1-15,0 0 0 0,-5-4-19 0,4-1-3 16,-8 6-1-16,4-1 0 0,-5-5-99 16,0 1-20-16,0 0-4 0,-5 0-721 0,0-5-144 0</inkml:trace>
  <inkml:trace contextRef="#ctx0" brushRef="#br0" timeOffset="120674.44">21795 13054 2775 0,'0'0'61'0,"0"0"13"0,0 9 2 0,0 4 2 0,0 0-62 0,0 5-16 0,-4-1 0 0,4 0 0 31,0 1 41-31,-5 4 6 0,0-1 1 0,0 5 0 0,-5 1-40 0,5-1-8 16,-5 4 0-16,1 5 0 15,-1-5-104-15,0 1-20 0,5 4-4 0,-5-5-667 16,5 1-133-16</inkml:trace>
  <inkml:trace contextRef="#ctx0" brushRef="#br0" timeOffset="121127.62">22123 14081 1411 0,'10'9'31'0,"5"4"6"0,-5 0 2 0,4 5 1 0,6-1-32 0,-5 0-8 0,-1 1 0 0,6-1 0 0,-5 1 55 0,-6-1 9 15,6 0 3-15,-5-4 0 16,-5 5-16-16,0-5-3 0,-1 4-1 0,-4-4 0 0,0 5 13 16,-4-1 2-1,4-4 1-15,-10 5 0 0,0-1-21 0,0 0-4 0,0 1-1 0,1 4 0 16,-6-1-5-16,5 1 0 0,-5 0-1 0,1 0 0 15,-1 4-15-15,0 0-2 0,1 0-1 16,4 0 0-16,-5 0-13 0,5 0 11 0,6 5-11 16,-6-5 10-16,5 4-10 0,5-8 0 0,0 4 0 0,0-4 0 15,5-5 0-15,5-4 0 0,-1 1-10 0,6-6 10 16,0-3 0-16,4-1 0 0,6-8 0 0,-6-5 0 0,6 0 11 16,-1-4-2-16,-4-4 0 0,4-5 0 0,1-9-9 15,4 1 0-15,-4 0 0 0,-1-1 0 0,1-4 17 0,-6 0 11 16,6 1 3-16,-11-1 0 0,-4 4-18 0,5-3-3 15,-5 3-1-15,-1 1 0 0,1-1 10 0,-10 5 1 16,0-4 1-16,-5-1 0 0,0 5 16 0,1 0 3 16,-6-5 1-16,-5 1 0 0,0 0-21 0,1-1-5 0,-6 1-1 0,1 4 0 15,-6 4-2-15,5 0 0 0,-4 5 0 0,-5 4 0 16,-1-5-12-16,1 9 0 0,0 5 0 0,4 0 0 16,-9 8 0-16,4 0-10 0,-4 1 2 0,0 3 0 15,0 6-40 1,-1 3-8-16,1 9-2 0,5 0 0 0,-1 0-23 0,1 5-5 31,5-1-1-31,4 1-629 0,0-5-127 0</inkml:trace>
  <inkml:trace contextRef="#ctx0" brushRef="#br0" timeOffset="121542.72">23690 13807 2282 0,'0'0'50'0,"0"0"10"0,0 0 3 0,0 0 1 0,0 0-51 0,0 0-13 16,0 0 0-16,0 0 0 0,-10-4 82 0,-5 0 14 15,-4-5 2-15,-11 0 1 0,1 0-76 0,-10 1-15 16,0 3-8-16,-6-3 8 31,1 3-39-31,-5 5-7 0,10 0-2 0,-5 0 0 0,0 5-12 0,0 3-2 16,0 5-1-16,5 0 0 0,5 5 33 0,-1-5 6 0,1 9 2 0,5-5 0 15,4 5 14-15,6 0 0 0,4-1 12 0,5 1-12 16,1 0 8-16,9 4-8 0,0 0 0 0,9 5 0 16,1 3 21-16,10 1-2 0,-6 4-1 0,6-4 0 15,4 9-4-15,1-5-1 0,-1 0 0 0,6 0 0 0,-1 5 3 16,0-5 0-16,1 4 0 0,-6-3 0 0,6 3 6 0,-6-4 2 0,1 0 0 16,-6-4 0-16,1 4-8 0,-6-4 0 0,1 0-1 15,-5 0 0-15,-5-5 12 0,-10-4 2 16,5 0 1-16,-10-4 0 0,-5 4-20 0,-4 0-10 0,-6-4 10 0,-4 4-10 15,-5-4 12-15,-10 0-3 0,-10 0-1 0,-5-5 0 32,0 0-36-32,-9 1-8 0,-6-5-2 0,-9-4-755 0,-5-1-151 0</inkml:trace>
  <inkml:trace contextRef="#ctx0" brushRef="#br0" timeOffset="121958.87">20498 15874 2152 0,'0'0'48'0,"0"0"9"0,0 0 3 0,0 0 0 0,0 0-48 0,0 0-12 0,0 0 0 0,10 0 0 0,0 0 25 0,-10 0 3 16,0 0 1-16,20-4 0 0,-1 4-29 0,1-4 0 15,4-1 0-15,1 1 0 0,-1-1-9 0,6-3-2 16,4 3 0-16,0 1 0 0,0 0 24 0,1-5 5 16,-1 5 1-16,0-1 0 0,0-3-6 0,1 3-1 15,-6 1 0-15,0-5 0 0,6 5-12 0,-11 0 0 16,5-1 8-16,-4 1-8 0,-1 4-10 0,-4-5-5 0,0-3-1 0,-6 8-664 16,1-5-134-16</inkml:trace>
  <inkml:trace contextRef="#ctx0" brushRef="#br0" timeOffset="122323.95">20787 16061 2490 0,'-19'31'71'0,"9"-18"14"0,0 4-68 0,0 1-17 0,0-5 0 0,6 4 0 15,-1 1 44-15,0-1 6 0,-5-4 1 0,5 9 0 16,-5-5-37-16,5 1-14 0,1-1 11 0,-1 5-11 31,-5-9 0-31,5 0 0 0,5 0-11 0,-5 0 11 16,5 0-44-16,0-13-2 0,0 0 0 0,0 13 0 15,5-4-10-15,-5-9-3 0,0 0 0 0,10 9 0 16,-5-5 16-16,-5-4 3 0,0 0 1 0,0 0 0 0,0 0 28 0,0 0 11 16,0 0-8-16,0 0 8 0,0 0-12 0,9 9 4 15,1-9 0-15,-10 0 0 0,0 0 8 0,10 8 16 16,0 1-4-16,0-5-1 0,4 5-11 0,-4 4 0 0,0-9 0 0,9 5 0 15,-4 0 10-15,0 0 0 0,9 4 0 0,1-9 0 16,4 0 6-16,0 5 0 0,6-9 1 0,-1 4 0 16,5-4-9-16,-5-8-8 0,10 3 12 0,-4-3-12 15,-6-1-47 1,10-4-16-16,-5-9-3 0,10 0-834 0</inkml:trace>
  <inkml:trace contextRef="#ctx0" brushRef="#br0" timeOffset="122728.12">21727 16192 2664 0,'-10'26'59'0,"0"-9"12"0,5 1 2 0,1-1 1 0,4 5-59 0,-5 0-15 0,5 0 0 0,0-1 0 0,0 1 34 0,0 0 4 15,0 0 1-15,0-5 0 0,-5 5-31 0,0-1-8 16,5 1 0-16,-5 0 0 15,0-5-33-15,0 5-8 0,0-4-2 0,-4 3 0 16,4-8-41-16,0 0-8 0,0 0-1 0,0 1-1 16,-5-6 11-16,10-8 3 0,0 0 0 0,0 0 0 15,0 0 31-15,0 0 6 0,0 0 2 0,5-13 0 0,0 0 21 0,0 0 4 0,0-9 0 0,5 5 1 32,-6-5 15-32,6 0-12 0,5-4 12 0,-5 5-12 15,-1-6 12-15,6 1 0 0,-5 0 9 0,0-4-9 0,4-1 0 0,1 5 0 0,0 0-13 0,-5 4 4 31,4 1 9-31,1 3 12 0,5 1-2 0,-1 4-1 16,-4-5 38-16,9 10 7 0,1-1 2 0,-6 0 0 0,6 5-22 0,-6-1-4 16,1 5-1-16,4 5 0 0,1 4 4 0,-1 4 1 0,-9 4 0 15,5 0 0-15,-1 14-22 0,-4-1-12 16,-10 1 12-16,9 4-12 0,-9 4 26 0,5-4-2 0,-10 4 0 0,0-4 0 16,-5 4-12-16,0-4-2 0,5-1-1 15,-5-3 0 1,1-1-36-16,4-4-7 0,-10-8-2 0,10-5-650 0,0 0-130 0</inkml:trace>
  <inkml:trace contextRef="#ctx0" brushRef="#br0" timeOffset="123375.1">23181 15835 2480 0,'-5'31'55'0,"10"-18"11"0,-5 4 2 0,0 5 1 0,0 0-55 0,5 4-14 0,-5 4 0 0,4 5 0 16,-4 0 26-16,5 0 2 0,-10 4 1 0,5 4 0 15,0 5-17-15,-4 0-3 0,-6-5-1 0,0 1 0 16,0-5-8-16,0 0 0 0,1 0 9 0,-6-4-9 0,0-4 0 0,5-5 0 0,1-4 0 16,-1-5 0-16,-5 0 0 0,5-4 0 0,1-4 0 0,-1 0 0 15,0-5-15-15,0-4 3 0,0-4 0 0,10 4 0 16,-4-9-4-16,-11-4 0 0,5-4 0 0,0-1 0 15,0-3 7-15,6-6 1 0,-6-3 0 0,5 0 0 16,0-5-4-16,0-4 0 0,5-5 0 0,-5 1 0 16,5-1 3-16,10 0 0 15,-5-3 0-15,5-1 0 0,4 4 0 0,1 5 0 16,5 0 0-16,4 8 0 0,-4 1 9 0,4 8-13 16,1 0 5-16,-1 5 8 0,1 4 0 0,4 0 0 15,0 0 0-15,-4 9 0 0,4 4 0 0,0 0 0 16,-4 0 0-16,4 4 0 0,-4 5 20 0,4-1 1 15,-9 5 1-15,4 5 0 0,-4-5 2 0,-6 9 1 16,1-1 0-16,0 1 0 0,0 4 4 0,-11 0 1 0,-4 0 0 0,0 1 0 16,5-1-10-16,-5 0-3 0,-5 0 0 0,1-4 0 15,-6 4-7-15,0-5-2 0,-5 1 0 0,1 0 0 16,-6 0-8-16,0-9 10 0,1 4-10 0,-1-4 10 16,1 0-10-16,-1 0-16 0,1-4 4 0,-1-5 1 15,5-4-19 1,-4 0-4-16,4-4-1 0,0 4 0 0,6-9 19 0,-6 5 3 0,5 4 1 0,5-4 0 0,5 4 12 0,-10-5-12 15,10 1 12-15,0 4-12 0,0 0 4 0,0 0 8 16,0 0-13-16,0 0 5 0,0 0 8 0,0 0 12 0,15 0-2 16,0 9-1-16,-1-1 7 0,1 5 0 0,0 1 1 15,4 7 0-15,-4 1-1 0,0 0-1 0,4 4 0 16,1 0 0-16,-5 4 5 0,4-3 0 0,-4 3 1 0,4-4 0 31,1 0-21-31,0 0 0 0,-1 0 0 0,1-4 0 0,-1-4 0 16,1-1 0-16,-1-4 0 0,-4 0 0 15,5-4-143-15,-1-9-29 16,6-4-7-16</inkml:trace>
  <inkml:trace contextRef="#ctx0" brushRef="#br0" timeOffset="123727.09">23978 15926 2707 0,'-29'40'60'0,"19"-19"12"0,0 1 2 0,-4 9 2 0,4-1-61 0,0 9-15 15,0-4 0-15,6 9 0 0,-1-5 15 0,0 0 0 16,0 0 0-16,5-4 0 0,0 0-15 0,0 0 0 0,0-9 0 0,5 0 0 16,0-9 0-16,4 1 0 0,1-1-12 0,5-8 12 15,0-5-20-15,-1 0 2 0,6-4 1 0,-1-4 0 16,1 0 5-16,0-9 0 0,-1 0 1 0,6-5 0 15,-6 5 11-15,6-9-8 0,-1-4 8 0,-4 4-8 16,-6 1 0-16,6-1 0 0,-10 0 0 0,4 5 0 0,-4-5 16 16,-5 5 4-16,-5-1 1 0,5 1 0 0,-5 4 7 15,-5-5 0-15,0 5 1 0,0-4 0 0,-4-1-13 16,-1 5-8-16,0 0 8 0,-5 0-8 16,1 0-36-16,-1 5-12 0,5-1-3 15,-5 4 0-15,1-3-165 0,-1 8-32 0,5 0-8 0</inkml:trace>
  <inkml:trace contextRef="#ctx0" brushRef="#br0" timeOffset="124159.52">24585 16022 2072 0,'0'0'59'0,"0"9"12"0,0-9-57 0,5 17-14 0,-5-8 0 0,-5 4 0 0,5 0 112 0,0 5 20 16,-5-5 4-16,1 4 1 0,-1 5-59 0,-5 0-12 0,0-1-2 0,5 10-1 15,-5-1-39-15,1 1-8 0,-1-1-2 0,-5 1 0 16,10-5-6-16,-5 4-8 0,-4-4 11 0,9 0-11 16,-5-4 0-16,5-4 0 0,0-1 0 0,0-4 0 15,5 0 0-15,0-13 0 0,0 0 0 0,0 0 0 16,0 0-12-16,0 0 3 0,0 0 1 0,10-4 0 0,5-1-12 0,0-8-3 16,-1-4 0-16,6-5 0 15,-6 0 10-15,6-4 1 0,0 0 1 0,-6-4 0 0,6-1 11 16,4 1-12-16,-9 4 12 0,5 4-12 0,-6 4 12 0,6 1 0 15,-5 4 0-15,-1 4-8 0,-4-4 8 0,5 9 0 16,-1 0 0-16,1 4 8 0,-15 0 11 0,10 8 2 16,5 5 1-1,-1-4 0-15,1 8-2 0,0 1-1 0,-6 4 0 0,1-5 0 16,5 9-9-16,-5 0-2 0,-1-4 0 0,6 0 0 16,0 0-8-16,0-5 8 0,-1 0-8 0,1-4 8 15,0 0-8-15,4 0 0 0,6 1 0 0,-1-10 0 16,1 5 0-16,-1-9 0 0,5 4 0 0,1-4 0 15,4 4 0-15,-9-4 0 0,-1 9 0 0,-4 0 8 16,4 4 0-16,-9 4 0 0,-5 9 0 0,-1 5 0 0,-4 8 24 0,-10 4 4 16,-4 14 0-16,-6 0 1 0,0 8-25 0,-9-4-4 15,4-5-8-15</inkml:trace>
  <inkml:trace contextRef="#ctx0" brushRef="#br0" timeOffset="147486.15">11238 6174 1339 0,'-5'0'29'0,"5"0"7"0,0 0 0 0,0 0 2 0,0 0-30 0,0 0-8 0,-10-4 0 0,10 4 0 15,0 0 68-15,-5-4 12 0,-4-9 2 0,9 13 1 16,0 0-10-16,0-9-1 0,-5 5-1 0,0-5 0 0,5 9-11 0,0 0-1 16,0 0-1-16,-10-9 0 0,5 5-5 0,5 4-1 15,0 0 0-15,0 0 0 0,0 0-11 0,0 0-2 0,0 0-1 0,0 0 0 16,0 0-20-16,0 0-4 0,-5 13-1 0,5 0 0 16,10 4-1-16,-10 5 0 0,0-5 0 0,0 10 0 15,5-6-12-15,0 10-16 0,0-5 3 0,-5 9 1 16,-5 0 12-16,10-1 0 0,0-3 0 0,-5 4 0 0,0-5 0 0,0 5 0 15,0-5 0-15,4 1 0 0,1-1-8 16,-5-4 8-16,5 5 0 0,0-5-9 0,5 4 0 16,-5-8 0-16,-10 4 0 0,5-4 0 0,10-5-4 0,-10 1-1 15,-5-5 0-15,0 0 0 0,5 0 2 0,0-13 0 16,0 0 0-16,0 0 0 0,-5 4 12 0,5-4 0 31,0 0 0-31,0 0 0 0,0 0-18 0,0 0 2 0,0-8 1 0,5-5 0 16,0-5 15-16,0 1 0 0,-5-5 0 0,5 0 10 15,9-4-10-15,-9 0 0 0,0-4 0 0,0 8 0 16,5-4 0-16,0 0 0 0,-6 0 0 0,6-1 0 16,-5 6 0-16,0-5 0 0,10-5 0 0,-5 5 0 15,-6 4 0-15,11 0 0 0,-5 5 0 0,5 0 0 16,-1 4 0-16,1 0 0 0,-5 0 9 0,9-1-9 0,-4 6 8 0,5-1-8 16,-6 0 10-16,1 1-10 0,5 3 0 0,-6 1 8 15,6 4-8-15,-6 0 0 0,-4 0 8 0,5 4 0 16,-5 1-8-16,0 3 12 0,-10-8-12 0,9 9 8 0,6 4-8 15,-10 0 0-15,5 0 34 0,-5 0 1 0,-5 5 0 16,9-5 0-16,-4 4-35 0,-5 5 0 0,0-9-15 16,0 4 5-1,5-4 10-15,-5 5 0 0,0-5 0 0,0-4 0 16,-5 4 0-16,5-5 0 0,0-8 0 0,-5 13 0 16,-4-8 0-16,-1 3 0 0,5-3 0 0,-5-1 0 0,-5-4 0 15,6 0 0-15,-6 0 0 0,5 0 0 0,-5-4 0 0,1-1 0 16,-1-3 0-16,0 3 0 0,1-3 12 15,-1-1-3-15,-5 0 0 0,6-4 0 0,-1 0 1 0,0 4 0 16,1-4 0-16,-6 0 0 0,5-4 2 0,1 4 1 0,4 4 0 0,-5-4 0 16,-4 4-1-16,4 1-1 0,10 3 0 0,-5 1 0 15,1 0 3-15,9 4 1 0,0 0 0 0,0 0 0 16,0 0 1-16,0 0 0 0,0 0 0 0,0 13 0 16,4 0-7-16,1 0-1 0,0 0 0 0,0 4 0 15,0-4 0-15,5 0 0 0,0 0 0 0,-1-4 0 16,-9 4 4-16,10-4 1 0,0 4 0 0,0-4 0 0,-5 4 0 0,4 0 0 15,1 0 0-15,0-4 0 0,0 4-13 0,0-5 9 16,-5 1-9-16,4 0 8 0,6-1-8 0,-10 5 0 0,-5-13 9 16,10 9-9-16,-1 0 0 0,-4 0 8 15,-5-9-8-15,5 8 0 0,-5-8 12 0,0 0-3 0,10 9 0 16,-10-9 0 15,0 0-42-31,0 0-9 0,0 0-2 0,0 0 0 0,0 0-36 0,0 0-7 0,0 0-1 0,10 0-1 16,5 0-72-16,-15 0-15 0,4-4-2 15,6-5-444-15,0 0-89 0</inkml:trace>
  <inkml:trace contextRef="#ctx0" brushRef="#br0" timeOffset="148117.53">12109 6531 1638 0,'0'0'36'0,"0"0"7"0,0 0 1 0,0 0 3 0,0 0-38 0,0 0-9 15,0 0 0-15,0 0 0 0,-10 5 83 0,10-5 14 16,0 0 3-16,-9 4 1 0,-6 5-19 0,5-5-4 0,-5 0-1 0,6 5 0 15,-1-5-39-15,-5 9-8 0,-4-4-2 0,4 4 0 16,0 0-12-16,1 0-2 0,-6 5-1 0,0 3 0 16,6-3 3-16,-1 4 1 0,0-1 0 0,6 1 0 15,-6 0-17-15,10 0 0 0,5-5 0 0,0 0 0 16,-5 1-22-16,10-5-8 0,0-4-2 0,5-1 0 31,4-3 20-31,1-1 3 0,-5-4 1 0,9-4 0 0,6 4 8 0,-1-9 0 16,-9 0 0-16,0 1 0 0,9-5 0 0,-4-1 0 15,-6 1 0-15,-4-4 0 0,5 0 0 0,0-1 12 16,-1 1-2-16,-4-1-1 0,-5 1-9 0,5 4 0 16,0 0 9-16,-6 0-9 0,1 0 11 0,0 0-3 0,0 0 0 15,5 4 0-15,-5 5 9 0,-5 4 2 0,-5-9 0 16,0 0 0-16,0 5-19 0,5 4 0 0,0 0 0 0,0 0 0 16,0 0 0-16,0 0 0 0,0 0 0 0,-5-9 0 15,-5 9-25-15,10 0-12 0,0 0-3 0,-9 0 0 16,-1 4-39-16,10-4-8 0,0 0-1 0,0 0-553 15,0 0-111-15</inkml:trace>
  <inkml:trace contextRef="#ctx0" brushRef="#br0" timeOffset="148470.91">12339 6523 1040 0,'0'0'23'0,"0"0"5"0,10-5 0 0,-10 5 1 0,10-4-29 0,-10 4 0 0,10-5 0 0,-10 5 0 16,0 0 92-16,0 0 12 0,0 0 2 0,0 0 1 15,0 0-19-15,0 0-3 0,0 0-1 0,0 14 0 16,0-6-24-16,0 5-6 0,-10 0-1 0,5 0 0 0,0 0-13 0,5 0-2 16,-10 5-1-16,10-5 0 0,-5 0-14 0,5 0-3 15,-5 0-1-15,5 0 0 0,5-4-1 0,-5-9 0 16,5 13 0-16,0-4 0 0,5-5-18 0,-10-4 0 0,15 4 0 0,-6-4 0 16,6 0 28-16,0-4 0 0,-1 0-1 0,6-5 0 15,-5 5-11-15,-1-5-3 0,1-4 0 16,0 4 0-16,-5 0 24 0,-1 1 5 0,1-5 1 0,0 4 0 15,-5 0-18-15,0 5-3 0,-5 4-1 0,0-9 0 16,0-4 18-16,-5 4 3 0,0 1 1 0,-5-1 0 0,0 5-25 0,-4-1-5 16,4-3-1-16,-5 8 0 0,5-9-12 0,-4 9-16 15,4-4 3-15,0-1 1 16,0 1-36-16,10 4-6 0,-9-4-2 0,9 4 0 31,0 0-118-31,0 0-24 0,4-9-5 0,6-9-420 0,5 1-84 0</inkml:trace>
  <inkml:trace contextRef="#ctx0" brushRef="#br0" timeOffset="148871.3">12971 5926 1177 0,'0'0'25'0,"0"0"6"0,0 0 1 16,0 0 2-16,0 0-34 0,0 0 0 0,0 0 0 0,0 0 0 0,0 0 122 0,0 0 18 16,0 0 3-16,0 18 1 0,-5-1-36 0,5 1-6 15,-10-1-2-15,5 9 0 0,0 0-36 0,-5 5-7 16,5-1-1-16,-4 5-1 0,4-5-19 0,-5-4-3 0,5 1-1 0,-5 3 0 15,5-4-24-15,1-4-8 0,4 0 0 0,-5-1 0 16,5-3 0-16,0-5 0 0,0 0 0 0,0 0 0 31,0-13-26-31,0 0-6 0,0 0 0 0,0 0-1 16,0 0-23-16,0 0-5 0,0 0-1 0,0 0 0 16,0 0 18-16,5-13 3 0,-1 0 1 0,-4 0 0 15,0-5-29-15,0-3-6 0,0-1-1 0,-4 0 0 16,-6 0 0-16,5 1 0 0,-5-1 0 0,0 0 0 15,-4-4 35-15,4 0 6 0,-5 4 2 0,0 0 0 0,-4 1 33 0,4-1 0 16,0 0 0-16,1 0 0 0,-1 9 32 0,5-4 9 0,5 8 3 0,-4 1 0 16,9 8 12-16,0 0 2 0,0 0 1 0,9-5 0 15,6 1-3-15,0-1 0 0,4 5 0 0,-4 5 0 16,5-1-8-16,-1 1-3 0,1-1 0 0,4 5 0 16,-4 4-5-16,4-5-2 0,1 5 0 0,-6-4 0 15,6 4-16-15,-1-4-3 0,-4 4-1 0,4-4 0 16,-4 4-18-16,0-5-16 0,-1 1 4 0,1 0-620 15,-1-1-124-15</inkml:trace>
  <inkml:trace contextRef="#ctx0" brushRef="#br0" timeOffset="149818.48">12295 7145 1180 0,'0'0'26'0,"-5"9"6"0,-4 4 0 0,4-5 1 0,-5 1-33 0,5-5 0 16,5-4 0-16,-10 9 0 0,5 0 80 0,5-9 10 16,0 0 2-16,0 0 0 0,-5 8-21 0,5-8-4 15,0 0-1-15,0 13 0 0,0-13-14 0,5 9-4 16,-5-9 0-16,10 9 0 0,0 0-2 0,0-1-1 0,-1 1 0 0,6 0 0 15,-5-1 1-15,5-3 0 0,-1 3 0 0,6 1 0 32,-5-4-21-32,4 3-4 0,1-3-1 0,-1 3 0 0,1 1 21 0,4-5 4 0,-4 5 1 0,-1 0 0 15,1-5-37-15,0 0-9 0,-1 1 0 0,1 3 0 16,-1-3 0-16,1-1 0 0,-5 1 0 0,-1-1 0 31,1 0 0-31,0 1 0 0,-6-5 0 0,6 4 0 16,-5-4-73-16,-10 0-17 0,10-4-3 0,4-1-1 15,-14 5-101-15,5-4-20 0,5-5-4 0,-5 5-1 16,0-5 8-16,-5 9 0 0,5-9 1 0,-5-8 0 31,-5 4 87-31,5 0 16 0,-5 4 4 0,0 1 1 0,0-6 159 0,0 6 32 16,0-1 7-16,-4 5 1 0,4-5 0 0,-5 0 0 0,0 5 0 0,0 0 0 16,5-1-26-16,-4 5-5 0,-1 0-1 0,0 0 0 15,0 0-1-15,10 0-1 0,-10 0 0 0,10 0 0 0,-9 0-1 0,9 0 0 16,0 0 0-16,0 0 0 0,0 0-3 0,0 0-1 15,0 0 0-15,0 13 0 0,9-4-17 16,-4 0-3-16,5 4-1 0,0-5 0 0,5 1 4 16,-1 0 0-1,1 0 0-15,0 4 0 0,-1-5-21 0,1 5-4 0,5-4-1 0,-6 0 0 16,1 4 3-16,0-4 1 0,-1 4 0 0,1 0 0 16,0 0-9-16,-1 0-1 0,-4 0-8 0,0 4 12 15,0 1 6-15,0-5 1 0,-1 4 0 0,1 1 0 16,-5 3 2-16,0-3 1 0,-5-1 0 0,0 0 0 15,0 5 11-15,0-4 3 0,-5-1 0 0,0 0 0 16,-5 1-20-16,1-1-4 0,-1 1-1 0,-5-1 0 0,0-4-11 0,1 0-9 16,-6 5 9-16,1-5-13 15,-1 0-29-15,-4 0-6 0,4-9 0 0,-5 5-664 16,6-5-133-16</inkml:trace>
  <inkml:trace contextRef="#ctx0" brushRef="#br0" timeOffset="150303.15">13308 7445 2026 0,'0'0'44'0,"0"0"10"0,0 0 2 0,0 0 1 0,0 0-45 0,0 0-12 0,0 0 0 0,0 0 0 16,0 0 52-16,0 0 8 0,0 0 1 0,0 0 1 0,0 0-10 16,0 0-3-16,0 0 0 0,5 9 0 0,-5-9-9 0,0 0-3 15,10 8 0-15,-10-8 0 0,0 0-23 0,5 14-5 16,5-6-1-16,-5-3 0 0,4 3-8 0,1 1 0 15,0-5 0-15,0 1 0 16,0-1-29-16,4 0 1 0,1 1 1 0,5-5 0 16,-1 0-50-16,1 0-11 0,-1 0-1 0,1 0-1 15,-1-5-34-15,1 1-8 0,-5 0 0 0,4-1-1 16,-4 1 5-16,0 0 0 0,-6-5 1 0,6 0-492 0</inkml:trace>
  <inkml:trace contextRef="#ctx0" brushRef="#br0" timeOffset="150602.71">13631 7227 1407 0,'0'0'31'0,"0"0"6"0,0 0 2 0,0 0 1 0,0 0-32 0,0 0-8 0,0 0 0 16,0 0 0-16,0 0 59 0,-5 9 10 0,1 0 3 0,4 0 0 16,0-1-34-16,0 5-6 0,0 0-2 0,4 0 0 15,1 1-6-15,0-6-2 0,0 10 0 0,5-5 0 16,-5 4 2-16,5 0 0 0,-1-3 0 0,1 3 0 15,0 0 0-15,0 1 0 0,0 4 0 0,-1-5 0 16,6 5-13-16,-5-5-3 0,0 1 0 0,-1 3 0 16,1-3 7-16,-5 3 1 0,0-3 0 0,-5 4 0 0,0-5 3 15,0 5 1-15,-5-5 0 0,0 1 0 0,-5-1 6 16,1-4 2-16,-1 4 0 0,-5-4 0 0,0 5-20 0,1-5-8 0,-6 4 8 0,6 1-8 16,-6-5 0-16,0 0-17 0,1 0 2 0,-1-4-658 15,1-5-132-15</inkml:trace>
  <inkml:trace contextRef="#ctx0" brushRef="#br0" timeOffset="150971.41">14576 7402 1254 0,'0'0'36'0,"-10"0"7"0,0 0-35 0,6 4-8 16,-6-4 0-16,10 0 0 0,-10 4 53 0,10-4 9 15,0 0 2-15,0 0 0 0,0 0-4 0,0 0-1 16,0 0 0-16,0 0 0 0,10 5-15 0,0 3-4 0,9 1 0 0,-4-5 0 31,9 5 4-31,1 0 1 0,-1-1 0 0,6-3 0 16,-6 4-14-16,5-1-3 0,1-3-1 0,-1 3 0 15,-4 1-15-15,-1-5-4 0,-4 1 0 0,-1 3 0 16,1-3-8-16,4-1-9 0,-9 0 9 0,5 1-13 31,-11-1-19-31,6 1-4 0,-5-5-1 0,-10 0 0 0,0 0-111 0,15 0-23 0,-15 0-4 0</inkml:trace>
  <inkml:trace contextRef="#ctx0" brushRef="#br0" timeOffset="151271.95">14777 7167 1463 0,'0'0'41'0,"0"0"10"15,0 0-41-15,0 0-10 0,0 0 0 0,10 8 0 16,-6 1 45-16,11-5 7 0,-5 5 2 0,5 4 0 15,-1-4-1-15,6 4 0 0,-1 4 0 0,1-4 0 0,4 5-16 0,1 3-3 16,-6-3-1-16,6-1 0 0,-5 1-5 0,-1-5-2 31,1 4 0-31,-1 1 0 0,1-1 2 0,-1-4 1 0,1 0 0 0,-5 4 0 16,4-3-7-16,-4-1-2 0,5 4 0 0,-6-4 0 16,1 4 6-16,0-3 1 0,-1-1 0 0,-4 4 0 15,5-4 13-15,-10 0 4 0,0 0 0 0,-1 5 0 16,-8-5-2-16,-1 4 0 0,0-4 0 0,-5 4 0 15,-5-3-18-15,-4 3-3 0,-6 0-1 0,-4 1 0 16,-5 3-108-16,-15 1-23 0,-10 0-4 0</inkml:trace>
  <inkml:trace contextRef="#ctx0" brushRef="#br0" timeOffset="154906.84">10142 9664 1605 0,'0'0'35'0,"0"0"7"0,0 0 2 0,0 0 2 0,0 0-37 0,0 0-9 0,9 0 0 0,-9 0 0 16,15 9 44-16,0-5 8 0,-1 5 0 0,1 4 1 0,10-4-42 16,-6 0-11-16,-4-1 0 0,4 1 0 0,1 4 0 0,0 5-17 15,4-5 4-15,1-5 1 0,-11-3 12 0,11 3 0 16,9-3 0-16,-10 3 0 0,1 1 0 0,9-5 13 15,0 5-2-15,10 0-1 0,1-5-1 0,-1 5 0 16,-5-5 0-16,10 1 0 0,14 3 11 0,-4 1 1 0,-5-5 1 0,5 5 0 16,-1 0 1-16,1-1 0 0,5 1 0 0,-1-4 0 15,6 3 0-15,4 1 0 0,15-5 0 0,-4 1 0 16,-11 3-7-16,15-3-2 0,10-5 0 0,5 4 0 16,0 0-2-16,4-4-1 0,6 0 0 0,4 0 0 15,-4 0 1-15,-1 0 0 0,6-4 0 0,4 0 0 31,-4 4 0-31,-1-5 1 0,1 1 0 0,-11 0 0 0,1-5-1 0,0 0 0 16,4 5 0-16,1 4 0 0,-5-4-12 0,-1 4 8 16,-4-5-8-16,0 5-677 15,9 0-139-15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0-24T15:22:53.182"/>
    </inkml:context>
    <inkml:brush xml:id="br0">
      <inkml:brushProperty name="width" value="0.05292" units="cm"/>
      <inkml:brushProperty name="height" value="0.05292" units="cm"/>
      <inkml:brushProperty name="color" value="#FF0000"/>
    </inkml:brush>
  </inkml:definitions>
  <inkml:trace contextRef="#ctx0" brushRef="#br0">16172 8150 511 0,'0'0'11'0,"0"0"2"0,0 0 1 0,0 0 1 0,0 0-15 0,0 0 0 15,0 0 0-15,0 0 0 0,-5-9 56 0,-5 1 9 16,5 3 2-16,5 5 0 0,0 0 7 0,0-8 2 15,-5-1 0-15,5 9 0 0,-5-4-15 0,5 4-2 16,-5-9-1-16,0 0 0 0,5 9 0 0,-9-4 0 16,4-1 0-16,5 5 0 0,-10-4-15 0,10 4-3 0,-5-9-1 0,0 5 0 15,-5 4-4-15,10 0-1 0,-9-4 0 0,4-1 0 16,-5 5-5-16,10 0-1 0,-10-4 0 0,0 4 0 16,10 0-6-16,-9 0-2 0,-1 0 0 0,10 0 0 15,-5 0-8-15,-5 0-1 0,0 0-1 0,10 0 0 16,-9 4-10-16,-1-4 0 0,0 0 9 0,10 0-9 15,-5 5 8-15,-5-5-8 16,1 0 10-16,9 0-10 0,-10 4 8 0,10-4-8 0,-10 0 0 16,0 4 0-16,0 1 9 0,1-1-9 0,9-4 8 15,-10 4-8-15,5 1 11 0,-5 3-3 0,10-8-8 16,-10 5 12-16,1-1-1 0,-1 5-1 0,5-5 0 0,-5 5 0 16,0 0-10-16,0-1 12 0,-4 5-12 0,4-4 12 15,-5 4 2-15,1 0 1 0,4-4 0 0,-5 4 0 16,5 0-15-16,-4 0 9 0,-1 0-9 0,5 0 8 0,-4 0-8 0,4 0 10 15,0-4-10-15,-5 4 10 0,5 0-10 16,1 0 10-16,-1 0-10 0,0-4 10 0,0 4 0 0,5 0 0 16,-4-4 0-16,4 4 0 0,-5-5-2 0,5 6 0 15,-5-1 0-15,0 0 0 0,6 0 0 0,-6 0-8 16,0 0 12-16,5 0-4 0,-5 0-8 0,1 0 0 16,-1 0-10-16,0 4 10 15,0-3 0-15,0-1 0 0,5 4 0 0,-4-4 0 16,-1 4 0-16,5 1 0 0,-5-5 0 0,5 4 0 15,-4-4 0-15,4-4 0 0,0 4 0 0,0 0 0 16,0 0 0-16,0-4 8 0,0 4 1 0,5-4 0 16,-5 4-9-16,5 0 0 0,-5 0 0 0,5 0 0 15,-5-4 0-15,5 4-11 0,-4 4 3 0,4-4 0 0,0 5 8 16,-5-5-10-16,5 4 10 0,0 0-10 0,0 1 10 0,0 4 0 0,0-5 0 16,0 0 0-16,5 1 9 0,-1-1 1 0,1 1 0 15,-5-1 0-15,5-4-22 0,0 0-4 16,0 5 0-16,5-5-1 0,-5 0 17 0,5 0 0 0,-6 0-8 0,6 0 8 15,0-5 0-15,0 6 0 0,-5-1 0 0,4 0 0 16,1 0 0-16,0 4 0 0,-5-4-8 0,5 5 8 16,0-5 0-16,-6 8 0 0,6-8 0 0,-5 5 0 0,5 4 0 0,-5-5 0 15,5-4 0-15,-6 4 0 0,6 1-8 0,-5-5 8 16,5 4-12-16,0-4 12 0,0 0-9 0,-1 1 9 16,-4-1 0-16,5 0-9 0,0 0 9 0,0 0 0 15,-1-5 0-15,1 5 0 0,0-4 0 0,0 4 0 16,4-4 0-16,-4 0 0 0,5-1 0 0,0 1 0 31,-1 0 0-31,1-1 0 0,0 1 0 0,-1 0-8 0,1-5 8 0,0 1-8 16,-1 3 8-16,1-3 0 0,0-1 0 0,-1 0 0 15,-4 1 0-15,5-1 0 0,0 0 0 0,-1 1 0 16,1-1 0-16,0-4 0 0,4 4 0 0,-4-4 0 16,4 5 0-16,1-5 0 0,-5 0 0 0,4 0 0 15,1 0 0-15,-1-5 0 0,1 5 8 0,0-4-8 16,-1 4 0-16,1-4 0 0,-1-1 0 0,6 5 0 0,-1-8 0 0,-4 3 0 15,4 1 0-15,1 0 0 0,-1-5 8 0,1 0-8 16,-1 5 8-16,6-5-8 0,-1 0 0 0,-5 1 0 16,1-1 0-16,-1 0 0 0,1 1 8 0,-6-1-8 0,1 0 8 15,4 1-8-15,-9-1 8 0,5 0-8 0,-1-4 8 0,-4 4-8 16,0-4 8-16,4 0-8 0,-4 0 8 0,0 0-8 16,-1 0 11-16,1 4-3 15,0-4 0-15,-6 0 0 0,1 0 2 0,0 0 0 16,0 0 0-16,0-4 0 0,-5-1 1 0,4 5 0 15,-4-4 0-15,0-1 0 0,0 5-1 0,-5-4 0 16,5 0 0-16,-5-5 0 0,5 4 2 0,-5 1 1 16,0 0 0-16,0-1 0 0,0-4 4 0,-5 1 1 15,5-1 0-15,0 0 0 0,-5-4 2 0,0 4 0 16,0 1 0-16,-5-6 0 0,6 1-3 0,-6 0 0 0,0 0 0 0,0 4 0 16,-5 1-1-16,6-1-1 0,-6 0 0 0,0 0 0 15,1 5-4-15,-1-1-1 0,-5 1 0 0,6-5 0 16,-6 9-2-16,1-4 0 0,-1-1 0 0,0 1 0 15,-4-5 2-15,-1 5 0 0,6-1 0 0,-6 1 0 16,1-5-2-16,-1 5 0 0,1 0 0 0,4-1 0 16,-4 1 1-16,4-1 0 0,-4 1 0 0,4 4 0 0,-4-5 0 0,4 5 0 0,-4 0 0 15,4 0 0-15,-4 0 3 0,4 0 0 0,1 4 0 16,-6 1 0-16,5-1-12 0,-4 0 10 16,0 1-10-16,-1 3 10 0,1 1-10 0,-1 0 8 0,1 4-8 0,4-5 8 15,-4 5-8-15,4 0 0 0,0 0 0 0,6 0 0 16,-6 0-9-16,1 0 9 0,4 0 0 0,-5 0 0 31,1 0-11-31,4 5 11 0,0-5-10 0,1 0 10 0,-1 0-19 16,0 0 3-16,6 0 0 0,-1 0 0 15,0 0-20-15,10 0-4 0,0 0-1 0,0 0-769 16,0 0-154-16</inkml:trace>
  <inkml:trace contextRef="#ctx0" brushRef="#br0" timeOffset="27182.42">13543 8637 954 0,'0'0'20'0,"0"0"5"0,0 0 1 0,0 0 2 0,0 0-28 0,0 0 0 16,-9-4 0-16,-1 4 0 0,5 0 92 0,-5 0 14 0,0 0 2 0,0 0 1 16,1 0-19-16,-1 0-4 0,10 0-1 0,-10 0 0 15,0 0-23-15,1 0-5 0,-1-4-1 0,10 4 0 16,-10 0-12-16,5 0-2 0,5 0-1 0,-10 0 0 16,10 0 1-16,-10 0 0 0,10 0 0 0,-9 0 0 15,9 0-11-15,-10 0-3 0,10 0 0 0,0 0 0 16,-5 8-5-16,5-8-2 0,0 0 0 0,-5 9 0 0,5 0-9 0,-5 4-3 15,5 0 0-15,0 4 0 0,5-4-9 0,-5 5 0 0,5 4 0 16,-5 8 8-16,10 0-8 0,-5 1 0 0,0 4 0 16,-1 0 0-16,-4-5 0 0,5 5 0 0,0 0 0 15,0-5 0-15,-5 5 0 0,5-5 0 0,-5 1 0 16,0-5 8-16,5 0-8 0,-5 0 0 0,-5 0 0 0,5-4 0 31,0 0-9-31,0-5 9 0,-5 1-12 0,5-5 12 16,-5-5-24-16,5 1 3 0,0 0 0 0,0-5 0 15,0-4-19-15,0 0-3 0,0 5-1 0,0-5 0 16,0 0-24-16,0 0-4 0,0 0-2 0,-5-5 0 16,0 1-29-16,1-1-5 0,-1-3-2 0,0-5 0 15,-5 4 10-15,5-4 3 0,-5 0 0 0,5 0 0 16,-4 0-26-16,-1 0-5 0,0 0 0 0,-5 0-1 16,6 0 37-16,-1 4 7 0,0-4 1 0,0 4 1 0,0-4 64 0,1 4 19 0,-1 1-8 0,0-5 8 15,0 4 16-15,5 0 7 0,0 0 1 0,1 1 1 16,-6-1 23-16,5 5 5 0,0-5 1 0,5 9 0 15,0 0 1-15,0 0 0 0,0 0 0 0,0 0 0 16,0 0-6-16,0 0-1 0,0 0 0 0,0 9 0 16,0-9 24-16,0 0 5 15,0 8 1-15,5 10 0 0,-5-5-41 0,5 4-8 16,0 1-1-16,0-1-1 0,-1 0 18 0,1 1 4 16,0-5 1-16,0 4 0 0,5 1 16 0,-5-1 3 15,0-4 1-15,-5-13 0 0,10 9-23 0,4 0-5 0,-14-9-1 16,10 13 0-16,-10-13 1 0,15 8 0 0,-15-8 0 15,9 5 0-15,6-1-3 0,0 0-1 0,-15-4 0 0,10 0 0 16,4-4-1-16,-14 4 0 0,15-4 0 0,-5-5 0 16,0 0-8-16,-1 1-1 0,6-5-1 0,-5 4 0 0,-5-4-17 15,5 0-10-15,-6 0 12 0,1 0-12 0,0 0 0 0,-5-5 0 16,5 5 0-16,0 0-12 16,-5-4-32-16,0 4-7 0,5 4-1 0,-5 0 0 15,0 9-114-15,0 0-23 0,0 0-5 0,5-4-621 16</inkml:trace>
  <inkml:trace contextRef="#ctx0" brushRef="#br0" timeOffset="27798.89">14003 10104 1335 0,'0'0'29'0,"0"0"7"0,0 0 0 0,0 0 2 0,-9-4-30 0,-1 4-8 0,0-5 0 0,0 1 0 16,0 4 68-16,6 0 13 0,-6 0 3 0,0 0 0 16,0-4-9-16,0 4-2 0,1 4 0 0,-1 0 0 15,0-4-27-15,0 5-6 0,0-1 0 0,1 0-1 16,-1 1-16-16,0 8-3 0,0-5-1 0,-4 1 0 15,9 4-11-15,-5 0-8 0,0 5 9 0,0 3-9 16,1 1 0-16,4-4-13 0,-5 3 1 0,5 5 0 0,0 1 12 0,0-1-11 16,5 8 11-16,0-3-10 0,-5 4-5 0,5 8-1 15,5-4 0-15,0-4 0 16,0-9-16-16,5 0-3 0,0-4-1 0,-1 0 0 16,6-9-9-16,-5 4-3 0,0-4 0 0,-1-4 0 0,6 4 30 0,0-4 6 0,-1-5 0 15,1 5 1-15,5-9 11 0,-1 0-8 0,-4-9 8 0,5 5-8 16,-1 0 24-16,-4-5 6 0,-1-4 1 0,1 4 0 15,5 0 4-15,-10-4 1 0,-1-4 0 0,6 0 0 16,-5-5-6-16,0 4-1 0,-6 1 0 0,6-5 0 16,-5 0 9-16,-5 1 2 0,0-1 0 0,5 0 0 0,-10 9-32 15,0-9 0-15,0-4 0 0,-4 4 0 0,4 5 8 0,-10 0 0 16,5-1-8-16,-4 1 12 0,-1 4-24 0,-5-5-4 31,6 5-2-31,-11 0-578 0,6 0-116 0</inkml:trace>
  <inkml:trace contextRef="#ctx0" brushRef="#br0" timeOffset="31564.62">15188 9577 1176 0,'0'0'33'0,"-5"9"7"0,5 4-32 0,0-4-8 15,0 4 0-15,0 0 0 0,5-4 21 0,-5 4 3 16,5-5 0-16,0 1 0 0,-5-9 7 0,9 13 1 16,1-4 1-16,0 0 0 0,0-1 23 0,0-3 5 15,-1-5 1-15,1 0 0 0,5 8-25 0,0-8-5 16,-1 5 0-16,1-5-1 0,4 4 6 0,11-4 2 0,-11 4 0 0,11-4 0 16,-1 9-18-16,1-9-3 0,-6 4-1 0,5-4 0 15,1 5-6-15,-6-5-2 0,1 4 0 0,4-4 0 16,-4 5-9-16,4-1 10 0,0-4-10 0,1 4 10 15,4 1-10-15,0-1 0 0,5-4 0 0,0 0 0 16,6-4 0-16,3-1 0 0,6 5 0 0,0-4 0 16,10 0 0-1,-6-1 0-15,1 5 0 0,0 0 8 0,-5 0 0 0,5 0-8 0,-6 0 12 16,6-4-4-16,-5 4 9 0,0 4 2 0,5-4 0 16,4 5 0-16,-9-5-19 0,5 4 0 0,-5-4-13 15,-1 9 5-15,1-5 8 0,-10 5-10 0,5-1 10 0,0 1-890 16</inkml:trace>
  <inkml:trace contextRef="#ctx0" brushRef="#br0" timeOffset="61015.33">11600 7162 1940 0,'0'0'43'0,"0"9"9"0,-10 4 1 0,5-4 1 0,1 4-43 0,-1-5-11 0,5-8 0 0,0 13 0 16,-5-4 54-16,5-9 9 0,0 9 1 0,0-9 1 16,0 0-27-16,0 13-6 0,-5-4 0 0,5-9-1 15,0 0-7-15,0 13-2 0,0-13 0 0,0 0 0 16,10 8-14-16,-1 1-8 0,1-5 8 0,0 5-8 0,5-4 0 16,-1-1 8-16,6-4-8 0,4 4 0 15,1-4 0-15,4 0 0 0,10 0 0 0,6 0 0 0,-6 0 0 0,10-4 0 0,-5 4 0 16,10-4-8-16,-1-1 8 0,1-4-8 0,0 9 8 0,5-4-8 15,4 0 8-15,6 4 0 0,-1-5-9 0,6 5 9 16,-1 5 0-16,1-5 0 0,-1 0-9 0,-4 0 9 16,-1 0-16-16,6 0 1 0,-1 0 0 0,0 0 0 31,6 0-122-31,4 0-25 0,0-5-5 16,0 1-1-16</inkml:trace>
  <inkml:trace contextRef="#ctx0" brushRef="#br0" timeOffset="63616.98">13235 11379 511 0,'0'0'11'0,"0"0"2"0,0 0 1 0,0 0 1 16,0 0-15-16,0 0 0 0,0 0 0 0,0 0 0 16,0-9 0-16,0 9 0 0,0-8 0 0,0-1-148 15,5 0-33-15</inkml:trace>
  <inkml:trace contextRef="#ctx0" brushRef="#br0" timeOffset="64364.33">13568 10796 1119 0,'0'0'24'0,"0"0"6"0,0 0 1 0,0 0 1 0,-10-4-32 0,5-1 0 0,-5 5 0 0,1-4 0 16,-1-1 70-16,-5 1 8 0,5 4 2 0,-4-4 0 16,4 4-18-16,-5 0-3 0,5 0-1 0,-4 0 0 15,-1 0 2-15,5 0 1 0,-5 4 0 0,6 0 0 16,-6-4-6-16,5 5-2 0,0-1 0 0,1 5 0 16,-1-5-6-16,0 5-2 0,5 0 0 0,-5 4 0 15,5-5-13-15,5 5-2 0,-4-4-1 0,4 4 0 0,0 5-14 0,0 3-3 0,0 5-1 16,0 1 0-16,0 3-11 0,-5 9 0 0,0 0 0 15,5 5 8-15,-5-1-8 0,0 5 0 0,5-9 0 16,-5-8 0-16,5-1 0 16,-5 5 0-16,5-4 0 0,-5-1 0 0,0 1-11 0,5-5 3 0,0 0 0 15,-4 4 0-15,4-4-9 0,0 0-2 0,0-4 0 0,0-4 0 32,4-1-5-32,-4-4-2 0,5 0 0 15,-5-13 0-15,0 0-7 0,0 0-2 0,10 4 0 0,-10-4 0 16,0 0-37-16,0 0-8 0,10-4-2 0,-5 0 0 15,0-9-22-15,-5 0-5 0,-5-5-1 0,5 1 0 16,-5-1 6-16,5-3 0 0,-10-5 1 0,5-1 0 16,0 6 18-16,0-1 3 0,-4-4 1 0,-1 0 0 15,5 4 31-15,-5-4 6 0,0 4 2 0,-4 5 0 0,4-5 24 0,5 9 5 0,-10-5 1 0,6 5 0 16,-1 0 68-16,0 5 15 0,0-1 2 0,0 0 1 16,-4 5 9-16,4 0 1 0,0-5 1 0,0 0 0 15,1 0 3-15,9 9 0 0,0 0 0 0,0 0 0 16,0 0-38-16,0 0-7 0,-10 9-2 0,10-9 0 15,0 9-12-15,0 4-2 0,0-4-1 0,5 8 0 16,0 0-7-16,-1 5-2 16,6 4 0-16,0 0 0 0,5 1 5 0,-1 3 1 15,-4 0 0-15,5-3 0 0,4 3 5 0,-4 0 0 0,5-3 1 16,-6-1 0-16,1-5 9 0,5 1 2 0,-1-4 0 0,1-1 0 16,-1 0 2-16,6-4 1 0,-6-4 0 0,1 0 0 15,0-5 4-15,-1 1 1 0,-4-1 0 0,0-8 0 16,4-1 5-16,-4 5 2 0,-1-4 0 0,1 0 0 15,0-5-15-15,0 0-2 0,-1 0-1 0,1 1 0 0,0-5-15 0,-6 0-3 16,1 0-1-16,0 0 0 16,-5-5-115-16,0-4-23 0,0-4-5 0</inkml:trace>
  <inkml:trace contextRef="#ctx0" brushRef="#br0" timeOffset="76962.16">15878 15330 550 0,'0'0'12'0,"0"0"2"0,0 0 1 0,0 0 1 0,0 0-16 0,0 0 0 15,0 0 0-15,0 0 0 0,5-8 50 0,-5 8 6 16,0 0 2-16,0 0 0 0,0 0 37 0,5-9 7 15,-5 0 2-15,0 0 0 0,0 1-21 0,0 8-4 16,0 0-1-16,0 0 0 0,0 0-10 0,0 0-1 0,0 0-1 16,0 0 0-16,0 0-5 0,0 0-1 0,0 0 0 0,0 0 0 15,10-5-6-15,-10 5-2 0,0 0 0 0,0 0 0 16,9-8-19-16,6 8-4 0,-15 0-1 0,0 0 0 16,15-5 6-16,-1 5 1 0,1 0 0 0,0 0 0 15,-15 0 17-15,14 5 4 0,6-5 1 0,-5 4 0 0,4 0-30 16,-9 1-7-16,-10-5 0 0,0 0-1 0,20 4 4 0,-1 0 1 31,1-4 0-31,-6 5 0 0,6-1-5 0,0-4-1 0,-20 0 0 0,19 5 0 16,1-5-2-16,-1 0-1 0,-4 0 0 0,5 0 0 15,-6 4-7-15,-14-4-8 0,15-4 11 0,-15 4-11 16,20 0 10-16,-1 0-10 0,-4 4 8 0,-15-4-8 16,15 0 0-16,-1 4 8 0,1-4-8 0,0 5 0 15,-6-10 0-15,-9 5 0 0,15 0 0 0,-5 0 0 16,5 0-14-16,-6 0-8 0,-9 0-2 0,0 0 0 15,15 0-208-15,-5 0-41 0,4-4-9 0,6 4-2 0</inkml:trace>
  <inkml:trace contextRef="#ctx0" brushRef="#br0" timeOffset="77430.89">17645 15304 1609 0,'0'0'35'0,"0"0"7"0,0 0 2 0,0 0 2 0,-5 9-37 0,0 0-9 16,0-1 0-16,0 1 0 0,5-9 94 0,-5 9 17 15,1 4 3-15,4-5 1 16,0-8-29-16,-5 14-6 0,0-6 0 0,5-8-1 16,5 9-15-16,0 0-2 0,-1-5-1 0,6 5 0 15,5-5-20-15,0 5-4 0,4-5-1 0,6 0 0 16,9 1 13-16,0-1 3 0,5-4 0 0,5 0 0 16,0 0-12-16,-4 0-3 0,4-4 0 0,-5 4 0 0,5-9-37 15,-5 5-12-15,5-5 0 0,-5-4-863 16,10-4-173-16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0-24T15:36:59.017"/>
    </inkml:context>
    <inkml:brush xml:id="br0">
      <inkml:brushProperty name="width" value="0.05292" units="cm"/>
      <inkml:brushProperty name="height" value="0.05292" units="cm"/>
      <inkml:brushProperty name="color" value="#FF0000"/>
    </inkml:brush>
  </inkml:definitions>
  <inkml:trace contextRef="#ctx0" brushRef="#br0">9104 12754 608 0,'0'0'17'0,"0"0"4"0,0 0-21 0,0 0 0 0,0 0 0 0,0 0 0 15,0 0 12-15,0 0-1 0,0 0-1 0,0 0 0 16,-10 4-10-16,5 1 8 0,5-5-8 0,-10 4 8 15,1 1-8-15,9-5 0 0,-10 4 0 0,0-4 0 16,0 0-18-16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10-29T15:14:52.410"/>
    </inkml:context>
    <inkml:brush xml:id="br0">
      <inkml:brushProperty name="width" value="0.05292" units="cm"/>
      <inkml:brushProperty name="height" value="0.05292" units="cm"/>
      <inkml:brushProperty name="color" value="#FF0000"/>
    </inkml:brush>
  </inkml:definitions>
  <inkml:trace contextRef="#ctx0" brushRef="#br0">13587 9377 536 0,'0'0'12'0,"0"0"2"0,0 0 1 0,-5-4 0 0,5-5-15 0,0 9 0 0,-4-9 0 0,-1 1 0 16,0-1 25-16,5 9 3 0,-10-9 0 0,5 5 0 15,-5 0-2-15,1-5 0 0,-1 5 0 0,0-1 0 16,-5 1-6-16,5 4-2 0,-4-9 0 0,-1 5 0 15,5 4-18-15,-4-5 0 16,4 1-8-16,5 4 8 0,-5-4-19 0,0-1 3 16,5 1 0-16,5 4 0 0,0 0 25 0,0 0 6 15,0 0 1-15,0 0 0 0,-9-4 64 0,9 4 14 16,0 0 2-16,0 0 1 0,0 0-6 0,0 0-2 16,0 0 0-16,0 0 0 0,0 0-17 0,0 0-3 0,-5 0-1 15,-5 0 0-15,10 0-9 0,-10 4-3 0,0-4 0 0,1 0 0 16,-1 4-13-16,0 1-3 0,5-5-1 0,-5 4 0 15,10-4-8-15,-9 0-2 0,-1 4 0 0,0 1 0 16,10-5 5-16,-10 4 1 0,10-4 0 0,0 0 0 0,-10 5-3 0,10-5 0 16,0 0 0-16,-4 4 0 0,4-4-5 0,0 0-2 15,0 0 0-15,0 0 0 0,-5 9-1 0,5-9 0 16,0 0 0-16,0 13 0 0,5-5-8 0,-5-8-1 16,0 0-1-16,9 13 0 0,1-4-1 0,0 0 0 0,5-5 0 0,-6 5 0 15,6-5 0-15,5 5 0 0,-6-5 0 0,11 1 0 16,-11-1-1-16,1-4 0 0,0 0 0 0,0 0 0 15,4 0-12-15,-4 0 8 0,9 0-8 0,-4 0 0 16,-1 4 11-16,1-4-11 0,0 0 12 0,-1 5-12 16,1-5 10-16,-1 4-10 0,1-8 8 0,-1 4-8 31,-4 4 0-31,5-4 8 0,-1 0-8 0,1 0 0 0,-1 4 12 0,1-4-2 16,0 0-1-16,-6 0 0 0,6 5-9 0,-1-5 0 15,-4 0 0-15,0 0 0 0,4 4 0 0,-4-4 0 16,-5 0 0-16,5 0 0 0,-11 4 0 0,6 1 0 0,-10-5 0 15,0 0 0-15,0 0 0 0,0 0 0 0,0 0 0 0,0 0 0 32,0 0-16-32,0 0-8 0,0 0-1 0,0 0-799 0,-5 4-159 0</inkml:trace>
  <inkml:trace contextRef="#ctx0" brushRef="#br0" timeOffset="1500.28">11644 9173 1566 0,'0'0'34'0,"0"0"7"0,0 0 2 0,0 0 1 16,0 0-35-16,0 13-9 0,-5-5 0 0,5-8 0 16,0 0 56-16,-5 13 8 0,1 1 3 0,-1-6 0 0,0 5 6 0,5-13 2 15,-5 9 0-15,0 0 0 0,0-1-18 0,0 1-3 16,0 0-1-16,0 0 0 0,5-9-16 0,-5 13-3 16,5 0-1-16,0-5 0 0,0-8-9 0,-4 13-3 0,4-4 0 0,0 4 0 31,0-13-13-31,0 0-8 0,0 0 10 0,9 9-10 0,11 0 0 0,0-5 8 0,-11 5-8 0,6-5 0 15,0 0 0-15,4-4 11 0,1 5-11 0,14-5 10 32,-14-5-10-32,9 5 0 0,10 0 9 0,0-8-9 0,1-1 8 0,-1 0-8 0,5 1 8 0,5-1-8 31,5-4 0-31,-6 0 9 0,1 0-9 0,-14 0 0 16,4 4 9-16,15-4-9 0,0 4 0 0,4-4 9 0,1 4-9 0,0 1 10 15,-1-1-10-15,16-4 10 0,-11 4-10 0,1-4 0 16,-5 4 0-16,0 1 0 0,-6-1 0 0,6 0 0 15,-5 1 8-15,5 3-8 0,-5 1-16 0,-1 0-6 0,-4-1-1 16,10 1-725-16,-10 0-146 16</inkml:trace>
  <inkml:trace contextRef="#ctx0" brushRef="#br0" timeOffset="14531.52">10205 7645 1900 0,'-10'0'42'0,"-4"5"9"0,-1-5 1 0,-5 0 1 0,-4 0-42 0,0 0-11 0,-1-5 0 0,1 5 0 16,-1 0 54-16,1 0 9 0,-11 0 1 0,6-4 1 31,-5 0-25-31,4 4-6 0,-4-5-1 0,0 5 0 0,0-4-13 0,-1-1-4 16,6 5 0-16,-10 0 0 0,5 0 0 0,-10 5 0 16,4-1 0-16,1 1 0 0,5 3 13 0,-15-3 3 15,0 3 0-15,0 1 0 0,-5 4-32 0,5 4-8 16,0-3-1-16,0-1 0 0,-4 4 21 0,-1-4 5 15,5 4 1-15,-10-4 0 0,-5 1-18 0,6 3 0 16,-1-4 0-16,0 0 0 0,1 0 0 0,-1 5 0 0,5-1 8 0,5 0-8 16,0-4 0-16,0 5 0 0,0-5 0 0,10 4 0 15,0 1 0-15,0-1 0 0,4 0 0 0,1 5 0 16,-5 0 0-16,10 0 0 0,-1 0 0 0,-4-1 0 16,0 1 0-16,9 9-9 0,6-5 9 0,-1 0 0 15,1 0-10-15,4 0 10 0,5-4-12 0,0 4 12 31,0 4-32-31,6-4 0 0,-6 5 0 0,5-5 0 0,5 0 14 0,0 0 3 16,10 0 1-16,-1 5 0 0,1-9 2 0,10 8 0 0,-5-4 0 16,4-4 0-1,1 4-12-15,4 0-1 0,6-4-1 0,-1 4 0 0,5 0 13 0,5 0 2 0,0-4 1 0,6 4 0 16,-6 0 10-16,15 5 0 0,-6-1 0 0,11-4 0 16,5 5 0-16,4-5 0 0,-4 0 0 0,5 0 8 15,4 4-8-15,0 1 9 0,1-5-9 0,-1-4 10 0,1-1 9 16,4 6 1-16,0-6 1 0,1-3 0 0,-1-1-21 15,5 1 8-15,0-1-8 0,-4 0 0 0,-1-8 0 0,5 4-13 16,10-4 1-16,5 0 1 0,-5-1 11 0,5 1 16 16,-5-5-4-16,5 1-1 0,-10-1-11 15,10 0-16-15,14-4 4 0,1 0 1 0,-10 0 11 0,-1 0 0 16,1 0 0-16,5 0 0 0,4 0 0 0,-4 0 0 0,-15 0 0 0,10 0 0 16,0 0 0-16,-5 0 0 0,-10 5 0 0,-5-5 8 15,0 4 0-15,5-4 1 0,5 9 0 0,-10-5 0 16,-9-4 8-16,-6 0 2 0,6 4 0 0,-1-4 0 15,-9 0 9-15,-1 0 1 0,1 0 1 0,-5 0 0 16,4 0-6-16,-4-4-2 0,5 0 0 0,-5-5 0 16,4 5-5-16,-9-1-1 15,5-8 0-15,-5 5 0 0,-5-1-8 0,-5 0-8 16,9-4 9-16,-8 0-9 0,-1 0 9 0,0 0-9 16,0 0 8-16,0 0-8 0,0-9 10 0,0 5-10 15,-10-1 12-15,0-3-12 0,1 3 8 0,-1 1-8 0,0-9 0 0,-5 4 0 16,1 4 0-16,-1-8-9 0,1-4 1 15,-1-1 0-15,0 1 8 0,1 0-10 0,-1-1 10 16,-4 1-10-16,4-1-1 0,0 1 0 0,-4-1 0 0,4 5 0 16,-4-9 11-16,-1 9-10 0,1 0 10 0,-6 4-10 0,6-4 10 15,-6 4 0-15,6-4 0 0,-11 5 0 0,1-1 0 0,5 4 12 16,-6 1-2-16,1-5-1 0,-10 5 9 0,5-5 2 16,-5 9 0-16,4-4 0 0,-4 4 0 0,-5-5 1 15,10 1 0-15,-5-1 0 0,-5-3 3 16,0-1 1-16,-5 0 0 0,-5 0 0 0,5 1-5 0,-9-1-2 0,-1 0 0 0,-5-4 0 15,1 0 5-15,-6 4 1 0,6-4 0 0,-16 0 0 16,1 0-14-16,0 0-2 0,-5-1-8 0,0 1 12 16,-10 0-12-16,0 0 0 0,-5 0 0 0,-10-4 0 15,-9 3 0-15,-1 1 0 0,1 0 11 0,-5 0-11 16,4 0 12-16,-4 0-4 0,-10 0 0 0,0 4-8 31,-5-4 12-31,-5 9-12 0,-5-5 12 0,0 0-12 0,1 5 0 0,-16-5 0 16,-9 4 0-16,4 5 0 0,6 5 8 0,-5-1-8 15,-15-4 9-15,4 13-9 0,1 0 0 0,-10 4 0 16,0 9 0-16,-9-4 0 0,-1 4 0 0,5 0 0 16,5 0 0-16,-5 5 0 0,0-1-20 0,-4-4 4 0,-6 4 0 15,0 5 0 1,-4 0-116-16,-1 0-22 0,1 0-5 0</inkml:trace>
  <inkml:trace contextRef="#ctx0" brushRef="#br0" timeOffset="40182.08">9114 7802 1796 0,'-30'0'40'0,"16"4"8"0,-6-4 1 0,5 0 1 0,-9 0-40 0,4 0-10 0,-4 0 0 0,-1 5 0 16,1-5 72-16,-5 4 12 0,-6 0 2 0,1 5 1 15,-5 0-38-15,0 4-7 0,5 0-2 0,-6 4 0 16,-4 5-21-16,0 4-5 15,5 0-1-15,-5 9 0 0,0 9-13 0,5-1-15 16,-5 14 3-16,5 4 1 0,-1 4-11 0,1 0-2 16,5 5-1-16,-5-1 0 15,0 5-35-15,4 0-6 0,-4 5-2 0,5 3 0 16,5 1 4-16,-1 0 1 0,1-5 0 0,4 0 0 0,1-8 37 0,4-5 7 0,11-8 2 0,4-1 0 16,5-3 17-16,5-1 0 0,4-9 0 0,6 1 0 15,14-5 0-15,1 0-10 0,4 0 10 0,5-4-8 16,5-9 8-16,0 0 0 0,5-4 0 0,0-4 0 15,5-5 9-15,0-9-9 0,5 0 12 0,4 1-12 0,1-14 10 16,0 0-10-16,4-4 8 0,-4 0-8 0,-6-9 0 16,1-4 0-16,0-4 0 0,-5 4 0 0,0-5 0 0,-5 1 0 15,-1-1 0-15,-3-3 0 0,-6 3 22 16,-5-4-1-16,0 5 0 16,-4-5 0-16,-1-4 8 0,-9 0 2 0,-1-1 0 0,-9 1 0 15,-10-9 11-15,0 1 2 0,0-1 1 0,-5 0 0 16,-5 0-11-16,-4 4-2 0,-11-3-1 0,1 3 0 15,-6 5 13-15,-4 0 4 0,0 0 0 0,-1-1 0 16,-4 6 1-16,0-1 1 0,-5-4 0 0,-5 4 0 16,5 4-14-16,-10-3-4 0,0-1 0 0,1-4 0 15,-1 8-24-15,0-8-8 0,5 4 0 0,5 5 0 0,-5-5 0 0,10 9 0 16,0-5 0-16,-1 1 0 16,11 4-35-16,-5 0-4 0,4 4-1 0,6 0-704 15,0 5-140-15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A23F7-3453-3C4F-B5F1-063D2C9DC4D7}" type="datetimeFigureOut">
              <a:rPr lang="en-US" smtClean="0"/>
              <a:t>4/14/22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7BC7A-02C7-964C-896D-0AF6689C6207}" type="slidenum">
              <a:rPr lang="en-US" smtClean="0"/>
              <a:t>‹#›</a:t>
            </a:fld>
            <a:endParaRPr lang="en-US"/>
          </a:p>
        </p:txBody>
      </p:sp>
    </p:spTree>
    <p:extLst>
      <p:ext uri="{BB962C8B-B14F-4D97-AF65-F5344CB8AC3E}">
        <p14:creationId xmlns:p14="http://schemas.microsoft.com/office/powerpoint/2010/main" val="24197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erriam-webster.com/dictionary/orthod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The best time to measure software is before it execute.</a:t>
            </a:r>
          </a:p>
          <a:p>
            <a:pPr>
              <a:lnSpc>
                <a:spcPct val="120000"/>
              </a:lnSpc>
            </a:pPr>
            <a:r>
              <a:rPr lang="en-US" dirty="0"/>
              <a:t>If the software currently in control of the platform is S</a:t>
            </a:r>
            <a:r>
              <a:rPr lang="en-US" baseline="-25000" dirty="0"/>
              <a:t>n</a:t>
            </a:r>
            <a:r>
              <a:rPr lang="en-US" dirty="0"/>
              <a:t>, then the logical entity to measure S</a:t>
            </a:r>
            <a:r>
              <a:rPr lang="en-US" baseline="-25000" dirty="0"/>
              <a:t>n</a:t>
            </a:r>
            <a:r>
              <a:rPr lang="en-US" dirty="0"/>
              <a:t> is the software that was previously in control of the platform, i.e., S</a:t>
            </a:r>
            <a:r>
              <a:rPr lang="en-US" baseline="-25000" dirty="0"/>
              <a:t>n−1</a:t>
            </a:r>
            <a:r>
              <a:rPr lang="en-US" dirty="0"/>
              <a:t>. </a:t>
            </a:r>
          </a:p>
          <a:p>
            <a:pPr lvl="1">
              <a:lnSpc>
                <a:spcPct val="120000"/>
              </a:lnSpc>
            </a:pPr>
            <a:r>
              <a:rPr lang="en-US" dirty="0"/>
              <a:t>Before executing S</a:t>
            </a:r>
            <a:r>
              <a:rPr lang="en-US" baseline="-25000" dirty="0"/>
              <a:t>n</a:t>
            </a:r>
            <a:r>
              <a:rPr lang="en-US" dirty="0"/>
              <a:t> , S</a:t>
            </a:r>
            <a:r>
              <a:rPr lang="en-US" baseline="-25000" dirty="0"/>
              <a:t>n−1</a:t>
            </a:r>
            <a:r>
              <a:rPr lang="en-US" dirty="0"/>
              <a:t> must contain code to record a measurement of S</a:t>
            </a:r>
            <a:r>
              <a:rPr lang="en-US" baseline="-25000" dirty="0"/>
              <a:t>n</a:t>
            </a:r>
            <a:r>
              <a:rPr lang="en-US" dirty="0"/>
              <a:t> in its “pristine” state. </a:t>
            </a:r>
          </a:p>
          <a:p>
            <a:pPr lvl="1">
              <a:lnSpc>
                <a:spcPct val="120000"/>
              </a:lnSpc>
            </a:pPr>
            <a:r>
              <a:rPr lang="en-US" dirty="0"/>
              <a:t>S</a:t>
            </a:r>
            <a:r>
              <a:rPr lang="en-US" baseline="-25000" dirty="0"/>
              <a:t>i</a:t>
            </a:r>
            <a:r>
              <a:rPr lang="en-US" dirty="0"/>
              <a:t> responsible for measuring software S</a:t>
            </a:r>
            <a:r>
              <a:rPr lang="en-US" baseline="-25000" dirty="0"/>
              <a:t>i+1</a:t>
            </a:r>
            <a:r>
              <a:rPr lang="en-US" dirty="0"/>
              <a:t> before giving it control of the platform. </a:t>
            </a:r>
          </a:p>
          <a:p>
            <a:pPr lvl="1">
              <a:lnSpc>
                <a:spcPct val="120000"/>
              </a:lnSpc>
            </a:pPr>
            <a:r>
              <a:rPr lang="en-US" dirty="0"/>
              <a:t>These measurements document the </a:t>
            </a:r>
            <a:r>
              <a:rPr lang="en-US" dirty="0">
                <a:solidFill>
                  <a:srgbClr val="C00000"/>
                </a:solidFill>
              </a:rPr>
              <a:t>chain of trust</a:t>
            </a:r>
          </a:p>
          <a:p>
            <a:pPr>
              <a:lnSpc>
                <a:spcPct val="120000"/>
              </a:lnSpc>
            </a:pPr>
            <a:r>
              <a:rPr lang="en-US" dirty="0"/>
              <a:t> Who (or what) measures the first software (S</a:t>
            </a:r>
            <a:r>
              <a:rPr lang="en-US" baseline="-25000" dirty="0"/>
              <a:t>1</a:t>
            </a:r>
            <a:r>
              <a:rPr lang="en-US" dirty="0"/>
              <a:t>) to execute on the system </a:t>
            </a:r>
          </a:p>
          <a:p>
            <a:pPr lvl="1">
              <a:lnSpc>
                <a:spcPct val="120000"/>
              </a:lnSpc>
            </a:pPr>
            <a:r>
              <a:rPr lang="en-US" dirty="0"/>
              <a:t>Ultimately, measuring code identity requires a hardware-based root of trust . </a:t>
            </a:r>
          </a:p>
          <a:p>
            <a:pPr>
              <a:lnSpc>
                <a:spcPct val="120000"/>
              </a:lnSpc>
            </a:pPr>
            <a:r>
              <a:rPr lang="en-US" dirty="0"/>
              <a:t>After all, if we simply ask the running code to self-identify, malicious software will lie.</a:t>
            </a:r>
          </a:p>
          <a:p>
            <a:pPr>
              <a:lnSpc>
                <a:spcPct val="120000"/>
              </a:lnSpc>
            </a:pPr>
            <a:endParaRPr lang="en-US" dirty="0">
              <a:solidFill>
                <a:srgbClr val="C00000"/>
              </a:solidFill>
            </a:endParaRPr>
          </a:p>
          <a:p>
            <a:pPr lvl="1">
              <a:lnSpc>
                <a:spcPct val="120000"/>
              </a:lnSpc>
            </a:pPr>
            <a:endParaRPr lang="en-US" dirty="0">
              <a:solidFill>
                <a:srgbClr val="C00000"/>
              </a:solidFill>
            </a:endParaRPr>
          </a:p>
          <a:p>
            <a:pPr>
              <a:lnSpc>
                <a:spcPct val="120000"/>
              </a:lnSpc>
            </a:pPr>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10</a:t>
            </a:fld>
            <a:endParaRPr lang="en-US"/>
          </a:p>
        </p:txBody>
      </p:sp>
    </p:spTree>
    <p:extLst>
      <p:ext uri="{BB962C8B-B14F-4D97-AF65-F5344CB8AC3E}">
        <p14:creationId xmlns:p14="http://schemas.microsoft.com/office/powerpoint/2010/main" val="1747080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it means that the resulting </a:t>
            </a:r>
            <a:r>
              <a:rPr lang="en-US" dirty="0" err="1"/>
              <a:t>ciphertext</a:t>
            </a:r>
            <a:r>
              <a:rPr lang="en-US" dirty="0"/>
              <a:t> does not include a record of the entity that originally invoked the bind operation.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because the private key used for unbinding data can be locked to PCR values, an entity in possession of an authentic public binding key can encrypt data (e.g., a cryptographic challenge such as a nonce) using a binding key, and hence learn something about the software state of the platform that performed the unbind operation.</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39</a:t>
            </a:fld>
            <a:endParaRPr lang="en-US"/>
          </a:p>
        </p:txBody>
      </p:sp>
    </p:spTree>
    <p:extLst>
      <p:ext uri="{BB962C8B-B14F-4D97-AF65-F5344CB8AC3E}">
        <p14:creationId xmlns:p14="http://schemas.microsoft.com/office/powerpoint/2010/main" val="290565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20000"/>
              </a:lnSpc>
              <a:buFont typeface="+mj-lt"/>
              <a:buAutoNum type="arabicPeriod" startAt="4"/>
            </a:pPr>
            <a:r>
              <a:rPr lang="en-US" dirty="0"/>
              <a:t>To verify the measurement list, the verifier</a:t>
            </a:r>
          </a:p>
          <a:p>
            <a:pPr lvl="1">
              <a:lnSpc>
                <a:spcPct val="120000"/>
              </a:lnSpc>
            </a:pPr>
            <a:r>
              <a:rPr lang="en-US" dirty="0"/>
              <a:t>Computes the hash aggregate supposedly generated by the measurement list </a:t>
            </a:r>
          </a:p>
          <a:p>
            <a:pPr lvl="1">
              <a:lnSpc>
                <a:spcPct val="120000"/>
              </a:lnSpc>
            </a:pPr>
            <a:r>
              <a:rPr lang="en-US" dirty="0"/>
              <a:t>Compares it to the aggregate signed by the TPM Quote. </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45</a:t>
            </a:fld>
            <a:endParaRPr lang="en-US"/>
          </a:p>
        </p:txBody>
      </p:sp>
    </p:spTree>
    <p:extLst>
      <p:ext uri="{BB962C8B-B14F-4D97-AF65-F5344CB8AC3E}">
        <p14:creationId xmlns:p14="http://schemas.microsoft.com/office/powerpoint/2010/main" val="378005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developing software with strong security properties, even minimal security kernels with limited functionality, has proven to be a daunting and labor-intensive task [5, 73, 101, 107].</a:t>
            </a:r>
          </a:p>
          <a:p>
            <a:endParaRPr lang="en-US" dirty="0"/>
          </a:p>
          <a:p>
            <a:pPr>
              <a:lnSpc>
                <a:spcPct val="120000"/>
              </a:lnSpc>
            </a:pPr>
            <a:r>
              <a:rPr lang="en-US" dirty="0"/>
              <a:t>As a result, most computers run a large collection of buggy, unverified code.</a:t>
            </a:r>
          </a:p>
          <a:p>
            <a:pPr>
              <a:lnSpc>
                <a:spcPct val="120000"/>
              </a:lnSpc>
            </a:pPr>
            <a:endParaRPr lang="en-US" sz="800" dirty="0"/>
          </a:p>
          <a:p>
            <a:pPr>
              <a:lnSpc>
                <a:spcPct val="120000"/>
              </a:lnSpc>
            </a:pPr>
            <a:r>
              <a:rPr lang="en-US" dirty="0"/>
              <a:t>Worse, both OS and application code changes rapidly over time, making it difficult to decide whether a particular version of software, combined with dozens of other applications, libraries, drivers, etc., really constitutes a secure system.</a:t>
            </a:r>
          </a:p>
          <a:p>
            <a:pPr>
              <a:lnSpc>
                <a:spcPct val="120000"/>
              </a:lnSpc>
            </a:pPr>
            <a:endParaRPr lang="en-US" sz="800" dirty="0"/>
          </a:p>
          <a:p>
            <a:pPr>
              <a:lnSpc>
                <a:spcPct val="120000"/>
              </a:lnSpc>
            </a:pPr>
            <a:r>
              <a:rPr lang="en-US" dirty="0"/>
              <a:t>How to cope with this state-space explosion?</a:t>
            </a:r>
          </a:p>
          <a:p>
            <a:pPr>
              <a:lnSpc>
                <a:spcPct val="120000"/>
              </a:lnSpc>
            </a:pPr>
            <a:endParaRPr lang="en-US" dirty="0"/>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48</a:t>
            </a:fld>
            <a:endParaRPr lang="en-US"/>
          </a:p>
        </p:txBody>
      </p:sp>
    </p:spTree>
    <p:extLst>
      <p:ext uri="{BB962C8B-B14F-4D97-AF65-F5344CB8AC3E}">
        <p14:creationId xmlns:p14="http://schemas.microsoft.com/office/powerpoint/2010/main" val="1624287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83</a:t>
            </a:fld>
            <a:endParaRPr lang="en-US"/>
          </a:p>
        </p:txBody>
      </p:sp>
    </p:spTree>
    <p:extLst>
      <p:ext uri="{BB962C8B-B14F-4D97-AF65-F5344CB8AC3E}">
        <p14:creationId xmlns:p14="http://schemas.microsoft.com/office/powerpoint/2010/main" val="65504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20000"/>
              </a:lnSpc>
            </a:pPr>
            <a:r>
              <a:rPr lang="en-US" dirty="0"/>
              <a:t>Since by the time malicious code is loaded, the keys used to generate the certificate chain have been erased</a:t>
            </a:r>
          </a:p>
          <a:p>
            <a:pPr lvl="1">
              <a:lnSpc>
                <a:spcPct val="120000"/>
              </a:lnSpc>
            </a:pPr>
            <a:r>
              <a:rPr lang="en-US" dirty="0"/>
              <a:t>If the keys are not erased, a started malware may create another certificate (e.g. for the original program) and cheat</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17</a:t>
            </a:fld>
            <a:endParaRPr lang="en-US"/>
          </a:p>
        </p:txBody>
      </p:sp>
    </p:spTree>
    <p:extLst>
      <p:ext uri="{BB962C8B-B14F-4D97-AF65-F5344CB8AC3E}">
        <p14:creationId xmlns:p14="http://schemas.microsoft.com/office/powerpoint/2010/main" val="61639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If the OS erases its secret key before handing control to Application 1, then it will not be able to generate a certificate for applications launched later</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18</a:t>
            </a:fld>
            <a:endParaRPr lang="en-US"/>
          </a:p>
        </p:txBody>
      </p:sp>
    </p:spTree>
    <p:extLst>
      <p:ext uri="{BB962C8B-B14F-4D97-AF65-F5344CB8AC3E}">
        <p14:creationId xmlns:p14="http://schemas.microsoft.com/office/powerpoint/2010/main" val="342624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Canonical </a:t>
            </a:r>
          </a:p>
          <a:p>
            <a:endParaRPr lang="en-US" i="1" dirty="0"/>
          </a:p>
          <a:p>
            <a:r>
              <a:rPr lang="en-US" dirty="0"/>
              <a:t>conforming to a general rule or acceptable procedure :  </a:t>
            </a:r>
            <a:r>
              <a:rPr lang="en-US" dirty="0">
                <a:hlinkClick r:id="rId3"/>
              </a:rPr>
              <a:t>orthodox</a:t>
            </a:r>
            <a:r>
              <a:rPr lang="en-US" dirty="0"/>
              <a:t> </a:t>
            </a:r>
            <a:r>
              <a:rPr lang="en-US" i="1" dirty="0"/>
              <a:t>His proposals were generally accepted as canonical.</a:t>
            </a:r>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21</a:t>
            </a:fld>
            <a:endParaRPr lang="en-US"/>
          </a:p>
        </p:txBody>
      </p:sp>
    </p:spTree>
    <p:extLst>
      <p:ext uri="{BB962C8B-B14F-4D97-AF65-F5344CB8AC3E}">
        <p14:creationId xmlns:p14="http://schemas.microsoft.com/office/powerpoint/2010/main" val="170481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The converse is not true (i.e. other properties may not be that fundamental)</a:t>
            </a:r>
          </a:p>
          <a:p>
            <a:pPr lvl="1">
              <a:lnSpc>
                <a:spcPct val="120000"/>
              </a:lnSpc>
            </a:pPr>
            <a:r>
              <a:rPr lang="en-US" dirty="0"/>
              <a:t>The currently running code respected its intended control flow, then it is not clear how to use that mechanism to provide code identity</a:t>
            </a:r>
          </a:p>
          <a:p>
            <a:pPr lvl="1">
              <a:lnSpc>
                <a:spcPct val="120000"/>
              </a:lnSpc>
            </a:pPr>
            <a:r>
              <a:rPr lang="en-US" dirty="0"/>
              <a:t>A malicious program may happily follow its intended control-flow as it conveys the user’s data to an attacker</a:t>
            </a:r>
          </a:p>
          <a:p>
            <a:pPr lvl="1">
              <a:lnSpc>
                <a:spcPct val="120000"/>
              </a:lnSpc>
            </a:pPr>
            <a:r>
              <a:rPr lang="en-US" dirty="0"/>
              <a:t>Knowing that a particular invariant has been maintained, whether it is stack integrity or information-flow control, is not particularly useful without knowing more about the context (that is the code) in which the property is being enforced</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26</a:t>
            </a:fld>
            <a:endParaRPr lang="en-US"/>
          </a:p>
        </p:txBody>
      </p:sp>
    </p:spTree>
    <p:extLst>
      <p:ext uri="{BB962C8B-B14F-4D97-AF65-F5344CB8AC3E}">
        <p14:creationId xmlns:p14="http://schemas.microsoft.com/office/powerpoint/2010/main" val="31732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Extensions to the OS in layer 1 could permit arbitrarily sophisticated protected storage properties</a:t>
            </a:r>
          </a:p>
          <a:p>
            <a:pPr lvl="1">
              <a:lnSpc>
                <a:spcPct val="120000"/>
              </a:lnSpc>
            </a:pPr>
            <a:r>
              <a:rPr lang="en-US" dirty="0"/>
              <a:t>for example, an extension could provide a sealed storage facility (similar to the TPM functionality discussed below) for </a:t>
            </a:r>
            <a:r>
              <a:rPr lang="en-US" i="1" dirty="0"/>
              <a:t>binding secrets to a particular software configuration</a:t>
            </a:r>
            <a:r>
              <a:rPr lang="en-US" dirty="0"/>
              <a:t>.</a:t>
            </a:r>
          </a:p>
          <a:p>
            <a:pPr>
              <a:lnSpc>
                <a:spcPct val="120000"/>
              </a:lnSpc>
            </a:pPr>
            <a:endParaRPr lang="en-US" sz="1300" dirty="0"/>
          </a:p>
          <a:p>
            <a:pPr>
              <a:lnSpc>
                <a:spcPct val="120000"/>
              </a:lnSpc>
            </a:pPr>
            <a:r>
              <a:rPr lang="en-US" dirty="0"/>
              <a:t>The BBRAM is also ideal for storing secure counters, greatly simplifying defense against state replay attacks.</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31</a:t>
            </a:fld>
            <a:endParaRPr lang="en-US"/>
          </a:p>
        </p:txBody>
      </p:sp>
    </p:spTree>
    <p:extLst>
      <p:ext uri="{BB962C8B-B14F-4D97-AF65-F5344CB8AC3E}">
        <p14:creationId xmlns:p14="http://schemas.microsoft.com/office/powerpoint/2010/main" val="71351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The BIOS/EFI hashes the next boot stage: the MBR, bootloader, etc. It puts the result in TPM</a:t>
            </a:r>
          </a:p>
          <a:p>
            <a:r>
              <a:rPr lang="en-US" sz="1200" b="0" i="0" u="none" strike="noStrike" kern="1200" baseline="0" dirty="0">
                <a:solidFill>
                  <a:schemeClr val="tx1"/>
                </a:solidFill>
                <a:latin typeface="+mn-lt"/>
                <a:ea typeface="+mn-ea"/>
                <a:cs typeface="+mn-cs"/>
              </a:rPr>
              <a:t>PCRs. Control is passed to the next boot stage.</a:t>
            </a:r>
          </a:p>
          <a:p>
            <a:r>
              <a:rPr lang="en-US" sz="1200" b="0" i="0" u="none" strike="noStrike" kern="1200" baseline="0" dirty="0">
                <a:solidFill>
                  <a:schemeClr val="tx1"/>
                </a:solidFill>
                <a:latin typeface="+mn-lt"/>
                <a:ea typeface="+mn-ea"/>
                <a:cs typeface="+mn-cs"/>
              </a:rPr>
              <a:t>2. The Windows bootloader asks the TPM to unseal the BitLocker encryption key, which will verify</a:t>
            </a:r>
          </a:p>
          <a:p>
            <a:r>
              <a:rPr lang="en-US" sz="1200" b="0" i="0" u="none" strike="noStrike" kern="1200" baseline="0" dirty="0">
                <a:solidFill>
                  <a:schemeClr val="tx1"/>
                </a:solidFill>
                <a:latin typeface="+mn-lt"/>
                <a:ea typeface="+mn-ea"/>
                <a:cs typeface="+mn-cs"/>
              </a:rPr>
              <a:t>the current PCR values. The returned key is stored in RAM, the operating system is decrypted, and</a:t>
            </a:r>
          </a:p>
          <a:p>
            <a:r>
              <a:rPr lang="en-US" sz="1200" b="0" i="0" u="none" strike="noStrike" kern="1200" baseline="0" dirty="0">
                <a:solidFill>
                  <a:schemeClr val="tx1"/>
                </a:solidFill>
                <a:latin typeface="+mn-lt"/>
                <a:ea typeface="+mn-ea"/>
                <a:cs typeface="+mn-cs"/>
              </a:rPr>
              <a:t>control is passed to the operating system.</a:t>
            </a:r>
          </a:p>
          <a:p>
            <a:r>
              <a:rPr lang="en-US" sz="1200" b="0" i="0" u="none" strike="noStrike" kern="1200" baseline="0" dirty="0">
                <a:solidFill>
                  <a:schemeClr val="tx1"/>
                </a:solidFill>
                <a:latin typeface="+mn-lt"/>
                <a:ea typeface="+mn-ea"/>
                <a:cs typeface="+mn-cs"/>
              </a:rPr>
              <a:t>3. The operating system continues to decrypt disk contents on the y using the key stored in RAM.</a:t>
            </a:r>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34</a:t>
            </a:fld>
            <a:endParaRPr lang="en-US"/>
          </a:p>
        </p:txBody>
      </p:sp>
    </p:spTree>
    <p:extLst>
      <p:ext uri="{BB962C8B-B14F-4D97-AF65-F5344CB8AC3E}">
        <p14:creationId xmlns:p14="http://schemas.microsoft.com/office/powerpoint/2010/main" val="381779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Before performing a seal/bind operation, </a:t>
            </a:r>
          </a:p>
          <a:p>
            <a:pPr lvl="1">
              <a:lnSpc>
                <a:spcPct val="120000"/>
              </a:lnSpc>
            </a:pPr>
            <a:r>
              <a:rPr lang="en-US" dirty="0"/>
              <a:t>The software (OS or VMM) loads encrypted keys into TPM. </a:t>
            </a:r>
          </a:p>
          <a:p>
            <a:pPr lvl="1">
              <a:lnSpc>
                <a:spcPct val="120000"/>
              </a:lnSpc>
            </a:pPr>
            <a:r>
              <a:rPr lang="en-US" dirty="0"/>
              <a:t>TPM decrypts the </a:t>
            </a:r>
            <a:r>
              <a:rPr lang="en-US" dirty="0" err="1"/>
              <a:t>ciphertext</a:t>
            </a:r>
            <a:r>
              <a:rPr lang="en-US" dirty="0"/>
              <a:t> to obtain a key, checks its integrity, and then uses it to perform the seal/bind operation. </a:t>
            </a:r>
          </a:p>
          <a:p>
            <a:pPr>
              <a:lnSpc>
                <a:spcPct val="120000"/>
              </a:lnSpc>
            </a:pPr>
            <a:r>
              <a:rPr lang="en-US" dirty="0"/>
              <a:t>In this way, the TPM supports an arbitrary number of storage keys while using only a constant amount of protected storage.</a:t>
            </a:r>
          </a:p>
          <a:p>
            <a:pPr lvl="1">
              <a:lnSpc>
                <a:spcPct val="120000"/>
              </a:lnSpc>
            </a:pPr>
            <a:r>
              <a:rPr lang="en-US" dirty="0"/>
              <a:t>Software can generate symmetric keys and use the TPM to protect the symmetric keys.</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35</a:t>
            </a:fld>
            <a:endParaRPr lang="en-US"/>
          </a:p>
        </p:txBody>
      </p:sp>
    </p:spTree>
    <p:extLst>
      <p:ext uri="{BB962C8B-B14F-4D97-AF65-F5344CB8AC3E}">
        <p14:creationId xmlns:p14="http://schemas.microsoft.com/office/powerpoint/2010/main" val="44436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Before performing a seal/bind operation, </a:t>
            </a:r>
          </a:p>
          <a:p>
            <a:pPr lvl="1">
              <a:lnSpc>
                <a:spcPct val="120000"/>
              </a:lnSpc>
            </a:pPr>
            <a:r>
              <a:rPr lang="en-US" dirty="0"/>
              <a:t>The software (OS or VMM) loads encrypted keys into TPM. </a:t>
            </a:r>
          </a:p>
          <a:p>
            <a:pPr lvl="1">
              <a:lnSpc>
                <a:spcPct val="120000"/>
              </a:lnSpc>
            </a:pPr>
            <a:r>
              <a:rPr lang="en-US" dirty="0"/>
              <a:t>TPM decrypts the </a:t>
            </a:r>
            <a:r>
              <a:rPr lang="en-US" dirty="0" err="1"/>
              <a:t>ciphertext</a:t>
            </a:r>
            <a:r>
              <a:rPr lang="en-US" dirty="0"/>
              <a:t> to obtain a key, checks its integrity, and then uses it to perform the seal/bind operation. </a:t>
            </a:r>
          </a:p>
          <a:p>
            <a:pPr>
              <a:lnSpc>
                <a:spcPct val="120000"/>
              </a:lnSpc>
            </a:pPr>
            <a:r>
              <a:rPr lang="en-US" dirty="0"/>
              <a:t>In this way, the TPM supports an arbitrary number of storage keys while using only a constant amount of protected storage.</a:t>
            </a:r>
          </a:p>
          <a:p>
            <a:pPr lvl="1">
              <a:lnSpc>
                <a:spcPct val="120000"/>
              </a:lnSpc>
            </a:pPr>
            <a:r>
              <a:rPr lang="en-US" dirty="0"/>
              <a:t>Software can generate symmetric keys and use the TPM to protect the symmetric keys.</a:t>
            </a:r>
          </a:p>
          <a:p>
            <a:endParaRPr lang="en-US" dirty="0"/>
          </a:p>
        </p:txBody>
      </p:sp>
      <p:sp>
        <p:nvSpPr>
          <p:cNvPr id="4" name="Slide Number Placeholder 3"/>
          <p:cNvSpPr>
            <a:spLocks noGrp="1"/>
          </p:cNvSpPr>
          <p:nvPr>
            <p:ph type="sldNum" sz="quarter" idx="10"/>
          </p:nvPr>
        </p:nvSpPr>
        <p:spPr/>
        <p:txBody>
          <a:bodyPr/>
          <a:lstStyle/>
          <a:p>
            <a:fld id="{C647BC7A-02C7-964C-896D-0AF6689C6207}" type="slidenum">
              <a:rPr lang="en-US" smtClean="0"/>
              <a:t>36</a:t>
            </a:fld>
            <a:endParaRPr lang="en-US"/>
          </a:p>
        </p:txBody>
      </p:sp>
    </p:spTree>
    <p:extLst>
      <p:ext uri="{BB962C8B-B14F-4D97-AF65-F5344CB8AC3E}">
        <p14:creationId xmlns:p14="http://schemas.microsoft.com/office/powerpoint/2010/main" val="291799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24128121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176680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36842669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13310819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27010135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384310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156881954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E1534AD9-87BC-2541-9239-DCF1CAE7DF3F}" type="slidenum">
              <a:rPr lang="en-US" smtClean="0"/>
              <a:t>‹#›</a:t>
            </a:fld>
            <a:endParaRPr lang="en-US"/>
          </a:p>
        </p:txBody>
      </p:sp>
    </p:spTree>
    <p:extLst>
      <p:ext uri="{BB962C8B-B14F-4D97-AF65-F5344CB8AC3E}">
        <p14:creationId xmlns:p14="http://schemas.microsoft.com/office/powerpoint/2010/main" val="13392495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1574203532"/>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534AD9-87BC-2541-9239-DCF1CAE7DF3F}" type="slidenum">
              <a:rPr lang="en-US" smtClean="0"/>
              <a:t>‹#›</a:t>
            </a:fld>
            <a:endParaRPr lang="en-US"/>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60773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0.png"/><Relationship Id="rId3" Type="http://schemas.openxmlformats.org/officeDocument/2006/relationships/customXml" Target="../ink/ink2.xml"/><Relationship Id="rId12" Type="http://schemas.openxmlformats.org/officeDocument/2006/relationships/image" Target="../media/image7.png"/><Relationship Id="rId17" Type="http://schemas.openxmlformats.org/officeDocument/2006/relationships/customXml" Target="../ink/ink5.xml"/><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4.png"/><Relationship Id="rId1" Type="http://schemas.openxmlformats.org/officeDocument/2006/relationships/slideLayout" Target="../slideLayouts/slideLayout2.xml"/><Relationship Id="rId15" Type="http://schemas.openxmlformats.org/officeDocument/2006/relationships/customXml" Target="../ink/ink4.xml"/><Relationship Id="rId19" Type="http://schemas.openxmlformats.org/officeDocument/2006/relationships/customXml" Target="../ink/ink6.xml"/><Relationship Id="rId1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cs.microsoft.com/en-us/windows/threat-protection/secure-the-windows-10-boot-proces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ctrTitle"/>
          </p:nvPr>
        </p:nvSpPr>
        <p:spPr>
          <a:xfrm>
            <a:off x="2377350" y="3580371"/>
            <a:ext cx="5357979" cy="901700"/>
          </a:xfrm>
        </p:spPr>
        <p:txBody>
          <a:bodyPr>
            <a:normAutofit/>
          </a:bodyPr>
          <a:lstStyle/>
          <a:p>
            <a:pPr eaLnBrk="1" hangingPunct="1"/>
            <a:r>
              <a:rPr lang="en-US" altLang="en-US" sz="4000" dirty="0" err="1"/>
              <a:t>IoT</a:t>
            </a:r>
            <a:r>
              <a:rPr lang="en-US" altLang="en-US" sz="4000" dirty="0"/>
              <a:t> Security and Privacy</a:t>
            </a:r>
          </a:p>
        </p:txBody>
      </p:sp>
      <p:sp>
        <p:nvSpPr>
          <p:cNvPr id="4099" name="Rectangle 12"/>
          <p:cNvSpPr>
            <a:spLocks noGrp="1" noChangeArrowheads="1"/>
          </p:cNvSpPr>
          <p:nvPr>
            <p:ph type="body" sz="quarter" idx="13"/>
          </p:nvPr>
        </p:nvSpPr>
        <p:spPr>
          <a:xfrm>
            <a:off x="2533651" y="5086349"/>
            <a:ext cx="4316554" cy="190867"/>
          </a:xfrm>
        </p:spPr>
        <p:txBody>
          <a:bodyPr>
            <a:noAutofit/>
          </a:bodyPr>
          <a:lstStyle/>
          <a:p>
            <a:pPr eaLnBrk="1" hangingPunct="1">
              <a:lnSpc>
                <a:spcPct val="80000"/>
              </a:lnSpc>
            </a:pPr>
            <a:r>
              <a:rPr lang="en-US" altLang="en-US" sz="2800" dirty="0"/>
              <a:t>Secure Bootstrapping</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9BC3DE-CB65-4F04-975A-35A5AAC312DF}"/>
                  </a:ext>
                </a:extLst>
              </p14:cNvPr>
              <p14:cNvContentPartPr/>
              <p14:nvPr/>
            </p14:nvContentPartPr>
            <p14:xfrm>
              <a:off x="-2211741" y="2611728"/>
              <a:ext cx="34416" cy="17280"/>
            </p14:xfrm>
          </p:contentPart>
        </mc:Choice>
        <mc:Fallback xmlns="">
          <p:pic>
            <p:nvPicPr>
              <p:cNvPr id="2" name="Ink 1">
                <a:extLst>
                  <a:ext uri="{FF2B5EF4-FFF2-40B4-BE49-F238E27FC236}">
                    <a16:creationId xmlns:a16="http://schemas.microsoft.com/office/drawing/2014/main" id="{2D9BC3DE-CB65-4F04-975A-35A5AAC312DF}"/>
                  </a:ext>
                </a:extLst>
              </p:cNvPr>
              <p:cNvPicPr/>
              <p:nvPr/>
            </p:nvPicPr>
            <p:blipFill>
              <a:blip r:embed="rId3"/>
              <a:stretch>
                <a:fillRect/>
              </a:stretch>
            </p:blipFill>
            <p:spPr>
              <a:xfrm>
                <a:off x="-2215289" y="2608201"/>
                <a:ext cx="41157" cy="23980"/>
              </a:xfrm>
              <a:prstGeom prst="rect">
                <a:avLst/>
              </a:prstGeom>
            </p:spPr>
          </p:pic>
        </mc:Fallback>
      </mc:AlternateContent>
    </p:spTree>
    <p:extLst>
      <p:ext uri="{BB962C8B-B14F-4D97-AF65-F5344CB8AC3E}">
        <p14:creationId xmlns:p14="http://schemas.microsoft.com/office/powerpoint/2010/main" val="127243464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When and Who Performs Measurements</a:t>
            </a:r>
          </a:p>
        </p:txBody>
      </p:sp>
      <p:sp>
        <p:nvSpPr>
          <p:cNvPr id="3" name="Content Placeholder 2"/>
          <p:cNvSpPr>
            <a:spLocks noGrp="1"/>
          </p:cNvSpPr>
          <p:nvPr>
            <p:ph idx="1"/>
          </p:nvPr>
        </p:nvSpPr>
        <p:spPr>
          <a:xfrm>
            <a:off x="457200" y="1484784"/>
            <a:ext cx="8229600" cy="4557428"/>
          </a:xfrm>
        </p:spPr>
        <p:txBody>
          <a:bodyPr>
            <a:normAutofit/>
          </a:bodyPr>
          <a:lstStyle/>
          <a:p>
            <a:pPr>
              <a:lnSpc>
                <a:spcPct val="120000"/>
              </a:lnSpc>
            </a:pPr>
            <a:r>
              <a:rPr lang="en-US" dirty="0"/>
              <a:t>When to measure a software</a:t>
            </a:r>
          </a:p>
          <a:p>
            <a:pPr lvl="1">
              <a:lnSpc>
                <a:spcPct val="120000"/>
              </a:lnSpc>
            </a:pPr>
            <a:r>
              <a:rPr lang="en-US" dirty="0"/>
              <a:t>before it starts</a:t>
            </a:r>
          </a:p>
          <a:p>
            <a:pPr>
              <a:lnSpc>
                <a:spcPct val="120000"/>
              </a:lnSpc>
            </a:pPr>
            <a:r>
              <a:rPr lang="en-US" dirty="0"/>
              <a:t>Software that starts in the order of </a:t>
            </a:r>
            <a:r>
              <a:rPr lang="en-US" i="1" dirty="0"/>
              <a:t>S</a:t>
            </a:r>
            <a:r>
              <a:rPr lang="en-US" i="1" baseline="-25000" dirty="0"/>
              <a:t>1</a:t>
            </a:r>
            <a:r>
              <a:rPr lang="en-US" dirty="0"/>
              <a:t>, </a:t>
            </a:r>
            <a:r>
              <a:rPr lang="en-US" i="1" dirty="0"/>
              <a:t>S</a:t>
            </a:r>
            <a:r>
              <a:rPr lang="en-US" i="1" baseline="-25000" dirty="0"/>
              <a:t>2</a:t>
            </a:r>
            <a:r>
              <a:rPr lang="en-US" dirty="0"/>
              <a:t>, …, </a:t>
            </a:r>
            <a:r>
              <a:rPr lang="en-US" i="1" dirty="0"/>
              <a:t>S</a:t>
            </a:r>
            <a:r>
              <a:rPr lang="en-US" i="1" baseline="-25000" dirty="0"/>
              <a:t>i</a:t>
            </a:r>
            <a:r>
              <a:rPr lang="en-US" dirty="0"/>
              <a:t>, …, </a:t>
            </a:r>
            <a:r>
              <a:rPr lang="en-US" i="1" dirty="0"/>
              <a:t>S</a:t>
            </a:r>
            <a:r>
              <a:rPr lang="en-US" i="1" baseline="-25000" dirty="0"/>
              <a:t>n</a:t>
            </a:r>
            <a:r>
              <a:rPr lang="en-US"/>
              <a:t>, </a:t>
            </a:r>
            <a:r>
              <a:rPr lang="en-US" i="1"/>
              <a:t>S</a:t>
            </a:r>
            <a:r>
              <a:rPr lang="en-US" i="1" baseline="-25000"/>
              <a:t>n+1</a:t>
            </a:r>
            <a:endParaRPr lang="en-US" i="1" baseline="-25000" dirty="0"/>
          </a:p>
          <a:p>
            <a:pPr lvl="1">
              <a:lnSpc>
                <a:spcPct val="120000"/>
              </a:lnSpc>
            </a:pPr>
            <a:r>
              <a:rPr lang="en-US" i="1" dirty="0"/>
              <a:t>S</a:t>
            </a:r>
            <a:r>
              <a:rPr lang="en-US" i="1" baseline="-25000" dirty="0"/>
              <a:t>i</a:t>
            </a:r>
            <a:r>
              <a:rPr lang="en-US" dirty="0"/>
              <a:t> is running and measures </a:t>
            </a:r>
            <a:r>
              <a:rPr lang="en-US" i="1" dirty="0"/>
              <a:t>S</a:t>
            </a:r>
            <a:r>
              <a:rPr lang="en-US" i="1" baseline="-25000" dirty="0"/>
              <a:t>i+1</a:t>
            </a:r>
            <a:r>
              <a:rPr lang="en-US" dirty="0"/>
              <a:t>, before </a:t>
            </a:r>
            <a:r>
              <a:rPr lang="en-US" i="1" dirty="0"/>
              <a:t>S</a:t>
            </a:r>
            <a:r>
              <a:rPr lang="en-US" i="1" baseline="-25000" dirty="0"/>
              <a:t>i+1</a:t>
            </a:r>
            <a:r>
              <a:rPr lang="en-US" dirty="0"/>
              <a:t> starts</a:t>
            </a:r>
          </a:p>
          <a:p>
            <a:pPr lvl="1">
              <a:lnSpc>
                <a:spcPct val="120000"/>
              </a:lnSpc>
            </a:pPr>
            <a:r>
              <a:rPr lang="en-US" dirty="0"/>
              <a:t>These measurements form </a:t>
            </a:r>
            <a:r>
              <a:rPr lang="en-US" dirty="0">
                <a:solidFill>
                  <a:srgbClr val="C00000"/>
                </a:solidFill>
              </a:rPr>
              <a:t>chain of trust</a:t>
            </a:r>
          </a:p>
          <a:p>
            <a:pPr>
              <a:lnSpc>
                <a:spcPct val="120000"/>
              </a:lnSpc>
            </a:pPr>
            <a:r>
              <a:rPr lang="en-US" dirty="0"/>
              <a:t>Who (or what) measures the first software (</a:t>
            </a:r>
            <a:r>
              <a:rPr lang="en-US" i="1" dirty="0"/>
              <a:t>S</a:t>
            </a:r>
            <a:r>
              <a:rPr lang="en-US" i="1" baseline="-25000" dirty="0"/>
              <a:t>1</a:t>
            </a:r>
            <a:r>
              <a:rPr lang="en-US" dirty="0"/>
              <a:t>) </a:t>
            </a:r>
          </a:p>
          <a:p>
            <a:pPr lvl="1">
              <a:lnSpc>
                <a:spcPct val="120000"/>
              </a:lnSpc>
            </a:pPr>
            <a:r>
              <a:rPr lang="en-US" dirty="0"/>
              <a:t>Who or what measures </a:t>
            </a:r>
            <a:r>
              <a:rPr lang="en-US" i="1" dirty="0"/>
              <a:t>S</a:t>
            </a:r>
            <a:r>
              <a:rPr lang="en-US" i="1" baseline="-25000" dirty="0"/>
              <a:t>1  </a:t>
            </a:r>
            <a:r>
              <a:rPr lang="en-US" dirty="0"/>
              <a:t>is the </a:t>
            </a:r>
            <a:r>
              <a:rPr lang="en-US" dirty="0">
                <a:solidFill>
                  <a:srgbClr val="C00000"/>
                </a:solidFill>
              </a:rPr>
              <a:t>root of trust</a:t>
            </a:r>
            <a:r>
              <a:rPr lang="en-US" dirty="0"/>
              <a:t>, for example, </a:t>
            </a:r>
            <a:r>
              <a:rPr lang="en-US" dirty="0">
                <a:solidFill>
                  <a:srgbClr val="C00000"/>
                </a:solidFill>
              </a:rPr>
              <a:t>hardware-based root of trust </a:t>
            </a:r>
            <a:r>
              <a:rPr lang="en-US" dirty="0"/>
              <a:t>. </a:t>
            </a:r>
          </a:p>
          <a:p>
            <a:pPr lvl="1">
              <a:lnSpc>
                <a:spcPct val="120000"/>
              </a:lnSpc>
            </a:pPr>
            <a:r>
              <a:rPr lang="en-US" dirty="0"/>
              <a:t>Can a running code self identify/measure itself and submit the measurement?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E1534AD9-87BC-2541-9239-DCF1CAE7DF3F}" type="slidenum">
              <a:rPr lang="en-US" smtClean="0"/>
              <a:t>10</a:t>
            </a:fld>
            <a:endParaRPr lang="en-US"/>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3340489E-B92D-48AC-9A7A-F0668142AAE0}"/>
                  </a:ext>
                </a:extLst>
              </p14:cNvPr>
              <p14:cNvContentPartPr/>
              <p14:nvPr/>
            </p14:nvContentPartPr>
            <p14:xfrm>
              <a:off x="10229715" y="5732064"/>
              <a:ext cx="144" cy="144"/>
            </p14:xfrm>
          </p:contentPart>
        </mc:Choice>
        <mc:Fallback xmlns="">
          <p:pic>
            <p:nvPicPr>
              <p:cNvPr id="16" name="Ink 15">
                <a:extLst>
                  <a:ext uri="{FF2B5EF4-FFF2-40B4-BE49-F238E27FC236}">
                    <a16:creationId xmlns:a16="http://schemas.microsoft.com/office/drawing/2014/main" id="{3340489E-B92D-48AC-9A7A-F0668142AAE0}"/>
                  </a:ext>
                </a:extLst>
              </p:cNvPr>
              <p:cNvPicPr/>
              <p:nvPr/>
            </p:nvPicPr>
            <p:blipFill>
              <a:blip r:embed="rId12"/>
              <a:stretch>
                <a:fillRect/>
              </a:stretch>
            </p:blipFill>
            <p:spPr>
              <a:xfrm>
                <a:off x="10228419" y="5730768"/>
                <a:ext cx="2880" cy="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F8CA92F5-B345-4461-8E0E-83D633970306}"/>
                  </a:ext>
                </a:extLst>
              </p14:cNvPr>
              <p14:cNvContentPartPr/>
              <p14:nvPr/>
            </p14:nvContentPartPr>
            <p14:xfrm>
              <a:off x="7743699" y="5109120"/>
              <a:ext cx="11520" cy="11520"/>
            </p14:xfrm>
          </p:contentPart>
        </mc:Choice>
        <mc:Fallback xmlns="">
          <p:pic>
            <p:nvPicPr>
              <p:cNvPr id="17" name="Ink 16">
                <a:extLst>
                  <a:ext uri="{FF2B5EF4-FFF2-40B4-BE49-F238E27FC236}">
                    <a16:creationId xmlns:a16="http://schemas.microsoft.com/office/drawing/2014/main" id="{F8CA92F5-B345-4461-8E0E-83D633970306}"/>
                  </a:ext>
                </a:extLst>
              </p:cNvPr>
              <p:cNvPicPr/>
              <p:nvPr/>
            </p:nvPicPr>
            <p:blipFill>
              <a:blip r:embed="rId14"/>
              <a:stretch>
                <a:fillRect/>
              </a:stretch>
            </p:blipFill>
            <p:spPr>
              <a:xfrm>
                <a:off x="7740208" y="5105629"/>
                <a:ext cx="18153" cy="1815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E43760D-7EF9-4C23-A4D9-B0C16096C1D8}"/>
                  </a:ext>
                </a:extLst>
              </p14:cNvPr>
              <p14:cNvContentPartPr/>
              <p14:nvPr/>
            </p14:nvContentPartPr>
            <p14:xfrm>
              <a:off x="7823763" y="4932000"/>
              <a:ext cx="17280" cy="23040"/>
            </p14:xfrm>
          </p:contentPart>
        </mc:Choice>
        <mc:Fallback xmlns="">
          <p:pic>
            <p:nvPicPr>
              <p:cNvPr id="18" name="Ink 17">
                <a:extLst>
                  <a:ext uri="{FF2B5EF4-FFF2-40B4-BE49-F238E27FC236}">
                    <a16:creationId xmlns:a16="http://schemas.microsoft.com/office/drawing/2014/main" id="{1E43760D-7EF9-4C23-A4D9-B0C16096C1D8}"/>
                  </a:ext>
                </a:extLst>
              </p:cNvPr>
              <p:cNvPicPr/>
              <p:nvPr/>
            </p:nvPicPr>
            <p:blipFill>
              <a:blip r:embed="rId16"/>
              <a:stretch>
                <a:fillRect/>
              </a:stretch>
            </p:blipFill>
            <p:spPr>
              <a:xfrm>
                <a:off x="7820236" y="4928455"/>
                <a:ext cx="23980" cy="2977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5CB9572A-D5F0-42A2-9429-9EF03B5391B3}"/>
                  </a:ext>
                </a:extLst>
              </p14:cNvPr>
              <p14:cNvContentPartPr/>
              <p14:nvPr/>
            </p14:nvContentPartPr>
            <p14:xfrm>
              <a:off x="6034995" y="3566160"/>
              <a:ext cx="17280" cy="34416"/>
            </p14:xfrm>
          </p:contentPart>
        </mc:Choice>
        <mc:Fallback xmlns="">
          <p:pic>
            <p:nvPicPr>
              <p:cNvPr id="19" name="Ink 18">
                <a:extLst>
                  <a:ext uri="{FF2B5EF4-FFF2-40B4-BE49-F238E27FC236}">
                    <a16:creationId xmlns:a16="http://schemas.microsoft.com/office/drawing/2014/main" id="{5CB9572A-D5F0-42A2-9429-9EF03B5391B3}"/>
                  </a:ext>
                </a:extLst>
              </p:cNvPr>
              <p:cNvPicPr/>
              <p:nvPr/>
            </p:nvPicPr>
            <p:blipFill>
              <a:blip r:embed="rId18"/>
              <a:stretch>
                <a:fillRect/>
              </a:stretch>
            </p:blipFill>
            <p:spPr>
              <a:xfrm>
                <a:off x="6031468" y="3562612"/>
                <a:ext cx="23980" cy="4115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 name="Ink 4">
                <a:extLst>
                  <a:ext uri="{FF2B5EF4-FFF2-40B4-BE49-F238E27FC236}">
                    <a16:creationId xmlns:a16="http://schemas.microsoft.com/office/drawing/2014/main" id="{A6080DFA-526C-426B-8E69-9EBF4B518DA4}"/>
                  </a:ext>
                </a:extLst>
              </p14:cNvPr>
              <p14:cNvContentPartPr/>
              <p14:nvPr/>
            </p14:nvContentPartPr>
            <p14:xfrm>
              <a:off x="833400" y="2133360"/>
              <a:ext cx="8287200" cy="3987360"/>
            </p14:xfrm>
          </p:contentPart>
        </mc:Choice>
        <mc:Fallback xmlns="">
          <p:pic>
            <p:nvPicPr>
              <p:cNvPr id="5" name="Ink 4">
                <a:extLst>
                  <a:ext uri="{FF2B5EF4-FFF2-40B4-BE49-F238E27FC236}">
                    <a16:creationId xmlns:a16="http://schemas.microsoft.com/office/drawing/2014/main" id="{A6080DFA-526C-426B-8E69-9EBF4B518DA4}"/>
                  </a:ext>
                </a:extLst>
              </p:cNvPr>
              <p:cNvPicPr/>
              <p:nvPr/>
            </p:nvPicPr>
            <p:blipFill>
              <a:blip r:embed="rId20"/>
              <a:stretch>
                <a:fillRect/>
              </a:stretch>
            </p:blipFill>
            <p:spPr>
              <a:xfrm>
                <a:off x="824040" y="2124000"/>
                <a:ext cx="8305920" cy="4006080"/>
              </a:xfrm>
              <a:prstGeom prst="rect">
                <a:avLst/>
              </a:prstGeom>
            </p:spPr>
          </p:pic>
        </mc:Fallback>
      </mc:AlternateContent>
    </p:spTree>
    <p:extLst>
      <p:ext uri="{BB962C8B-B14F-4D97-AF65-F5344CB8AC3E}">
        <p14:creationId xmlns:p14="http://schemas.microsoft.com/office/powerpoint/2010/main" val="140821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0817"/>
          </a:xfrm>
        </p:spPr>
        <p:txBody>
          <a:bodyPr>
            <a:normAutofit/>
          </a:bodyPr>
          <a:lstStyle/>
          <a:p>
            <a:r>
              <a:rPr lang="en-US" dirty="0"/>
              <a:t> Trusted Boot</a:t>
            </a:r>
          </a:p>
        </p:txBody>
      </p:sp>
      <p:sp>
        <p:nvSpPr>
          <p:cNvPr id="3" name="Content Placeholder 2"/>
          <p:cNvSpPr>
            <a:spLocks noGrp="1"/>
          </p:cNvSpPr>
          <p:nvPr>
            <p:ph idx="1"/>
          </p:nvPr>
        </p:nvSpPr>
        <p:spPr>
          <a:xfrm>
            <a:off x="457200" y="1420838"/>
            <a:ext cx="3347357" cy="4360984"/>
          </a:xfrm>
        </p:spPr>
        <p:txBody>
          <a:bodyPr>
            <a:normAutofit fontScale="85000" lnSpcReduction="10000"/>
          </a:bodyPr>
          <a:lstStyle/>
          <a:p>
            <a:pPr>
              <a:lnSpc>
                <a:spcPct val="120000"/>
              </a:lnSpc>
            </a:pPr>
            <a:r>
              <a:rPr lang="en-US" dirty="0">
                <a:solidFill>
                  <a:srgbClr val="C00000"/>
                </a:solidFill>
              </a:rPr>
              <a:t>A hardware-based root of trust </a:t>
            </a:r>
            <a:r>
              <a:rPr lang="en-US" dirty="0"/>
              <a:t>initiates the chain of trust</a:t>
            </a:r>
          </a:p>
          <a:p>
            <a:pPr lvl="1">
              <a:lnSpc>
                <a:spcPct val="120000"/>
              </a:lnSpc>
            </a:pPr>
            <a:r>
              <a:rPr lang="en-US" dirty="0"/>
              <a:t>Measures the initial </a:t>
            </a:r>
            <a:r>
              <a:rPr lang="en-US" dirty="0">
                <a:solidFill>
                  <a:srgbClr val="C00000"/>
                </a:solidFill>
              </a:rPr>
              <a:t>BIOS</a:t>
            </a:r>
            <a:r>
              <a:rPr lang="en-US" dirty="0"/>
              <a:t> code and runs it</a:t>
            </a:r>
          </a:p>
          <a:p>
            <a:pPr>
              <a:lnSpc>
                <a:spcPct val="120000"/>
              </a:lnSpc>
            </a:pPr>
            <a:r>
              <a:rPr lang="en-US" dirty="0"/>
              <a:t>BIOS then measures and runs </a:t>
            </a:r>
            <a:r>
              <a:rPr lang="en-US" dirty="0">
                <a:solidFill>
                  <a:srgbClr val="C00000"/>
                </a:solidFill>
              </a:rPr>
              <a:t>bootloader</a:t>
            </a:r>
            <a:r>
              <a:rPr lang="en-US" dirty="0"/>
              <a:t>, </a:t>
            </a:r>
          </a:p>
          <a:p>
            <a:pPr>
              <a:lnSpc>
                <a:spcPct val="120000"/>
              </a:lnSpc>
            </a:pPr>
            <a:r>
              <a:rPr lang="en-US" dirty="0"/>
              <a:t>Bootloader measures and runs the </a:t>
            </a:r>
            <a:r>
              <a:rPr lang="en-US" dirty="0">
                <a:solidFill>
                  <a:srgbClr val="C00000"/>
                </a:solidFill>
              </a:rPr>
              <a:t>operating system (OS)</a:t>
            </a:r>
            <a:r>
              <a:rPr lang="en-US" dirty="0"/>
              <a:t>.</a:t>
            </a:r>
          </a:p>
          <a:p>
            <a:pPr>
              <a:lnSpc>
                <a:spcPct val="120000"/>
              </a:lnSpc>
            </a:pPr>
            <a:r>
              <a:rPr lang="en-US" dirty="0"/>
              <a:t>OS  can measure each </a:t>
            </a:r>
            <a:r>
              <a:rPr lang="en-US" dirty="0">
                <a:solidFill>
                  <a:srgbClr val="C00000"/>
                </a:solidFill>
              </a:rPr>
              <a:t>application</a:t>
            </a:r>
          </a:p>
          <a:p>
            <a:pPr>
              <a:lnSpc>
                <a:spcPct val="120000"/>
              </a:lnSpc>
            </a:pPr>
            <a:r>
              <a:rPr lang="en-US" dirty="0"/>
              <a:t>No enforcement of what to do if a measurement is not right</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11</a:t>
            </a:fld>
            <a:endParaRPr lang="en-US"/>
          </a:p>
        </p:txBody>
      </p:sp>
      <p:sp>
        <p:nvSpPr>
          <p:cNvPr id="6" name="TextBox 5"/>
          <p:cNvSpPr txBox="1"/>
          <p:nvPr/>
        </p:nvSpPr>
        <p:spPr>
          <a:xfrm>
            <a:off x="5015591" y="3118044"/>
            <a:ext cx="2410797" cy="369332"/>
          </a:xfrm>
          <a:prstGeom prst="rect">
            <a:avLst/>
          </a:prstGeom>
          <a:solidFill>
            <a:schemeClr val="accent6">
              <a:lumMod val="20000"/>
              <a:lumOff val="80000"/>
            </a:schemeClr>
          </a:solidFill>
          <a:ln>
            <a:solidFill>
              <a:schemeClr val="accent1"/>
            </a:solidFill>
          </a:ln>
        </p:spPr>
        <p:txBody>
          <a:bodyPr wrap="square" rtlCol="0" anchor="ctr">
            <a:spAutoFit/>
          </a:bodyPr>
          <a:lstStyle/>
          <a:p>
            <a:r>
              <a:rPr lang="en-US" dirty="0"/>
              <a:t>System (P</a:t>
            </a:r>
            <a:r>
              <a:rPr lang="en-US" baseline="-25000" dirty="0"/>
              <a:t>1</a:t>
            </a:r>
            <a:r>
              <a:rPr lang="en-US" dirty="0"/>
              <a:t>, C</a:t>
            </a:r>
            <a:r>
              <a:rPr lang="en-US" baseline="-25000" dirty="0"/>
              <a:t>1</a:t>
            </a:r>
            <a:r>
              <a:rPr lang="en-US" dirty="0"/>
              <a:t>)</a:t>
            </a:r>
          </a:p>
        </p:txBody>
      </p:sp>
      <p:sp>
        <p:nvSpPr>
          <p:cNvPr id="7" name="TextBox 6"/>
          <p:cNvSpPr txBox="1"/>
          <p:nvPr/>
        </p:nvSpPr>
        <p:spPr>
          <a:xfrm>
            <a:off x="4959075" y="828556"/>
            <a:ext cx="2470669" cy="369332"/>
          </a:xfrm>
          <a:prstGeom prst="rect">
            <a:avLst/>
          </a:prstGeom>
          <a:solidFill>
            <a:schemeClr val="accent6">
              <a:lumMod val="20000"/>
              <a:lumOff val="80000"/>
            </a:schemeClr>
          </a:solidFill>
          <a:ln>
            <a:solidFill>
              <a:schemeClr val="accent1"/>
            </a:solidFill>
          </a:ln>
        </p:spPr>
        <p:txBody>
          <a:bodyPr wrap="square" rtlCol="0" anchor="ctr">
            <a:spAutoFit/>
          </a:bodyPr>
          <a:lstStyle/>
          <a:p>
            <a:r>
              <a:rPr lang="en-US" dirty="0"/>
              <a:t>System (Hardware)</a:t>
            </a:r>
          </a:p>
        </p:txBody>
      </p:sp>
      <p:sp>
        <p:nvSpPr>
          <p:cNvPr id="8" name="TextBox 7"/>
          <p:cNvSpPr txBox="1"/>
          <p:nvPr/>
        </p:nvSpPr>
        <p:spPr>
          <a:xfrm>
            <a:off x="5054777" y="5456618"/>
            <a:ext cx="2410797" cy="369332"/>
          </a:xfrm>
          <a:prstGeom prst="rect">
            <a:avLst/>
          </a:prstGeom>
          <a:solidFill>
            <a:schemeClr val="accent6">
              <a:lumMod val="20000"/>
              <a:lumOff val="80000"/>
            </a:schemeClr>
          </a:solidFill>
          <a:ln>
            <a:solidFill>
              <a:schemeClr val="accent1"/>
            </a:solidFill>
          </a:ln>
        </p:spPr>
        <p:txBody>
          <a:bodyPr wrap="square" rtlCol="0" anchor="ctr">
            <a:spAutoFit/>
          </a:bodyPr>
          <a:lstStyle/>
          <a:p>
            <a:r>
              <a:rPr lang="en-US" dirty="0"/>
              <a:t>System (P</a:t>
            </a:r>
            <a:r>
              <a:rPr lang="en-US" baseline="-25000" dirty="0"/>
              <a:t>2</a:t>
            </a:r>
            <a:r>
              <a:rPr lang="en-US" dirty="0"/>
              <a:t>, C</a:t>
            </a:r>
            <a:r>
              <a:rPr lang="en-US" baseline="-25000" dirty="0"/>
              <a:t>2</a:t>
            </a:r>
            <a:r>
              <a:rPr lang="en-US" dirty="0"/>
              <a:t>)</a:t>
            </a:r>
          </a:p>
        </p:txBody>
      </p:sp>
      <p:sp>
        <p:nvSpPr>
          <p:cNvPr id="9" name="Oval 8"/>
          <p:cNvSpPr/>
          <p:nvPr/>
        </p:nvSpPr>
        <p:spPr>
          <a:xfrm>
            <a:off x="4832335" y="1690689"/>
            <a:ext cx="2751364" cy="960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P1</a:t>
            </a:r>
          </a:p>
          <a:p>
            <a:pPr algn="ctr"/>
            <a:r>
              <a:rPr lang="en-US" dirty="0"/>
              <a:t>Configuration C1</a:t>
            </a:r>
          </a:p>
        </p:txBody>
      </p:sp>
      <p:sp>
        <p:nvSpPr>
          <p:cNvPr id="11" name="Oval 10"/>
          <p:cNvSpPr/>
          <p:nvPr/>
        </p:nvSpPr>
        <p:spPr>
          <a:xfrm>
            <a:off x="4899737" y="4003607"/>
            <a:ext cx="2669720" cy="1031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P</a:t>
            </a:r>
            <a:r>
              <a:rPr lang="en-US" baseline="-25000" dirty="0"/>
              <a:t>2</a:t>
            </a:r>
          </a:p>
          <a:p>
            <a:pPr algn="ctr"/>
            <a:r>
              <a:rPr lang="en-US" dirty="0"/>
              <a:t>Configuration C</a:t>
            </a:r>
            <a:r>
              <a:rPr lang="en-US" baseline="-25000" dirty="0"/>
              <a:t>2</a:t>
            </a:r>
          </a:p>
        </p:txBody>
      </p:sp>
      <p:cxnSp>
        <p:nvCxnSpPr>
          <p:cNvPr id="13" name="Straight Arrow Connector 12"/>
          <p:cNvCxnSpPr>
            <a:stCxn id="7" idx="2"/>
            <a:endCxn id="9" idx="0"/>
          </p:cNvCxnSpPr>
          <p:nvPr/>
        </p:nvCxnSpPr>
        <p:spPr>
          <a:xfrm>
            <a:off x="6194410" y="1197888"/>
            <a:ext cx="13607" cy="49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6" idx="0"/>
          </p:cNvCxnSpPr>
          <p:nvPr/>
        </p:nvCxnSpPr>
        <p:spPr>
          <a:xfrm>
            <a:off x="6208017" y="2651663"/>
            <a:ext cx="12973" cy="466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11" idx="0"/>
          </p:cNvCxnSpPr>
          <p:nvPr/>
        </p:nvCxnSpPr>
        <p:spPr>
          <a:xfrm>
            <a:off x="6220990" y="3487376"/>
            <a:ext cx="13607" cy="516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8" idx="0"/>
          </p:cNvCxnSpPr>
          <p:nvPr/>
        </p:nvCxnSpPr>
        <p:spPr>
          <a:xfrm>
            <a:off x="6234597" y="5034889"/>
            <a:ext cx="25579" cy="42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23529" y="3596171"/>
            <a:ext cx="1156086" cy="369332"/>
          </a:xfrm>
          <a:prstGeom prst="rect">
            <a:avLst/>
          </a:prstGeom>
          <a:noFill/>
        </p:spPr>
        <p:txBody>
          <a:bodyPr wrap="none" rtlCol="0">
            <a:spAutoFit/>
          </a:bodyPr>
          <a:lstStyle/>
          <a:p>
            <a:r>
              <a:rPr lang="en-US" dirty="0"/>
              <a:t>Measure</a:t>
            </a:r>
          </a:p>
        </p:txBody>
      </p:sp>
      <p:sp>
        <p:nvSpPr>
          <p:cNvPr id="42" name="TextBox 41"/>
          <p:cNvSpPr txBox="1"/>
          <p:nvPr/>
        </p:nvSpPr>
        <p:spPr>
          <a:xfrm>
            <a:off x="5083254" y="2601813"/>
            <a:ext cx="1097288" cy="369332"/>
          </a:xfrm>
          <a:prstGeom prst="rect">
            <a:avLst/>
          </a:prstGeom>
          <a:noFill/>
        </p:spPr>
        <p:txBody>
          <a:bodyPr wrap="none" rtlCol="0">
            <a:spAutoFit/>
          </a:bodyPr>
          <a:lstStyle/>
          <a:p>
            <a:r>
              <a:rPr lang="en-US" dirty="0"/>
              <a:t>Execute</a:t>
            </a:r>
          </a:p>
        </p:txBody>
      </p:sp>
      <p:sp>
        <p:nvSpPr>
          <p:cNvPr id="43" name="TextBox 42"/>
          <p:cNvSpPr txBox="1"/>
          <p:nvPr/>
        </p:nvSpPr>
        <p:spPr>
          <a:xfrm>
            <a:off x="5088138" y="1258764"/>
            <a:ext cx="1156086" cy="369332"/>
          </a:xfrm>
          <a:prstGeom prst="rect">
            <a:avLst/>
          </a:prstGeom>
          <a:noFill/>
        </p:spPr>
        <p:txBody>
          <a:bodyPr wrap="none" rtlCol="0">
            <a:spAutoFit/>
          </a:bodyPr>
          <a:lstStyle/>
          <a:p>
            <a:r>
              <a:rPr lang="en-US" dirty="0"/>
              <a:t>Measure</a:t>
            </a:r>
          </a:p>
        </p:txBody>
      </p:sp>
      <p:sp>
        <p:nvSpPr>
          <p:cNvPr id="44" name="TextBox 43"/>
          <p:cNvSpPr txBox="1"/>
          <p:nvPr/>
        </p:nvSpPr>
        <p:spPr>
          <a:xfrm>
            <a:off x="5117537" y="5087065"/>
            <a:ext cx="1097288" cy="369332"/>
          </a:xfrm>
          <a:prstGeom prst="rect">
            <a:avLst/>
          </a:prstGeom>
          <a:noFill/>
        </p:spPr>
        <p:txBody>
          <a:bodyPr wrap="none" rtlCol="0">
            <a:spAutoFit/>
          </a:bodyPr>
          <a:lstStyle/>
          <a:p>
            <a:r>
              <a:rPr lang="en-US" dirty="0"/>
              <a:t>Execute</a:t>
            </a:r>
          </a:p>
        </p:txBody>
      </p:sp>
      <p:sp>
        <p:nvSpPr>
          <p:cNvPr id="45" name="TextBox 44"/>
          <p:cNvSpPr txBox="1"/>
          <p:nvPr/>
        </p:nvSpPr>
        <p:spPr>
          <a:xfrm>
            <a:off x="4939202" y="1912864"/>
            <a:ext cx="506870" cy="369332"/>
          </a:xfrm>
          <a:prstGeom prst="rect">
            <a:avLst/>
          </a:prstGeom>
          <a:noFill/>
        </p:spPr>
        <p:txBody>
          <a:bodyPr wrap="none" rtlCol="0">
            <a:spAutoFit/>
          </a:bodyPr>
          <a:lstStyle/>
          <a:p>
            <a:r>
              <a:rPr lang="en-US" i="1" dirty="0"/>
              <a:t>m</a:t>
            </a:r>
            <a:r>
              <a:rPr lang="en-US" i="1" baseline="-25000" dirty="0"/>
              <a:t>1</a:t>
            </a:r>
          </a:p>
        </p:txBody>
      </p:sp>
      <p:sp>
        <p:nvSpPr>
          <p:cNvPr id="48" name="TextBox 47"/>
          <p:cNvSpPr txBox="1"/>
          <p:nvPr/>
        </p:nvSpPr>
        <p:spPr>
          <a:xfrm>
            <a:off x="5022881" y="4243706"/>
            <a:ext cx="506870" cy="369332"/>
          </a:xfrm>
          <a:prstGeom prst="rect">
            <a:avLst/>
          </a:prstGeom>
          <a:noFill/>
        </p:spPr>
        <p:txBody>
          <a:bodyPr wrap="none" rtlCol="0">
            <a:spAutoFit/>
          </a:bodyPr>
          <a:lstStyle/>
          <a:p>
            <a:r>
              <a:rPr lang="en-US" i="1" dirty="0"/>
              <a:t>m</a:t>
            </a:r>
            <a:r>
              <a:rPr lang="en-US" i="1" baseline="-25000" dirty="0"/>
              <a:t>2</a:t>
            </a:r>
          </a:p>
        </p:txBody>
      </p:sp>
      <p:sp>
        <p:nvSpPr>
          <p:cNvPr id="49" name="TextBox 48"/>
          <p:cNvSpPr txBox="1"/>
          <p:nvPr/>
        </p:nvSpPr>
        <p:spPr>
          <a:xfrm>
            <a:off x="3771700" y="4285332"/>
            <a:ext cx="1160895" cy="369332"/>
          </a:xfrm>
          <a:prstGeom prst="rect">
            <a:avLst/>
          </a:prstGeom>
          <a:noFill/>
        </p:spPr>
        <p:txBody>
          <a:bodyPr wrap="none" rtlCol="0">
            <a:spAutoFit/>
          </a:bodyPr>
          <a:lstStyle/>
          <a:p>
            <a:r>
              <a:rPr lang="en-US" i="1" dirty="0"/>
              <a:t>L</a:t>
            </a:r>
            <a:r>
              <a:rPr lang="en-US" dirty="0"/>
              <a:t>=</a:t>
            </a:r>
            <a:r>
              <a:rPr lang="en-US" i="1" dirty="0"/>
              <a:t>L</a:t>
            </a:r>
            <a:r>
              <a:rPr lang="en-US" dirty="0"/>
              <a:t>||</a:t>
            </a:r>
            <a:r>
              <a:rPr lang="en-US" i="1" dirty="0"/>
              <a:t>m</a:t>
            </a:r>
            <a:r>
              <a:rPr lang="en-US" i="1" baseline="-25000" dirty="0"/>
              <a:t>2</a:t>
            </a:r>
          </a:p>
        </p:txBody>
      </p:sp>
      <p:sp>
        <p:nvSpPr>
          <p:cNvPr id="50" name="TextBox 49"/>
          <p:cNvSpPr txBox="1"/>
          <p:nvPr/>
        </p:nvSpPr>
        <p:spPr>
          <a:xfrm>
            <a:off x="3688471" y="1954244"/>
            <a:ext cx="1160895" cy="369332"/>
          </a:xfrm>
          <a:prstGeom prst="rect">
            <a:avLst/>
          </a:prstGeom>
          <a:noFill/>
        </p:spPr>
        <p:txBody>
          <a:bodyPr wrap="none" rtlCol="0">
            <a:spAutoFit/>
          </a:bodyPr>
          <a:lstStyle/>
          <a:p>
            <a:r>
              <a:rPr lang="en-US" i="1" dirty="0"/>
              <a:t>L</a:t>
            </a:r>
            <a:r>
              <a:rPr lang="en-US" dirty="0"/>
              <a:t>=</a:t>
            </a:r>
            <a:r>
              <a:rPr lang="en-US" i="1" dirty="0"/>
              <a:t>L</a:t>
            </a:r>
            <a:r>
              <a:rPr lang="en-US" dirty="0"/>
              <a:t>||</a:t>
            </a:r>
            <a:r>
              <a:rPr lang="en-US" i="1" dirty="0"/>
              <a:t>m</a:t>
            </a:r>
            <a:r>
              <a:rPr lang="en-US" i="1" baseline="-25000" dirty="0"/>
              <a:t>1</a:t>
            </a:r>
          </a:p>
        </p:txBody>
      </p:sp>
      <p:cxnSp>
        <p:nvCxnSpPr>
          <p:cNvPr id="52" name="Straight Arrow Connector 51"/>
          <p:cNvCxnSpPr>
            <a:stCxn id="8" idx="2"/>
          </p:cNvCxnSpPr>
          <p:nvPr/>
        </p:nvCxnSpPr>
        <p:spPr>
          <a:xfrm>
            <a:off x="6260176" y="5825950"/>
            <a:ext cx="19405" cy="617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1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Boot					 </a:t>
            </a:r>
            <a:r>
              <a:rPr lang="en-US" dirty="0">
                <a:solidFill>
                  <a:srgbClr val="C00000"/>
                </a:solidFill>
              </a:rPr>
              <a:t>Secure Boot</a:t>
            </a:r>
          </a:p>
        </p:txBody>
      </p:sp>
      <p:sp>
        <p:nvSpPr>
          <p:cNvPr id="3" name="Content Placeholder 2"/>
          <p:cNvSpPr>
            <a:spLocks noGrp="1"/>
          </p:cNvSpPr>
          <p:nvPr>
            <p:ph idx="1"/>
          </p:nvPr>
        </p:nvSpPr>
        <p:spPr>
          <a:xfrm>
            <a:off x="620289" y="6106883"/>
            <a:ext cx="7886700" cy="599717"/>
          </a:xfrm>
        </p:spPr>
        <p:txBody>
          <a:bodyPr>
            <a:normAutofit/>
          </a:bodyPr>
          <a:lstStyle/>
          <a:p>
            <a:r>
              <a:rPr lang="en-US" dirty="0"/>
              <a:t>L* - an approved list</a:t>
            </a:r>
          </a:p>
        </p:txBody>
      </p:sp>
      <p:sp>
        <p:nvSpPr>
          <p:cNvPr id="5" name="Slide Number Placeholder 4"/>
          <p:cNvSpPr>
            <a:spLocks noGrp="1"/>
          </p:cNvSpPr>
          <p:nvPr>
            <p:ph type="sldNum" sz="quarter" idx="12"/>
          </p:nvPr>
        </p:nvSpPr>
        <p:spPr/>
        <p:txBody>
          <a:bodyPr/>
          <a:lstStyle/>
          <a:p>
            <a:fld id="{E1534AD9-87BC-2541-9239-DCF1CAE7DF3F}" type="slidenum">
              <a:rPr lang="en-US" smtClean="0"/>
              <a:t>12</a:t>
            </a:fld>
            <a:endParaRPr lang="en-US"/>
          </a:p>
        </p:txBody>
      </p:sp>
      <p:sp>
        <p:nvSpPr>
          <p:cNvPr id="6" name="TextBox 5"/>
          <p:cNvSpPr txBox="1"/>
          <p:nvPr/>
        </p:nvSpPr>
        <p:spPr>
          <a:xfrm>
            <a:off x="3371849" y="3435125"/>
            <a:ext cx="2410797" cy="369332"/>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a:t>System (P</a:t>
            </a:r>
            <a:r>
              <a:rPr lang="en-US" baseline="-25000" dirty="0"/>
              <a:t>1</a:t>
            </a:r>
            <a:r>
              <a:rPr lang="en-US" dirty="0"/>
              <a:t>, C</a:t>
            </a:r>
            <a:r>
              <a:rPr lang="en-US" baseline="-25000" dirty="0"/>
              <a:t>1</a:t>
            </a:r>
            <a:r>
              <a:rPr lang="en-US" dirty="0"/>
              <a:t>)</a:t>
            </a:r>
          </a:p>
        </p:txBody>
      </p:sp>
      <p:sp>
        <p:nvSpPr>
          <p:cNvPr id="7" name="TextBox 6"/>
          <p:cNvSpPr txBox="1"/>
          <p:nvPr/>
        </p:nvSpPr>
        <p:spPr>
          <a:xfrm>
            <a:off x="3351539" y="1192183"/>
            <a:ext cx="2470669" cy="369332"/>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a:t>System (Hardware)</a:t>
            </a:r>
          </a:p>
        </p:txBody>
      </p:sp>
      <p:sp>
        <p:nvSpPr>
          <p:cNvPr id="8" name="TextBox 7"/>
          <p:cNvSpPr txBox="1"/>
          <p:nvPr/>
        </p:nvSpPr>
        <p:spPr>
          <a:xfrm>
            <a:off x="3391103" y="5530174"/>
            <a:ext cx="2410797" cy="369332"/>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a:t>System (P</a:t>
            </a:r>
            <a:r>
              <a:rPr lang="en-US" baseline="-25000" dirty="0"/>
              <a:t>2</a:t>
            </a:r>
            <a:r>
              <a:rPr lang="en-US" dirty="0"/>
              <a:t>, C</a:t>
            </a:r>
            <a:r>
              <a:rPr lang="en-US" baseline="-25000" dirty="0"/>
              <a:t>2</a:t>
            </a:r>
            <a:r>
              <a:rPr lang="en-US" dirty="0"/>
              <a:t>)</a:t>
            </a:r>
          </a:p>
        </p:txBody>
      </p:sp>
      <p:sp>
        <p:nvSpPr>
          <p:cNvPr id="9" name="Oval 8"/>
          <p:cNvSpPr/>
          <p:nvPr/>
        </p:nvSpPr>
        <p:spPr>
          <a:xfrm>
            <a:off x="3201565" y="2053949"/>
            <a:ext cx="2751364" cy="960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P</a:t>
            </a:r>
            <a:r>
              <a:rPr lang="en-US" baseline="-25000" dirty="0"/>
              <a:t>1</a:t>
            </a:r>
          </a:p>
          <a:p>
            <a:pPr algn="ctr"/>
            <a:r>
              <a:rPr lang="en-US" dirty="0"/>
              <a:t>Configuration C</a:t>
            </a:r>
            <a:r>
              <a:rPr lang="en-US" baseline="-25000" dirty="0"/>
              <a:t>1</a:t>
            </a:r>
          </a:p>
        </p:txBody>
      </p:sp>
      <p:sp>
        <p:nvSpPr>
          <p:cNvPr id="10" name="Oval 9"/>
          <p:cNvSpPr/>
          <p:nvPr/>
        </p:nvSpPr>
        <p:spPr>
          <a:xfrm>
            <a:off x="3242387" y="4229203"/>
            <a:ext cx="2669720" cy="1031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P</a:t>
            </a:r>
            <a:r>
              <a:rPr lang="en-US" baseline="-25000" dirty="0"/>
              <a:t>2</a:t>
            </a:r>
          </a:p>
          <a:p>
            <a:pPr algn="ctr"/>
            <a:r>
              <a:rPr lang="en-US" dirty="0"/>
              <a:t>Configuration C</a:t>
            </a:r>
            <a:r>
              <a:rPr lang="en-US" baseline="-25000" dirty="0"/>
              <a:t>2</a:t>
            </a:r>
          </a:p>
        </p:txBody>
      </p:sp>
      <p:cxnSp>
        <p:nvCxnSpPr>
          <p:cNvPr id="11" name="Straight Arrow Connector 10"/>
          <p:cNvCxnSpPr>
            <a:stCxn id="7" idx="2"/>
            <a:endCxn id="9" idx="0"/>
          </p:cNvCxnSpPr>
          <p:nvPr/>
        </p:nvCxnSpPr>
        <p:spPr>
          <a:xfrm flipH="1">
            <a:off x="4577247" y="1561515"/>
            <a:ext cx="9627" cy="49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4"/>
            <a:endCxn id="6" idx="0"/>
          </p:cNvCxnSpPr>
          <p:nvPr/>
        </p:nvCxnSpPr>
        <p:spPr>
          <a:xfrm>
            <a:off x="4577247" y="3014923"/>
            <a:ext cx="1" cy="42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0" idx="0"/>
          </p:cNvCxnSpPr>
          <p:nvPr/>
        </p:nvCxnSpPr>
        <p:spPr>
          <a:xfrm flipH="1">
            <a:off x="4577247" y="3804457"/>
            <a:ext cx="1" cy="42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4"/>
            <a:endCxn id="8" idx="0"/>
          </p:cNvCxnSpPr>
          <p:nvPr/>
        </p:nvCxnSpPr>
        <p:spPr>
          <a:xfrm>
            <a:off x="4577247" y="5260485"/>
            <a:ext cx="19255" cy="26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59821" y="3834960"/>
            <a:ext cx="1156086" cy="369332"/>
          </a:xfrm>
          <a:prstGeom prst="rect">
            <a:avLst/>
          </a:prstGeom>
          <a:noFill/>
        </p:spPr>
        <p:txBody>
          <a:bodyPr wrap="none" rtlCol="0">
            <a:spAutoFit/>
          </a:bodyPr>
          <a:lstStyle/>
          <a:p>
            <a:r>
              <a:rPr lang="en-US" dirty="0"/>
              <a:t>Measure</a:t>
            </a:r>
          </a:p>
        </p:txBody>
      </p:sp>
      <p:sp>
        <p:nvSpPr>
          <p:cNvPr id="16" name="TextBox 15"/>
          <p:cNvSpPr txBox="1"/>
          <p:nvPr/>
        </p:nvSpPr>
        <p:spPr>
          <a:xfrm>
            <a:off x="3518619" y="3033871"/>
            <a:ext cx="1097288" cy="369332"/>
          </a:xfrm>
          <a:prstGeom prst="rect">
            <a:avLst/>
          </a:prstGeom>
          <a:noFill/>
        </p:spPr>
        <p:txBody>
          <a:bodyPr wrap="none" rtlCol="0">
            <a:spAutoFit/>
          </a:bodyPr>
          <a:lstStyle/>
          <a:p>
            <a:r>
              <a:rPr lang="en-US" dirty="0"/>
              <a:t>Execute</a:t>
            </a:r>
          </a:p>
        </p:txBody>
      </p:sp>
      <p:sp>
        <p:nvSpPr>
          <p:cNvPr id="17" name="TextBox 16"/>
          <p:cNvSpPr txBox="1"/>
          <p:nvPr/>
        </p:nvSpPr>
        <p:spPr>
          <a:xfrm>
            <a:off x="3430788" y="1654108"/>
            <a:ext cx="1156086" cy="369332"/>
          </a:xfrm>
          <a:prstGeom prst="rect">
            <a:avLst/>
          </a:prstGeom>
          <a:noFill/>
        </p:spPr>
        <p:txBody>
          <a:bodyPr wrap="none" rtlCol="0">
            <a:spAutoFit/>
          </a:bodyPr>
          <a:lstStyle/>
          <a:p>
            <a:r>
              <a:rPr lang="en-US" dirty="0"/>
              <a:t>Measure</a:t>
            </a:r>
          </a:p>
        </p:txBody>
      </p:sp>
      <p:sp>
        <p:nvSpPr>
          <p:cNvPr id="18" name="TextBox 17"/>
          <p:cNvSpPr txBox="1"/>
          <p:nvPr/>
        </p:nvSpPr>
        <p:spPr>
          <a:xfrm>
            <a:off x="3391103" y="5170785"/>
            <a:ext cx="1097288" cy="369332"/>
          </a:xfrm>
          <a:prstGeom prst="rect">
            <a:avLst/>
          </a:prstGeom>
          <a:noFill/>
        </p:spPr>
        <p:txBody>
          <a:bodyPr wrap="none" rtlCol="0">
            <a:spAutoFit/>
          </a:bodyPr>
          <a:lstStyle/>
          <a:p>
            <a:r>
              <a:rPr lang="en-US" dirty="0"/>
              <a:t>Execute</a:t>
            </a:r>
          </a:p>
        </p:txBody>
      </p:sp>
      <p:sp>
        <p:nvSpPr>
          <p:cNvPr id="19" name="TextBox 18"/>
          <p:cNvSpPr txBox="1"/>
          <p:nvPr/>
        </p:nvSpPr>
        <p:spPr>
          <a:xfrm>
            <a:off x="3281852" y="2372376"/>
            <a:ext cx="506870" cy="369332"/>
          </a:xfrm>
          <a:prstGeom prst="rect">
            <a:avLst/>
          </a:prstGeom>
          <a:noFill/>
        </p:spPr>
        <p:txBody>
          <a:bodyPr wrap="none" rtlCol="0">
            <a:spAutoFit/>
          </a:bodyPr>
          <a:lstStyle/>
          <a:p>
            <a:r>
              <a:rPr lang="en-US" dirty="0"/>
              <a:t>m</a:t>
            </a:r>
            <a:r>
              <a:rPr lang="en-US" baseline="-25000" dirty="0"/>
              <a:t>1</a:t>
            </a:r>
          </a:p>
        </p:txBody>
      </p:sp>
      <p:sp>
        <p:nvSpPr>
          <p:cNvPr id="20" name="TextBox 19"/>
          <p:cNvSpPr txBox="1"/>
          <p:nvPr/>
        </p:nvSpPr>
        <p:spPr>
          <a:xfrm>
            <a:off x="3365531" y="4479936"/>
            <a:ext cx="506870" cy="369332"/>
          </a:xfrm>
          <a:prstGeom prst="rect">
            <a:avLst/>
          </a:prstGeom>
          <a:noFill/>
        </p:spPr>
        <p:txBody>
          <a:bodyPr wrap="none" rtlCol="0">
            <a:spAutoFit/>
          </a:bodyPr>
          <a:lstStyle/>
          <a:p>
            <a:r>
              <a:rPr lang="en-US" dirty="0"/>
              <a:t>m</a:t>
            </a:r>
            <a:r>
              <a:rPr lang="en-US" baseline="-25000" dirty="0"/>
              <a:t>2</a:t>
            </a:r>
          </a:p>
        </p:txBody>
      </p:sp>
      <p:sp>
        <p:nvSpPr>
          <p:cNvPr id="21" name="TextBox 20"/>
          <p:cNvSpPr txBox="1"/>
          <p:nvPr/>
        </p:nvSpPr>
        <p:spPr>
          <a:xfrm>
            <a:off x="2097794" y="4560178"/>
            <a:ext cx="1160895" cy="369332"/>
          </a:xfrm>
          <a:prstGeom prst="rect">
            <a:avLst/>
          </a:prstGeom>
          <a:noFill/>
        </p:spPr>
        <p:txBody>
          <a:bodyPr wrap="none" rtlCol="0">
            <a:spAutoFit/>
          </a:bodyPr>
          <a:lstStyle/>
          <a:p>
            <a:r>
              <a:rPr lang="en-US" dirty="0"/>
              <a:t>L=L||m</a:t>
            </a:r>
            <a:r>
              <a:rPr lang="en-US" baseline="-25000" dirty="0"/>
              <a:t>2</a:t>
            </a:r>
          </a:p>
        </p:txBody>
      </p:sp>
      <p:sp>
        <p:nvSpPr>
          <p:cNvPr id="22" name="TextBox 21"/>
          <p:cNvSpPr txBox="1"/>
          <p:nvPr/>
        </p:nvSpPr>
        <p:spPr>
          <a:xfrm>
            <a:off x="2031121" y="2413756"/>
            <a:ext cx="1160895" cy="369332"/>
          </a:xfrm>
          <a:prstGeom prst="rect">
            <a:avLst/>
          </a:prstGeom>
          <a:noFill/>
        </p:spPr>
        <p:txBody>
          <a:bodyPr wrap="none" rtlCol="0">
            <a:spAutoFit/>
          </a:bodyPr>
          <a:lstStyle/>
          <a:p>
            <a:r>
              <a:rPr lang="en-US" dirty="0"/>
              <a:t>L=L||m</a:t>
            </a:r>
            <a:r>
              <a:rPr lang="en-US" baseline="-25000" dirty="0"/>
              <a:t>1</a:t>
            </a:r>
          </a:p>
        </p:txBody>
      </p:sp>
      <p:cxnSp>
        <p:nvCxnSpPr>
          <p:cNvPr id="23" name="Straight Arrow Connector 22"/>
          <p:cNvCxnSpPr>
            <a:stCxn id="8" idx="2"/>
          </p:cNvCxnSpPr>
          <p:nvPr/>
        </p:nvCxnSpPr>
        <p:spPr>
          <a:xfrm>
            <a:off x="4596502" y="5899506"/>
            <a:ext cx="19405" cy="617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5203392" y="3033871"/>
                <a:ext cx="2836097" cy="369332"/>
              </a:xfrm>
              <a:prstGeom prst="rect">
                <a:avLst/>
              </a:prstGeom>
              <a:noFill/>
            </p:spPr>
            <p:txBody>
              <a:bodyPr wrap="none" rtlCol="0">
                <a:spAutoFit/>
              </a:bodyPr>
              <a:lstStyle/>
              <a:p>
                <a:r>
                  <a:rPr lang="en-US" dirty="0"/>
                  <a:t>If m</a:t>
                </a:r>
                <a:r>
                  <a:rPr lang="en-US" baseline="-25000" dirty="0"/>
                  <a:t>1</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L</a:t>
                </a:r>
                <a:r>
                  <a:rPr lang="en-US" baseline="30000" dirty="0"/>
                  <a:t>*</a:t>
                </a:r>
                <a:r>
                  <a:rPr lang="en-US" dirty="0"/>
                  <a:t>, then HALT </a:t>
                </a:r>
              </a:p>
            </p:txBody>
          </p:sp>
        </mc:Choice>
        <mc:Fallback xmlns="">
          <p:sp>
            <p:nvSpPr>
              <p:cNvPr id="24" name="TextBox 23"/>
              <p:cNvSpPr txBox="1">
                <a:spLocks noRot="1" noChangeAspect="1" noMove="1" noResize="1" noEditPoints="1" noAdjustHandles="1" noChangeArrowheads="1" noChangeShapeType="1" noTextEdit="1"/>
              </p:cNvSpPr>
              <p:nvPr/>
            </p:nvSpPr>
            <p:spPr>
              <a:xfrm>
                <a:off x="5203392" y="3033871"/>
                <a:ext cx="2836097" cy="369332"/>
              </a:xfrm>
              <a:prstGeom prst="rect">
                <a:avLst/>
              </a:prstGeom>
              <a:blipFill rotWithShape="0">
                <a:blip r:embed="rId2"/>
                <a:stretch>
                  <a:fillRect l="-193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303879" y="5149242"/>
                <a:ext cx="2805640" cy="369332"/>
              </a:xfrm>
              <a:prstGeom prst="rect">
                <a:avLst/>
              </a:prstGeom>
              <a:noFill/>
            </p:spPr>
            <p:txBody>
              <a:bodyPr wrap="none" rtlCol="0">
                <a:spAutoFit/>
              </a:bodyPr>
              <a:lstStyle/>
              <a:p>
                <a:r>
                  <a:rPr lang="en-US" dirty="0"/>
                  <a:t>If m</a:t>
                </a:r>
                <a:r>
                  <a:rPr lang="en-US" baseline="-25000" dirty="0"/>
                  <a:t>2</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L</a:t>
                </a:r>
                <a:r>
                  <a:rPr lang="en-US" baseline="30000" dirty="0"/>
                  <a:t>*</a:t>
                </a:r>
                <a:r>
                  <a:rPr lang="en-US" dirty="0"/>
                  <a:t>, then HALT </a:t>
                </a:r>
              </a:p>
            </p:txBody>
          </p:sp>
        </mc:Choice>
        <mc:Fallback xmlns="">
          <p:sp>
            <p:nvSpPr>
              <p:cNvPr id="25" name="TextBox 24"/>
              <p:cNvSpPr txBox="1">
                <a:spLocks noRot="1" noChangeAspect="1" noMove="1" noResize="1" noEditPoints="1" noAdjustHandles="1" noChangeArrowheads="1" noChangeShapeType="1" noTextEdit="1"/>
              </p:cNvSpPr>
              <p:nvPr/>
            </p:nvSpPr>
            <p:spPr>
              <a:xfrm>
                <a:off x="5303879" y="5149242"/>
                <a:ext cx="2805640" cy="369332"/>
              </a:xfrm>
              <a:prstGeom prst="rect">
                <a:avLst/>
              </a:prstGeom>
              <a:blipFill rotWithShape="0">
                <a:blip r:embed="rId3"/>
                <a:stretch>
                  <a:fillRect l="-1739" t="-95000" b="-12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E1B9CE9-F83F-4B22-8397-3F17A2304E7A}"/>
                  </a:ext>
                </a:extLst>
              </p14:cNvPr>
              <p14:cNvContentPartPr/>
              <p14:nvPr/>
            </p14:nvContentPartPr>
            <p14:xfrm>
              <a:off x="4163760" y="2578320"/>
              <a:ext cx="2401920" cy="2984760"/>
            </p14:xfrm>
          </p:contentPart>
        </mc:Choice>
        <mc:Fallback xmlns="">
          <p:pic>
            <p:nvPicPr>
              <p:cNvPr id="4" name="Ink 3">
                <a:extLst>
                  <a:ext uri="{FF2B5EF4-FFF2-40B4-BE49-F238E27FC236}">
                    <a16:creationId xmlns:a16="http://schemas.microsoft.com/office/drawing/2014/main" id="{EE1B9CE9-F83F-4B22-8397-3F17A2304E7A}"/>
                  </a:ext>
                </a:extLst>
              </p:cNvPr>
              <p:cNvPicPr/>
              <p:nvPr/>
            </p:nvPicPr>
            <p:blipFill>
              <a:blip r:embed="rId5"/>
              <a:stretch>
                <a:fillRect/>
              </a:stretch>
            </p:blipFill>
            <p:spPr>
              <a:xfrm>
                <a:off x="4154400" y="2568960"/>
                <a:ext cx="2420640" cy="3003480"/>
              </a:xfrm>
              <a:prstGeom prst="rect">
                <a:avLst/>
              </a:prstGeom>
            </p:spPr>
          </p:pic>
        </mc:Fallback>
      </mc:AlternateContent>
    </p:spTree>
    <p:extLst>
      <p:ext uri="{BB962C8B-B14F-4D97-AF65-F5344CB8AC3E}">
        <p14:creationId xmlns:p14="http://schemas.microsoft.com/office/powerpoint/2010/main" val="335768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Measurements </a:t>
            </a:r>
            <a:r>
              <a:rPr lang="en-US"/>
              <a:t>in Trusted Boot</a:t>
            </a:r>
            <a:endParaRPr lang="en-US" dirty="0"/>
          </a:p>
        </p:txBody>
      </p:sp>
      <p:sp>
        <p:nvSpPr>
          <p:cNvPr id="3" name="Content Placeholder 2"/>
          <p:cNvSpPr>
            <a:spLocks noGrp="1"/>
          </p:cNvSpPr>
          <p:nvPr>
            <p:ph idx="1"/>
          </p:nvPr>
        </p:nvSpPr>
        <p:spPr/>
        <p:txBody>
          <a:bodyPr/>
          <a:lstStyle/>
          <a:p>
            <a:r>
              <a:rPr lang="en-US" dirty="0"/>
              <a:t>What if measurements be erased by malicious software?</a:t>
            </a:r>
          </a:p>
        </p:txBody>
      </p:sp>
      <p:sp>
        <p:nvSpPr>
          <p:cNvPr id="4" name="Slide Number Placeholder 3"/>
          <p:cNvSpPr>
            <a:spLocks noGrp="1"/>
          </p:cNvSpPr>
          <p:nvPr>
            <p:ph type="sldNum" sz="quarter" idx="12"/>
          </p:nvPr>
        </p:nvSpPr>
        <p:spPr/>
        <p:txBody>
          <a:bodyPr/>
          <a:lstStyle/>
          <a:p>
            <a:fld id="{E1534AD9-87BC-2541-9239-DCF1CAE7DF3F}" type="slidenum">
              <a:rPr lang="en-US" smtClean="0"/>
              <a:t>13</a:t>
            </a:fld>
            <a:endParaRPr lang="en-US"/>
          </a:p>
        </p:txBody>
      </p:sp>
    </p:spTree>
    <p:extLst>
      <p:ext uri="{BB962C8B-B14F-4D97-AF65-F5344CB8AC3E}">
        <p14:creationId xmlns:p14="http://schemas.microsoft.com/office/powerpoint/2010/main" val="269951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handoffs</a:t>
            </a:r>
          </a:p>
        </p:txBody>
      </p:sp>
      <p:sp>
        <p:nvSpPr>
          <p:cNvPr id="3" name="Content Placeholder 2"/>
          <p:cNvSpPr>
            <a:spLocks noGrp="1"/>
          </p:cNvSpPr>
          <p:nvPr>
            <p:ph idx="1"/>
          </p:nvPr>
        </p:nvSpPr>
        <p:spPr>
          <a:xfrm>
            <a:off x="628650" y="5709683"/>
            <a:ext cx="7886700" cy="467280"/>
          </a:xfrm>
        </p:spPr>
        <p:txBody>
          <a:bodyPr/>
          <a:lstStyle/>
          <a:p>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14</a:t>
            </a:fld>
            <a:endParaRPr lang="en-US"/>
          </a:p>
        </p:txBody>
      </p:sp>
      <p:sp>
        <p:nvSpPr>
          <p:cNvPr id="5" name="TextBox 4"/>
          <p:cNvSpPr txBox="1"/>
          <p:nvPr/>
        </p:nvSpPr>
        <p:spPr>
          <a:xfrm>
            <a:off x="1292670" y="2975613"/>
            <a:ext cx="2410797" cy="369332"/>
          </a:xfrm>
          <a:prstGeom prst="rect">
            <a:avLst/>
          </a:prstGeom>
          <a:noFill/>
          <a:ln>
            <a:solidFill>
              <a:schemeClr val="accent1"/>
            </a:solidFill>
          </a:ln>
        </p:spPr>
        <p:txBody>
          <a:bodyPr wrap="square" rtlCol="0" anchor="ctr">
            <a:spAutoFit/>
          </a:bodyPr>
          <a:lstStyle/>
          <a:p>
            <a:pPr algn="ctr"/>
            <a:r>
              <a:rPr lang="en-US" dirty="0"/>
              <a:t>P</a:t>
            </a:r>
            <a:r>
              <a:rPr lang="en-US" baseline="-25000" dirty="0"/>
              <a:t>1</a:t>
            </a:r>
            <a:r>
              <a:rPr lang="en-US" dirty="0"/>
              <a:t>, C</a:t>
            </a:r>
            <a:r>
              <a:rPr lang="en-US" baseline="-25000" dirty="0"/>
              <a:t>1</a:t>
            </a:r>
            <a:endParaRPr lang="en-US" dirty="0"/>
          </a:p>
        </p:txBody>
      </p:sp>
      <p:sp>
        <p:nvSpPr>
          <p:cNvPr id="6" name="TextBox 5"/>
          <p:cNvSpPr txBox="1"/>
          <p:nvPr/>
        </p:nvSpPr>
        <p:spPr>
          <a:xfrm>
            <a:off x="1262734" y="2084704"/>
            <a:ext cx="2470669" cy="369332"/>
          </a:xfrm>
          <a:prstGeom prst="rect">
            <a:avLst/>
          </a:prstGeom>
          <a:noFill/>
          <a:ln>
            <a:solidFill>
              <a:schemeClr val="accent1"/>
            </a:solidFill>
          </a:ln>
        </p:spPr>
        <p:txBody>
          <a:bodyPr wrap="square" rtlCol="0" anchor="ctr">
            <a:spAutoFit/>
          </a:bodyPr>
          <a:lstStyle/>
          <a:p>
            <a:pPr algn="ctr"/>
            <a:r>
              <a:rPr lang="en-US" dirty="0"/>
              <a:t>Hardware</a:t>
            </a:r>
          </a:p>
        </p:txBody>
      </p:sp>
      <p:sp>
        <p:nvSpPr>
          <p:cNvPr id="7" name="TextBox 6"/>
          <p:cNvSpPr txBox="1"/>
          <p:nvPr/>
        </p:nvSpPr>
        <p:spPr>
          <a:xfrm>
            <a:off x="1292670" y="3779492"/>
            <a:ext cx="2410797" cy="369332"/>
          </a:xfrm>
          <a:prstGeom prst="rect">
            <a:avLst/>
          </a:prstGeom>
          <a:noFill/>
          <a:ln>
            <a:solidFill>
              <a:schemeClr val="accent1"/>
            </a:solidFill>
          </a:ln>
        </p:spPr>
        <p:txBody>
          <a:bodyPr wrap="square" rtlCol="0" anchor="ctr">
            <a:spAutoFit/>
          </a:bodyPr>
          <a:lstStyle/>
          <a:p>
            <a:pPr algn="ctr"/>
            <a:r>
              <a:rPr lang="en-US" dirty="0"/>
              <a:t>P</a:t>
            </a:r>
            <a:r>
              <a:rPr lang="en-US" baseline="-25000" dirty="0"/>
              <a:t>2</a:t>
            </a:r>
            <a:r>
              <a:rPr lang="en-US" dirty="0"/>
              <a:t>, C</a:t>
            </a:r>
            <a:r>
              <a:rPr lang="en-US" baseline="-25000" dirty="0"/>
              <a:t>2</a:t>
            </a:r>
            <a:endParaRPr lang="en-US" dirty="0"/>
          </a:p>
        </p:txBody>
      </p:sp>
      <p:cxnSp>
        <p:nvCxnSpPr>
          <p:cNvPr id="10" name="Straight Arrow Connector 9"/>
          <p:cNvCxnSpPr>
            <a:stCxn id="6" idx="2"/>
            <a:endCxn id="5" idx="0"/>
          </p:cNvCxnSpPr>
          <p:nvPr/>
        </p:nvCxnSpPr>
        <p:spPr>
          <a:xfrm>
            <a:off x="2498069" y="2454036"/>
            <a:ext cx="0" cy="52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7" idx="0"/>
          </p:cNvCxnSpPr>
          <p:nvPr/>
        </p:nvCxnSpPr>
        <p:spPr>
          <a:xfrm>
            <a:off x="2498069" y="3344945"/>
            <a:ext cx="0" cy="434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flipH="1">
            <a:off x="2498068" y="4148824"/>
            <a:ext cx="1" cy="566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28948" y="2151957"/>
            <a:ext cx="2410797" cy="369332"/>
          </a:xfrm>
          <a:prstGeom prst="rect">
            <a:avLst/>
          </a:prstGeom>
          <a:noFill/>
          <a:ln>
            <a:solidFill>
              <a:schemeClr val="accent1"/>
            </a:solidFill>
          </a:ln>
        </p:spPr>
        <p:txBody>
          <a:bodyPr wrap="square" rtlCol="0">
            <a:spAutoFit/>
          </a:bodyPr>
          <a:lstStyle/>
          <a:p>
            <a:pPr algn="ctr"/>
            <a:r>
              <a:rPr lang="en-US" dirty="0"/>
              <a:t>P</a:t>
            </a:r>
            <a:r>
              <a:rPr lang="en-US" baseline="-25000" dirty="0"/>
              <a:t>1</a:t>
            </a:r>
            <a:r>
              <a:rPr lang="en-US" dirty="0"/>
              <a:t>, C</a:t>
            </a:r>
            <a:r>
              <a:rPr lang="en-US" baseline="-25000" dirty="0"/>
              <a:t>1</a:t>
            </a:r>
            <a:r>
              <a:rPr lang="en-US" dirty="0"/>
              <a:t> (e.g. OS) </a:t>
            </a:r>
          </a:p>
        </p:txBody>
      </p:sp>
      <p:sp>
        <p:nvSpPr>
          <p:cNvPr id="30" name="TextBox 29"/>
          <p:cNvSpPr txBox="1"/>
          <p:nvPr/>
        </p:nvSpPr>
        <p:spPr>
          <a:xfrm>
            <a:off x="4752460" y="3307516"/>
            <a:ext cx="2410797" cy="369332"/>
          </a:xfrm>
          <a:prstGeom prst="rect">
            <a:avLst/>
          </a:prstGeom>
          <a:noFill/>
          <a:ln>
            <a:solidFill>
              <a:schemeClr val="accent1"/>
            </a:solidFill>
          </a:ln>
        </p:spPr>
        <p:txBody>
          <a:bodyPr wrap="square" rtlCol="0">
            <a:spAutoFit/>
          </a:bodyPr>
          <a:lstStyle/>
          <a:p>
            <a:pPr algn="ctr"/>
            <a:r>
              <a:rPr lang="en-US" dirty="0"/>
              <a:t>P</a:t>
            </a:r>
            <a:r>
              <a:rPr lang="en-US" baseline="-25000" dirty="0"/>
              <a:t>2</a:t>
            </a:r>
            <a:r>
              <a:rPr lang="en-US" dirty="0"/>
              <a:t>, C</a:t>
            </a:r>
            <a:r>
              <a:rPr lang="en-US" baseline="-25000" dirty="0"/>
              <a:t>2</a:t>
            </a:r>
            <a:endParaRPr lang="en-US" dirty="0"/>
          </a:p>
        </p:txBody>
      </p:sp>
      <p:cxnSp>
        <p:nvCxnSpPr>
          <p:cNvPr id="31" name="Straight Arrow Connector 30"/>
          <p:cNvCxnSpPr>
            <a:stCxn id="29" idx="2"/>
            <a:endCxn id="30" idx="0"/>
          </p:cNvCxnSpPr>
          <p:nvPr/>
        </p:nvCxnSpPr>
        <p:spPr>
          <a:xfrm>
            <a:off x="5934347" y="2521289"/>
            <a:ext cx="23512" cy="78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0" idx="3"/>
            <a:endCxn id="29" idx="3"/>
          </p:cNvCxnSpPr>
          <p:nvPr/>
        </p:nvCxnSpPr>
        <p:spPr>
          <a:xfrm flipH="1" flipV="1">
            <a:off x="7139745" y="2336623"/>
            <a:ext cx="23512" cy="1155559"/>
          </a:xfrm>
          <a:prstGeom prst="bentConnector3">
            <a:avLst>
              <a:gd name="adj1" fmla="val -972269"/>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16539" y="4907111"/>
            <a:ext cx="2472280" cy="369332"/>
          </a:xfrm>
          <a:prstGeom prst="rect">
            <a:avLst/>
          </a:prstGeom>
          <a:noFill/>
        </p:spPr>
        <p:txBody>
          <a:bodyPr wrap="none" rtlCol="0">
            <a:spAutoFit/>
          </a:bodyPr>
          <a:lstStyle/>
          <a:p>
            <a:r>
              <a:rPr lang="en-US" dirty="0"/>
              <a:t>a. One-way handoff</a:t>
            </a:r>
          </a:p>
        </p:txBody>
      </p:sp>
      <p:sp>
        <p:nvSpPr>
          <p:cNvPr id="36" name="TextBox 35"/>
          <p:cNvSpPr txBox="1"/>
          <p:nvPr/>
        </p:nvSpPr>
        <p:spPr>
          <a:xfrm>
            <a:off x="4790492" y="4824816"/>
            <a:ext cx="2679901" cy="369332"/>
          </a:xfrm>
          <a:prstGeom prst="rect">
            <a:avLst/>
          </a:prstGeom>
          <a:noFill/>
        </p:spPr>
        <p:txBody>
          <a:bodyPr wrap="none" rtlCol="0">
            <a:spAutoFit/>
          </a:bodyPr>
          <a:lstStyle/>
          <a:p>
            <a:r>
              <a:rPr lang="en-US" dirty="0"/>
              <a:t>b. Temporary handoff</a:t>
            </a:r>
          </a:p>
        </p:txBody>
      </p:sp>
      <p:cxnSp>
        <p:nvCxnSpPr>
          <p:cNvPr id="40" name="Straight Arrow Connector 39"/>
          <p:cNvCxnSpPr/>
          <p:nvPr/>
        </p:nvCxnSpPr>
        <p:spPr>
          <a:xfrm flipV="1">
            <a:off x="7866762" y="2084704"/>
            <a:ext cx="0" cy="1801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961525" y="4066166"/>
            <a:ext cx="1170513" cy="369332"/>
          </a:xfrm>
          <a:prstGeom prst="rect">
            <a:avLst/>
          </a:prstGeom>
          <a:noFill/>
        </p:spPr>
        <p:txBody>
          <a:bodyPr wrap="none" rtlCol="0">
            <a:spAutoFit/>
          </a:bodyPr>
          <a:lstStyle/>
          <a:p>
            <a:r>
              <a:rPr lang="en-US" dirty="0"/>
              <a:t>Privilege</a:t>
            </a:r>
          </a:p>
        </p:txBody>
      </p:sp>
    </p:spTree>
    <p:extLst>
      <p:ext uri="{BB962C8B-B14F-4D97-AF65-F5344CB8AC3E}">
        <p14:creationId xmlns:p14="http://schemas.microsoft.com/office/powerpoint/2010/main" val="166095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8515350" cy="1484050"/>
          </a:xfrm>
        </p:spPr>
        <p:txBody>
          <a:bodyPr/>
          <a:lstStyle/>
          <a:p>
            <a:r>
              <a:rPr lang="en-US" dirty="0"/>
              <a:t>Two Attacks against the Transfer</a:t>
            </a:r>
          </a:p>
        </p:txBody>
      </p:sp>
      <p:sp>
        <p:nvSpPr>
          <p:cNvPr id="3" name="Content Placeholder 2"/>
          <p:cNvSpPr>
            <a:spLocks noGrp="1"/>
          </p:cNvSpPr>
          <p:nvPr>
            <p:ph idx="1"/>
          </p:nvPr>
        </p:nvSpPr>
        <p:spPr/>
        <p:txBody>
          <a:bodyPr>
            <a:normAutofit/>
          </a:bodyPr>
          <a:lstStyle/>
          <a:p>
            <a:pPr>
              <a:lnSpc>
                <a:spcPct val="120000"/>
              </a:lnSpc>
            </a:pPr>
            <a:r>
              <a:rPr lang="en-US" dirty="0">
                <a:solidFill>
                  <a:srgbClr val="C00000"/>
                </a:solidFill>
              </a:rPr>
              <a:t>Handoff attack - </a:t>
            </a:r>
            <a:r>
              <a:rPr lang="en-US" dirty="0"/>
              <a:t>Trusted software unintentionally executes malicious software</a:t>
            </a:r>
          </a:p>
          <a:p>
            <a:pPr>
              <a:lnSpc>
                <a:spcPct val="120000"/>
              </a:lnSpc>
            </a:pPr>
            <a:r>
              <a:rPr lang="en-US" dirty="0">
                <a:solidFill>
                  <a:srgbClr val="C00000"/>
                </a:solidFill>
              </a:rPr>
              <a:t>Privilege escalation attack</a:t>
            </a:r>
            <a:r>
              <a:rPr lang="en-US" dirty="0"/>
              <a:t> - less privileged code exploits privileged code to </a:t>
            </a:r>
          </a:p>
          <a:p>
            <a:pPr lvl="1">
              <a:lnSpc>
                <a:spcPct val="120000"/>
              </a:lnSpc>
            </a:pPr>
            <a:r>
              <a:rPr lang="en-US" dirty="0"/>
              <a:t>access secrets of privileged code, </a:t>
            </a:r>
          </a:p>
          <a:p>
            <a:pPr lvl="1">
              <a:lnSpc>
                <a:spcPct val="120000"/>
              </a:lnSpc>
            </a:pPr>
            <a:r>
              <a:rPr lang="en-US" dirty="0"/>
              <a:t>erase the record of the malicious code’s presence, or </a:t>
            </a:r>
          </a:p>
          <a:p>
            <a:pPr lvl="1">
              <a:lnSpc>
                <a:spcPct val="120000"/>
              </a:lnSpc>
            </a:pPr>
            <a:r>
              <a:rPr lang="en-US" dirty="0"/>
              <a:t>create fake records of other software.</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15</a:t>
            </a:fld>
            <a:endParaRPr lang="en-US"/>
          </a:p>
        </p:txBody>
      </p:sp>
    </p:spTree>
    <p:extLst>
      <p:ext uri="{BB962C8B-B14F-4D97-AF65-F5344CB8AC3E}">
        <p14:creationId xmlns:p14="http://schemas.microsoft.com/office/powerpoint/2010/main" val="132775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058150" cy="13255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a:t> Certificate Chains Securing Measurements</a:t>
            </a:r>
          </a:p>
        </p:txBody>
      </p:sp>
      <p:sp>
        <p:nvSpPr>
          <p:cNvPr id="3" name="Content Placeholder 2"/>
          <p:cNvSpPr>
            <a:spLocks noGrp="1"/>
          </p:cNvSpPr>
          <p:nvPr>
            <p:ph idx="1"/>
          </p:nvPr>
        </p:nvSpPr>
        <p:spPr>
          <a:xfrm>
            <a:off x="457200" y="1428789"/>
            <a:ext cx="8229600" cy="3626388"/>
          </a:xfrm>
        </p:spPr>
        <p:txBody>
          <a:bodyPr>
            <a:normAutofit/>
          </a:bodyPr>
          <a:lstStyle/>
          <a:p>
            <a:pPr>
              <a:lnSpc>
                <a:spcPct val="120000"/>
              </a:lnSpc>
            </a:pPr>
            <a:r>
              <a:rPr lang="en-US" dirty="0"/>
              <a:t>Before </a:t>
            </a:r>
            <a:r>
              <a:rPr lang="en-US" i="1" dirty="0"/>
              <a:t>P</a:t>
            </a:r>
            <a:r>
              <a:rPr lang="en-US" i="1" baseline="-25000" dirty="0"/>
              <a:t>i+1</a:t>
            </a:r>
            <a:r>
              <a:rPr lang="en-US" baseline="-25000" dirty="0"/>
              <a:t> </a:t>
            </a:r>
            <a:r>
              <a:rPr lang="en-US" dirty="0"/>
              <a:t>runs </a:t>
            </a:r>
            <a:r>
              <a:rPr lang="en-US" i="1" dirty="0"/>
              <a:t>P</a:t>
            </a:r>
            <a:r>
              <a:rPr lang="en-US" i="1" baseline="-25000" dirty="0"/>
              <a:t>i</a:t>
            </a:r>
            <a:r>
              <a:rPr lang="en-US" dirty="0"/>
              <a:t>  </a:t>
            </a:r>
          </a:p>
          <a:p>
            <a:pPr lvl="1">
              <a:lnSpc>
                <a:spcPct val="120000"/>
              </a:lnSpc>
            </a:pPr>
            <a:r>
              <a:rPr lang="en-US" dirty="0"/>
              <a:t>Generates a public key pair for</a:t>
            </a:r>
            <a:r>
              <a:rPr lang="en-US" i="1" dirty="0"/>
              <a:t> P</a:t>
            </a:r>
            <a:r>
              <a:rPr lang="en-US" i="1" baseline="-25000" dirty="0"/>
              <a:t>i+1</a:t>
            </a:r>
            <a:r>
              <a:rPr lang="en-US" i="1" dirty="0"/>
              <a:t> </a:t>
            </a:r>
            <a:r>
              <a:rPr lang="en-US" dirty="0"/>
              <a:t>- (</a:t>
            </a:r>
            <a:r>
              <a:rPr lang="en-US" i="1" dirty="0"/>
              <a:t>e</a:t>
            </a:r>
            <a:r>
              <a:rPr lang="en-US" i="1" baseline="-25000" dirty="0"/>
              <a:t>i+1</a:t>
            </a:r>
            <a:r>
              <a:rPr lang="en-US" dirty="0"/>
              <a:t>, </a:t>
            </a:r>
            <a:r>
              <a:rPr lang="en-US" i="1" dirty="0"/>
              <a:t>d</a:t>
            </a:r>
            <a:r>
              <a:rPr lang="en-US" i="1" baseline="-25000" dirty="0"/>
              <a:t>i+1</a:t>
            </a:r>
            <a:r>
              <a:rPr lang="en-US" dirty="0"/>
              <a:t>)</a:t>
            </a:r>
          </a:p>
          <a:p>
            <a:pPr lvl="1">
              <a:lnSpc>
                <a:spcPct val="120000"/>
              </a:lnSpc>
            </a:pPr>
            <a:r>
              <a:rPr lang="en-US" dirty="0"/>
              <a:t>Creates a certificate containing </a:t>
            </a:r>
            <a:r>
              <a:rPr lang="en-US" i="1" dirty="0"/>
              <a:t>P</a:t>
            </a:r>
            <a:r>
              <a:rPr lang="en-US" i="1" baseline="-25000" dirty="0"/>
              <a:t>i+1</a:t>
            </a:r>
            <a:r>
              <a:rPr lang="en-US" baseline="-25000" dirty="0"/>
              <a:t> </a:t>
            </a:r>
            <a:r>
              <a:rPr lang="en-US" dirty="0"/>
              <a:t>and </a:t>
            </a:r>
            <a:r>
              <a:rPr lang="en-US" dirty="0">
                <a:solidFill>
                  <a:srgbClr val="C00000"/>
                </a:solidFill>
              </a:rPr>
              <a:t>a measurement </a:t>
            </a:r>
            <a:r>
              <a:rPr lang="en-US" i="1" dirty="0">
                <a:solidFill>
                  <a:srgbClr val="C00000"/>
                </a:solidFill>
              </a:rPr>
              <a:t>m</a:t>
            </a:r>
            <a:r>
              <a:rPr lang="en-US" i="1" baseline="-25000" dirty="0">
                <a:solidFill>
                  <a:srgbClr val="C00000"/>
                </a:solidFill>
              </a:rPr>
              <a:t>i+1</a:t>
            </a:r>
            <a:r>
              <a:rPr lang="en-US" dirty="0"/>
              <a:t>.</a:t>
            </a:r>
          </a:p>
          <a:p>
            <a:pPr lvl="1">
              <a:lnSpc>
                <a:spcPct val="120000"/>
              </a:lnSpc>
            </a:pPr>
            <a:r>
              <a:rPr lang="en-US" dirty="0">
                <a:solidFill>
                  <a:srgbClr val="C00000"/>
                </a:solidFill>
              </a:rPr>
              <a:t>Erases</a:t>
            </a:r>
            <a:r>
              <a:rPr lang="en-US" dirty="0"/>
              <a:t> its own secrets </a:t>
            </a:r>
            <a:r>
              <a:rPr lang="en-US" i="1" dirty="0"/>
              <a:t>d</a:t>
            </a:r>
            <a:r>
              <a:rPr lang="en-US" i="1" baseline="-25000" dirty="0"/>
              <a:t>i</a:t>
            </a:r>
            <a:endParaRPr lang="en-US" i="1" dirty="0"/>
          </a:p>
          <a:p>
            <a:pPr lvl="1">
              <a:lnSpc>
                <a:spcPct val="120000"/>
              </a:lnSpc>
            </a:pPr>
            <a:r>
              <a:rPr lang="en-US" dirty="0"/>
              <a:t>Loads the new software, providing the new </a:t>
            </a:r>
            <a:r>
              <a:rPr lang="en-US" dirty="0" err="1"/>
              <a:t>keypair</a:t>
            </a:r>
            <a:r>
              <a:rPr lang="en-US" dirty="0"/>
              <a:t> and certificate as inputs. </a:t>
            </a:r>
          </a:p>
          <a:p>
            <a:pPr>
              <a:lnSpc>
                <a:spcPct val="120000"/>
              </a:lnSpc>
            </a:pPr>
            <a:r>
              <a:rPr lang="en-US" dirty="0"/>
              <a:t>The hardware’s public key can be used to verify the certificate chain</a:t>
            </a:r>
          </a:p>
        </p:txBody>
      </p:sp>
      <p:sp>
        <p:nvSpPr>
          <p:cNvPr id="7" name="Slide Number Placeholder 6"/>
          <p:cNvSpPr>
            <a:spLocks noGrp="1"/>
          </p:cNvSpPr>
          <p:nvPr>
            <p:ph type="sldNum" sz="quarter" idx="12"/>
          </p:nvPr>
        </p:nvSpPr>
        <p:spPr/>
        <p:txBody>
          <a:bodyPr/>
          <a:lstStyle/>
          <a:p>
            <a:fld id="{E1534AD9-87BC-2541-9239-DCF1CAE7DF3F}" type="slidenum">
              <a:rPr lang="en-US" smtClean="0"/>
              <a:t>16</a:t>
            </a:fld>
            <a:endParaRPr lang="en-US"/>
          </a:p>
        </p:txBody>
      </p:sp>
      <p:sp>
        <p:nvSpPr>
          <p:cNvPr id="4" name="TextBox 3"/>
          <p:cNvSpPr txBox="1"/>
          <p:nvPr/>
        </p:nvSpPr>
        <p:spPr>
          <a:xfrm>
            <a:off x="1248816" y="4404893"/>
            <a:ext cx="1303960" cy="338554"/>
          </a:xfrm>
          <a:prstGeom prst="rect">
            <a:avLst/>
          </a:prstGeom>
          <a:noFill/>
          <a:ln>
            <a:solidFill>
              <a:schemeClr val="accent1"/>
            </a:solidFill>
          </a:ln>
        </p:spPr>
        <p:txBody>
          <a:bodyPr wrap="square" rtlCol="0">
            <a:spAutoFit/>
          </a:bodyPr>
          <a:lstStyle/>
          <a:p>
            <a:r>
              <a:rPr lang="en-US" sz="1600" dirty="0"/>
              <a:t>Hardware</a:t>
            </a:r>
          </a:p>
        </p:txBody>
      </p:sp>
      <p:sp>
        <p:nvSpPr>
          <p:cNvPr id="5" name="TextBox 4"/>
          <p:cNvSpPr txBox="1"/>
          <p:nvPr/>
        </p:nvSpPr>
        <p:spPr>
          <a:xfrm>
            <a:off x="4009872" y="4420935"/>
            <a:ext cx="1272421" cy="338554"/>
          </a:xfrm>
          <a:prstGeom prst="rect">
            <a:avLst/>
          </a:prstGeom>
          <a:noFill/>
          <a:ln>
            <a:solidFill>
              <a:schemeClr val="accent1"/>
            </a:solidFill>
          </a:ln>
        </p:spPr>
        <p:txBody>
          <a:bodyPr wrap="square" rtlCol="0">
            <a:spAutoFit/>
          </a:bodyPr>
          <a:lstStyle/>
          <a:p>
            <a:r>
              <a:rPr lang="en-US" sz="1600" dirty="0"/>
              <a:t>Program 1</a:t>
            </a:r>
          </a:p>
        </p:txBody>
      </p:sp>
      <p:sp>
        <p:nvSpPr>
          <p:cNvPr id="6" name="TextBox 5"/>
          <p:cNvSpPr txBox="1"/>
          <p:nvPr/>
        </p:nvSpPr>
        <p:spPr>
          <a:xfrm>
            <a:off x="6939643" y="4404893"/>
            <a:ext cx="1334653" cy="338554"/>
          </a:xfrm>
          <a:prstGeom prst="rect">
            <a:avLst/>
          </a:prstGeom>
          <a:noFill/>
          <a:ln>
            <a:solidFill>
              <a:schemeClr val="accent1"/>
            </a:solidFill>
          </a:ln>
        </p:spPr>
        <p:txBody>
          <a:bodyPr wrap="square" rtlCol="0">
            <a:spAutoFit/>
          </a:bodyPr>
          <a:lstStyle/>
          <a:p>
            <a:r>
              <a:rPr lang="en-US" sz="1600" dirty="0"/>
              <a:t>Program 2</a:t>
            </a:r>
          </a:p>
        </p:txBody>
      </p:sp>
      <p:cxnSp>
        <p:nvCxnSpPr>
          <p:cNvPr id="8" name="Straight Arrow Connector 7"/>
          <p:cNvCxnSpPr>
            <a:stCxn id="4" idx="3"/>
            <a:endCxn id="5" idx="1"/>
          </p:cNvCxnSpPr>
          <p:nvPr/>
        </p:nvCxnSpPr>
        <p:spPr>
          <a:xfrm>
            <a:off x="2552776" y="4574170"/>
            <a:ext cx="1457096" cy="1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flipV="1">
            <a:off x="5282293" y="4574170"/>
            <a:ext cx="1657350" cy="1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36720" y="4676939"/>
            <a:ext cx="1146748" cy="338554"/>
          </a:xfrm>
          <a:prstGeom prst="rect">
            <a:avLst/>
          </a:prstGeom>
        </p:spPr>
        <p:txBody>
          <a:bodyPr wrap="square">
            <a:spAutoFit/>
          </a:bodyPr>
          <a:lstStyle/>
          <a:p>
            <a:r>
              <a:rPr lang="en-US" sz="1600" dirty="0">
                <a:latin typeface="Helvetica" charset="0"/>
              </a:rPr>
              <a:t> (</a:t>
            </a:r>
            <a:r>
              <a:rPr lang="en-US" sz="1600" i="1" dirty="0" err="1">
                <a:latin typeface="Helvetica" charset="0"/>
              </a:rPr>
              <a:t>e</a:t>
            </a:r>
            <a:r>
              <a:rPr lang="en-US" sz="1600" i="1" baseline="-25000" dirty="0" err="1">
                <a:latin typeface="Helvetica" charset="0"/>
              </a:rPr>
              <a:t>H</a:t>
            </a:r>
            <a:r>
              <a:rPr lang="en-US" sz="1600" dirty="0">
                <a:latin typeface="Helvetica" charset="0"/>
              </a:rPr>
              <a:t>, </a:t>
            </a:r>
            <a:r>
              <a:rPr lang="en-US" sz="1600" i="1" dirty="0" err="1">
                <a:latin typeface="Helvetica" charset="0"/>
              </a:rPr>
              <a:t>d</a:t>
            </a:r>
            <a:r>
              <a:rPr lang="en-US" sz="1600" i="1" baseline="-25000" dirty="0" err="1">
                <a:latin typeface="Helvetica" charset="0"/>
              </a:rPr>
              <a:t>H</a:t>
            </a:r>
            <a:r>
              <a:rPr lang="en-US" sz="1600" dirty="0">
                <a:latin typeface="Helvetica" charset="0"/>
              </a:rPr>
              <a:t>)</a:t>
            </a:r>
          </a:p>
        </p:txBody>
      </p:sp>
      <p:sp>
        <p:nvSpPr>
          <p:cNvPr id="13" name="Rectangle 12"/>
          <p:cNvSpPr/>
          <p:nvPr/>
        </p:nvSpPr>
        <p:spPr>
          <a:xfrm>
            <a:off x="2597778" y="4521906"/>
            <a:ext cx="873957" cy="338554"/>
          </a:xfrm>
          <a:prstGeom prst="rect">
            <a:avLst/>
          </a:prstGeom>
        </p:spPr>
        <p:txBody>
          <a:bodyPr wrap="none">
            <a:spAutoFit/>
          </a:bodyPr>
          <a:lstStyle/>
          <a:p>
            <a:r>
              <a:rPr lang="en-US" sz="1600" dirty="0">
                <a:latin typeface="Helvetica" charset="0"/>
              </a:rPr>
              <a:t>{</a:t>
            </a:r>
            <a:r>
              <a:rPr lang="tr-TR" sz="1600" dirty="0">
                <a:latin typeface="Helvetica" charset="0"/>
              </a:rPr>
              <a:t> </a:t>
            </a:r>
            <a:r>
              <a:rPr lang="en-US" sz="1600" dirty="0">
                <a:latin typeface="Helvetica" charset="0"/>
              </a:rPr>
              <a:t>e</a:t>
            </a:r>
            <a:r>
              <a:rPr lang="tr-TR" sz="1600" i="1" baseline="-25000" dirty="0">
                <a:latin typeface="Helvetica" charset="0"/>
              </a:rPr>
              <a:t>1</a:t>
            </a:r>
            <a:r>
              <a:rPr lang="tr-TR" sz="1600" dirty="0">
                <a:latin typeface="Helvetica" charset="0"/>
              </a:rPr>
              <a:t>,</a:t>
            </a:r>
            <a:r>
              <a:rPr lang="en-US" sz="1600" i="1" dirty="0">
                <a:latin typeface="Helvetica" charset="0"/>
              </a:rPr>
              <a:t>d</a:t>
            </a:r>
            <a:r>
              <a:rPr lang="tr-TR" sz="1600" i="1" baseline="-25000" dirty="0">
                <a:latin typeface="Helvetica" charset="0"/>
              </a:rPr>
              <a:t>1</a:t>
            </a:r>
            <a:r>
              <a:rPr lang="tr-TR" sz="1600" i="1" dirty="0">
                <a:latin typeface="Helvetica" charset="0"/>
              </a:rPr>
              <a:t> </a:t>
            </a:r>
            <a:r>
              <a:rPr lang="tr-TR" sz="1600" dirty="0">
                <a:latin typeface="Helvetica" charset="0"/>
              </a:rPr>
              <a:t>}</a:t>
            </a:r>
          </a:p>
        </p:txBody>
      </p:sp>
      <p:sp>
        <p:nvSpPr>
          <p:cNvPr id="14" name="Rectangle 13"/>
          <p:cNvSpPr/>
          <p:nvPr/>
        </p:nvSpPr>
        <p:spPr>
          <a:xfrm>
            <a:off x="2583468" y="4881352"/>
            <a:ext cx="1659429" cy="338554"/>
          </a:xfrm>
          <a:prstGeom prst="rect">
            <a:avLst/>
          </a:prstGeom>
        </p:spPr>
        <p:txBody>
          <a:bodyPr wrap="none">
            <a:spAutoFit/>
          </a:bodyPr>
          <a:lstStyle/>
          <a:p>
            <a:r>
              <a:rPr lang="hr-HR" sz="1600" dirty="0">
                <a:latin typeface="Helvetica" charset="0"/>
              </a:rPr>
              <a:t> Sign(</a:t>
            </a:r>
            <a:r>
              <a:rPr lang="en-US" sz="1600" dirty="0" err="1">
                <a:latin typeface="Helvetica" charset="0"/>
              </a:rPr>
              <a:t>d</a:t>
            </a:r>
            <a:r>
              <a:rPr lang="en-US" sz="1600" baseline="-25000" dirty="0" err="1">
                <a:latin typeface="Helvetica" charset="0"/>
              </a:rPr>
              <a:t>H</a:t>
            </a:r>
            <a:r>
              <a:rPr lang="en-US" sz="1600" dirty="0">
                <a:latin typeface="Helvetica" charset="0"/>
              </a:rPr>
              <a:t>, </a:t>
            </a:r>
            <a:r>
              <a:rPr lang="en-US" sz="1600" dirty="0">
                <a:solidFill>
                  <a:srgbClr val="C00000"/>
                </a:solidFill>
                <a:latin typeface="Helvetica" charset="0"/>
              </a:rPr>
              <a:t>e</a:t>
            </a:r>
            <a:r>
              <a:rPr lang="hr-HR" sz="1600" baseline="-25000" dirty="0">
                <a:solidFill>
                  <a:srgbClr val="C00000"/>
                </a:solidFill>
                <a:latin typeface="Helvetica" charset="0"/>
              </a:rPr>
              <a:t>1</a:t>
            </a:r>
            <a:r>
              <a:rPr lang="hr-HR" sz="1600" dirty="0">
                <a:latin typeface="Helvetica" charset="0"/>
              </a:rPr>
              <a:t>||</a:t>
            </a:r>
            <a:r>
              <a:rPr lang="en-US" sz="1600" dirty="0">
                <a:latin typeface="Helvetica" charset="0"/>
              </a:rPr>
              <a:t>m</a:t>
            </a:r>
            <a:r>
              <a:rPr lang="hr-HR" sz="1600" baseline="-25000" dirty="0">
                <a:latin typeface="Helvetica" charset="0"/>
              </a:rPr>
              <a:t>1</a:t>
            </a:r>
            <a:r>
              <a:rPr lang="hr-HR" sz="1600" dirty="0">
                <a:latin typeface="Helvetica" charset="0"/>
              </a:rPr>
              <a:t>)</a:t>
            </a:r>
          </a:p>
        </p:txBody>
      </p:sp>
      <p:sp>
        <p:nvSpPr>
          <p:cNvPr id="15" name="Rectangle 14"/>
          <p:cNvSpPr/>
          <p:nvPr/>
        </p:nvSpPr>
        <p:spPr>
          <a:xfrm>
            <a:off x="5209427" y="4544365"/>
            <a:ext cx="873957" cy="338554"/>
          </a:xfrm>
          <a:prstGeom prst="rect">
            <a:avLst/>
          </a:prstGeom>
        </p:spPr>
        <p:txBody>
          <a:bodyPr wrap="none">
            <a:spAutoFit/>
          </a:bodyPr>
          <a:lstStyle/>
          <a:p>
            <a:r>
              <a:rPr lang="tr-TR" sz="1600" dirty="0">
                <a:latin typeface="Helvetica" charset="0"/>
              </a:rPr>
              <a:t> {</a:t>
            </a:r>
            <a:r>
              <a:rPr lang="en-US" sz="1600" i="1" dirty="0">
                <a:latin typeface="Helvetica" charset="0"/>
              </a:rPr>
              <a:t>e</a:t>
            </a:r>
            <a:r>
              <a:rPr lang="tr-TR" sz="1600" i="1" baseline="-25000" dirty="0">
                <a:latin typeface="Helvetica" charset="0"/>
              </a:rPr>
              <a:t>2</a:t>
            </a:r>
            <a:r>
              <a:rPr lang="tr-TR" sz="1600" dirty="0">
                <a:latin typeface="Helvetica" charset="0"/>
              </a:rPr>
              <a:t>,</a:t>
            </a:r>
            <a:r>
              <a:rPr lang="en-US" sz="1600" i="1" dirty="0">
                <a:latin typeface="Helvetica" charset="0"/>
              </a:rPr>
              <a:t>d</a:t>
            </a:r>
            <a:r>
              <a:rPr lang="tr-TR" sz="1600" i="1" baseline="-25000" dirty="0">
                <a:latin typeface="Helvetica" charset="0"/>
              </a:rPr>
              <a:t>2</a:t>
            </a:r>
            <a:r>
              <a:rPr lang="tr-TR" sz="1600" dirty="0">
                <a:latin typeface="Helvetica" charset="0"/>
              </a:rPr>
              <a:t> }</a:t>
            </a:r>
          </a:p>
        </p:txBody>
      </p:sp>
      <p:sp>
        <p:nvSpPr>
          <p:cNvPr id="16" name="Rectangle 15"/>
          <p:cNvSpPr/>
          <p:nvPr/>
        </p:nvSpPr>
        <p:spPr>
          <a:xfrm>
            <a:off x="5209427" y="4866235"/>
            <a:ext cx="1673856" cy="338554"/>
          </a:xfrm>
          <a:prstGeom prst="rect">
            <a:avLst/>
          </a:prstGeom>
        </p:spPr>
        <p:txBody>
          <a:bodyPr wrap="none">
            <a:spAutoFit/>
          </a:bodyPr>
          <a:lstStyle/>
          <a:p>
            <a:r>
              <a:rPr lang="hr-HR" sz="1600" dirty="0">
                <a:latin typeface="Helvetica" charset="0"/>
              </a:rPr>
              <a:t> Si</a:t>
            </a:r>
            <a:r>
              <a:rPr lang="en-US" sz="1600" dirty="0" err="1">
                <a:latin typeface="Helvetica" charset="0"/>
              </a:rPr>
              <a:t>gn</a:t>
            </a:r>
            <a:r>
              <a:rPr lang="hr-HR" sz="1600" dirty="0">
                <a:latin typeface="Helvetica" charset="0"/>
              </a:rPr>
              <a:t>(</a:t>
            </a:r>
            <a:r>
              <a:rPr lang="en-US" sz="1600" dirty="0">
                <a:latin typeface="Helvetica" charset="0"/>
              </a:rPr>
              <a:t>d1, e</a:t>
            </a:r>
            <a:r>
              <a:rPr lang="hr-HR" sz="1600" baseline="-25000" dirty="0">
                <a:latin typeface="Helvetica" charset="0"/>
              </a:rPr>
              <a:t>2</a:t>
            </a:r>
            <a:r>
              <a:rPr lang="hr-HR" sz="1600" dirty="0">
                <a:latin typeface="Helvetica" charset="0"/>
              </a:rPr>
              <a:t>||</a:t>
            </a:r>
            <a:r>
              <a:rPr lang="en-US" sz="1600" dirty="0">
                <a:latin typeface="Helvetica" charset="0"/>
              </a:rPr>
              <a:t>m</a:t>
            </a:r>
            <a:r>
              <a:rPr lang="hr-HR" sz="1600" baseline="-25000" dirty="0">
                <a:latin typeface="Helvetica" charset="0"/>
              </a:rPr>
              <a:t>2</a:t>
            </a:r>
            <a:r>
              <a:rPr lang="hr-HR" sz="1600" dirty="0">
                <a:latin typeface="Helvetica" charset="0"/>
              </a:rPr>
              <a:t>)</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CF01A5A9-C599-4AA2-9AD4-B63127ED16FA}"/>
                  </a:ext>
                </a:extLst>
              </p14:cNvPr>
              <p14:cNvContentPartPr/>
              <p14:nvPr/>
            </p14:nvContentPartPr>
            <p14:xfrm>
              <a:off x="3254400" y="4591440"/>
              <a:ext cx="23400" cy="8280"/>
            </p14:xfrm>
          </p:contentPart>
        </mc:Choice>
        <mc:Fallback xmlns="">
          <p:pic>
            <p:nvPicPr>
              <p:cNvPr id="9" name="Ink 8">
                <a:extLst>
                  <a:ext uri="{FF2B5EF4-FFF2-40B4-BE49-F238E27FC236}">
                    <a16:creationId xmlns:a16="http://schemas.microsoft.com/office/drawing/2014/main" id="{CF01A5A9-C599-4AA2-9AD4-B63127ED16FA}"/>
                  </a:ext>
                </a:extLst>
              </p:cNvPr>
              <p:cNvPicPr/>
              <p:nvPr/>
            </p:nvPicPr>
            <p:blipFill>
              <a:blip r:embed="rId3"/>
              <a:stretch>
                <a:fillRect/>
              </a:stretch>
            </p:blipFill>
            <p:spPr>
              <a:xfrm>
                <a:off x="3245040" y="4582080"/>
                <a:ext cx="42120" cy="27000"/>
              </a:xfrm>
              <a:prstGeom prst="rect">
                <a:avLst/>
              </a:prstGeom>
            </p:spPr>
          </p:pic>
        </mc:Fallback>
      </mc:AlternateContent>
    </p:spTree>
    <p:extLst>
      <p:ext uri="{BB962C8B-B14F-4D97-AF65-F5344CB8AC3E}">
        <p14:creationId xmlns:p14="http://schemas.microsoft.com/office/powerpoint/2010/main" val="5340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0" nodeType="clickEffect">
                                  <p:stCondLst>
                                    <p:cond delay="0"/>
                                  </p:stCondLst>
                                  <p:childTnLst>
                                    <p:animEffect transition="out" filter="blinds(horizontal)">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686800" cy="1080120"/>
          </a:xfrm>
        </p:spPr>
        <p:txBody>
          <a:bodyPr/>
          <a:lstStyle/>
          <a:p>
            <a:r>
              <a:rPr lang="en-US" dirty="0"/>
              <a:t>What Certificate Chains Can Do? </a:t>
            </a:r>
          </a:p>
        </p:txBody>
      </p:sp>
      <p:sp>
        <p:nvSpPr>
          <p:cNvPr id="3" name="Content Placeholder 2"/>
          <p:cNvSpPr>
            <a:spLocks noGrp="1"/>
          </p:cNvSpPr>
          <p:nvPr>
            <p:ph idx="1"/>
          </p:nvPr>
        </p:nvSpPr>
        <p:spPr>
          <a:xfrm>
            <a:off x="457200" y="1484785"/>
            <a:ext cx="8229600" cy="2031448"/>
          </a:xfrm>
        </p:spPr>
        <p:txBody>
          <a:bodyPr>
            <a:normAutofit/>
          </a:bodyPr>
          <a:lstStyle/>
          <a:p>
            <a:pPr>
              <a:lnSpc>
                <a:spcPct val="120000"/>
              </a:lnSpc>
            </a:pPr>
            <a:r>
              <a:rPr lang="en-US" dirty="0"/>
              <a:t>Certificate chains prevent handoff attacks in the trusted boot (not secure boot)</a:t>
            </a:r>
          </a:p>
          <a:p>
            <a:pPr lvl="1">
              <a:lnSpc>
                <a:spcPct val="120000"/>
              </a:lnSpc>
            </a:pPr>
            <a:r>
              <a:rPr lang="en-US" dirty="0"/>
              <a:t>Trusted boot is necessary since we do not want to halt the system sometimes</a:t>
            </a:r>
          </a:p>
          <a:p>
            <a:pPr lvl="1">
              <a:lnSpc>
                <a:spcPct val="120000"/>
              </a:lnSpc>
            </a:pPr>
            <a:r>
              <a:rPr lang="en-US" dirty="0"/>
              <a:t>So the question is when the malicious software runs, can it fabricate its certificate?</a:t>
            </a:r>
          </a:p>
        </p:txBody>
      </p:sp>
      <p:sp>
        <p:nvSpPr>
          <p:cNvPr id="4" name="Slide Number Placeholder 3"/>
          <p:cNvSpPr>
            <a:spLocks noGrp="1"/>
          </p:cNvSpPr>
          <p:nvPr>
            <p:ph type="sldNum" sz="quarter" idx="12"/>
          </p:nvPr>
        </p:nvSpPr>
        <p:spPr/>
        <p:txBody>
          <a:bodyPr/>
          <a:lstStyle/>
          <a:p>
            <a:fld id="{E1534AD9-87BC-2541-9239-DCF1CAE7DF3F}" type="slidenum">
              <a:rPr lang="en-US" smtClean="0"/>
              <a:t>17</a:t>
            </a:fld>
            <a:endParaRPr lang="en-US"/>
          </a:p>
        </p:txBody>
      </p:sp>
    </p:spTree>
    <p:extLst>
      <p:ext uri="{BB962C8B-B14F-4D97-AF65-F5344CB8AC3E}">
        <p14:creationId xmlns:p14="http://schemas.microsoft.com/office/powerpoint/2010/main" val="34554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686800" cy="1080120"/>
          </a:xfrm>
        </p:spPr>
        <p:txBody>
          <a:bodyPr>
            <a:normAutofit/>
          </a:bodyPr>
          <a:lstStyle/>
          <a:p>
            <a:r>
              <a:rPr lang="en-US" dirty="0"/>
              <a:t>What Certificate Chains Can Do? (Cont’d) </a:t>
            </a:r>
          </a:p>
        </p:txBody>
      </p:sp>
      <p:sp>
        <p:nvSpPr>
          <p:cNvPr id="3" name="Content Placeholder 2"/>
          <p:cNvSpPr>
            <a:spLocks noGrp="1"/>
          </p:cNvSpPr>
          <p:nvPr>
            <p:ph idx="1"/>
          </p:nvPr>
        </p:nvSpPr>
        <p:spPr>
          <a:xfrm>
            <a:off x="457201" y="1484783"/>
            <a:ext cx="4057649" cy="4182339"/>
          </a:xfrm>
        </p:spPr>
        <p:txBody>
          <a:bodyPr>
            <a:normAutofit/>
          </a:bodyPr>
          <a:lstStyle/>
          <a:p>
            <a:pPr>
              <a:lnSpc>
                <a:spcPct val="120000"/>
              </a:lnSpc>
            </a:pPr>
            <a:r>
              <a:rPr lang="en-US" dirty="0"/>
              <a:t>A certificate chain </a:t>
            </a:r>
            <a:r>
              <a:rPr lang="en-US" dirty="0">
                <a:solidFill>
                  <a:srgbClr val="C00000"/>
                </a:solidFill>
              </a:rPr>
              <a:t>cannot</a:t>
            </a:r>
            <a:r>
              <a:rPr lang="en-US" dirty="0"/>
              <a:t> prevent a privilege escalation attack</a:t>
            </a:r>
          </a:p>
          <a:p>
            <a:pPr lvl="1">
              <a:lnSpc>
                <a:spcPct val="120000"/>
              </a:lnSpc>
            </a:pPr>
            <a:r>
              <a:rPr lang="en-US" dirty="0"/>
              <a:t>To maintain the certificate chain, privileged code has to keep its private key</a:t>
            </a:r>
          </a:p>
          <a:p>
            <a:pPr lvl="1">
              <a:lnSpc>
                <a:spcPct val="120000"/>
              </a:lnSpc>
            </a:pPr>
            <a:r>
              <a:rPr lang="en-US" dirty="0"/>
              <a:t>What if </a:t>
            </a:r>
            <a:r>
              <a:rPr lang="en-US" i="1" dirty="0"/>
              <a:t>P</a:t>
            </a:r>
            <a:r>
              <a:rPr lang="en-US" i="1" baseline="-25000" dirty="0"/>
              <a:t>2</a:t>
            </a:r>
            <a:r>
              <a:rPr lang="en-US" dirty="0"/>
              <a:t> exploits </a:t>
            </a:r>
            <a:r>
              <a:rPr lang="en-US" i="1" dirty="0"/>
              <a:t>P</a:t>
            </a:r>
            <a:r>
              <a:rPr lang="en-US" i="1" baseline="-25000" dirty="0"/>
              <a:t>1</a:t>
            </a:r>
            <a:r>
              <a:rPr lang="en-US" dirty="0"/>
              <a:t> and takes the privilege of </a:t>
            </a:r>
            <a:r>
              <a:rPr lang="en-US" i="1" dirty="0"/>
              <a:t>P</a:t>
            </a:r>
            <a:r>
              <a:rPr lang="en-US" i="1" baseline="-25000" dirty="0"/>
              <a:t>1</a:t>
            </a:r>
            <a:r>
              <a:rPr lang="en-US" dirty="0"/>
              <a:t>?</a:t>
            </a:r>
          </a:p>
          <a:p>
            <a:pPr lvl="1">
              <a:lnSpc>
                <a:spcPct val="120000"/>
              </a:lnSpc>
            </a:pPr>
            <a:endParaRPr lang="en-US" dirty="0"/>
          </a:p>
          <a:p>
            <a:pPr lvl="1">
              <a:lnSpc>
                <a:spcPct val="120000"/>
              </a:lnSpc>
            </a:pPr>
            <a:endParaRPr lang="en-US" dirty="0"/>
          </a:p>
          <a:p>
            <a:pPr lvl="1">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18</a:t>
            </a:fld>
            <a:endParaRPr lang="en-US"/>
          </a:p>
        </p:txBody>
      </p:sp>
      <p:sp>
        <p:nvSpPr>
          <p:cNvPr id="29" name="TextBox 28"/>
          <p:cNvSpPr txBox="1"/>
          <p:nvPr/>
        </p:nvSpPr>
        <p:spPr>
          <a:xfrm>
            <a:off x="4806036" y="2657558"/>
            <a:ext cx="2410797" cy="369332"/>
          </a:xfrm>
          <a:prstGeom prst="rect">
            <a:avLst/>
          </a:prstGeom>
          <a:noFill/>
          <a:ln>
            <a:solidFill>
              <a:schemeClr val="accent1"/>
            </a:solidFill>
          </a:ln>
        </p:spPr>
        <p:txBody>
          <a:bodyPr wrap="square" rtlCol="0">
            <a:spAutoFit/>
          </a:bodyPr>
          <a:lstStyle/>
          <a:p>
            <a:pPr algn="ctr"/>
            <a:r>
              <a:rPr lang="en-US" dirty="0"/>
              <a:t>P</a:t>
            </a:r>
            <a:r>
              <a:rPr lang="en-US" baseline="-25000" dirty="0"/>
              <a:t>1</a:t>
            </a:r>
            <a:r>
              <a:rPr lang="en-US" dirty="0"/>
              <a:t>, C</a:t>
            </a:r>
            <a:r>
              <a:rPr lang="en-US" baseline="-25000" dirty="0"/>
              <a:t>1</a:t>
            </a:r>
            <a:r>
              <a:rPr lang="en-US" dirty="0"/>
              <a:t> (e.g. OS) </a:t>
            </a:r>
          </a:p>
        </p:txBody>
      </p:sp>
      <p:sp>
        <p:nvSpPr>
          <p:cNvPr id="30" name="TextBox 29"/>
          <p:cNvSpPr txBox="1"/>
          <p:nvPr/>
        </p:nvSpPr>
        <p:spPr>
          <a:xfrm>
            <a:off x="4829548" y="3813117"/>
            <a:ext cx="2410797" cy="369332"/>
          </a:xfrm>
          <a:prstGeom prst="rect">
            <a:avLst/>
          </a:prstGeom>
          <a:noFill/>
          <a:ln>
            <a:solidFill>
              <a:schemeClr val="accent1"/>
            </a:solidFill>
          </a:ln>
        </p:spPr>
        <p:txBody>
          <a:bodyPr wrap="square" rtlCol="0">
            <a:spAutoFit/>
          </a:bodyPr>
          <a:lstStyle/>
          <a:p>
            <a:pPr algn="ctr"/>
            <a:r>
              <a:rPr lang="en-US" dirty="0"/>
              <a:t>P</a:t>
            </a:r>
            <a:r>
              <a:rPr lang="en-US" baseline="-25000" dirty="0"/>
              <a:t>2</a:t>
            </a:r>
            <a:r>
              <a:rPr lang="en-US" dirty="0"/>
              <a:t>, C</a:t>
            </a:r>
            <a:r>
              <a:rPr lang="en-US" baseline="-25000" dirty="0"/>
              <a:t>2</a:t>
            </a:r>
            <a:endParaRPr lang="en-US" dirty="0"/>
          </a:p>
        </p:txBody>
      </p:sp>
      <p:cxnSp>
        <p:nvCxnSpPr>
          <p:cNvPr id="31" name="Straight Arrow Connector 30"/>
          <p:cNvCxnSpPr>
            <a:stCxn id="29" idx="2"/>
            <a:endCxn id="30" idx="0"/>
          </p:cNvCxnSpPr>
          <p:nvPr/>
        </p:nvCxnSpPr>
        <p:spPr>
          <a:xfrm>
            <a:off x="6011435" y="3026890"/>
            <a:ext cx="23512" cy="78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0" idx="3"/>
            <a:endCxn id="29" idx="3"/>
          </p:cNvCxnSpPr>
          <p:nvPr/>
        </p:nvCxnSpPr>
        <p:spPr>
          <a:xfrm flipH="1" flipV="1">
            <a:off x="7216833" y="2842224"/>
            <a:ext cx="23512" cy="1155559"/>
          </a:xfrm>
          <a:prstGeom prst="bentConnector3">
            <a:avLst>
              <a:gd name="adj1" fmla="val -9722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943850" y="2590305"/>
            <a:ext cx="0" cy="1801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38613" y="4571767"/>
            <a:ext cx="1170513" cy="369332"/>
          </a:xfrm>
          <a:prstGeom prst="rect">
            <a:avLst/>
          </a:prstGeom>
          <a:noFill/>
        </p:spPr>
        <p:txBody>
          <a:bodyPr wrap="none" rtlCol="0">
            <a:spAutoFit/>
          </a:bodyPr>
          <a:lstStyle/>
          <a:p>
            <a:r>
              <a:rPr lang="en-US" dirty="0"/>
              <a:t>Privilege</a:t>
            </a:r>
          </a:p>
        </p:txBody>
      </p:sp>
    </p:spTree>
    <p:extLst>
      <p:ext uri="{BB962C8B-B14F-4D97-AF65-F5344CB8AC3E}">
        <p14:creationId xmlns:p14="http://schemas.microsoft.com/office/powerpoint/2010/main" val="20139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8515349" cy="1080120"/>
          </a:xfrm>
        </p:spPr>
        <p:txBody>
          <a:bodyPr>
            <a:normAutofit/>
          </a:bodyPr>
          <a:lstStyle/>
          <a:p>
            <a:r>
              <a:rPr lang="en-US" dirty="0"/>
              <a:t> Hash</a:t>
            </a:r>
            <a:r>
              <a:rPr lang="en-US"/>
              <a:t> Chain </a:t>
            </a:r>
            <a:r>
              <a:rPr lang="en-US" dirty="0"/>
              <a:t>Securing Measurement</a:t>
            </a:r>
          </a:p>
        </p:txBody>
      </p:sp>
      <p:sp>
        <p:nvSpPr>
          <p:cNvPr id="3" name="Content Placeholder 2"/>
          <p:cNvSpPr>
            <a:spLocks noGrp="1"/>
          </p:cNvSpPr>
          <p:nvPr>
            <p:ph idx="1"/>
          </p:nvPr>
        </p:nvSpPr>
        <p:spPr>
          <a:xfrm>
            <a:off x="628650" y="1268760"/>
            <a:ext cx="7886700" cy="4908203"/>
          </a:xfrm>
        </p:spPr>
        <p:txBody>
          <a:bodyPr>
            <a:normAutofit/>
          </a:bodyPr>
          <a:lstStyle/>
          <a:p>
            <a:pPr>
              <a:lnSpc>
                <a:spcPct val="120000"/>
              </a:lnSpc>
            </a:pPr>
            <a:r>
              <a:rPr lang="en-US" dirty="0"/>
              <a:t>Hash chains can be more efficient recording software measurements. </a:t>
            </a:r>
          </a:p>
          <a:p>
            <a:pPr lvl="1">
              <a:lnSpc>
                <a:spcPct val="120000"/>
              </a:lnSpc>
            </a:pPr>
            <a:r>
              <a:rPr lang="en-US" dirty="0"/>
              <a:t>Only a constant amount of secure memory to record an arbitrarily long, append-only list of code identities. </a:t>
            </a:r>
          </a:p>
          <a:p>
            <a:pPr>
              <a:lnSpc>
                <a:spcPct val="120000"/>
              </a:lnSpc>
            </a:pPr>
            <a:r>
              <a:rPr lang="en-US" dirty="0"/>
              <a:t>Hash chain is stored in </a:t>
            </a:r>
            <a:r>
              <a:rPr lang="en-US" b="1" dirty="0">
                <a:solidFill>
                  <a:srgbClr val="C00000"/>
                </a:solidFill>
              </a:rPr>
              <a:t>secure memory </a:t>
            </a:r>
            <a:r>
              <a:rPr lang="en-US" dirty="0"/>
              <a:t>can defeat both privilege escalation and handoff attacks</a:t>
            </a:r>
          </a:p>
          <a:p>
            <a:pPr lvl="1">
              <a:lnSpc>
                <a:spcPct val="120000"/>
              </a:lnSpc>
            </a:pPr>
            <a:r>
              <a:rPr lang="en-US" dirty="0"/>
              <a:t>What if the certificate chain is stored in secure memory? Too large?</a:t>
            </a:r>
          </a:p>
          <a:p>
            <a:pPr>
              <a:lnSpc>
                <a:spcPct val="120000"/>
              </a:lnSpc>
            </a:pPr>
            <a:r>
              <a:rPr lang="en-US" dirty="0"/>
              <a:t>Trusted Platform Module (TPM) uses hash chain to store measurements</a:t>
            </a:r>
          </a:p>
          <a:p>
            <a:pPr lvl="1">
              <a:lnSpc>
                <a:spcPct val="120000"/>
              </a:lnSpc>
            </a:pPr>
            <a:endParaRPr lang="en-US" dirty="0"/>
          </a:p>
          <a:p>
            <a:pPr lvl="1">
              <a:lnSpc>
                <a:spcPct val="120000"/>
              </a:lnSpc>
            </a:pPr>
            <a:endParaRPr lang="en-US" dirty="0"/>
          </a:p>
          <a:p>
            <a:pPr lvl="1">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19</a:t>
            </a:fld>
            <a:endParaRPr lang="en-US"/>
          </a:p>
        </p:txBody>
      </p:sp>
    </p:spTree>
    <p:extLst>
      <p:ext uri="{BB962C8B-B14F-4D97-AF65-F5344CB8AC3E}">
        <p14:creationId xmlns:p14="http://schemas.microsoft.com/office/powerpoint/2010/main" val="79880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pPr marL="0" indent="0">
              <a:buNone/>
            </a:pPr>
            <a:endParaRPr lang="en-US" dirty="0"/>
          </a:p>
          <a:p>
            <a:r>
              <a:rPr lang="en-US" dirty="0"/>
              <a:t>Student will understand trusted boot</a:t>
            </a:r>
            <a:endParaRPr lang="en-US" sz="1000" dirty="0"/>
          </a:p>
          <a:p>
            <a:r>
              <a:rPr lang="en-US" dirty="0"/>
              <a:t>Students will understand secure boot</a:t>
            </a:r>
            <a:endParaRPr lang="en-US" sz="1000" dirty="0"/>
          </a:p>
          <a:p>
            <a:r>
              <a:rPr lang="en-US" dirty="0"/>
              <a:t>Students will understand TPM and its usages</a:t>
            </a:r>
          </a:p>
          <a:p>
            <a:r>
              <a:rPr lang="en-US" dirty="0"/>
              <a:t>Students will understand remote attestation</a:t>
            </a:r>
          </a:p>
          <a:p>
            <a:r>
              <a:rPr lang="en-US" dirty="0"/>
              <a:t>Students will understand tamper resistant/proof/response hardware and its usage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a:t>
            </a:fld>
            <a:endParaRPr lang="en-US" altLang="en-US"/>
          </a:p>
        </p:txBody>
      </p:sp>
    </p:spTree>
    <p:extLst>
      <p:ext uri="{BB962C8B-B14F-4D97-AF65-F5344CB8AC3E}">
        <p14:creationId xmlns:p14="http://schemas.microsoft.com/office/powerpoint/2010/main" val="11570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a:t>Hash Chain </a:t>
            </a:r>
            <a:r>
              <a:rPr lang="en-US" dirty="0"/>
              <a:t>Works?</a:t>
            </a:r>
          </a:p>
        </p:txBody>
      </p:sp>
      <p:sp>
        <p:nvSpPr>
          <p:cNvPr id="3" name="Content Placeholder 2"/>
          <p:cNvSpPr>
            <a:spLocks noGrp="1"/>
          </p:cNvSpPr>
          <p:nvPr>
            <p:ph idx="1"/>
          </p:nvPr>
        </p:nvSpPr>
        <p:spPr>
          <a:xfrm>
            <a:off x="628650" y="1331495"/>
            <a:ext cx="7886700" cy="4845468"/>
          </a:xfrm>
        </p:spPr>
        <p:txBody>
          <a:bodyPr>
            <a:normAutofit/>
          </a:bodyPr>
          <a:lstStyle/>
          <a:p>
            <a:pPr>
              <a:lnSpc>
                <a:spcPct val="120000"/>
              </a:lnSpc>
            </a:pPr>
            <a:r>
              <a:rPr lang="en-US" dirty="0">
                <a:solidFill>
                  <a:srgbClr val="C00000"/>
                </a:solidFill>
              </a:rPr>
              <a:t>Hardware-backed hash chain</a:t>
            </a:r>
            <a:r>
              <a:rPr lang="en-US" dirty="0"/>
              <a:t>, </a:t>
            </a:r>
          </a:p>
          <a:p>
            <a:pPr lvl="1">
              <a:lnSpc>
                <a:spcPct val="120000"/>
              </a:lnSpc>
            </a:pPr>
            <a:r>
              <a:rPr lang="en-US" dirty="0"/>
              <a:t>Use </a:t>
            </a:r>
            <a:r>
              <a:rPr lang="en-US" dirty="0">
                <a:solidFill>
                  <a:srgbClr val="C00000"/>
                </a:solidFill>
              </a:rPr>
              <a:t>protected memory register </a:t>
            </a:r>
            <a:r>
              <a:rPr lang="en-US" dirty="0"/>
              <a:t>initialized to a known value (e.g., 0) when the computer first boots.</a:t>
            </a:r>
          </a:p>
          <a:p>
            <a:pPr lvl="1">
              <a:lnSpc>
                <a:spcPct val="120000"/>
              </a:lnSpc>
            </a:pPr>
            <a:r>
              <a:rPr lang="en-US" dirty="0"/>
              <a:t>A hardware API is used to extend identity of a code</a:t>
            </a:r>
            <a:r>
              <a:rPr lang="en-US" i="1" dirty="0"/>
              <a:t>, I, </a:t>
            </a:r>
            <a:r>
              <a:rPr lang="en-US" dirty="0"/>
              <a:t>into the log</a:t>
            </a:r>
          </a:p>
          <a:p>
            <a:pPr>
              <a:lnSpc>
                <a:spcPct val="120000"/>
              </a:lnSpc>
            </a:pPr>
            <a:r>
              <a:rPr lang="en-US" dirty="0"/>
              <a:t>Calculate new hash: </a:t>
            </a:r>
            <a:r>
              <a:rPr lang="en-US" i="1" dirty="0"/>
              <a:t>V</a:t>
            </a:r>
            <a:r>
              <a:rPr lang="en-US" dirty="0"/>
              <a:t>  </a:t>
            </a:r>
            <a:r>
              <a:rPr lang="en-US" dirty="0">
                <a:sym typeface="Wingdings"/>
              </a:rPr>
              <a:t></a:t>
            </a:r>
            <a:r>
              <a:rPr lang="en-US" dirty="0"/>
              <a:t> Hash(</a:t>
            </a:r>
            <a:r>
              <a:rPr lang="en-US" i="1" dirty="0"/>
              <a:t>V</a:t>
            </a:r>
            <a:r>
              <a:rPr lang="en-US" dirty="0"/>
              <a:t> || </a:t>
            </a:r>
            <a:r>
              <a:rPr lang="en-US" i="1" dirty="0"/>
              <a:t>I</a:t>
            </a:r>
            <a:r>
              <a:rPr lang="en-US" dirty="0"/>
              <a:t>) </a:t>
            </a:r>
          </a:p>
          <a:p>
            <a:pPr lvl="1">
              <a:lnSpc>
                <a:spcPct val="120000"/>
              </a:lnSpc>
            </a:pPr>
            <a:r>
              <a:rPr lang="en-US" i="1" dirty="0"/>
              <a:t>I</a:t>
            </a:r>
            <a:r>
              <a:rPr lang="en-US" dirty="0"/>
              <a:t>: the identity record of the code and can be saved for later reference</a:t>
            </a:r>
          </a:p>
          <a:p>
            <a:pPr lvl="1">
              <a:lnSpc>
                <a:spcPct val="120000"/>
              </a:lnSpc>
            </a:pPr>
            <a:r>
              <a:rPr lang="en-US" i="1" dirty="0"/>
              <a:t>V</a:t>
            </a:r>
            <a:r>
              <a:rPr lang="en-US" dirty="0"/>
              <a:t>: the current register value </a:t>
            </a:r>
            <a:r>
              <a:rPr lang="en-US" i="1" dirty="0"/>
              <a:t>V</a:t>
            </a:r>
            <a:endParaRPr lang="en-US" dirty="0"/>
          </a:p>
          <a:p>
            <a:pPr>
              <a:lnSpc>
                <a:spcPct val="120000"/>
              </a:lnSpc>
            </a:pPr>
            <a:r>
              <a:rPr lang="en-US" dirty="0"/>
              <a:t>Given collision-resistant hash, V guarantees integrity of the </a:t>
            </a:r>
            <a:r>
              <a:rPr lang="en-US" dirty="0">
                <a:solidFill>
                  <a:srgbClr val="C00000"/>
                </a:solidFill>
              </a:rPr>
              <a:t>append-only log</a:t>
            </a:r>
          </a:p>
          <a:p>
            <a:pPr>
              <a:lnSpc>
                <a:spcPct val="120000"/>
              </a:lnSpc>
            </a:pPr>
            <a:r>
              <a:rPr lang="en-US" dirty="0"/>
              <a:t>Malicious software cannot erase its identity from the log </a:t>
            </a:r>
            <a:r>
              <a:rPr lang="en-US" dirty="0">
                <a:solidFill>
                  <a:srgbClr val="C00000"/>
                </a:solidFill>
              </a:rPr>
              <a:t>without rebooting the platform and losing control of the machine</a:t>
            </a:r>
            <a:r>
              <a:rPr lang="en-US" dirty="0"/>
              <a:t>.</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20</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0011B9B-2BF9-47EA-B3E9-A6FEDFBC4068}"/>
                  </a:ext>
                </a:extLst>
              </p14:cNvPr>
              <p14:cNvContentPartPr/>
              <p14:nvPr/>
            </p14:nvContentPartPr>
            <p14:xfrm>
              <a:off x="2810520" y="2697480"/>
              <a:ext cx="2423160" cy="832320"/>
            </p14:xfrm>
          </p:contentPart>
        </mc:Choice>
        <mc:Fallback xmlns="">
          <p:pic>
            <p:nvPicPr>
              <p:cNvPr id="5" name="Ink 4">
                <a:extLst>
                  <a:ext uri="{FF2B5EF4-FFF2-40B4-BE49-F238E27FC236}">
                    <a16:creationId xmlns:a16="http://schemas.microsoft.com/office/drawing/2014/main" id="{B0011B9B-2BF9-47EA-B3E9-A6FEDFBC4068}"/>
                  </a:ext>
                </a:extLst>
              </p:cNvPr>
              <p:cNvPicPr/>
              <p:nvPr/>
            </p:nvPicPr>
            <p:blipFill>
              <a:blip r:embed="rId3"/>
              <a:stretch>
                <a:fillRect/>
              </a:stretch>
            </p:blipFill>
            <p:spPr>
              <a:xfrm>
                <a:off x="2801160" y="2688120"/>
                <a:ext cx="2441880" cy="851040"/>
              </a:xfrm>
              <a:prstGeom prst="rect">
                <a:avLst/>
              </a:prstGeom>
            </p:spPr>
          </p:pic>
        </mc:Fallback>
      </mc:AlternateContent>
    </p:spTree>
    <p:extLst>
      <p:ext uri="{BB962C8B-B14F-4D97-AF65-F5344CB8AC3E}">
        <p14:creationId xmlns:p14="http://schemas.microsoft.com/office/powerpoint/2010/main" val="153661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TPM-Based Measurement Example</a:t>
            </a:r>
          </a:p>
        </p:txBody>
      </p:sp>
      <p:sp>
        <p:nvSpPr>
          <p:cNvPr id="3" name="Content Placeholder 2"/>
          <p:cNvSpPr>
            <a:spLocks noGrp="1"/>
          </p:cNvSpPr>
          <p:nvPr>
            <p:ph idx="1"/>
          </p:nvPr>
        </p:nvSpPr>
        <p:spPr>
          <a:xfrm>
            <a:off x="628650" y="1395663"/>
            <a:ext cx="7886700" cy="4781300"/>
          </a:xfrm>
        </p:spPr>
        <p:txBody>
          <a:bodyPr>
            <a:normAutofit lnSpcReduction="10000"/>
          </a:bodyPr>
          <a:lstStyle/>
          <a:p>
            <a:pPr>
              <a:lnSpc>
                <a:spcPct val="120000"/>
              </a:lnSpc>
            </a:pPr>
            <a:r>
              <a:rPr lang="en-US" dirty="0"/>
              <a:t>BIOS (B), bootloader (L), and operating system (O) should support measurement collection. </a:t>
            </a:r>
          </a:p>
          <a:p>
            <a:pPr lvl="1">
              <a:lnSpc>
                <a:spcPct val="120000"/>
              </a:lnSpc>
            </a:pPr>
            <a:r>
              <a:rPr lang="en-US" dirty="0"/>
              <a:t>If not, they have to be changed</a:t>
            </a:r>
          </a:p>
          <a:p>
            <a:pPr marL="457200" indent="-457200">
              <a:lnSpc>
                <a:spcPct val="120000"/>
              </a:lnSpc>
              <a:buFont typeface="+mj-lt"/>
              <a:buAutoNum type="arabicPeriod"/>
            </a:pPr>
            <a:r>
              <a:rPr lang="en-US" dirty="0">
                <a:solidFill>
                  <a:srgbClr val="C00000"/>
                </a:solidFill>
              </a:rPr>
              <a:t>When the computer first boots</a:t>
            </a:r>
            <a:r>
              <a:rPr lang="en-US" dirty="0"/>
              <a:t>, the TPM’s Platform Configuration Registers (</a:t>
            </a:r>
            <a:r>
              <a:rPr lang="en-US" dirty="0">
                <a:solidFill>
                  <a:srgbClr val="C00000"/>
                </a:solidFill>
              </a:rPr>
              <a:t>PCR</a:t>
            </a:r>
            <a:r>
              <a:rPr lang="en-US" dirty="0"/>
              <a:t>) are initialized to a known value (e.g., 0). </a:t>
            </a:r>
          </a:p>
          <a:p>
            <a:pPr marL="457200" indent="-457200">
              <a:lnSpc>
                <a:spcPct val="120000"/>
              </a:lnSpc>
              <a:buFont typeface="+mj-lt"/>
              <a:buAutoNum type="arabicPeriod"/>
            </a:pPr>
            <a:r>
              <a:rPr lang="en-US" dirty="0"/>
              <a:t>ROM code measures BIOS (B), invokes </a:t>
            </a:r>
            <a:r>
              <a:rPr lang="en-US" dirty="0" err="1"/>
              <a:t>PCRExtend</a:t>
            </a:r>
            <a:r>
              <a:rPr lang="en-US" dirty="0"/>
              <a:t> with a valid PCR index, and then runs BIOS</a:t>
            </a:r>
          </a:p>
          <a:p>
            <a:pPr lvl="1">
              <a:lnSpc>
                <a:spcPct val="120000"/>
              </a:lnSpc>
            </a:pPr>
            <a:r>
              <a:rPr lang="en-US" dirty="0" err="1"/>
              <a:t>PCRExtend</a:t>
            </a:r>
            <a:r>
              <a:rPr lang="en-US" dirty="0"/>
              <a:t>(5, B)  means</a:t>
            </a:r>
            <a:r>
              <a:rPr lang="is-IS" dirty="0"/>
              <a:t> PCR</a:t>
            </a:r>
            <a:r>
              <a:rPr lang="is-IS" baseline="-25000" dirty="0"/>
              <a:t>5</a:t>
            </a:r>
            <a:r>
              <a:rPr lang="is-IS" dirty="0"/>
              <a:t>  </a:t>
            </a:r>
            <a:r>
              <a:rPr lang="is-IS" dirty="0">
                <a:sym typeface="Wingdings"/>
              </a:rPr>
              <a:t></a:t>
            </a:r>
            <a:r>
              <a:rPr lang="is-IS" dirty="0"/>
              <a:t> H(0||B)</a:t>
            </a:r>
          </a:p>
          <a:p>
            <a:pPr marL="457200" indent="-457200">
              <a:lnSpc>
                <a:spcPct val="120000"/>
              </a:lnSpc>
              <a:buFont typeface="+mj-lt"/>
              <a:buAutoNum type="arabicPeriod" startAt="3"/>
            </a:pPr>
            <a:r>
              <a:rPr lang="en-US" dirty="0"/>
              <a:t>BIOS measures bootloader, updates PCR, and </a:t>
            </a:r>
            <a:r>
              <a:rPr lang="en-US"/>
              <a:t>runs bootloader</a:t>
            </a:r>
            <a:endParaRPr lang="is-IS" dirty="0"/>
          </a:p>
          <a:p>
            <a:pPr lvl="1">
              <a:lnSpc>
                <a:spcPct val="120000"/>
              </a:lnSpc>
            </a:pPr>
            <a:r>
              <a:rPr lang="en-US" dirty="0" err="1"/>
              <a:t>PCRExtend</a:t>
            </a:r>
            <a:r>
              <a:rPr lang="en-US" dirty="0"/>
              <a:t>(5, L) : </a:t>
            </a:r>
            <a:r>
              <a:rPr lang="is-IS" dirty="0"/>
              <a:t>PCR</a:t>
            </a:r>
            <a:r>
              <a:rPr lang="is-IS" baseline="-25000" dirty="0"/>
              <a:t>5</a:t>
            </a:r>
            <a:r>
              <a:rPr lang="is-IS" dirty="0"/>
              <a:t> </a:t>
            </a:r>
            <a:r>
              <a:rPr lang="is-IS" dirty="0">
                <a:sym typeface="Wingdings"/>
              </a:rPr>
              <a:t></a:t>
            </a:r>
            <a:r>
              <a:rPr lang="is-IS" dirty="0"/>
              <a:t> H( PCR5||L) = H( H(0||B)||L)</a:t>
            </a:r>
          </a:p>
          <a:p>
            <a:pPr marL="457200" indent="-457200">
              <a:lnSpc>
                <a:spcPct val="120000"/>
              </a:lnSpc>
              <a:buFont typeface="+mj-lt"/>
              <a:buAutoNum type="arabicPeriod" startAt="3"/>
            </a:pPr>
            <a:r>
              <a:rPr lang="en-US" dirty="0"/>
              <a:t>Bootloader will extend a measurement of the OS (O) into the TPM before running OS</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21</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E1630B6-CC75-4CAF-AA28-B159668AA299}"/>
                  </a:ext>
                </a:extLst>
              </p14:cNvPr>
              <p14:cNvContentPartPr/>
              <p14:nvPr/>
            </p14:nvContentPartPr>
            <p14:xfrm>
              <a:off x="1132920" y="4353480"/>
              <a:ext cx="969480" cy="135000"/>
            </p14:xfrm>
          </p:contentPart>
        </mc:Choice>
        <mc:Fallback xmlns="">
          <p:pic>
            <p:nvPicPr>
              <p:cNvPr id="5" name="Ink 4">
                <a:extLst>
                  <a:ext uri="{FF2B5EF4-FFF2-40B4-BE49-F238E27FC236}">
                    <a16:creationId xmlns:a16="http://schemas.microsoft.com/office/drawing/2014/main" id="{DE1630B6-CC75-4CAF-AA28-B159668AA299}"/>
                  </a:ext>
                </a:extLst>
              </p:cNvPr>
              <p:cNvPicPr/>
              <p:nvPr/>
            </p:nvPicPr>
            <p:blipFill>
              <a:blip r:embed="rId4"/>
              <a:stretch>
                <a:fillRect/>
              </a:stretch>
            </p:blipFill>
            <p:spPr>
              <a:xfrm>
                <a:off x="1123560" y="4344120"/>
                <a:ext cx="988200" cy="153720"/>
              </a:xfrm>
              <a:prstGeom prst="rect">
                <a:avLst/>
              </a:prstGeom>
            </p:spPr>
          </p:pic>
        </mc:Fallback>
      </mc:AlternateContent>
    </p:spTree>
    <p:extLst>
      <p:ext uri="{BB962C8B-B14F-4D97-AF65-F5344CB8AC3E}">
        <p14:creationId xmlns:p14="http://schemas.microsoft.com/office/powerpoint/2010/main" val="87841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TPM-Based Measurement Example (Cont’d)</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startAt="5"/>
            </a:pPr>
            <a:r>
              <a:rPr lang="en-US" dirty="0"/>
              <a:t>OS extends a measurement of the application (A) into the TPM and runs the application. </a:t>
            </a:r>
          </a:p>
          <a:p>
            <a:pPr lvl="1">
              <a:lnSpc>
                <a:spcPct val="120000"/>
              </a:lnSpc>
            </a:pPr>
            <a:r>
              <a:rPr lang="en-US" dirty="0"/>
              <a:t>As a result, PCR</a:t>
            </a:r>
            <a:r>
              <a:rPr lang="en-US" baseline="-25000" dirty="0"/>
              <a:t>5</a:t>
            </a:r>
            <a:r>
              <a:rPr lang="en-US" dirty="0"/>
              <a:t>  &lt;= h = H(H(H(H(0||B)||L)||O)||A )</a:t>
            </a:r>
          </a:p>
          <a:p>
            <a:pPr lvl="1">
              <a:lnSpc>
                <a:spcPct val="120000"/>
              </a:lnSpc>
            </a:pPr>
            <a:r>
              <a:rPr lang="en-US" dirty="0"/>
              <a:t>Notice that the entire boot sequence is captured in a single hash value. </a:t>
            </a:r>
          </a:p>
        </p:txBody>
      </p:sp>
      <p:sp>
        <p:nvSpPr>
          <p:cNvPr id="4" name="Slide Number Placeholder 3"/>
          <p:cNvSpPr>
            <a:spLocks noGrp="1"/>
          </p:cNvSpPr>
          <p:nvPr>
            <p:ph type="sldNum" sz="quarter" idx="12"/>
          </p:nvPr>
        </p:nvSpPr>
        <p:spPr/>
        <p:txBody>
          <a:bodyPr/>
          <a:lstStyle/>
          <a:p>
            <a:fld id="{E1534AD9-87BC-2541-9239-DCF1CAE7DF3F}" type="slidenum">
              <a:rPr lang="en-US" smtClean="0"/>
              <a:t>22</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B2FB926-BC39-40A8-B9B2-91D73CE9866B}"/>
                  </a:ext>
                </a:extLst>
              </p14:cNvPr>
              <p14:cNvContentPartPr/>
              <p14:nvPr/>
            </p14:nvContentPartPr>
            <p14:xfrm>
              <a:off x="7778115" y="4377600"/>
              <a:ext cx="144" cy="144"/>
            </p14:xfrm>
          </p:contentPart>
        </mc:Choice>
        <mc:Fallback xmlns="">
          <p:pic>
            <p:nvPicPr>
              <p:cNvPr id="5" name="Ink 4">
                <a:extLst>
                  <a:ext uri="{FF2B5EF4-FFF2-40B4-BE49-F238E27FC236}">
                    <a16:creationId xmlns:a16="http://schemas.microsoft.com/office/drawing/2014/main" id="{9B2FB926-BC39-40A8-B9B2-91D73CE9866B}"/>
                  </a:ext>
                </a:extLst>
              </p:cNvPr>
              <p:cNvPicPr/>
              <p:nvPr/>
            </p:nvPicPr>
            <p:blipFill>
              <a:blip r:embed="rId3"/>
              <a:stretch>
                <a:fillRect/>
              </a:stretch>
            </p:blipFill>
            <p:spPr>
              <a:xfrm>
                <a:off x="7776675" y="4376304"/>
                <a:ext cx="2880" cy="2880"/>
              </a:xfrm>
              <a:prstGeom prst="rect">
                <a:avLst/>
              </a:prstGeom>
            </p:spPr>
          </p:pic>
        </mc:Fallback>
      </mc:AlternateContent>
    </p:spTree>
    <p:extLst>
      <p:ext uri="{BB962C8B-B14F-4D97-AF65-F5344CB8AC3E}">
        <p14:creationId xmlns:p14="http://schemas.microsoft.com/office/powerpoint/2010/main" val="61211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Dynamic Properties</a:t>
            </a:r>
          </a:p>
        </p:txBody>
      </p:sp>
      <p:sp>
        <p:nvSpPr>
          <p:cNvPr id="3" name="Content Placeholder 2"/>
          <p:cNvSpPr>
            <a:spLocks noGrp="1"/>
          </p:cNvSpPr>
          <p:nvPr>
            <p:ph idx="1"/>
          </p:nvPr>
        </p:nvSpPr>
        <p:spPr>
          <a:xfrm>
            <a:off x="628650" y="1690689"/>
            <a:ext cx="7886700" cy="4486274"/>
          </a:xfrm>
        </p:spPr>
        <p:txBody>
          <a:bodyPr>
            <a:normAutofit/>
          </a:bodyPr>
          <a:lstStyle/>
          <a:p>
            <a:pPr>
              <a:lnSpc>
                <a:spcPct val="120000"/>
              </a:lnSpc>
            </a:pPr>
            <a:r>
              <a:rPr lang="en-US" dirty="0">
                <a:solidFill>
                  <a:srgbClr val="C00000"/>
                </a:solidFill>
              </a:rPr>
              <a:t>Is measuring code identity is sufficient to guarantee security?</a:t>
            </a:r>
          </a:p>
          <a:p>
            <a:pPr>
              <a:lnSpc>
                <a:spcPct val="120000"/>
              </a:lnSpc>
            </a:pPr>
            <a:r>
              <a:rPr lang="en-US" dirty="0"/>
              <a:t>What if the system accepts user inputs, which exploit system vulnerabilities?</a:t>
            </a:r>
          </a:p>
          <a:p>
            <a:pPr lvl="1">
              <a:lnSpc>
                <a:spcPct val="120000"/>
              </a:lnSpc>
            </a:pPr>
            <a:r>
              <a:rPr lang="en-US" dirty="0"/>
              <a:t>Buffer overflow?</a:t>
            </a:r>
          </a:p>
          <a:p>
            <a:pPr>
              <a:lnSpc>
                <a:spcPct val="120000"/>
              </a:lnSpc>
            </a:pPr>
            <a:r>
              <a:rPr lang="en-US" dirty="0"/>
              <a:t>In addition to code identity, we also want to know dynamic properties of code</a:t>
            </a:r>
          </a:p>
          <a:p>
            <a:pPr lvl="1">
              <a:lnSpc>
                <a:spcPct val="120000"/>
              </a:lnSpc>
            </a:pPr>
            <a:r>
              <a:rPr lang="en-US" dirty="0"/>
              <a:t>Integrity of the code’s </a:t>
            </a:r>
            <a:r>
              <a:rPr lang="en-US" dirty="0">
                <a:solidFill>
                  <a:srgbClr val="C00000"/>
                </a:solidFill>
              </a:rPr>
              <a:t>control flow (e.g. function call)</a:t>
            </a:r>
            <a:endParaRPr lang="en-US" dirty="0"/>
          </a:p>
          <a:p>
            <a:pPr lvl="1">
              <a:lnSpc>
                <a:spcPct val="120000"/>
              </a:lnSpc>
            </a:pPr>
            <a:r>
              <a:rPr lang="en-US" dirty="0"/>
              <a:t>Integrity of its data structures (e.g., the </a:t>
            </a:r>
            <a:r>
              <a:rPr lang="en-US" dirty="0">
                <a:solidFill>
                  <a:srgbClr val="C00000"/>
                </a:solidFill>
              </a:rPr>
              <a:t>stack</a:t>
            </a:r>
            <a:r>
              <a:rPr lang="en-US" dirty="0"/>
              <a:t>), or </a:t>
            </a:r>
          </a:p>
          <a:p>
            <a:pPr lvl="1">
              <a:lnSpc>
                <a:spcPct val="120000"/>
              </a:lnSpc>
            </a:pPr>
            <a:r>
              <a:rPr lang="en-US" dirty="0">
                <a:solidFill>
                  <a:srgbClr val="C00000"/>
                </a:solidFill>
              </a:rPr>
              <a:t>Information-flow control</a:t>
            </a:r>
            <a:r>
              <a:rPr lang="en-US" dirty="0"/>
              <a:t>.</a:t>
            </a:r>
          </a:p>
        </p:txBody>
      </p:sp>
      <p:sp>
        <p:nvSpPr>
          <p:cNvPr id="4" name="Slide Number Placeholder 3"/>
          <p:cNvSpPr>
            <a:spLocks noGrp="1"/>
          </p:cNvSpPr>
          <p:nvPr>
            <p:ph type="sldNum" sz="quarter" idx="12"/>
          </p:nvPr>
        </p:nvSpPr>
        <p:spPr/>
        <p:txBody>
          <a:bodyPr/>
          <a:lstStyle/>
          <a:p>
            <a:fld id="{E1534AD9-87BC-2541-9239-DCF1CAE7DF3F}" type="slidenum">
              <a:rPr lang="en-US" smtClean="0"/>
              <a:t>23</a:t>
            </a:fld>
            <a:endParaRPr lang="en-US"/>
          </a:p>
        </p:txBody>
      </p:sp>
    </p:spTree>
    <p:extLst>
      <p:ext uri="{BB962C8B-B14F-4D97-AF65-F5344CB8AC3E}">
        <p14:creationId xmlns:p14="http://schemas.microsoft.com/office/powerpoint/2010/main" val="198402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C00000"/>
                </a:solidFill>
              </a:rPr>
              <a:t>Load-time</a:t>
            </a:r>
            <a:r>
              <a:rPr lang="en-US" dirty="0"/>
              <a:t> Dynamics Analysis</a:t>
            </a:r>
          </a:p>
        </p:txBody>
      </p:sp>
      <p:sp>
        <p:nvSpPr>
          <p:cNvPr id="3" name="Content Placeholder 2"/>
          <p:cNvSpPr>
            <a:spLocks noGrp="1"/>
          </p:cNvSpPr>
          <p:nvPr>
            <p:ph idx="1"/>
          </p:nvPr>
        </p:nvSpPr>
        <p:spPr>
          <a:xfrm>
            <a:off x="628650" y="1507958"/>
            <a:ext cx="7886700" cy="4669005"/>
          </a:xfrm>
        </p:spPr>
        <p:txBody>
          <a:bodyPr>
            <a:normAutofit/>
          </a:bodyPr>
          <a:lstStyle/>
          <a:p>
            <a:pPr>
              <a:lnSpc>
                <a:spcPct val="120000"/>
              </a:lnSpc>
            </a:pPr>
            <a:r>
              <a:rPr lang="en-US" dirty="0"/>
              <a:t>Transform the program and record identity of transformed program</a:t>
            </a:r>
          </a:p>
          <a:p>
            <a:pPr lvl="1">
              <a:lnSpc>
                <a:spcPct val="120000"/>
              </a:lnSpc>
            </a:pPr>
            <a:r>
              <a:rPr lang="en-US" dirty="0"/>
              <a:t>Inserting </a:t>
            </a:r>
            <a:r>
              <a:rPr lang="en-US" dirty="0">
                <a:solidFill>
                  <a:srgbClr val="C00000"/>
                </a:solidFill>
              </a:rPr>
              <a:t>inline reference monitors</a:t>
            </a:r>
            <a:r>
              <a:rPr lang="en-US" dirty="0"/>
              <a:t> that enforce a variety of properties, such as stack and control-flow integrity</a:t>
            </a:r>
            <a:endParaRPr lang="en-US" sz="1400" dirty="0"/>
          </a:p>
          <a:p>
            <a:pPr>
              <a:lnSpc>
                <a:spcPct val="120000"/>
              </a:lnSpc>
            </a:pPr>
            <a:r>
              <a:rPr lang="en-US" dirty="0"/>
              <a:t>Recording code identity of the transformed code ensures that a program with the appropriate built-in dynamic property enforcements was loaded and executed.</a:t>
            </a:r>
          </a:p>
          <a:p>
            <a:pPr>
              <a:lnSpc>
                <a:spcPct val="120000"/>
              </a:lnSpc>
            </a:pPr>
            <a:r>
              <a:rPr lang="en-US" dirty="0"/>
              <a:t>Load-time dynamics analysis does not protect against attacks that do not tamper with valid control flows. </a:t>
            </a:r>
          </a:p>
          <a:p>
            <a:pPr lvl="1">
              <a:lnSpc>
                <a:spcPct val="120000"/>
              </a:lnSpc>
            </a:pPr>
            <a:r>
              <a:rPr lang="en-US" dirty="0"/>
              <a:t>For example, a buffer overflow attack might overwrite the Boolean variable </a:t>
            </a:r>
            <a:r>
              <a:rPr lang="en-US" i="1" dirty="0" err="1"/>
              <a:t>isAdministrator</a:t>
            </a:r>
            <a:r>
              <a:rPr lang="en-US" dirty="0"/>
              <a:t> to give the attacker unexpected privileges.</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24</a:t>
            </a:fld>
            <a:endParaRPr lang="en-US"/>
          </a:p>
        </p:txBody>
      </p:sp>
    </p:spTree>
    <p:extLst>
      <p:ext uri="{BB962C8B-B14F-4D97-AF65-F5344CB8AC3E}">
        <p14:creationId xmlns:p14="http://schemas.microsoft.com/office/powerpoint/2010/main" val="634960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 Run-time </a:t>
            </a:r>
            <a:r>
              <a:rPr lang="en-US" dirty="0"/>
              <a:t>Dynamics Analysis</a:t>
            </a:r>
          </a:p>
        </p:txBody>
      </p:sp>
      <p:sp>
        <p:nvSpPr>
          <p:cNvPr id="3" name="Content Placeholder 2"/>
          <p:cNvSpPr>
            <a:spLocks noGrp="1"/>
          </p:cNvSpPr>
          <p:nvPr>
            <p:ph idx="1"/>
          </p:nvPr>
        </p:nvSpPr>
        <p:spPr>
          <a:xfrm>
            <a:off x="628650" y="1690689"/>
            <a:ext cx="7886700" cy="4486274"/>
          </a:xfrm>
        </p:spPr>
        <p:txBody>
          <a:bodyPr>
            <a:normAutofit/>
          </a:bodyPr>
          <a:lstStyle/>
          <a:p>
            <a:pPr>
              <a:lnSpc>
                <a:spcPct val="120000"/>
              </a:lnSpc>
            </a:pPr>
            <a:r>
              <a:rPr lang="en-US" dirty="0"/>
              <a:t>A trust code (e.g. Java Virtual Machine) dynamically enforces a given security property on less-privileged code. </a:t>
            </a:r>
          </a:p>
          <a:p>
            <a:pPr>
              <a:lnSpc>
                <a:spcPct val="120000"/>
              </a:lnSpc>
            </a:pPr>
            <a:r>
              <a:rPr lang="en-US" dirty="0"/>
              <a:t>“semantic” attestation - a language runtime (e.g., the Java or .NET virtual machine) monitors and records information about the programs it runs.</a:t>
            </a:r>
          </a:p>
          <a:p>
            <a:pPr lvl="1">
              <a:lnSpc>
                <a:spcPct val="120000"/>
              </a:lnSpc>
            </a:pPr>
            <a:r>
              <a:rPr lang="en-US" dirty="0"/>
              <a:t>Information includes the class hierarchy or a particular security policy. </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25</a:t>
            </a:fld>
            <a:endParaRPr lang="en-US"/>
          </a:p>
        </p:txBody>
      </p:sp>
    </p:spTree>
    <p:extLst>
      <p:ext uri="{BB962C8B-B14F-4D97-AF65-F5344CB8AC3E}">
        <p14:creationId xmlns:p14="http://schemas.microsoft.com/office/powerpoint/2010/main" val="193169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Property is Necessary?</a:t>
            </a:r>
          </a:p>
        </p:txBody>
      </p:sp>
      <p:sp>
        <p:nvSpPr>
          <p:cNvPr id="3" name="Content Placeholder 2"/>
          <p:cNvSpPr>
            <a:spLocks noGrp="1"/>
          </p:cNvSpPr>
          <p:nvPr>
            <p:ph idx="1"/>
          </p:nvPr>
        </p:nvSpPr>
        <p:spPr>
          <a:xfrm>
            <a:off x="628650" y="1690689"/>
            <a:ext cx="7886700" cy="4486274"/>
          </a:xfrm>
        </p:spPr>
        <p:txBody>
          <a:bodyPr>
            <a:normAutofit/>
          </a:bodyPr>
          <a:lstStyle/>
          <a:p>
            <a:pPr>
              <a:lnSpc>
                <a:spcPct val="120000"/>
              </a:lnSpc>
            </a:pPr>
            <a:r>
              <a:rPr lang="en-US" dirty="0"/>
              <a:t>Many code properties are relevant to security</a:t>
            </a:r>
          </a:p>
          <a:p>
            <a:pPr>
              <a:lnSpc>
                <a:spcPct val="120000"/>
              </a:lnSpc>
            </a:pPr>
            <a:r>
              <a:rPr lang="en-US" dirty="0"/>
              <a:t>Which one is fundamentally needed?</a:t>
            </a:r>
          </a:p>
          <a:p>
            <a:pPr lvl="1">
              <a:lnSpc>
                <a:spcPct val="120000"/>
              </a:lnSpc>
            </a:pPr>
            <a:r>
              <a:rPr lang="en-US" dirty="0"/>
              <a:t>Many dynamic properties can be achieved via code identity</a:t>
            </a:r>
          </a:p>
          <a:p>
            <a:pPr lvl="1">
              <a:lnSpc>
                <a:spcPct val="120000"/>
              </a:lnSpc>
            </a:pPr>
            <a:r>
              <a:rPr lang="en-US" dirty="0"/>
              <a:t>The identity of the code conveys the expected dynamic properties </a:t>
            </a:r>
          </a:p>
          <a:p>
            <a:pPr lvl="1">
              <a:lnSpc>
                <a:spcPct val="120000"/>
              </a:lnSpc>
            </a:pPr>
            <a:r>
              <a:rPr lang="en-US" dirty="0"/>
              <a:t>Or dynamic properties enforced on other pieces of software</a:t>
            </a:r>
          </a:p>
          <a:p>
            <a:pPr>
              <a:lnSpc>
                <a:spcPct val="120000"/>
              </a:lnSpc>
            </a:pPr>
            <a:r>
              <a:rPr lang="en-US" dirty="0"/>
              <a:t>Other properties may not be that fundamental</a:t>
            </a:r>
          </a:p>
          <a:p>
            <a:pPr>
              <a:lnSpc>
                <a:spcPct val="120000"/>
              </a:lnSpc>
            </a:pPr>
            <a:r>
              <a:rPr lang="en-US" dirty="0"/>
              <a:t>Additional hardware support for monitoring (or enforcing) dynamic properties are also necessary</a:t>
            </a:r>
          </a:p>
          <a:p>
            <a:pPr lvl="1">
              <a:lnSpc>
                <a:spcPct val="120000"/>
              </a:lnSpc>
            </a:pPr>
            <a:r>
              <a:rPr lang="en-US" dirty="0"/>
              <a:t>Code identity should be implemented as a higher priority</a:t>
            </a:r>
          </a:p>
          <a:p>
            <a:pPr>
              <a:lnSpc>
                <a:spcPct val="120000"/>
              </a:lnSpc>
            </a:pPr>
            <a:endParaRPr lang="en-US" dirty="0"/>
          </a:p>
          <a:p>
            <a:pPr lvl="1">
              <a:lnSpc>
                <a:spcPct val="120000"/>
              </a:lnSpc>
            </a:pPr>
            <a:endParaRPr lang="en-US" dirty="0"/>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26</a:t>
            </a:fld>
            <a:endParaRPr lang="en-US"/>
          </a:p>
        </p:txBody>
      </p:sp>
    </p:spTree>
    <p:extLst>
      <p:ext uri="{BB962C8B-B14F-4D97-AF65-F5344CB8AC3E}">
        <p14:creationId xmlns:p14="http://schemas.microsoft.com/office/powerpoint/2010/main" val="1836023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t>Can We Use Platform Information Locally?</a:t>
            </a:r>
          </a:p>
          <a:p>
            <a:r>
              <a:rPr lang="en-US" dirty="0">
                <a:solidFill>
                  <a:schemeClr val="bg2">
                    <a:lumMod val="75000"/>
                  </a:schemeClr>
                </a:solidFill>
              </a:rPr>
              <a:t>Can We Use Platform Information Remotely?</a:t>
            </a:r>
          </a:p>
          <a:p>
            <a:r>
              <a:rPr lang="en-US" dirty="0">
                <a:solidFill>
                  <a:schemeClr val="bg2">
                    <a:lumMod val="75000"/>
                  </a:schemeClr>
                </a:solidFill>
              </a:rPr>
              <a:t>How Do We Make Sense of Platform State?</a:t>
            </a:r>
          </a:p>
          <a:p>
            <a:r>
              <a:rPr lang="en-US" dirty="0">
                <a:solidFill>
                  <a:schemeClr val="bg2">
                    <a:lumMod val="75000"/>
                  </a:schemeClr>
                </a:solidFill>
              </a:rPr>
              <a:t>Roots of Trust</a:t>
            </a:r>
          </a:p>
          <a:p>
            <a:r>
              <a:rPr lang="en-US" dirty="0">
                <a:solidFill>
                  <a:schemeClr val="bg2">
                    <a:lumMod val="75000"/>
                  </a:schemeClr>
                </a:solidFill>
              </a:rPr>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27</a:t>
            </a:fld>
            <a:endParaRPr lang="en-US"/>
          </a:p>
        </p:txBody>
      </p:sp>
    </p:spTree>
    <p:extLst>
      <p:ext uri="{BB962C8B-B14F-4D97-AF65-F5344CB8AC3E}">
        <p14:creationId xmlns:p14="http://schemas.microsoft.com/office/powerpoint/2010/main" val="3732124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a:t>
            </a:r>
          </a:p>
        </p:txBody>
      </p:sp>
      <p:sp>
        <p:nvSpPr>
          <p:cNvPr id="3" name="Content Placeholder 2"/>
          <p:cNvSpPr>
            <a:spLocks noGrp="1"/>
          </p:cNvSpPr>
          <p:nvPr>
            <p:ph idx="1"/>
          </p:nvPr>
        </p:nvSpPr>
        <p:spPr>
          <a:xfrm>
            <a:off x="457200" y="1484785"/>
            <a:ext cx="8229600" cy="4506112"/>
          </a:xfrm>
        </p:spPr>
        <p:txBody>
          <a:bodyPr>
            <a:normAutofit/>
          </a:bodyPr>
          <a:lstStyle/>
          <a:p>
            <a:pPr>
              <a:lnSpc>
                <a:spcPct val="120000"/>
              </a:lnSpc>
            </a:pPr>
            <a:r>
              <a:rPr lang="en-US" dirty="0"/>
              <a:t>Measurement of next code to run is compared against a list of measurements for authorized software </a:t>
            </a:r>
          </a:p>
          <a:p>
            <a:pPr lvl="1">
              <a:lnSpc>
                <a:spcPct val="120000"/>
              </a:lnSpc>
            </a:pPr>
            <a:r>
              <a:rPr lang="en-US" dirty="0"/>
              <a:t>Authorized software  - signed software by a CA</a:t>
            </a:r>
          </a:p>
          <a:p>
            <a:pPr lvl="1">
              <a:lnSpc>
                <a:spcPct val="120000"/>
              </a:lnSpc>
            </a:pPr>
            <a:r>
              <a:rPr lang="en-US" dirty="0"/>
              <a:t>Where to save CA’s certificate? Firmware? Can be saved anywhere since it is just a certificate?</a:t>
            </a:r>
          </a:p>
          <a:p>
            <a:pPr>
              <a:lnSpc>
                <a:spcPct val="120000"/>
              </a:lnSpc>
            </a:pPr>
            <a:r>
              <a:rPr lang="en-US" dirty="0">
                <a:solidFill>
                  <a:srgbClr val="C00000"/>
                </a:solidFill>
              </a:rPr>
              <a:t>Secure boot halts the boot process if unauthorized code is detected</a:t>
            </a:r>
          </a:p>
          <a:p>
            <a:pPr>
              <a:lnSpc>
                <a:spcPct val="120000"/>
              </a:lnSpc>
            </a:pPr>
            <a:r>
              <a:rPr lang="en-US" dirty="0"/>
              <a:t>Example system - AEGIS.</a:t>
            </a:r>
          </a:p>
          <a:p>
            <a:pPr lvl="1">
              <a:lnSpc>
                <a:spcPct val="120000"/>
              </a:lnSpc>
            </a:pPr>
            <a:r>
              <a:rPr lang="en-US" dirty="0"/>
              <a:t>Measure next code to run, check its identity against a certificate from the platform’s owner. </a:t>
            </a:r>
          </a:p>
          <a:p>
            <a:pPr lvl="1">
              <a:lnSpc>
                <a:spcPct val="120000"/>
              </a:lnSpc>
            </a:pPr>
            <a:r>
              <a:rPr lang="en-US" dirty="0"/>
              <a:t>The certificate identifies authorized software. </a:t>
            </a:r>
          </a:p>
          <a:p>
            <a:pPr lvl="1">
              <a:lnSpc>
                <a:spcPct val="120000"/>
              </a:lnSpc>
            </a:pPr>
            <a:r>
              <a:rPr lang="en-US" dirty="0"/>
              <a:t>No certificate, no running</a:t>
            </a:r>
          </a:p>
          <a:p>
            <a:pPr marL="0"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28</a:t>
            </a:fld>
            <a:endParaRPr lang="en-US"/>
          </a:p>
        </p:txBody>
      </p:sp>
    </p:spTree>
    <p:extLst>
      <p:ext uri="{BB962C8B-B14F-4D97-AF65-F5344CB8AC3E}">
        <p14:creationId xmlns:p14="http://schemas.microsoft.com/office/powerpoint/2010/main" val="808392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 Access Control Based on Code Identity</a:t>
            </a:r>
          </a:p>
        </p:txBody>
      </p:sp>
      <p:sp>
        <p:nvSpPr>
          <p:cNvPr id="3" name="Content Placeholder 2"/>
          <p:cNvSpPr>
            <a:spLocks noGrp="1"/>
          </p:cNvSpPr>
          <p:nvPr>
            <p:ph idx="1"/>
          </p:nvPr>
        </p:nvSpPr>
        <p:spPr/>
        <p:txBody>
          <a:bodyPr>
            <a:normAutofit/>
          </a:bodyPr>
          <a:lstStyle/>
          <a:p>
            <a:pPr>
              <a:lnSpc>
                <a:spcPct val="120000"/>
              </a:lnSpc>
            </a:pPr>
            <a:r>
              <a:rPr lang="en-US" dirty="0"/>
              <a:t>How to protect the secrets that applications generate for a long term? Examples secrets include </a:t>
            </a:r>
          </a:p>
          <a:p>
            <a:pPr lvl="1">
              <a:lnSpc>
                <a:spcPct val="120000"/>
              </a:lnSpc>
            </a:pPr>
            <a:r>
              <a:rPr lang="en-US" dirty="0">
                <a:solidFill>
                  <a:srgbClr val="C00000"/>
                </a:solidFill>
              </a:rPr>
              <a:t>keys used for full disk encryption </a:t>
            </a:r>
            <a:r>
              <a:rPr lang="en-US" dirty="0"/>
              <a:t>or email signatures, and </a:t>
            </a:r>
          </a:p>
          <a:p>
            <a:pPr lvl="1">
              <a:lnSpc>
                <a:spcPct val="120000"/>
              </a:lnSpc>
            </a:pPr>
            <a:r>
              <a:rPr lang="en-US" dirty="0">
                <a:solidFill>
                  <a:srgbClr val="C00000"/>
                </a:solidFill>
              </a:rPr>
              <a:t>a list of stored passwords </a:t>
            </a:r>
            <a:r>
              <a:rPr lang="en-US" dirty="0"/>
              <a:t>for a web browser.</a:t>
            </a:r>
            <a:endParaRPr lang="en-US" sz="1200" dirty="0"/>
          </a:p>
          <a:p>
            <a:pPr>
              <a:lnSpc>
                <a:spcPct val="120000"/>
              </a:lnSpc>
            </a:pPr>
            <a:r>
              <a:rPr lang="en-US" dirty="0"/>
              <a:t>Solution: access control mechanism to protect cryptographic keys</a:t>
            </a:r>
          </a:p>
          <a:p>
            <a:pPr lvl="1">
              <a:lnSpc>
                <a:spcPct val="120000"/>
              </a:lnSpc>
            </a:pPr>
            <a:r>
              <a:rPr lang="en-US" dirty="0"/>
              <a:t>where access policies consist of sets of allowed platform configurations</a:t>
            </a:r>
          </a:p>
          <a:p>
            <a:pPr lvl="1">
              <a:lnSpc>
                <a:spcPct val="120000"/>
              </a:lnSpc>
            </a:pPr>
            <a:r>
              <a:rPr lang="en-US" dirty="0"/>
              <a:t>only if the policy is met, access is granted</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29</a:t>
            </a:fld>
            <a:endParaRPr lang="en-US"/>
          </a:p>
        </p:txBody>
      </p:sp>
    </p:spTree>
    <p:extLst>
      <p:ext uri="{BB962C8B-B14F-4D97-AF65-F5344CB8AC3E}">
        <p14:creationId xmlns:p14="http://schemas.microsoft.com/office/powerpoint/2010/main" val="92494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References</a:t>
            </a:r>
          </a:p>
        </p:txBody>
      </p:sp>
      <p:sp>
        <p:nvSpPr>
          <p:cNvPr id="3" name="Content Placeholder 2"/>
          <p:cNvSpPr>
            <a:spLocks noGrp="1"/>
          </p:cNvSpPr>
          <p:nvPr>
            <p:ph idx="1"/>
          </p:nvPr>
        </p:nvSpPr>
        <p:spPr/>
        <p:txBody>
          <a:bodyPr/>
          <a:lstStyle/>
          <a:p>
            <a:pPr marL="458788" indent="-458788">
              <a:lnSpc>
                <a:spcPct val="110000"/>
              </a:lnSpc>
              <a:buNone/>
            </a:pPr>
            <a:r>
              <a:rPr lang="en-US" sz="2000" dirty="0"/>
              <a:t>[1]	Bryan </a:t>
            </a:r>
            <a:r>
              <a:rPr lang="en-US" sz="2000" dirty="0" err="1"/>
              <a:t>Parno</a:t>
            </a:r>
            <a:r>
              <a:rPr lang="en-US" sz="2000" dirty="0"/>
              <a:t>, Jonathan M. McCune, Adrian </a:t>
            </a:r>
            <a:r>
              <a:rPr lang="en-US" sz="2000" dirty="0" err="1"/>
              <a:t>Perrig</a:t>
            </a:r>
            <a:r>
              <a:rPr lang="en-US" sz="2000" dirty="0"/>
              <a:t>, Bootstrapping Trust in Modern Computers, Springer Publishing Company, Incorporated ©2011</a:t>
            </a:r>
          </a:p>
          <a:p>
            <a:pPr marL="458788" indent="-458788">
              <a:lnSpc>
                <a:spcPct val="110000"/>
              </a:lnSpc>
              <a:buNone/>
            </a:pPr>
            <a:r>
              <a:rPr lang="en-US" sz="2000" dirty="0"/>
              <a:t>[2]	Bryan </a:t>
            </a:r>
            <a:r>
              <a:rPr lang="en-US" sz="2000" dirty="0" err="1"/>
              <a:t>Parno</a:t>
            </a:r>
            <a:r>
              <a:rPr lang="en-US" sz="2000" dirty="0"/>
              <a:t>, Bypassing Local Windows Authentication to Defeat Full Disk Encryption, Black Hat Europe 2015</a:t>
            </a:r>
          </a:p>
        </p:txBody>
      </p:sp>
      <p:sp>
        <p:nvSpPr>
          <p:cNvPr id="4" name="Slide Number Placeholder 3"/>
          <p:cNvSpPr>
            <a:spLocks noGrp="1"/>
          </p:cNvSpPr>
          <p:nvPr>
            <p:ph type="sldNum" sz="quarter" idx="12"/>
          </p:nvPr>
        </p:nvSpPr>
        <p:spPr/>
        <p:txBody>
          <a:bodyPr/>
          <a:lstStyle/>
          <a:p>
            <a:fld id="{E1534AD9-87BC-2541-9239-DCF1CAE7DF3F}" type="slidenum">
              <a:rPr lang="en-US" smtClean="0"/>
              <a:t>3</a:t>
            </a:fld>
            <a:endParaRPr lang="en-US"/>
          </a:p>
        </p:txBody>
      </p:sp>
    </p:spTree>
    <p:extLst>
      <p:ext uri="{BB962C8B-B14F-4D97-AF65-F5344CB8AC3E}">
        <p14:creationId xmlns:p14="http://schemas.microsoft.com/office/powerpoint/2010/main" val="1015544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88640"/>
            <a:ext cx="8415866" cy="1080120"/>
          </a:xfrm>
        </p:spPr>
        <p:txBody>
          <a:bodyPr>
            <a:normAutofit/>
          </a:bodyPr>
          <a:lstStyle/>
          <a:p>
            <a:r>
              <a:rPr lang="en-US" sz="3600" dirty="0"/>
              <a:t>IBM 4758 </a:t>
            </a:r>
            <a:r>
              <a:rPr lang="mr-IN" sz="3600" dirty="0"/>
              <a:t>–</a:t>
            </a:r>
            <a:r>
              <a:rPr lang="en-US" sz="3600" dirty="0"/>
              <a:t> Secure Storage</a:t>
            </a:r>
          </a:p>
        </p:txBody>
      </p:sp>
      <p:sp>
        <p:nvSpPr>
          <p:cNvPr id="3" name="Content Placeholder 2"/>
          <p:cNvSpPr>
            <a:spLocks noGrp="1"/>
          </p:cNvSpPr>
          <p:nvPr>
            <p:ph idx="1"/>
          </p:nvPr>
        </p:nvSpPr>
        <p:spPr>
          <a:xfrm>
            <a:off x="628650" y="1387549"/>
            <a:ext cx="7886700" cy="4789414"/>
          </a:xfrm>
        </p:spPr>
        <p:txBody>
          <a:bodyPr>
            <a:normAutofit/>
          </a:bodyPr>
          <a:lstStyle/>
          <a:p>
            <a:pPr>
              <a:lnSpc>
                <a:spcPct val="120000"/>
              </a:lnSpc>
            </a:pPr>
            <a:r>
              <a:rPr lang="en-US" dirty="0"/>
              <a:t>IBM 4758 family of </a:t>
            </a:r>
            <a:r>
              <a:rPr lang="en-US" dirty="0">
                <a:solidFill>
                  <a:srgbClr val="C00000"/>
                </a:solidFill>
              </a:rPr>
              <a:t>cryptographic</a:t>
            </a:r>
            <a:r>
              <a:rPr lang="en-US" dirty="0"/>
              <a:t> </a:t>
            </a:r>
            <a:r>
              <a:rPr lang="en-US" dirty="0">
                <a:solidFill>
                  <a:srgbClr val="C00000"/>
                </a:solidFill>
              </a:rPr>
              <a:t>co-processors</a:t>
            </a:r>
            <a:endParaRPr lang="en-US" dirty="0"/>
          </a:p>
          <a:p>
            <a:pPr lvl="1">
              <a:lnSpc>
                <a:spcPct val="120000"/>
              </a:lnSpc>
            </a:pPr>
            <a:r>
              <a:rPr lang="en-US" dirty="0"/>
              <a:t>Tamper-responding storage in battery-backed RAM (</a:t>
            </a:r>
            <a:r>
              <a:rPr lang="en-US" dirty="0">
                <a:solidFill>
                  <a:srgbClr val="C00000"/>
                </a:solidFill>
              </a:rPr>
              <a:t>BBRAM</a:t>
            </a:r>
            <a:r>
              <a:rPr lang="en-US" dirty="0"/>
              <a:t>). </a:t>
            </a:r>
          </a:p>
          <a:p>
            <a:pPr lvl="1">
              <a:lnSpc>
                <a:spcPct val="120000"/>
              </a:lnSpc>
            </a:pPr>
            <a:r>
              <a:rPr lang="en-US" dirty="0">
                <a:solidFill>
                  <a:srgbClr val="C00000"/>
                </a:solidFill>
              </a:rPr>
              <a:t>Additional flash memory </a:t>
            </a:r>
            <a:r>
              <a:rPr lang="en-US" i="1" dirty="0"/>
              <a:t>encrypted with keys maintained in BBRAM</a:t>
            </a:r>
            <a:r>
              <a:rPr lang="en-US" dirty="0"/>
              <a:t>. </a:t>
            </a:r>
            <a:endParaRPr lang="en-US" sz="1400" dirty="0"/>
          </a:p>
          <a:p>
            <a:pPr>
              <a:lnSpc>
                <a:spcPct val="120000"/>
              </a:lnSpc>
            </a:pPr>
            <a:r>
              <a:rPr lang="en-US" dirty="0"/>
              <a:t>Physical tampering with the device will result in it actively erasing secrets. </a:t>
            </a:r>
            <a:endParaRPr lang="en-US" sz="1400" dirty="0"/>
          </a:p>
          <a:p>
            <a:pPr>
              <a:lnSpc>
                <a:spcPct val="120000"/>
              </a:lnSpc>
            </a:pPr>
            <a:r>
              <a:rPr lang="en-US" dirty="0"/>
              <a:t>Root cryptographic keys for protected storage can be kept in BBRAM</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30</a:t>
            </a:fld>
            <a:endParaRPr lang="en-US"/>
          </a:p>
        </p:txBody>
      </p:sp>
    </p:spTree>
    <p:extLst>
      <p:ext uri="{BB962C8B-B14F-4D97-AF65-F5344CB8AC3E}">
        <p14:creationId xmlns:p14="http://schemas.microsoft.com/office/powerpoint/2010/main" val="128774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8263102" cy="1080120"/>
          </a:xfrm>
        </p:spPr>
        <p:txBody>
          <a:bodyPr>
            <a:normAutofit/>
          </a:bodyPr>
          <a:lstStyle/>
          <a:p>
            <a:r>
              <a:rPr lang="en-US" dirty="0"/>
              <a:t>IBM 4758 Storage Access Restrictions</a:t>
            </a:r>
          </a:p>
        </p:txBody>
      </p:sp>
      <p:sp>
        <p:nvSpPr>
          <p:cNvPr id="3" name="Content Placeholder 2"/>
          <p:cNvSpPr>
            <a:spLocks noGrp="1"/>
          </p:cNvSpPr>
          <p:nvPr>
            <p:ph idx="1"/>
          </p:nvPr>
        </p:nvSpPr>
        <p:spPr>
          <a:xfrm>
            <a:off x="628650" y="1190847"/>
            <a:ext cx="7886700" cy="4986116"/>
          </a:xfrm>
        </p:spPr>
        <p:txBody>
          <a:bodyPr>
            <a:normAutofit/>
          </a:bodyPr>
          <a:lstStyle/>
          <a:p>
            <a:pPr>
              <a:lnSpc>
                <a:spcPct val="120000"/>
              </a:lnSpc>
            </a:pPr>
            <a:r>
              <a:rPr lang="en-US" dirty="0"/>
              <a:t>Storage access restrictions based on the concept of </a:t>
            </a:r>
            <a:r>
              <a:rPr lang="en-US" dirty="0">
                <a:solidFill>
                  <a:srgbClr val="C00000"/>
                </a:solidFill>
              </a:rPr>
              <a:t>software privilege layers</a:t>
            </a:r>
            <a:r>
              <a:rPr lang="en-US" dirty="0"/>
              <a:t>. </a:t>
            </a:r>
          </a:p>
          <a:p>
            <a:pPr lvl="1">
              <a:lnSpc>
                <a:spcPct val="120000"/>
              </a:lnSpc>
            </a:pPr>
            <a:r>
              <a:rPr lang="en-US" dirty="0"/>
              <a:t>Layer 0: read-only firmware. </a:t>
            </a:r>
          </a:p>
          <a:p>
            <a:pPr lvl="1">
              <a:lnSpc>
                <a:spcPct val="120000"/>
              </a:lnSpc>
            </a:pPr>
            <a:r>
              <a:rPr lang="en-US" dirty="0"/>
              <a:t>Layer 1: the IBM-provided CP/Q++ OS by default. </a:t>
            </a:r>
          </a:p>
          <a:p>
            <a:pPr lvl="1">
              <a:lnSpc>
                <a:spcPct val="120000"/>
              </a:lnSpc>
            </a:pPr>
            <a:r>
              <a:rPr lang="en-US" dirty="0"/>
              <a:t>Layers 2 and 3: applications. </a:t>
            </a:r>
            <a:endParaRPr lang="en-US" sz="1400" dirty="0"/>
          </a:p>
          <a:p>
            <a:pPr>
              <a:lnSpc>
                <a:spcPct val="120000"/>
              </a:lnSpc>
            </a:pPr>
            <a:r>
              <a:rPr lang="en-US" dirty="0"/>
              <a:t>Each layer can store secrets either in BBRAM or in flash. </a:t>
            </a:r>
            <a:endParaRPr lang="en-US" sz="1400" dirty="0"/>
          </a:p>
          <a:p>
            <a:pPr>
              <a:lnSpc>
                <a:spcPct val="120000"/>
              </a:lnSpc>
            </a:pPr>
            <a:r>
              <a:rPr lang="en-US" dirty="0"/>
              <a:t>A hardware ratcheting lock prevents a lower privilege layer from accessing the state of a higher-privilege layer. </a:t>
            </a:r>
          </a:p>
          <a:p>
            <a:pPr lvl="1">
              <a:lnSpc>
                <a:spcPct val="120000"/>
              </a:lnSpc>
            </a:pPr>
            <a:r>
              <a:rPr lang="en-US" dirty="0">
                <a:solidFill>
                  <a:srgbClr val="C00000"/>
                </a:solidFill>
              </a:rPr>
              <a:t>Secrets of layer 1 cannot be accessed by applications at layer 2 or 3</a:t>
            </a:r>
          </a:p>
        </p:txBody>
      </p:sp>
      <p:sp>
        <p:nvSpPr>
          <p:cNvPr id="4" name="Slide Number Placeholder 3"/>
          <p:cNvSpPr>
            <a:spLocks noGrp="1"/>
          </p:cNvSpPr>
          <p:nvPr>
            <p:ph type="sldNum" sz="quarter" idx="12"/>
          </p:nvPr>
        </p:nvSpPr>
        <p:spPr/>
        <p:txBody>
          <a:bodyPr/>
          <a:lstStyle/>
          <a:p>
            <a:fld id="{E1534AD9-87BC-2541-9239-DCF1CAE7DF3F}" type="slidenum">
              <a:rPr lang="en-US" smtClean="0"/>
              <a:t>31</a:t>
            </a:fld>
            <a:endParaRPr lang="en-US"/>
          </a:p>
        </p:txBody>
      </p:sp>
    </p:spTree>
    <p:extLst>
      <p:ext uri="{BB962C8B-B14F-4D97-AF65-F5344CB8AC3E}">
        <p14:creationId xmlns:p14="http://schemas.microsoft.com/office/powerpoint/2010/main" val="804106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TPM-Based Sealed Storage</a:t>
            </a:r>
          </a:p>
        </p:txBody>
      </p:sp>
      <p:sp>
        <p:nvSpPr>
          <p:cNvPr id="3" name="Content Placeholder 2"/>
          <p:cNvSpPr>
            <a:spLocks noGrp="1"/>
          </p:cNvSpPr>
          <p:nvPr>
            <p:ph idx="1"/>
          </p:nvPr>
        </p:nvSpPr>
        <p:spPr/>
        <p:txBody>
          <a:bodyPr>
            <a:normAutofit/>
          </a:bodyPr>
          <a:lstStyle/>
          <a:p>
            <a:pPr>
              <a:lnSpc>
                <a:spcPct val="120000"/>
              </a:lnSpc>
            </a:pPr>
            <a:r>
              <a:rPr lang="en-US" dirty="0"/>
              <a:t>Software on the platform’s main CPU </a:t>
            </a:r>
            <a:r>
              <a:rPr lang="en-US" i="1" dirty="0">
                <a:solidFill>
                  <a:srgbClr val="C00000"/>
                </a:solidFill>
              </a:rPr>
              <a:t>seals</a:t>
            </a:r>
            <a:r>
              <a:rPr lang="en-US" dirty="0"/>
              <a:t> or </a:t>
            </a:r>
            <a:r>
              <a:rPr lang="en-US" i="1" dirty="0">
                <a:solidFill>
                  <a:srgbClr val="C00000"/>
                </a:solidFill>
              </a:rPr>
              <a:t>binds</a:t>
            </a:r>
            <a:r>
              <a:rPr lang="en-US" dirty="0"/>
              <a:t> secrets to a set of measurements representing some future platform state</a:t>
            </a:r>
            <a:endParaRPr lang="en-US" sz="1300" dirty="0"/>
          </a:p>
          <a:p>
            <a:pPr>
              <a:lnSpc>
                <a:spcPct val="120000"/>
              </a:lnSpc>
            </a:pPr>
            <a:r>
              <a:rPr lang="en-US" dirty="0"/>
              <a:t>Both operations (seal and bind) essentially </a:t>
            </a:r>
            <a:r>
              <a:rPr lang="en-US" dirty="0">
                <a:solidFill>
                  <a:srgbClr val="C00000"/>
                </a:solidFill>
              </a:rPr>
              <a:t>encrypt</a:t>
            </a:r>
            <a:r>
              <a:rPr lang="en-US" dirty="0"/>
              <a:t> the secret value provided by the software.</a:t>
            </a:r>
            <a:endParaRPr lang="en-US" sz="1300" dirty="0"/>
          </a:p>
          <a:p>
            <a:pPr>
              <a:lnSpc>
                <a:spcPct val="120000"/>
              </a:lnSpc>
            </a:pPr>
            <a:r>
              <a:rPr lang="en-US" dirty="0"/>
              <a:t>TPM will refuse to perform a decryption, unless the current values in its </a:t>
            </a:r>
            <a:r>
              <a:rPr lang="en-US" i="1" dirty="0"/>
              <a:t>Platform Configuration Registers </a:t>
            </a:r>
            <a:r>
              <a:rPr lang="en-US" dirty="0"/>
              <a:t>(</a:t>
            </a:r>
            <a:r>
              <a:rPr lang="en-US" b="1" i="1" dirty="0">
                <a:solidFill>
                  <a:srgbClr val="C00000"/>
                </a:solidFill>
              </a:rPr>
              <a:t>PCR</a:t>
            </a:r>
            <a:r>
              <a:rPr lang="en-US" dirty="0"/>
              <a:t>) </a:t>
            </a:r>
            <a:r>
              <a:rPr lang="en-US" dirty="0">
                <a:solidFill>
                  <a:srgbClr val="C00000"/>
                </a:solidFill>
              </a:rPr>
              <a:t>match those specified during the seal or bind operation</a:t>
            </a:r>
            <a:r>
              <a:rPr lang="en-US" dirty="0"/>
              <a:t>.</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32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457" y="4856557"/>
            <a:ext cx="1718429" cy="12029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D24FFAB-D91F-433C-A526-48ACE3D75C24}"/>
                  </a:ext>
                </a:extLst>
              </p14:cNvPr>
              <p14:cNvContentPartPr/>
              <p14:nvPr/>
            </p14:nvContentPartPr>
            <p14:xfrm>
              <a:off x="6278040" y="180000"/>
              <a:ext cx="1152720" cy="1585800"/>
            </p14:xfrm>
          </p:contentPart>
        </mc:Choice>
        <mc:Fallback xmlns="">
          <p:pic>
            <p:nvPicPr>
              <p:cNvPr id="6" name="Ink 5">
                <a:extLst>
                  <a:ext uri="{FF2B5EF4-FFF2-40B4-BE49-F238E27FC236}">
                    <a16:creationId xmlns:a16="http://schemas.microsoft.com/office/drawing/2014/main" id="{DD24FFAB-D91F-433C-A526-48ACE3D75C24}"/>
                  </a:ext>
                </a:extLst>
              </p:cNvPr>
              <p:cNvPicPr/>
              <p:nvPr/>
            </p:nvPicPr>
            <p:blipFill>
              <a:blip r:embed="rId4"/>
              <a:stretch>
                <a:fillRect/>
              </a:stretch>
            </p:blipFill>
            <p:spPr>
              <a:xfrm>
                <a:off x="6268680" y="170640"/>
                <a:ext cx="1171440" cy="1604520"/>
              </a:xfrm>
              <a:prstGeom prst="rect">
                <a:avLst/>
              </a:prstGeom>
            </p:spPr>
          </p:pic>
        </mc:Fallback>
      </mc:AlternateContent>
    </p:spTree>
    <p:extLst>
      <p:ext uri="{BB962C8B-B14F-4D97-AF65-F5344CB8AC3E}">
        <p14:creationId xmlns:p14="http://schemas.microsoft.com/office/powerpoint/2010/main" val="53719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Full disk encryption</a:t>
            </a:r>
          </a:p>
        </p:txBody>
      </p:sp>
      <p:sp>
        <p:nvSpPr>
          <p:cNvPr id="3" name="Content Placeholder 2"/>
          <p:cNvSpPr>
            <a:spLocks noGrp="1"/>
          </p:cNvSpPr>
          <p:nvPr>
            <p:ph idx="1"/>
          </p:nvPr>
        </p:nvSpPr>
        <p:spPr>
          <a:xfrm>
            <a:off x="628650" y="1531088"/>
            <a:ext cx="7886700" cy="4645875"/>
          </a:xfrm>
        </p:spPr>
        <p:txBody>
          <a:bodyPr>
            <a:normAutofit/>
          </a:bodyPr>
          <a:lstStyle/>
          <a:p>
            <a:pPr>
              <a:lnSpc>
                <a:spcPct val="120000"/>
              </a:lnSpc>
            </a:pPr>
            <a:r>
              <a:rPr lang="en-US" dirty="0"/>
              <a:t>The disk encryption keys can be sealed to measurements representing the user’s operating system</a:t>
            </a:r>
            <a:br>
              <a:rPr lang="en-US" dirty="0"/>
            </a:br>
            <a:r>
              <a:rPr lang="en-US" dirty="0"/>
              <a:t>		(</a:t>
            </a:r>
            <a:r>
              <a:rPr lang="en-US" i="1" dirty="0"/>
              <a:t>Specific OS</a:t>
            </a:r>
            <a:r>
              <a:rPr lang="en-US" dirty="0"/>
              <a:t>, </a:t>
            </a:r>
            <a:r>
              <a:rPr lang="en-US" i="1" dirty="0"/>
              <a:t>disk encryption keys</a:t>
            </a:r>
            <a:r>
              <a:rPr lang="en-US" dirty="0"/>
              <a:t>)</a:t>
            </a:r>
          </a:p>
          <a:p>
            <a:pPr lvl="1">
              <a:lnSpc>
                <a:spcPct val="120000"/>
              </a:lnSpc>
            </a:pPr>
            <a:r>
              <a:rPr lang="en-US" dirty="0"/>
              <a:t>e.g. Microsoft </a:t>
            </a:r>
            <a:r>
              <a:rPr lang="en-US" dirty="0">
                <a:solidFill>
                  <a:srgbClr val="C00000"/>
                </a:solidFill>
              </a:rPr>
              <a:t>BitLocker</a:t>
            </a:r>
            <a:r>
              <a:rPr lang="en-US" dirty="0"/>
              <a:t> does it [2]</a:t>
            </a:r>
          </a:p>
          <a:p>
            <a:pPr lvl="1">
              <a:lnSpc>
                <a:spcPct val="120000"/>
              </a:lnSpc>
            </a:pPr>
            <a:r>
              <a:rPr lang="en-US" dirty="0"/>
              <a:t>The disk can only be decrypted if the intended OS kernel has booted? </a:t>
            </a:r>
          </a:p>
          <a:p>
            <a:pPr>
              <a:lnSpc>
                <a:spcPct val="120000"/>
              </a:lnSpc>
            </a:pPr>
            <a:r>
              <a:rPr lang="en-US" dirty="0"/>
              <a:t>Connecting disk encryption with code identity ensures that </a:t>
            </a:r>
          </a:p>
          <a:p>
            <a:pPr lvl="1">
              <a:lnSpc>
                <a:spcPct val="120000"/>
              </a:lnSpc>
            </a:pPr>
            <a:r>
              <a:rPr lang="en-US" dirty="0"/>
              <a:t>Boot sequence cannot be changed to load malware or other OS</a:t>
            </a:r>
          </a:p>
          <a:p>
            <a:pPr>
              <a:lnSpc>
                <a:spcPct val="120000"/>
              </a:lnSpc>
            </a:pPr>
            <a:r>
              <a:rPr lang="en-US" dirty="0"/>
              <a:t>Seal and bind operations use 2048-bit asymmetric RSA keys</a:t>
            </a:r>
          </a:p>
          <a:p>
            <a:pPr lvl="1">
              <a:lnSpc>
                <a:spcPct val="120000"/>
              </a:lnSpc>
            </a:pPr>
            <a:r>
              <a:rPr lang="en-US" dirty="0">
                <a:solidFill>
                  <a:srgbClr val="C00000"/>
                </a:solidFill>
              </a:rPr>
              <a:t>RSA keys are generated on TPM </a:t>
            </a:r>
            <a:endParaRPr lang="en-US" dirty="0"/>
          </a:p>
          <a:p>
            <a:pPr lvl="1">
              <a:lnSpc>
                <a:spcPct val="120000"/>
              </a:lnSpc>
            </a:pPr>
            <a:r>
              <a:rPr lang="en-US" dirty="0">
                <a:solidFill>
                  <a:srgbClr val="C00000"/>
                </a:solidFill>
              </a:rPr>
              <a:t>Private keys are never released in the clear</a:t>
            </a:r>
            <a:r>
              <a:rPr lang="en-US" dirty="0"/>
              <a:t>. </a:t>
            </a:r>
          </a:p>
          <a:p>
            <a:pPr lvl="1">
              <a:lnSpc>
                <a:spcPct val="120000"/>
              </a:lnSpc>
            </a:pPr>
            <a:r>
              <a:rPr lang="en-US" dirty="0"/>
              <a:t>Encryption scheme provides both secrecy and integrity</a:t>
            </a:r>
          </a:p>
        </p:txBody>
      </p:sp>
      <p:sp>
        <p:nvSpPr>
          <p:cNvPr id="4" name="Slide Number Placeholder 3"/>
          <p:cNvSpPr>
            <a:spLocks noGrp="1"/>
          </p:cNvSpPr>
          <p:nvPr>
            <p:ph type="sldNum" sz="quarter" idx="12"/>
          </p:nvPr>
        </p:nvSpPr>
        <p:spPr/>
        <p:txBody>
          <a:bodyPr/>
          <a:lstStyle/>
          <a:p>
            <a:fld id="{E1534AD9-87BC-2541-9239-DCF1CAE7DF3F}" type="slidenum">
              <a:rPr lang="en-US" smtClean="0"/>
              <a:t>33</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2921F21-7ECA-43CA-8926-3323645CC2C3}"/>
                  </a:ext>
                </a:extLst>
              </p14:cNvPr>
              <p14:cNvContentPartPr/>
              <p14:nvPr/>
            </p14:nvContentPartPr>
            <p14:xfrm>
              <a:off x="988560" y="2199240"/>
              <a:ext cx="5164920" cy="938880"/>
            </p14:xfrm>
          </p:contentPart>
        </mc:Choice>
        <mc:Fallback xmlns="">
          <p:pic>
            <p:nvPicPr>
              <p:cNvPr id="5" name="Ink 4">
                <a:extLst>
                  <a:ext uri="{FF2B5EF4-FFF2-40B4-BE49-F238E27FC236}">
                    <a16:creationId xmlns:a16="http://schemas.microsoft.com/office/drawing/2014/main" id="{C2921F21-7ECA-43CA-8926-3323645CC2C3}"/>
                  </a:ext>
                </a:extLst>
              </p:cNvPr>
              <p:cNvPicPr/>
              <p:nvPr/>
            </p:nvPicPr>
            <p:blipFill>
              <a:blip r:embed="rId3"/>
              <a:stretch>
                <a:fillRect/>
              </a:stretch>
            </p:blipFill>
            <p:spPr>
              <a:xfrm>
                <a:off x="979200" y="2189880"/>
                <a:ext cx="5183640" cy="957600"/>
              </a:xfrm>
              <a:prstGeom prst="rect">
                <a:avLst/>
              </a:prstGeom>
            </p:spPr>
          </p:pic>
        </mc:Fallback>
      </mc:AlternateContent>
    </p:spTree>
    <p:extLst>
      <p:ext uri="{BB962C8B-B14F-4D97-AF65-F5344CB8AC3E}">
        <p14:creationId xmlns:p14="http://schemas.microsoft.com/office/powerpoint/2010/main" val="1457285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Simplified BitLocker boot process</a:t>
            </a:r>
            <a:endParaRPr lang="en-US" dirty="0"/>
          </a:p>
        </p:txBody>
      </p:sp>
      <p:sp>
        <p:nvSpPr>
          <p:cNvPr id="3" name="Content Placeholder 2"/>
          <p:cNvSpPr>
            <a:spLocks noGrp="1"/>
          </p:cNvSpPr>
          <p:nvPr>
            <p:ph idx="1"/>
          </p:nvPr>
        </p:nvSpPr>
        <p:spPr>
          <a:xfrm>
            <a:off x="628650" y="1825625"/>
            <a:ext cx="7886700" cy="298916"/>
          </a:xfrm>
        </p:spPr>
        <p:txBody>
          <a:bodyPr>
            <a:normAutofit fontScale="85000" lnSpcReduction="20000"/>
          </a:bodyPr>
          <a:lstStyle/>
          <a:p>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34</a:t>
            </a:fld>
            <a:endParaRPr lang="en-US"/>
          </a:p>
        </p:txBody>
      </p:sp>
      <p:sp>
        <p:nvSpPr>
          <p:cNvPr id="5" name="TextBox 4"/>
          <p:cNvSpPr txBox="1"/>
          <p:nvPr/>
        </p:nvSpPr>
        <p:spPr>
          <a:xfrm>
            <a:off x="2277584" y="2342404"/>
            <a:ext cx="660758" cy="369332"/>
          </a:xfrm>
          <a:prstGeom prst="rect">
            <a:avLst/>
          </a:prstGeom>
          <a:noFill/>
          <a:ln w="12700">
            <a:solidFill>
              <a:schemeClr val="accent1"/>
            </a:solidFill>
          </a:ln>
        </p:spPr>
        <p:txBody>
          <a:bodyPr wrap="none" rtlCol="0">
            <a:spAutoFit/>
          </a:bodyPr>
          <a:lstStyle/>
          <a:p>
            <a:r>
              <a:rPr lang="en-US" dirty="0"/>
              <a:t>TPM</a:t>
            </a:r>
          </a:p>
        </p:txBody>
      </p:sp>
      <p:sp>
        <p:nvSpPr>
          <p:cNvPr id="6" name="TextBox 5"/>
          <p:cNvSpPr txBox="1"/>
          <p:nvPr/>
        </p:nvSpPr>
        <p:spPr>
          <a:xfrm>
            <a:off x="922857" y="3477694"/>
            <a:ext cx="1260281" cy="369332"/>
          </a:xfrm>
          <a:prstGeom prst="rect">
            <a:avLst/>
          </a:prstGeom>
          <a:noFill/>
          <a:ln w="12700">
            <a:solidFill>
              <a:schemeClr val="accent1"/>
            </a:solidFill>
          </a:ln>
        </p:spPr>
        <p:txBody>
          <a:bodyPr wrap="none" rtlCol="0">
            <a:spAutoFit/>
          </a:bodyPr>
          <a:lstStyle/>
          <a:p>
            <a:r>
              <a:rPr lang="en-US" dirty="0"/>
              <a:t>BIOS/EFI</a:t>
            </a:r>
          </a:p>
        </p:txBody>
      </p:sp>
      <p:sp>
        <p:nvSpPr>
          <p:cNvPr id="7" name="TextBox 6"/>
          <p:cNvSpPr txBox="1"/>
          <p:nvPr/>
        </p:nvSpPr>
        <p:spPr>
          <a:xfrm>
            <a:off x="2820674" y="3483301"/>
            <a:ext cx="2489912" cy="369332"/>
          </a:xfrm>
          <a:prstGeom prst="rect">
            <a:avLst/>
          </a:prstGeom>
          <a:noFill/>
          <a:ln w="12700">
            <a:solidFill>
              <a:schemeClr val="accent1"/>
            </a:solidFill>
          </a:ln>
        </p:spPr>
        <p:txBody>
          <a:bodyPr wrap="none" rtlCol="0">
            <a:spAutoFit/>
          </a:bodyPr>
          <a:lstStyle/>
          <a:p>
            <a:r>
              <a:rPr lang="en-US" dirty="0"/>
              <a:t>MBR/BOOT LOADER</a:t>
            </a:r>
          </a:p>
        </p:txBody>
      </p:sp>
      <p:sp>
        <p:nvSpPr>
          <p:cNvPr id="8" name="TextBox 7"/>
          <p:cNvSpPr txBox="1"/>
          <p:nvPr/>
        </p:nvSpPr>
        <p:spPr>
          <a:xfrm>
            <a:off x="5996755" y="3333212"/>
            <a:ext cx="2270750" cy="646331"/>
          </a:xfrm>
          <a:prstGeom prst="rect">
            <a:avLst/>
          </a:prstGeom>
          <a:noFill/>
          <a:ln w="12700">
            <a:solidFill>
              <a:schemeClr val="accent1"/>
            </a:solidFill>
          </a:ln>
        </p:spPr>
        <p:txBody>
          <a:bodyPr wrap="none" rtlCol="0">
            <a:spAutoFit/>
          </a:bodyPr>
          <a:lstStyle/>
          <a:p>
            <a:r>
              <a:rPr lang="en-US" dirty="0"/>
              <a:t>Operating System</a:t>
            </a:r>
          </a:p>
          <a:p>
            <a:pPr algn="ctr"/>
            <a:r>
              <a:rPr lang="en-US" dirty="0"/>
              <a:t>(Encrypted)</a:t>
            </a:r>
          </a:p>
        </p:txBody>
      </p:sp>
      <p:sp>
        <p:nvSpPr>
          <p:cNvPr id="9" name="TextBox 8"/>
          <p:cNvSpPr txBox="1"/>
          <p:nvPr/>
        </p:nvSpPr>
        <p:spPr>
          <a:xfrm>
            <a:off x="3737001" y="5077159"/>
            <a:ext cx="696024" cy="369332"/>
          </a:xfrm>
          <a:prstGeom prst="rect">
            <a:avLst/>
          </a:prstGeom>
          <a:noFill/>
          <a:ln w="12700">
            <a:solidFill>
              <a:schemeClr val="accent1"/>
            </a:solidFill>
          </a:ln>
        </p:spPr>
        <p:txBody>
          <a:bodyPr wrap="none" rtlCol="0">
            <a:spAutoFit/>
          </a:bodyPr>
          <a:lstStyle/>
          <a:p>
            <a:r>
              <a:rPr lang="en-US" dirty="0"/>
              <a:t>RAM</a:t>
            </a:r>
          </a:p>
        </p:txBody>
      </p:sp>
      <p:cxnSp>
        <p:nvCxnSpPr>
          <p:cNvPr id="12" name="Curved Connector 11"/>
          <p:cNvCxnSpPr>
            <a:stCxn id="7" idx="2"/>
            <a:endCxn id="6" idx="2"/>
          </p:cNvCxnSpPr>
          <p:nvPr/>
        </p:nvCxnSpPr>
        <p:spPr>
          <a:xfrm rot="5400000" flipH="1">
            <a:off x="2806510" y="2593514"/>
            <a:ext cx="5607" cy="2512632"/>
          </a:xfrm>
          <a:prstGeom prst="curvedConnector3">
            <a:avLst>
              <a:gd name="adj1" fmla="val -4077047"/>
            </a:avLst>
          </a:prstGeom>
          <a:ln w="95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6" idx="0"/>
            <a:endCxn id="7" idx="0"/>
          </p:cNvCxnSpPr>
          <p:nvPr/>
        </p:nvCxnSpPr>
        <p:spPr>
          <a:xfrm rot="16200000" flipH="1">
            <a:off x="2806510" y="2224181"/>
            <a:ext cx="5607" cy="2512632"/>
          </a:xfrm>
          <a:prstGeom prst="curvedConnector3">
            <a:avLst>
              <a:gd name="adj1" fmla="val -407704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0"/>
            <a:endCxn id="5" idx="1"/>
          </p:cNvCxnSpPr>
          <p:nvPr/>
        </p:nvCxnSpPr>
        <p:spPr>
          <a:xfrm rot="5400000" flipH="1" flipV="1">
            <a:off x="1439979" y="2640089"/>
            <a:ext cx="950624" cy="724586"/>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3"/>
            <a:endCxn id="7" idx="0"/>
          </p:cNvCxnSpPr>
          <p:nvPr/>
        </p:nvCxnSpPr>
        <p:spPr>
          <a:xfrm>
            <a:off x="2938342" y="2527070"/>
            <a:ext cx="1127288" cy="956231"/>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7" idx="2"/>
            <a:endCxn id="9" idx="0"/>
          </p:cNvCxnSpPr>
          <p:nvPr/>
        </p:nvCxnSpPr>
        <p:spPr>
          <a:xfrm rot="16200000" flipH="1">
            <a:off x="3463058" y="4455204"/>
            <a:ext cx="1224526" cy="193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3"/>
            <a:endCxn id="8" idx="1"/>
          </p:cNvCxnSpPr>
          <p:nvPr/>
        </p:nvCxnSpPr>
        <p:spPr>
          <a:xfrm flipV="1">
            <a:off x="5310586" y="3656378"/>
            <a:ext cx="686169" cy="115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9" idx="3"/>
            <a:endCxn id="8" idx="2"/>
          </p:cNvCxnSpPr>
          <p:nvPr/>
        </p:nvCxnSpPr>
        <p:spPr>
          <a:xfrm flipV="1">
            <a:off x="4433025" y="3979543"/>
            <a:ext cx="2699105" cy="1282282"/>
          </a:xfrm>
          <a:prstGeom prst="curvedConnector2">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93585" y="4156133"/>
            <a:ext cx="2198038" cy="369332"/>
          </a:xfrm>
          <a:prstGeom prst="rect">
            <a:avLst/>
          </a:prstGeom>
        </p:spPr>
        <p:txBody>
          <a:bodyPr wrap="none">
            <a:spAutoFit/>
          </a:bodyPr>
          <a:lstStyle/>
          <a:p>
            <a:r>
              <a:rPr lang="en-US" dirty="0">
                <a:solidFill>
                  <a:srgbClr val="33339A"/>
                </a:solidFill>
                <a:latin typeface="CMR10"/>
              </a:rPr>
              <a:t>1.1: Read and hash</a:t>
            </a:r>
            <a:endParaRPr lang="en-US" dirty="0"/>
          </a:p>
        </p:txBody>
      </p:sp>
      <p:sp>
        <p:nvSpPr>
          <p:cNvPr id="27" name="Rectangle 26"/>
          <p:cNvSpPr/>
          <p:nvPr/>
        </p:nvSpPr>
        <p:spPr>
          <a:xfrm>
            <a:off x="194963" y="2739052"/>
            <a:ext cx="2082621" cy="369332"/>
          </a:xfrm>
          <a:prstGeom prst="rect">
            <a:avLst/>
          </a:prstGeom>
        </p:spPr>
        <p:txBody>
          <a:bodyPr wrap="none">
            <a:spAutoFit/>
          </a:bodyPr>
          <a:lstStyle/>
          <a:p>
            <a:r>
              <a:rPr lang="en-US">
                <a:solidFill>
                  <a:srgbClr val="33339A"/>
                </a:solidFill>
                <a:latin typeface="CMR10"/>
              </a:rPr>
              <a:t>1.2: Save to PCRs</a:t>
            </a:r>
            <a:endParaRPr lang="en-US"/>
          </a:p>
        </p:txBody>
      </p:sp>
      <p:sp>
        <p:nvSpPr>
          <p:cNvPr id="28" name="Rectangle 27"/>
          <p:cNvSpPr/>
          <p:nvPr/>
        </p:nvSpPr>
        <p:spPr>
          <a:xfrm>
            <a:off x="3545602" y="2406074"/>
            <a:ext cx="3204916" cy="369332"/>
          </a:xfrm>
          <a:prstGeom prst="rect">
            <a:avLst/>
          </a:prstGeom>
        </p:spPr>
        <p:txBody>
          <a:bodyPr wrap="none">
            <a:spAutoFit/>
          </a:bodyPr>
          <a:lstStyle/>
          <a:p>
            <a:r>
              <a:rPr lang="en-US" dirty="0">
                <a:solidFill>
                  <a:srgbClr val="339A33"/>
                </a:solidFill>
                <a:latin typeface="CMR10"/>
              </a:rPr>
              <a:t>2.1: Unseal key after verification</a:t>
            </a:r>
            <a:endParaRPr lang="en-US" dirty="0"/>
          </a:p>
        </p:txBody>
      </p:sp>
      <p:sp>
        <p:nvSpPr>
          <p:cNvPr id="29" name="Rectangle 28"/>
          <p:cNvSpPr/>
          <p:nvPr/>
        </p:nvSpPr>
        <p:spPr>
          <a:xfrm>
            <a:off x="1986799" y="2986508"/>
            <a:ext cx="1903085" cy="369332"/>
          </a:xfrm>
          <a:prstGeom prst="rect">
            <a:avLst/>
          </a:prstGeom>
        </p:spPr>
        <p:txBody>
          <a:bodyPr wrap="none">
            <a:spAutoFit/>
          </a:bodyPr>
          <a:lstStyle/>
          <a:p>
            <a:r>
              <a:rPr lang="en-US">
                <a:solidFill>
                  <a:srgbClr val="33339A"/>
                </a:solidFill>
                <a:latin typeface="CMR10"/>
              </a:rPr>
              <a:t>1.3: Pass control</a:t>
            </a:r>
            <a:endParaRPr lang="en-US"/>
          </a:p>
        </p:txBody>
      </p:sp>
      <p:sp>
        <p:nvSpPr>
          <p:cNvPr id="32" name="Rectangle 31"/>
          <p:cNvSpPr/>
          <p:nvPr/>
        </p:nvSpPr>
        <p:spPr>
          <a:xfrm>
            <a:off x="4771182" y="3887210"/>
            <a:ext cx="1903085" cy="369332"/>
          </a:xfrm>
          <a:prstGeom prst="rect">
            <a:avLst/>
          </a:prstGeom>
        </p:spPr>
        <p:txBody>
          <a:bodyPr wrap="none">
            <a:spAutoFit/>
          </a:bodyPr>
          <a:lstStyle/>
          <a:p>
            <a:r>
              <a:rPr lang="en-US" dirty="0">
                <a:solidFill>
                  <a:srgbClr val="339A33"/>
                </a:solidFill>
                <a:latin typeface="CMR10"/>
              </a:rPr>
              <a:t>2.3: Pass control</a:t>
            </a:r>
            <a:endParaRPr lang="en-US" dirty="0"/>
          </a:p>
        </p:txBody>
      </p:sp>
      <p:sp>
        <p:nvSpPr>
          <p:cNvPr id="33" name="Rectangle 32"/>
          <p:cNvSpPr/>
          <p:nvPr/>
        </p:nvSpPr>
        <p:spPr>
          <a:xfrm>
            <a:off x="3563159" y="4467709"/>
            <a:ext cx="2416046" cy="369332"/>
          </a:xfrm>
          <a:prstGeom prst="rect">
            <a:avLst/>
          </a:prstGeom>
        </p:spPr>
        <p:txBody>
          <a:bodyPr wrap="none">
            <a:spAutoFit/>
          </a:bodyPr>
          <a:lstStyle/>
          <a:p>
            <a:r>
              <a:rPr lang="en-US" dirty="0">
                <a:solidFill>
                  <a:srgbClr val="339A33"/>
                </a:solidFill>
                <a:latin typeface="CMR10"/>
              </a:rPr>
              <a:t>2.2: Save key to RAM</a:t>
            </a:r>
            <a:endParaRPr lang="en-US" dirty="0"/>
          </a:p>
        </p:txBody>
      </p:sp>
      <p:sp>
        <p:nvSpPr>
          <p:cNvPr id="34" name="Rectangle 33"/>
          <p:cNvSpPr/>
          <p:nvPr/>
        </p:nvSpPr>
        <p:spPr>
          <a:xfrm>
            <a:off x="5320447" y="5077159"/>
            <a:ext cx="2416046" cy="369332"/>
          </a:xfrm>
          <a:prstGeom prst="rect">
            <a:avLst/>
          </a:prstGeom>
        </p:spPr>
        <p:txBody>
          <a:bodyPr wrap="none">
            <a:spAutoFit/>
          </a:bodyPr>
          <a:lstStyle/>
          <a:p>
            <a:r>
              <a:rPr lang="en-US" dirty="0">
                <a:solidFill>
                  <a:srgbClr val="339A9A"/>
                </a:solidFill>
                <a:latin typeface="CMR10"/>
              </a:rPr>
              <a:t>3: Use key as needed</a:t>
            </a:r>
            <a:endParaRPr lang="en-US" dirty="0"/>
          </a:p>
        </p:txBody>
      </p:sp>
      <p:cxnSp>
        <p:nvCxnSpPr>
          <p:cNvPr id="11" name="Straight Arrow Connector 10">
            <a:extLst>
              <a:ext uri="{FF2B5EF4-FFF2-40B4-BE49-F238E27FC236}">
                <a16:creationId xmlns:a16="http://schemas.microsoft.com/office/drawing/2014/main" id="{1AEE710D-076F-471D-BE86-C6732A0A2DB4}"/>
              </a:ext>
            </a:extLst>
          </p:cNvPr>
          <p:cNvCxnSpPr/>
          <p:nvPr/>
        </p:nvCxnSpPr>
        <p:spPr>
          <a:xfrm>
            <a:off x="357695" y="6091802"/>
            <a:ext cx="1228550"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FC133-5417-4AFC-B351-F121C71455FB}"/>
              </a:ext>
            </a:extLst>
          </p:cNvPr>
          <p:cNvSpPr txBox="1"/>
          <p:nvPr/>
        </p:nvSpPr>
        <p:spPr>
          <a:xfrm>
            <a:off x="1680691" y="5935185"/>
            <a:ext cx="1164101" cy="338554"/>
          </a:xfrm>
          <a:prstGeom prst="rect">
            <a:avLst/>
          </a:prstGeom>
          <a:noFill/>
        </p:spPr>
        <p:txBody>
          <a:bodyPr wrap="none" rtlCol="0">
            <a:spAutoFit/>
          </a:bodyPr>
          <a:lstStyle/>
          <a:p>
            <a:r>
              <a:rPr lang="en-US" sz="1600" dirty="0"/>
              <a:t>Data flow</a:t>
            </a:r>
          </a:p>
        </p:txBody>
      </p:sp>
      <p:cxnSp>
        <p:nvCxnSpPr>
          <p:cNvPr id="30" name="Curved Connector 13">
            <a:extLst>
              <a:ext uri="{FF2B5EF4-FFF2-40B4-BE49-F238E27FC236}">
                <a16:creationId xmlns:a16="http://schemas.microsoft.com/office/drawing/2014/main" id="{F1239D73-D7C2-4095-82A9-1054E901CF47}"/>
              </a:ext>
            </a:extLst>
          </p:cNvPr>
          <p:cNvCxnSpPr>
            <a:cxnSpLocks/>
          </p:cNvCxnSpPr>
          <p:nvPr/>
        </p:nvCxnSpPr>
        <p:spPr>
          <a:xfrm>
            <a:off x="392462" y="5811769"/>
            <a:ext cx="1193785" cy="561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E81FCA-5519-481E-8934-6E3FAC404B9F}"/>
              </a:ext>
            </a:extLst>
          </p:cNvPr>
          <p:cNvSpPr txBox="1"/>
          <p:nvPr/>
        </p:nvSpPr>
        <p:spPr>
          <a:xfrm>
            <a:off x="1680337" y="5565853"/>
            <a:ext cx="1425390" cy="338554"/>
          </a:xfrm>
          <a:prstGeom prst="rect">
            <a:avLst/>
          </a:prstGeom>
          <a:noFill/>
        </p:spPr>
        <p:txBody>
          <a:bodyPr wrap="none" rtlCol="0">
            <a:spAutoFit/>
          </a:bodyPr>
          <a:lstStyle/>
          <a:p>
            <a:r>
              <a:rPr lang="en-US" sz="1600" dirty="0"/>
              <a:t>Control flow</a:t>
            </a:r>
          </a:p>
        </p:txBody>
      </p:sp>
      <p:sp>
        <p:nvSpPr>
          <p:cNvPr id="19" name="Rectangle 18">
            <a:extLst>
              <a:ext uri="{FF2B5EF4-FFF2-40B4-BE49-F238E27FC236}">
                <a16:creationId xmlns:a16="http://schemas.microsoft.com/office/drawing/2014/main" id="{52735A02-F7F0-4044-8CDD-FD3A25B61A13}"/>
              </a:ext>
            </a:extLst>
          </p:cNvPr>
          <p:cNvSpPr/>
          <p:nvPr/>
        </p:nvSpPr>
        <p:spPr>
          <a:xfrm>
            <a:off x="194963" y="5565853"/>
            <a:ext cx="2980193" cy="70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3936D8A-F189-471F-932F-AAA32FC89D12}"/>
              </a:ext>
            </a:extLst>
          </p:cNvPr>
          <p:cNvSpPr txBox="1"/>
          <p:nvPr/>
        </p:nvSpPr>
        <p:spPr>
          <a:xfrm>
            <a:off x="452141" y="5355409"/>
            <a:ext cx="1034460" cy="369332"/>
          </a:xfrm>
          <a:prstGeom prst="rect">
            <a:avLst/>
          </a:prstGeom>
          <a:solidFill>
            <a:schemeClr val="bg1"/>
          </a:solidFill>
        </p:spPr>
        <p:txBody>
          <a:bodyPr wrap="square" rtlCol="0">
            <a:spAutoFit/>
          </a:bodyPr>
          <a:lstStyle/>
          <a:p>
            <a:r>
              <a:rPr lang="en-US" dirty="0"/>
              <a:t>Legend</a:t>
            </a:r>
          </a:p>
        </p:txBody>
      </p:sp>
    </p:spTree>
    <p:extLst>
      <p:ext uri="{BB962C8B-B14F-4D97-AF65-F5344CB8AC3E}">
        <p14:creationId xmlns:p14="http://schemas.microsoft.com/office/powerpoint/2010/main" val="4039145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TPM Key Hierarchy</a:t>
            </a:r>
          </a:p>
        </p:txBody>
      </p:sp>
      <p:sp>
        <p:nvSpPr>
          <p:cNvPr id="3" name="Content Placeholder 2"/>
          <p:cNvSpPr>
            <a:spLocks noGrp="1"/>
          </p:cNvSpPr>
          <p:nvPr>
            <p:ph idx="1"/>
          </p:nvPr>
        </p:nvSpPr>
        <p:spPr>
          <a:xfrm>
            <a:off x="628650" y="1387550"/>
            <a:ext cx="7886700" cy="5002618"/>
          </a:xfrm>
        </p:spPr>
        <p:txBody>
          <a:bodyPr>
            <a:normAutofit/>
          </a:bodyPr>
          <a:lstStyle/>
          <a:p>
            <a:pPr>
              <a:lnSpc>
                <a:spcPct val="120000"/>
              </a:lnSpc>
            </a:pPr>
            <a:r>
              <a:rPr lang="en-US" dirty="0"/>
              <a:t>Because of limited storage space, TPM uses a key hierarchy to protect storage keys. </a:t>
            </a:r>
            <a:endParaRPr lang="en-US" sz="1400" dirty="0"/>
          </a:p>
          <a:p>
            <a:pPr lvl="1">
              <a:lnSpc>
                <a:spcPct val="120000"/>
              </a:lnSpc>
            </a:pPr>
            <a:r>
              <a:rPr lang="en-US" dirty="0">
                <a:solidFill>
                  <a:srgbClr val="C00000"/>
                </a:solidFill>
              </a:rPr>
              <a:t>Private portion </a:t>
            </a:r>
            <a:r>
              <a:rPr lang="en-US" dirty="0"/>
              <a:t>of its </a:t>
            </a:r>
            <a:r>
              <a:rPr lang="en-US" i="1" dirty="0">
                <a:solidFill>
                  <a:srgbClr val="C00000"/>
                </a:solidFill>
              </a:rPr>
              <a:t>Storage Root </a:t>
            </a:r>
            <a:r>
              <a:rPr lang="en-US" i="1" dirty="0" err="1">
                <a:solidFill>
                  <a:srgbClr val="C00000"/>
                </a:solidFill>
              </a:rPr>
              <a:t>Keypair</a:t>
            </a:r>
            <a:r>
              <a:rPr lang="en-US" dirty="0">
                <a:solidFill>
                  <a:srgbClr val="C00000"/>
                </a:solidFill>
              </a:rPr>
              <a:t> </a:t>
            </a:r>
            <a:r>
              <a:rPr lang="en-US" dirty="0"/>
              <a:t>saved</a:t>
            </a:r>
            <a:r>
              <a:rPr lang="en-US" dirty="0">
                <a:solidFill>
                  <a:srgbClr val="C00000"/>
                </a:solidFill>
              </a:rPr>
              <a:t> </a:t>
            </a:r>
            <a:r>
              <a:rPr lang="en-US" dirty="0"/>
              <a:t>in TPM’s protected storage. </a:t>
            </a:r>
            <a:endParaRPr lang="en-US" sz="1100" dirty="0"/>
          </a:p>
          <a:p>
            <a:pPr lvl="1">
              <a:lnSpc>
                <a:spcPct val="120000"/>
              </a:lnSpc>
            </a:pPr>
            <a:r>
              <a:rPr lang="en-US" dirty="0"/>
              <a:t>P</a:t>
            </a:r>
            <a:r>
              <a:rPr lang="en-US" i="1" dirty="0"/>
              <a:t>ublic portion of the Storage Root </a:t>
            </a:r>
            <a:r>
              <a:rPr lang="en-US" i="1" dirty="0" err="1"/>
              <a:t>Keypair</a:t>
            </a:r>
            <a:r>
              <a:rPr lang="en-US" dirty="0"/>
              <a:t> to </a:t>
            </a:r>
            <a:r>
              <a:rPr lang="en-US" i="1" dirty="0"/>
              <a:t>encrypt private portion of other keys</a:t>
            </a:r>
            <a:endParaRPr lang="en-US" sz="1100" dirty="0"/>
          </a:p>
          <a:p>
            <a:pPr lvl="1">
              <a:lnSpc>
                <a:spcPct val="120000"/>
              </a:lnSpc>
            </a:pPr>
            <a:r>
              <a:rPr lang="en-US" dirty="0"/>
              <a:t>Computer software manages encrypted </a:t>
            </a:r>
            <a:r>
              <a:rPr lang="en-US" i="1" dirty="0"/>
              <a:t>keys used for seal and bind operations</a:t>
            </a:r>
          </a:p>
          <a:p>
            <a:pPr>
              <a:lnSpc>
                <a:spcPct val="120000"/>
              </a:lnSpc>
            </a:pPr>
            <a:r>
              <a:rPr lang="en-US" dirty="0"/>
              <a:t>Before performing a seal/bind operation, </a:t>
            </a:r>
          </a:p>
          <a:p>
            <a:pPr lvl="1">
              <a:lnSpc>
                <a:spcPct val="120000"/>
              </a:lnSpc>
            </a:pPr>
            <a:r>
              <a:rPr lang="en-US" dirty="0"/>
              <a:t>The software loads encrypted keys into TPM. </a:t>
            </a:r>
          </a:p>
          <a:p>
            <a:pPr lvl="1">
              <a:lnSpc>
                <a:spcPct val="120000"/>
              </a:lnSpc>
            </a:pPr>
            <a:r>
              <a:rPr lang="en-US" dirty="0"/>
              <a:t>TPM decrypts the ciphertext to obtain a key, checks its integrity, and then uses it to perform the seal/bind operation. </a:t>
            </a:r>
          </a:p>
        </p:txBody>
      </p:sp>
      <p:sp>
        <p:nvSpPr>
          <p:cNvPr id="4" name="Slide Number Placeholder 3"/>
          <p:cNvSpPr>
            <a:spLocks noGrp="1"/>
          </p:cNvSpPr>
          <p:nvPr>
            <p:ph type="sldNum" sz="quarter" idx="12"/>
          </p:nvPr>
        </p:nvSpPr>
        <p:spPr/>
        <p:txBody>
          <a:bodyPr/>
          <a:lstStyle/>
          <a:p>
            <a:fld id="{E1534AD9-87BC-2541-9239-DCF1CAE7DF3F}" type="slidenum">
              <a:rPr lang="en-US" smtClean="0"/>
              <a:t>35</a:t>
            </a:fld>
            <a:endParaRPr lang="en-US"/>
          </a:p>
        </p:txBody>
      </p:sp>
    </p:spTree>
    <p:extLst>
      <p:ext uri="{BB962C8B-B14F-4D97-AF65-F5344CB8AC3E}">
        <p14:creationId xmlns:p14="http://schemas.microsoft.com/office/powerpoint/2010/main" val="3626645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TPM Key Hierarchy (Cont’d)</a:t>
            </a:r>
          </a:p>
        </p:txBody>
      </p:sp>
      <p:sp>
        <p:nvSpPr>
          <p:cNvPr id="3" name="Content Placeholder 2"/>
          <p:cNvSpPr>
            <a:spLocks noGrp="1"/>
          </p:cNvSpPr>
          <p:nvPr>
            <p:ph idx="1"/>
          </p:nvPr>
        </p:nvSpPr>
        <p:spPr>
          <a:xfrm>
            <a:off x="628650" y="1690688"/>
            <a:ext cx="7886700" cy="4699479"/>
          </a:xfrm>
        </p:spPr>
        <p:txBody>
          <a:bodyPr>
            <a:normAutofit/>
          </a:bodyPr>
          <a:lstStyle/>
          <a:p>
            <a:pPr>
              <a:lnSpc>
                <a:spcPct val="120000"/>
              </a:lnSpc>
            </a:pPr>
            <a:r>
              <a:rPr lang="en-US" dirty="0"/>
              <a:t>Benefits of TPM key hierarchy</a:t>
            </a:r>
          </a:p>
          <a:p>
            <a:pPr lvl="1">
              <a:lnSpc>
                <a:spcPct val="120000"/>
              </a:lnSpc>
            </a:pPr>
            <a:r>
              <a:rPr lang="en-US" dirty="0"/>
              <a:t>Arbitrary number of storage keys</a:t>
            </a:r>
          </a:p>
          <a:p>
            <a:pPr lvl="1">
              <a:lnSpc>
                <a:spcPct val="120000"/>
              </a:lnSpc>
            </a:pPr>
            <a:r>
              <a:rPr lang="en-US" dirty="0"/>
              <a:t>Constant amount of protected storage.</a:t>
            </a:r>
          </a:p>
          <a:p>
            <a:pPr>
              <a:lnSpc>
                <a:spcPct val="120000"/>
              </a:lnSpc>
            </a:pPr>
            <a:r>
              <a:rPr lang="en-US" dirty="0"/>
              <a:t>Software can generate symmetric keys and use the TPM to protect the symmetric keys.</a:t>
            </a:r>
          </a:p>
        </p:txBody>
      </p:sp>
      <p:sp>
        <p:nvSpPr>
          <p:cNvPr id="4" name="Slide Number Placeholder 3"/>
          <p:cNvSpPr>
            <a:spLocks noGrp="1"/>
          </p:cNvSpPr>
          <p:nvPr>
            <p:ph type="sldNum" sz="quarter" idx="12"/>
          </p:nvPr>
        </p:nvSpPr>
        <p:spPr/>
        <p:txBody>
          <a:bodyPr/>
          <a:lstStyle/>
          <a:p>
            <a:fld id="{E1534AD9-87BC-2541-9239-DCF1CAE7DF3F}" type="slidenum">
              <a:rPr lang="en-US" smtClean="0"/>
              <a:t>36</a:t>
            </a:fld>
            <a:endParaRPr lang="en-US"/>
          </a:p>
        </p:txBody>
      </p:sp>
    </p:spTree>
    <p:extLst>
      <p:ext uri="{BB962C8B-B14F-4D97-AF65-F5344CB8AC3E}">
        <p14:creationId xmlns:p14="http://schemas.microsoft.com/office/powerpoint/2010/main" val="1580199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Sealing Data</a:t>
            </a:r>
          </a:p>
        </p:txBody>
      </p:sp>
      <p:sp>
        <p:nvSpPr>
          <p:cNvPr id="3" name="Content Placeholder 2"/>
          <p:cNvSpPr>
            <a:spLocks noGrp="1"/>
          </p:cNvSpPr>
          <p:nvPr>
            <p:ph idx="1"/>
          </p:nvPr>
        </p:nvSpPr>
        <p:spPr>
          <a:xfrm>
            <a:off x="628650" y="1552353"/>
            <a:ext cx="7886700" cy="4624610"/>
          </a:xfrm>
        </p:spPr>
        <p:txBody>
          <a:bodyPr>
            <a:normAutofit/>
          </a:bodyPr>
          <a:lstStyle/>
          <a:p>
            <a:pPr>
              <a:lnSpc>
                <a:spcPct val="120000"/>
              </a:lnSpc>
            </a:pPr>
            <a:r>
              <a:rPr lang="en-US" b="1" dirty="0"/>
              <a:t>Seal</a:t>
            </a:r>
            <a:r>
              <a:rPr lang="en-US" dirty="0"/>
              <a:t> operation inside TPM: </a:t>
            </a:r>
            <a:br>
              <a:rPr lang="en-US" dirty="0"/>
            </a:br>
            <a:r>
              <a:rPr lang="en-US" dirty="0"/>
              <a:t>	(encrypting a secret value, setting access policy)</a:t>
            </a:r>
          </a:p>
          <a:p>
            <a:pPr lvl="1">
              <a:lnSpc>
                <a:spcPct val="120000"/>
              </a:lnSpc>
            </a:pPr>
            <a:r>
              <a:rPr lang="en-US" i="1" dirty="0"/>
              <a:t>Access policy</a:t>
            </a:r>
            <a:r>
              <a:rPr lang="en-US" dirty="0"/>
              <a:t>: controls the decryption of encrypted secret.</a:t>
            </a:r>
          </a:p>
          <a:p>
            <a:pPr lvl="1">
              <a:lnSpc>
                <a:spcPct val="120000"/>
              </a:lnSpc>
            </a:pPr>
            <a:r>
              <a:rPr lang="en-US" i="1" dirty="0"/>
              <a:t>Access policy format</a:t>
            </a:r>
            <a:r>
              <a:rPr lang="en-US" dirty="0"/>
              <a:t>: a set of PCR indices and the right values for decryption; </a:t>
            </a:r>
          </a:p>
          <a:p>
            <a:pPr lvl="1">
              <a:lnSpc>
                <a:spcPct val="120000"/>
              </a:lnSpc>
            </a:pPr>
            <a:r>
              <a:rPr lang="en-US" dirty="0"/>
              <a:t>PCR values in the access policy may be different from the current PCR values.</a:t>
            </a:r>
            <a:endParaRPr lang="en-US" sz="1400" dirty="0"/>
          </a:p>
          <a:p>
            <a:pPr>
              <a:lnSpc>
                <a:spcPct val="120000"/>
              </a:lnSpc>
            </a:pPr>
            <a:r>
              <a:rPr lang="en-US" b="1" dirty="0"/>
              <a:t>Unseal</a:t>
            </a:r>
            <a:r>
              <a:rPr lang="en-US" dirty="0"/>
              <a:t> - when software wishes to decrypt the sealed secret in the future, it asks the TPM to unseal it.</a:t>
            </a:r>
          </a:p>
          <a:p>
            <a:pPr lvl="1">
              <a:lnSpc>
                <a:spcPct val="120000"/>
              </a:lnSpc>
            </a:pPr>
            <a:r>
              <a:rPr lang="en-US" dirty="0">
                <a:solidFill>
                  <a:srgbClr val="C00000"/>
                </a:solidFill>
              </a:rPr>
              <a:t>TPM decrypts the </a:t>
            </a:r>
            <a:r>
              <a:rPr lang="en-US" dirty="0" err="1">
                <a:solidFill>
                  <a:srgbClr val="C00000"/>
                </a:solidFill>
              </a:rPr>
              <a:t>ciphertext</a:t>
            </a:r>
            <a:r>
              <a:rPr lang="en-US" dirty="0">
                <a:solidFill>
                  <a:srgbClr val="C00000"/>
                </a:solidFill>
              </a:rPr>
              <a:t> internally; </a:t>
            </a:r>
          </a:p>
          <a:p>
            <a:pPr lvl="1">
              <a:lnSpc>
                <a:spcPct val="120000"/>
              </a:lnSpc>
            </a:pPr>
            <a:r>
              <a:rPr lang="en-US" dirty="0"/>
              <a:t>If access policy is met, the TPM releases the plaintext</a:t>
            </a:r>
          </a:p>
          <a:p>
            <a:pPr>
              <a:lnSpc>
                <a:spcPct val="120000"/>
              </a:lnSpc>
            </a:pPr>
            <a:endParaRPr lang="en-US" dirty="0">
              <a:solidFill>
                <a:srgbClr val="C00000"/>
              </a:solidFill>
            </a:endParaRPr>
          </a:p>
        </p:txBody>
      </p:sp>
      <p:sp>
        <p:nvSpPr>
          <p:cNvPr id="4" name="Slide Number Placeholder 3"/>
          <p:cNvSpPr>
            <a:spLocks noGrp="1"/>
          </p:cNvSpPr>
          <p:nvPr>
            <p:ph type="sldNum" sz="quarter" idx="12"/>
          </p:nvPr>
        </p:nvSpPr>
        <p:spPr/>
        <p:txBody>
          <a:bodyPr/>
          <a:lstStyle/>
          <a:p>
            <a:fld id="{E1534AD9-87BC-2541-9239-DCF1CAE7DF3F}" type="slidenum">
              <a:rPr lang="en-US" smtClean="0"/>
              <a:t>37</a:t>
            </a:fld>
            <a:endParaRPr lang="en-US"/>
          </a:p>
        </p:txBody>
      </p:sp>
    </p:spTree>
    <p:extLst>
      <p:ext uri="{BB962C8B-B14F-4D97-AF65-F5344CB8AC3E}">
        <p14:creationId xmlns:p14="http://schemas.microsoft.com/office/powerpoint/2010/main" val="11696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of </a:t>
            </a:r>
            <a:r>
              <a:rPr lang="en-US" sz="3600"/>
              <a:t>Sealing Data: Secure </a:t>
            </a:r>
            <a:r>
              <a:rPr lang="en-US" sz="3600" dirty="0"/>
              <a:t>software updates</a:t>
            </a:r>
          </a:p>
        </p:txBody>
      </p:sp>
      <p:sp>
        <p:nvSpPr>
          <p:cNvPr id="3" name="Content Placeholder 2"/>
          <p:cNvSpPr>
            <a:spLocks noGrp="1"/>
          </p:cNvSpPr>
          <p:nvPr>
            <p:ph idx="1"/>
          </p:nvPr>
        </p:nvSpPr>
        <p:spPr/>
        <p:txBody>
          <a:bodyPr>
            <a:normAutofit/>
          </a:bodyPr>
          <a:lstStyle/>
          <a:p>
            <a:pPr>
              <a:lnSpc>
                <a:spcPct val="120000"/>
              </a:lnSpc>
            </a:pPr>
            <a:r>
              <a:rPr lang="en-US" dirty="0"/>
              <a:t>Trusted software module </a:t>
            </a:r>
            <a:r>
              <a:rPr lang="en-US" i="1" dirty="0"/>
              <a:t>P</a:t>
            </a:r>
            <a:r>
              <a:rPr lang="en-US" dirty="0"/>
              <a:t> decides to upgrade to a new version </a:t>
            </a:r>
            <a:r>
              <a:rPr lang="en-US" i="1" dirty="0"/>
              <a:t>P’</a:t>
            </a:r>
            <a:r>
              <a:rPr lang="en-US" dirty="0"/>
              <a:t>. </a:t>
            </a:r>
          </a:p>
          <a:p>
            <a:pPr lvl="1">
              <a:lnSpc>
                <a:spcPct val="120000"/>
              </a:lnSpc>
            </a:pPr>
            <a:r>
              <a:rPr lang="en-US" dirty="0"/>
              <a:t>P has secret data that P’ should inherit. </a:t>
            </a:r>
          </a:p>
          <a:p>
            <a:pPr lvl="1">
              <a:lnSpc>
                <a:spcPct val="120000"/>
              </a:lnSpc>
            </a:pPr>
            <a:r>
              <a:rPr lang="en-US" dirty="0"/>
              <a:t>How can P give the secret data to P’?</a:t>
            </a:r>
          </a:p>
          <a:p>
            <a:pPr marL="457200" indent="-457200">
              <a:lnSpc>
                <a:spcPct val="120000"/>
              </a:lnSpc>
              <a:buFont typeface="+mj-lt"/>
              <a:buAutoNum type="arabicPeriod"/>
            </a:pPr>
            <a:r>
              <a:rPr lang="en-US" i="1" dirty="0"/>
              <a:t>P</a:t>
            </a:r>
            <a:r>
              <a:rPr lang="en-US" dirty="0"/>
              <a:t> validates the upgrade e.g. through digital signature</a:t>
            </a:r>
          </a:p>
          <a:p>
            <a:pPr marL="457200" indent="-457200">
              <a:lnSpc>
                <a:spcPct val="120000"/>
              </a:lnSpc>
              <a:buFont typeface="+mj-lt"/>
              <a:buAutoNum type="arabicPeriod"/>
            </a:pPr>
            <a:r>
              <a:rPr lang="en-US" i="1" dirty="0"/>
              <a:t>P</a:t>
            </a:r>
            <a:r>
              <a:rPr lang="en-US" dirty="0"/>
              <a:t> passes that data to a seal operation, specifying PCR values corresponding to </a:t>
            </a:r>
            <a:r>
              <a:rPr lang="en-US" i="1" dirty="0"/>
              <a:t>P’</a:t>
            </a:r>
            <a:r>
              <a:rPr lang="en-US" dirty="0"/>
              <a:t>. </a:t>
            </a:r>
          </a:p>
          <a:p>
            <a:pPr marL="457200" indent="-457200">
              <a:lnSpc>
                <a:spcPct val="120000"/>
              </a:lnSpc>
              <a:buFont typeface="+mj-lt"/>
              <a:buAutoNum type="arabicPeriod"/>
            </a:pPr>
            <a:r>
              <a:rPr lang="en-US" dirty="0"/>
              <a:t>When </a:t>
            </a:r>
            <a:r>
              <a:rPr lang="en-US" i="1" dirty="0"/>
              <a:t>P’</a:t>
            </a:r>
            <a:r>
              <a:rPr lang="en-US" dirty="0"/>
              <a:t> runs, P’ asks TPM to unseal the data</a:t>
            </a:r>
          </a:p>
          <a:p>
            <a:pPr lvl="1">
              <a:lnSpc>
                <a:spcPct val="120000"/>
              </a:lnSpc>
            </a:pPr>
            <a:r>
              <a:rPr lang="en-US" dirty="0"/>
              <a:t>How? Hint: refer to the definition of unsealing</a:t>
            </a:r>
          </a:p>
        </p:txBody>
      </p:sp>
      <p:sp>
        <p:nvSpPr>
          <p:cNvPr id="4" name="Slide Number Placeholder 3"/>
          <p:cNvSpPr>
            <a:spLocks noGrp="1"/>
          </p:cNvSpPr>
          <p:nvPr>
            <p:ph type="sldNum" sz="quarter" idx="12"/>
          </p:nvPr>
        </p:nvSpPr>
        <p:spPr/>
        <p:txBody>
          <a:bodyPr/>
          <a:lstStyle/>
          <a:p>
            <a:fld id="{E1534AD9-87BC-2541-9239-DCF1CAE7DF3F}" type="slidenum">
              <a:rPr lang="en-US" smtClean="0"/>
              <a:t>38</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5BB2774-6CDB-41AA-8586-317F3E080291}"/>
                  </a:ext>
                </a:extLst>
              </p14:cNvPr>
              <p14:cNvContentPartPr/>
              <p14:nvPr/>
            </p14:nvContentPartPr>
            <p14:xfrm>
              <a:off x="821160" y="3955320"/>
              <a:ext cx="7381440" cy="2444400"/>
            </p14:xfrm>
          </p:contentPart>
        </mc:Choice>
        <mc:Fallback xmlns="">
          <p:pic>
            <p:nvPicPr>
              <p:cNvPr id="5" name="Ink 4">
                <a:extLst>
                  <a:ext uri="{FF2B5EF4-FFF2-40B4-BE49-F238E27FC236}">
                    <a16:creationId xmlns:a16="http://schemas.microsoft.com/office/drawing/2014/main" id="{65BB2774-6CDB-41AA-8586-317F3E080291}"/>
                  </a:ext>
                </a:extLst>
              </p:cNvPr>
              <p:cNvPicPr/>
              <p:nvPr/>
            </p:nvPicPr>
            <p:blipFill>
              <a:blip r:embed="rId3"/>
              <a:stretch>
                <a:fillRect/>
              </a:stretch>
            </p:blipFill>
            <p:spPr>
              <a:xfrm>
                <a:off x="811800" y="3945960"/>
                <a:ext cx="7400160" cy="2463120"/>
              </a:xfrm>
              <a:prstGeom prst="rect">
                <a:avLst/>
              </a:prstGeom>
            </p:spPr>
          </p:pic>
        </mc:Fallback>
      </mc:AlternateContent>
    </p:spTree>
    <p:extLst>
      <p:ext uri="{BB962C8B-B14F-4D97-AF65-F5344CB8AC3E}">
        <p14:creationId xmlns:p14="http://schemas.microsoft.com/office/powerpoint/2010/main" val="1675155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Binding </a:t>
            </a:r>
            <a:r>
              <a:rPr lang="en-US" dirty="0">
                <a:solidFill>
                  <a:srgbClr val="C00000"/>
                </a:solidFill>
              </a:rPr>
              <a:t>Data</a:t>
            </a:r>
          </a:p>
        </p:txBody>
      </p:sp>
      <p:sp>
        <p:nvSpPr>
          <p:cNvPr id="3" name="Content Placeholder 2"/>
          <p:cNvSpPr>
            <a:spLocks noGrp="1"/>
          </p:cNvSpPr>
          <p:nvPr>
            <p:ph idx="1"/>
          </p:nvPr>
        </p:nvSpPr>
        <p:spPr>
          <a:xfrm>
            <a:off x="628650" y="1509823"/>
            <a:ext cx="7886700" cy="4667140"/>
          </a:xfrm>
        </p:spPr>
        <p:txBody>
          <a:bodyPr>
            <a:normAutofit/>
          </a:bodyPr>
          <a:lstStyle/>
          <a:p>
            <a:pPr>
              <a:lnSpc>
                <a:spcPct val="120000"/>
              </a:lnSpc>
            </a:pPr>
            <a:r>
              <a:rPr lang="en-US" dirty="0"/>
              <a:t>Binding – Encrypt data with a </a:t>
            </a:r>
            <a:r>
              <a:rPr lang="en-US" i="1" dirty="0"/>
              <a:t>public</a:t>
            </a:r>
            <a:r>
              <a:rPr lang="en-US" dirty="0"/>
              <a:t> binding key, which is derived from a storage key</a:t>
            </a:r>
          </a:p>
          <a:p>
            <a:pPr lvl="1">
              <a:lnSpc>
                <a:spcPct val="120000"/>
              </a:lnSpc>
            </a:pPr>
            <a:r>
              <a:rPr lang="en-US" dirty="0"/>
              <a:t>Encryption need not take place on the TPM. </a:t>
            </a:r>
          </a:p>
          <a:p>
            <a:pPr lvl="1">
              <a:lnSpc>
                <a:spcPct val="120000"/>
              </a:lnSpc>
            </a:pPr>
            <a:r>
              <a:rPr lang="en-US" dirty="0"/>
              <a:t>Flexible when </a:t>
            </a:r>
            <a:r>
              <a:rPr lang="en-US" i="1" dirty="0"/>
              <a:t>performing data encryption </a:t>
            </a:r>
            <a:r>
              <a:rPr lang="en-US" dirty="0"/>
              <a:t>because there is too much data</a:t>
            </a:r>
          </a:p>
          <a:p>
            <a:pPr>
              <a:lnSpc>
                <a:spcPct val="120000"/>
              </a:lnSpc>
            </a:pPr>
            <a:r>
              <a:rPr lang="en-US" dirty="0"/>
              <a:t>Encrypted data is bound to the specific public binding key</a:t>
            </a:r>
          </a:p>
          <a:p>
            <a:pPr lvl="1">
              <a:lnSpc>
                <a:spcPct val="120000"/>
              </a:lnSpc>
            </a:pPr>
            <a:r>
              <a:rPr lang="en-US" dirty="0"/>
              <a:t>Not bound to TPM</a:t>
            </a:r>
          </a:p>
          <a:p>
            <a:pPr>
              <a:lnSpc>
                <a:spcPct val="120000"/>
              </a:lnSpc>
            </a:pPr>
            <a:r>
              <a:rPr lang="en-US" dirty="0"/>
              <a:t>For example</a:t>
            </a:r>
          </a:p>
          <a:p>
            <a:pPr lvl="1">
              <a:lnSpc>
                <a:spcPct val="120000"/>
              </a:lnSpc>
            </a:pPr>
            <a:r>
              <a:rPr lang="en-US" dirty="0"/>
              <a:t>An AES key is bound to a public binding key</a:t>
            </a:r>
          </a:p>
          <a:p>
            <a:pPr lvl="1">
              <a:lnSpc>
                <a:spcPct val="120000"/>
              </a:lnSpc>
            </a:pPr>
            <a:r>
              <a:rPr lang="en-US" dirty="0"/>
              <a:t>The AES can be used to encrypt </a:t>
            </a:r>
            <a:r>
              <a:rPr lang="en-US"/>
              <a:t>large data</a:t>
            </a: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39</a:t>
            </a:fld>
            <a:endParaRPr lang="en-US"/>
          </a:p>
        </p:txBody>
      </p:sp>
    </p:spTree>
    <p:extLst>
      <p:ext uri="{BB962C8B-B14F-4D97-AF65-F5344CB8AC3E}">
        <p14:creationId xmlns:p14="http://schemas.microsoft.com/office/powerpoint/2010/main" val="96875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What Do We Need to Know?</a:t>
            </a:r>
          </a:p>
          <a:p>
            <a:r>
              <a:rPr lang="en-US" dirty="0">
                <a:solidFill>
                  <a:schemeClr val="bg2">
                    <a:lumMod val="75000"/>
                  </a:schemeClr>
                </a:solidFill>
              </a:rPr>
              <a:t>Can We Use Platform Information Locally?</a:t>
            </a:r>
          </a:p>
          <a:p>
            <a:r>
              <a:rPr lang="en-US" dirty="0">
                <a:solidFill>
                  <a:schemeClr val="bg2">
                    <a:lumMod val="75000"/>
                  </a:schemeClr>
                </a:solidFill>
              </a:rPr>
              <a:t>Can We Use Platform Information Remotely?</a:t>
            </a:r>
          </a:p>
          <a:p>
            <a:r>
              <a:rPr lang="en-US" dirty="0">
                <a:solidFill>
                  <a:schemeClr val="bg2">
                    <a:lumMod val="75000"/>
                  </a:schemeClr>
                </a:solidFill>
              </a:rPr>
              <a:t>How Do We Make Sense of Platform State?</a:t>
            </a:r>
          </a:p>
          <a:p>
            <a:r>
              <a:rPr lang="en-US" dirty="0">
                <a:solidFill>
                  <a:schemeClr val="bg2">
                    <a:lumMod val="75000"/>
                  </a:schemeClr>
                </a:solidFill>
              </a:rPr>
              <a:t>Roots of Trust</a:t>
            </a:r>
          </a:p>
          <a:p>
            <a:r>
              <a:rPr lang="en-US" dirty="0">
                <a:solidFill>
                  <a:schemeClr val="bg2">
                    <a:lumMod val="75000"/>
                  </a:schemeClr>
                </a:solidFill>
              </a:rPr>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4</a:t>
            </a:fld>
            <a:endParaRPr lang="en-US"/>
          </a:p>
        </p:txBody>
      </p:sp>
    </p:spTree>
    <p:extLst>
      <p:ext uri="{BB962C8B-B14F-4D97-AF65-F5344CB8AC3E}">
        <p14:creationId xmlns:p14="http://schemas.microsoft.com/office/powerpoint/2010/main" val="212136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TPM-Based Sealed Storage Example</a:t>
            </a:r>
          </a:p>
        </p:txBody>
      </p:sp>
      <p:sp>
        <p:nvSpPr>
          <p:cNvPr id="3" name="Content Placeholder 2"/>
          <p:cNvSpPr>
            <a:spLocks noGrp="1"/>
          </p:cNvSpPr>
          <p:nvPr>
            <p:ph idx="1"/>
          </p:nvPr>
        </p:nvSpPr>
        <p:spPr>
          <a:xfrm>
            <a:off x="628650" y="1461977"/>
            <a:ext cx="7886700" cy="4714986"/>
          </a:xfrm>
        </p:spPr>
        <p:txBody>
          <a:bodyPr>
            <a:normAutofit fontScale="92500" lnSpcReduction="10000"/>
          </a:bodyPr>
          <a:lstStyle/>
          <a:p>
            <a:pPr>
              <a:lnSpc>
                <a:spcPct val="120000"/>
              </a:lnSpc>
            </a:pPr>
            <a:r>
              <a:rPr lang="en-US" dirty="0"/>
              <a:t>Goal: Only application A can access its secret</a:t>
            </a:r>
          </a:p>
          <a:p>
            <a:pPr>
              <a:lnSpc>
                <a:spcPct val="120000"/>
              </a:lnSpc>
            </a:pPr>
            <a:r>
              <a:rPr lang="en-US" dirty="0"/>
              <a:t>BIOS (B), bootloader (L) and the operating system (O) </a:t>
            </a:r>
          </a:p>
          <a:p>
            <a:pPr lvl="1">
              <a:lnSpc>
                <a:spcPct val="120000"/>
              </a:lnSpc>
            </a:pPr>
            <a:r>
              <a:rPr lang="en-US" dirty="0"/>
              <a:t>Support TPM. </a:t>
            </a:r>
          </a:p>
          <a:p>
            <a:pPr>
              <a:lnSpc>
                <a:spcPct val="120000"/>
              </a:lnSpc>
            </a:pPr>
            <a:r>
              <a:rPr lang="en-US" dirty="0"/>
              <a:t>Application (A) is running and PCR</a:t>
            </a:r>
            <a:r>
              <a:rPr lang="en-US" baseline="-25000" dirty="0"/>
              <a:t>5</a:t>
            </a:r>
            <a:r>
              <a:rPr lang="en-US" dirty="0"/>
              <a:t> is :</a:t>
            </a:r>
          </a:p>
          <a:p>
            <a:pPr lvl="1">
              <a:lnSpc>
                <a:spcPct val="120000"/>
              </a:lnSpc>
            </a:pPr>
            <a:r>
              <a:rPr lang="en-US" dirty="0"/>
              <a:t>h = H(H(H(H(0||B)||L)||O)||A)</a:t>
            </a:r>
          </a:p>
          <a:p>
            <a:pPr>
              <a:lnSpc>
                <a:spcPct val="120000"/>
              </a:lnSpc>
            </a:pPr>
            <a:r>
              <a:rPr lang="en-US" i="1" dirty="0"/>
              <a:t>A</a:t>
            </a:r>
            <a:r>
              <a:rPr lang="en-US" dirty="0"/>
              <a:t> can generate secret data </a:t>
            </a:r>
            <a:r>
              <a:rPr lang="en-US" i="1" dirty="0" err="1"/>
              <a:t>D</a:t>
            </a:r>
            <a:r>
              <a:rPr lang="en-US" i="1" baseline="-25000" dirty="0" err="1"/>
              <a:t>secret</a:t>
            </a:r>
            <a:r>
              <a:rPr lang="en-US" dirty="0"/>
              <a:t> and seal it under the current value of PCR</a:t>
            </a:r>
            <a:r>
              <a:rPr lang="en-US" baseline="-25000" dirty="0"/>
              <a:t>5</a:t>
            </a:r>
            <a:r>
              <a:rPr lang="en-US" dirty="0"/>
              <a:t> by invoking:</a:t>
            </a:r>
          </a:p>
          <a:p>
            <a:pPr lvl="1">
              <a:lnSpc>
                <a:spcPct val="120000"/>
              </a:lnSpc>
            </a:pPr>
            <a:r>
              <a:rPr lang="en-US" dirty="0"/>
              <a:t>Seal( (5), </a:t>
            </a:r>
            <a:r>
              <a:rPr lang="en-US" dirty="0" err="1"/>
              <a:t>D</a:t>
            </a:r>
            <a:r>
              <a:rPr lang="en-US" baseline="-25000" dirty="0" err="1"/>
              <a:t>secret</a:t>
            </a:r>
            <a:r>
              <a:rPr lang="en-US" dirty="0"/>
              <a:t>) </a:t>
            </a:r>
            <a:r>
              <a:rPr lang="en-US" dirty="0">
                <a:sym typeface="Wingdings"/>
              </a:rPr>
              <a:t></a:t>
            </a:r>
            <a:r>
              <a:rPr lang="en-US" dirty="0"/>
              <a:t> </a:t>
            </a:r>
            <a:r>
              <a:rPr lang="en-US" i="1" dirty="0"/>
              <a:t>C</a:t>
            </a:r>
            <a:r>
              <a:rPr lang="en-US" dirty="0"/>
              <a:t> = </a:t>
            </a:r>
            <a:r>
              <a:rPr lang="en-US" dirty="0" err="1"/>
              <a:t>Enc</a:t>
            </a:r>
            <a:r>
              <a:rPr lang="en-US" baseline="-25000" dirty="0" err="1"/>
              <a:t>K</a:t>
            </a:r>
            <a:r>
              <a:rPr lang="en-US" dirty="0"/>
              <a:t>((5,h)||</a:t>
            </a:r>
            <a:r>
              <a:rPr lang="en-US" dirty="0" err="1"/>
              <a:t>D</a:t>
            </a:r>
            <a:r>
              <a:rPr lang="en-US" baseline="-25000" dirty="0" err="1"/>
              <a:t>secret</a:t>
            </a:r>
            <a:r>
              <a:rPr lang="en-US" dirty="0"/>
              <a:t> )</a:t>
            </a:r>
          </a:p>
          <a:p>
            <a:pPr lvl="1">
              <a:lnSpc>
                <a:spcPct val="120000"/>
              </a:lnSpc>
            </a:pPr>
            <a:r>
              <a:rPr lang="en-US" dirty="0"/>
              <a:t>where K  is a storage key generated by the TPM.</a:t>
            </a:r>
          </a:p>
          <a:p>
            <a:pPr>
              <a:lnSpc>
                <a:spcPct val="120000"/>
              </a:lnSpc>
            </a:pPr>
            <a:r>
              <a:rPr lang="en-US" i="1" dirty="0"/>
              <a:t>C</a:t>
            </a:r>
            <a:r>
              <a:rPr lang="en-US" dirty="0"/>
              <a:t>  is returned to the software that invoked the seal operation.</a:t>
            </a:r>
          </a:p>
          <a:p>
            <a:pPr>
              <a:lnSpc>
                <a:spcPct val="120000"/>
              </a:lnSpc>
            </a:pPr>
            <a:r>
              <a:rPr lang="en-US" dirty="0"/>
              <a:t>If the same boot sequence occurs later, A can unseal the secret</a:t>
            </a:r>
          </a:p>
          <a:p>
            <a:pPr lvl="1">
              <a:lnSpc>
                <a:spcPct val="120000"/>
              </a:lnSpc>
            </a:pPr>
            <a:r>
              <a:rPr lang="en-US" dirty="0"/>
              <a:t>Otherwise, no</a:t>
            </a:r>
          </a:p>
        </p:txBody>
      </p:sp>
      <p:sp>
        <p:nvSpPr>
          <p:cNvPr id="4" name="Slide Number Placeholder 3"/>
          <p:cNvSpPr>
            <a:spLocks noGrp="1"/>
          </p:cNvSpPr>
          <p:nvPr>
            <p:ph type="sldNum" sz="quarter" idx="12"/>
          </p:nvPr>
        </p:nvSpPr>
        <p:spPr/>
        <p:txBody>
          <a:bodyPr/>
          <a:lstStyle/>
          <a:p>
            <a:fld id="{E1534AD9-87BC-2541-9239-DCF1CAE7DF3F}" type="slidenum">
              <a:rPr lang="en-US" smtClean="0"/>
              <a:t>40</a:t>
            </a:fld>
            <a:endParaRPr lang="en-US"/>
          </a:p>
        </p:txBody>
      </p:sp>
    </p:spTree>
    <p:extLst>
      <p:ext uri="{BB962C8B-B14F-4D97-AF65-F5344CB8AC3E}">
        <p14:creationId xmlns:p14="http://schemas.microsoft.com/office/powerpoint/2010/main" val="876046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solidFill>
                  <a:schemeClr val="bg2">
                    <a:lumMod val="75000"/>
                  </a:schemeClr>
                </a:solidFill>
              </a:rPr>
              <a:t>Can We Use Platform Information Locally?</a:t>
            </a:r>
          </a:p>
          <a:p>
            <a:r>
              <a:rPr lang="en-US" dirty="0"/>
              <a:t>Can We Use Platform Information Remotely?</a:t>
            </a:r>
          </a:p>
          <a:p>
            <a:r>
              <a:rPr lang="en-US" dirty="0">
                <a:solidFill>
                  <a:schemeClr val="bg2">
                    <a:lumMod val="75000"/>
                  </a:schemeClr>
                </a:solidFill>
              </a:rPr>
              <a:t>How Do We Make Sense of Platform State?</a:t>
            </a:r>
          </a:p>
          <a:p>
            <a:r>
              <a:rPr lang="en-US" dirty="0">
                <a:solidFill>
                  <a:schemeClr val="bg2">
                    <a:lumMod val="75000"/>
                  </a:schemeClr>
                </a:solidFill>
              </a:rPr>
              <a:t>Roots of Trust</a:t>
            </a:r>
          </a:p>
          <a:p>
            <a:r>
              <a:rPr lang="en-US" dirty="0">
                <a:solidFill>
                  <a:schemeClr val="bg2">
                    <a:lumMod val="75000"/>
                  </a:schemeClr>
                </a:solidFill>
              </a:rPr>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41</a:t>
            </a:fld>
            <a:endParaRPr lang="en-US"/>
          </a:p>
        </p:txBody>
      </p:sp>
    </p:spTree>
    <p:extLst>
      <p:ext uri="{BB962C8B-B14F-4D97-AF65-F5344CB8AC3E}">
        <p14:creationId xmlns:p14="http://schemas.microsoft.com/office/powerpoint/2010/main" val="4003079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Attestation</a:t>
            </a:r>
          </a:p>
        </p:txBody>
      </p:sp>
      <p:sp>
        <p:nvSpPr>
          <p:cNvPr id="3" name="Content Placeholder 2"/>
          <p:cNvSpPr>
            <a:spLocks noGrp="1"/>
          </p:cNvSpPr>
          <p:nvPr>
            <p:ph idx="1"/>
          </p:nvPr>
        </p:nvSpPr>
        <p:spPr>
          <a:xfrm>
            <a:off x="628650" y="1557670"/>
            <a:ext cx="7886700" cy="4619293"/>
          </a:xfrm>
        </p:spPr>
        <p:txBody>
          <a:bodyPr>
            <a:normAutofit/>
          </a:bodyPr>
          <a:lstStyle/>
          <a:p>
            <a:pPr>
              <a:lnSpc>
                <a:spcPct val="120000"/>
              </a:lnSpc>
            </a:pPr>
            <a:r>
              <a:rPr lang="en-US" dirty="0"/>
              <a:t>Attestation - conveying measurement chains to an external entity in an authentic manner, called </a:t>
            </a:r>
            <a:r>
              <a:rPr lang="en-US" i="1" dirty="0"/>
              <a:t>outbound authentication</a:t>
            </a:r>
            <a:r>
              <a:rPr lang="en-US" dirty="0"/>
              <a:t> too</a:t>
            </a:r>
            <a:endParaRPr lang="en-US" sz="1300" dirty="0"/>
          </a:p>
          <a:p>
            <a:pPr lvl="1">
              <a:lnSpc>
                <a:spcPct val="120000"/>
              </a:lnSpc>
            </a:pPr>
            <a:r>
              <a:rPr lang="en-US" dirty="0"/>
              <a:t>A remote party (</a:t>
            </a:r>
            <a:r>
              <a:rPr lang="en-US" dirty="0">
                <a:solidFill>
                  <a:srgbClr val="C00000"/>
                </a:solidFill>
              </a:rPr>
              <a:t>verifier</a:t>
            </a:r>
            <a:r>
              <a:rPr lang="en-US" dirty="0"/>
              <a:t>) would like to learn the security status of a local system (</a:t>
            </a:r>
            <a:r>
              <a:rPr lang="en-US" dirty="0" err="1">
                <a:solidFill>
                  <a:srgbClr val="C00000"/>
                </a:solidFill>
              </a:rPr>
              <a:t>attestor</a:t>
            </a:r>
            <a:r>
              <a:rPr lang="en-US" dirty="0"/>
              <a:t>)</a:t>
            </a:r>
          </a:p>
          <a:p>
            <a:pPr>
              <a:lnSpc>
                <a:spcPct val="120000"/>
              </a:lnSpc>
            </a:pPr>
            <a:r>
              <a:rPr lang="en-US" dirty="0"/>
              <a:t>Verifier needs an </a:t>
            </a:r>
            <a:r>
              <a:rPr lang="en-US" dirty="0">
                <a:solidFill>
                  <a:srgbClr val="C00000"/>
                </a:solidFill>
              </a:rPr>
              <a:t>authentic</a:t>
            </a:r>
            <a:r>
              <a:rPr lang="en-US" dirty="0"/>
              <a:t> measurement chain represents the software state of </a:t>
            </a:r>
            <a:r>
              <a:rPr lang="en-US" dirty="0" err="1"/>
              <a:t>attestor</a:t>
            </a:r>
            <a:r>
              <a:rPr lang="en-US" dirty="0"/>
              <a:t> </a:t>
            </a:r>
          </a:p>
          <a:p>
            <a:pPr lvl="1">
              <a:lnSpc>
                <a:spcPct val="120000"/>
              </a:lnSpc>
            </a:pPr>
            <a:r>
              <a:rPr lang="en-US" dirty="0"/>
              <a:t>A verifier’s trust in an </a:t>
            </a:r>
            <a:r>
              <a:rPr lang="en-US" i="1" dirty="0" err="1"/>
              <a:t>attestor</a:t>
            </a:r>
            <a:r>
              <a:rPr lang="en-US" dirty="0" err="1"/>
              <a:t>’s</a:t>
            </a:r>
            <a:r>
              <a:rPr lang="en-US" dirty="0"/>
              <a:t> measurement chain builds from a hardware root of trust. </a:t>
            </a:r>
          </a:p>
          <a:p>
            <a:pPr>
              <a:lnSpc>
                <a:spcPct val="120000"/>
              </a:lnSpc>
            </a:pPr>
            <a:r>
              <a:rPr lang="en-US" dirty="0"/>
              <a:t>Prerequisites for attestation: the verifier </a:t>
            </a:r>
          </a:p>
          <a:p>
            <a:pPr marL="685800" lvl="1" indent="-342900">
              <a:lnSpc>
                <a:spcPct val="120000"/>
              </a:lnSpc>
              <a:buFont typeface="+mj-lt"/>
              <a:buAutoNum type="arabicPeriod"/>
            </a:pPr>
            <a:r>
              <a:rPr lang="en-US" dirty="0"/>
              <a:t>understands the </a:t>
            </a:r>
            <a:r>
              <a:rPr lang="en-US" i="1" dirty="0" err="1"/>
              <a:t>attestor</a:t>
            </a:r>
            <a:r>
              <a:rPr lang="en-US" dirty="0" err="1"/>
              <a:t>’s</a:t>
            </a:r>
            <a:r>
              <a:rPr lang="en-US" dirty="0"/>
              <a:t> hardware configuration and </a:t>
            </a:r>
          </a:p>
          <a:p>
            <a:pPr marL="685800" lvl="1" indent="-342900">
              <a:lnSpc>
                <a:spcPct val="120000"/>
              </a:lnSpc>
              <a:buFont typeface="+mj-lt"/>
              <a:buAutoNum type="arabicPeriod"/>
            </a:pPr>
            <a:r>
              <a:rPr lang="en-US" dirty="0"/>
              <a:t>has an authentic public key bound to the hardware root of trust.</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42</a:t>
            </a:fld>
            <a:endParaRPr lang="en-US"/>
          </a:p>
        </p:txBody>
      </p:sp>
    </p:spTree>
    <p:extLst>
      <p:ext uri="{BB962C8B-B14F-4D97-AF65-F5344CB8AC3E}">
        <p14:creationId xmlns:p14="http://schemas.microsoft.com/office/powerpoint/2010/main" val="68262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Purpose Coprocessor-Based Attestation</a:t>
            </a:r>
          </a:p>
        </p:txBody>
      </p:sp>
      <p:sp>
        <p:nvSpPr>
          <p:cNvPr id="3" name="Content Placeholder 2"/>
          <p:cNvSpPr>
            <a:spLocks noGrp="1"/>
          </p:cNvSpPr>
          <p:nvPr>
            <p:ph idx="1"/>
          </p:nvPr>
        </p:nvSpPr>
        <p:spPr/>
        <p:txBody>
          <a:bodyPr>
            <a:normAutofit/>
          </a:bodyPr>
          <a:lstStyle/>
          <a:p>
            <a:pPr>
              <a:lnSpc>
                <a:spcPct val="120000"/>
              </a:lnSpc>
            </a:pPr>
            <a:r>
              <a:rPr lang="en-US" dirty="0"/>
              <a:t>A </a:t>
            </a:r>
            <a:r>
              <a:rPr lang="en-US" b="1" dirty="0"/>
              <a:t>coprocessor</a:t>
            </a:r>
            <a:r>
              <a:rPr lang="en-US" dirty="0"/>
              <a:t> is a computer processor used to supplement the functions of the primary processor (the CPU). </a:t>
            </a:r>
          </a:p>
          <a:p>
            <a:pPr lvl="1">
              <a:lnSpc>
                <a:spcPct val="120000"/>
              </a:lnSpc>
            </a:pPr>
            <a:r>
              <a:rPr lang="en-US" dirty="0"/>
              <a:t>General-purpose cryptographic co-processors</a:t>
            </a:r>
            <a:endParaRPr lang="en-US" sz="1400" dirty="0"/>
          </a:p>
          <a:p>
            <a:pPr>
              <a:lnSpc>
                <a:spcPct val="120000"/>
              </a:lnSpc>
            </a:pPr>
            <a:r>
              <a:rPr lang="en-US" dirty="0"/>
              <a:t>Coprocessor applications authenticate themselves to remote parties</a:t>
            </a:r>
            <a:endParaRPr lang="en-US" sz="1200" dirty="0"/>
          </a:p>
          <a:p>
            <a:pPr lvl="1">
              <a:lnSpc>
                <a:spcPct val="120000"/>
              </a:lnSpc>
            </a:pPr>
            <a:r>
              <a:rPr lang="en-US" dirty="0"/>
              <a:t>Generate and maintain authenticated key pairs</a:t>
            </a:r>
          </a:p>
          <a:p>
            <a:pPr lvl="1">
              <a:lnSpc>
                <a:spcPct val="120000"/>
              </a:lnSpc>
            </a:pPr>
            <a:r>
              <a:rPr lang="en-US" dirty="0"/>
              <a:t>Communicate securely with remote party.</a:t>
            </a:r>
          </a:p>
          <a:p>
            <a:pPr lvl="1">
              <a:lnSpc>
                <a:spcPct val="120000"/>
              </a:lnSpc>
            </a:pPr>
            <a:r>
              <a:rPr lang="en-US" dirty="0">
                <a:solidFill>
                  <a:srgbClr val="C00000"/>
                </a:solidFill>
              </a:rPr>
              <a:t>Keep a private key in tamper-protected memory</a:t>
            </a:r>
          </a:p>
          <a:p>
            <a:pPr lvl="1">
              <a:lnSpc>
                <a:spcPct val="120000"/>
              </a:lnSpc>
            </a:pPr>
            <a:r>
              <a:rPr lang="en-US" dirty="0">
                <a:solidFill>
                  <a:srgbClr val="C00000"/>
                </a:solidFill>
              </a:rPr>
              <a:t>Have certificates signed by CA</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43</a:t>
            </a:fld>
            <a:endParaRPr lang="en-US"/>
          </a:p>
        </p:txBody>
      </p:sp>
    </p:spTree>
    <p:extLst>
      <p:ext uri="{BB962C8B-B14F-4D97-AF65-F5344CB8AC3E}">
        <p14:creationId xmlns:p14="http://schemas.microsoft.com/office/powerpoint/2010/main" val="1941326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TPM-Based Attestation</a:t>
            </a:r>
          </a:p>
        </p:txBody>
      </p:sp>
      <p:sp>
        <p:nvSpPr>
          <p:cNvPr id="3" name="Content Placeholder 2"/>
          <p:cNvSpPr>
            <a:spLocks noGrp="1"/>
          </p:cNvSpPr>
          <p:nvPr>
            <p:ph idx="1"/>
          </p:nvPr>
        </p:nvSpPr>
        <p:spPr>
          <a:xfrm>
            <a:off x="628650" y="1600200"/>
            <a:ext cx="7886700" cy="4576763"/>
          </a:xfrm>
        </p:spPr>
        <p:txBody>
          <a:bodyPr>
            <a:normAutofit/>
          </a:bodyPr>
          <a:lstStyle/>
          <a:p>
            <a:pPr>
              <a:lnSpc>
                <a:spcPct val="120000"/>
              </a:lnSpc>
            </a:pPr>
            <a:r>
              <a:rPr lang="en-US" dirty="0"/>
              <a:t>Less flexible than general coprocessor-based attestation, without general-purpose computation. </a:t>
            </a:r>
          </a:p>
          <a:p>
            <a:pPr>
              <a:lnSpc>
                <a:spcPct val="120000"/>
              </a:lnSpc>
            </a:pPr>
            <a:r>
              <a:rPr lang="en-US" dirty="0"/>
              <a:t>For attestation, </a:t>
            </a:r>
            <a:r>
              <a:rPr lang="en-US" dirty="0" err="1"/>
              <a:t>attestor’s</a:t>
            </a:r>
            <a:r>
              <a:rPr lang="en-US" dirty="0"/>
              <a:t> software relays information between the remote verifier and the TPM</a:t>
            </a:r>
          </a:p>
          <a:p>
            <a:pPr>
              <a:lnSpc>
                <a:spcPct val="120000"/>
              </a:lnSpc>
            </a:pPr>
            <a:r>
              <a:rPr lang="en-US" dirty="0" err="1"/>
              <a:t>Attestor’s</a:t>
            </a:r>
            <a:r>
              <a:rPr lang="en-US" dirty="0"/>
              <a:t> TPM has generated an Attestation Identity </a:t>
            </a:r>
            <a:r>
              <a:rPr lang="en-US" dirty="0" err="1"/>
              <a:t>Keypair</a:t>
            </a:r>
            <a:r>
              <a:rPr lang="en-US" dirty="0"/>
              <a:t> (AIK), </a:t>
            </a:r>
          </a:p>
          <a:p>
            <a:pPr lvl="1">
              <a:lnSpc>
                <a:spcPct val="120000"/>
              </a:lnSpc>
            </a:pPr>
            <a:r>
              <a:rPr lang="en-US" dirty="0"/>
              <a:t>An </a:t>
            </a:r>
            <a:r>
              <a:rPr lang="en-US" b="1" dirty="0"/>
              <a:t>asymmetric</a:t>
            </a:r>
            <a:r>
              <a:rPr lang="en-US" dirty="0"/>
              <a:t> keypair </a:t>
            </a:r>
          </a:p>
          <a:p>
            <a:pPr lvl="1">
              <a:lnSpc>
                <a:spcPct val="120000"/>
              </a:lnSpc>
            </a:pPr>
            <a:r>
              <a:rPr lang="en-US" b="1" dirty="0">
                <a:solidFill>
                  <a:srgbClr val="C00000"/>
                </a:solidFill>
              </a:rPr>
              <a:t>Public key known to the verifier in advance</a:t>
            </a:r>
            <a:r>
              <a:rPr lang="en-US" dirty="0"/>
              <a:t>, and </a:t>
            </a:r>
          </a:p>
          <a:p>
            <a:pPr lvl="1">
              <a:lnSpc>
                <a:spcPct val="120000"/>
              </a:lnSpc>
            </a:pPr>
            <a:r>
              <a:rPr lang="en-US" dirty="0"/>
              <a:t>Private on the TPM.</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44</a:t>
            </a:fld>
            <a:endParaRPr lang="en-US"/>
          </a:p>
        </p:txBody>
      </p:sp>
    </p:spTree>
    <p:extLst>
      <p:ext uri="{BB962C8B-B14F-4D97-AF65-F5344CB8AC3E}">
        <p14:creationId xmlns:p14="http://schemas.microsoft.com/office/powerpoint/2010/main" val="1501455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7889"/>
          </a:xfrm>
        </p:spPr>
        <p:txBody>
          <a:bodyPr>
            <a:normAutofit/>
          </a:bodyPr>
          <a:lstStyle/>
          <a:p>
            <a:r>
              <a:rPr lang="en-US" dirty="0"/>
              <a:t> TPM-Based Attestation Protocol</a:t>
            </a:r>
          </a:p>
        </p:txBody>
      </p:sp>
      <p:sp>
        <p:nvSpPr>
          <p:cNvPr id="3" name="Content Placeholder 2"/>
          <p:cNvSpPr>
            <a:spLocks noGrp="1"/>
          </p:cNvSpPr>
          <p:nvPr>
            <p:ph idx="1"/>
          </p:nvPr>
        </p:nvSpPr>
        <p:spPr>
          <a:xfrm>
            <a:off x="457200" y="1068706"/>
            <a:ext cx="8229600" cy="5332094"/>
          </a:xfrm>
        </p:spPr>
        <p:txBody>
          <a:bodyPr>
            <a:normAutofit/>
          </a:bodyPr>
          <a:lstStyle/>
          <a:p>
            <a:pPr marL="457200" indent="-457200">
              <a:lnSpc>
                <a:spcPct val="120000"/>
              </a:lnSpc>
              <a:buFont typeface="+mj-lt"/>
              <a:buAutoNum type="arabicPeriod"/>
            </a:pPr>
            <a:r>
              <a:rPr lang="en-US" dirty="0"/>
              <a:t>The verifier sends a nonce to the </a:t>
            </a:r>
            <a:r>
              <a:rPr lang="en-US" dirty="0" err="1"/>
              <a:t>attestor</a:t>
            </a:r>
            <a:endParaRPr lang="en-US" dirty="0"/>
          </a:p>
          <a:p>
            <a:pPr lvl="1">
              <a:lnSpc>
                <a:spcPct val="120000"/>
              </a:lnSpc>
            </a:pPr>
            <a:r>
              <a:rPr lang="en-US" dirty="0"/>
              <a:t>Prevent replay of old attestations</a:t>
            </a:r>
            <a:endParaRPr lang="en-US" sz="1300" dirty="0"/>
          </a:p>
          <a:p>
            <a:pPr marL="457200" indent="-457200">
              <a:lnSpc>
                <a:spcPct val="120000"/>
              </a:lnSpc>
              <a:buFont typeface="+mj-lt"/>
              <a:buAutoNum type="arabicPeriod"/>
            </a:pPr>
            <a:r>
              <a:rPr lang="en-US" dirty="0"/>
              <a:t>The </a:t>
            </a:r>
            <a:r>
              <a:rPr lang="en-US" dirty="0" err="1"/>
              <a:t>attestor</a:t>
            </a:r>
            <a:r>
              <a:rPr lang="en-US" dirty="0"/>
              <a:t> asks the TPM to generate a Quote. </a:t>
            </a:r>
          </a:p>
          <a:p>
            <a:pPr lvl="1">
              <a:lnSpc>
                <a:spcPct val="120000"/>
              </a:lnSpc>
            </a:pPr>
            <a:r>
              <a:rPr lang="en-US" b="1" dirty="0"/>
              <a:t>Quote</a:t>
            </a:r>
            <a:r>
              <a:rPr lang="en-US" dirty="0"/>
              <a:t>: digital signature(verifier’s nonce, the current measurement in the TPM’s Platform Configuration Registers (PCRs)). </a:t>
            </a:r>
            <a:endParaRPr lang="en-US" sz="1600" dirty="0"/>
          </a:p>
          <a:p>
            <a:pPr marL="457200" indent="-457200">
              <a:lnSpc>
                <a:spcPct val="120000"/>
              </a:lnSpc>
              <a:buFont typeface="+mj-lt"/>
              <a:buAutoNum type="arabicPeriod"/>
            </a:pPr>
            <a:r>
              <a:rPr lang="en-US" dirty="0"/>
              <a:t>The </a:t>
            </a:r>
            <a:r>
              <a:rPr lang="en-US" dirty="0" err="1"/>
              <a:t>attestor</a:t>
            </a:r>
            <a:r>
              <a:rPr lang="en-US" dirty="0"/>
              <a:t> sends both the quote and an accumulated measurement list to the verifier.  This measurement list </a:t>
            </a:r>
          </a:p>
          <a:p>
            <a:pPr lvl="1">
              <a:lnSpc>
                <a:spcPct val="120000"/>
              </a:lnSpc>
            </a:pPr>
            <a:r>
              <a:rPr lang="en-US" dirty="0"/>
              <a:t>Contains enough information about measured entities so that the verifier will know what are being measured. </a:t>
            </a:r>
          </a:p>
          <a:p>
            <a:pPr lvl="1">
              <a:lnSpc>
                <a:spcPct val="120000"/>
              </a:lnSpc>
            </a:pPr>
            <a:r>
              <a:rPr lang="en-US" dirty="0"/>
              <a:t>Implementation-specific, e.g. the hash and full path to a loaded executable</a:t>
            </a:r>
          </a:p>
          <a:p>
            <a:pPr marL="457200" indent="-457200">
              <a:lnSpc>
                <a:spcPct val="120000"/>
              </a:lnSpc>
              <a:buFont typeface="+mj-lt"/>
              <a:buAutoNum type="arabicPeriod" startAt="4"/>
            </a:pPr>
            <a:r>
              <a:rPr lang="en-US" dirty="0"/>
              <a:t>To verify the measurement list, the verifier performs basically signature verification</a:t>
            </a:r>
          </a:p>
        </p:txBody>
      </p:sp>
      <p:sp>
        <p:nvSpPr>
          <p:cNvPr id="4" name="Slide Number Placeholder 3"/>
          <p:cNvSpPr>
            <a:spLocks noGrp="1"/>
          </p:cNvSpPr>
          <p:nvPr>
            <p:ph type="sldNum" sz="quarter" idx="12"/>
          </p:nvPr>
        </p:nvSpPr>
        <p:spPr/>
        <p:txBody>
          <a:bodyPr/>
          <a:lstStyle/>
          <a:p>
            <a:fld id="{E1534AD9-87BC-2541-9239-DCF1CAE7DF3F}" type="slidenum">
              <a:rPr lang="en-US" smtClean="0"/>
              <a:t>45</a:t>
            </a:fld>
            <a:endParaRPr lang="en-US"/>
          </a:p>
        </p:txBody>
      </p:sp>
    </p:spTree>
    <p:extLst>
      <p:ext uri="{BB962C8B-B14F-4D97-AF65-F5344CB8AC3E}">
        <p14:creationId xmlns:p14="http://schemas.microsoft.com/office/powerpoint/2010/main" val="91070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TPM-Based Attestation Protocol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8942723"/>
              </p:ext>
            </p:extLst>
          </p:nvPr>
        </p:nvGraphicFramePr>
        <p:xfrm>
          <a:off x="261826" y="2410418"/>
          <a:ext cx="908419" cy="1483360"/>
        </p:xfrm>
        <a:graphic>
          <a:graphicData uri="http://schemas.openxmlformats.org/drawingml/2006/table">
            <a:tbl>
              <a:tblPr firstRow="1" bandRow="1">
                <a:tableStyleId>{5C22544A-7EE6-4342-B048-85BDC9FD1C3A}</a:tableStyleId>
              </a:tblPr>
              <a:tblGrid>
                <a:gridCol w="908419">
                  <a:extLst>
                    <a:ext uri="{9D8B030D-6E8A-4147-A177-3AD203B41FA5}">
                      <a16:colId xmlns:a16="http://schemas.microsoft.com/office/drawing/2014/main" val="1133596171"/>
                    </a:ext>
                  </a:extLst>
                </a:gridCol>
              </a:tblGrid>
              <a:tr h="370840">
                <a:tc>
                  <a:txBody>
                    <a:bodyPr/>
                    <a:lstStyle/>
                    <a:p>
                      <a:r>
                        <a:rPr lang="en-US" sz="1800" dirty="0"/>
                        <a:t>TPM</a:t>
                      </a:r>
                    </a:p>
                  </a:txBody>
                  <a:tcPr/>
                </a:tc>
                <a:extLst>
                  <a:ext uri="{0D108BD9-81ED-4DB2-BD59-A6C34878D82A}">
                    <a16:rowId xmlns:a16="http://schemas.microsoft.com/office/drawing/2014/main" val="3816751109"/>
                  </a:ext>
                </a:extLst>
              </a:tr>
              <a:tr h="370840">
                <a:tc>
                  <a:txBody>
                    <a:bodyPr/>
                    <a:lstStyle/>
                    <a:p>
                      <a:r>
                        <a:rPr lang="en-US" sz="1800" dirty="0"/>
                        <a:t>PCR 0</a:t>
                      </a:r>
                    </a:p>
                  </a:txBody>
                  <a:tcPr/>
                </a:tc>
                <a:extLst>
                  <a:ext uri="{0D108BD9-81ED-4DB2-BD59-A6C34878D82A}">
                    <a16:rowId xmlns:a16="http://schemas.microsoft.com/office/drawing/2014/main" val="3205240106"/>
                  </a:ext>
                </a:extLst>
              </a:tr>
              <a:tr h="370840">
                <a:tc>
                  <a:txBody>
                    <a:bodyPr/>
                    <a:lstStyle/>
                    <a:p>
                      <a:r>
                        <a:rPr lang="en-US" sz="1800" dirty="0"/>
                        <a:t>…</a:t>
                      </a:r>
                    </a:p>
                  </a:txBody>
                  <a:tcPr/>
                </a:tc>
                <a:extLst>
                  <a:ext uri="{0D108BD9-81ED-4DB2-BD59-A6C34878D82A}">
                    <a16:rowId xmlns:a16="http://schemas.microsoft.com/office/drawing/2014/main" val="658528912"/>
                  </a:ext>
                </a:extLst>
              </a:tr>
              <a:tr h="370840">
                <a:tc>
                  <a:txBody>
                    <a:bodyPr/>
                    <a:lstStyle/>
                    <a:p>
                      <a:r>
                        <a:rPr lang="en-US" sz="1800" dirty="0"/>
                        <a:t>PCR N</a:t>
                      </a:r>
                    </a:p>
                  </a:txBody>
                  <a:tcPr/>
                </a:tc>
                <a:extLst>
                  <a:ext uri="{0D108BD9-81ED-4DB2-BD59-A6C34878D82A}">
                    <a16:rowId xmlns:a16="http://schemas.microsoft.com/office/drawing/2014/main" val="642508965"/>
                  </a:ext>
                </a:extLst>
              </a:tr>
            </a:tbl>
          </a:graphicData>
        </a:graphic>
      </p:graphicFrame>
      <p:sp>
        <p:nvSpPr>
          <p:cNvPr id="4" name="Slide Number Placeholder 3"/>
          <p:cNvSpPr>
            <a:spLocks noGrp="1"/>
          </p:cNvSpPr>
          <p:nvPr>
            <p:ph type="sldNum" sz="quarter" idx="12"/>
          </p:nvPr>
        </p:nvSpPr>
        <p:spPr/>
        <p:txBody>
          <a:bodyPr/>
          <a:lstStyle/>
          <a:p>
            <a:fld id="{E1534AD9-87BC-2541-9239-DCF1CAE7DF3F}" type="slidenum">
              <a:rPr lang="en-US" smtClean="0"/>
              <a:t>46</a:t>
            </a:fld>
            <a:endParaRPr lang="en-US"/>
          </a:p>
        </p:txBody>
      </p:sp>
      <p:sp>
        <p:nvSpPr>
          <p:cNvPr id="6" name="TextBox 5"/>
          <p:cNvSpPr txBox="1"/>
          <p:nvPr/>
        </p:nvSpPr>
        <p:spPr>
          <a:xfrm>
            <a:off x="1945350" y="2131997"/>
            <a:ext cx="3173819" cy="3970318"/>
          </a:xfrm>
          <a:prstGeom prst="rect">
            <a:avLst/>
          </a:prstGeom>
          <a:noFill/>
          <a:ln w="38100">
            <a:solidFill>
              <a:schemeClr val="accent1"/>
            </a:solidFill>
          </a:ln>
        </p:spPr>
        <p:txBody>
          <a:bodyPr wrap="square" rtlCol="0">
            <a:spAutoFit/>
          </a:bodyPr>
          <a:lstStyle/>
          <a:p>
            <a:r>
              <a:rPr lang="en-US" b="1" dirty="0"/>
              <a:t>Attestation service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3567223" y="2939905"/>
            <a:ext cx="1307804" cy="369332"/>
          </a:xfrm>
          <a:prstGeom prst="rect">
            <a:avLst/>
          </a:prstGeom>
          <a:noFill/>
          <a:ln w="25400">
            <a:solidFill>
              <a:schemeClr val="accent1"/>
            </a:solidFill>
          </a:ln>
        </p:spPr>
        <p:txBody>
          <a:bodyPr wrap="square" rtlCol="0">
            <a:spAutoFit/>
          </a:bodyPr>
          <a:lstStyle/>
          <a:p>
            <a:r>
              <a:rPr lang="en-US" dirty="0"/>
              <a:t>Daemon</a:t>
            </a:r>
          </a:p>
        </p:txBody>
      </p:sp>
      <p:graphicFrame>
        <p:nvGraphicFramePr>
          <p:cNvPr id="8" name="Content Placeholder 4"/>
          <p:cNvGraphicFramePr>
            <a:graphicFrameLocks/>
          </p:cNvGraphicFramePr>
          <p:nvPr>
            <p:extLst>
              <p:ext uri="{D42A27DB-BD31-4B8C-83A1-F6EECF244321}">
                <p14:modId xmlns:p14="http://schemas.microsoft.com/office/powerpoint/2010/main" val="2739956812"/>
              </p:ext>
            </p:extLst>
          </p:nvPr>
        </p:nvGraphicFramePr>
        <p:xfrm>
          <a:off x="2097108" y="3820151"/>
          <a:ext cx="1494317" cy="2108200"/>
        </p:xfrm>
        <a:graphic>
          <a:graphicData uri="http://schemas.openxmlformats.org/drawingml/2006/table">
            <a:tbl>
              <a:tblPr firstRow="1" bandRow="1">
                <a:tableStyleId>{5C22544A-7EE6-4342-B048-85BDC9FD1C3A}</a:tableStyleId>
              </a:tblPr>
              <a:tblGrid>
                <a:gridCol w="1494317">
                  <a:extLst>
                    <a:ext uri="{9D8B030D-6E8A-4147-A177-3AD203B41FA5}">
                      <a16:colId xmlns:a16="http://schemas.microsoft.com/office/drawing/2014/main" val="1133596171"/>
                    </a:ext>
                  </a:extLst>
                </a:gridCol>
              </a:tblGrid>
              <a:tr h="370840">
                <a:tc>
                  <a:txBody>
                    <a:bodyPr/>
                    <a:lstStyle/>
                    <a:p>
                      <a:r>
                        <a:rPr lang="en-US" sz="1600" dirty="0"/>
                        <a:t>Measurement</a:t>
                      </a:r>
                      <a:r>
                        <a:rPr lang="en-US" sz="1600" baseline="0" dirty="0"/>
                        <a:t> List</a:t>
                      </a:r>
                      <a:endParaRPr lang="en-US" sz="1600" dirty="0"/>
                    </a:p>
                  </a:txBody>
                  <a:tcPr/>
                </a:tc>
                <a:extLst>
                  <a:ext uri="{0D108BD9-81ED-4DB2-BD59-A6C34878D82A}">
                    <a16:rowId xmlns:a16="http://schemas.microsoft.com/office/drawing/2014/main" val="3816751109"/>
                  </a:ext>
                </a:extLst>
              </a:tr>
              <a:tr h="370840">
                <a:tc>
                  <a:txBody>
                    <a:bodyPr/>
                    <a:lstStyle/>
                    <a:p>
                      <a:r>
                        <a:rPr lang="en-US" sz="1600" dirty="0"/>
                        <a:t>Program 1, Configuration 1</a:t>
                      </a:r>
                    </a:p>
                  </a:txBody>
                  <a:tcPr/>
                </a:tc>
                <a:extLst>
                  <a:ext uri="{0D108BD9-81ED-4DB2-BD59-A6C34878D82A}">
                    <a16:rowId xmlns:a16="http://schemas.microsoft.com/office/drawing/2014/main" val="3205240106"/>
                  </a:ext>
                </a:extLst>
              </a:tr>
              <a:tr h="370840">
                <a:tc>
                  <a:txBody>
                    <a:bodyPr/>
                    <a:lstStyle/>
                    <a:p>
                      <a:r>
                        <a:rPr lang="en-US" sz="1600" dirty="0"/>
                        <a:t>Program 1, Configuration 1</a:t>
                      </a:r>
                    </a:p>
                  </a:txBody>
                  <a:tcPr/>
                </a:tc>
                <a:extLst>
                  <a:ext uri="{0D108BD9-81ED-4DB2-BD59-A6C34878D82A}">
                    <a16:rowId xmlns:a16="http://schemas.microsoft.com/office/drawing/2014/main" val="658528912"/>
                  </a:ext>
                </a:extLst>
              </a:tr>
              <a:tr h="370840">
                <a:tc>
                  <a:txBody>
                    <a:bodyPr/>
                    <a:lstStyle/>
                    <a:p>
                      <a:r>
                        <a:rPr lang="en-US" sz="1600" dirty="0"/>
                        <a:t>…</a:t>
                      </a:r>
                    </a:p>
                  </a:txBody>
                  <a:tcPr/>
                </a:tc>
                <a:extLst>
                  <a:ext uri="{0D108BD9-81ED-4DB2-BD59-A6C34878D82A}">
                    <a16:rowId xmlns:a16="http://schemas.microsoft.com/office/drawing/2014/main" val="642508965"/>
                  </a:ext>
                </a:extLst>
              </a:tr>
            </a:tbl>
          </a:graphicData>
        </a:graphic>
      </p:graphicFrame>
      <p:sp>
        <p:nvSpPr>
          <p:cNvPr id="9" name="TextBox 8"/>
          <p:cNvSpPr txBox="1"/>
          <p:nvPr/>
        </p:nvSpPr>
        <p:spPr>
          <a:xfrm>
            <a:off x="7065335" y="2733697"/>
            <a:ext cx="1674628" cy="646331"/>
          </a:xfrm>
          <a:prstGeom prst="rect">
            <a:avLst/>
          </a:prstGeom>
          <a:noFill/>
          <a:ln w="38100">
            <a:solidFill>
              <a:schemeClr val="accent1"/>
            </a:solidFill>
          </a:ln>
        </p:spPr>
        <p:txBody>
          <a:bodyPr wrap="square" rtlCol="0">
            <a:spAutoFit/>
          </a:bodyPr>
          <a:lstStyle/>
          <a:p>
            <a:r>
              <a:rPr lang="en-US" dirty="0"/>
              <a:t>External verifier</a:t>
            </a:r>
          </a:p>
        </p:txBody>
      </p:sp>
      <p:cxnSp>
        <p:nvCxnSpPr>
          <p:cNvPr id="11" name="Straight Arrow Connector 10"/>
          <p:cNvCxnSpPr/>
          <p:nvPr/>
        </p:nvCxnSpPr>
        <p:spPr>
          <a:xfrm flipH="1">
            <a:off x="4949455" y="2939905"/>
            <a:ext cx="211587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97302" y="3248249"/>
            <a:ext cx="200163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286539" y="3051546"/>
            <a:ext cx="2280684" cy="53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238692" y="3248249"/>
            <a:ext cx="2328531" cy="159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7" idx="2"/>
          </p:cNvCxnSpPr>
          <p:nvPr/>
        </p:nvCxnSpPr>
        <p:spPr>
          <a:xfrm rot="5400000" flipH="1" flipV="1">
            <a:off x="3175073" y="3701388"/>
            <a:ext cx="1438203" cy="653902"/>
          </a:xfrm>
          <a:prstGeom prst="bentConnector3">
            <a:avLst>
              <a:gd name="adj1" fmla="val 9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52881" y="2501574"/>
            <a:ext cx="1766959" cy="369332"/>
          </a:xfrm>
          <a:prstGeom prst="rect">
            <a:avLst/>
          </a:prstGeom>
          <a:noFill/>
        </p:spPr>
        <p:txBody>
          <a:bodyPr wrap="none" rtlCol="0">
            <a:spAutoFit/>
          </a:bodyPr>
          <a:lstStyle/>
          <a:p>
            <a:r>
              <a:rPr lang="en-US" dirty="0"/>
              <a:t>1. </a:t>
            </a:r>
            <a:r>
              <a:rPr lang="en-US" dirty="0" err="1"/>
              <a:t>AttRequest</a:t>
            </a:r>
            <a:endParaRPr lang="en-US" dirty="0"/>
          </a:p>
        </p:txBody>
      </p:sp>
      <p:sp>
        <p:nvSpPr>
          <p:cNvPr id="25" name="TextBox 24"/>
          <p:cNvSpPr txBox="1"/>
          <p:nvPr/>
        </p:nvSpPr>
        <p:spPr>
          <a:xfrm>
            <a:off x="1407191" y="2648728"/>
            <a:ext cx="2125069" cy="369332"/>
          </a:xfrm>
          <a:prstGeom prst="rect">
            <a:avLst/>
          </a:prstGeom>
          <a:noFill/>
        </p:spPr>
        <p:txBody>
          <a:bodyPr wrap="none" rtlCol="0">
            <a:spAutoFit/>
          </a:bodyPr>
          <a:lstStyle/>
          <a:p>
            <a:r>
              <a:rPr lang="en-US" dirty="0"/>
              <a:t>2. </a:t>
            </a:r>
            <a:r>
              <a:rPr lang="en-US" dirty="0" err="1"/>
              <a:t>QuoteRequest</a:t>
            </a:r>
            <a:endParaRPr lang="en-US" dirty="0"/>
          </a:p>
        </p:txBody>
      </p:sp>
      <p:sp>
        <p:nvSpPr>
          <p:cNvPr id="26" name="TextBox 25"/>
          <p:cNvSpPr txBox="1"/>
          <p:nvPr/>
        </p:nvSpPr>
        <p:spPr>
          <a:xfrm>
            <a:off x="1381016" y="3195362"/>
            <a:ext cx="2293385" cy="369332"/>
          </a:xfrm>
          <a:prstGeom prst="rect">
            <a:avLst/>
          </a:prstGeom>
          <a:noFill/>
        </p:spPr>
        <p:txBody>
          <a:bodyPr wrap="none" rtlCol="0">
            <a:spAutoFit/>
          </a:bodyPr>
          <a:lstStyle/>
          <a:p>
            <a:r>
              <a:rPr lang="en-US" dirty="0"/>
              <a:t>3. </a:t>
            </a:r>
            <a:r>
              <a:rPr lang="en-US" dirty="0" err="1"/>
              <a:t>QuoteResponse</a:t>
            </a:r>
            <a:endParaRPr lang="en-US" dirty="0"/>
          </a:p>
        </p:txBody>
      </p:sp>
      <p:sp>
        <p:nvSpPr>
          <p:cNvPr id="27" name="TextBox 26"/>
          <p:cNvSpPr txBox="1"/>
          <p:nvPr/>
        </p:nvSpPr>
        <p:spPr>
          <a:xfrm>
            <a:off x="3655203" y="4772363"/>
            <a:ext cx="1452962" cy="369332"/>
          </a:xfrm>
          <a:prstGeom prst="rect">
            <a:avLst/>
          </a:prstGeom>
          <a:noFill/>
        </p:spPr>
        <p:txBody>
          <a:bodyPr wrap="none" rtlCol="0">
            <a:spAutoFit/>
          </a:bodyPr>
          <a:lstStyle/>
          <a:p>
            <a:r>
              <a:rPr lang="en-US" dirty="0"/>
              <a:t>4. Retrieve</a:t>
            </a:r>
          </a:p>
        </p:txBody>
      </p:sp>
      <p:sp>
        <p:nvSpPr>
          <p:cNvPr id="28" name="TextBox 27"/>
          <p:cNvSpPr txBox="1"/>
          <p:nvPr/>
        </p:nvSpPr>
        <p:spPr>
          <a:xfrm>
            <a:off x="5071470" y="3357901"/>
            <a:ext cx="2477646" cy="646331"/>
          </a:xfrm>
          <a:prstGeom prst="rect">
            <a:avLst/>
          </a:prstGeom>
          <a:noFill/>
        </p:spPr>
        <p:txBody>
          <a:bodyPr wrap="square" rtlCol="0">
            <a:spAutoFit/>
          </a:bodyPr>
          <a:lstStyle/>
          <a:p>
            <a:r>
              <a:rPr lang="en-US" dirty="0"/>
              <a:t>5. </a:t>
            </a:r>
            <a:r>
              <a:rPr lang="en-US" dirty="0" err="1"/>
              <a:t>QuoteResponse</a:t>
            </a:r>
            <a:r>
              <a:rPr lang="en-US" dirty="0"/>
              <a:t>, measurement list</a:t>
            </a:r>
          </a:p>
        </p:txBody>
      </p:sp>
      <p:sp>
        <p:nvSpPr>
          <p:cNvPr id="36" name="Freeform 35"/>
          <p:cNvSpPr/>
          <p:nvPr/>
        </p:nvSpPr>
        <p:spPr>
          <a:xfrm>
            <a:off x="7506343" y="3365207"/>
            <a:ext cx="941224" cy="813427"/>
          </a:xfrm>
          <a:custGeom>
            <a:avLst/>
            <a:gdLst>
              <a:gd name="connsiteX0" fmla="*/ 243 w 941224"/>
              <a:gd name="connsiteY0" fmla="*/ 0 h 813427"/>
              <a:gd name="connsiteX1" fmla="*/ 154415 w 941224"/>
              <a:gd name="connsiteY1" fmla="*/ 813391 h 813427"/>
              <a:gd name="connsiteX2" fmla="*/ 941224 w 941224"/>
              <a:gd name="connsiteY2" fmla="*/ 26581 h 813427"/>
            </a:gdLst>
            <a:ahLst/>
            <a:cxnLst>
              <a:cxn ang="0">
                <a:pos x="connsiteX0" y="connsiteY0"/>
              </a:cxn>
              <a:cxn ang="0">
                <a:pos x="connsiteX1" y="connsiteY1"/>
              </a:cxn>
              <a:cxn ang="0">
                <a:pos x="connsiteX2" y="connsiteY2"/>
              </a:cxn>
            </a:cxnLst>
            <a:rect l="l" t="t" r="r" b="b"/>
            <a:pathLst>
              <a:path w="941224" h="813427">
                <a:moveTo>
                  <a:pt x="243" y="0"/>
                </a:moveTo>
                <a:cubicBezTo>
                  <a:pt x="-1086" y="404480"/>
                  <a:pt x="-2415" y="808961"/>
                  <a:pt x="154415" y="813391"/>
                </a:cubicBezTo>
                <a:cubicBezTo>
                  <a:pt x="311245" y="817821"/>
                  <a:pt x="626234" y="422201"/>
                  <a:pt x="941224" y="26581"/>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998935" y="4217403"/>
            <a:ext cx="1523366" cy="646331"/>
          </a:xfrm>
          <a:prstGeom prst="rect">
            <a:avLst/>
          </a:prstGeom>
          <a:noFill/>
        </p:spPr>
        <p:txBody>
          <a:bodyPr wrap="square" rtlCol="0">
            <a:spAutoFit/>
          </a:bodyPr>
          <a:lstStyle/>
          <a:p>
            <a:r>
              <a:rPr lang="en-US" dirty="0"/>
              <a:t>6. Validate response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F84C718-ED96-42F3-BD25-F6DDCCC21D47}"/>
                  </a:ext>
                </a:extLst>
              </p14:cNvPr>
              <p14:cNvContentPartPr/>
              <p14:nvPr/>
            </p14:nvContentPartPr>
            <p14:xfrm>
              <a:off x="3765600" y="2258640"/>
              <a:ext cx="2971080" cy="594360"/>
            </p14:xfrm>
          </p:contentPart>
        </mc:Choice>
        <mc:Fallback xmlns="">
          <p:pic>
            <p:nvPicPr>
              <p:cNvPr id="3" name="Ink 2">
                <a:extLst>
                  <a:ext uri="{FF2B5EF4-FFF2-40B4-BE49-F238E27FC236}">
                    <a16:creationId xmlns:a16="http://schemas.microsoft.com/office/drawing/2014/main" id="{2F84C718-ED96-42F3-BD25-F6DDCCC21D47}"/>
                  </a:ext>
                </a:extLst>
              </p:cNvPr>
              <p:cNvPicPr/>
              <p:nvPr/>
            </p:nvPicPr>
            <p:blipFill>
              <a:blip r:embed="rId3"/>
              <a:stretch>
                <a:fillRect/>
              </a:stretch>
            </p:blipFill>
            <p:spPr>
              <a:xfrm>
                <a:off x="3756240" y="2249280"/>
                <a:ext cx="2989800" cy="613080"/>
              </a:xfrm>
              <a:prstGeom prst="rect">
                <a:avLst/>
              </a:prstGeom>
            </p:spPr>
          </p:pic>
        </mc:Fallback>
      </mc:AlternateContent>
    </p:spTree>
    <p:extLst>
      <p:ext uri="{BB962C8B-B14F-4D97-AF65-F5344CB8AC3E}">
        <p14:creationId xmlns:p14="http://schemas.microsoft.com/office/powerpoint/2010/main" val="2715264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solidFill>
                  <a:schemeClr val="bg2">
                    <a:lumMod val="75000"/>
                  </a:schemeClr>
                </a:solidFill>
              </a:rPr>
              <a:t>Can We Use Platform Information Locally?</a:t>
            </a:r>
          </a:p>
          <a:p>
            <a:r>
              <a:rPr lang="en-US" dirty="0">
                <a:solidFill>
                  <a:schemeClr val="bg2">
                    <a:lumMod val="75000"/>
                  </a:schemeClr>
                </a:solidFill>
              </a:rPr>
              <a:t>Can We Use Platform Information Remotely?</a:t>
            </a:r>
          </a:p>
          <a:p>
            <a:r>
              <a:rPr lang="en-US" dirty="0"/>
              <a:t>How Do We Make Sense of Platform State?</a:t>
            </a:r>
          </a:p>
          <a:p>
            <a:r>
              <a:rPr lang="en-US" dirty="0">
                <a:solidFill>
                  <a:schemeClr val="bg2">
                    <a:lumMod val="75000"/>
                  </a:schemeClr>
                </a:solidFill>
              </a:rPr>
              <a:t>Roots of Trust</a:t>
            </a:r>
          </a:p>
          <a:p>
            <a:r>
              <a:rPr lang="en-US" dirty="0">
                <a:solidFill>
                  <a:schemeClr val="bg2">
                    <a:lumMod val="75000"/>
                  </a:schemeClr>
                </a:solidFill>
              </a:rPr>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47</a:t>
            </a:fld>
            <a:endParaRPr lang="en-US"/>
          </a:p>
        </p:txBody>
      </p:sp>
    </p:spTree>
    <p:extLst>
      <p:ext uri="{BB962C8B-B14F-4D97-AF65-F5344CB8AC3E}">
        <p14:creationId xmlns:p14="http://schemas.microsoft.com/office/powerpoint/2010/main" val="1300303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Coping With Information Overload</a:t>
            </a:r>
          </a:p>
        </p:txBody>
      </p:sp>
      <p:sp>
        <p:nvSpPr>
          <p:cNvPr id="3" name="Content Placeholder 2"/>
          <p:cNvSpPr>
            <a:spLocks noGrp="1"/>
          </p:cNvSpPr>
          <p:nvPr>
            <p:ph idx="1"/>
          </p:nvPr>
        </p:nvSpPr>
        <p:spPr>
          <a:xfrm>
            <a:off x="628650" y="1690689"/>
            <a:ext cx="7886700" cy="4486274"/>
          </a:xfrm>
        </p:spPr>
        <p:txBody>
          <a:bodyPr>
            <a:normAutofit/>
          </a:bodyPr>
          <a:lstStyle/>
          <a:p>
            <a:pPr>
              <a:lnSpc>
                <a:spcPct val="120000"/>
              </a:lnSpc>
            </a:pPr>
            <a:r>
              <a:rPr lang="en-US" dirty="0"/>
              <a:t>Can we build perfect secure software?</a:t>
            </a:r>
          </a:p>
          <a:p>
            <a:pPr lvl="1">
              <a:lnSpc>
                <a:spcPct val="120000"/>
              </a:lnSpc>
            </a:pPr>
            <a:r>
              <a:rPr lang="en-US" dirty="0"/>
              <a:t>If yes, a computer running such software can be trusted. </a:t>
            </a:r>
          </a:p>
          <a:p>
            <a:pPr lvl="1">
              <a:lnSpc>
                <a:spcPct val="120000"/>
              </a:lnSpc>
            </a:pPr>
            <a:r>
              <a:rPr lang="en-US" dirty="0"/>
              <a:t>Unfortunately, no. </a:t>
            </a:r>
          </a:p>
          <a:p>
            <a:pPr>
              <a:lnSpc>
                <a:spcPct val="120000"/>
              </a:lnSpc>
            </a:pPr>
            <a:r>
              <a:rPr lang="en-US" dirty="0"/>
              <a:t>Most computers run buggy and </a:t>
            </a:r>
            <a:r>
              <a:rPr lang="en-US" i="1" dirty="0"/>
              <a:t>unverified</a:t>
            </a:r>
            <a:r>
              <a:rPr lang="en-US" dirty="0"/>
              <a:t> code.</a:t>
            </a:r>
          </a:p>
          <a:p>
            <a:pPr>
              <a:lnSpc>
                <a:spcPct val="120000"/>
              </a:lnSpc>
            </a:pPr>
            <a:r>
              <a:rPr lang="en-US" dirty="0"/>
              <a:t>State-space explosion</a:t>
            </a:r>
          </a:p>
          <a:p>
            <a:pPr lvl="1">
              <a:lnSpc>
                <a:spcPct val="120000"/>
              </a:lnSpc>
            </a:pPr>
            <a:r>
              <a:rPr lang="en-US" dirty="0"/>
              <a:t>So many versions, libraries, drivers, dependable applications</a:t>
            </a:r>
          </a:p>
          <a:p>
            <a:pPr>
              <a:lnSpc>
                <a:spcPct val="120000"/>
              </a:lnSpc>
            </a:pPr>
            <a:r>
              <a:rPr lang="en-US" dirty="0"/>
              <a:t>How to deal with state-space explosion?</a:t>
            </a:r>
          </a:p>
        </p:txBody>
      </p:sp>
      <p:sp>
        <p:nvSpPr>
          <p:cNvPr id="4" name="Slide Number Placeholder 3"/>
          <p:cNvSpPr>
            <a:spLocks noGrp="1"/>
          </p:cNvSpPr>
          <p:nvPr>
            <p:ph type="sldNum" sz="quarter" idx="12"/>
          </p:nvPr>
        </p:nvSpPr>
        <p:spPr/>
        <p:txBody>
          <a:bodyPr/>
          <a:lstStyle/>
          <a:p>
            <a:fld id="{E1534AD9-87BC-2541-9239-DCF1CAE7DF3F}" type="slidenum">
              <a:rPr lang="en-US" smtClean="0"/>
              <a:t>48</a:t>
            </a:fld>
            <a:endParaRPr lang="en-US"/>
          </a:p>
        </p:txBody>
      </p:sp>
    </p:spTree>
    <p:extLst>
      <p:ext uri="{BB962C8B-B14F-4D97-AF65-F5344CB8AC3E}">
        <p14:creationId xmlns:p14="http://schemas.microsoft.com/office/powerpoint/2010/main" val="52601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Focusing on Security-Relevant Code</a:t>
            </a:r>
          </a:p>
        </p:txBody>
      </p:sp>
      <p:sp>
        <p:nvSpPr>
          <p:cNvPr id="3" name="Content Placeholder 2"/>
          <p:cNvSpPr>
            <a:spLocks noGrp="1"/>
          </p:cNvSpPr>
          <p:nvPr>
            <p:ph idx="1"/>
          </p:nvPr>
        </p:nvSpPr>
        <p:spPr/>
        <p:txBody>
          <a:bodyPr>
            <a:normAutofit/>
          </a:bodyPr>
          <a:lstStyle/>
          <a:p>
            <a:pPr>
              <a:lnSpc>
                <a:spcPct val="120000"/>
              </a:lnSpc>
            </a:pPr>
            <a:r>
              <a:rPr lang="en-US" dirty="0"/>
              <a:t>Only record the identity of code that will affect security. </a:t>
            </a:r>
          </a:p>
          <a:p>
            <a:pPr>
              <a:lnSpc>
                <a:spcPct val="120000"/>
              </a:lnSpc>
            </a:pPr>
            <a:r>
              <a:rPr lang="en-US" dirty="0">
                <a:solidFill>
                  <a:srgbClr val="C00000"/>
                </a:solidFill>
              </a:rPr>
              <a:t>Reduce the amount of security-relevant code</a:t>
            </a:r>
            <a:r>
              <a:rPr lang="en-US" dirty="0"/>
              <a:t> </a:t>
            </a:r>
          </a:p>
          <a:p>
            <a:pPr lvl="1">
              <a:lnSpc>
                <a:spcPct val="120000"/>
              </a:lnSpc>
            </a:pPr>
            <a:r>
              <a:rPr lang="en-US" dirty="0"/>
              <a:t>Simplifies the verifier’s workload for attestation too</a:t>
            </a:r>
          </a:p>
          <a:p>
            <a:pPr>
              <a:lnSpc>
                <a:spcPct val="120000"/>
              </a:lnSpc>
            </a:pPr>
            <a:r>
              <a:rPr lang="en-US" dirty="0"/>
              <a:t>To achieve this reduction, the platform must support multiple privilege layers, preventing privilege-escalation attacks</a:t>
            </a:r>
          </a:p>
          <a:p>
            <a:pPr lvl="1">
              <a:lnSpc>
                <a:spcPct val="120000"/>
              </a:lnSpc>
            </a:pPr>
            <a:r>
              <a:rPr lang="en-US" dirty="0"/>
              <a:t>The more-privileged code enforces isolation between itself and less-privileged code modules. </a:t>
            </a:r>
          </a:p>
          <a:p>
            <a:pPr lvl="1">
              <a:lnSpc>
                <a:spcPct val="120000"/>
              </a:lnSpc>
            </a:pPr>
            <a:r>
              <a:rPr lang="en-US" dirty="0"/>
              <a:t>Layering simplifies or interprets information given to a </a:t>
            </a:r>
            <a:r>
              <a:rPr lang="en-US" dirty="0" err="1"/>
              <a:t>verifer</a:t>
            </a: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49</a:t>
            </a:fld>
            <a:endParaRPr lang="en-US"/>
          </a:p>
        </p:txBody>
      </p:sp>
    </p:spTree>
    <p:extLst>
      <p:ext uri="{BB962C8B-B14F-4D97-AF65-F5344CB8AC3E}">
        <p14:creationId xmlns:p14="http://schemas.microsoft.com/office/powerpoint/2010/main" val="173010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Challenge for System Security</a:t>
            </a:r>
          </a:p>
        </p:txBody>
      </p:sp>
      <p:sp>
        <p:nvSpPr>
          <p:cNvPr id="3" name="Content Placeholder 2"/>
          <p:cNvSpPr>
            <a:spLocks noGrp="1"/>
          </p:cNvSpPr>
          <p:nvPr>
            <p:ph idx="1"/>
          </p:nvPr>
        </p:nvSpPr>
        <p:spPr/>
        <p:txBody>
          <a:bodyPr/>
          <a:lstStyle/>
          <a:p>
            <a:r>
              <a:rPr lang="en-US" dirty="0"/>
              <a:t>How can you trust a system?</a:t>
            </a:r>
          </a:p>
        </p:txBody>
      </p:sp>
      <p:sp>
        <p:nvSpPr>
          <p:cNvPr id="4" name="Slide Number Placeholder 3"/>
          <p:cNvSpPr>
            <a:spLocks noGrp="1"/>
          </p:cNvSpPr>
          <p:nvPr>
            <p:ph type="sldNum" sz="quarter" idx="12"/>
          </p:nvPr>
        </p:nvSpPr>
        <p:spPr/>
        <p:txBody>
          <a:bodyPr/>
          <a:lstStyle/>
          <a:p>
            <a:fld id="{E1534AD9-87BC-2541-9239-DCF1CAE7DF3F}" type="slidenum">
              <a:rPr lang="en-US" smtClean="0"/>
              <a:t>5</a:t>
            </a:fld>
            <a:endParaRPr lang="en-US"/>
          </a:p>
        </p:txBody>
      </p:sp>
    </p:spTree>
    <p:extLst>
      <p:ext uri="{BB962C8B-B14F-4D97-AF65-F5344CB8AC3E}">
        <p14:creationId xmlns:p14="http://schemas.microsoft.com/office/powerpoint/2010/main" val="1206110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Privilege Layering via the Operating System</a:t>
            </a:r>
          </a:p>
        </p:txBody>
      </p:sp>
      <p:sp>
        <p:nvSpPr>
          <p:cNvPr id="3" name="Content Placeholder 2"/>
          <p:cNvSpPr>
            <a:spLocks noGrp="1"/>
          </p:cNvSpPr>
          <p:nvPr>
            <p:ph idx="1"/>
          </p:nvPr>
        </p:nvSpPr>
        <p:spPr>
          <a:xfrm>
            <a:off x="628650" y="1509823"/>
            <a:ext cx="7886700" cy="4667140"/>
          </a:xfrm>
        </p:spPr>
        <p:txBody>
          <a:bodyPr>
            <a:normAutofit/>
          </a:bodyPr>
          <a:lstStyle/>
          <a:p>
            <a:pPr>
              <a:lnSpc>
                <a:spcPct val="120000"/>
              </a:lnSpc>
            </a:pPr>
            <a:r>
              <a:rPr lang="en-US" dirty="0" err="1"/>
              <a:t>Marchesini</a:t>
            </a:r>
            <a:r>
              <a:rPr lang="en-US" dirty="0"/>
              <a:t> </a:t>
            </a:r>
            <a:r>
              <a:rPr lang="en-US" i="1" dirty="0"/>
              <a:t>et al</a:t>
            </a:r>
            <a:r>
              <a:rPr lang="en-US" dirty="0"/>
              <a:t>. introduce privilege layering OS</a:t>
            </a:r>
          </a:p>
          <a:p>
            <a:pPr>
              <a:lnSpc>
                <a:spcPct val="120000"/>
              </a:lnSpc>
            </a:pPr>
            <a:r>
              <a:rPr lang="en-US" dirty="0"/>
              <a:t>A long-term core (an </a:t>
            </a:r>
            <a:r>
              <a:rPr lang="en-US" dirty="0" err="1"/>
              <a:t>SELinux</a:t>
            </a:r>
            <a:r>
              <a:rPr lang="en-US" dirty="0"/>
              <a:t> kernel in their case)</a:t>
            </a:r>
          </a:p>
          <a:p>
            <a:pPr lvl="1">
              <a:lnSpc>
                <a:spcPct val="120000"/>
              </a:lnSpc>
            </a:pPr>
            <a:r>
              <a:rPr lang="en-US" dirty="0"/>
              <a:t>loads and verifies a </a:t>
            </a:r>
            <a:r>
              <a:rPr lang="en-US" b="1" dirty="0"/>
              <a:t>policy file </a:t>
            </a:r>
            <a:r>
              <a:rPr lang="en-US" dirty="0"/>
              <a:t>supplied by an administrator. </a:t>
            </a:r>
          </a:p>
          <a:p>
            <a:pPr>
              <a:lnSpc>
                <a:spcPct val="120000"/>
              </a:lnSpc>
            </a:pPr>
            <a:r>
              <a:rPr lang="en-US" dirty="0"/>
              <a:t>An </a:t>
            </a:r>
            <a:r>
              <a:rPr lang="en-US" i="1" dirty="0"/>
              <a:t>Enforcer</a:t>
            </a:r>
            <a:r>
              <a:rPr lang="en-US" dirty="0"/>
              <a:t> module in the core ensures that only applications matching the policy can execute. </a:t>
            </a:r>
          </a:p>
          <a:p>
            <a:pPr lvl="1">
              <a:lnSpc>
                <a:spcPct val="120000"/>
              </a:lnSpc>
            </a:pPr>
            <a:r>
              <a:rPr lang="en-US" dirty="0"/>
              <a:t>Kind of the secure boot model. </a:t>
            </a:r>
          </a:p>
          <a:p>
            <a:pPr lvl="1">
              <a:lnSpc>
                <a:spcPct val="120000"/>
              </a:lnSpc>
            </a:pPr>
            <a:r>
              <a:rPr lang="en-US" dirty="0"/>
              <a:t>Secrets bound to the long-term core, not applications</a:t>
            </a:r>
          </a:p>
          <a:p>
            <a:pPr>
              <a:lnSpc>
                <a:spcPct val="120000"/>
              </a:lnSpc>
            </a:pPr>
            <a:r>
              <a:rPr lang="en-US" dirty="0"/>
              <a:t>Remote attestation by verifier </a:t>
            </a:r>
          </a:p>
          <a:p>
            <a:pPr lvl="1">
              <a:lnSpc>
                <a:spcPct val="120000"/>
              </a:lnSpc>
            </a:pPr>
            <a:r>
              <a:rPr lang="en-US" dirty="0">
                <a:solidFill>
                  <a:srgbClr val="C00000"/>
                </a:solidFill>
              </a:rPr>
              <a:t>The long-term core is trustworthy</a:t>
            </a:r>
            <a:r>
              <a:rPr lang="en-US" dirty="0"/>
              <a:t>, </a:t>
            </a:r>
          </a:p>
          <a:p>
            <a:pPr lvl="1">
              <a:lnSpc>
                <a:spcPct val="120000"/>
              </a:lnSpc>
            </a:pPr>
            <a:r>
              <a:rPr lang="en-US" dirty="0"/>
              <a:t>Enforcer is configured with an appropriate policy (i.e., one that satisfies the external party’s requirements).</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50</a:t>
            </a:fld>
            <a:endParaRPr lang="en-US"/>
          </a:p>
        </p:txBody>
      </p:sp>
    </p:spTree>
    <p:extLst>
      <p:ext uri="{BB962C8B-B14F-4D97-AF65-F5344CB8AC3E}">
        <p14:creationId xmlns:p14="http://schemas.microsoft.com/office/powerpoint/2010/main" val="556775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Privilege Layering via Virtualization</a:t>
            </a:r>
          </a:p>
        </p:txBody>
      </p:sp>
      <p:sp>
        <p:nvSpPr>
          <p:cNvPr id="3" name="Content Placeholder 2"/>
          <p:cNvSpPr>
            <a:spLocks noGrp="1"/>
          </p:cNvSpPr>
          <p:nvPr>
            <p:ph idx="1"/>
          </p:nvPr>
        </p:nvSpPr>
        <p:spPr>
          <a:xfrm>
            <a:off x="457200" y="1484784"/>
            <a:ext cx="8229600" cy="4899391"/>
          </a:xfrm>
        </p:spPr>
        <p:txBody>
          <a:bodyPr>
            <a:normAutofit fontScale="92500" lnSpcReduction="10000"/>
          </a:bodyPr>
          <a:lstStyle/>
          <a:p>
            <a:pPr>
              <a:lnSpc>
                <a:spcPct val="120000"/>
              </a:lnSpc>
            </a:pPr>
            <a:r>
              <a:rPr lang="en-US" dirty="0"/>
              <a:t>Microsoft’s Next-Generation Secure Computing Base (NGSCB)</a:t>
            </a:r>
            <a:endParaRPr lang="en-US" sz="1300" dirty="0"/>
          </a:p>
          <a:p>
            <a:pPr lvl="1">
              <a:lnSpc>
                <a:spcPct val="120000"/>
              </a:lnSpc>
            </a:pPr>
            <a:r>
              <a:rPr lang="en-US" dirty="0"/>
              <a:t>Security-sensitive operations confined to one virtual machine (VM)</a:t>
            </a:r>
          </a:p>
          <a:p>
            <a:pPr lvl="1">
              <a:lnSpc>
                <a:spcPct val="120000"/>
              </a:lnSpc>
            </a:pPr>
            <a:r>
              <a:rPr lang="en-US" dirty="0"/>
              <a:t>General purpose computing in another VM</a:t>
            </a:r>
            <a:endParaRPr lang="en-US" sz="1300" dirty="0"/>
          </a:p>
          <a:p>
            <a:pPr lvl="1">
              <a:lnSpc>
                <a:spcPct val="120000"/>
              </a:lnSpc>
            </a:pPr>
            <a:r>
              <a:rPr lang="en-US" dirty="0">
                <a:solidFill>
                  <a:srgbClr val="C00000"/>
                </a:solidFill>
              </a:rPr>
              <a:t>Virtual machine monitor </a:t>
            </a:r>
            <a:r>
              <a:rPr lang="en-US" dirty="0"/>
              <a:t>(VMM), i.e., hypervisor, provides strong isolation between VMs</a:t>
            </a:r>
          </a:p>
          <a:p>
            <a:pPr>
              <a:lnSpc>
                <a:spcPct val="120000"/>
              </a:lnSpc>
            </a:pPr>
            <a:r>
              <a:rPr lang="en-US" dirty="0"/>
              <a:t>Remote attestation to verifier</a:t>
            </a:r>
          </a:p>
          <a:p>
            <a:pPr lvl="1">
              <a:lnSpc>
                <a:spcPct val="120000"/>
              </a:lnSpc>
            </a:pPr>
            <a:r>
              <a:rPr lang="en-US" dirty="0"/>
              <a:t>The identity of the VMM</a:t>
            </a:r>
          </a:p>
          <a:p>
            <a:pPr lvl="1">
              <a:lnSpc>
                <a:spcPct val="120000"/>
              </a:lnSpc>
            </a:pPr>
            <a:r>
              <a:rPr lang="en-US" dirty="0"/>
              <a:t>A particular VM, rather than applications in the other VMs. </a:t>
            </a:r>
          </a:p>
          <a:p>
            <a:pPr>
              <a:lnSpc>
                <a:spcPct val="120000"/>
              </a:lnSpc>
            </a:pPr>
            <a:r>
              <a:rPr lang="en-US" dirty="0"/>
              <a:t>Challenge: privilege-escalation attacks</a:t>
            </a:r>
            <a:endParaRPr lang="en-US" sz="1000" dirty="0"/>
          </a:p>
          <a:p>
            <a:pPr>
              <a:lnSpc>
                <a:spcPct val="120000"/>
              </a:lnSpc>
            </a:pPr>
            <a:r>
              <a:rPr lang="en-US" dirty="0"/>
              <a:t>The impact of NGSCB architecture</a:t>
            </a:r>
          </a:p>
          <a:p>
            <a:pPr lvl="1">
              <a:lnSpc>
                <a:spcPct val="120000"/>
              </a:lnSpc>
            </a:pPr>
            <a:r>
              <a:rPr lang="en-US" dirty="0"/>
              <a:t>TPM</a:t>
            </a:r>
          </a:p>
          <a:p>
            <a:pPr lvl="1">
              <a:lnSpc>
                <a:spcPct val="120000"/>
              </a:lnSpc>
            </a:pPr>
            <a:r>
              <a:rPr lang="en-US" dirty="0"/>
              <a:t>DRTM (dynamic root of trust for measurement)</a:t>
            </a:r>
          </a:p>
          <a:p>
            <a:pPr lvl="1">
              <a:lnSpc>
                <a:spcPct val="120000"/>
              </a:lnSpc>
            </a:pPr>
            <a:r>
              <a:rPr lang="en-US" dirty="0"/>
              <a:t>How to build secure applications on a bootstrapped foundation of trust</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51</a:t>
            </a:fld>
            <a:endParaRPr lang="en-US"/>
          </a:p>
        </p:txBody>
      </p:sp>
    </p:spTree>
    <p:extLst>
      <p:ext uri="{BB962C8B-B14F-4D97-AF65-F5344CB8AC3E}">
        <p14:creationId xmlns:p14="http://schemas.microsoft.com/office/powerpoint/2010/main" val="1991965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Hardware-Supported Isolation: System-Management Mode</a:t>
            </a:r>
          </a:p>
        </p:txBody>
      </p:sp>
      <p:sp>
        <p:nvSpPr>
          <p:cNvPr id="3" name="Content Placeholder 2"/>
          <p:cNvSpPr>
            <a:spLocks noGrp="1"/>
          </p:cNvSpPr>
          <p:nvPr>
            <p:ph idx="1"/>
          </p:nvPr>
        </p:nvSpPr>
        <p:spPr/>
        <p:txBody>
          <a:bodyPr>
            <a:normAutofit/>
          </a:bodyPr>
          <a:lstStyle/>
          <a:p>
            <a:pPr>
              <a:lnSpc>
                <a:spcPct val="120000"/>
              </a:lnSpc>
            </a:pPr>
            <a:r>
              <a:rPr lang="en-US" dirty="0" err="1"/>
              <a:t>Azab</a:t>
            </a:r>
            <a:r>
              <a:rPr lang="en-US" dirty="0"/>
              <a:t> </a:t>
            </a:r>
            <a:r>
              <a:rPr lang="en-US" i="1" dirty="0"/>
              <a:t>et al</a:t>
            </a:r>
            <a:r>
              <a:rPr lang="en-US" dirty="0"/>
              <a:t>. uses </a:t>
            </a:r>
            <a:r>
              <a:rPr lang="en-US" i="1" dirty="0"/>
              <a:t>System-Management Mode </a:t>
            </a:r>
            <a:r>
              <a:rPr lang="en-US" dirty="0"/>
              <a:t>(</a:t>
            </a:r>
            <a:r>
              <a:rPr lang="en-US" i="1" dirty="0"/>
              <a:t>SMM</a:t>
            </a:r>
            <a:r>
              <a:rPr lang="en-US" dirty="0"/>
              <a:t>) to monitor and attest to the integrity of a hypervisor</a:t>
            </a:r>
          </a:p>
          <a:p>
            <a:pPr lvl="1">
              <a:lnSpc>
                <a:spcPct val="120000"/>
              </a:lnSpc>
            </a:pPr>
            <a:r>
              <a:rPr lang="en-US" dirty="0"/>
              <a:t>No need of software “underneath” the hypervisor. </a:t>
            </a:r>
            <a:endParaRPr lang="en-US" sz="1600" dirty="0"/>
          </a:p>
          <a:p>
            <a:pPr>
              <a:lnSpc>
                <a:spcPct val="120000"/>
              </a:lnSpc>
            </a:pPr>
            <a:r>
              <a:rPr lang="en-US" dirty="0"/>
              <a:t>SMM: a special x86 execution mode invoked via System-Management Interrupts (SMIs) – hardware based</a:t>
            </a:r>
          </a:p>
          <a:p>
            <a:pPr lvl="1">
              <a:lnSpc>
                <a:spcPct val="120000"/>
              </a:lnSpc>
            </a:pPr>
            <a:r>
              <a:rPr lang="en-US" dirty="0"/>
              <a:t>Often used to control fan speed</a:t>
            </a:r>
          </a:p>
          <a:p>
            <a:pPr lvl="1">
              <a:lnSpc>
                <a:spcPct val="120000"/>
              </a:lnSpc>
            </a:pPr>
            <a:r>
              <a:rPr lang="en-US" dirty="0"/>
              <a:t>React to special keys on laptop keyboards such as the volume control buttons</a:t>
            </a:r>
            <a:endParaRPr lang="en-US" sz="1400" dirty="0"/>
          </a:p>
          <a:p>
            <a:pPr>
              <a:lnSpc>
                <a:spcPct val="120000"/>
              </a:lnSpc>
            </a:pPr>
            <a:r>
              <a:rPr lang="en-US" dirty="0"/>
              <a:t>Code in an SMI handler operates independently of normal system code, such as the OS or hypervisor</a:t>
            </a:r>
          </a:p>
          <a:p>
            <a:pPr lvl="1">
              <a:lnSpc>
                <a:spcPct val="120000"/>
              </a:lnSpc>
            </a:pPr>
            <a:r>
              <a:rPr lang="en-US" dirty="0"/>
              <a:t>Can introspect on CPU state and the contents of memory.</a:t>
            </a:r>
          </a:p>
        </p:txBody>
      </p:sp>
      <p:sp>
        <p:nvSpPr>
          <p:cNvPr id="4" name="Slide Number Placeholder 3"/>
          <p:cNvSpPr>
            <a:spLocks noGrp="1"/>
          </p:cNvSpPr>
          <p:nvPr>
            <p:ph type="sldNum" sz="quarter" idx="12"/>
          </p:nvPr>
        </p:nvSpPr>
        <p:spPr/>
        <p:txBody>
          <a:bodyPr/>
          <a:lstStyle/>
          <a:p>
            <a:fld id="{E1534AD9-87BC-2541-9239-DCF1CAE7DF3F}" type="slidenum">
              <a:rPr lang="en-US" smtClean="0"/>
              <a:t>52</a:t>
            </a:fld>
            <a:endParaRPr lang="en-US"/>
          </a:p>
        </p:txBody>
      </p:sp>
    </p:spTree>
    <p:extLst>
      <p:ext uri="{BB962C8B-B14F-4D97-AF65-F5344CB8AC3E}">
        <p14:creationId xmlns:p14="http://schemas.microsoft.com/office/powerpoint/2010/main" val="2076795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Hardware-Supported Isolation: Dynamic Root of Trust for Measurement</a:t>
            </a:r>
          </a:p>
        </p:txBody>
      </p:sp>
      <p:sp>
        <p:nvSpPr>
          <p:cNvPr id="3" name="Content Placeholder 2"/>
          <p:cNvSpPr>
            <a:spLocks noGrp="1"/>
          </p:cNvSpPr>
          <p:nvPr>
            <p:ph idx="1"/>
          </p:nvPr>
        </p:nvSpPr>
        <p:spPr/>
        <p:txBody>
          <a:bodyPr>
            <a:normAutofit lnSpcReduction="10000"/>
          </a:bodyPr>
          <a:lstStyle/>
          <a:p>
            <a:pPr>
              <a:lnSpc>
                <a:spcPct val="120000"/>
              </a:lnSpc>
            </a:pPr>
            <a:r>
              <a:rPr lang="en-US" dirty="0"/>
              <a:t>VMM-based isolation includes a lot of non-security-relevant code, </a:t>
            </a:r>
          </a:p>
          <a:p>
            <a:pPr lvl="1">
              <a:lnSpc>
                <a:spcPct val="120000"/>
              </a:lnSpc>
            </a:pPr>
            <a:r>
              <a:rPr lang="en-US" dirty="0"/>
              <a:t>BIOS, the boot loader, and various option ROMs. </a:t>
            </a:r>
          </a:p>
          <a:p>
            <a:pPr>
              <a:lnSpc>
                <a:spcPct val="120000"/>
              </a:lnSpc>
            </a:pPr>
            <a:r>
              <a:rPr lang="en-US" dirty="0"/>
              <a:t>To address these shortcomings, AMD and Intel extended the x86 instruction set to support a dynamic root of trust for measurement  (DRTM – also known as late launch ) operation </a:t>
            </a:r>
          </a:p>
          <a:p>
            <a:pPr lvl="1">
              <a:lnSpc>
                <a:spcPct val="120000"/>
              </a:lnSpc>
            </a:pPr>
            <a:r>
              <a:rPr lang="en-US" dirty="0"/>
              <a:t>Secure Virtual Machine (SVM) by AMD</a:t>
            </a:r>
          </a:p>
          <a:p>
            <a:pPr lvl="1">
              <a:lnSpc>
                <a:spcPct val="120000"/>
              </a:lnSpc>
            </a:pPr>
            <a:r>
              <a:rPr lang="en-US" dirty="0"/>
              <a:t>Trusted </a:t>
            </a:r>
            <a:r>
              <a:rPr lang="en-US" dirty="0" err="1"/>
              <a:t>eXecution</a:t>
            </a:r>
            <a:r>
              <a:rPr lang="en-US" dirty="0"/>
              <a:t> Technology (TXT) (</a:t>
            </a:r>
            <a:r>
              <a:rPr lang="en-US" dirty="0" err="1"/>
              <a:t>LaGrande</a:t>
            </a:r>
            <a:r>
              <a:rPr lang="en-US" dirty="0"/>
              <a:t> Technology) by Intel</a:t>
            </a:r>
          </a:p>
          <a:p>
            <a:pPr>
              <a:lnSpc>
                <a:spcPct val="120000"/>
              </a:lnSpc>
            </a:pPr>
            <a:r>
              <a:rPr lang="en-US" dirty="0"/>
              <a:t>A DRTM operation </a:t>
            </a:r>
          </a:p>
          <a:p>
            <a:pPr lvl="1">
              <a:lnSpc>
                <a:spcPct val="120000"/>
              </a:lnSpc>
            </a:pPr>
            <a:r>
              <a:rPr lang="en-US" dirty="0"/>
              <a:t>Resets the CPU and memory controller to a known state</a:t>
            </a:r>
          </a:p>
          <a:p>
            <a:pPr lvl="1">
              <a:lnSpc>
                <a:spcPct val="120000"/>
              </a:lnSpc>
            </a:pPr>
            <a:r>
              <a:rPr lang="en-US" dirty="0"/>
              <a:t>Atomically measures a piece of code into the TPM</a:t>
            </a:r>
          </a:p>
          <a:p>
            <a:pPr lvl="1">
              <a:lnSpc>
                <a:spcPct val="120000"/>
              </a:lnSpc>
            </a:pPr>
            <a:r>
              <a:rPr lang="en-US" dirty="0"/>
              <a:t>Begins executing the code in a hardware-protected environment.</a:t>
            </a:r>
          </a:p>
          <a:p>
            <a:pPr lvl="1">
              <a:lnSpc>
                <a:spcPct val="120000"/>
              </a:lnSpc>
            </a:pPr>
            <a:endParaRPr lang="en-US" dirty="0"/>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53</a:t>
            </a:fld>
            <a:endParaRPr lang="en-US"/>
          </a:p>
        </p:txBody>
      </p:sp>
    </p:spTree>
    <p:extLst>
      <p:ext uri="{BB962C8B-B14F-4D97-AF65-F5344CB8AC3E}">
        <p14:creationId xmlns:p14="http://schemas.microsoft.com/office/powerpoint/2010/main" val="1624073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Slicing and Privilege Separation</a:t>
            </a:r>
          </a:p>
        </p:txBody>
      </p:sp>
      <p:sp>
        <p:nvSpPr>
          <p:cNvPr id="3" name="Content Placeholder 2"/>
          <p:cNvSpPr>
            <a:spLocks noGrp="1"/>
          </p:cNvSpPr>
          <p:nvPr>
            <p:ph idx="1"/>
          </p:nvPr>
        </p:nvSpPr>
        <p:spPr>
          <a:xfrm>
            <a:off x="628650" y="1508760"/>
            <a:ext cx="7886700" cy="4668203"/>
          </a:xfrm>
        </p:spPr>
        <p:txBody>
          <a:bodyPr>
            <a:normAutofit/>
          </a:bodyPr>
          <a:lstStyle/>
          <a:p>
            <a:pPr>
              <a:lnSpc>
                <a:spcPct val="120000"/>
              </a:lnSpc>
            </a:pPr>
            <a:r>
              <a:rPr lang="en-US" dirty="0"/>
              <a:t>A persistent challenge: most software was written </a:t>
            </a:r>
            <a:r>
              <a:rPr lang="en-US" dirty="0">
                <a:solidFill>
                  <a:srgbClr val="C00000"/>
                </a:solidFill>
              </a:rPr>
              <a:t>without meticulous attention</a:t>
            </a:r>
            <a:r>
              <a:rPr lang="en-US" dirty="0"/>
              <a:t> to the principle of least privilege. </a:t>
            </a:r>
          </a:p>
          <a:p>
            <a:pPr>
              <a:lnSpc>
                <a:spcPct val="120000"/>
              </a:lnSpc>
            </a:pPr>
            <a:r>
              <a:rPr lang="en-US" dirty="0"/>
              <a:t>Solution: privilege separation to a legacy codebase, via tools such as </a:t>
            </a:r>
            <a:r>
              <a:rPr lang="en-US" dirty="0" err="1"/>
              <a:t>PrivTrans</a:t>
            </a:r>
            <a:r>
              <a:rPr lang="en-US" dirty="0"/>
              <a:t> </a:t>
            </a:r>
          </a:p>
          <a:p>
            <a:pPr>
              <a:lnSpc>
                <a:spcPct val="120000"/>
              </a:lnSpc>
            </a:pPr>
            <a:r>
              <a:rPr lang="en-US" dirty="0" err="1"/>
              <a:t>PrivTrans</a:t>
            </a:r>
            <a:r>
              <a:rPr lang="en-US" dirty="0"/>
              <a:t> leverages programmer annotations to automatically separate an existing program into privileged and unprivileged components. </a:t>
            </a:r>
          </a:p>
          <a:p>
            <a:pPr>
              <a:lnSpc>
                <a:spcPct val="120000"/>
              </a:lnSpc>
            </a:pPr>
            <a:r>
              <a:rPr lang="en-US" dirty="0"/>
              <a:t>The authors compare their results against the manual privilege separation performed for the </a:t>
            </a:r>
            <a:r>
              <a:rPr lang="en-US" dirty="0" err="1"/>
              <a:t>OpenSSH</a:t>
            </a:r>
            <a:r>
              <a:rPr lang="en-US" dirty="0"/>
              <a:t> utility.</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54</a:t>
            </a:fld>
            <a:endParaRPr lang="en-US"/>
          </a:p>
        </p:txBody>
      </p:sp>
    </p:spTree>
    <p:extLst>
      <p:ext uri="{BB962C8B-B14F-4D97-AF65-F5344CB8AC3E}">
        <p14:creationId xmlns:p14="http://schemas.microsoft.com/office/powerpoint/2010/main" val="1216307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Conveying Higher-Level Information</a:t>
            </a:r>
          </a:p>
        </p:txBody>
      </p:sp>
      <p:sp>
        <p:nvSpPr>
          <p:cNvPr id="3" name="Content Placeholder 2"/>
          <p:cNvSpPr>
            <a:spLocks noGrp="1"/>
          </p:cNvSpPr>
          <p:nvPr>
            <p:ph idx="1"/>
          </p:nvPr>
        </p:nvSpPr>
        <p:spPr/>
        <p:txBody>
          <a:bodyPr/>
          <a:lstStyle/>
          <a:p>
            <a:pPr>
              <a:lnSpc>
                <a:spcPct val="100000"/>
              </a:lnSpc>
            </a:pPr>
            <a:r>
              <a:rPr lang="en-US" dirty="0"/>
              <a:t>Convert the information into a set of higher-level properties that facilitate trust judgements</a:t>
            </a:r>
          </a:p>
          <a:p>
            <a:pPr>
              <a:lnSpc>
                <a:spcPct val="120000"/>
              </a:lnSpc>
            </a:pPr>
            <a:r>
              <a:rPr lang="en-US" dirty="0"/>
              <a:t>Convey information about software</a:t>
            </a:r>
          </a:p>
          <a:p>
            <a:pPr lvl="1">
              <a:lnSpc>
                <a:spcPct val="120000"/>
              </a:lnSpc>
            </a:pPr>
            <a:r>
              <a:rPr lang="en-US" dirty="0"/>
              <a:t>Static methods such as type checking</a:t>
            </a:r>
          </a:p>
          <a:p>
            <a:pPr lvl="1">
              <a:lnSpc>
                <a:spcPct val="120000"/>
              </a:lnSpc>
            </a:pPr>
            <a:r>
              <a:rPr lang="en-US" dirty="0"/>
              <a:t>Inline reference monitors</a:t>
            </a:r>
          </a:p>
          <a:p>
            <a:pPr lvl="1">
              <a:lnSpc>
                <a:spcPct val="120000"/>
              </a:lnSpc>
            </a:pPr>
            <a:r>
              <a:rPr lang="en-US" dirty="0"/>
              <a:t>Dynamic methods such as hypervisors</a:t>
            </a:r>
          </a:p>
          <a:p>
            <a:pPr lvl="1">
              <a:lnSpc>
                <a:spcPct val="120000"/>
              </a:lnSpc>
            </a:pPr>
            <a:r>
              <a:rPr lang="en-US" dirty="0"/>
              <a:t>Security kernels</a:t>
            </a:r>
          </a:p>
          <a:p>
            <a:pPr lvl="1">
              <a:lnSpc>
                <a:spcPct val="120000"/>
              </a:lnSpc>
            </a:pPr>
            <a:r>
              <a:rPr lang="en-US" dirty="0"/>
              <a:t>Language runtimes</a:t>
            </a:r>
          </a:p>
          <a:p>
            <a:pPr>
              <a:lnSpc>
                <a:spcPct val="120000"/>
              </a:lnSpc>
            </a:pPr>
            <a:r>
              <a:rPr lang="en-US" dirty="0"/>
              <a:t>Attesting to code identity assures verifier the transformed code runs</a:t>
            </a:r>
          </a:p>
          <a:p>
            <a:pPr>
              <a:lnSpc>
                <a:spcPct val="10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55</a:t>
            </a:fld>
            <a:endParaRPr lang="en-US"/>
          </a:p>
        </p:txBody>
      </p:sp>
    </p:spTree>
    <p:extLst>
      <p:ext uri="{BB962C8B-B14F-4D97-AF65-F5344CB8AC3E}">
        <p14:creationId xmlns:p14="http://schemas.microsoft.com/office/powerpoint/2010/main" val="26971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Outsourcing</a:t>
            </a:r>
          </a:p>
        </p:txBody>
      </p:sp>
      <p:sp>
        <p:nvSpPr>
          <p:cNvPr id="3" name="Content Placeholder 2"/>
          <p:cNvSpPr>
            <a:spLocks noGrp="1"/>
          </p:cNvSpPr>
          <p:nvPr>
            <p:ph idx="1"/>
          </p:nvPr>
        </p:nvSpPr>
        <p:spPr/>
        <p:txBody>
          <a:bodyPr>
            <a:normAutofit/>
          </a:bodyPr>
          <a:lstStyle/>
          <a:p>
            <a:pPr>
              <a:lnSpc>
                <a:spcPct val="120000"/>
              </a:lnSpc>
            </a:pPr>
            <a:r>
              <a:rPr lang="en-US" dirty="0"/>
              <a:t>Outsource the problem of interpreting code identity to a third party. </a:t>
            </a:r>
          </a:p>
          <a:p>
            <a:pPr>
              <a:lnSpc>
                <a:spcPct val="120000"/>
              </a:lnSpc>
            </a:pPr>
            <a:r>
              <a:rPr lang="en-US" dirty="0"/>
              <a:t>One strategy</a:t>
            </a:r>
          </a:p>
          <a:p>
            <a:pPr lvl="1">
              <a:lnSpc>
                <a:spcPct val="120000"/>
              </a:lnSpc>
            </a:pPr>
            <a:r>
              <a:rPr lang="en-US" dirty="0"/>
              <a:t>Clients obtain certificates from their software providers that map hash values to software names and/or versions. </a:t>
            </a:r>
          </a:p>
          <a:p>
            <a:pPr lvl="1">
              <a:lnSpc>
                <a:spcPct val="120000"/>
              </a:lnSpc>
            </a:pPr>
            <a:r>
              <a:rPr lang="en-US" dirty="0"/>
              <a:t>A client sends these certificates for their attestation</a:t>
            </a:r>
          </a:p>
          <a:p>
            <a:pPr>
              <a:lnSpc>
                <a:spcPct val="120000"/>
              </a:lnSpc>
            </a:pPr>
            <a:r>
              <a:rPr lang="en-US" dirty="0"/>
              <a:t>Benefit</a:t>
            </a:r>
          </a:p>
          <a:p>
            <a:pPr lvl="1">
              <a:lnSpc>
                <a:spcPct val="120000"/>
              </a:lnSpc>
            </a:pPr>
            <a:r>
              <a:rPr lang="en-US" dirty="0"/>
              <a:t>No need of database for mapping hash values to software packages at verifier</a:t>
            </a:r>
          </a:p>
        </p:txBody>
      </p:sp>
      <p:sp>
        <p:nvSpPr>
          <p:cNvPr id="4" name="Slide Number Placeholder 3"/>
          <p:cNvSpPr>
            <a:spLocks noGrp="1"/>
          </p:cNvSpPr>
          <p:nvPr>
            <p:ph type="sldNum" sz="quarter" idx="12"/>
          </p:nvPr>
        </p:nvSpPr>
        <p:spPr/>
        <p:txBody>
          <a:bodyPr/>
          <a:lstStyle/>
          <a:p>
            <a:fld id="{E1534AD9-87BC-2541-9239-DCF1CAE7DF3F}" type="slidenum">
              <a:rPr lang="en-US" smtClean="0"/>
              <a:t>56</a:t>
            </a:fld>
            <a:endParaRPr lang="en-US"/>
          </a:p>
        </p:txBody>
      </p:sp>
    </p:spTree>
    <p:extLst>
      <p:ext uri="{BB962C8B-B14F-4D97-AF65-F5344CB8AC3E}">
        <p14:creationId xmlns:p14="http://schemas.microsoft.com/office/powerpoint/2010/main" val="582401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solidFill>
                  <a:schemeClr val="bg2">
                    <a:lumMod val="75000"/>
                  </a:schemeClr>
                </a:solidFill>
              </a:rPr>
              <a:t>Can We Use Platform Information Locally?</a:t>
            </a:r>
          </a:p>
          <a:p>
            <a:r>
              <a:rPr lang="en-US" dirty="0">
                <a:solidFill>
                  <a:schemeClr val="bg2">
                    <a:lumMod val="75000"/>
                  </a:schemeClr>
                </a:solidFill>
              </a:rPr>
              <a:t>Can We Use Platform Information Remotely?</a:t>
            </a:r>
          </a:p>
          <a:p>
            <a:r>
              <a:rPr lang="en-US" dirty="0">
                <a:solidFill>
                  <a:schemeClr val="bg2">
                    <a:lumMod val="75000"/>
                  </a:schemeClr>
                </a:solidFill>
              </a:rPr>
              <a:t>How Do We Make Sense of Platform State?</a:t>
            </a:r>
          </a:p>
          <a:p>
            <a:r>
              <a:rPr lang="en-US" dirty="0"/>
              <a:t>Roots of Trust</a:t>
            </a:r>
          </a:p>
          <a:p>
            <a:r>
              <a:rPr lang="en-US" dirty="0">
                <a:solidFill>
                  <a:schemeClr val="bg2">
                    <a:lumMod val="75000"/>
                  </a:schemeClr>
                </a:solidFill>
              </a:rPr>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57</a:t>
            </a:fld>
            <a:endParaRPr lang="en-US"/>
          </a:p>
        </p:txBody>
      </p:sp>
    </p:spTree>
    <p:extLst>
      <p:ext uri="{BB962C8B-B14F-4D97-AF65-F5344CB8AC3E}">
        <p14:creationId xmlns:p14="http://schemas.microsoft.com/office/powerpoint/2010/main" val="157586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Roots of Trust</a:t>
            </a:r>
          </a:p>
        </p:txBody>
      </p:sp>
      <p:sp>
        <p:nvSpPr>
          <p:cNvPr id="3" name="Content Placeholder 2"/>
          <p:cNvSpPr>
            <a:spLocks noGrp="1"/>
          </p:cNvSpPr>
          <p:nvPr>
            <p:ph idx="1"/>
          </p:nvPr>
        </p:nvSpPr>
        <p:spPr>
          <a:xfrm>
            <a:off x="628650" y="1474470"/>
            <a:ext cx="7886700" cy="4702493"/>
          </a:xfrm>
        </p:spPr>
        <p:txBody>
          <a:bodyPr>
            <a:normAutofit/>
          </a:bodyPr>
          <a:lstStyle/>
          <a:p>
            <a:pPr>
              <a:lnSpc>
                <a:spcPct val="120000"/>
              </a:lnSpc>
            </a:pPr>
            <a:r>
              <a:rPr lang="en-US" dirty="0"/>
              <a:t>Trust in any system needs</a:t>
            </a:r>
          </a:p>
          <a:p>
            <a:pPr lvl="1">
              <a:lnSpc>
                <a:spcPct val="120000"/>
              </a:lnSpc>
            </a:pPr>
            <a:r>
              <a:rPr lang="en-US" dirty="0"/>
              <a:t>a foundation or </a:t>
            </a:r>
          </a:p>
          <a:p>
            <a:pPr lvl="1">
              <a:lnSpc>
                <a:spcPct val="120000"/>
              </a:lnSpc>
            </a:pPr>
            <a:r>
              <a:rPr lang="en-US" dirty="0"/>
              <a:t>a root of trust</a:t>
            </a:r>
            <a:endParaRPr lang="en-US" sz="1100" dirty="0"/>
          </a:p>
          <a:p>
            <a:pPr>
              <a:lnSpc>
                <a:spcPct val="120000"/>
              </a:lnSpc>
            </a:pPr>
            <a:r>
              <a:rPr lang="en-US" dirty="0"/>
              <a:t>The root of trust can be built upon </a:t>
            </a:r>
          </a:p>
          <a:p>
            <a:pPr lvl="1">
              <a:lnSpc>
                <a:spcPct val="120000"/>
              </a:lnSpc>
            </a:pPr>
            <a:r>
              <a:rPr lang="en-US" dirty="0"/>
              <a:t>Secret private key embedded in hardware; </a:t>
            </a:r>
          </a:p>
          <a:p>
            <a:pPr lvl="1">
              <a:lnSpc>
                <a:spcPct val="120000"/>
              </a:lnSpc>
            </a:pPr>
            <a:r>
              <a:rPr lang="en-US" dirty="0"/>
              <a:t>Corresponding public key certified by the hardware’s manufacturer. </a:t>
            </a:r>
          </a:p>
          <a:p>
            <a:pPr lvl="1">
              <a:lnSpc>
                <a:spcPct val="120000"/>
              </a:lnSpc>
            </a:pPr>
            <a:r>
              <a:rPr lang="en-US" dirty="0"/>
              <a:t>The first piece of code that make measurements (e.g. code in the early boot process)</a:t>
            </a:r>
            <a:endParaRPr lang="en-US" sz="1100" dirty="0"/>
          </a:p>
          <a:p>
            <a:pPr lvl="1">
              <a:lnSpc>
                <a:spcPct val="120000"/>
              </a:lnSpc>
            </a:pPr>
            <a:r>
              <a:rPr lang="en-US" dirty="0"/>
              <a:t>Physical hardware itself.</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58</a:t>
            </a:fld>
            <a:endParaRPr lang="en-US"/>
          </a:p>
        </p:txBody>
      </p:sp>
    </p:spTree>
    <p:extLst>
      <p:ext uri="{BB962C8B-B14F-4D97-AF65-F5344CB8AC3E}">
        <p14:creationId xmlns:p14="http://schemas.microsoft.com/office/powerpoint/2010/main" val="625051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General-Purpose Tamper-Resistant and Tamper-Responding Devices</a:t>
            </a:r>
          </a:p>
        </p:txBody>
      </p:sp>
      <p:sp>
        <p:nvSpPr>
          <p:cNvPr id="3" name="Content Placeholder 2"/>
          <p:cNvSpPr>
            <a:spLocks noGrp="1"/>
          </p:cNvSpPr>
          <p:nvPr>
            <p:ph idx="1"/>
          </p:nvPr>
        </p:nvSpPr>
        <p:spPr/>
        <p:txBody>
          <a:bodyPr>
            <a:normAutofit/>
          </a:bodyPr>
          <a:lstStyle/>
          <a:p>
            <a:pPr>
              <a:lnSpc>
                <a:spcPct val="120000"/>
              </a:lnSpc>
            </a:pPr>
            <a:r>
              <a:rPr lang="en-US" dirty="0"/>
              <a:t>Manufacturing tamper-resistant devices is expensive</a:t>
            </a:r>
          </a:p>
          <a:p>
            <a:pPr lvl="1">
              <a:lnSpc>
                <a:spcPct val="120000"/>
              </a:lnSpc>
            </a:pPr>
            <a:r>
              <a:rPr lang="en-US" dirty="0"/>
              <a:t>No much commercial success</a:t>
            </a:r>
          </a:p>
          <a:p>
            <a:pPr>
              <a:lnSpc>
                <a:spcPct val="120000"/>
              </a:lnSpc>
            </a:pPr>
            <a:r>
              <a:rPr lang="en-US" dirty="0"/>
              <a:t>Commercial solutions do use research ideas</a:t>
            </a:r>
            <a:endParaRPr lang="en-US" sz="1200" dirty="0"/>
          </a:p>
          <a:p>
            <a:pPr lvl="1">
              <a:lnSpc>
                <a:spcPct val="120000"/>
              </a:lnSpc>
            </a:pPr>
            <a:r>
              <a:rPr lang="en-US" dirty="0">
                <a:solidFill>
                  <a:srgbClr val="C00000"/>
                </a:solidFill>
              </a:rPr>
              <a:t>Hardware stores a secret private key</a:t>
            </a:r>
            <a:r>
              <a:rPr lang="en-US" dirty="0"/>
              <a:t>, </a:t>
            </a:r>
          </a:p>
          <a:p>
            <a:pPr lvl="1">
              <a:lnSpc>
                <a:spcPct val="120000"/>
              </a:lnSpc>
            </a:pPr>
            <a:r>
              <a:rPr lang="en-US" dirty="0">
                <a:solidFill>
                  <a:srgbClr val="C00000"/>
                </a:solidFill>
              </a:rPr>
              <a:t>Manufacturer digitally signs a certificate of the corresponding public key</a:t>
            </a:r>
            <a:r>
              <a:rPr lang="en-US" dirty="0"/>
              <a:t>. </a:t>
            </a:r>
          </a:p>
          <a:p>
            <a:pPr lvl="1">
              <a:lnSpc>
                <a:spcPct val="120000"/>
              </a:lnSpc>
            </a:pPr>
            <a:r>
              <a:rPr lang="en-US" dirty="0"/>
              <a:t>The verifier uses the certificate to establish trust in the platform.</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59</a:t>
            </a:fld>
            <a:endParaRPr lang="en-US"/>
          </a:p>
        </p:txBody>
      </p:sp>
    </p:spTree>
    <p:extLst>
      <p:ext uri="{BB962C8B-B14F-4D97-AF65-F5344CB8AC3E}">
        <p14:creationId xmlns:p14="http://schemas.microsoft.com/office/powerpoint/2010/main" val="197238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Trust</a:t>
            </a:r>
          </a:p>
        </p:txBody>
      </p:sp>
      <p:sp>
        <p:nvSpPr>
          <p:cNvPr id="3" name="Content Placeholder 2"/>
          <p:cNvSpPr>
            <a:spLocks noGrp="1"/>
          </p:cNvSpPr>
          <p:nvPr>
            <p:ph idx="1"/>
          </p:nvPr>
        </p:nvSpPr>
        <p:spPr>
          <a:xfrm>
            <a:off x="628650" y="1567543"/>
            <a:ext cx="7886700" cy="4609420"/>
          </a:xfrm>
        </p:spPr>
        <p:txBody>
          <a:bodyPr>
            <a:normAutofit/>
          </a:bodyPr>
          <a:lstStyle/>
          <a:p>
            <a:pPr>
              <a:lnSpc>
                <a:spcPct val="120000"/>
              </a:lnSpc>
            </a:pPr>
            <a:r>
              <a:rPr lang="en-US" dirty="0"/>
              <a:t>How to convey information about a computer’s current execution environment to an interested party?</a:t>
            </a:r>
          </a:p>
          <a:p>
            <a:pPr lvl="1">
              <a:lnSpc>
                <a:spcPct val="120000"/>
              </a:lnSpc>
            </a:pPr>
            <a:r>
              <a:rPr lang="en-US" dirty="0"/>
              <a:t>Enable a user to verify that her computer is free of malware or </a:t>
            </a:r>
            <a:r>
              <a:rPr lang="en-US" dirty="0">
                <a:solidFill>
                  <a:srgbClr val="FF0000"/>
                </a:solidFill>
              </a:rPr>
              <a:t>a remote web server will handle her data responsibly </a:t>
            </a:r>
            <a:r>
              <a:rPr lang="en-US" dirty="0"/>
              <a:t>(?)</a:t>
            </a:r>
            <a:endParaRPr lang="en-US" sz="1200" dirty="0"/>
          </a:p>
          <a:p>
            <a:pPr>
              <a:lnSpc>
                <a:spcPct val="120000"/>
              </a:lnSpc>
            </a:pPr>
            <a:r>
              <a:rPr lang="en-US" dirty="0"/>
              <a:t>Requires some foundational </a:t>
            </a:r>
            <a:r>
              <a:rPr lang="en-US" dirty="0">
                <a:solidFill>
                  <a:srgbClr val="C00000"/>
                </a:solidFill>
              </a:rPr>
              <a:t>root of trust</a:t>
            </a:r>
            <a:endParaRPr lang="en-US" sz="1200" dirty="0"/>
          </a:p>
          <a:p>
            <a:pPr>
              <a:lnSpc>
                <a:spcPct val="120000"/>
              </a:lnSpc>
            </a:pPr>
            <a:r>
              <a:rPr lang="en-US" dirty="0"/>
              <a:t>Trusted Computing</a:t>
            </a:r>
          </a:p>
          <a:p>
            <a:pPr lvl="1">
              <a:lnSpc>
                <a:spcPct val="120000"/>
              </a:lnSpc>
            </a:pPr>
            <a:r>
              <a:rPr lang="en-US" dirty="0"/>
              <a:t>Trusted Platform Module (TPM), deployed on over 350 million computers</a:t>
            </a:r>
          </a:p>
          <a:p>
            <a:pPr lvl="1">
              <a:lnSpc>
                <a:spcPct val="120000"/>
              </a:lnSpc>
            </a:pPr>
            <a:endParaRPr lang="en-US" dirty="0"/>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a:t>
            </a:fld>
            <a:endParaRPr lang="en-US"/>
          </a:p>
        </p:txBody>
      </p:sp>
    </p:spTree>
    <p:extLst>
      <p:ext uri="{BB962C8B-B14F-4D97-AF65-F5344CB8AC3E}">
        <p14:creationId xmlns:p14="http://schemas.microsoft.com/office/powerpoint/2010/main" val="273399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Solutions - Cryptographic co-processors </a:t>
            </a:r>
          </a:p>
        </p:txBody>
      </p:sp>
      <p:sp>
        <p:nvSpPr>
          <p:cNvPr id="3" name="Content Placeholder 2"/>
          <p:cNvSpPr>
            <a:spLocks noGrp="1"/>
          </p:cNvSpPr>
          <p:nvPr>
            <p:ph idx="1"/>
          </p:nvPr>
        </p:nvSpPr>
        <p:spPr/>
        <p:txBody>
          <a:bodyPr>
            <a:normAutofit/>
          </a:bodyPr>
          <a:lstStyle/>
          <a:p>
            <a:pPr>
              <a:lnSpc>
                <a:spcPct val="120000"/>
              </a:lnSpc>
            </a:pPr>
            <a:r>
              <a:rPr lang="en-US" dirty="0"/>
              <a:t>General-purpose cryptographic co-processors such as IBM PCI-based 4758</a:t>
            </a:r>
          </a:p>
          <a:p>
            <a:pPr lvl="1">
              <a:lnSpc>
                <a:spcPct val="120000"/>
              </a:lnSpc>
            </a:pPr>
            <a:r>
              <a:rPr lang="en-US" dirty="0"/>
              <a:t>Tamper resistant and tamper-responding properties</a:t>
            </a:r>
            <a:endParaRPr lang="en-US" sz="1100" dirty="0"/>
          </a:p>
          <a:p>
            <a:pPr>
              <a:lnSpc>
                <a:spcPct val="120000"/>
              </a:lnSpc>
            </a:pPr>
            <a:r>
              <a:rPr lang="en-US" dirty="0"/>
              <a:t>Packaging for resisting and responding to physical penetration and fluctuations in power and temperature.</a:t>
            </a:r>
            <a:endParaRPr lang="en-US" sz="1400" dirty="0"/>
          </a:p>
          <a:p>
            <a:pPr>
              <a:lnSpc>
                <a:spcPct val="120000"/>
              </a:lnSpc>
            </a:pPr>
            <a:r>
              <a:rPr lang="en-US" dirty="0"/>
              <a:t>Batteries powering active response to detected tampering</a:t>
            </a:r>
          </a:p>
          <a:p>
            <a:pPr lvl="1">
              <a:lnSpc>
                <a:spcPct val="120000"/>
              </a:lnSpc>
            </a:pPr>
            <a:r>
              <a:rPr lang="en-US" dirty="0"/>
              <a:t>Immediately erasing internal secrets</a:t>
            </a:r>
          </a:p>
          <a:p>
            <a:pPr lvl="1">
              <a:lnSpc>
                <a:spcPct val="120000"/>
              </a:lnSpc>
            </a:pPr>
            <a:r>
              <a:rPr lang="en-US" dirty="0"/>
              <a:t>Permanently disabling the device</a:t>
            </a:r>
          </a:p>
          <a:p>
            <a:pPr lvl="1">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60</a:t>
            </a:fld>
            <a:endParaRPr lang="en-US"/>
          </a:p>
        </p:txBody>
      </p:sp>
    </p:spTree>
    <p:extLst>
      <p:ext uri="{BB962C8B-B14F-4D97-AF65-F5344CB8AC3E}">
        <p14:creationId xmlns:p14="http://schemas.microsoft.com/office/powerpoint/2010/main" val="62876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88640"/>
            <a:ext cx="8215805" cy="1080120"/>
          </a:xfrm>
        </p:spPr>
        <p:txBody>
          <a:bodyPr>
            <a:normAutofit/>
          </a:bodyPr>
          <a:lstStyle/>
          <a:p>
            <a:r>
              <a:rPr lang="en-US" dirty="0"/>
              <a:t>Commercial Solutions </a:t>
            </a:r>
            <a:r>
              <a:rPr lang="mr-IN" dirty="0"/>
              <a:t>–</a:t>
            </a:r>
            <a:r>
              <a:rPr lang="en-US" dirty="0"/>
              <a:t> Smart Card</a:t>
            </a:r>
          </a:p>
        </p:txBody>
      </p:sp>
      <p:sp>
        <p:nvSpPr>
          <p:cNvPr id="3" name="Content Placeholder 2"/>
          <p:cNvSpPr>
            <a:spLocks noGrp="1"/>
          </p:cNvSpPr>
          <p:nvPr>
            <p:ph idx="1"/>
          </p:nvPr>
        </p:nvSpPr>
        <p:spPr>
          <a:xfrm>
            <a:off x="628650" y="1120140"/>
            <a:ext cx="7886700" cy="5056823"/>
          </a:xfrm>
        </p:spPr>
        <p:txBody>
          <a:bodyPr>
            <a:normAutofit/>
          </a:bodyPr>
          <a:lstStyle/>
          <a:p>
            <a:pPr>
              <a:lnSpc>
                <a:spcPct val="110000"/>
              </a:lnSpc>
            </a:pPr>
            <a:r>
              <a:rPr lang="en-US" dirty="0"/>
              <a:t>Many higher-end smart cards and SIM cards can fight against physical attack, e.g. Infineon line of SLE88 chips </a:t>
            </a:r>
          </a:p>
          <a:p>
            <a:pPr lvl="1">
              <a:lnSpc>
                <a:spcPct val="110000"/>
              </a:lnSpc>
            </a:pPr>
            <a:r>
              <a:rPr lang="en-US" dirty="0"/>
              <a:t>Sensors to detect voltage fluctuations, glitches, and light, </a:t>
            </a:r>
          </a:p>
          <a:p>
            <a:pPr lvl="1">
              <a:lnSpc>
                <a:spcPct val="110000"/>
              </a:lnSpc>
            </a:pPr>
            <a:r>
              <a:rPr lang="en-US" dirty="0"/>
              <a:t>Filters designed to smooth power usage and resist power analysis</a:t>
            </a:r>
          </a:p>
          <a:p>
            <a:pPr>
              <a:lnSpc>
                <a:spcPct val="110000"/>
              </a:lnSpc>
            </a:pPr>
            <a:r>
              <a:rPr lang="en-US" dirty="0"/>
              <a:t>How it works?</a:t>
            </a:r>
          </a:p>
          <a:p>
            <a:pPr lvl="1">
              <a:lnSpc>
                <a:spcPct val="110000"/>
              </a:lnSpc>
            </a:pPr>
            <a:r>
              <a:rPr lang="en-US" dirty="0"/>
              <a:t>A private key for authentication is stored in the microprocessor, </a:t>
            </a:r>
          </a:p>
          <a:p>
            <a:pPr lvl="1">
              <a:lnSpc>
                <a:spcPct val="110000"/>
              </a:lnSpc>
            </a:pPr>
            <a:r>
              <a:rPr lang="en-US" dirty="0"/>
              <a:t>All private key operations within the microprocessor</a:t>
            </a:r>
          </a:p>
          <a:p>
            <a:pPr lvl="1">
              <a:lnSpc>
                <a:spcPct val="110000"/>
              </a:lnSpc>
            </a:pPr>
            <a:r>
              <a:rPr lang="en-US" dirty="0"/>
              <a:t>The card can interact with untrusted terminals without leaking the key</a:t>
            </a:r>
          </a:p>
          <a:p>
            <a:pPr>
              <a:lnSpc>
                <a:spcPct val="110000"/>
              </a:lnSpc>
            </a:pPr>
            <a:r>
              <a:rPr lang="en-US" dirty="0"/>
              <a:t>Low-end smart cards and SIM cards may not have any active tamper response mechanisms, but </a:t>
            </a:r>
            <a:r>
              <a:rPr lang="en-US" dirty="0">
                <a:solidFill>
                  <a:srgbClr val="C00000"/>
                </a:solidFill>
              </a:rPr>
              <a:t>hardware obfuscation</a:t>
            </a:r>
          </a:p>
          <a:p>
            <a:pPr>
              <a:lnSpc>
                <a:spcPct val="11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61</a:t>
            </a:fld>
            <a:endParaRPr lang="en-US"/>
          </a:p>
        </p:txBody>
      </p:sp>
    </p:spTree>
    <p:extLst>
      <p:ext uri="{BB962C8B-B14F-4D97-AF65-F5344CB8AC3E}">
        <p14:creationId xmlns:p14="http://schemas.microsoft.com/office/powerpoint/2010/main" val="89154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General-Purpose Devices Without Dedicated Physical Defenses</a:t>
            </a:r>
          </a:p>
        </p:txBody>
      </p:sp>
      <p:sp>
        <p:nvSpPr>
          <p:cNvPr id="3" name="Content Placeholder 2"/>
          <p:cNvSpPr>
            <a:spLocks noGrp="1"/>
          </p:cNvSpPr>
          <p:nvPr>
            <p:ph idx="1"/>
          </p:nvPr>
        </p:nvSpPr>
        <p:spPr>
          <a:xfrm>
            <a:off x="628650" y="1649286"/>
            <a:ext cx="7886700" cy="4527677"/>
          </a:xfrm>
        </p:spPr>
        <p:txBody>
          <a:bodyPr>
            <a:normAutofit lnSpcReduction="10000"/>
          </a:bodyPr>
          <a:lstStyle/>
          <a:p>
            <a:pPr>
              <a:lnSpc>
                <a:spcPct val="120000"/>
              </a:lnSpc>
            </a:pPr>
            <a:r>
              <a:rPr lang="en-US" dirty="0"/>
              <a:t>Goal: increase the software security of software systems without </a:t>
            </a:r>
            <a:r>
              <a:rPr lang="en-US" dirty="0">
                <a:solidFill>
                  <a:srgbClr val="C00000"/>
                </a:solidFill>
              </a:rPr>
              <a:t>explicit physical defense measures</a:t>
            </a:r>
            <a:r>
              <a:rPr lang="en-US" dirty="0"/>
              <a:t>. </a:t>
            </a:r>
          </a:p>
          <a:p>
            <a:pPr lvl="1">
              <a:lnSpc>
                <a:spcPct val="120000"/>
              </a:lnSpc>
            </a:pPr>
            <a:r>
              <a:rPr lang="en-US" dirty="0"/>
              <a:t>Achieve different degrees of resilience to physical compromise. </a:t>
            </a:r>
          </a:p>
          <a:p>
            <a:pPr>
              <a:lnSpc>
                <a:spcPct val="120000"/>
              </a:lnSpc>
            </a:pPr>
            <a:r>
              <a:rPr lang="en-US" dirty="0"/>
              <a:t>Different physical attacks</a:t>
            </a:r>
          </a:p>
          <a:p>
            <a:pPr marL="685800" lvl="1" indent="-342900">
              <a:lnSpc>
                <a:spcPct val="120000"/>
              </a:lnSpc>
              <a:buFont typeface="+mj-lt"/>
              <a:buAutoNum type="arabicPeriod"/>
            </a:pPr>
            <a:r>
              <a:rPr lang="en-US" dirty="0"/>
              <a:t>on a daughter card that can be readily unplugged and interposed on, </a:t>
            </a:r>
          </a:p>
          <a:p>
            <a:pPr marL="685800" lvl="1" indent="-342900">
              <a:lnSpc>
                <a:spcPct val="120000"/>
              </a:lnSpc>
              <a:buFont typeface="+mj-lt"/>
              <a:buAutoNum type="arabicPeriod"/>
            </a:pPr>
            <a:r>
              <a:rPr lang="en-US" dirty="0"/>
              <a:t>soldered to the motherboard, </a:t>
            </a:r>
          </a:p>
          <a:p>
            <a:pPr marL="685800" lvl="1" indent="-342900">
              <a:lnSpc>
                <a:spcPct val="120000"/>
              </a:lnSpc>
              <a:buFont typeface="+mj-lt"/>
              <a:buAutoNum type="arabicPeriod"/>
            </a:pPr>
            <a:r>
              <a:rPr lang="en-US" dirty="0"/>
              <a:t>integrated with the “super-IO” chip, and </a:t>
            </a:r>
          </a:p>
          <a:p>
            <a:pPr marL="685800" lvl="1" indent="-342900">
              <a:lnSpc>
                <a:spcPct val="120000"/>
              </a:lnSpc>
              <a:buFont typeface="+mj-lt"/>
              <a:buAutoNum type="arabicPeriod"/>
            </a:pPr>
            <a:r>
              <a:rPr lang="en-US" dirty="0"/>
              <a:t>on the same silicon as the main CPU cores. </a:t>
            </a:r>
          </a:p>
          <a:p>
            <a:pPr>
              <a:lnSpc>
                <a:spcPct val="120000"/>
              </a:lnSpc>
            </a:pPr>
            <a:r>
              <a:rPr lang="en-US" dirty="0"/>
              <a:t>Example commodity platforms today</a:t>
            </a:r>
          </a:p>
          <a:p>
            <a:pPr lvl="1">
              <a:lnSpc>
                <a:spcPct val="120000"/>
              </a:lnSpc>
            </a:pPr>
            <a:r>
              <a:rPr lang="en-US" dirty="0"/>
              <a:t>Trusted Platform Module (TPM), or its mobile counterpart</a:t>
            </a:r>
          </a:p>
          <a:p>
            <a:pPr lvl="1">
              <a:lnSpc>
                <a:spcPct val="120000"/>
              </a:lnSpc>
            </a:pPr>
            <a:r>
              <a:rPr lang="en-US" dirty="0"/>
              <a:t>Mobile Trusted Module (MTM), or </a:t>
            </a:r>
          </a:p>
          <a:p>
            <a:pPr lvl="1">
              <a:lnSpc>
                <a:spcPct val="120000"/>
              </a:lnSpc>
            </a:pPr>
            <a:r>
              <a:rPr lang="en-US" dirty="0"/>
              <a:t>a smart card.</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62</a:t>
            </a:fld>
            <a:endParaRPr lang="en-US"/>
          </a:p>
        </p:txBody>
      </p:sp>
    </p:spTree>
    <p:extLst>
      <p:ext uri="{BB962C8B-B14F-4D97-AF65-F5344CB8AC3E}">
        <p14:creationId xmlns:p14="http://schemas.microsoft.com/office/powerpoint/2010/main" val="836033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TPM-equipped Platforms</a:t>
            </a:r>
          </a:p>
        </p:txBody>
      </p:sp>
      <p:sp>
        <p:nvSpPr>
          <p:cNvPr id="3" name="Content Placeholder 2"/>
          <p:cNvSpPr>
            <a:spLocks noGrp="1"/>
          </p:cNvSpPr>
          <p:nvPr>
            <p:ph idx="1"/>
          </p:nvPr>
        </p:nvSpPr>
        <p:spPr>
          <a:xfrm>
            <a:off x="628650" y="1413674"/>
            <a:ext cx="7886700" cy="4763289"/>
          </a:xfrm>
        </p:spPr>
        <p:txBody>
          <a:bodyPr>
            <a:normAutofit/>
          </a:bodyPr>
          <a:lstStyle/>
          <a:p>
            <a:pPr>
              <a:lnSpc>
                <a:spcPct val="120000"/>
              </a:lnSpc>
            </a:pPr>
            <a:r>
              <a:rPr lang="en-US" dirty="0"/>
              <a:t>The TPM chip is a hardware device</a:t>
            </a:r>
          </a:p>
          <a:p>
            <a:pPr lvl="1">
              <a:lnSpc>
                <a:spcPct val="120000"/>
              </a:lnSpc>
            </a:pPr>
            <a:r>
              <a:rPr lang="en-US" dirty="0">
                <a:solidFill>
                  <a:srgbClr val="C00000"/>
                </a:solidFill>
              </a:rPr>
              <a:t>No specific tamper resistance. </a:t>
            </a:r>
          </a:p>
          <a:p>
            <a:pPr>
              <a:lnSpc>
                <a:spcPct val="120000"/>
              </a:lnSpc>
            </a:pPr>
            <a:r>
              <a:rPr lang="en-US" dirty="0"/>
              <a:t>Trust in the TPM stems from three roots of trust, for Storage, Reporting, and Measurement. </a:t>
            </a:r>
          </a:p>
          <a:p>
            <a:pPr lvl="1">
              <a:lnSpc>
                <a:spcPct val="120000"/>
              </a:lnSpc>
            </a:pPr>
            <a:r>
              <a:rPr lang="en-US" i="1" dirty="0">
                <a:solidFill>
                  <a:srgbClr val="C00000"/>
                </a:solidFill>
              </a:rPr>
              <a:t>Trusted storage </a:t>
            </a:r>
            <a:r>
              <a:rPr lang="en-US" dirty="0"/>
              <a:t>by an encryption key in TPM’s </a:t>
            </a:r>
            <a:r>
              <a:rPr lang="en-US" i="1" dirty="0"/>
              <a:t>nonvolatile RAM</a:t>
            </a:r>
            <a:r>
              <a:rPr lang="en-US" dirty="0"/>
              <a:t>.</a:t>
            </a:r>
          </a:p>
          <a:p>
            <a:pPr lvl="1">
              <a:lnSpc>
                <a:spcPct val="120000"/>
              </a:lnSpc>
            </a:pPr>
            <a:r>
              <a:rPr lang="en-US" i="1" dirty="0">
                <a:solidFill>
                  <a:srgbClr val="C00000"/>
                </a:solidFill>
              </a:rPr>
              <a:t>The root for reporting </a:t>
            </a:r>
            <a:r>
              <a:rPr lang="en-US" dirty="0"/>
              <a:t>(remote attestation) by the TPM’s storage facilities. </a:t>
            </a:r>
          </a:p>
          <a:p>
            <a:pPr lvl="1">
              <a:lnSpc>
                <a:spcPct val="120000"/>
              </a:lnSpc>
            </a:pPr>
            <a:r>
              <a:rPr lang="en-US" i="1" dirty="0">
                <a:solidFill>
                  <a:srgbClr val="C00000"/>
                </a:solidFill>
              </a:rPr>
              <a:t>TPM measurement </a:t>
            </a:r>
            <a:r>
              <a:rPr lang="en-US" dirty="0"/>
              <a:t>by </a:t>
            </a:r>
            <a:r>
              <a:rPr lang="en-US" dirty="0">
                <a:solidFill>
                  <a:srgbClr val="C00000"/>
                </a:solidFill>
              </a:rPr>
              <a:t>firmware</a:t>
            </a:r>
            <a:r>
              <a:rPr lang="en-US" dirty="0"/>
              <a:t> called the </a:t>
            </a:r>
            <a:r>
              <a:rPr lang="en-US" dirty="0">
                <a:solidFill>
                  <a:srgbClr val="C00000"/>
                </a:solidFill>
              </a:rPr>
              <a:t>Core Root of Trust </a:t>
            </a:r>
            <a:r>
              <a:rPr lang="en-US" dirty="0"/>
              <a:t>for Measurement, which initializes the TPM when the system boots.</a:t>
            </a:r>
          </a:p>
        </p:txBody>
      </p:sp>
      <p:sp>
        <p:nvSpPr>
          <p:cNvPr id="4" name="Slide Number Placeholder 3"/>
          <p:cNvSpPr>
            <a:spLocks noGrp="1"/>
          </p:cNvSpPr>
          <p:nvPr>
            <p:ph type="sldNum" sz="quarter" idx="12"/>
          </p:nvPr>
        </p:nvSpPr>
        <p:spPr/>
        <p:txBody>
          <a:bodyPr/>
          <a:lstStyle/>
          <a:p>
            <a:fld id="{E1534AD9-87BC-2541-9239-DCF1CAE7DF3F}" type="slidenum">
              <a:rPr lang="en-US" smtClean="0"/>
              <a:t>63</a:t>
            </a:fld>
            <a:endParaRPr lang="en-US"/>
          </a:p>
        </p:txBody>
      </p:sp>
    </p:spTree>
    <p:extLst>
      <p:ext uri="{BB962C8B-B14F-4D97-AF65-F5344CB8AC3E}">
        <p14:creationId xmlns:p14="http://schemas.microsoft.com/office/powerpoint/2010/main" val="1553011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MTM-equipped Platforms</a:t>
            </a:r>
          </a:p>
        </p:txBody>
      </p:sp>
      <p:sp>
        <p:nvSpPr>
          <p:cNvPr id="3" name="Content Placeholder 2"/>
          <p:cNvSpPr>
            <a:spLocks noGrp="1"/>
          </p:cNvSpPr>
          <p:nvPr>
            <p:ph idx="1"/>
          </p:nvPr>
        </p:nvSpPr>
        <p:spPr>
          <a:xfrm>
            <a:off x="628650" y="1514650"/>
            <a:ext cx="7886700" cy="4662313"/>
          </a:xfrm>
        </p:spPr>
        <p:txBody>
          <a:bodyPr>
            <a:normAutofit/>
          </a:bodyPr>
          <a:lstStyle/>
          <a:p>
            <a:pPr>
              <a:lnSpc>
                <a:spcPct val="100000"/>
              </a:lnSpc>
            </a:pPr>
            <a:r>
              <a:rPr lang="en-US" dirty="0"/>
              <a:t>The TCG Mobile Phone Working Group (MPWG) has specified a </a:t>
            </a:r>
            <a:r>
              <a:rPr lang="en-US" dirty="0">
                <a:solidFill>
                  <a:srgbClr val="C00000"/>
                </a:solidFill>
              </a:rPr>
              <a:t>Mobile Trusted Module </a:t>
            </a:r>
            <a:r>
              <a:rPr lang="en-US" dirty="0"/>
              <a:t>(MTM)</a:t>
            </a:r>
          </a:p>
          <a:p>
            <a:pPr>
              <a:lnSpc>
                <a:spcPct val="100000"/>
              </a:lnSpc>
            </a:pPr>
            <a:r>
              <a:rPr lang="en-US" dirty="0"/>
              <a:t>The MTM specification interleaves two different profiles, depending on the device’s owner: a Mobile Local Owner  Trusted Module (MLTM) and a Mobile Remote Owner  Trusted Module (MRTM). </a:t>
            </a:r>
          </a:p>
          <a:p>
            <a:pPr lvl="1">
              <a:lnSpc>
                <a:spcPct val="100000"/>
              </a:lnSpc>
            </a:pPr>
            <a:r>
              <a:rPr lang="en-US" dirty="0"/>
              <a:t>The local owner has physical control over the device, i.e., its user. </a:t>
            </a:r>
          </a:p>
          <a:p>
            <a:pPr lvl="1">
              <a:lnSpc>
                <a:spcPct val="100000"/>
              </a:lnSpc>
            </a:pPr>
            <a:r>
              <a:rPr lang="en-US" dirty="0"/>
              <a:t>The remote owner is a stakeholder without physical access to the deployed device, e.g., a device manufacturer or a network service provider.</a:t>
            </a:r>
          </a:p>
          <a:p>
            <a:pPr>
              <a:lnSpc>
                <a:spcPct val="100000"/>
              </a:lnSpc>
            </a:pPr>
            <a:r>
              <a:rPr lang="en-US" dirty="0"/>
              <a:t>The root of trust for execution typically makes use of the isolated execution features of the platform’s main CPU, e.g., </a:t>
            </a:r>
            <a:r>
              <a:rPr lang="en-US" dirty="0">
                <a:solidFill>
                  <a:srgbClr val="C00000"/>
                </a:solidFill>
              </a:rPr>
              <a:t>ARM Trust- Zone </a:t>
            </a:r>
            <a:r>
              <a:rPr lang="en-US" dirty="0"/>
              <a:t>or TI M-Shield</a:t>
            </a:r>
          </a:p>
          <a:p>
            <a:pPr>
              <a:lnSpc>
                <a:spcPct val="100000"/>
              </a:lnSpc>
            </a:pPr>
            <a:r>
              <a:rPr lang="en-US" dirty="0"/>
              <a:t>Boot integrity is provided using a secure boot model.</a:t>
            </a:r>
          </a:p>
          <a:p>
            <a:pPr>
              <a:lnSpc>
                <a:spcPct val="10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64</a:t>
            </a:fld>
            <a:endParaRPr lang="en-US"/>
          </a:p>
        </p:txBody>
      </p:sp>
    </p:spTree>
    <p:extLst>
      <p:ext uri="{BB962C8B-B14F-4D97-AF65-F5344CB8AC3E}">
        <p14:creationId xmlns:p14="http://schemas.microsoft.com/office/powerpoint/2010/main" val="1719404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Special-Purpose Minimal Devices</a:t>
            </a:r>
          </a:p>
        </p:txBody>
      </p:sp>
      <p:sp>
        <p:nvSpPr>
          <p:cNvPr id="3" name="Content Placeholder 2"/>
          <p:cNvSpPr>
            <a:spLocks noGrp="1"/>
          </p:cNvSpPr>
          <p:nvPr>
            <p:ph idx="1"/>
          </p:nvPr>
        </p:nvSpPr>
        <p:spPr/>
        <p:txBody>
          <a:bodyPr>
            <a:normAutofit/>
          </a:bodyPr>
          <a:lstStyle/>
          <a:p>
            <a:pPr>
              <a:lnSpc>
                <a:spcPct val="120000"/>
              </a:lnSpc>
            </a:pPr>
            <a:r>
              <a:rPr lang="en-US" dirty="0"/>
              <a:t>Specifically designed for some applications, </a:t>
            </a:r>
          </a:p>
          <a:p>
            <a:pPr>
              <a:lnSpc>
                <a:spcPct val="120000"/>
              </a:lnSpc>
            </a:pPr>
            <a:r>
              <a:rPr lang="en-US" dirty="0"/>
              <a:t>What functionality is needed in secure hardware for various classes of applications?</a:t>
            </a:r>
          </a:p>
          <a:p>
            <a:pPr lvl="1">
              <a:lnSpc>
                <a:spcPct val="120000"/>
              </a:lnSpc>
            </a:pPr>
            <a:r>
              <a:rPr lang="en-US" dirty="0"/>
              <a:t>An open area of research.</a:t>
            </a:r>
          </a:p>
          <a:p>
            <a:pPr>
              <a:lnSpc>
                <a:spcPct val="120000"/>
              </a:lnSpc>
            </a:pPr>
            <a:endParaRPr lang="en-US" b="1" dirty="0"/>
          </a:p>
        </p:txBody>
      </p:sp>
      <p:sp>
        <p:nvSpPr>
          <p:cNvPr id="4" name="Slide Number Placeholder 3"/>
          <p:cNvSpPr>
            <a:spLocks noGrp="1"/>
          </p:cNvSpPr>
          <p:nvPr>
            <p:ph type="sldNum" sz="quarter" idx="12"/>
          </p:nvPr>
        </p:nvSpPr>
        <p:spPr/>
        <p:txBody>
          <a:bodyPr/>
          <a:lstStyle/>
          <a:p>
            <a:fld id="{E1534AD9-87BC-2541-9239-DCF1CAE7DF3F}" type="slidenum">
              <a:rPr lang="en-US" smtClean="0"/>
              <a:t>65</a:t>
            </a:fld>
            <a:endParaRPr lang="en-US"/>
          </a:p>
        </p:txBody>
      </p:sp>
    </p:spTree>
    <p:extLst>
      <p:ext uri="{BB962C8B-B14F-4D97-AF65-F5344CB8AC3E}">
        <p14:creationId xmlns:p14="http://schemas.microsoft.com/office/powerpoint/2010/main" val="1864282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Solutions Without Hardware Support</a:t>
            </a:r>
          </a:p>
        </p:txBody>
      </p:sp>
      <p:sp>
        <p:nvSpPr>
          <p:cNvPr id="3" name="Content Placeholder 2"/>
          <p:cNvSpPr>
            <a:spLocks noGrp="1"/>
          </p:cNvSpPr>
          <p:nvPr>
            <p:ph idx="1"/>
          </p:nvPr>
        </p:nvSpPr>
        <p:spPr/>
        <p:txBody>
          <a:bodyPr>
            <a:normAutofit/>
          </a:bodyPr>
          <a:lstStyle/>
          <a:p>
            <a:pPr>
              <a:lnSpc>
                <a:spcPct val="120000"/>
              </a:lnSpc>
            </a:pPr>
            <a:r>
              <a:rPr lang="en-US" dirty="0"/>
              <a:t>Software-based attestation</a:t>
            </a:r>
          </a:p>
          <a:p>
            <a:pPr marL="457200" indent="-457200">
              <a:lnSpc>
                <a:spcPct val="120000"/>
              </a:lnSpc>
              <a:buFont typeface="+mj-lt"/>
              <a:buAutoNum type="arabicPeriod"/>
            </a:pPr>
            <a:r>
              <a:rPr lang="en-US" dirty="0"/>
              <a:t> Code computes a checksum over itself</a:t>
            </a:r>
            <a:endParaRPr lang="en-US" sz="1300" dirty="0"/>
          </a:p>
          <a:p>
            <a:pPr marL="457200" indent="-457200">
              <a:lnSpc>
                <a:spcPct val="120000"/>
              </a:lnSpc>
              <a:buFont typeface="+mj-lt"/>
              <a:buAutoNum type="arabicPeriod"/>
            </a:pPr>
            <a:r>
              <a:rPr lang="en-US" dirty="0"/>
              <a:t>A verifier checks the checksum for integrity and also measures the computation time. </a:t>
            </a:r>
            <a:endParaRPr lang="en-US" sz="1300" dirty="0"/>
          </a:p>
          <a:p>
            <a:pPr lvl="1">
              <a:lnSpc>
                <a:spcPct val="120000"/>
              </a:lnSpc>
            </a:pPr>
            <a:r>
              <a:rPr lang="en-US" dirty="0"/>
              <a:t>Adversarial interference with the checksum computation will either slow the computation (detectable by the verifier) or will result in an incorrect checksum.</a:t>
            </a:r>
            <a:endParaRPr lang="en-US" sz="1100" dirty="0"/>
          </a:p>
          <a:p>
            <a:pPr>
              <a:lnSpc>
                <a:spcPct val="120000"/>
              </a:lnSpc>
            </a:pPr>
            <a:r>
              <a:rPr lang="en-US" dirty="0"/>
              <a:t>Many other schemes </a:t>
            </a:r>
            <a:r>
              <a:rPr lang="mr-IN" dirty="0"/>
              <a:t>…</a:t>
            </a: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66</a:t>
            </a:fld>
            <a:endParaRPr lang="en-US"/>
          </a:p>
        </p:txBody>
      </p:sp>
    </p:spTree>
    <p:extLst>
      <p:ext uri="{BB962C8B-B14F-4D97-AF65-F5344CB8AC3E}">
        <p14:creationId xmlns:p14="http://schemas.microsoft.com/office/powerpoint/2010/main" val="684694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solidFill>
                  <a:schemeClr val="bg2">
                    <a:lumMod val="75000"/>
                  </a:schemeClr>
                </a:solidFill>
              </a:rPr>
              <a:t>Can We Use Platform Information Locally?</a:t>
            </a:r>
          </a:p>
          <a:p>
            <a:r>
              <a:rPr lang="en-US" dirty="0">
                <a:solidFill>
                  <a:schemeClr val="bg2">
                    <a:lumMod val="75000"/>
                  </a:schemeClr>
                </a:solidFill>
              </a:rPr>
              <a:t>Can We Use Platform Information Remotely?</a:t>
            </a:r>
          </a:p>
          <a:p>
            <a:r>
              <a:rPr lang="en-US" dirty="0">
                <a:solidFill>
                  <a:schemeClr val="bg2">
                    <a:lumMod val="75000"/>
                  </a:schemeClr>
                </a:solidFill>
              </a:rPr>
              <a:t>How Do We Make Sense of Platform State?</a:t>
            </a:r>
          </a:p>
          <a:p>
            <a:r>
              <a:rPr lang="en-US" dirty="0">
                <a:solidFill>
                  <a:schemeClr val="bg2">
                    <a:lumMod val="75000"/>
                  </a:schemeClr>
                </a:solidFill>
              </a:rPr>
              <a:t>Roots of Trust</a:t>
            </a:r>
          </a:p>
          <a:p>
            <a:r>
              <a:rPr lang="en-US" dirty="0"/>
              <a:t>Challenges in Bootstrapping Trust in Secure Hardware</a:t>
            </a:r>
          </a:p>
          <a:p>
            <a:r>
              <a:rPr lang="en-US" dirty="0">
                <a:solidFill>
                  <a:schemeClr val="bg2">
                    <a:lumMod val="75000"/>
                  </a:schemeClr>
                </a:solidFill>
              </a:rPr>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67</a:t>
            </a:fld>
            <a:endParaRPr lang="en-US"/>
          </a:p>
        </p:txBody>
      </p:sp>
    </p:spTree>
    <p:extLst>
      <p:ext uri="{BB962C8B-B14F-4D97-AF65-F5344CB8AC3E}">
        <p14:creationId xmlns:p14="http://schemas.microsoft.com/office/powerpoint/2010/main" val="993619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have learned so far?</a:t>
            </a:r>
          </a:p>
        </p:txBody>
      </p:sp>
      <p:sp>
        <p:nvSpPr>
          <p:cNvPr id="3" name="Content Placeholder 2"/>
          <p:cNvSpPr>
            <a:spLocks noGrp="1"/>
          </p:cNvSpPr>
          <p:nvPr>
            <p:ph idx="1"/>
          </p:nvPr>
        </p:nvSpPr>
        <p:spPr/>
        <p:txBody>
          <a:bodyPr>
            <a:normAutofit/>
          </a:bodyPr>
          <a:lstStyle/>
          <a:p>
            <a:pPr>
              <a:lnSpc>
                <a:spcPct val="120000"/>
              </a:lnSpc>
            </a:pPr>
            <a:r>
              <a:rPr lang="en-US" dirty="0"/>
              <a:t>How to use secure hardware mechanisms for secure bootstrap</a:t>
            </a:r>
          </a:p>
          <a:p>
            <a:pPr lvl="1">
              <a:lnSpc>
                <a:spcPct val="120000"/>
              </a:lnSpc>
            </a:pPr>
            <a:r>
              <a:rPr lang="en-US" dirty="0"/>
              <a:t>Secure hardware to </a:t>
            </a:r>
            <a:r>
              <a:rPr lang="en-US" dirty="0">
                <a:solidFill>
                  <a:srgbClr val="C00000"/>
                </a:solidFill>
              </a:rPr>
              <a:t>monitor</a:t>
            </a:r>
            <a:r>
              <a:rPr lang="en-US" dirty="0"/>
              <a:t> and </a:t>
            </a:r>
            <a:r>
              <a:rPr lang="en-US" dirty="0">
                <a:solidFill>
                  <a:srgbClr val="C00000"/>
                </a:solidFill>
              </a:rPr>
              <a:t>report</a:t>
            </a:r>
            <a:r>
              <a:rPr lang="en-US" dirty="0"/>
              <a:t> on the software state</a:t>
            </a:r>
          </a:p>
          <a:p>
            <a:pPr>
              <a:lnSpc>
                <a:spcPct val="120000"/>
              </a:lnSpc>
            </a:pPr>
            <a:r>
              <a:rPr lang="en-US" dirty="0"/>
              <a:t>We can then decide whether to trust the platform</a:t>
            </a:r>
          </a:p>
          <a:p>
            <a:pPr lvl="1">
              <a:lnSpc>
                <a:spcPct val="120000"/>
              </a:lnSpc>
            </a:pPr>
            <a:r>
              <a:rPr lang="en-US" dirty="0"/>
              <a:t>And what to do else</a:t>
            </a:r>
          </a:p>
          <a:p>
            <a:pPr>
              <a:lnSpc>
                <a:spcPct val="120000"/>
              </a:lnSpc>
            </a:pPr>
            <a:r>
              <a:rPr lang="en-US" dirty="0"/>
              <a:t>Secure hardware such as cryptographic co-processors with tamper resistant/proof/response properties  is expensive</a:t>
            </a:r>
          </a:p>
          <a:p>
            <a:pPr lvl="1">
              <a:lnSpc>
                <a:spcPct val="120000"/>
              </a:lnSpc>
            </a:pPr>
            <a:r>
              <a:rPr lang="en-US" dirty="0"/>
              <a:t>Cheaper TPM is sued and against software attacks</a:t>
            </a:r>
          </a:p>
          <a:p>
            <a:pPr lvl="1">
              <a:lnSpc>
                <a:spcPct val="120000"/>
              </a:lnSpc>
            </a:pPr>
            <a:r>
              <a:rPr lang="en-US" dirty="0"/>
              <a:t>TPM can be defeated by an adversary who possesses it</a:t>
            </a:r>
          </a:p>
          <a:p>
            <a:pPr lvl="1">
              <a:lnSpc>
                <a:spcPct val="120000"/>
              </a:lnSpc>
            </a:pPr>
            <a:r>
              <a:rPr lang="en-US" dirty="0"/>
              <a:t>TPM can be used for secure boot, measurements and remote attestation</a:t>
            </a:r>
          </a:p>
          <a:p>
            <a:pPr lvl="1">
              <a:lnSpc>
                <a:spcPct val="120000"/>
              </a:lnSpc>
            </a:pPr>
            <a:r>
              <a:rPr lang="en-US" dirty="0"/>
              <a:t>Recent CPU advances such SGX make measurements simpler</a:t>
            </a:r>
          </a:p>
        </p:txBody>
      </p:sp>
      <p:sp>
        <p:nvSpPr>
          <p:cNvPr id="4" name="Slide Number Placeholder 3"/>
          <p:cNvSpPr>
            <a:spLocks noGrp="1"/>
          </p:cNvSpPr>
          <p:nvPr>
            <p:ph type="sldNum" sz="quarter" idx="12"/>
          </p:nvPr>
        </p:nvSpPr>
        <p:spPr/>
        <p:txBody>
          <a:bodyPr/>
          <a:lstStyle/>
          <a:p>
            <a:fld id="{E1534AD9-87BC-2541-9239-DCF1CAE7DF3F}" type="slidenum">
              <a:rPr lang="en-US" smtClean="0"/>
              <a:t>68</a:t>
            </a:fld>
            <a:endParaRPr lang="en-US"/>
          </a:p>
        </p:txBody>
      </p:sp>
    </p:spTree>
    <p:extLst>
      <p:ext uri="{BB962C8B-B14F-4D97-AF65-F5344CB8AC3E}">
        <p14:creationId xmlns:p14="http://schemas.microsoft.com/office/powerpoint/2010/main" val="639926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Remaining Question</a:t>
            </a:r>
          </a:p>
        </p:txBody>
      </p:sp>
      <p:sp>
        <p:nvSpPr>
          <p:cNvPr id="3" name="Content Placeholder 2"/>
          <p:cNvSpPr>
            <a:spLocks noGrp="1"/>
          </p:cNvSpPr>
          <p:nvPr>
            <p:ph idx="1"/>
          </p:nvPr>
        </p:nvSpPr>
        <p:spPr/>
        <p:txBody>
          <a:bodyPr>
            <a:normAutofit/>
          </a:bodyPr>
          <a:lstStyle/>
          <a:p>
            <a:pPr>
              <a:lnSpc>
                <a:spcPct val="120000"/>
              </a:lnSpc>
            </a:pPr>
            <a:r>
              <a:rPr lang="en-US" dirty="0"/>
              <a:t>How do we bootstrap trust in the TPM itself?</a:t>
            </a:r>
            <a:endParaRPr lang="en-US" sz="1400" dirty="0"/>
          </a:p>
          <a:p>
            <a:pPr>
              <a:lnSpc>
                <a:spcPct val="120000"/>
              </a:lnSpc>
            </a:pPr>
            <a:r>
              <a:rPr lang="en-US" dirty="0"/>
              <a:t>How can a user get the TPM’s public key?</a:t>
            </a:r>
          </a:p>
          <a:p>
            <a:pPr lvl="1">
              <a:lnSpc>
                <a:spcPct val="120000"/>
              </a:lnSpc>
            </a:pPr>
            <a:r>
              <a:rPr lang="en-US" dirty="0"/>
              <a:t>An authentic public key is needed to verify if we are communicating with the right TPM</a:t>
            </a:r>
          </a:p>
          <a:p>
            <a:pPr>
              <a:lnSpc>
                <a:spcPct val="120000"/>
              </a:lnSpc>
            </a:pPr>
            <a:r>
              <a:rPr lang="en-US" dirty="0"/>
              <a:t>Otherwise, cuckoo attack</a:t>
            </a:r>
          </a:p>
          <a:p>
            <a:pPr lvl="1">
              <a:lnSpc>
                <a:spcPct val="120000"/>
              </a:lnSpc>
            </a:pPr>
            <a:r>
              <a:rPr lang="en-US" dirty="0">
                <a:solidFill>
                  <a:srgbClr val="C00000"/>
                </a:solidFill>
              </a:rPr>
              <a:t>Malware</a:t>
            </a:r>
            <a:r>
              <a:rPr lang="en-US" dirty="0"/>
              <a:t> on the local machine forwards the user’s messages to a remote adversarial TPM </a:t>
            </a:r>
          </a:p>
        </p:txBody>
      </p:sp>
      <p:sp>
        <p:nvSpPr>
          <p:cNvPr id="4" name="Slide Number Placeholder 3"/>
          <p:cNvSpPr>
            <a:spLocks noGrp="1"/>
          </p:cNvSpPr>
          <p:nvPr>
            <p:ph type="sldNum" sz="quarter" idx="12"/>
          </p:nvPr>
        </p:nvSpPr>
        <p:spPr/>
        <p:txBody>
          <a:bodyPr/>
          <a:lstStyle/>
          <a:p>
            <a:fld id="{E1534AD9-87BC-2541-9239-DCF1CAE7DF3F}" type="slidenum">
              <a:rPr lang="en-US" smtClean="0"/>
              <a:t>69</a:t>
            </a:fld>
            <a:endParaRPr lang="en-US"/>
          </a:p>
        </p:txBody>
      </p:sp>
    </p:spTree>
    <p:extLst>
      <p:ext uri="{BB962C8B-B14F-4D97-AF65-F5344CB8AC3E}">
        <p14:creationId xmlns:p14="http://schemas.microsoft.com/office/powerpoint/2010/main" val="156252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45" y="188640"/>
            <a:ext cx="8576441" cy="1080120"/>
          </a:xfrm>
        </p:spPr>
        <p:txBody>
          <a:bodyPr/>
          <a:lstStyle/>
          <a:p>
            <a:r>
              <a:rPr lang="en-US" dirty="0"/>
              <a:t>Trust Human </a:t>
            </a:r>
            <a:r>
              <a:rPr lang="en-US" dirty="0" err="1"/>
              <a:t>v.s</a:t>
            </a:r>
            <a:r>
              <a:rPr lang="en-US" dirty="0"/>
              <a:t>. Trust Computer</a:t>
            </a:r>
          </a:p>
        </p:txBody>
      </p:sp>
      <p:sp>
        <p:nvSpPr>
          <p:cNvPr id="3" name="Content Placeholder 2"/>
          <p:cNvSpPr>
            <a:spLocks noGrp="1"/>
          </p:cNvSpPr>
          <p:nvPr>
            <p:ph idx="1"/>
          </p:nvPr>
        </p:nvSpPr>
        <p:spPr>
          <a:xfrm>
            <a:off x="628650" y="1428750"/>
            <a:ext cx="7886700" cy="4748213"/>
          </a:xfrm>
        </p:spPr>
        <p:txBody>
          <a:bodyPr>
            <a:normAutofit/>
          </a:bodyPr>
          <a:lstStyle/>
          <a:p>
            <a:pPr>
              <a:lnSpc>
                <a:spcPct val="120000"/>
              </a:lnSpc>
            </a:pPr>
            <a:r>
              <a:rPr lang="en-US" dirty="0"/>
              <a:t>Trust in a human is often based on identity</a:t>
            </a:r>
          </a:p>
          <a:p>
            <a:pPr>
              <a:lnSpc>
                <a:spcPct val="120000"/>
              </a:lnSpc>
            </a:pPr>
            <a:r>
              <a:rPr lang="en-US" dirty="0"/>
              <a:t>Even if a human is trusted, can his computer be trusted? </a:t>
            </a:r>
          </a:p>
          <a:p>
            <a:pPr lvl="1">
              <a:lnSpc>
                <a:spcPct val="120000"/>
              </a:lnSpc>
            </a:pPr>
            <a:r>
              <a:rPr lang="en-US" dirty="0"/>
              <a:t>Authentication is to authenticate the identity of Alice behind a computer </a:t>
            </a:r>
          </a:p>
          <a:p>
            <a:pPr lvl="1">
              <a:lnSpc>
                <a:spcPct val="120000"/>
              </a:lnSpc>
            </a:pPr>
            <a:r>
              <a:rPr lang="en-US" dirty="0"/>
              <a:t>Not that Alice’s laptop is free of malware</a:t>
            </a:r>
          </a:p>
          <a:p>
            <a:pPr>
              <a:lnSpc>
                <a:spcPct val="120000"/>
              </a:lnSpc>
            </a:pPr>
            <a:r>
              <a:rPr lang="en-US" dirty="0"/>
              <a:t>How do we trust a computer? </a:t>
            </a:r>
          </a:p>
          <a:p>
            <a:pPr lvl="1">
              <a:lnSpc>
                <a:spcPct val="120000"/>
              </a:lnSpc>
            </a:pPr>
            <a:endParaRPr lang="en-US" dirty="0"/>
          </a:p>
          <a:p>
            <a:pPr>
              <a:lnSpc>
                <a:spcPct val="120000"/>
              </a:lnSpc>
            </a:pPr>
            <a:endParaRPr lang="en-US" dirty="0"/>
          </a:p>
          <a:p>
            <a:pPr lvl="1">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7</a:t>
            </a:fld>
            <a:endParaRPr lang="en-US"/>
          </a:p>
        </p:txBody>
      </p:sp>
    </p:spTree>
    <p:extLst>
      <p:ext uri="{BB962C8B-B14F-4D97-AF65-F5344CB8AC3E}">
        <p14:creationId xmlns:p14="http://schemas.microsoft.com/office/powerpoint/2010/main" val="132811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922DF97-22CB-4B90-AA50-D14811905448}"/>
              </a:ext>
            </a:extLst>
          </p:cNvPr>
          <p:cNvSpPr/>
          <p:nvPr/>
        </p:nvSpPr>
        <p:spPr>
          <a:xfrm>
            <a:off x="2204619" y="1788794"/>
            <a:ext cx="2856448" cy="1971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6"/>
            <a:ext cx="7886700" cy="1325563"/>
          </a:xfrm>
        </p:spPr>
        <p:txBody>
          <a:bodyPr/>
          <a:lstStyle/>
          <a:p>
            <a:r>
              <a:rPr lang="en-US" dirty="0"/>
              <a:t>Cuckoo Attack</a:t>
            </a:r>
          </a:p>
        </p:txBody>
      </p:sp>
      <p:pic>
        <p:nvPicPr>
          <p:cNvPr id="11" name="Content Placeholder 10">
            <a:extLst>
              <a:ext uri="{FF2B5EF4-FFF2-40B4-BE49-F238E27FC236}">
                <a16:creationId xmlns:a16="http://schemas.microsoft.com/office/drawing/2014/main" id="{53B549F5-A5D0-4D3D-81C7-7C024E676222}"/>
              </a:ext>
            </a:extLst>
          </p:cNvPr>
          <p:cNvPicPr>
            <a:picLocks noGrp="1" noChangeAspect="1"/>
          </p:cNvPicPr>
          <p:nvPr>
            <p:ph idx="1"/>
          </p:nvPr>
        </p:nvPicPr>
        <p:blipFill>
          <a:blip r:embed="rId2"/>
          <a:stretch>
            <a:fillRect/>
          </a:stretch>
        </p:blipFill>
        <p:spPr>
          <a:xfrm>
            <a:off x="3982750" y="2539009"/>
            <a:ext cx="737928" cy="800564"/>
          </a:xfrm>
        </p:spPr>
      </p:pic>
      <p:sp>
        <p:nvSpPr>
          <p:cNvPr id="4" name="Slide Number Placeholder 3"/>
          <p:cNvSpPr>
            <a:spLocks noGrp="1"/>
          </p:cNvSpPr>
          <p:nvPr>
            <p:ph type="sldNum" sz="quarter" idx="12"/>
          </p:nvPr>
        </p:nvSpPr>
        <p:spPr/>
        <p:txBody>
          <a:bodyPr/>
          <a:lstStyle/>
          <a:p>
            <a:fld id="{E1534AD9-87BC-2541-9239-DCF1CAE7DF3F}" type="slidenum">
              <a:rPr lang="en-US" smtClean="0"/>
              <a:t>70</a:t>
            </a:fld>
            <a:endParaRPr lang="en-US"/>
          </a:p>
        </p:txBody>
      </p:sp>
      <p:sp>
        <p:nvSpPr>
          <p:cNvPr id="7" name="TextBox 6">
            <a:extLst>
              <a:ext uri="{FF2B5EF4-FFF2-40B4-BE49-F238E27FC236}">
                <a16:creationId xmlns:a16="http://schemas.microsoft.com/office/drawing/2014/main" id="{3650CB53-884F-40BC-A504-4B659EA1E44F}"/>
              </a:ext>
            </a:extLst>
          </p:cNvPr>
          <p:cNvSpPr txBox="1"/>
          <p:nvPr/>
        </p:nvSpPr>
        <p:spPr>
          <a:xfrm>
            <a:off x="2714855" y="2476144"/>
            <a:ext cx="745717" cy="923330"/>
          </a:xfrm>
          <a:prstGeom prst="rect">
            <a:avLst/>
          </a:prstGeom>
          <a:noFill/>
          <a:ln>
            <a:solidFill>
              <a:schemeClr val="accent1"/>
            </a:solidFill>
          </a:ln>
        </p:spPr>
        <p:txBody>
          <a:bodyPr wrap="none" rtlCol="0">
            <a:spAutoFit/>
          </a:bodyPr>
          <a:lstStyle/>
          <a:p>
            <a:endParaRPr lang="en-US" dirty="0"/>
          </a:p>
          <a:p>
            <a:r>
              <a:rPr lang="en-US" dirty="0"/>
              <a:t>TPM</a:t>
            </a:r>
            <a:r>
              <a:rPr lang="en-US" baseline="-25000" dirty="0"/>
              <a:t>L</a:t>
            </a:r>
          </a:p>
          <a:p>
            <a:endParaRPr lang="en-US" dirty="0"/>
          </a:p>
        </p:txBody>
      </p:sp>
      <p:sp>
        <p:nvSpPr>
          <p:cNvPr id="8" name="TextBox 7">
            <a:extLst>
              <a:ext uri="{FF2B5EF4-FFF2-40B4-BE49-F238E27FC236}">
                <a16:creationId xmlns:a16="http://schemas.microsoft.com/office/drawing/2014/main" id="{CEBB52A8-9657-4938-9582-D567BE4C71B3}"/>
              </a:ext>
            </a:extLst>
          </p:cNvPr>
          <p:cNvSpPr txBox="1"/>
          <p:nvPr/>
        </p:nvSpPr>
        <p:spPr>
          <a:xfrm>
            <a:off x="6498809" y="2476144"/>
            <a:ext cx="1011752" cy="923330"/>
          </a:xfrm>
          <a:prstGeom prst="rect">
            <a:avLst/>
          </a:prstGeom>
          <a:noFill/>
          <a:ln>
            <a:solidFill>
              <a:schemeClr val="accent1"/>
            </a:solidFill>
          </a:ln>
        </p:spPr>
        <p:txBody>
          <a:bodyPr wrap="none" rtlCol="0">
            <a:spAutoFit/>
          </a:bodyPr>
          <a:lstStyle/>
          <a:p>
            <a:endParaRPr lang="en-US" dirty="0"/>
          </a:p>
          <a:p>
            <a:r>
              <a:rPr lang="en-US" dirty="0"/>
              <a:t>Verifier</a:t>
            </a:r>
          </a:p>
          <a:p>
            <a:endParaRPr lang="en-US" dirty="0"/>
          </a:p>
        </p:txBody>
      </p:sp>
      <p:sp>
        <p:nvSpPr>
          <p:cNvPr id="9" name="TextBox 8">
            <a:extLst>
              <a:ext uri="{FF2B5EF4-FFF2-40B4-BE49-F238E27FC236}">
                <a16:creationId xmlns:a16="http://schemas.microsoft.com/office/drawing/2014/main" id="{A6806473-3930-4D47-8E40-E3A9A20E7F04}"/>
              </a:ext>
            </a:extLst>
          </p:cNvPr>
          <p:cNvSpPr txBox="1"/>
          <p:nvPr/>
        </p:nvSpPr>
        <p:spPr>
          <a:xfrm>
            <a:off x="2720109" y="4771257"/>
            <a:ext cx="790601" cy="923330"/>
          </a:xfrm>
          <a:prstGeom prst="rect">
            <a:avLst/>
          </a:prstGeom>
          <a:noFill/>
          <a:ln>
            <a:solidFill>
              <a:schemeClr val="accent1"/>
            </a:solidFill>
          </a:ln>
        </p:spPr>
        <p:txBody>
          <a:bodyPr wrap="none" rtlCol="0">
            <a:spAutoFit/>
          </a:bodyPr>
          <a:lstStyle/>
          <a:p>
            <a:endParaRPr lang="en-US" dirty="0"/>
          </a:p>
          <a:p>
            <a:r>
              <a:rPr lang="en-US" dirty="0"/>
              <a:t>TPM</a:t>
            </a:r>
            <a:r>
              <a:rPr lang="en-US" baseline="-25000" dirty="0"/>
              <a:t>M</a:t>
            </a:r>
          </a:p>
          <a:p>
            <a:endParaRPr lang="en-US" dirty="0"/>
          </a:p>
        </p:txBody>
      </p:sp>
      <p:cxnSp>
        <p:nvCxnSpPr>
          <p:cNvPr id="13" name="Straight Arrow Connector 12">
            <a:extLst>
              <a:ext uri="{FF2B5EF4-FFF2-40B4-BE49-F238E27FC236}">
                <a16:creationId xmlns:a16="http://schemas.microsoft.com/office/drawing/2014/main" id="{10F118EE-56D8-4CCE-ACC9-70118E34AFDD}"/>
              </a:ext>
            </a:extLst>
          </p:cNvPr>
          <p:cNvCxnSpPr>
            <a:stCxn id="7" idx="3"/>
            <a:endCxn id="11" idx="1"/>
          </p:cNvCxnSpPr>
          <p:nvPr/>
        </p:nvCxnSpPr>
        <p:spPr>
          <a:xfrm>
            <a:off x="3460572" y="2937809"/>
            <a:ext cx="522178" cy="1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CB839-709C-4F59-BEBE-8BA8A425FFF0}"/>
              </a:ext>
            </a:extLst>
          </p:cNvPr>
          <p:cNvCxnSpPr>
            <a:stCxn id="11" idx="3"/>
            <a:endCxn id="8" idx="1"/>
          </p:cNvCxnSpPr>
          <p:nvPr/>
        </p:nvCxnSpPr>
        <p:spPr>
          <a:xfrm flipV="1">
            <a:off x="4720678" y="2937809"/>
            <a:ext cx="1778131" cy="1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10">
            <a:extLst>
              <a:ext uri="{FF2B5EF4-FFF2-40B4-BE49-F238E27FC236}">
                <a16:creationId xmlns:a16="http://schemas.microsoft.com/office/drawing/2014/main" id="{0D442210-B0E2-46B2-86C2-92723C67E4E5}"/>
              </a:ext>
            </a:extLst>
          </p:cNvPr>
          <p:cNvPicPr>
            <a:picLocks noChangeAspect="1"/>
          </p:cNvPicPr>
          <p:nvPr/>
        </p:nvPicPr>
        <p:blipFill>
          <a:blip r:embed="rId2"/>
          <a:stretch>
            <a:fillRect/>
          </a:stretch>
        </p:blipFill>
        <p:spPr>
          <a:xfrm>
            <a:off x="3982750" y="4832640"/>
            <a:ext cx="737928" cy="800564"/>
          </a:xfrm>
          <a:prstGeom prst="rect">
            <a:avLst/>
          </a:prstGeom>
        </p:spPr>
      </p:pic>
      <p:cxnSp>
        <p:nvCxnSpPr>
          <p:cNvPr id="20" name="Straight Arrow Connector 19">
            <a:extLst>
              <a:ext uri="{FF2B5EF4-FFF2-40B4-BE49-F238E27FC236}">
                <a16:creationId xmlns:a16="http://schemas.microsoft.com/office/drawing/2014/main" id="{711C2ADC-1CD5-4C22-B544-939F1F634462}"/>
              </a:ext>
            </a:extLst>
          </p:cNvPr>
          <p:cNvCxnSpPr>
            <a:stCxn id="9" idx="3"/>
            <a:endCxn id="18" idx="1"/>
          </p:cNvCxnSpPr>
          <p:nvPr/>
        </p:nvCxnSpPr>
        <p:spPr>
          <a:xfrm>
            <a:off x="3510710" y="5232922"/>
            <a:ext cx="4720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185103-4750-43E4-8C83-8038545373FA}"/>
              </a:ext>
            </a:extLst>
          </p:cNvPr>
          <p:cNvCxnSpPr>
            <a:cxnSpLocks/>
            <a:stCxn id="18" idx="0"/>
            <a:endCxn id="11" idx="2"/>
          </p:cNvCxnSpPr>
          <p:nvPr/>
        </p:nvCxnSpPr>
        <p:spPr>
          <a:xfrm flipV="1">
            <a:off x="4351714" y="3339573"/>
            <a:ext cx="0" cy="14930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BB28C19-C8FB-491F-9BEE-9AA52DAE3D94}"/>
              </a:ext>
            </a:extLst>
          </p:cNvPr>
          <p:cNvSpPr/>
          <p:nvPr/>
        </p:nvSpPr>
        <p:spPr>
          <a:xfrm>
            <a:off x="2194180" y="4269105"/>
            <a:ext cx="1489176" cy="1685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87EF14-199D-4289-B86E-43040CDA1B03}"/>
              </a:ext>
            </a:extLst>
          </p:cNvPr>
          <p:cNvSpPr txBox="1"/>
          <p:nvPr/>
        </p:nvSpPr>
        <p:spPr>
          <a:xfrm>
            <a:off x="2359923" y="1956677"/>
            <a:ext cx="1157689" cy="369332"/>
          </a:xfrm>
          <a:prstGeom prst="rect">
            <a:avLst/>
          </a:prstGeom>
          <a:noFill/>
        </p:spPr>
        <p:txBody>
          <a:bodyPr wrap="none" rtlCol="0">
            <a:spAutoFit/>
          </a:bodyPr>
          <a:lstStyle/>
          <a:p>
            <a:r>
              <a:rPr lang="en-US" dirty="0"/>
              <a:t>Local PC</a:t>
            </a:r>
          </a:p>
        </p:txBody>
      </p:sp>
      <p:sp>
        <p:nvSpPr>
          <p:cNvPr id="36" name="TextBox 35">
            <a:extLst>
              <a:ext uri="{FF2B5EF4-FFF2-40B4-BE49-F238E27FC236}">
                <a16:creationId xmlns:a16="http://schemas.microsoft.com/office/drawing/2014/main" id="{7B018121-9D32-49E3-B87B-050A66E957AE}"/>
              </a:ext>
            </a:extLst>
          </p:cNvPr>
          <p:cNvSpPr txBox="1"/>
          <p:nvPr/>
        </p:nvSpPr>
        <p:spPr>
          <a:xfrm>
            <a:off x="2194180" y="4287804"/>
            <a:ext cx="1453411" cy="369332"/>
          </a:xfrm>
          <a:prstGeom prst="rect">
            <a:avLst/>
          </a:prstGeom>
          <a:noFill/>
        </p:spPr>
        <p:txBody>
          <a:bodyPr wrap="none" rtlCol="0">
            <a:spAutoFit/>
          </a:bodyPr>
          <a:lstStyle/>
          <a:p>
            <a:r>
              <a:rPr lang="en-US" dirty="0"/>
              <a:t>Remote PC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583507"/>
            <a:ext cx="1368534" cy="1107182"/>
          </a:xfrm>
          <a:prstGeom prst="rect">
            <a:avLst/>
          </a:prstGeom>
        </p:spPr>
      </p:pic>
      <p:sp>
        <p:nvSpPr>
          <p:cNvPr id="3" name="TextBox 2">
            <a:extLst>
              <a:ext uri="{FF2B5EF4-FFF2-40B4-BE49-F238E27FC236}">
                <a16:creationId xmlns:a16="http://schemas.microsoft.com/office/drawing/2014/main" id="{3E4DC149-BC7A-45AF-AA35-02D1AE271815}"/>
              </a:ext>
            </a:extLst>
          </p:cNvPr>
          <p:cNvSpPr txBox="1"/>
          <p:nvPr/>
        </p:nvSpPr>
        <p:spPr>
          <a:xfrm>
            <a:off x="5598234" y="5232922"/>
            <a:ext cx="3210268" cy="923330"/>
          </a:xfrm>
          <a:prstGeom prst="rect">
            <a:avLst/>
          </a:prstGeom>
          <a:noFill/>
        </p:spPr>
        <p:txBody>
          <a:bodyPr wrap="square" rtlCol="0">
            <a:spAutoFit/>
          </a:bodyPr>
          <a:lstStyle/>
          <a:p>
            <a:r>
              <a:rPr lang="en-US" dirty="0"/>
              <a:t>The case that Verifier does not have the correct public key of TPM</a:t>
            </a:r>
            <a:r>
              <a:rPr lang="en-US" baseline="-25000" dirty="0"/>
              <a:t>L</a:t>
            </a:r>
          </a:p>
        </p:txBody>
      </p:sp>
    </p:spTree>
    <p:extLst>
      <p:ext uri="{BB962C8B-B14F-4D97-AF65-F5344CB8AC3E}">
        <p14:creationId xmlns:p14="http://schemas.microsoft.com/office/powerpoint/2010/main" val="65781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Solutions</a:t>
            </a:r>
          </a:p>
        </p:txBody>
      </p:sp>
      <p:sp>
        <p:nvSpPr>
          <p:cNvPr id="3" name="Content Placeholder 2"/>
          <p:cNvSpPr>
            <a:spLocks noGrp="1"/>
          </p:cNvSpPr>
          <p:nvPr>
            <p:ph idx="1"/>
          </p:nvPr>
        </p:nvSpPr>
        <p:spPr/>
        <p:txBody>
          <a:bodyPr>
            <a:normAutofit/>
          </a:bodyPr>
          <a:lstStyle/>
          <a:p>
            <a:pPr>
              <a:lnSpc>
                <a:spcPct val="120000"/>
              </a:lnSpc>
            </a:pPr>
            <a:r>
              <a:rPr lang="en-US" dirty="0"/>
              <a:t>How to securely deliver the TPM’s public key in case of malware attacks?</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71</a:t>
            </a:fld>
            <a:endParaRPr lang="en-US"/>
          </a:p>
        </p:txBody>
      </p:sp>
    </p:spTree>
    <p:extLst>
      <p:ext uri="{BB962C8B-B14F-4D97-AF65-F5344CB8AC3E}">
        <p14:creationId xmlns:p14="http://schemas.microsoft.com/office/powerpoint/2010/main" val="1783260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Potential Solutions -  </a:t>
            </a:r>
            <a:r>
              <a:rPr lang="en-US" b="1" dirty="0"/>
              <a:t>Establishing a Secure Channel</a:t>
            </a:r>
          </a:p>
        </p:txBody>
      </p:sp>
      <p:sp>
        <p:nvSpPr>
          <p:cNvPr id="3" name="Content Placeholder 2"/>
          <p:cNvSpPr>
            <a:spLocks noGrp="1"/>
          </p:cNvSpPr>
          <p:nvPr>
            <p:ph idx="1"/>
          </p:nvPr>
        </p:nvSpPr>
        <p:spPr/>
        <p:txBody>
          <a:bodyPr>
            <a:normAutofit/>
          </a:bodyPr>
          <a:lstStyle/>
          <a:p>
            <a:pPr>
              <a:lnSpc>
                <a:spcPct val="120000"/>
              </a:lnSpc>
            </a:pPr>
            <a:r>
              <a:rPr lang="en-US" b="1" dirty="0"/>
              <a:t>Hardware-Based Secure Channels</a:t>
            </a:r>
          </a:p>
          <a:p>
            <a:pPr lvl="1">
              <a:lnSpc>
                <a:spcPct val="120000"/>
              </a:lnSpc>
            </a:pPr>
            <a:r>
              <a:rPr lang="en-US" b="1" dirty="0"/>
              <a:t>Special-Purpose Interface</a:t>
            </a:r>
            <a:r>
              <a:rPr lang="en-US" dirty="0"/>
              <a:t>. Add a new hardware interface on a computer for an external device to talk directly to the TPM of the computer.</a:t>
            </a:r>
          </a:p>
          <a:p>
            <a:pPr lvl="1">
              <a:lnSpc>
                <a:spcPct val="120000"/>
              </a:lnSpc>
            </a:pPr>
            <a:r>
              <a:rPr lang="en-US" b="1" dirty="0"/>
              <a:t>Existing Interface</a:t>
            </a:r>
            <a:r>
              <a:rPr lang="en-US" dirty="0"/>
              <a:t>. Use an existing external interface (such as </a:t>
            </a:r>
            <a:r>
              <a:rPr lang="en-US" dirty="0" err="1"/>
              <a:t>Firewire</a:t>
            </a:r>
            <a:r>
              <a:rPr lang="en-US" dirty="0"/>
              <a:t> or USB) to talk directly to the TPM.</a:t>
            </a:r>
          </a:p>
          <a:p>
            <a:pPr lvl="1">
              <a:lnSpc>
                <a:spcPct val="120000"/>
              </a:lnSpc>
            </a:pPr>
            <a:r>
              <a:rPr lang="en-US" b="1" dirty="0"/>
              <a:t>External Late Launch Data</a:t>
            </a:r>
            <a:r>
              <a:rPr lang="en-US" dirty="0"/>
              <a:t>.  New CPU features from AMD and Intel.</a:t>
            </a:r>
          </a:p>
          <a:p>
            <a:pPr lvl="1">
              <a:lnSpc>
                <a:spcPct val="120000"/>
              </a:lnSpc>
            </a:pPr>
            <a:r>
              <a:rPr lang="en-US" b="1" dirty="0"/>
              <a:t>Special-Purpose Button</a:t>
            </a:r>
            <a:r>
              <a:rPr lang="en-US" dirty="0"/>
              <a:t> that can execute an authenticated code module establishing a secure channel between the verifier (connected via USB, for example) and the TPM</a:t>
            </a:r>
          </a:p>
          <a:p>
            <a:pPr lvl="1">
              <a:lnSpc>
                <a:spcPct val="120000"/>
              </a:lnSpc>
            </a:pPr>
            <a:endParaRPr lang="en-US" dirty="0"/>
          </a:p>
          <a:p>
            <a:pPr lvl="1">
              <a:lnSpc>
                <a:spcPct val="120000"/>
              </a:lnSpc>
            </a:pPr>
            <a:endParaRPr lang="en-US" dirty="0"/>
          </a:p>
          <a:p>
            <a:pPr lvl="1">
              <a:lnSpc>
                <a:spcPct val="120000"/>
              </a:lnSpc>
            </a:pPr>
            <a:endParaRPr lang="en-US" dirty="0"/>
          </a:p>
          <a:p>
            <a:pPr lvl="1">
              <a:lnSpc>
                <a:spcPct val="120000"/>
              </a:lnSpc>
            </a:pPr>
            <a:endParaRPr lang="en-US" dirty="0"/>
          </a:p>
          <a:p>
            <a:pPr lvl="1">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72</a:t>
            </a:fld>
            <a:endParaRPr lang="en-US"/>
          </a:p>
        </p:txBody>
      </p:sp>
    </p:spTree>
    <p:extLst>
      <p:ext uri="{BB962C8B-B14F-4D97-AF65-F5344CB8AC3E}">
        <p14:creationId xmlns:p14="http://schemas.microsoft.com/office/powerpoint/2010/main" val="13558397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Cryptographic Secure Channels</a:t>
            </a:r>
          </a:p>
        </p:txBody>
      </p:sp>
      <p:sp>
        <p:nvSpPr>
          <p:cNvPr id="3" name="Content Placeholder 2"/>
          <p:cNvSpPr>
            <a:spLocks noGrp="1"/>
          </p:cNvSpPr>
          <p:nvPr>
            <p:ph idx="1"/>
          </p:nvPr>
        </p:nvSpPr>
        <p:spPr>
          <a:xfrm>
            <a:off x="457200" y="1484784"/>
            <a:ext cx="8229600" cy="4963313"/>
          </a:xfrm>
        </p:spPr>
        <p:txBody>
          <a:bodyPr>
            <a:normAutofit/>
          </a:bodyPr>
          <a:lstStyle/>
          <a:p>
            <a:pPr>
              <a:lnSpc>
                <a:spcPct val="120000"/>
              </a:lnSpc>
            </a:pPr>
            <a:r>
              <a:rPr lang="en-US" b="1" dirty="0"/>
              <a:t>Camera-based Channel</a:t>
            </a:r>
            <a:r>
              <a:rPr lang="en-US" dirty="0"/>
              <a:t>. </a:t>
            </a:r>
            <a:r>
              <a:rPr lang="en-US" i="1" dirty="0"/>
              <a:t>Seeing-is-Believing (</a:t>
            </a:r>
            <a:r>
              <a:rPr lang="en-US" i="1" dirty="0" err="1"/>
              <a:t>SiB</a:t>
            </a:r>
            <a:r>
              <a:rPr lang="en-US" i="1" dirty="0"/>
              <a:t>)</a:t>
            </a:r>
            <a:r>
              <a:rPr lang="en-US" dirty="0"/>
              <a:t>, an approach - a hash of the platform’s identity can be put in a 2-D barcode on the platform’s case.</a:t>
            </a:r>
          </a:p>
          <a:p>
            <a:pPr>
              <a:lnSpc>
                <a:spcPct val="120000"/>
              </a:lnSpc>
            </a:pPr>
            <a:r>
              <a:rPr lang="en-US" b="1" dirty="0"/>
              <a:t>Human-based Channel</a:t>
            </a:r>
            <a:r>
              <a:rPr lang="en-US" dirty="0"/>
              <a:t>. The hash as an alpha-numeric string that can be entered into a smartphone, or into a dedicated trusted device.</a:t>
            </a:r>
          </a:p>
          <a:p>
            <a:pPr>
              <a:lnSpc>
                <a:spcPct val="120000"/>
              </a:lnSpc>
            </a:pPr>
            <a:r>
              <a:rPr lang="en-US" b="1" dirty="0"/>
              <a:t>Trusted BIOS</a:t>
            </a:r>
            <a:r>
              <a:rPr lang="en-US" dirty="0"/>
              <a:t> outputs the platform’s identity (either visually or via an external interface, such as USB).</a:t>
            </a:r>
          </a:p>
          <a:p>
            <a:pPr>
              <a:lnSpc>
                <a:spcPct val="120000"/>
              </a:lnSpc>
            </a:pPr>
            <a:r>
              <a:rPr lang="en-US" b="1" dirty="0"/>
              <a:t>Trusted Third Party</a:t>
            </a:r>
            <a:r>
              <a:rPr lang="en-US" dirty="0"/>
              <a:t>. A certificate the TPM with a particular machine.</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73</a:t>
            </a:fld>
            <a:endParaRPr lang="en-US"/>
          </a:p>
        </p:txBody>
      </p:sp>
    </p:spTree>
    <p:extLst>
      <p:ext uri="{BB962C8B-B14F-4D97-AF65-F5344CB8AC3E}">
        <p14:creationId xmlns:p14="http://schemas.microsoft.com/office/powerpoint/2010/main" val="160638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solidFill>
                  <a:schemeClr val="bg2">
                    <a:lumMod val="75000"/>
                  </a:schemeClr>
                </a:solidFill>
              </a:rPr>
              <a:t>What Do We Need to Know?</a:t>
            </a:r>
          </a:p>
          <a:p>
            <a:r>
              <a:rPr lang="en-US" dirty="0">
                <a:solidFill>
                  <a:schemeClr val="bg2">
                    <a:lumMod val="75000"/>
                  </a:schemeClr>
                </a:solidFill>
              </a:rPr>
              <a:t>Can We Use Platform Information Locally?</a:t>
            </a:r>
          </a:p>
          <a:p>
            <a:r>
              <a:rPr lang="en-US" dirty="0">
                <a:solidFill>
                  <a:schemeClr val="bg2">
                    <a:lumMod val="75000"/>
                  </a:schemeClr>
                </a:solidFill>
              </a:rPr>
              <a:t>Can We Use Platform Information Remotely?</a:t>
            </a:r>
          </a:p>
          <a:p>
            <a:r>
              <a:rPr lang="en-US" dirty="0">
                <a:solidFill>
                  <a:schemeClr val="bg2">
                    <a:lumMod val="75000"/>
                  </a:schemeClr>
                </a:solidFill>
              </a:rPr>
              <a:t>How Do We Make Sense of Platform State?</a:t>
            </a:r>
          </a:p>
          <a:p>
            <a:r>
              <a:rPr lang="en-US" dirty="0">
                <a:solidFill>
                  <a:schemeClr val="bg2">
                    <a:lumMod val="75000"/>
                  </a:schemeClr>
                </a:solidFill>
              </a:rPr>
              <a:t>Roots of Trust</a:t>
            </a:r>
          </a:p>
          <a:p>
            <a:r>
              <a:rPr lang="en-US" dirty="0">
                <a:solidFill>
                  <a:schemeClr val="bg2">
                    <a:lumMod val="75000"/>
                  </a:schemeClr>
                </a:solidFill>
              </a:rPr>
              <a:t>Challenges in Bootstrapping Trust in Secure Hardware</a:t>
            </a:r>
          </a:p>
          <a:p>
            <a:r>
              <a:rPr lang="en-US" dirty="0"/>
              <a:t>Validating the Process</a:t>
            </a:r>
          </a:p>
        </p:txBody>
      </p:sp>
      <p:sp>
        <p:nvSpPr>
          <p:cNvPr id="4" name="Slide Number Placeholder 3"/>
          <p:cNvSpPr>
            <a:spLocks noGrp="1"/>
          </p:cNvSpPr>
          <p:nvPr>
            <p:ph type="sldNum" sz="quarter" idx="12"/>
          </p:nvPr>
        </p:nvSpPr>
        <p:spPr/>
        <p:txBody>
          <a:bodyPr/>
          <a:lstStyle/>
          <a:p>
            <a:fld id="{E1534AD9-87BC-2541-9239-DCF1CAE7DF3F}" type="slidenum">
              <a:rPr lang="en-US" smtClean="0"/>
              <a:t>74</a:t>
            </a:fld>
            <a:endParaRPr lang="en-US"/>
          </a:p>
        </p:txBody>
      </p:sp>
    </p:spTree>
    <p:extLst>
      <p:ext uri="{BB962C8B-B14F-4D97-AF65-F5344CB8AC3E}">
        <p14:creationId xmlns:p14="http://schemas.microsoft.com/office/powerpoint/2010/main" val="795524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a:t>
            </a:r>
          </a:p>
        </p:txBody>
      </p:sp>
      <p:sp>
        <p:nvSpPr>
          <p:cNvPr id="3" name="Content Placeholder 2"/>
          <p:cNvSpPr>
            <a:spLocks noGrp="1"/>
          </p:cNvSpPr>
          <p:nvPr>
            <p:ph idx="1"/>
          </p:nvPr>
        </p:nvSpPr>
        <p:spPr>
          <a:xfrm>
            <a:off x="628650" y="1469772"/>
            <a:ext cx="7886700" cy="4707191"/>
          </a:xfrm>
        </p:spPr>
        <p:txBody>
          <a:bodyPr>
            <a:normAutofit/>
          </a:bodyPr>
          <a:lstStyle/>
          <a:p>
            <a:pPr>
              <a:lnSpc>
                <a:spcPct val="120000"/>
              </a:lnSpc>
            </a:pPr>
            <a:r>
              <a:rPr lang="en-US" dirty="0"/>
              <a:t>How to validate involved hardware, software, and protocols?</a:t>
            </a:r>
          </a:p>
          <a:p>
            <a:pPr>
              <a:lnSpc>
                <a:spcPct val="120000"/>
              </a:lnSpc>
            </a:pPr>
            <a:r>
              <a:rPr lang="en-US" dirty="0"/>
              <a:t>From a hardware perspective, Smith and </a:t>
            </a:r>
            <a:r>
              <a:rPr lang="en-US" dirty="0" err="1"/>
              <a:t>Austel</a:t>
            </a:r>
            <a:r>
              <a:rPr lang="en-US" dirty="0"/>
              <a:t> </a:t>
            </a:r>
          </a:p>
          <a:p>
            <a:pPr lvl="1">
              <a:lnSpc>
                <a:spcPct val="120000"/>
              </a:lnSpc>
            </a:pPr>
            <a:r>
              <a:rPr lang="en-US" dirty="0"/>
              <a:t>discuss efforts to apply formal methods to the design of secure coprocessors</a:t>
            </a:r>
          </a:p>
          <a:p>
            <a:pPr lvl="1">
              <a:lnSpc>
                <a:spcPct val="120000"/>
              </a:lnSpc>
            </a:pPr>
            <a:r>
              <a:rPr lang="en-US" dirty="0"/>
              <a:t>state formal security goals for such processors. </a:t>
            </a:r>
          </a:p>
          <a:p>
            <a:pPr>
              <a:lnSpc>
                <a:spcPct val="120000"/>
              </a:lnSpc>
            </a:pPr>
            <a:r>
              <a:rPr lang="en-US" dirty="0" err="1"/>
              <a:t>Bruschi</a:t>
            </a:r>
            <a:r>
              <a:rPr lang="en-US" dirty="0"/>
              <a:t> et al. use a model checker to </a:t>
            </a:r>
          </a:p>
          <a:p>
            <a:pPr lvl="1">
              <a:lnSpc>
                <a:spcPct val="120000"/>
              </a:lnSpc>
            </a:pPr>
            <a:r>
              <a:rPr lang="en-US" dirty="0"/>
              <a:t>find a replay attack in the TPM’s Object Independent Authorization Protocol (</a:t>
            </a:r>
            <a:r>
              <a:rPr lang="en-US"/>
              <a:t>OIAP)</a:t>
            </a:r>
            <a:endParaRPr lang="en-US" dirty="0"/>
          </a:p>
          <a:p>
            <a:pPr lvl="1">
              <a:lnSpc>
                <a:spcPct val="120000"/>
              </a:lnSpc>
            </a:pPr>
            <a:r>
              <a:rPr lang="en-US" dirty="0"/>
              <a:t>propose a countermeasure to address their attack, though it requires a TPM design change.</a:t>
            </a:r>
          </a:p>
          <a:p>
            <a:pPr>
              <a:lnSpc>
                <a:spcPct val="120000"/>
              </a:lnSpc>
            </a:pPr>
            <a:r>
              <a:rPr lang="en-US" dirty="0"/>
              <a:t>Etc.</a:t>
            </a:r>
          </a:p>
        </p:txBody>
      </p:sp>
      <p:sp>
        <p:nvSpPr>
          <p:cNvPr id="4" name="Slide Number Placeholder 3"/>
          <p:cNvSpPr>
            <a:spLocks noGrp="1"/>
          </p:cNvSpPr>
          <p:nvPr>
            <p:ph type="sldNum" sz="quarter" idx="12"/>
          </p:nvPr>
        </p:nvSpPr>
        <p:spPr/>
        <p:txBody>
          <a:bodyPr/>
          <a:lstStyle/>
          <a:p>
            <a:fld id="{E1534AD9-87BC-2541-9239-DCF1CAE7DF3F}" type="slidenum">
              <a:rPr lang="en-US" smtClean="0"/>
              <a:t>75</a:t>
            </a:fld>
            <a:endParaRPr lang="en-US"/>
          </a:p>
        </p:txBody>
      </p:sp>
    </p:spTree>
    <p:extLst>
      <p:ext uri="{BB962C8B-B14F-4D97-AF65-F5344CB8AC3E}">
        <p14:creationId xmlns:p14="http://schemas.microsoft.com/office/powerpoint/2010/main" val="147992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pPr marL="458788" indent="-458788">
              <a:lnSpc>
                <a:spcPct val="110000"/>
              </a:lnSpc>
              <a:buNone/>
            </a:pPr>
            <a:r>
              <a:rPr lang="en-US" sz="2300" dirty="0"/>
              <a:t>[1]	Bryan </a:t>
            </a:r>
            <a:r>
              <a:rPr lang="en-US" sz="2300" dirty="0" err="1"/>
              <a:t>Parno</a:t>
            </a:r>
            <a:r>
              <a:rPr lang="en-US" sz="2300" dirty="0"/>
              <a:t>, Jonathan M. McCune, Adrian </a:t>
            </a:r>
            <a:r>
              <a:rPr lang="en-US" sz="2300" dirty="0" err="1"/>
              <a:t>Perrig</a:t>
            </a:r>
            <a:r>
              <a:rPr lang="en-US" sz="2300" dirty="0"/>
              <a:t>, Bootstrapping Trust in Modern Computers, Springer Publishing Company, Incorporated ©2011</a:t>
            </a:r>
          </a:p>
          <a:p>
            <a:pPr marL="458788" indent="-458788">
              <a:lnSpc>
                <a:spcPct val="110000"/>
              </a:lnSpc>
              <a:buNone/>
            </a:pPr>
            <a:r>
              <a:rPr lang="en-US" sz="2300" dirty="0"/>
              <a:t>[2]	Bryan </a:t>
            </a:r>
            <a:r>
              <a:rPr lang="en-US" sz="2300" dirty="0" err="1"/>
              <a:t>Parno</a:t>
            </a:r>
            <a:r>
              <a:rPr lang="en-US" sz="2300" dirty="0"/>
              <a:t>, Bypassing Local Windows Authentication to Defeat Full Disk Encryption, Black Hat Europe 2015</a:t>
            </a:r>
          </a:p>
          <a:p>
            <a:pPr marL="458788" indent="-458788">
              <a:lnSpc>
                <a:spcPct val="110000"/>
              </a:lnSpc>
              <a:buNone/>
            </a:pPr>
            <a:r>
              <a:rPr lang="en-US" sz="2300"/>
              <a:t>[3]</a:t>
            </a:r>
            <a:r>
              <a:rPr lang="en-US" sz="2300" dirty="0"/>
              <a:t>	</a:t>
            </a:r>
            <a:r>
              <a:rPr lang="en-US" sz="2300" dirty="0">
                <a:hlinkClick r:id="rId2"/>
              </a:rPr>
              <a:t>Secure the Windows 10 boot process</a:t>
            </a:r>
            <a:r>
              <a:rPr lang="en-US" sz="2300" dirty="0"/>
              <a:t>, 06/23/2017</a:t>
            </a:r>
          </a:p>
          <a:p>
            <a:pPr marL="458788" indent="-458788">
              <a:lnSpc>
                <a:spcPct val="110000"/>
              </a:lnSpc>
              <a:buNone/>
            </a:pPr>
            <a:endParaRPr lang="en-US" sz="2300" dirty="0"/>
          </a:p>
          <a:p>
            <a:pPr marL="458788" indent="-458788">
              <a:lnSpc>
                <a:spcPct val="110000"/>
              </a:lnSpc>
              <a:buNone/>
            </a:pPr>
            <a:endParaRPr lang="en-US" sz="2300" dirty="0"/>
          </a:p>
          <a:p>
            <a:pPr marL="458788" indent="-458788">
              <a:lnSpc>
                <a:spcPct val="110000"/>
              </a:lnSpc>
              <a:buNone/>
            </a:pPr>
            <a:endParaRPr lang="en-US" sz="2300"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76</a:t>
            </a:fld>
            <a:endParaRPr lang="en-US" altLang="en-US"/>
          </a:p>
        </p:txBody>
      </p:sp>
    </p:spTree>
    <p:extLst>
      <p:ext uri="{BB962C8B-B14F-4D97-AF65-F5344CB8AC3E}">
        <p14:creationId xmlns:p14="http://schemas.microsoft.com/office/powerpoint/2010/main" val="610919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1534AD9-87BC-2541-9239-DCF1CAE7DF3F}" type="slidenum">
              <a:rPr lang="en-US" smtClean="0"/>
              <a:t>77</a:t>
            </a:fld>
            <a:endParaRPr lang="en-US"/>
          </a:p>
        </p:txBody>
      </p:sp>
    </p:spTree>
    <p:extLst>
      <p:ext uri="{BB962C8B-B14F-4D97-AF65-F5344CB8AC3E}">
        <p14:creationId xmlns:p14="http://schemas.microsoft.com/office/powerpoint/2010/main" val="363385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Employing NVRAM</a:t>
            </a:r>
          </a:p>
        </p:txBody>
      </p:sp>
      <p:sp>
        <p:nvSpPr>
          <p:cNvPr id="3" name="Content Placeholder 2"/>
          <p:cNvSpPr>
            <a:spLocks noGrp="1"/>
          </p:cNvSpPr>
          <p:nvPr>
            <p:ph idx="1"/>
          </p:nvPr>
        </p:nvSpPr>
        <p:spPr/>
        <p:txBody>
          <a:bodyPr>
            <a:normAutofit fontScale="92500"/>
          </a:bodyPr>
          <a:lstStyle/>
          <a:p>
            <a:pPr>
              <a:lnSpc>
                <a:spcPct val="120000"/>
              </a:lnSpc>
            </a:pPr>
            <a:r>
              <a:rPr lang="en-US" dirty="0"/>
              <a:t>The TPM also includes a limited amount of nonvolatile RAM (NVRAM) that can be used to perform a function similar to sealed storage. </a:t>
            </a:r>
          </a:p>
          <a:p>
            <a:pPr>
              <a:lnSpc>
                <a:spcPct val="120000"/>
              </a:lnSpc>
            </a:pPr>
            <a:r>
              <a:rPr lang="en-US" dirty="0"/>
              <a:t>In particular, reading and writing to NVRAM can be restricted based on the contents of the PCRs, </a:t>
            </a:r>
          </a:p>
          <a:p>
            <a:pPr lvl="1">
              <a:lnSpc>
                <a:spcPct val="120000"/>
              </a:lnSpc>
            </a:pPr>
            <a:r>
              <a:rPr lang="en-US" dirty="0"/>
              <a:t>so an NVRAM location can be made accessible only to a particular collection of software. </a:t>
            </a:r>
          </a:p>
          <a:p>
            <a:pPr>
              <a:lnSpc>
                <a:spcPct val="120000"/>
              </a:lnSpc>
            </a:pPr>
            <a:r>
              <a:rPr lang="en-US" dirty="0"/>
              <a:t>Since an NVRAM location can store arbitrary data, the most straightforward approach to “sealing” data is to define an NVRAM location large enough to hold a symmetric key and use the PCR-based restrictions to prevent other software from reading or writing the key. </a:t>
            </a:r>
          </a:p>
          <a:p>
            <a:pPr lvl="1">
              <a:lnSpc>
                <a:spcPct val="120000"/>
              </a:lnSpc>
            </a:pPr>
            <a:r>
              <a:rPr lang="en-US" dirty="0"/>
              <a:t>The symmetric key can then be used to encrypt and MAC bulk data.</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78</a:t>
            </a:fld>
            <a:endParaRPr lang="en-US"/>
          </a:p>
        </p:txBody>
      </p:sp>
    </p:spTree>
    <p:extLst>
      <p:ext uri="{BB962C8B-B14F-4D97-AF65-F5344CB8AC3E}">
        <p14:creationId xmlns:p14="http://schemas.microsoft.com/office/powerpoint/2010/main" val="21230312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limitations when using NVRAM</a:t>
            </a:r>
          </a:p>
        </p:txBody>
      </p:sp>
      <p:sp>
        <p:nvSpPr>
          <p:cNvPr id="3" name="Content Placeholder 2"/>
          <p:cNvSpPr>
            <a:spLocks noGrp="1"/>
          </p:cNvSpPr>
          <p:nvPr>
            <p:ph idx="1"/>
          </p:nvPr>
        </p:nvSpPr>
        <p:spPr/>
        <p:txBody>
          <a:bodyPr>
            <a:normAutofit/>
          </a:bodyPr>
          <a:lstStyle/>
          <a:p>
            <a:pPr>
              <a:lnSpc>
                <a:spcPct val="120000"/>
              </a:lnSpc>
            </a:pPr>
            <a:r>
              <a:rPr lang="en-US" dirty="0"/>
              <a:t>First, software that does not match the PCR restrictions on an NVRAM location may still be able to delete the information stored in that location. </a:t>
            </a:r>
          </a:p>
          <a:p>
            <a:pPr lvl="1">
              <a:lnSpc>
                <a:spcPct val="120000"/>
              </a:lnSpc>
            </a:pPr>
            <a:r>
              <a:rPr lang="en-US" dirty="0"/>
              <a:t>For example, the TPM owner can both delete and re-establish NVRAM locations. </a:t>
            </a:r>
          </a:p>
          <a:p>
            <a:pPr lvl="1">
              <a:lnSpc>
                <a:spcPct val="120000"/>
              </a:lnSpc>
            </a:pPr>
            <a:r>
              <a:rPr lang="en-US" dirty="0"/>
              <a:t>Thus, application developers must be cautious when using this facility. In particular, code reading or writing an NVRAM location should verify that the target location has the expected PCR-based restrictions in place. </a:t>
            </a:r>
          </a:p>
          <a:p>
            <a:pPr>
              <a:lnSpc>
                <a:spcPct val="120000"/>
              </a:lnSpc>
            </a:pPr>
            <a:r>
              <a:rPr lang="en-US" dirty="0"/>
              <a:t>Second, the v1.2 TPM specification only requires 1,280 bytes of NVRAM, some of which is dedicated to various system features</a:t>
            </a:r>
          </a:p>
        </p:txBody>
      </p:sp>
      <p:sp>
        <p:nvSpPr>
          <p:cNvPr id="4" name="Slide Number Placeholder 3"/>
          <p:cNvSpPr>
            <a:spLocks noGrp="1"/>
          </p:cNvSpPr>
          <p:nvPr>
            <p:ph type="sldNum" sz="quarter" idx="12"/>
          </p:nvPr>
        </p:nvSpPr>
        <p:spPr/>
        <p:txBody>
          <a:bodyPr/>
          <a:lstStyle/>
          <a:p>
            <a:fld id="{E1534AD9-87BC-2541-9239-DCF1CAE7DF3F}" type="slidenum">
              <a:rPr lang="en-US" smtClean="0"/>
              <a:t>79</a:t>
            </a:fld>
            <a:endParaRPr lang="en-US"/>
          </a:p>
        </p:txBody>
      </p:sp>
    </p:spTree>
    <p:extLst>
      <p:ext uri="{BB962C8B-B14F-4D97-AF65-F5344CB8AC3E}">
        <p14:creationId xmlns:p14="http://schemas.microsoft.com/office/powerpoint/2010/main" val="134522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State</a:t>
            </a:r>
          </a:p>
        </p:txBody>
      </p:sp>
      <p:sp>
        <p:nvSpPr>
          <p:cNvPr id="3" name="Content Placeholder 2"/>
          <p:cNvSpPr>
            <a:spLocks noGrp="1"/>
          </p:cNvSpPr>
          <p:nvPr>
            <p:ph idx="1"/>
          </p:nvPr>
        </p:nvSpPr>
        <p:spPr/>
        <p:txBody>
          <a:bodyPr>
            <a:normAutofit/>
          </a:bodyPr>
          <a:lstStyle/>
          <a:p>
            <a:pPr>
              <a:lnSpc>
                <a:spcPct val="120000"/>
              </a:lnSpc>
            </a:pPr>
            <a:r>
              <a:rPr lang="en-US" dirty="0"/>
              <a:t>What is a computer’s current state?</a:t>
            </a:r>
          </a:p>
          <a:p>
            <a:pPr marL="457200" indent="-457200">
              <a:lnSpc>
                <a:spcPct val="120000"/>
              </a:lnSpc>
              <a:buFont typeface="+mj-lt"/>
              <a:buAutoNum type="arabicPeriod"/>
            </a:pPr>
            <a:r>
              <a:rPr lang="en-US" dirty="0"/>
              <a:t>Hardware configuration </a:t>
            </a:r>
          </a:p>
          <a:p>
            <a:pPr lvl="1">
              <a:lnSpc>
                <a:spcPct val="120000"/>
              </a:lnSpc>
            </a:pPr>
            <a:r>
              <a:rPr lang="en-US" dirty="0"/>
              <a:t>Certification from the computer’s manufacturer</a:t>
            </a:r>
          </a:p>
          <a:p>
            <a:pPr marL="457200" indent="-457200">
              <a:lnSpc>
                <a:spcPct val="120000"/>
              </a:lnSpc>
              <a:buFont typeface="+mj-lt"/>
              <a:buAutoNum type="arabicPeriod"/>
            </a:pPr>
            <a:r>
              <a:rPr lang="en-US" dirty="0"/>
              <a:t>Running code</a:t>
            </a:r>
          </a:p>
          <a:p>
            <a:pPr lvl="1">
              <a:lnSpc>
                <a:spcPct val="120000"/>
              </a:lnSpc>
            </a:pPr>
            <a:r>
              <a:rPr lang="en-US" dirty="0"/>
              <a:t>How to identify code? It is the code that you expect, not code  that has been maliciously changed</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8</a:t>
            </a:fld>
            <a:endParaRPr lang="en-US"/>
          </a:p>
        </p:txBody>
      </p:sp>
    </p:spTree>
    <p:extLst>
      <p:ext uri="{BB962C8B-B14F-4D97-AF65-F5344CB8AC3E}">
        <p14:creationId xmlns:p14="http://schemas.microsoft.com/office/powerpoint/2010/main" val="6691511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Limitations when using NVRAM (Cont’d)</a:t>
            </a:r>
          </a:p>
        </p:txBody>
      </p:sp>
      <p:sp>
        <p:nvSpPr>
          <p:cNvPr id="3" name="Content Placeholder 2"/>
          <p:cNvSpPr>
            <a:spLocks noGrp="1"/>
          </p:cNvSpPr>
          <p:nvPr>
            <p:ph idx="1"/>
          </p:nvPr>
        </p:nvSpPr>
        <p:spPr/>
        <p:txBody>
          <a:bodyPr>
            <a:normAutofit/>
          </a:bodyPr>
          <a:lstStyle/>
          <a:p>
            <a:pPr>
              <a:lnSpc>
                <a:spcPct val="120000"/>
              </a:lnSpc>
            </a:pPr>
            <a:r>
              <a:rPr lang="en-US" dirty="0"/>
              <a:t>Although reading NVRAM is relatively fast (9.8–14.8 </a:t>
            </a:r>
            <a:r>
              <a:rPr lang="en-US" dirty="0" err="1"/>
              <a:t>ms</a:t>
            </a:r>
            <a:r>
              <a:rPr lang="en-US" dirty="0"/>
              <a:t>) compared to other TPM operations, writing is 3–6x slower (33.9–82.4 </a:t>
            </a:r>
            <a:r>
              <a:rPr lang="en-US" dirty="0" err="1"/>
              <a:t>ms</a:t>
            </a:r>
            <a:r>
              <a:rPr lang="en-US" dirty="0"/>
              <a:t>). </a:t>
            </a:r>
          </a:p>
          <a:p>
            <a:pPr>
              <a:lnSpc>
                <a:spcPct val="120000"/>
              </a:lnSpc>
            </a:pPr>
            <a:r>
              <a:rPr lang="en-US" dirty="0"/>
              <a:t>Finally, the NVRAM is only expected to tolerate a limited number (100,000) of write cycles during its lifetime. </a:t>
            </a:r>
          </a:p>
          <a:p>
            <a:pPr lvl="1">
              <a:lnSpc>
                <a:spcPct val="120000"/>
              </a:lnSpc>
            </a:pPr>
            <a:r>
              <a:rPr lang="en-US" dirty="0"/>
              <a:t>Writing to NVRAM once every second would exhaust its write cycles in less than 28 hours.</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80</a:t>
            </a:fld>
            <a:endParaRPr lang="en-US"/>
          </a:p>
        </p:txBody>
      </p:sp>
    </p:spTree>
    <p:extLst>
      <p:ext uri="{BB962C8B-B14F-4D97-AF65-F5344CB8AC3E}">
        <p14:creationId xmlns:p14="http://schemas.microsoft.com/office/powerpoint/2010/main" val="4410243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Changes</a:t>
            </a:r>
          </a:p>
        </p:txBody>
      </p:sp>
      <p:sp>
        <p:nvSpPr>
          <p:cNvPr id="3" name="Content Placeholder 2"/>
          <p:cNvSpPr>
            <a:spLocks noGrp="1"/>
          </p:cNvSpPr>
          <p:nvPr>
            <p:ph idx="1"/>
          </p:nvPr>
        </p:nvSpPr>
        <p:spPr/>
        <p:txBody>
          <a:bodyPr>
            <a:normAutofit/>
          </a:bodyPr>
          <a:lstStyle/>
          <a:p>
            <a:pPr>
              <a:lnSpc>
                <a:spcPct val="120000"/>
              </a:lnSpc>
            </a:pPr>
            <a:r>
              <a:rPr lang="en-US" dirty="0"/>
              <a:t>An entity may go through one or more upgrades, and it may depend on lower layer software that may also be subject to upgrades. </a:t>
            </a:r>
          </a:p>
          <a:p>
            <a:pPr>
              <a:lnSpc>
                <a:spcPct val="120000"/>
              </a:lnSpc>
            </a:pPr>
            <a:endParaRPr lang="en-US" sz="1200" dirty="0"/>
          </a:p>
          <a:p>
            <a:pPr>
              <a:lnSpc>
                <a:spcPct val="120000"/>
              </a:lnSpc>
            </a:pPr>
            <a:r>
              <a:rPr lang="en-US" dirty="0"/>
              <a:t>Thus, preserving desired security properties for code and data (e.g., integrity, authenticity, and secrecy) may depend not only on the versions of software currently running on the coprocessor, but also on past and even future versions. </a:t>
            </a:r>
          </a:p>
        </p:txBody>
      </p:sp>
      <p:sp>
        <p:nvSpPr>
          <p:cNvPr id="4" name="Slide Number Placeholder 3"/>
          <p:cNvSpPr>
            <a:spLocks noGrp="1"/>
          </p:cNvSpPr>
          <p:nvPr>
            <p:ph type="sldNum" sz="quarter" idx="12"/>
          </p:nvPr>
        </p:nvSpPr>
        <p:spPr/>
        <p:txBody>
          <a:bodyPr/>
          <a:lstStyle/>
          <a:p>
            <a:fld id="{E1534AD9-87BC-2541-9239-DCF1CAE7DF3F}" type="slidenum">
              <a:rPr lang="en-US" smtClean="0"/>
              <a:t>81</a:t>
            </a:fld>
            <a:endParaRPr lang="en-US"/>
          </a:p>
        </p:txBody>
      </p:sp>
    </p:spTree>
    <p:extLst>
      <p:ext uri="{BB962C8B-B14F-4D97-AF65-F5344CB8AC3E}">
        <p14:creationId xmlns:p14="http://schemas.microsoft.com/office/powerpoint/2010/main" val="29121355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Changes (Cont’d)</a:t>
            </a:r>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The IBM 4758 exposes these notions as </a:t>
            </a:r>
            <a:r>
              <a:rPr lang="en-US" i="1" dirty="0"/>
              <a:t>configurations</a:t>
            </a:r>
            <a:r>
              <a:rPr lang="en-US" dirty="0"/>
              <a:t> and epochs, where configuration changes are secret-preserving and epoch changes wipe all secrets from the device.</a:t>
            </a:r>
          </a:p>
          <a:p>
            <a:pPr>
              <a:lnSpc>
                <a:spcPct val="120000"/>
              </a:lnSpc>
            </a:pPr>
            <a:endParaRPr lang="en-US" sz="1400" dirty="0"/>
          </a:p>
          <a:p>
            <a:pPr>
              <a:lnSpc>
                <a:spcPct val="120000"/>
              </a:lnSpc>
            </a:pPr>
            <a:r>
              <a:rPr lang="en-US" dirty="0"/>
              <a:t>During a configuration change, certificate chains incorporating historical data are maintained.</a:t>
            </a:r>
          </a:p>
          <a:p>
            <a:pPr lvl="1">
              <a:lnSpc>
                <a:spcPct val="120000"/>
              </a:lnSpc>
            </a:pPr>
            <a:r>
              <a:rPr lang="en-US" dirty="0"/>
              <a:t>For example, the chain may contain a certificate stating the version of the lowest layer software that originally shipped on the device, along with a certificate for each incremental upgrade. </a:t>
            </a:r>
          </a:p>
          <a:p>
            <a:pPr lvl="1">
              <a:lnSpc>
                <a:spcPct val="120000"/>
              </a:lnSpc>
            </a:pPr>
            <a:r>
              <a:rPr lang="en-US" dirty="0"/>
              <a:t>When a remote party interacts with such a device, all information is available about the software and data contained within.</a:t>
            </a:r>
          </a:p>
          <a:p>
            <a:pPr lvl="1">
              <a:lnSpc>
                <a:spcPct val="120000"/>
              </a:lnSpc>
            </a:pPr>
            <a:r>
              <a:rPr lang="en-US" dirty="0"/>
              <a:t>TPM-based attestations are based on hash chains for at most one boot cycle and does not maintain historic data automatically</a:t>
            </a:r>
          </a:p>
        </p:txBody>
      </p:sp>
      <p:sp>
        <p:nvSpPr>
          <p:cNvPr id="4" name="Slide Number Placeholder 3"/>
          <p:cNvSpPr>
            <a:spLocks noGrp="1"/>
          </p:cNvSpPr>
          <p:nvPr>
            <p:ph type="sldNum" sz="quarter" idx="12"/>
          </p:nvPr>
        </p:nvSpPr>
        <p:spPr/>
        <p:txBody>
          <a:bodyPr/>
          <a:lstStyle/>
          <a:p>
            <a:fld id="{E1534AD9-87BC-2541-9239-DCF1CAE7DF3F}" type="slidenum">
              <a:rPr lang="en-US" smtClean="0"/>
              <a:t>82</a:t>
            </a:fld>
            <a:endParaRPr lang="en-US"/>
          </a:p>
        </p:txBody>
      </p:sp>
    </p:spTree>
    <p:extLst>
      <p:ext uri="{BB962C8B-B14F-4D97-AF65-F5344CB8AC3E}">
        <p14:creationId xmlns:p14="http://schemas.microsoft.com/office/powerpoint/2010/main" val="3544583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TPM-Based Attestation Protocol (Cont’d) </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1534AD9-87BC-2541-9239-DCF1CAE7DF3F}" type="slidenum">
              <a:rPr lang="en-US" smtClean="0"/>
              <a:t>83</a:t>
            </a:fld>
            <a:endParaRPr lang="en-US"/>
          </a:p>
        </p:txBody>
      </p:sp>
      <p:pic>
        <p:nvPicPr>
          <p:cNvPr id="4" name="Picture 3"/>
          <p:cNvPicPr>
            <a:picLocks noChangeAspect="1"/>
          </p:cNvPicPr>
          <p:nvPr/>
        </p:nvPicPr>
        <p:blipFill>
          <a:blip r:embed="rId3"/>
          <a:stretch>
            <a:fillRect/>
          </a:stretch>
        </p:blipFill>
        <p:spPr>
          <a:xfrm>
            <a:off x="188728" y="1825625"/>
            <a:ext cx="8458200" cy="4178300"/>
          </a:xfrm>
          <a:prstGeom prst="rect">
            <a:avLst/>
          </a:prstGeom>
        </p:spPr>
      </p:pic>
    </p:spTree>
    <p:extLst>
      <p:ext uri="{BB962C8B-B14F-4D97-AF65-F5344CB8AC3E}">
        <p14:creationId xmlns:p14="http://schemas.microsoft.com/office/powerpoint/2010/main" val="925244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Projects</a:t>
            </a:r>
          </a:p>
        </p:txBody>
      </p:sp>
      <p:sp>
        <p:nvSpPr>
          <p:cNvPr id="3" name="Content Placeholder 2"/>
          <p:cNvSpPr>
            <a:spLocks noGrp="1"/>
          </p:cNvSpPr>
          <p:nvPr>
            <p:ph idx="1"/>
          </p:nvPr>
        </p:nvSpPr>
        <p:spPr/>
        <p:txBody>
          <a:bodyPr>
            <a:normAutofit/>
          </a:bodyPr>
          <a:lstStyle/>
          <a:p>
            <a:pPr>
              <a:lnSpc>
                <a:spcPct val="120000"/>
              </a:lnSpc>
            </a:pPr>
            <a:r>
              <a:rPr lang="en-US" dirty="0" err="1"/>
              <a:t>μABYSS</a:t>
            </a:r>
            <a:r>
              <a:rPr lang="en-US" dirty="0"/>
              <a:t> [221] and Citadel [223] are predecessors of the modern IBM designs, placing a CPU, DRAM, flash ROM, and battery-backed RAM (BBRAM) within a physically tamper-resistant package.</a:t>
            </a:r>
          </a:p>
          <a:p>
            <a:pPr>
              <a:lnSpc>
                <a:spcPct val="120000"/>
              </a:lnSpc>
            </a:pPr>
            <a:endParaRPr lang="en-US" sz="1400" dirty="0"/>
          </a:p>
          <a:p>
            <a:pPr>
              <a:lnSpc>
                <a:spcPct val="120000"/>
              </a:lnSpc>
            </a:pPr>
            <a:r>
              <a:rPr lang="en-US" dirty="0"/>
              <a:t>Lee et al. propose the Secret Protected (SP) architecture for virtual secure </a:t>
            </a:r>
            <a:r>
              <a:rPr lang="en-US" dirty="0" err="1"/>
              <a:t>coprocessing</a:t>
            </a:r>
            <a:r>
              <a:rPr lang="en-US" dirty="0"/>
              <a:t> [117 ]. </a:t>
            </a:r>
          </a:p>
          <a:p>
            <a:pPr lvl="1">
              <a:lnSpc>
                <a:spcPct val="120000"/>
              </a:lnSpc>
            </a:pPr>
            <a:r>
              <a:rPr lang="en-US" dirty="0"/>
              <a:t>SP proposes hardware additions to standard CPUs in the form of a small key store, encryption capabilities at the cache-memory interface, new instructions, and platform changes to support a minimalistic trusted path.</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84</a:t>
            </a:fld>
            <a:endParaRPr lang="en-US"/>
          </a:p>
        </p:txBody>
      </p:sp>
    </p:spTree>
    <p:extLst>
      <p:ext uri="{BB962C8B-B14F-4D97-AF65-F5344CB8AC3E}">
        <p14:creationId xmlns:p14="http://schemas.microsoft.com/office/powerpoint/2010/main" val="317751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Code Identity</a:t>
            </a:r>
          </a:p>
        </p:txBody>
      </p:sp>
      <p:sp>
        <p:nvSpPr>
          <p:cNvPr id="3" name="Content Placeholder 2"/>
          <p:cNvSpPr>
            <a:spLocks noGrp="1"/>
          </p:cNvSpPr>
          <p:nvPr>
            <p:ph idx="1"/>
          </p:nvPr>
        </p:nvSpPr>
        <p:spPr>
          <a:xfrm>
            <a:off x="628650" y="1509823"/>
            <a:ext cx="7886700" cy="4667140"/>
          </a:xfrm>
        </p:spPr>
        <p:txBody>
          <a:bodyPr>
            <a:normAutofit/>
          </a:bodyPr>
          <a:lstStyle/>
          <a:p>
            <a:pPr>
              <a:lnSpc>
                <a:spcPct val="120000"/>
              </a:lnSpc>
            </a:pPr>
            <a:r>
              <a:rPr lang="en-US" dirty="0"/>
              <a:t>Code identity can be achieved through a </a:t>
            </a:r>
            <a:r>
              <a:rPr lang="en-US" dirty="0">
                <a:solidFill>
                  <a:srgbClr val="C00000"/>
                </a:solidFill>
              </a:rPr>
              <a:t>cryptographic hash </a:t>
            </a:r>
            <a:r>
              <a:rPr lang="en-US" dirty="0"/>
              <a:t>over </a:t>
            </a:r>
          </a:p>
          <a:p>
            <a:pPr marL="685800" lvl="1" indent="-342900">
              <a:lnSpc>
                <a:spcPct val="120000"/>
              </a:lnSpc>
              <a:buFont typeface="+mj-lt"/>
              <a:buAutoNum type="arabicPeriod"/>
            </a:pPr>
            <a:r>
              <a:rPr lang="en-US" dirty="0"/>
              <a:t>Software</a:t>
            </a:r>
          </a:p>
          <a:p>
            <a:pPr marL="685800" lvl="1" indent="-342900">
              <a:lnSpc>
                <a:spcPct val="120000"/>
              </a:lnSpc>
              <a:buFont typeface="+mj-lt"/>
              <a:buAutoNum type="arabicPeriod"/>
            </a:pPr>
            <a:r>
              <a:rPr lang="en-US" dirty="0"/>
              <a:t>Inputs</a:t>
            </a:r>
          </a:p>
          <a:p>
            <a:pPr marL="685800" lvl="1" indent="-342900">
              <a:lnSpc>
                <a:spcPct val="120000"/>
              </a:lnSpc>
              <a:buFont typeface="+mj-lt"/>
              <a:buAutoNum type="arabicPeriod"/>
            </a:pPr>
            <a:r>
              <a:rPr lang="en-US" dirty="0"/>
              <a:t>Libraries</a:t>
            </a:r>
          </a:p>
          <a:p>
            <a:pPr marL="685800" lvl="1" indent="-342900">
              <a:lnSpc>
                <a:spcPct val="120000"/>
              </a:lnSpc>
              <a:buFont typeface="+mj-lt"/>
              <a:buAutoNum type="arabicPeriod"/>
            </a:pPr>
            <a:r>
              <a:rPr lang="en-US" dirty="0"/>
              <a:t>Configuration files</a:t>
            </a:r>
          </a:p>
          <a:p>
            <a:pPr>
              <a:lnSpc>
                <a:spcPct val="120000"/>
              </a:lnSpc>
            </a:pPr>
            <a:r>
              <a:rPr lang="en-US" dirty="0"/>
              <a:t>The calculation of the code identity is often called </a:t>
            </a:r>
            <a:r>
              <a:rPr lang="en-US" i="1" dirty="0">
                <a:solidFill>
                  <a:srgbClr val="C00000"/>
                </a:solidFill>
              </a:rPr>
              <a:t>measurement</a:t>
            </a:r>
            <a:r>
              <a:rPr lang="en-US" dirty="0"/>
              <a:t>,</a:t>
            </a:r>
          </a:p>
          <a:p>
            <a:pPr>
              <a:lnSpc>
                <a:spcPct val="120000"/>
              </a:lnSpc>
            </a:pPr>
            <a:r>
              <a:rPr lang="en-US" dirty="0"/>
              <a:t>For bootstrapping trust, we need to record at least, </a:t>
            </a:r>
          </a:p>
          <a:p>
            <a:pPr lvl="1">
              <a:lnSpc>
                <a:spcPct val="120000"/>
              </a:lnSpc>
            </a:pPr>
            <a:r>
              <a:rPr lang="en-US" dirty="0"/>
              <a:t>Identity of the code currently in control of the system.</a:t>
            </a:r>
          </a:p>
          <a:p>
            <a:pPr lvl="1">
              <a:lnSpc>
                <a:spcPct val="120000"/>
              </a:lnSpc>
            </a:pPr>
            <a:r>
              <a:rPr lang="en-US" dirty="0"/>
              <a:t>Identity of any code that could have affected the security of the currently executing code.</a:t>
            </a:r>
          </a:p>
          <a:p>
            <a:pPr>
              <a:lnSpc>
                <a:spcPct val="120000"/>
              </a:lnSpc>
            </a:pPr>
            <a:endParaRPr lang="en-US" dirty="0"/>
          </a:p>
        </p:txBody>
      </p:sp>
      <p:sp>
        <p:nvSpPr>
          <p:cNvPr id="4" name="Slide Number Placeholder 3"/>
          <p:cNvSpPr>
            <a:spLocks noGrp="1"/>
          </p:cNvSpPr>
          <p:nvPr>
            <p:ph type="sldNum" sz="quarter" idx="12"/>
          </p:nvPr>
        </p:nvSpPr>
        <p:spPr/>
        <p:txBody>
          <a:bodyPr/>
          <a:lstStyle/>
          <a:p>
            <a:fld id="{E1534AD9-87BC-2541-9239-DCF1CAE7DF3F}" type="slidenum">
              <a:rPr lang="en-US" smtClean="0"/>
              <a:t>9</a:t>
            </a:fld>
            <a:endParaRPr lang="en-US"/>
          </a:p>
        </p:txBody>
      </p:sp>
    </p:spTree>
    <p:extLst>
      <p:ext uri="{BB962C8B-B14F-4D97-AF65-F5344CB8AC3E}">
        <p14:creationId xmlns:p14="http://schemas.microsoft.com/office/powerpoint/2010/main" val="1016828672"/>
      </p:ext>
    </p:extLst>
  </p:cSld>
  <p:clrMapOvr>
    <a:masterClrMapping/>
  </p:clrMapOvr>
</p:sld>
</file>

<file path=ppt/theme/theme1.xml><?xml version="1.0" encoding="utf-8"?>
<a:theme xmlns:a="http://schemas.openxmlformats.org/drawingml/2006/main" name="NS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A" id="{C558B1A3-A158-4F82-B0D0-B1145AE5728F}" vid="{F59CC152-080B-40D0-866E-BC06C98B6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NSA</Template>
  <TotalTime>3676</TotalTime>
  <Words>6832</Words>
  <Application>Microsoft Macintosh PowerPoint</Application>
  <PresentationFormat>On-screen Show (4:3)</PresentationFormat>
  <Paragraphs>812</Paragraphs>
  <Slides>84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CMR10</vt:lpstr>
      <vt:lpstr>Arial</vt:lpstr>
      <vt:lpstr>Calibri</vt:lpstr>
      <vt:lpstr>Calibri Light</vt:lpstr>
      <vt:lpstr>Cambria Math</vt:lpstr>
      <vt:lpstr>Helvetica</vt:lpstr>
      <vt:lpstr>Verdana</vt:lpstr>
      <vt:lpstr>NSA</vt:lpstr>
      <vt:lpstr>IoT Security and Privacy</vt:lpstr>
      <vt:lpstr>Learning Outcomes</vt:lpstr>
      <vt:lpstr>Main References</vt:lpstr>
      <vt:lpstr>Outline</vt:lpstr>
      <vt:lpstr>A Challenge for System Security</vt:lpstr>
      <vt:lpstr>Bootstrapping Trust</vt:lpstr>
      <vt:lpstr>Trust Human v.s. Trust Computer</vt:lpstr>
      <vt:lpstr>Computer’s State</vt:lpstr>
      <vt:lpstr> Code Identity</vt:lpstr>
      <vt:lpstr> When and Who Performs Measurements</vt:lpstr>
      <vt:lpstr> Trusted Boot</vt:lpstr>
      <vt:lpstr>Trusted Boot      Secure Boot</vt:lpstr>
      <vt:lpstr>Secure Measurements in Trusted Boot</vt:lpstr>
      <vt:lpstr>Execution handoffs</vt:lpstr>
      <vt:lpstr>Two Attacks against the Transfer</vt:lpstr>
      <vt:lpstr> Certificate Chains Securing Measurements</vt:lpstr>
      <vt:lpstr>What Certificate Chains Can Do? </vt:lpstr>
      <vt:lpstr>What Certificate Chains Can Do? (Cont’d) </vt:lpstr>
      <vt:lpstr> Hash Chain Securing Measurement</vt:lpstr>
      <vt:lpstr>How Hash Chain Works?</vt:lpstr>
      <vt:lpstr> TPM-Based Measurement Example</vt:lpstr>
      <vt:lpstr> TPM-Based Measurement Example (Cont’d)</vt:lpstr>
      <vt:lpstr>Recording Dynamic Properties</vt:lpstr>
      <vt:lpstr> Load-time Dynamics Analysis</vt:lpstr>
      <vt:lpstr> Run-time Dynamics Analysis</vt:lpstr>
      <vt:lpstr>Which Property is Necessary?</vt:lpstr>
      <vt:lpstr>Outline</vt:lpstr>
      <vt:lpstr>Secure Boot</vt:lpstr>
      <vt:lpstr>Storage Access Control Based on Code Identity</vt:lpstr>
      <vt:lpstr>IBM 4758 – Secure Storage</vt:lpstr>
      <vt:lpstr>IBM 4758 Storage Access Restrictions</vt:lpstr>
      <vt:lpstr> TPM-Based Sealed Storage</vt:lpstr>
      <vt:lpstr> Full disk encryption</vt:lpstr>
      <vt:lpstr>Simplified BitLocker boot process</vt:lpstr>
      <vt:lpstr>TPM Key Hierarchy</vt:lpstr>
      <vt:lpstr>TPM Key Hierarchy (Cont’d)</vt:lpstr>
      <vt:lpstr> Sealing Data</vt:lpstr>
      <vt:lpstr>Example of Sealing Data: Secure software updates</vt:lpstr>
      <vt:lpstr> Binding Data</vt:lpstr>
      <vt:lpstr> TPM-Based Sealed Storage Example</vt:lpstr>
      <vt:lpstr>Outline</vt:lpstr>
      <vt:lpstr>Attestation</vt:lpstr>
      <vt:lpstr>General Purpose Coprocessor-Based Attestation</vt:lpstr>
      <vt:lpstr> TPM-Based Attestation</vt:lpstr>
      <vt:lpstr> TPM-Based Attestation Protocol</vt:lpstr>
      <vt:lpstr>TPM-Based Attestation Protocol</vt:lpstr>
      <vt:lpstr>Outline</vt:lpstr>
      <vt:lpstr>Coping With Information Overload</vt:lpstr>
      <vt:lpstr>Focusing on Security-Relevant Code</vt:lpstr>
      <vt:lpstr> Privilege Layering via the Operating System</vt:lpstr>
      <vt:lpstr>Privilege Layering via Virtualization</vt:lpstr>
      <vt:lpstr>Hardware-Supported Isolation: System-Management Mode</vt:lpstr>
      <vt:lpstr>Hardware-Supported Isolation: Dynamic Root of Trust for Measurement</vt:lpstr>
      <vt:lpstr> Slicing and Privilege Separation</vt:lpstr>
      <vt:lpstr>Conveying Higher-Level Information</vt:lpstr>
      <vt:lpstr> Outsourcing</vt:lpstr>
      <vt:lpstr>Outline</vt:lpstr>
      <vt:lpstr>Different Roots of Trust</vt:lpstr>
      <vt:lpstr>General-Purpose Tamper-Resistant and Tamper-Responding Devices</vt:lpstr>
      <vt:lpstr>Commercial Solutions - Cryptographic co-processors </vt:lpstr>
      <vt:lpstr>Commercial Solutions – Smart Card</vt:lpstr>
      <vt:lpstr>General-Purpose Devices Without Dedicated Physical Defenses</vt:lpstr>
      <vt:lpstr>TPM-equipped Platforms</vt:lpstr>
      <vt:lpstr> MTM-equipped Platforms</vt:lpstr>
      <vt:lpstr>Special-Purpose Minimal Devices</vt:lpstr>
      <vt:lpstr>Research Solutions Without Hardware Support</vt:lpstr>
      <vt:lpstr>Outline</vt:lpstr>
      <vt:lpstr>What we have learned so far?</vt:lpstr>
      <vt:lpstr>Remaining Question</vt:lpstr>
      <vt:lpstr>Cuckoo Attack</vt:lpstr>
      <vt:lpstr>Potential Solutions</vt:lpstr>
      <vt:lpstr>Potential Solutions -  Establishing a Secure Channel</vt:lpstr>
      <vt:lpstr>Cryptographic Secure Channels</vt:lpstr>
      <vt:lpstr>Outline</vt:lpstr>
      <vt:lpstr>Validating</vt:lpstr>
      <vt:lpstr>References</vt:lpstr>
      <vt:lpstr>Backup</vt:lpstr>
      <vt:lpstr> Employing NVRAM</vt:lpstr>
      <vt:lpstr> limitations when using NVRAM</vt:lpstr>
      <vt:lpstr> Limitations when using NVRAM (Cont’d)</vt:lpstr>
      <vt:lpstr>Configuration Changes</vt:lpstr>
      <vt:lpstr>Configuration Changes (Cont’d)</vt:lpstr>
      <vt:lpstr> TPM-Based Attestation Protocol (Cont’d) </vt:lpstr>
      <vt:lpstr> Research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Bootstrapping Trust in Modern Computers</dc:title>
  <dc:creator>Microsoft Office User</dc:creator>
  <cp:lastModifiedBy>Fu, Xinwen</cp:lastModifiedBy>
  <cp:revision>650</cp:revision>
  <dcterms:created xsi:type="dcterms:W3CDTF">2017-03-01T15:35:58Z</dcterms:created>
  <dcterms:modified xsi:type="dcterms:W3CDTF">2022-04-14T14:26:34Z</dcterms:modified>
</cp:coreProperties>
</file>