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y="6858000" cx="12192000"/>
  <p:notesSz cx="6858000" cy="9144000"/>
  <p:embeddedFontLst>
    <p:embeddedFont>
      <p:font typeface="Lobster"/>
      <p:regular r:id="rId26"/>
    </p:embeddedFont>
    <p:embeddedFont>
      <p:font typeface="Baumans"/>
      <p:regular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iaG+wWxnvuUVGz7+4A+zJ9fzsz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obster-regular.fntdata"/><Relationship Id="rId25" Type="http://schemas.openxmlformats.org/officeDocument/2006/relationships/slide" Target="slides/slide21.xml"/><Relationship Id="rId28" Type="http://customschemas.google.com/relationships/presentationmetadata" Target="metadata"/><Relationship Id="rId27" Type="http://schemas.openxmlformats.org/officeDocument/2006/relationships/font" Target="fonts/Baumans-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4" name="Google Shape;17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0" name="Google Shape;18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438213663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1438213663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2f8f28b4314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g2f8f28b4314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4" name="Google Shape;21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4" name="Google Shape;23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3" name="Google Shape;243;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9" name="Google Shape;24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8f28b4314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g2f8f28b4314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8f28b4314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g2f8f28b4314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8" name="Google Shape;15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9"/>
          <p:cNvSpPr/>
          <p:nvPr>
            <p:ph idx="2" type="pic"/>
          </p:nvPr>
        </p:nvSpPr>
        <p:spPr>
          <a:xfrm>
            <a:off x="5183188" y="987425"/>
            <a:ext cx="6172200" cy="4873625"/>
          </a:xfrm>
          <a:prstGeom prst="rect">
            <a:avLst/>
          </a:prstGeom>
          <a:noFill/>
          <a:ln>
            <a:noFill/>
          </a:ln>
        </p:spPr>
      </p:sp>
      <p:sp>
        <p:nvSpPr>
          <p:cNvPr id="64" name="Google Shape;64;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hyperlink" Target="https://www.youtube.com/watch?v=8oGgofN_vUE" TargetMode="Externa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7EE"/>
            </a:gs>
            <a:gs pos="100000">
              <a:srgbClr val="113D8A"/>
            </a:gs>
          </a:gsLst>
          <a:lin ang="5400012" scaled="0"/>
        </a:gradFill>
      </p:bgPr>
    </p:bg>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36011"/>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Arial"/>
              <a:buNone/>
            </a:pPr>
            <a:r>
              <a:rPr lang="en-US">
                <a:latin typeface="Arial"/>
                <a:ea typeface="Arial"/>
                <a:cs typeface="Arial"/>
                <a:sym typeface="Arial"/>
              </a:rPr>
              <a:t>Drive and Programming</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800"/>
              <a:buNone/>
            </a:pPr>
            <a:r>
              <a:rPr lang="en-US" sz="2800">
                <a:latin typeface="Baumans"/>
                <a:ea typeface="Baumans"/>
                <a:cs typeface="Baumans"/>
                <a:sym typeface="Baumans"/>
              </a:rPr>
              <a:t>By Mihir Shah</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549"/>
                                        <p:tgtEl>
                                          <p:spTgt spid="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5">
                                            <p:txEl>
                                              <p:pRg end="0" st="0"/>
                                            </p:txEl>
                                          </p:spTgt>
                                        </p:tgtEl>
                                        <p:attrNameLst>
                                          <p:attrName>style.visibility</p:attrName>
                                        </p:attrNameLst>
                                      </p:cBhvr>
                                      <p:to>
                                        <p:strVal val="visible"/>
                                      </p:to>
                                    </p:set>
                                    <p:animEffect filter="fade" transition="in">
                                      <p:cBhvr>
                                        <p:cTn dur="1000"/>
                                        <p:tgtEl>
                                          <p:spTgt spid="8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1"/>
          <p:cNvSpPr txBox="1"/>
          <p:nvPr>
            <p:ph type="title"/>
          </p:nvPr>
        </p:nvSpPr>
        <p:spPr>
          <a:xfrm>
            <a:off x="838200" y="16634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Programming: Three Styles</a:t>
            </a:r>
            <a:endParaRPr/>
          </a:p>
        </p:txBody>
      </p:sp>
      <p:sp>
        <p:nvSpPr>
          <p:cNvPr id="177" name="Google Shape;177;p11"/>
          <p:cNvSpPr txBox="1"/>
          <p:nvPr>
            <p:ph idx="1" type="body"/>
          </p:nvPr>
        </p:nvSpPr>
        <p:spPr>
          <a:xfrm>
            <a:off x="838200" y="1375051"/>
            <a:ext cx="10515600" cy="4351338"/>
          </a:xfrm>
          <a:prstGeom prst="rect">
            <a:avLst/>
          </a:prstGeom>
          <a:noFill/>
          <a:ln>
            <a:noFill/>
          </a:ln>
        </p:spPr>
        <p:txBody>
          <a:bodyPr anchorCtr="0" anchor="t" bIns="45700" lIns="91425" spcFirstLastPara="1" rIns="91425" wrap="square" tIns="45700">
            <a:normAutofit/>
          </a:bodyPr>
          <a:lstStyle/>
          <a:p>
            <a:pPr indent="-255270" lvl="0" marL="228600" rtl="0" algn="l">
              <a:lnSpc>
                <a:spcPct val="90000"/>
              </a:lnSpc>
              <a:spcBef>
                <a:spcPts val="0"/>
              </a:spcBef>
              <a:spcAft>
                <a:spcPts val="0"/>
              </a:spcAft>
              <a:buClr>
                <a:schemeClr val="dk1"/>
              </a:buClr>
              <a:buSzPts val="2800"/>
              <a:buChar char="•"/>
            </a:pPr>
            <a:r>
              <a:rPr lang="en-US"/>
              <a:t>Blocks – Drag and drop blocks instructions similar to FLL style written in English. </a:t>
            </a:r>
            <a:endParaRPr/>
          </a:p>
          <a:p>
            <a:pPr indent="0" lvl="0" marL="0" rtl="0" algn="l">
              <a:lnSpc>
                <a:spcPct val="90000"/>
              </a:lnSpc>
              <a:spcBef>
                <a:spcPts val="1000"/>
              </a:spcBef>
              <a:spcAft>
                <a:spcPts val="0"/>
              </a:spcAft>
              <a:buClr>
                <a:schemeClr val="dk1"/>
              </a:buClr>
              <a:buSzPts val="2800"/>
              <a:buNone/>
            </a:pPr>
            <a:r>
              <a:t/>
            </a:r>
            <a:endParaRPr/>
          </a:p>
          <a:p>
            <a:pPr indent="-255270" lvl="0" marL="228600" rtl="0" algn="l">
              <a:lnSpc>
                <a:spcPct val="90000"/>
              </a:lnSpc>
              <a:spcBef>
                <a:spcPts val="1000"/>
              </a:spcBef>
              <a:spcAft>
                <a:spcPts val="0"/>
              </a:spcAft>
              <a:buClr>
                <a:schemeClr val="dk1"/>
              </a:buClr>
              <a:buSzPts val="2800"/>
              <a:buChar char="•"/>
            </a:pPr>
            <a:r>
              <a:rPr lang="en-US"/>
              <a:t>OnBot Java – Text Based Programming directly OnBot (i.e on the Control Hub).</a:t>
            </a:r>
            <a:endParaRPr/>
          </a:p>
          <a:p>
            <a:pPr indent="-77470" lvl="0" marL="228600" rtl="0" algn="l">
              <a:lnSpc>
                <a:spcPct val="90000"/>
              </a:lnSpc>
              <a:spcBef>
                <a:spcPts val="1000"/>
              </a:spcBef>
              <a:spcAft>
                <a:spcPts val="0"/>
              </a:spcAft>
              <a:buClr>
                <a:schemeClr val="dk1"/>
              </a:buClr>
              <a:buSzPts val="2800"/>
              <a:buNone/>
            </a:pPr>
            <a:r>
              <a:t/>
            </a:r>
            <a:endParaRPr/>
          </a:p>
          <a:p>
            <a:pPr indent="-255270" lvl="0" marL="228600" rtl="0" algn="l">
              <a:lnSpc>
                <a:spcPct val="90000"/>
              </a:lnSpc>
              <a:spcBef>
                <a:spcPts val="1000"/>
              </a:spcBef>
              <a:spcAft>
                <a:spcPts val="0"/>
              </a:spcAft>
              <a:buClr>
                <a:schemeClr val="dk1"/>
              </a:buClr>
              <a:buSzPts val="2800"/>
              <a:buChar char="•"/>
            </a:pPr>
            <a:r>
              <a:rPr lang="en-US"/>
              <a:t>Full Android Studio Based Setup - Set up the Android Studio on a computer. It allows for more editor based programming.</a:t>
            </a:r>
            <a:endParaRPr/>
          </a:p>
          <a:p>
            <a:pPr indent="0" lvl="0" marL="0" rtl="0" algn="l">
              <a:lnSpc>
                <a:spcPct val="90000"/>
              </a:lnSpc>
              <a:spcBef>
                <a:spcPts val="10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9"/>
          <p:cNvSpPr txBox="1"/>
          <p:nvPr>
            <p:ph type="ctrTitle"/>
          </p:nvPr>
        </p:nvSpPr>
        <p:spPr>
          <a:xfrm>
            <a:off x="1524000" y="1136011"/>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Arial"/>
              <a:buNone/>
            </a:pPr>
            <a:r>
              <a:rPr lang="en-US"/>
              <a:t>THANK YOU!</a:t>
            </a:r>
            <a:endParaRPr/>
          </a:p>
          <a:p>
            <a:pPr indent="0" lvl="0" marL="0" rtl="0" algn="ctr">
              <a:lnSpc>
                <a:spcPct val="90000"/>
              </a:lnSpc>
              <a:spcBef>
                <a:spcPts val="0"/>
              </a:spcBef>
              <a:spcAft>
                <a:spcPts val="0"/>
              </a:spcAft>
              <a:buClr>
                <a:schemeClr val="dk1"/>
              </a:buClr>
              <a:buSzPts val="6000"/>
              <a:buFont typeface="Arial"/>
              <a:buNone/>
            </a:pPr>
            <a:r>
              <a:rPr lang="en-US"/>
              <a:t>ANY QUESTIONS???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20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2"/>
          <p:cNvSpPr txBox="1"/>
          <p:nvPr>
            <p:ph type="title"/>
          </p:nvPr>
        </p:nvSpPr>
        <p:spPr>
          <a:xfrm>
            <a:off x="838200" y="20609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Programming - Hardware Mapping</a:t>
            </a:r>
            <a:endParaRPr/>
          </a:p>
        </p:txBody>
      </p:sp>
      <p:sp>
        <p:nvSpPr>
          <p:cNvPr id="188" name="Google Shape;188;p12"/>
          <p:cNvSpPr txBox="1"/>
          <p:nvPr>
            <p:ph idx="1" type="body"/>
          </p:nvPr>
        </p:nvSpPr>
        <p:spPr>
          <a:xfrm>
            <a:off x="838200" y="1531661"/>
            <a:ext cx="10515600" cy="5032375"/>
          </a:xfrm>
          <a:prstGeom prst="rect">
            <a:avLst/>
          </a:prstGeom>
          <a:noFill/>
          <a:ln>
            <a:noFill/>
          </a:ln>
        </p:spPr>
        <p:txBody>
          <a:bodyPr anchorCtr="0" anchor="t" bIns="45700" lIns="91425" spcFirstLastPara="1" rIns="91425" wrap="square" tIns="45700">
            <a:normAutofit fontScale="32500" lnSpcReduction="20000"/>
          </a:bodyPr>
          <a:lstStyle/>
          <a:p>
            <a:pPr indent="0" lvl="0" marL="0" rtl="0" algn="l">
              <a:lnSpc>
                <a:spcPct val="90000"/>
              </a:lnSpc>
              <a:spcBef>
                <a:spcPts val="0"/>
              </a:spcBef>
              <a:spcAft>
                <a:spcPts val="0"/>
              </a:spcAft>
              <a:buClr>
                <a:schemeClr val="dk1"/>
              </a:buClr>
              <a:buSzPct val="100000"/>
              <a:buNone/>
            </a:pPr>
            <a:r>
              <a:rPr lang="en-US" sz="5000"/>
              <a:t>		</a:t>
            </a:r>
            <a:endParaRPr/>
          </a:p>
          <a:p>
            <a:pPr indent="0" lvl="0" marL="0" rtl="0" algn="l">
              <a:lnSpc>
                <a:spcPct val="90000"/>
              </a:lnSpc>
              <a:spcBef>
                <a:spcPts val="0"/>
              </a:spcBef>
              <a:spcAft>
                <a:spcPts val="0"/>
              </a:spcAft>
              <a:buClr>
                <a:srgbClr val="000000"/>
              </a:buClr>
              <a:buSzPct val="100000"/>
              <a:buNone/>
            </a:pPr>
            <a:r>
              <a:rPr lang="en-US" sz="5000">
                <a:solidFill>
                  <a:srgbClr val="000000"/>
                </a:solidFill>
                <a:latin typeface="Arial"/>
                <a:ea typeface="Arial"/>
                <a:cs typeface="Arial"/>
                <a:sym typeface="Arial"/>
              </a:rPr>
              <a:t>      </a:t>
            </a:r>
            <a:r>
              <a:rPr b="0" i="0" lang="en-US" sz="8000" u="none" strike="noStrike">
                <a:solidFill>
                  <a:srgbClr val="000000"/>
                </a:solidFill>
                <a:latin typeface="Arial"/>
                <a:ea typeface="Arial"/>
                <a:cs typeface="Arial"/>
                <a:sym typeface="Arial"/>
              </a:rPr>
              <a:t>leftFrontMotor = hardwareMap.dcMotor.get("left_front_drive");</a:t>
            </a:r>
            <a:endParaRPr b="0" sz="8000"/>
          </a:p>
          <a:p>
            <a:pPr indent="0" lvl="0" marL="0" rtl="0" algn="l">
              <a:lnSpc>
                <a:spcPct val="90000"/>
              </a:lnSpc>
              <a:spcBef>
                <a:spcPts val="0"/>
              </a:spcBef>
              <a:spcAft>
                <a:spcPts val="0"/>
              </a:spcAft>
              <a:buClr>
                <a:srgbClr val="000000"/>
              </a:buClr>
              <a:buSzPct val="100000"/>
              <a:buNone/>
            </a:pPr>
            <a:r>
              <a:rPr b="0" i="0" lang="en-US" sz="8000" u="none" strike="noStrike">
                <a:solidFill>
                  <a:srgbClr val="000000"/>
                </a:solidFill>
                <a:latin typeface="Arial"/>
                <a:ea typeface="Arial"/>
                <a:cs typeface="Arial"/>
                <a:sym typeface="Arial"/>
              </a:rPr>
              <a:t>    leftBackMotor = hardwareMap.dcMotor.get("left_back_drive");</a:t>
            </a:r>
            <a:endParaRPr b="0" sz="8000"/>
          </a:p>
          <a:p>
            <a:pPr indent="0" lvl="0" marL="0" rtl="0" algn="l">
              <a:lnSpc>
                <a:spcPct val="90000"/>
              </a:lnSpc>
              <a:spcBef>
                <a:spcPts val="0"/>
              </a:spcBef>
              <a:spcAft>
                <a:spcPts val="0"/>
              </a:spcAft>
              <a:buClr>
                <a:srgbClr val="000000"/>
              </a:buClr>
              <a:buSzPct val="100000"/>
              <a:buNone/>
            </a:pPr>
            <a:r>
              <a:rPr b="0" i="0" lang="en-US" sz="8000" u="none" strike="noStrike">
                <a:solidFill>
                  <a:srgbClr val="000000"/>
                </a:solidFill>
                <a:latin typeface="Arial"/>
                <a:ea typeface="Arial"/>
                <a:cs typeface="Arial"/>
                <a:sym typeface="Arial"/>
              </a:rPr>
              <a:t>    rightFrontMotor = hardwareMap.dcMotor.get("right_front_drive");</a:t>
            </a:r>
            <a:endParaRPr b="0" sz="8000"/>
          </a:p>
          <a:p>
            <a:pPr indent="0" lvl="0" marL="0" rtl="0" algn="l">
              <a:lnSpc>
                <a:spcPct val="90000"/>
              </a:lnSpc>
              <a:spcBef>
                <a:spcPts val="0"/>
              </a:spcBef>
              <a:spcAft>
                <a:spcPts val="0"/>
              </a:spcAft>
              <a:buClr>
                <a:srgbClr val="000000"/>
              </a:buClr>
              <a:buSzPct val="100000"/>
              <a:buNone/>
            </a:pPr>
            <a:r>
              <a:rPr b="0" i="0" lang="en-US" sz="8000" u="none" strike="noStrike">
                <a:solidFill>
                  <a:srgbClr val="000000"/>
                </a:solidFill>
                <a:latin typeface="Arial"/>
                <a:ea typeface="Arial"/>
                <a:cs typeface="Arial"/>
                <a:sym typeface="Arial"/>
              </a:rPr>
              <a:t>    rightBackMotor = hardwareMap.dcMotor.get("right_back_drive");</a:t>
            </a:r>
            <a:endParaRPr/>
          </a:p>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sz="2800"/>
          </a:p>
          <a:p>
            <a:pPr indent="-228600" lvl="0" marL="228600" rtl="0" algn="l">
              <a:lnSpc>
                <a:spcPct val="90000"/>
              </a:lnSpc>
              <a:spcBef>
                <a:spcPts val="1000"/>
              </a:spcBef>
              <a:spcAft>
                <a:spcPts val="0"/>
              </a:spcAft>
              <a:buClr>
                <a:schemeClr val="dk1"/>
              </a:buClr>
              <a:buSzPct val="100000"/>
              <a:buChar char="•"/>
            </a:pPr>
            <a:r>
              <a:rPr lang="en-US" sz="8000"/>
              <a:t>The configuration in DS stores information on which motors run to which ports on the Control Hub. </a:t>
            </a:r>
            <a:endParaRPr/>
          </a:p>
          <a:p>
            <a:pPr indent="-228600" lvl="0" marL="228600" rtl="0" algn="l">
              <a:lnSpc>
                <a:spcPct val="90000"/>
              </a:lnSpc>
              <a:spcBef>
                <a:spcPts val="1000"/>
              </a:spcBef>
              <a:spcAft>
                <a:spcPts val="0"/>
              </a:spcAft>
              <a:buClr>
                <a:schemeClr val="dk1"/>
              </a:buClr>
              <a:buSzPct val="100000"/>
              <a:buChar char="•"/>
            </a:pPr>
            <a:r>
              <a:rPr lang="en-US" sz="8000"/>
              <a:t>In the actual program, the variable names are matched with the configuration names. </a:t>
            </a:r>
            <a:endParaRPr/>
          </a:p>
          <a:p>
            <a:pPr indent="-228600" lvl="0" marL="228600" rtl="0" algn="l">
              <a:lnSpc>
                <a:spcPct val="90000"/>
              </a:lnSpc>
              <a:spcBef>
                <a:spcPts val="1000"/>
              </a:spcBef>
              <a:spcAft>
                <a:spcPts val="0"/>
              </a:spcAft>
              <a:buClr>
                <a:schemeClr val="dk1"/>
              </a:buClr>
              <a:buSzPct val="100000"/>
              <a:buChar char="•"/>
            </a:pPr>
            <a:r>
              <a:rPr lang="en-US" sz="8000"/>
              <a:t>For example, in the configuration, the name of a motor could be </a:t>
            </a:r>
            <a:r>
              <a:rPr b="1" i="1" lang="en-US" sz="8000" u="none" strike="noStrike">
                <a:solidFill>
                  <a:srgbClr val="000000"/>
                </a:solidFill>
                <a:latin typeface="Arial"/>
                <a:ea typeface="Arial"/>
                <a:cs typeface="Arial"/>
                <a:sym typeface="Arial"/>
              </a:rPr>
              <a:t>left_front_drive </a:t>
            </a:r>
            <a:r>
              <a:rPr lang="en-US" sz="8000"/>
              <a:t>and in the code a variable name, like</a:t>
            </a:r>
            <a:r>
              <a:rPr b="1" i="1" lang="en-US" sz="8000">
                <a:solidFill>
                  <a:srgbClr val="000000"/>
                </a:solidFill>
                <a:latin typeface="Arial"/>
                <a:ea typeface="Arial"/>
                <a:cs typeface="Arial"/>
                <a:sym typeface="Arial"/>
              </a:rPr>
              <a:t> leftFrontMotor</a:t>
            </a:r>
            <a:r>
              <a:rPr lang="en-US" sz="8000"/>
              <a:t>. This process of matching names is called hardware mapping.</a:t>
            </a:r>
            <a:endParaRPr/>
          </a:p>
          <a:p>
            <a:pPr indent="0" lvl="0" marL="0" rtl="0" algn="l">
              <a:lnSpc>
                <a:spcPct val="90000"/>
              </a:lnSpc>
              <a:spcBef>
                <a:spcPts val="1000"/>
              </a:spcBef>
              <a:spcAft>
                <a:spcPts val="0"/>
              </a:spcAft>
              <a:buClr>
                <a:schemeClr val="dk1"/>
              </a:buClr>
              <a:buSzPct val="100000"/>
              <a:buNone/>
            </a:pPr>
            <a:r>
              <a:rPr lang="en-US" sz="8000"/>
              <a:t>	</a:t>
            </a:r>
            <a:endParaRPr sz="6200"/>
          </a:p>
          <a:p>
            <a:pPr indent="0" lvl="0" marL="0" rtl="0" algn="l">
              <a:lnSpc>
                <a:spcPct val="90000"/>
              </a:lnSpc>
              <a:spcBef>
                <a:spcPts val="1000"/>
              </a:spcBef>
              <a:spcAft>
                <a:spcPts val="0"/>
              </a:spcAft>
              <a:buClr>
                <a:schemeClr val="dk1"/>
              </a:buClr>
              <a:buSzPct val="100000"/>
              <a:buNone/>
            </a:pPr>
            <a:r>
              <a:t/>
            </a:r>
            <a:endParaRPr sz="3600"/>
          </a:p>
          <a:p>
            <a:pPr indent="0" lvl="0" marL="0" rtl="0" algn="l">
              <a:lnSpc>
                <a:spcPct val="90000"/>
              </a:lnSpc>
              <a:spcBef>
                <a:spcPts val="1000"/>
              </a:spcBef>
              <a:spcAft>
                <a:spcPts val="0"/>
              </a:spcAft>
              <a:buClr>
                <a:schemeClr val="dk1"/>
              </a:buClr>
              <a:buSzPct val="100000"/>
              <a:buNone/>
            </a:pPr>
            <a:r>
              <a:rPr lang="en-US" sz="3600"/>
              <a:t>	</a:t>
            </a:r>
            <a:br>
              <a:rPr lang="en-US" sz="2000"/>
            </a:b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Programming - Tele-Op</a:t>
            </a:r>
            <a:endParaRPr/>
          </a:p>
        </p:txBody>
      </p:sp>
      <p:sp>
        <p:nvSpPr>
          <p:cNvPr id="194" name="Google Shape;194;p13"/>
          <p:cNvSpPr txBox="1"/>
          <p:nvPr>
            <p:ph idx="1" type="body"/>
          </p:nvPr>
        </p:nvSpPr>
        <p:spPr>
          <a:xfrm>
            <a:off x="838200" y="1087024"/>
            <a:ext cx="10515600" cy="5162029"/>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l">
              <a:lnSpc>
                <a:spcPct val="90000"/>
              </a:lnSpc>
              <a:spcBef>
                <a:spcPts val="0"/>
              </a:spcBef>
              <a:spcAft>
                <a:spcPts val="0"/>
              </a:spcAft>
              <a:buClr>
                <a:schemeClr val="dk1"/>
              </a:buClr>
              <a:buSzPct val="100000"/>
              <a:buChar char="•"/>
            </a:pPr>
            <a:r>
              <a:rPr lang="en-US" sz="10400"/>
              <a:t>Make a forever loop, meaning that until the end of the program, certain commands will keep running.    </a:t>
            </a:r>
            <a:endParaRPr/>
          </a:p>
          <a:p>
            <a:pPr indent="0" lvl="0" marL="0" rtl="0" algn="l">
              <a:lnSpc>
                <a:spcPct val="90000"/>
              </a:lnSpc>
              <a:spcBef>
                <a:spcPts val="1000"/>
              </a:spcBef>
              <a:spcAft>
                <a:spcPts val="0"/>
              </a:spcAft>
              <a:buClr>
                <a:schemeClr val="dk1"/>
              </a:buClr>
              <a:buSzPct val="100000"/>
              <a:buNone/>
            </a:pPr>
            <a:r>
              <a:rPr lang="en-US" sz="10400"/>
              <a:t>	</a:t>
            </a:r>
            <a:r>
              <a:rPr b="1" i="1" lang="en-US" sz="10400"/>
              <a:t>public void loop() </a:t>
            </a:r>
            <a:r>
              <a:rPr lang="en-US" sz="10400"/>
              <a:t>{ </a:t>
            </a:r>
            <a:endParaRPr/>
          </a:p>
          <a:p>
            <a:pPr indent="0" lvl="0" marL="0" rtl="0" algn="l">
              <a:lnSpc>
                <a:spcPct val="90000"/>
              </a:lnSpc>
              <a:spcBef>
                <a:spcPts val="1000"/>
              </a:spcBef>
              <a:spcAft>
                <a:spcPts val="0"/>
              </a:spcAft>
              <a:buClr>
                <a:schemeClr val="dk1"/>
              </a:buClr>
              <a:buSzPct val="100000"/>
              <a:buNone/>
            </a:pPr>
            <a:r>
              <a:rPr lang="en-US" sz="10400"/>
              <a:t>  	leftFrontMotor.setPower(-gamepad1.left_stick_y*0.8);</a:t>
            </a:r>
            <a:endParaRPr/>
          </a:p>
          <a:p>
            <a:pPr indent="0" lvl="0" marL="0" rtl="0" algn="l">
              <a:lnSpc>
                <a:spcPct val="90000"/>
              </a:lnSpc>
              <a:spcBef>
                <a:spcPts val="1000"/>
              </a:spcBef>
              <a:spcAft>
                <a:spcPts val="0"/>
              </a:spcAft>
              <a:buClr>
                <a:schemeClr val="dk1"/>
              </a:buClr>
              <a:buSzPct val="100000"/>
              <a:buNone/>
            </a:pPr>
            <a:r>
              <a:rPr lang="en-US" sz="10400"/>
              <a:t>    	leftBackMotor.setPower(-gamepad1.left_stick_y*0.8);</a:t>
            </a:r>
            <a:endParaRPr/>
          </a:p>
          <a:p>
            <a:pPr indent="0" lvl="0" marL="0" rtl="0" algn="l">
              <a:lnSpc>
                <a:spcPct val="90000"/>
              </a:lnSpc>
              <a:spcBef>
                <a:spcPts val="1000"/>
              </a:spcBef>
              <a:spcAft>
                <a:spcPts val="0"/>
              </a:spcAft>
              <a:buClr>
                <a:schemeClr val="dk1"/>
              </a:buClr>
              <a:buSzPct val="100000"/>
              <a:buNone/>
            </a:pPr>
            <a:r>
              <a:rPr lang="en-US" sz="10400"/>
              <a:t>   	rightFrontMotor.setPower(-gamepad1.right_stick_y*0.8);</a:t>
            </a:r>
            <a:endParaRPr/>
          </a:p>
          <a:p>
            <a:pPr indent="0" lvl="0" marL="0" rtl="0" algn="l">
              <a:lnSpc>
                <a:spcPct val="90000"/>
              </a:lnSpc>
              <a:spcBef>
                <a:spcPts val="1000"/>
              </a:spcBef>
              <a:spcAft>
                <a:spcPts val="0"/>
              </a:spcAft>
              <a:buClr>
                <a:schemeClr val="dk1"/>
              </a:buClr>
              <a:buSzPct val="100000"/>
              <a:buNone/>
            </a:pPr>
            <a:r>
              <a:rPr lang="en-US" sz="10400"/>
              <a:t>    	rightBackMotor.setPower(-gamepad1.right_stick_y*0.8);  </a:t>
            </a:r>
            <a:endParaRPr/>
          </a:p>
          <a:p>
            <a:pPr indent="0" lvl="0" marL="0" rtl="0" algn="l">
              <a:lnSpc>
                <a:spcPct val="90000"/>
              </a:lnSpc>
              <a:spcBef>
                <a:spcPts val="1000"/>
              </a:spcBef>
              <a:spcAft>
                <a:spcPts val="0"/>
              </a:spcAft>
              <a:buClr>
                <a:schemeClr val="dk1"/>
              </a:buClr>
              <a:buSzPct val="100000"/>
              <a:buNone/>
            </a:pPr>
            <a:r>
              <a:rPr lang="en-US" sz="10400"/>
              <a:t>	     }</a:t>
            </a:r>
            <a:endParaRPr/>
          </a:p>
          <a:p>
            <a:pPr indent="-228600" lvl="0" marL="228600" rtl="0" algn="l">
              <a:lnSpc>
                <a:spcPct val="90000"/>
              </a:lnSpc>
              <a:spcBef>
                <a:spcPts val="1000"/>
              </a:spcBef>
              <a:spcAft>
                <a:spcPts val="0"/>
              </a:spcAft>
              <a:buClr>
                <a:schemeClr val="dk1"/>
              </a:buClr>
              <a:buSzPct val="100000"/>
              <a:buChar char="•"/>
            </a:pPr>
            <a:r>
              <a:rPr lang="en-US" sz="10400"/>
              <a:t>leftFrontMotor.setPower – </a:t>
            </a:r>
            <a:endParaRPr/>
          </a:p>
          <a:p>
            <a:pPr indent="-228600" lvl="1" marL="685800" rtl="0" algn="l">
              <a:lnSpc>
                <a:spcPct val="90000"/>
              </a:lnSpc>
              <a:spcBef>
                <a:spcPts val="500"/>
              </a:spcBef>
              <a:spcAft>
                <a:spcPts val="0"/>
              </a:spcAft>
              <a:buClr>
                <a:schemeClr val="dk1"/>
              </a:buClr>
              <a:buSzPct val="100000"/>
              <a:buChar char="•"/>
            </a:pPr>
            <a:r>
              <a:rPr lang="en-US" sz="8000"/>
              <a:t>Tells the name of the motor to set power for.</a:t>
            </a:r>
            <a:endParaRPr/>
          </a:p>
          <a:p>
            <a:pPr indent="-228600" lvl="1" marL="685800" rtl="0" algn="l">
              <a:lnSpc>
                <a:spcPct val="90000"/>
              </a:lnSpc>
              <a:spcBef>
                <a:spcPts val="500"/>
              </a:spcBef>
              <a:spcAft>
                <a:spcPts val="0"/>
              </a:spcAft>
              <a:buClr>
                <a:schemeClr val="dk1"/>
              </a:buClr>
              <a:buSzPct val="100000"/>
              <a:buChar char="•"/>
            </a:pPr>
            <a:r>
              <a:rPr lang="en-US" sz="8000"/>
              <a:t>Part in parentheses tells which GamePad (e.g. 1) and which stick (e.g. left/right) moves which motor. </a:t>
            </a:r>
            <a:endParaRPr/>
          </a:p>
          <a:p>
            <a:pPr indent="-228600" lvl="1" marL="685800" rtl="0" algn="l">
              <a:lnSpc>
                <a:spcPct val="90000"/>
              </a:lnSpc>
              <a:spcBef>
                <a:spcPts val="500"/>
              </a:spcBef>
              <a:spcAft>
                <a:spcPts val="0"/>
              </a:spcAft>
              <a:buClr>
                <a:schemeClr val="dk1"/>
              </a:buClr>
              <a:buSzPct val="100000"/>
              <a:buChar char="•"/>
            </a:pPr>
            <a:r>
              <a:rPr lang="en-US" sz="8000"/>
              <a:t>For example, both left motors are moved by moving the GamePad1 left stick and similarly for the right motors would be the right stick.</a:t>
            </a:r>
            <a:endParaRPr/>
          </a:p>
          <a:p>
            <a:pPr indent="-228600" lvl="1" marL="685800" rtl="0" algn="l">
              <a:lnSpc>
                <a:spcPct val="90000"/>
              </a:lnSpc>
              <a:spcBef>
                <a:spcPts val="500"/>
              </a:spcBef>
              <a:spcAft>
                <a:spcPts val="0"/>
              </a:spcAft>
              <a:buClr>
                <a:schemeClr val="dk1"/>
              </a:buClr>
              <a:buSzPct val="100000"/>
              <a:buChar char="•"/>
            </a:pPr>
            <a:r>
              <a:rPr lang="en-US" sz="8000"/>
              <a:t>0.8, shows how much power (80% of max) the motors will apply on the wheels. </a:t>
            </a:r>
            <a:endParaRPr/>
          </a:p>
          <a:p>
            <a:pPr indent="0" lvl="0" marL="0" rtl="0" algn="l">
              <a:lnSpc>
                <a:spcPct val="90000"/>
              </a:lnSpc>
              <a:spcBef>
                <a:spcPts val="1000"/>
              </a:spcBef>
              <a:spcAft>
                <a:spcPts val="0"/>
              </a:spcAft>
              <a:buClr>
                <a:schemeClr val="dk1"/>
              </a:buClr>
              <a:buSzPct val="100000"/>
              <a:buNone/>
            </a:pPr>
            <a:r>
              <a:rPr lang="en-US" sz="3800"/>
              <a:t>	</a:t>
            </a:r>
            <a:endParaRPr/>
          </a:p>
          <a:p>
            <a:pPr indent="0" lvl="0" marL="0" rtl="0" algn="l">
              <a:lnSpc>
                <a:spcPct val="90000"/>
              </a:lnSpc>
              <a:spcBef>
                <a:spcPts val="1000"/>
              </a:spcBef>
              <a:spcAft>
                <a:spcPts val="0"/>
              </a:spcAft>
              <a:buClr>
                <a:schemeClr val="dk1"/>
              </a:buClr>
              <a:buSzPct val="100000"/>
              <a:buNone/>
            </a:pPr>
            <a:br>
              <a:rPr lang="en-US"/>
            </a:br>
            <a:endParaRPr/>
          </a:p>
          <a:p>
            <a:pPr indent="0" lvl="0" marL="0" rtl="0" algn="l">
              <a:lnSpc>
                <a:spcPct val="90000"/>
              </a:lnSpc>
              <a:spcBef>
                <a:spcPts val="1000"/>
              </a:spcBef>
              <a:spcAft>
                <a:spcPts val="0"/>
              </a:spcAft>
              <a:buClr>
                <a:schemeClr val="dk1"/>
              </a:buClr>
              <a:buSzPct val="100000"/>
              <a:buNone/>
            </a:pPr>
            <a:r>
              <a:rPr lang="en-US"/>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4"/>
          <p:cNvSpPr txBox="1"/>
          <p:nvPr>
            <p:ph type="title"/>
          </p:nvPr>
        </p:nvSpPr>
        <p:spPr>
          <a:xfrm>
            <a:off x="838200" y="129001"/>
            <a:ext cx="10515600" cy="77214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Programming - Autonomous</a:t>
            </a:r>
            <a:endParaRPr/>
          </a:p>
        </p:txBody>
      </p:sp>
      <p:sp>
        <p:nvSpPr>
          <p:cNvPr id="200" name="Google Shape;200;p14"/>
          <p:cNvSpPr txBox="1"/>
          <p:nvPr>
            <p:ph idx="1" type="body"/>
          </p:nvPr>
        </p:nvSpPr>
        <p:spPr>
          <a:xfrm>
            <a:off x="838200" y="912812"/>
            <a:ext cx="10515600" cy="5368718"/>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l">
              <a:lnSpc>
                <a:spcPct val="90000"/>
              </a:lnSpc>
              <a:spcBef>
                <a:spcPts val="0"/>
              </a:spcBef>
              <a:spcAft>
                <a:spcPts val="0"/>
              </a:spcAft>
              <a:buClr>
                <a:schemeClr val="dk1"/>
              </a:buClr>
              <a:buSzPct val="100000"/>
              <a:buChar char="•"/>
            </a:pPr>
            <a:r>
              <a:rPr lang="en-US" sz="8000"/>
              <a:t>For moving the robot forward:</a:t>
            </a:r>
            <a:endParaRPr/>
          </a:p>
          <a:p>
            <a:pPr indent="0" lvl="0" marL="0" rtl="0" algn="l">
              <a:lnSpc>
                <a:spcPct val="90000"/>
              </a:lnSpc>
              <a:spcBef>
                <a:spcPts val="0"/>
              </a:spcBef>
              <a:spcAft>
                <a:spcPts val="0"/>
              </a:spcAft>
              <a:buClr>
                <a:srgbClr val="000000"/>
              </a:buClr>
              <a:buSzPct val="100000"/>
              <a:buNone/>
            </a:pPr>
            <a:r>
              <a:rPr b="0" i="0" lang="en-US" sz="6400" u="none" strike="noStrike">
                <a:solidFill>
                  <a:srgbClr val="000000"/>
                </a:solidFill>
                <a:latin typeface="Arial"/>
                <a:ea typeface="Arial"/>
                <a:cs typeface="Arial"/>
                <a:sym typeface="Arial"/>
              </a:rPr>
              <a:t>	</a:t>
            </a:r>
            <a:endParaRPr/>
          </a:p>
          <a:p>
            <a:pPr indent="0" lvl="0" marL="0" rtl="0" algn="l">
              <a:lnSpc>
                <a:spcPct val="90000"/>
              </a:lnSpc>
              <a:spcBef>
                <a:spcPts val="0"/>
              </a:spcBef>
              <a:spcAft>
                <a:spcPts val="0"/>
              </a:spcAft>
              <a:buClr>
                <a:srgbClr val="000000"/>
              </a:buClr>
              <a:buSzPct val="100000"/>
              <a:buNone/>
            </a:pPr>
            <a:r>
              <a:rPr lang="en-US" sz="6400">
                <a:solidFill>
                  <a:srgbClr val="000000"/>
                </a:solidFill>
                <a:latin typeface="Arial"/>
                <a:ea typeface="Arial"/>
                <a:cs typeface="Arial"/>
                <a:sym typeface="Arial"/>
              </a:rPr>
              <a:t>	</a:t>
            </a:r>
            <a:r>
              <a:rPr lang="en-US" sz="6400"/>
              <a:t>leftFrontMotor.setPower(0.5);</a:t>
            </a:r>
            <a:endParaRPr/>
          </a:p>
          <a:p>
            <a:pPr indent="0" lvl="0" marL="0" rtl="0" algn="l">
              <a:lnSpc>
                <a:spcPct val="90000"/>
              </a:lnSpc>
              <a:spcBef>
                <a:spcPts val="0"/>
              </a:spcBef>
              <a:spcAft>
                <a:spcPts val="0"/>
              </a:spcAft>
              <a:buClr>
                <a:schemeClr val="dk1"/>
              </a:buClr>
              <a:buSzPct val="100000"/>
              <a:buNone/>
            </a:pPr>
            <a:r>
              <a:rPr lang="en-US" sz="6400"/>
              <a:t>       	leftBackMotor.setPower(0.5);</a:t>
            </a:r>
            <a:endParaRPr/>
          </a:p>
          <a:p>
            <a:pPr indent="0" lvl="0" marL="0" rtl="0" algn="l">
              <a:lnSpc>
                <a:spcPct val="90000"/>
              </a:lnSpc>
              <a:spcBef>
                <a:spcPts val="0"/>
              </a:spcBef>
              <a:spcAft>
                <a:spcPts val="0"/>
              </a:spcAft>
              <a:buClr>
                <a:schemeClr val="dk1"/>
              </a:buClr>
              <a:buSzPct val="100000"/>
              <a:buNone/>
            </a:pPr>
            <a:r>
              <a:rPr lang="en-US" sz="6400"/>
              <a:t>      	rightFrontMotor.setPower(0.5);</a:t>
            </a:r>
            <a:endParaRPr/>
          </a:p>
          <a:p>
            <a:pPr indent="0" lvl="0" marL="0" rtl="0" algn="l">
              <a:lnSpc>
                <a:spcPct val="90000"/>
              </a:lnSpc>
              <a:spcBef>
                <a:spcPts val="0"/>
              </a:spcBef>
              <a:spcAft>
                <a:spcPts val="0"/>
              </a:spcAft>
              <a:buClr>
                <a:schemeClr val="dk1"/>
              </a:buClr>
              <a:buSzPct val="100000"/>
              <a:buNone/>
            </a:pPr>
            <a:r>
              <a:rPr lang="en-US" sz="6400"/>
              <a:t>        	rightBackMotor.setPower(0.5);</a:t>
            </a:r>
            <a:endParaRPr/>
          </a:p>
          <a:p>
            <a:pPr indent="0" lvl="0" marL="0" rtl="0" algn="l">
              <a:lnSpc>
                <a:spcPct val="90000"/>
              </a:lnSpc>
              <a:spcBef>
                <a:spcPts val="0"/>
              </a:spcBef>
              <a:spcAft>
                <a:spcPts val="0"/>
              </a:spcAft>
              <a:buClr>
                <a:schemeClr val="dk1"/>
              </a:buClr>
              <a:buSzPct val="100000"/>
              <a:buNone/>
            </a:pPr>
            <a:r>
              <a:rPr lang="en-US" sz="6400"/>
              <a:t>    	sleep(1500);</a:t>
            </a:r>
            <a:endParaRPr/>
          </a:p>
          <a:p>
            <a:pPr indent="0" lvl="0" marL="0" rtl="0" algn="l">
              <a:lnSpc>
                <a:spcPct val="90000"/>
              </a:lnSpc>
              <a:spcBef>
                <a:spcPts val="0"/>
              </a:spcBef>
              <a:spcAft>
                <a:spcPts val="0"/>
              </a:spcAft>
              <a:buClr>
                <a:schemeClr val="dk1"/>
              </a:buClr>
              <a:buSzPct val="100000"/>
              <a:buNone/>
            </a:pPr>
            <a:r>
              <a:rPr lang="en-US" sz="6400"/>
              <a:t>	</a:t>
            </a:r>
            <a:endParaRPr/>
          </a:p>
          <a:p>
            <a:pPr indent="-228600" lvl="0" marL="228600" rtl="0" algn="l">
              <a:lnSpc>
                <a:spcPct val="90000"/>
              </a:lnSpc>
              <a:spcBef>
                <a:spcPts val="0"/>
              </a:spcBef>
              <a:spcAft>
                <a:spcPts val="0"/>
              </a:spcAft>
              <a:buClr>
                <a:schemeClr val="dk1"/>
              </a:buClr>
              <a:buSzPct val="100000"/>
              <a:buChar char="•"/>
            </a:pPr>
            <a:r>
              <a:rPr lang="en-US" sz="8000"/>
              <a:t>The first part sets the power of each motor (e.g 50%). To go forward, we need all the powers to be positive. The ‘sleep’ command tells for how long to move. 1000 ms is a second. For one and a half seconds, we’d tell the robot to sleep for 1500 units.</a:t>
            </a:r>
            <a:endParaRPr/>
          </a:p>
          <a:p>
            <a:pPr indent="0" lvl="0" marL="0" rtl="0" algn="l">
              <a:lnSpc>
                <a:spcPct val="90000"/>
              </a:lnSpc>
              <a:spcBef>
                <a:spcPts val="0"/>
              </a:spcBef>
              <a:spcAft>
                <a:spcPts val="0"/>
              </a:spcAft>
              <a:buClr>
                <a:schemeClr val="dk1"/>
              </a:buClr>
              <a:buSzPct val="100000"/>
              <a:buNone/>
            </a:pPr>
            <a:r>
              <a:t/>
            </a:r>
            <a:endParaRPr sz="6400"/>
          </a:p>
          <a:p>
            <a:pPr indent="-228600" lvl="0" marL="228600" rtl="0" algn="l">
              <a:lnSpc>
                <a:spcPct val="90000"/>
              </a:lnSpc>
              <a:spcBef>
                <a:spcPts val="0"/>
              </a:spcBef>
              <a:spcAft>
                <a:spcPts val="0"/>
              </a:spcAft>
              <a:buClr>
                <a:schemeClr val="dk1"/>
              </a:buClr>
              <a:buSzPct val="100000"/>
              <a:buChar char="•"/>
            </a:pPr>
            <a:r>
              <a:rPr lang="en-US" sz="8000"/>
              <a:t>Now for the turn. Write:</a:t>
            </a:r>
            <a:endParaRPr/>
          </a:p>
          <a:p>
            <a:pPr indent="0" lvl="0" marL="0" rtl="0" algn="l">
              <a:lnSpc>
                <a:spcPct val="90000"/>
              </a:lnSpc>
              <a:spcBef>
                <a:spcPts val="0"/>
              </a:spcBef>
              <a:spcAft>
                <a:spcPts val="0"/>
              </a:spcAft>
              <a:buClr>
                <a:schemeClr val="dk1"/>
              </a:buClr>
              <a:buSzPct val="100000"/>
              <a:buNone/>
            </a:pPr>
            <a:r>
              <a:t/>
            </a:r>
            <a:endParaRPr sz="6400"/>
          </a:p>
          <a:p>
            <a:pPr indent="0" lvl="0" marL="0" rtl="0" algn="l">
              <a:lnSpc>
                <a:spcPct val="90000"/>
              </a:lnSpc>
              <a:spcBef>
                <a:spcPts val="0"/>
              </a:spcBef>
              <a:spcAft>
                <a:spcPts val="0"/>
              </a:spcAft>
              <a:buClr>
                <a:schemeClr val="dk1"/>
              </a:buClr>
              <a:buSzPct val="100000"/>
              <a:buNone/>
            </a:pPr>
            <a:r>
              <a:rPr lang="en-US" sz="6400"/>
              <a:t>	runtime.reset();</a:t>
            </a:r>
            <a:endParaRPr/>
          </a:p>
          <a:p>
            <a:pPr indent="0" lvl="0" marL="0" rtl="0" algn="l">
              <a:lnSpc>
                <a:spcPct val="90000"/>
              </a:lnSpc>
              <a:spcBef>
                <a:spcPts val="0"/>
              </a:spcBef>
              <a:spcAft>
                <a:spcPts val="0"/>
              </a:spcAft>
              <a:buClr>
                <a:schemeClr val="dk1"/>
              </a:buClr>
              <a:buSzPct val="100000"/>
              <a:buNone/>
            </a:pPr>
            <a:r>
              <a:rPr lang="en-US" sz="6400"/>
              <a:t>        	while(runtime.seconds()&lt;1.7){</a:t>
            </a:r>
            <a:endParaRPr/>
          </a:p>
          <a:p>
            <a:pPr indent="0" lvl="0" marL="0" rtl="0" algn="l">
              <a:lnSpc>
                <a:spcPct val="90000"/>
              </a:lnSpc>
              <a:spcBef>
                <a:spcPts val="0"/>
              </a:spcBef>
              <a:spcAft>
                <a:spcPts val="0"/>
              </a:spcAft>
              <a:buClr>
                <a:schemeClr val="dk1"/>
              </a:buClr>
              <a:buSzPct val="100000"/>
              <a:buNone/>
            </a:pPr>
            <a:r>
              <a:rPr lang="en-US" sz="6400"/>
              <a:t>        	leftFrontMotor.setPower(-0.1);</a:t>
            </a:r>
            <a:endParaRPr/>
          </a:p>
          <a:p>
            <a:pPr indent="0" lvl="0" marL="0" rtl="0" algn="l">
              <a:lnSpc>
                <a:spcPct val="90000"/>
              </a:lnSpc>
              <a:spcBef>
                <a:spcPts val="0"/>
              </a:spcBef>
              <a:spcAft>
                <a:spcPts val="0"/>
              </a:spcAft>
              <a:buClr>
                <a:schemeClr val="dk1"/>
              </a:buClr>
              <a:buSzPct val="100000"/>
              <a:buNone/>
            </a:pPr>
            <a:r>
              <a:rPr lang="en-US" sz="6400"/>
              <a:t>        	leftBackMotor.setPower(-0.1);</a:t>
            </a:r>
            <a:endParaRPr/>
          </a:p>
          <a:p>
            <a:pPr indent="0" lvl="0" marL="0" rtl="0" algn="l">
              <a:lnSpc>
                <a:spcPct val="90000"/>
              </a:lnSpc>
              <a:spcBef>
                <a:spcPts val="0"/>
              </a:spcBef>
              <a:spcAft>
                <a:spcPts val="0"/>
              </a:spcAft>
              <a:buClr>
                <a:schemeClr val="dk1"/>
              </a:buClr>
              <a:buSzPct val="100000"/>
              <a:buNone/>
            </a:pPr>
            <a:r>
              <a:rPr lang="en-US" sz="6400"/>
              <a:t>        	rightFrontMotor.setPower(0.5);</a:t>
            </a:r>
            <a:r>
              <a:rPr b="0" i="0" lang="en-US" sz="6400" u="none" strike="noStrike">
                <a:solidFill>
                  <a:srgbClr val="000000"/>
                </a:solidFill>
                <a:latin typeface="Arial"/>
                <a:ea typeface="Arial"/>
                <a:cs typeface="Arial"/>
                <a:sym typeface="Arial"/>
              </a:rPr>
              <a:t>; </a:t>
            </a:r>
            <a:endParaRPr/>
          </a:p>
          <a:p>
            <a:pPr indent="0" lvl="0" marL="0" rtl="0" algn="l">
              <a:lnSpc>
                <a:spcPct val="90000"/>
              </a:lnSpc>
              <a:spcBef>
                <a:spcPts val="0"/>
              </a:spcBef>
              <a:spcAft>
                <a:spcPts val="0"/>
              </a:spcAft>
              <a:buClr>
                <a:srgbClr val="000000"/>
              </a:buClr>
              <a:buSzPct val="100000"/>
              <a:buNone/>
            </a:pPr>
            <a:r>
              <a:rPr lang="en-US" sz="6400">
                <a:solidFill>
                  <a:srgbClr val="000000"/>
                </a:solidFill>
                <a:latin typeface="Arial"/>
                <a:ea typeface="Arial"/>
                <a:cs typeface="Arial"/>
                <a:sym typeface="Arial"/>
              </a:rPr>
              <a:t>	</a:t>
            </a:r>
            <a:r>
              <a:rPr lang="en-US" sz="6400"/>
              <a:t>rightBackMotor.setPower(0.5);   </a:t>
            </a:r>
            <a:endParaRPr/>
          </a:p>
          <a:p>
            <a:pPr indent="0" lvl="0" marL="0" rtl="0" algn="l">
              <a:lnSpc>
                <a:spcPct val="90000"/>
              </a:lnSpc>
              <a:spcBef>
                <a:spcPts val="0"/>
              </a:spcBef>
              <a:spcAft>
                <a:spcPts val="0"/>
              </a:spcAft>
              <a:buClr>
                <a:schemeClr val="dk1"/>
              </a:buClr>
              <a:buSzPct val="100000"/>
              <a:buNone/>
            </a:pPr>
            <a:r>
              <a:t/>
            </a:r>
            <a:endParaRPr sz="8000">
              <a:solidFill>
                <a:srgbClr val="000000"/>
              </a:solidFill>
              <a:latin typeface="Arial"/>
              <a:ea typeface="Arial"/>
              <a:cs typeface="Arial"/>
              <a:sym typeface="Arial"/>
            </a:endParaRPr>
          </a:p>
          <a:p>
            <a:pPr indent="-228600" lvl="0" marL="228600" rtl="0" algn="l">
              <a:lnSpc>
                <a:spcPct val="90000"/>
              </a:lnSpc>
              <a:spcBef>
                <a:spcPts val="0"/>
              </a:spcBef>
              <a:spcAft>
                <a:spcPts val="0"/>
              </a:spcAft>
              <a:buClr>
                <a:schemeClr val="dk1"/>
              </a:buClr>
              <a:buSzPct val="100000"/>
              <a:buChar char="•"/>
            </a:pPr>
            <a:r>
              <a:rPr lang="en-US" sz="8000"/>
              <a:t>The ‘runtime reset’ command resets the count of seconds from the 1500 back to 0, so you can count fresh from 0. </a:t>
            </a:r>
            <a:endParaRPr/>
          </a:p>
          <a:p>
            <a:pPr indent="-228600" lvl="0" marL="228600" rtl="0" algn="l">
              <a:lnSpc>
                <a:spcPct val="90000"/>
              </a:lnSpc>
              <a:spcBef>
                <a:spcPts val="0"/>
              </a:spcBef>
              <a:spcAft>
                <a:spcPts val="0"/>
              </a:spcAft>
              <a:buClr>
                <a:schemeClr val="dk1"/>
              </a:buClr>
              <a:buSzPct val="100000"/>
              <a:buChar char="•"/>
            </a:pPr>
            <a:r>
              <a:rPr lang="en-US" sz="8000"/>
              <a:t>The second line says to perform the following four lines command for 1.7 seconds. </a:t>
            </a:r>
            <a:endParaRPr/>
          </a:p>
          <a:p>
            <a:pPr indent="-228600" lvl="0" marL="228600" rtl="0" algn="l">
              <a:lnSpc>
                <a:spcPct val="90000"/>
              </a:lnSpc>
              <a:spcBef>
                <a:spcPts val="0"/>
              </a:spcBef>
              <a:spcAft>
                <a:spcPts val="0"/>
              </a:spcAft>
              <a:buClr>
                <a:schemeClr val="dk1"/>
              </a:buClr>
              <a:buSzPct val="100000"/>
              <a:buChar char="•"/>
            </a:pPr>
            <a:r>
              <a:rPr lang="en-US" sz="8000"/>
              <a:t>The robot has to turn left, so the left motors have to have less power than the right. </a:t>
            </a:r>
            <a:endParaRPr/>
          </a:p>
          <a:p>
            <a:pPr indent="-228600" lvl="0" marL="228600" rtl="0" algn="l">
              <a:lnSpc>
                <a:spcPct val="90000"/>
              </a:lnSpc>
              <a:spcBef>
                <a:spcPts val="0"/>
              </a:spcBef>
              <a:spcAft>
                <a:spcPts val="0"/>
              </a:spcAft>
              <a:buClr>
                <a:schemeClr val="dk1"/>
              </a:buClr>
              <a:buSzPct val="100000"/>
              <a:buChar char="•"/>
            </a:pPr>
            <a:r>
              <a:rPr lang="en-US" sz="8000"/>
              <a:t>To make a bigger left turn, make the right motors have more power or have the left side with less power.</a:t>
            </a:r>
            <a:endParaRPr/>
          </a:p>
          <a:p>
            <a:pPr indent="0" lvl="0" marL="0" rtl="0" algn="l">
              <a:lnSpc>
                <a:spcPct val="90000"/>
              </a:lnSpc>
              <a:spcBef>
                <a:spcPts val="1000"/>
              </a:spcBef>
              <a:spcAft>
                <a:spcPts val="0"/>
              </a:spcAft>
              <a:buClr>
                <a:schemeClr val="dk1"/>
              </a:buClr>
              <a:buSzPct val="100000"/>
              <a:buNone/>
            </a:pPr>
            <a:br>
              <a:rPr lang="en-US" sz="2000"/>
            </a:br>
            <a:endParaRPr sz="3200"/>
          </a:p>
          <a:p>
            <a:pPr indent="0" lvl="0" marL="0" rtl="0" algn="l">
              <a:lnSpc>
                <a:spcPct val="90000"/>
              </a:lnSpc>
              <a:spcBef>
                <a:spcPts val="0"/>
              </a:spcBef>
              <a:spcAft>
                <a:spcPts val="0"/>
              </a:spcAft>
              <a:buClr>
                <a:schemeClr val="dk1"/>
              </a:buClr>
              <a:buSzPct val="100000"/>
              <a:buNone/>
            </a:pPr>
            <a:r>
              <a:t/>
            </a:r>
            <a:endParaRPr/>
          </a:p>
          <a:p>
            <a:pPr indent="0" lvl="0" marL="0" rtl="0" algn="l">
              <a:lnSpc>
                <a:spcPct val="90000"/>
              </a:lnSpc>
              <a:spcBef>
                <a:spcPts val="0"/>
              </a:spcBef>
              <a:spcAft>
                <a:spcPts val="0"/>
              </a:spcAft>
              <a:buClr>
                <a:schemeClr val="dk1"/>
              </a:buClr>
              <a:buSzPct val="100000"/>
              <a:buNone/>
            </a:pPr>
            <a:r>
              <a:rPr lang="en-US"/>
              <a:t>	</a:t>
            </a:r>
            <a:endParaRPr/>
          </a:p>
          <a:p>
            <a:pPr indent="0" lvl="0" marL="0" rtl="0" algn="l">
              <a:lnSpc>
                <a:spcPct val="90000"/>
              </a:lnSpc>
              <a:spcBef>
                <a:spcPts val="1000"/>
              </a:spcBef>
              <a:spcAft>
                <a:spcPts val="0"/>
              </a:spcAft>
              <a:buClr>
                <a:schemeClr val="dk1"/>
              </a:buClr>
              <a:buSzPct val="100000"/>
              <a:buNone/>
            </a:pPr>
            <a:br>
              <a:rPr lang="en-US"/>
            </a:br>
            <a:endParaRPr/>
          </a:p>
          <a:p>
            <a:pPr indent="0" lvl="0" marL="0" rtl="0" algn="l">
              <a:lnSpc>
                <a:spcPct val="90000"/>
              </a:lnSpc>
              <a:spcBef>
                <a:spcPts val="1000"/>
              </a:spcBef>
              <a:spcAft>
                <a:spcPts val="0"/>
              </a:spcAft>
              <a:buClr>
                <a:schemeClr val="dk1"/>
              </a:buClr>
              <a:buSzPct val="100000"/>
              <a:buNone/>
            </a:pPr>
            <a:r>
              <a:t/>
            </a:r>
            <a:endParaRPr sz="3600"/>
          </a:p>
          <a:p>
            <a:pPr indent="0" lvl="0" marL="0" rtl="0" algn="l">
              <a:lnSpc>
                <a:spcPct val="90000"/>
              </a:lnSpc>
              <a:spcBef>
                <a:spcPts val="1000"/>
              </a:spcBef>
              <a:spcAft>
                <a:spcPts val="0"/>
              </a:spcAft>
              <a:buClr>
                <a:schemeClr val="dk1"/>
              </a:buClr>
              <a:buSzPct val="100000"/>
              <a:buNone/>
            </a:pPr>
            <a:r>
              <a:rPr lang="en-US" sz="3600"/>
              <a:t>	</a:t>
            </a:r>
            <a:br>
              <a:rPr lang="en-US" sz="2000"/>
            </a:b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1438213663f_0_0"/>
          <p:cNvSpPr txBox="1"/>
          <p:nvPr>
            <p:ph type="title"/>
          </p:nvPr>
        </p:nvSpPr>
        <p:spPr>
          <a:xfrm>
            <a:off x="838200" y="139825"/>
            <a:ext cx="10515600" cy="923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Programming - </a:t>
            </a:r>
            <a:r>
              <a:rPr lang="en-US" sz="3200"/>
              <a:t>Software Version Control/Documentation</a:t>
            </a:r>
            <a:endParaRPr sz="3200"/>
          </a:p>
        </p:txBody>
      </p:sp>
      <p:sp>
        <p:nvSpPr>
          <p:cNvPr id="206" name="Google Shape;206;g1438213663f_0_0"/>
          <p:cNvSpPr txBox="1"/>
          <p:nvPr>
            <p:ph idx="1" type="body"/>
          </p:nvPr>
        </p:nvSpPr>
        <p:spPr>
          <a:xfrm>
            <a:off x="997825" y="1640050"/>
            <a:ext cx="10515600" cy="3921900"/>
          </a:xfrm>
          <a:prstGeom prst="rect">
            <a:avLst/>
          </a:prstGeom>
          <a:noFill/>
          <a:ln>
            <a:noFill/>
          </a:ln>
        </p:spPr>
        <p:txBody>
          <a:bodyPr anchorCtr="0" anchor="t" bIns="45700" lIns="91425" spcFirstLastPara="1" rIns="91425" wrap="square" tIns="45700">
            <a:normAutofit lnSpcReduction="10000"/>
          </a:bodyPr>
          <a:lstStyle/>
          <a:p>
            <a:pPr indent="-342900" lvl="0" marL="457200" rtl="0" algn="l">
              <a:lnSpc>
                <a:spcPct val="90000"/>
              </a:lnSpc>
              <a:spcBef>
                <a:spcPts val="1000"/>
              </a:spcBef>
              <a:spcAft>
                <a:spcPts val="0"/>
              </a:spcAft>
              <a:buSzPts val="1800"/>
              <a:buChar char="•"/>
            </a:pPr>
            <a:r>
              <a:rPr lang="en-US"/>
              <a:t>Why - </a:t>
            </a:r>
            <a:endParaRPr/>
          </a:p>
          <a:p>
            <a:pPr indent="-342900" lvl="1" marL="914400" rtl="0" algn="l">
              <a:lnSpc>
                <a:spcPct val="90000"/>
              </a:lnSpc>
              <a:spcBef>
                <a:spcPts val="1000"/>
              </a:spcBef>
              <a:spcAft>
                <a:spcPts val="0"/>
              </a:spcAft>
              <a:buSzPts val="1800"/>
              <a:buChar char="•"/>
            </a:pPr>
            <a:r>
              <a:rPr lang="en-US"/>
              <a:t>Allows us to have a track of our work and function in an organized manner.</a:t>
            </a:r>
            <a:endParaRPr/>
          </a:p>
          <a:p>
            <a:pPr indent="-342900" lvl="1" marL="914400" rtl="0" algn="l">
              <a:lnSpc>
                <a:spcPct val="90000"/>
              </a:lnSpc>
              <a:spcBef>
                <a:spcPts val="1000"/>
              </a:spcBef>
              <a:spcAft>
                <a:spcPts val="0"/>
              </a:spcAft>
              <a:buSzPts val="1800"/>
              <a:buChar char="•"/>
            </a:pPr>
            <a:r>
              <a:rPr lang="en-US"/>
              <a:t>Also, if someone missed a meeting, they can go back into the version control and see what was changed.</a:t>
            </a:r>
            <a:endParaRPr/>
          </a:p>
          <a:p>
            <a:pPr indent="-342900" lvl="0" marL="457200" rtl="0" algn="l">
              <a:lnSpc>
                <a:spcPct val="90000"/>
              </a:lnSpc>
              <a:spcBef>
                <a:spcPts val="1000"/>
              </a:spcBef>
              <a:spcAft>
                <a:spcPts val="0"/>
              </a:spcAft>
              <a:buSzPts val="1800"/>
              <a:buChar char="•"/>
            </a:pPr>
            <a:r>
              <a:rPr lang="en-US"/>
              <a:t>How - </a:t>
            </a:r>
            <a:endParaRPr/>
          </a:p>
          <a:p>
            <a:pPr indent="-342900" lvl="1" marL="914400" rtl="0" algn="l">
              <a:lnSpc>
                <a:spcPct val="90000"/>
              </a:lnSpc>
              <a:spcBef>
                <a:spcPts val="1000"/>
              </a:spcBef>
              <a:spcAft>
                <a:spcPts val="0"/>
              </a:spcAft>
              <a:buSzPts val="1800"/>
              <a:buChar char="•"/>
            </a:pPr>
            <a:r>
              <a:rPr lang="en-US"/>
              <a:t>Google Drive Folders</a:t>
            </a:r>
            <a:endParaRPr/>
          </a:p>
          <a:p>
            <a:pPr indent="-342900" lvl="1" marL="914400" rtl="0" algn="l">
              <a:lnSpc>
                <a:spcPct val="90000"/>
              </a:lnSpc>
              <a:spcBef>
                <a:spcPts val="1000"/>
              </a:spcBef>
              <a:spcAft>
                <a:spcPts val="0"/>
              </a:spcAft>
              <a:buSzPts val="1800"/>
              <a:buChar char="•"/>
            </a:pPr>
            <a:r>
              <a:rPr lang="en-US"/>
              <a:t>Git/GitHub</a:t>
            </a:r>
            <a:endParaRPr/>
          </a:p>
          <a:p>
            <a:pPr indent="0" lvl="0" marL="457200" rtl="0" algn="l">
              <a:lnSpc>
                <a:spcPct val="90000"/>
              </a:lnSpc>
              <a:spcBef>
                <a:spcPts val="1000"/>
              </a:spcBef>
              <a:spcAft>
                <a:spcPts val="0"/>
              </a:spcAft>
              <a:buSzPts val="1800"/>
              <a:buNone/>
            </a:pPr>
            <a:r>
              <a:t/>
            </a:r>
            <a:endParaRPr/>
          </a:p>
          <a:p>
            <a:pPr indent="-342900" lvl="0" marL="457200" rtl="0" algn="l">
              <a:lnSpc>
                <a:spcPct val="90000"/>
              </a:lnSpc>
              <a:spcBef>
                <a:spcPts val="1000"/>
              </a:spcBef>
              <a:spcAft>
                <a:spcPts val="0"/>
              </a:spcAft>
              <a:buSzPts val="1800"/>
              <a:buChar char="•"/>
            </a:pPr>
            <a:r>
              <a:rPr lang="en-US"/>
              <a:t>Typically after every session/as required before we lose the changes.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g2f8f28b4314_0_37"/>
          <p:cNvSpPr txBox="1"/>
          <p:nvPr>
            <p:ph type="ctrTitle"/>
          </p:nvPr>
        </p:nvSpPr>
        <p:spPr>
          <a:xfrm>
            <a:off x="1707150" y="2112811"/>
            <a:ext cx="9144000" cy="2387700"/>
          </a:xfrm>
          <a:prstGeom prst="rect">
            <a:avLst/>
          </a:prstGeom>
          <a:noFill/>
          <a:ln>
            <a:noFill/>
          </a:ln>
        </p:spPr>
        <p:txBody>
          <a:bodyPr anchorCtr="0" anchor="b" bIns="45700" lIns="91425" spcFirstLastPara="1" rIns="91425" wrap="square" tIns="45700">
            <a:normAutofit/>
          </a:bodyPr>
          <a:lstStyle/>
          <a:p>
            <a:pPr indent="0" lvl="0" marL="0" marR="0" rtl="0" algn="ctr">
              <a:lnSpc>
                <a:spcPct val="90000"/>
              </a:lnSpc>
              <a:spcBef>
                <a:spcPts val="0"/>
              </a:spcBef>
              <a:spcAft>
                <a:spcPts val="0"/>
              </a:spcAft>
              <a:buClr>
                <a:schemeClr val="dk1"/>
              </a:buClr>
              <a:buSzPts val="6000"/>
              <a:buFont typeface="Arial"/>
              <a:buNone/>
            </a:pPr>
            <a:r>
              <a:rPr lang="en-US">
                <a:latin typeface="Lobster"/>
                <a:ea typeface="Lobster"/>
                <a:cs typeface="Lobster"/>
                <a:sym typeface="Lobster"/>
              </a:rPr>
              <a:t>BACKUP</a:t>
            </a:r>
            <a:endParaRPr>
              <a:latin typeface="Lobster"/>
              <a:ea typeface="Lobster"/>
              <a:cs typeface="Lobster"/>
              <a:sym typeface="Lobste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2000"/>
                                        <p:tgtEl>
                                          <p:spTgt spid="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5"/>
          <p:cNvSpPr txBox="1"/>
          <p:nvPr>
            <p:ph type="title"/>
          </p:nvPr>
        </p:nvSpPr>
        <p:spPr>
          <a:xfrm>
            <a:off x="838200" y="365126"/>
            <a:ext cx="10515600" cy="872228"/>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Upcoming Key D&amp;P Goals - The Control Hub(1)</a:t>
            </a:r>
            <a:endParaRPr/>
          </a:p>
        </p:txBody>
      </p:sp>
      <p:sp>
        <p:nvSpPr>
          <p:cNvPr id="217" name="Google Shape;217;p15"/>
          <p:cNvSpPr txBox="1"/>
          <p:nvPr>
            <p:ph idx="1" type="body"/>
          </p:nvPr>
        </p:nvSpPr>
        <p:spPr>
          <a:xfrm>
            <a:off x="838200" y="1438600"/>
            <a:ext cx="10515600" cy="1643396"/>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new Rev Hub has the Robot Controller phone inside it. Basically, it can perform all the duties of the original Rev Hub and also the Robot Controller phone. So, we have one less phone to manage.</a:t>
            </a:r>
            <a:endParaRPr/>
          </a:p>
        </p:txBody>
      </p:sp>
      <p:pic>
        <p:nvPicPr>
          <p:cNvPr id="218" name="Google Shape;218;p15"/>
          <p:cNvPicPr preferRelativeResize="0"/>
          <p:nvPr/>
        </p:nvPicPr>
        <p:blipFill rotWithShape="1">
          <a:blip r:embed="rId3">
            <a:alphaModFix/>
          </a:blip>
          <a:srcRect b="0" l="0" r="0" t="0"/>
          <a:stretch/>
        </p:blipFill>
        <p:spPr>
          <a:xfrm>
            <a:off x="2134325" y="3473668"/>
            <a:ext cx="7923350" cy="2562695"/>
          </a:xfrm>
          <a:prstGeom prst="rect">
            <a:avLst/>
          </a:prstGeom>
          <a:noFill/>
          <a:ln>
            <a:noFill/>
          </a:ln>
        </p:spPr>
      </p:pic>
      <p:cxnSp>
        <p:nvCxnSpPr>
          <p:cNvPr id="219" name="Google Shape;219;p15"/>
          <p:cNvCxnSpPr/>
          <p:nvPr/>
        </p:nvCxnSpPr>
        <p:spPr>
          <a:xfrm>
            <a:off x="1219200" y="4890050"/>
            <a:ext cx="915125" cy="0"/>
          </a:xfrm>
          <a:prstGeom prst="straightConnector1">
            <a:avLst/>
          </a:prstGeom>
          <a:noFill/>
          <a:ln cap="flat" cmpd="sng" w="9525">
            <a:solidFill>
              <a:schemeClr val="accent1"/>
            </a:solidFill>
            <a:prstDash val="solid"/>
            <a:miter lim="800000"/>
            <a:headEnd len="sm" w="sm" type="none"/>
            <a:tailEnd len="med" w="med" type="triangle"/>
          </a:ln>
        </p:spPr>
      </p:cxnSp>
      <p:sp>
        <p:nvSpPr>
          <p:cNvPr id="220" name="Google Shape;220;p15"/>
          <p:cNvSpPr txBox="1"/>
          <p:nvPr/>
        </p:nvSpPr>
        <p:spPr>
          <a:xfrm>
            <a:off x="106017" y="4545493"/>
            <a:ext cx="1113183"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new Rev Hub</a:t>
            </a:r>
            <a:endParaRPr b="0" i="0" sz="1400" u="none" cap="none" strike="noStrike">
              <a:solidFill>
                <a:srgbClr val="000000"/>
              </a:solidFill>
              <a:latin typeface="Arial"/>
              <a:ea typeface="Arial"/>
              <a:cs typeface="Arial"/>
              <a:sym typeface="Arial"/>
            </a:endParaRPr>
          </a:p>
        </p:txBody>
      </p:sp>
      <p:cxnSp>
        <p:nvCxnSpPr>
          <p:cNvPr id="221" name="Google Shape;221;p15"/>
          <p:cNvCxnSpPr/>
          <p:nvPr/>
        </p:nvCxnSpPr>
        <p:spPr>
          <a:xfrm>
            <a:off x="2464904" y="3684102"/>
            <a:ext cx="3021496" cy="291548"/>
          </a:xfrm>
          <a:prstGeom prst="straightConnector1">
            <a:avLst/>
          </a:prstGeom>
          <a:noFill/>
          <a:ln cap="flat" cmpd="sng" w="9525">
            <a:solidFill>
              <a:schemeClr val="accent1"/>
            </a:solidFill>
            <a:prstDash val="solid"/>
            <a:miter lim="800000"/>
            <a:headEnd len="sm" w="sm" type="none"/>
            <a:tailEnd len="med" w="med" type="triangle"/>
          </a:ln>
        </p:spPr>
      </p:cxnSp>
      <p:sp>
        <p:nvSpPr>
          <p:cNvPr id="222" name="Google Shape;222;p15"/>
          <p:cNvSpPr txBox="1"/>
          <p:nvPr/>
        </p:nvSpPr>
        <p:spPr>
          <a:xfrm>
            <a:off x="662608" y="3499436"/>
            <a:ext cx="197457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old Rev Hub</a:t>
            </a:r>
            <a:endParaRPr b="0" i="0" sz="1400" u="none" cap="none" strike="noStrike">
              <a:solidFill>
                <a:srgbClr val="000000"/>
              </a:solidFill>
              <a:latin typeface="Arial"/>
              <a:ea typeface="Arial"/>
              <a:cs typeface="Arial"/>
              <a:sym typeface="Arial"/>
            </a:endParaRPr>
          </a:p>
        </p:txBody>
      </p:sp>
      <p:cxnSp>
        <p:nvCxnSpPr>
          <p:cNvPr id="223" name="Google Shape;223;p15"/>
          <p:cNvCxnSpPr/>
          <p:nvPr/>
        </p:nvCxnSpPr>
        <p:spPr>
          <a:xfrm flipH="1">
            <a:off x="9899374" y="4108171"/>
            <a:ext cx="742122" cy="1205948"/>
          </a:xfrm>
          <a:prstGeom prst="straightConnector1">
            <a:avLst/>
          </a:prstGeom>
          <a:noFill/>
          <a:ln cap="flat" cmpd="sng" w="9525">
            <a:solidFill>
              <a:schemeClr val="accent1"/>
            </a:solidFill>
            <a:prstDash val="solid"/>
            <a:miter lim="800000"/>
            <a:headEnd len="sm" w="sm" type="none"/>
            <a:tailEnd len="med" w="med" type="triangle"/>
          </a:ln>
        </p:spPr>
      </p:cxnSp>
      <p:sp>
        <p:nvSpPr>
          <p:cNvPr id="224" name="Google Shape;224;p15"/>
          <p:cNvSpPr txBox="1"/>
          <p:nvPr/>
        </p:nvSpPr>
        <p:spPr>
          <a:xfrm>
            <a:off x="9780104" y="3272422"/>
            <a:ext cx="2067339"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The Robot Controller phone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Upcoming Key D&amp;P Goals - Strafing(2)</a:t>
            </a:r>
            <a:endParaRPr/>
          </a:p>
        </p:txBody>
      </p:sp>
      <p:sp>
        <p:nvSpPr>
          <p:cNvPr id="230" name="Google Shape;230;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second goal is to program the robot to strafe. In other words, make the robot move directly to a specific location (i.e. angle turns not required). In the following video, you’ll see what it looks like.</a:t>
            </a:r>
            <a:endParaRPr/>
          </a:p>
          <a:p>
            <a:pPr indent="-228600" lvl="1" marL="685800" rtl="0" algn="l">
              <a:lnSpc>
                <a:spcPct val="90000"/>
              </a:lnSpc>
              <a:spcBef>
                <a:spcPts val="500"/>
              </a:spcBef>
              <a:spcAft>
                <a:spcPts val="0"/>
              </a:spcAft>
              <a:buClr>
                <a:schemeClr val="dk1"/>
              </a:buClr>
              <a:buSzPts val="2400"/>
              <a:buChar char="•"/>
            </a:pPr>
            <a:r>
              <a:rPr lang="en-US" u="sng">
                <a:solidFill>
                  <a:schemeClr val="hlink"/>
                </a:solidFill>
                <a:hlinkClick r:id="rId3"/>
              </a:rPr>
              <a:t>https://www.youtube.com/watch?v=8oGgofN_vUE</a:t>
            </a:r>
            <a:endParaRPr/>
          </a:p>
          <a:p>
            <a:pPr indent="0" lvl="0" marL="0" rtl="0" algn="l">
              <a:lnSpc>
                <a:spcPct val="90000"/>
              </a:lnSpc>
              <a:spcBef>
                <a:spcPts val="1000"/>
              </a:spcBef>
              <a:spcAft>
                <a:spcPts val="0"/>
              </a:spcAft>
              <a:buClr>
                <a:schemeClr val="dk1"/>
              </a:buClr>
              <a:buSzPts val="2800"/>
              <a:buNone/>
            </a:pPr>
            <a:r>
              <a:t/>
            </a:r>
            <a:endParaRPr/>
          </a:p>
        </p:txBody>
      </p:sp>
      <p:pic>
        <p:nvPicPr>
          <p:cNvPr id="231" name="Google Shape;231;p16"/>
          <p:cNvPicPr preferRelativeResize="0"/>
          <p:nvPr/>
        </p:nvPicPr>
        <p:blipFill rotWithShape="1">
          <a:blip r:embed="rId4">
            <a:alphaModFix/>
          </a:blip>
          <a:srcRect b="0" l="0" r="0" t="0"/>
          <a:stretch/>
        </p:blipFill>
        <p:spPr>
          <a:xfrm>
            <a:off x="3575175" y="3929425"/>
            <a:ext cx="4591050" cy="1562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7"/>
          <p:cNvSpPr txBox="1"/>
          <p:nvPr>
            <p:ph type="title"/>
          </p:nvPr>
        </p:nvSpPr>
        <p:spPr>
          <a:xfrm>
            <a:off x="838200" y="47331"/>
            <a:ext cx="10515600" cy="10846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Upcoming Key D&amp;P Goals - The Camera(3)</a:t>
            </a:r>
            <a:endParaRPr/>
          </a:p>
        </p:txBody>
      </p:sp>
      <p:sp>
        <p:nvSpPr>
          <p:cNvPr id="237" name="Google Shape;237;p17"/>
          <p:cNvSpPr txBox="1"/>
          <p:nvPr>
            <p:ph idx="1" type="body"/>
          </p:nvPr>
        </p:nvSpPr>
        <p:spPr>
          <a:xfrm>
            <a:off x="838200" y="1173078"/>
            <a:ext cx="10515600" cy="5685000"/>
          </a:xfrm>
          <a:prstGeom prst="rect">
            <a:avLst/>
          </a:prstGeom>
          <a:noFill/>
          <a:ln>
            <a:noFill/>
          </a:ln>
        </p:spPr>
        <p:txBody>
          <a:bodyPr anchorCtr="0" anchor="t" bIns="45700" lIns="91425" spcFirstLastPara="1" rIns="91425" wrap="square" tIns="45700">
            <a:normAutofit fontScale="25000" lnSpcReduction="20000"/>
          </a:bodyPr>
          <a:lstStyle/>
          <a:p>
            <a:pPr indent="-228600" lvl="0" marL="228600" rtl="0" algn="l">
              <a:lnSpc>
                <a:spcPct val="90000"/>
              </a:lnSpc>
              <a:spcBef>
                <a:spcPts val="0"/>
              </a:spcBef>
              <a:spcAft>
                <a:spcPts val="0"/>
              </a:spcAft>
              <a:buClr>
                <a:schemeClr val="dk1"/>
              </a:buClr>
              <a:buSzPct val="100000"/>
              <a:buChar char="•"/>
            </a:pPr>
            <a:r>
              <a:rPr lang="en-US" sz="11200"/>
              <a:t>Add a camera, or color sensor, on the robot. </a:t>
            </a:r>
            <a:endParaRPr/>
          </a:p>
          <a:p>
            <a:pPr indent="-228600" lvl="0" marL="228600" rtl="0" algn="l">
              <a:lnSpc>
                <a:spcPct val="90000"/>
              </a:lnSpc>
              <a:spcBef>
                <a:spcPts val="1000"/>
              </a:spcBef>
              <a:spcAft>
                <a:spcPts val="0"/>
              </a:spcAft>
              <a:buClr>
                <a:schemeClr val="dk1"/>
              </a:buClr>
              <a:buSzPct val="100000"/>
              <a:buChar char="•"/>
            </a:pPr>
            <a:r>
              <a:rPr lang="en-US" sz="11200"/>
              <a:t>We’d have to mount it on the robot, program it to work, and use its info in the program. </a:t>
            </a:r>
            <a:endParaRPr/>
          </a:p>
          <a:p>
            <a:pPr indent="0" lvl="0" marL="0" rtl="0" algn="l">
              <a:lnSpc>
                <a:spcPct val="90000"/>
              </a:lnSpc>
              <a:spcBef>
                <a:spcPts val="1000"/>
              </a:spcBef>
              <a:spcAft>
                <a:spcPts val="0"/>
              </a:spcAft>
              <a:buClr>
                <a:schemeClr val="dk1"/>
              </a:buClr>
              <a:buSzPct val="100000"/>
              <a:buNone/>
            </a:pPr>
            <a:r>
              <a:t/>
            </a:r>
            <a:endParaRPr sz="2300"/>
          </a:p>
          <a:p>
            <a:pPr indent="0" lvl="0" marL="0" rtl="0" algn="l">
              <a:lnSpc>
                <a:spcPct val="90000"/>
              </a:lnSpc>
              <a:spcBef>
                <a:spcPts val="1000"/>
              </a:spcBef>
              <a:spcAft>
                <a:spcPts val="0"/>
              </a:spcAft>
              <a:buClr>
                <a:schemeClr val="dk1"/>
              </a:buClr>
              <a:buSzPct val="100000"/>
              <a:buNone/>
            </a:pPr>
            <a:r>
              <a:t/>
            </a:r>
            <a:endParaRPr sz="2300"/>
          </a:p>
          <a:p>
            <a:pPr indent="0" lvl="0" marL="0" rtl="0" algn="l">
              <a:lnSpc>
                <a:spcPct val="90000"/>
              </a:lnSpc>
              <a:spcBef>
                <a:spcPts val="1000"/>
              </a:spcBef>
              <a:spcAft>
                <a:spcPts val="0"/>
              </a:spcAft>
              <a:buClr>
                <a:schemeClr val="dk1"/>
              </a:buClr>
              <a:buSzPct val="100000"/>
              <a:buNone/>
            </a:pPr>
            <a:r>
              <a:rPr lang="en-US" sz="2300"/>
              <a:t>	</a:t>
            </a:r>
            <a:endParaRPr/>
          </a:p>
          <a:p>
            <a:pPr indent="0" lvl="0" marL="0" rtl="0" algn="l">
              <a:lnSpc>
                <a:spcPct val="90000"/>
              </a:lnSpc>
              <a:spcBef>
                <a:spcPts val="1000"/>
              </a:spcBef>
              <a:spcAft>
                <a:spcPts val="0"/>
              </a:spcAft>
              <a:buClr>
                <a:schemeClr val="dk1"/>
              </a:buClr>
              <a:buSzPct val="100000"/>
              <a:buNone/>
            </a:pPr>
            <a:r>
              <a:t/>
            </a:r>
            <a:endParaRPr sz="2300"/>
          </a:p>
          <a:p>
            <a:pPr indent="0" lvl="0" marL="0" rtl="0" algn="l">
              <a:lnSpc>
                <a:spcPct val="90000"/>
              </a:lnSpc>
              <a:spcBef>
                <a:spcPts val="1000"/>
              </a:spcBef>
              <a:spcAft>
                <a:spcPts val="0"/>
              </a:spcAft>
              <a:buClr>
                <a:schemeClr val="dk1"/>
              </a:buClr>
              <a:buSzPct val="100000"/>
              <a:buNone/>
            </a:pPr>
            <a:r>
              <a:rPr lang="en-US" sz="2300"/>
              <a:t>	 </a:t>
            </a:r>
            <a:endParaRPr/>
          </a:p>
          <a:p>
            <a:pPr indent="0" lvl="0" marL="0" rtl="0" algn="l">
              <a:lnSpc>
                <a:spcPct val="90000"/>
              </a:lnSpc>
              <a:spcBef>
                <a:spcPts val="1000"/>
              </a:spcBef>
              <a:spcAft>
                <a:spcPts val="0"/>
              </a:spcAft>
              <a:buClr>
                <a:schemeClr val="dk1"/>
              </a:buClr>
              <a:buSzPct val="100000"/>
              <a:buNone/>
            </a:pPr>
            <a:r>
              <a:t/>
            </a:r>
            <a:endParaRPr sz="2300"/>
          </a:p>
          <a:p>
            <a:pPr indent="0" lvl="0" marL="0" rtl="0" algn="l">
              <a:lnSpc>
                <a:spcPct val="90000"/>
              </a:lnSpc>
              <a:spcBef>
                <a:spcPts val="1000"/>
              </a:spcBef>
              <a:spcAft>
                <a:spcPts val="0"/>
              </a:spcAft>
              <a:buClr>
                <a:schemeClr val="dk1"/>
              </a:buClr>
              <a:buSzPct val="100000"/>
              <a:buNone/>
            </a:pPr>
            <a:r>
              <a:t/>
            </a:r>
            <a:endParaRPr sz="2300"/>
          </a:p>
          <a:p>
            <a:pPr indent="0" lvl="0" marL="0" rtl="0" algn="l">
              <a:lnSpc>
                <a:spcPct val="90000"/>
              </a:lnSpc>
              <a:spcBef>
                <a:spcPts val="1000"/>
              </a:spcBef>
              <a:spcAft>
                <a:spcPts val="0"/>
              </a:spcAft>
              <a:buClr>
                <a:schemeClr val="dk1"/>
              </a:buClr>
              <a:buSzPct val="100000"/>
              <a:buNone/>
            </a:pPr>
            <a:r>
              <a:t/>
            </a:r>
            <a:endParaRPr sz="2300"/>
          </a:p>
          <a:p>
            <a:pPr indent="0" lvl="0" marL="0" rtl="0" algn="l">
              <a:lnSpc>
                <a:spcPct val="90000"/>
              </a:lnSpc>
              <a:spcBef>
                <a:spcPts val="1000"/>
              </a:spcBef>
              <a:spcAft>
                <a:spcPts val="0"/>
              </a:spcAft>
              <a:buClr>
                <a:schemeClr val="dk1"/>
              </a:buClr>
              <a:buSzPct val="100000"/>
              <a:buNone/>
            </a:pPr>
            <a:r>
              <a:t/>
            </a:r>
            <a:endParaRPr sz="2300"/>
          </a:p>
          <a:p>
            <a:pPr indent="0" lvl="0" marL="0" rtl="0" algn="l">
              <a:lnSpc>
                <a:spcPct val="90000"/>
              </a:lnSpc>
              <a:spcBef>
                <a:spcPts val="1000"/>
              </a:spcBef>
              <a:spcAft>
                <a:spcPts val="0"/>
              </a:spcAft>
              <a:buClr>
                <a:schemeClr val="dk1"/>
              </a:buClr>
              <a:buSzPct val="100000"/>
              <a:buNone/>
            </a:pPr>
            <a:r>
              <a:t/>
            </a:r>
            <a:endParaRPr sz="2300"/>
          </a:p>
          <a:p>
            <a:pPr indent="0" lvl="0" marL="0" rtl="0" algn="l">
              <a:lnSpc>
                <a:spcPct val="90000"/>
              </a:lnSpc>
              <a:spcBef>
                <a:spcPts val="1000"/>
              </a:spcBef>
              <a:spcAft>
                <a:spcPts val="0"/>
              </a:spcAft>
              <a:buClr>
                <a:schemeClr val="dk1"/>
              </a:buClr>
              <a:buSzPct val="100000"/>
              <a:buNone/>
            </a:pPr>
            <a:r>
              <a:t/>
            </a:r>
            <a:endParaRPr sz="2300"/>
          </a:p>
          <a:p>
            <a:pPr indent="0" lvl="0" marL="0" rtl="0" algn="l">
              <a:lnSpc>
                <a:spcPct val="90000"/>
              </a:lnSpc>
              <a:spcBef>
                <a:spcPts val="1000"/>
              </a:spcBef>
              <a:spcAft>
                <a:spcPts val="0"/>
              </a:spcAft>
              <a:buClr>
                <a:schemeClr val="dk1"/>
              </a:buClr>
              <a:buSzPct val="100000"/>
              <a:buNone/>
            </a:pPr>
            <a:r>
              <a:t/>
            </a:r>
            <a:endParaRPr sz="2300"/>
          </a:p>
          <a:p>
            <a:pPr indent="-192087" lvl="0" marL="228600" rtl="0" algn="l">
              <a:lnSpc>
                <a:spcPct val="90000"/>
              </a:lnSpc>
              <a:spcBef>
                <a:spcPts val="1000"/>
              </a:spcBef>
              <a:spcAft>
                <a:spcPts val="0"/>
              </a:spcAft>
              <a:buClr>
                <a:schemeClr val="dk1"/>
              </a:buClr>
              <a:buSzPct val="100000"/>
              <a:buNone/>
            </a:pPr>
            <a:r>
              <a:t/>
            </a:r>
            <a:endParaRPr sz="2300"/>
          </a:p>
          <a:p>
            <a:pPr indent="-50800" lvl="0" marL="228600" rtl="0" algn="l">
              <a:lnSpc>
                <a:spcPct val="90000"/>
              </a:lnSpc>
              <a:spcBef>
                <a:spcPts val="1000"/>
              </a:spcBef>
              <a:spcAft>
                <a:spcPts val="0"/>
              </a:spcAft>
              <a:buClr>
                <a:schemeClr val="dk1"/>
              </a:buClr>
              <a:buSzPct val="100000"/>
              <a:buNone/>
            </a:pPr>
            <a:r>
              <a:t/>
            </a:r>
            <a:endParaRPr sz="11200"/>
          </a:p>
          <a:p>
            <a:pPr indent="-228600" lvl="0" marL="228600" rtl="0" algn="l">
              <a:lnSpc>
                <a:spcPct val="90000"/>
              </a:lnSpc>
              <a:spcBef>
                <a:spcPts val="1000"/>
              </a:spcBef>
              <a:spcAft>
                <a:spcPts val="0"/>
              </a:spcAft>
              <a:buClr>
                <a:schemeClr val="dk1"/>
              </a:buClr>
              <a:buSzPct val="100000"/>
              <a:buChar char="•"/>
            </a:pPr>
            <a:r>
              <a:rPr lang="en-US" sz="11200"/>
              <a:t>Also, all these three goals that we just talked about are not part of the mission itself. </a:t>
            </a:r>
            <a:endParaRPr/>
          </a:p>
          <a:p>
            <a:pPr indent="-228600" lvl="0" marL="228600" rtl="0" algn="l">
              <a:lnSpc>
                <a:spcPct val="90000"/>
              </a:lnSpc>
              <a:spcBef>
                <a:spcPts val="1000"/>
              </a:spcBef>
              <a:spcAft>
                <a:spcPts val="0"/>
              </a:spcAft>
              <a:buClr>
                <a:schemeClr val="dk1"/>
              </a:buClr>
              <a:buSzPct val="100000"/>
              <a:buChar char="•"/>
            </a:pPr>
            <a:r>
              <a:rPr lang="en-US" sz="11200"/>
              <a:t>They are ways to make the mission further successful and are also something great to learn!</a:t>
            </a:r>
            <a:endParaRPr/>
          </a:p>
          <a:p>
            <a:pPr indent="0" lvl="0" marL="0" rtl="0" algn="l">
              <a:lnSpc>
                <a:spcPct val="90000"/>
              </a:lnSpc>
              <a:spcBef>
                <a:spcPts val="1000"/>
              </a:spcBef>
              <a:spcAft>
                <a:spcPts val="0"/>
              </a:spcAft>
              <a:buClr>
                <a:schemeClr val="dk1"/>
              </a:buClr>
              <a:buSzPct val="100000"/>
              <a:buNone/>
            </a:pPr>
            <a:r>
              <a:rPr lang="en-US" sz="2300"/>
              <a:t>	</a:t>
            </a:r>
            <a:endParaRPr/>
          </a:p>
        </p:txBody>
      </p:sp>
      <p:pic>
        <p:nvPicPr>
          <p:cNvPr id="238" name="Google Shape;238;p17"/>
          <p:cNvPicPr preferRelativeResize="0"/>
          <p:nvPr/>
        </p:nvPicPr>
        <p:blipFill rotWithShape="1">
          <a:blip r:embed="rId3">
            <a:alphaModFix/>
          </a:blip>
          <a:srcRect b="0" l="0" r="0" t="0"/>
          <a:stretch/>
        </p:blipFill>
        <p:spPr>
          <a:xfrm>
            <a:off x="3313404" y="2410703"/>
            <a:ext cx="4459990" cy="2352459"/>
          </a:xfrm>
          <a:prstGeom prst="rect">
            <a:avLst/>
          </a:prstGeom>
          <a:noFill/>
          <a:ln>
            <a:noFill/>
          </a:ln>
        </p:spPr>
      </p:pic>
      <p:cxnSp>
        <p:nvCxnSpPr>
          <p:cNvPr id="239" name="Google Shape;239;p17"/>
          <p:cNvCxnSpPr/>
          <p:nvPr/>
        </p:nvCxnSpPr>
        <p:spPr>
          <a:xfrm rot="10800000">
            <a:off x="5791231" y="2920976"/>
            <a:ext cx="2756421" cy="665956"/>
          </a:xfrm>
          <a:prstGeom prst="straightConnector1">
            <a:avLst/>
          </a:prstGeom>
          <a:noFill/>
          <a:ln cap="flat" cmpd="sng" w="9525">
            <a:solidFill>
              <a:schemeClr val="accent2"/>
            </a:solidFill>
            <a:prstDash val="solid"/>
            <a:miter lim="800000"/>
            <a:headEnd len="sm" w="sm" type="none"/>
            <a:tailEnd len="med" w="med" type="triangle"/>
          </a:ln>
        </p:spPr>
      </p:cxnSp>
      <p:sp>
        <p:nvSpPr>
          <p:cNvPr id="240" name="Google Shape;240;p17"/>
          <p:cNvSpPr txBox="1"/>
          <p:nvPr/>
        </p:nvSpPr>
        <p:spPr>
          <a:xfrm>
            <a:off x="8706243" y="3359426"/>
            <a:ext cx="171470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Camera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15868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is Drive and Programming?</a:t>
            </a:r>
            <a:endParaRPr/>
          </a:p>
        </p:txBody>
      </p:sp>
      <p:sp>
        <p:nvSpPr>
          <p:cNvPr id="91" name="Google Shape;91;p2"/>
          <p:cNvSpPr txBox="1"/>
          <p:nvPr>
            <p:ph idx="1" type="body"/>
          </p:nvPr>
        </p:nvSpPr>
        <p:spPr>
          <a:xfrm>
            <a:off x="838200" y="1484243"/>
            <a:ext cx="10515600" cy="4692720"/>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A core function of the robot game. </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It involves the study, actual programming, and testing during the season. </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At competitions, this team runs practice rounds and makes on site changes as required. </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Team also provides 2 drivers and a drive coach for the actual matches with backups. </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SO LETS DIVE IN AND LEARN FUNDAMENTALS OF D&amp;P.</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D&amp;P Coaching/Mentor</a:t>
            </a:r>
            <a:endParaRPr/>
          </a:p>
        </p:txBody>
      </p:sp>
      <p:sp>
        <p:nvSpPr>
          <p:cNvPr id="246" name="Google Shape;246;p18"/>
          <p:cNvSpPr txBox="1"/>
          <p:nvPr>
            <p:ph idx="1" type="body"/>
          </p:nvPr>
        </p:nvSpPr>
        <p:spPr>
          <a:xfrm>
            <a:off x="838200" y="1690688"/>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We need the help of some assigned coach(s) and mentor(s) for the D&amp;P team who can responsibly guide us through the season.</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They will be our technical expert who can guide us through the challenges as we execute the mission. </a:t>
            </a:r>
            <a:endParaRPr/>
          </a:p>
          <a:p>
            <a:pPr indent="0" lvl="0" marL="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Lets have fun in drive and programming!!! </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Your coaches, mentors, and teammates are all there for you. Enjoy the experience and learn something from it. Welcome to the Robo Rangers!!!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How to Install Driver Station and Robot Controller Apps</a:t>
            </a:r>
            <a:endParaRPr/>
          </a:p>
        </p:txBody>
      </p:sp>
      <p:sp>
        <p:nvSpPr>
          <p:cNvPr id="252" name="Google Shape;252;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514350" lvl="0" marL="514350" rtl="0" algn="l">
              <a:lnSpc>
                <a:spcPct val="90000"/>
              </a:lnSpc>
              <a:spcBef>
                <a:spcPts val="0"/>
              </a:spcBef>
              <a:spcAft>
                <a:spcPts val="0"/>
              </a:spcAft>
              <a:buClr>
                <a:schemeClr val="dk1"/>
              </a:buClr>
              <a:buSzPct val="100000"/>
              <a:buFont typeface="Calibri"/>
              <a:buAutoNum type="arabicPeriod"/>
            </a:pPr>
            <a:r>
              <a:rPr lang="en-US"/>
              <a:t>On a computer, go to FTC Robot Controller GitHUB repository, releases area.</a:t>
            </a:r>
            <a:endParaRPr/>
          </a:p>
          <a:p>
            <a:pPr indent="-514350" lvl="1" marL="971550" rtl="0" algn="l">
              <a:lnSpc>
                <a:spcPct val="90000"/>
              </a:lnSpc>
              <a:spcBef>
                <a:spcPts val="500"/>
              </a:spcBef>
              <a:spcAft>
                <a:spcPts val="0"/>
              </a:spcAft>
              <a:buClr>
                <a:schemeClr val="dk1"/>
              </a:buClr>
              <a:buSzPct val="100000"/>
              <a:buFont typeface="Calibri"/>
              <a:buAutoNum type="arabicPeriod"/>
            </a:pPr>
            <a:r>
              <a:rPr lang="en-US"/>
              <a:t>https://github.com/FIRST-Tech-Challenge/FtcRobotController/releases</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Scroll down to ‘Assets’</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Click ‘FtcDriverStation-release.apk’ and download it.</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Confirm that you don’t have MotoG or Android phone for downloading</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Connect phone to computer and </a:t>
            </a:r>
            <a:r>
              <a:rPr b="0" i="0" lang="en-US">
                <a:solidFill>
                  <a:srgbClr val="24292F"/>
                </a:solidFill>
                <a:latin typeface="Arial"/>
                <a:ea typeface="Arial"/>
                <a:cs typeface="Arial"/>
                <a:sym typeface="Arial"/>
              </a:rPr>
              <a:t>transfer apk to phone's Downloads folder</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Install from ‘downloads’ section on phone.</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Repeat steps 4-6 with ‘FtcRobotController-release.apk’</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1550475" y="334189"/>
            <a:ext cx="36144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On the Robot</a:t>
            </a:r>
            <a:endParaRPr/>
          </a:p>
        </p:txBody>
      </p:sp>
      <p:pic>
        <p:nvPicPr>
          <p:cNvPr id="97" name="Google Shape;97;p3"/>
          <p:cNvPicPr preferRelativeResize="0"/>
          <p:nvPr>
            <p:ph idx="1" type="body"/>
          </p:nvPr>
        </p:nvPicPr>
        <p:blipFill rotWithShape="1">
          <a:blip r:embed="rId3">
            <a:alphaModFix/>
          </a:blip>
          <a:srcRect b="7089" l="24196" r="19805" t="8107"/>
          <a:stretch/>
        </p:blipFill>
        <p:spPr>
          <a:xfrm>
            <a:off x="386675" y="1659900"/>
            <a:ext cx="4452600" cy="4802700"/>
          </a:xfrm>
          <a:prstGeom prst="rect">
            <a:avLst/>
          </a:prstGeom>
          <a:noFill/>
          <a:ln>
            <a:noFill/>
          </a:ln>
        </p:spPr>
      </p:pic>
      <p:sp>
        <p:nvSpPr>
          <p:cNvPr id="98" name="Google Shape;98;p3"/>
          <p:cNvSpPr txBox="1"/>
          <p:nvPr/>
        </p:nvSpPr>
        <p:spPr>
          <a:xfrm>
            <a:off x="5636216" y="3021364"/>
            <a:ext cx="16830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lang="en-US" sz="1800">
                <a:solidFill>
                  <a:schemeClr val="dk1"/>
                </a:solidFill>
                <a:latin typeface="Calibri"/>
                <a:ea typeface="Calibri"/>
                <a:cs typeface="Calibri"/>
                <a:sym typeface="Calibri"/>
              </a:rPr>
              <a:t>Control</a:t>
            </a:r>
            <a:r>
              <a:rPr b="0" i="0" lang="en-US" sz="1800" u="none" cap="none" strike="noStrike">
                <a:solidFill>
                  <a:schemeClr val="dk1"/>
                </a:solidFill>
                <a:latin typeface="Calibri"/>
                <a:ea typeface="Calibri"/>
                <a:cs typeface="Calibri"/>
                <a:sym typeface="Calibri"/>
              </a:rPr>
              <a:t> Hub</a:t>
            </a:r>
            <a:endParaRPr b="0" i="0" sz="1400" u="none" cap="none" strike="noStrike">
              <a:solidFill>
                <a:srgbClr val="000000"/>
              </a:solidFill>
              <a:latin typeface="Arial"/>
              <a:ea typeface="Arial"/>
              <a:cs typeface="Arial"/>
              <a:sym typeface="Arial"/>
            </a:endParaRPr>
          </a:p>
        </p:txBody>
      </p:sp>
      <p:sp>
        <p:nvSpPr>
          <p:cNvPr id="99" name="Google Shape;99;p3"/>
          <p:cNvSpPr txBox="1"/>
          <p:nvPr/>
        </p:nvSpPr>
        <p:spPr>
          <a:xfrm>
            <a:off x="7229400" y="1298475"/>
            <a:ext cx="4804200" cy="3815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600"/>
              <a:buFont typeface="Calibri"/>
              <a:buNone/>
            </a:pPr>
            <a:r>
              <a:rPr b="0" i="0" lang="en-US" sz="1600" u="none" cap="none" strike="noStrike">
                <a:solidFill>
                  <a:schemeClr val="dk1"/>
                </a:solidFill>
                <a:latin typeface="Calibri"/>
                <a:ea typeface="Calibri"/>
                <a:cs typeface="Calibri"/>
                <a:sym typeface="Calibri"/>
              </a:rPr>
              <a:t>	</a:t>
            </a:r>
            <a:r>
              <a:rPr b="0" i="0" lang="en-US" sz="2500" u="none" cap="none" strike="noStrike">
                <a:solidFill>
                  <a:schemeClr val="dk1"/>
                </a:solidFill>
                <a:latin typeface="Calibri"/>
                <a:ea typeface="Calibri"/>
                <a:cs typeface="Calibri"/>
                <a:sym typeface="Calibri"/>
              </a:rPr>
              <a:t>The </a:t>
            </a:r>
            <a:r>
              <a:rPr lang="en-US" sz="2500">
                <a:solidFill>
                  <a:schemeClr val="dk1"/>
                </a:solidFill>
                <a:latin typeface="Calibri"/>
                <a:ea typeface="Calibri"/>
                <a:cs typeface="Calibri"/>
                <a:sym typeface="Calibri"/>
              </a:rPr>
              <a:t>Control</a:t>
            </a:r>
            <a:r>
              <a:rPr b="0" i="0" lang="en-US" sz="2500" u="none" cap="none" strike="noStrike">
                <a:solidFill>
                  <a:schemeClr val="dk1"/>
                </a:solidFill>
                <a:latin typeface="Calibri"/>
                <a:ea typeface="Calibri"/>
                <a:cs typeface="Calibri"/>
                <a:sym typeface="Calibri"/>
              </a:rPr>
              <a:t> Hub is the base of the system. It sends/receives information through its ports to/from actuators (e.g. motors)/sensors. Each port is labeled from 1 to 4. For example, the motor to run the left wheel in the front could be wired to port 1, and the motor to run the right wheel in the front could be wired to port 2.</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cxnSp>
        <p:nvCxnSpPr>
          <p:cNvPr id="100" name="Google Shape;100;p3"/>
          <p:cNvCxnSpPr/>
          <p:nvPr/>
        </p:nvCxnSpPr>
        <p:spPr>
          <a:xfrm flipH="1">
            <a:off x="2754116" y="3234205"/>
            <a:ext cx="2882100" cy="544200"/>
          </a:xfrm>
          <a:prstGeom prst="straightConnector1">
            <a:avLst/>
          </a:prstGeom>
          <a:noFill/>
          <a:ln cap="flat" cmpd="sng" w="9525">
            <a:solidFill>
              <a:schemeClr val="accent2"/>
            </a:solidFill>
            <a:prstDash val="solid"/>
            <a:miter lim="800000"/>
            <a:headEnd len="sm" w="sm" type="none"/>
            <a:tailEnd len="med" w="med" type="triangl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4"/>
          <p:cNvSpPr txBox="1"/>
          <p:nvPr>
            <p:ph type="title"/>
          </p:nvPr>
        </p:nvSpPr>
        <p:spPr>
          <a:xfrm>
            <a:off x="838200" y="7443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Off the Robot</a:t>
            </a:r>
            <a:endParaRPr/>
          </a:p>
        </p:txBody>
      </p:sp>
      <p:sp>
        <p:nvSpPr>
          <p:cNvPr id="106" name="Google Shape;106;p4"/>
          <p:cNvSpPr txBox="1"/>
          <p:nvPr>
            <p:ph idx="1" type="body"/>
          </p:nvPr>
        </p:nvSpPr>
        <p:spPr>
          <a:xfrm>
            <a:off x="1129748" y="1424740"/>
            <a:ext cx="10515600" cy="1537121"/>
          </a:xfrm>
          <a:prstGeom prst="rect">
            <a:avLst/>
          </a:prstGeom>
          <a:noFill/>
          <a:ln>
            <a:noFill/>
          </a:ln>
        </p:spPr>
        <p:txBody>
          <a:bodyPr anchorCtr="0" anchor="t" bIns="45700" lIns="91425" spcFirstLastPara="1" rIns="91425" wrap="square" tIns="45700">
            <a:noAutofit/>
          </a:bodyPr>
          <a:lstStyle/>
          <a:p>
            <a:pPr indent="-208280" lvl="0" marL="228600" rtl="0" algn="l">
              <a:lnSpc>
                <a:spcPct val="70000"/>
              </a:lnSpc>
              <a:spcBef>
                <a:spcPts val="0"/>
              </a:spcBef>
              <a:spcAft>
                <a:spcPts val="0"/>
              </a:spcAft>
              <a:buClr>
                <a:schemeClr val="dk1"/>
              </a:buClr>
              <a:buSzPts val="2080"/>
              <a:buChar char="•"/>
            </a:pPr>
            <a:r>
              <a:rPr lang="en-US" sz="2080"/>
              <a:t>LAPTOP</a:t>
            </a:r>
            <a:endParaRPr sz="2080"/>
          </a:p>
          <a:p>
            <a:pPr indent="-360680" lvl="1" marL="914400" rtl="0" algn="l">
              <a:lnSpc>
                <a:spcPct val="70000"/>
              </a:lnSpc>
              <a:spcBef>
                <a:spcPts val="0"/>
              </a:spcBef>
              <a:spcAft>
                <a:spcPts val="0"/>
              </a:spcAft>
              <a:buClr>
                <a:schemeClr val="dk1"/>
              </a:buClr>
              <a:buSzPts val="2080"/>
              <a:buChar char="•"/>
            </a:pPr>
            <a:r>
              <a:rPr lang="en-US" sz="2080"/>
              <a:t>OnBot Java</a:t>
            </a:r>
            <a:r>
              <a:rPr lang="en-US" sz="2080"/>
              <a:t> </a:t>
            </a:r>
            <a:r>
              <a:rPr lang="en-US" sz="2080"/>
              <a:t>- All software on a robot can be accessed via a URL (e.g. 192.42.1.8080) over WifiDirect. This means you can program from any device using the URL. On a laptop, this URL is entered and then the code is written there in the OnBot Java style.</a:t>
            </a:r>
            <a:endParaRPr sz="2080"/>
          </a:p>
          <a:p>
            <a:pPr indent="-334010" lvl="1" marL="914400" rtl="0" algn="l">
              <a:lnSpc>
                <a:spcPct val="70000"/>
              </a:lnSpc>
              <a:spcBef>
                <a:spcPts val="0"/>
              </a:spcBef>
              <a:spcAft>
                <a:spcPts val="0"/>
              </a:spcAft>
              <a:buSzPts val="1660"/>
              <a:buChar char="•"/>
            </a:pPr>
            <a:r>
              <a:rPr lang="en-US" sz="2080"/>
              <a:t>Android</a:t>
            </a:r>
            <a:r>
              <a:rPr lang="en-US" sz="2080"/>
              <a:t> Studio - The application is installed on a single laptop and code is written there and transferred to the robot.</a:t>
            </a:r>
            <a:endParaRPr sz="2080"/>
          </a:p>
          <a:p>
            <a:pPr indent="0" lvl="0" marL="0" rtl="0" algn="l">
              <a:lnSpc>
                <a:spcPct val="70000"/>
              </a:lnSpc>
              <a:spcBef>
                <a:spcPts val="1000"/>
              </a:spcBef>
              <a:spcAft>
                <a:spcPts val="0"/>
              </a:spcAft>
              <a:buClr>
                <a:schemeClr val="dk1"/>
              </a:buClr>
              <a:buSzPts val="1960"/>
              <a:buNone/>
            </a:pPr>
            <a:r>
              <a:t/>
            </a:r>
            <a:endParaRPr sz="2360"/>
          </a:p>
        </p:txBody>
      </p:sp>
      <p:pic>
        <p:nvPicPr>
          <p:cNvPr id="107" name="Google Shape;107;p4"/>
          <p:cNvPicPr preferRelativeResize="0"/>
          <p:nvPr/>
        </p:nvPicPr>
        <p:blipFill rotWithShape="1">
          <a:blip r:embed="rId3">
            <a:alphaModFix/>
          </a:blip>
          <a:srcRect b="0" l="0" r="0" t="0"/>
          <a:stretch/>
        </p:blipFill>
        <p:spPr>
          <a:xfrm>
            <a:off x="7182678" y="3097337"/>
            <a:ext cx="5009322" cy="3760663"/>
          </a:xfrm>
          <a:prstGeom prst="rect">
            <a:avLst/>
          </a:prstGeom>
          <a:noFill/>
          <a:ln>
            <a:noFill/>
          </a:ln>
        </p:spPr>
      </p:pic>
      <p:cxnSp>
        <p:nvCxnSpPr>
          <p:cNvPr id="108" name="Google Shape;108;p4"/>
          <p:cNvCxnSpPr/>
          <p:nvPr/>
        </p:nvCxnSpPr>
        <p:spPr>
          <a:xfrm>
            <a:off x="4518991" y="4775895"/>
            <a:ext cx="4333461" cy="700885"/>
          </a:xfrm>
          <a:prstGeom prst="straightConnector1">
            <a:avLst/>
          </a:prstGeom>
          <a:noFill/>
          <a:ln cap="flat" cmpd="sng" w="9525">
            <a:solidFill>
              <a:schemeClr val="accent2"/>
            </a:solidFill>
            <a:prstDash val="solid"/>
            <a:miter lim="800000"/>
            <a:headEnd len="sm" w="sm" type="none"/>
            <a:tailEnd len="med" w="med" type="triangle"/>
          </a:ln>
        </p:spPr>
      </p:cxnSp>
      <p:sp>
        <p:nvSpPr>
          <p:cNvPr id="109" name="Google Shape;109;p4"/>
          <p:cNvSpPr txBox="1"/>
          <p:nvPr/>
        </p:nvSpPr>
        <p:spPr>
          <a:xfrm>
            <a:off x="2961865" y="4318701"/>
            <a:ext cx="20541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GamePad</a:t>
            </a:r>
            <a:endParaRPr b="0" i="0" sz="1800" u="none" cap="none" strike="noStrike">
              <a:solidFill>
                <a:schemeClr val="dk1"/>
              </a:solidFill>
              <a:latin typeface="Calibri"/>
              <a:ea typeface="Calibri"/>
              <a:cs typeface="Calibri"/>
              <a:sym typeface="Calibri"/>
            </a:endParaRPr>
          </a:p>
        </p:txBody>
      </p:sp>
      <p:cxnSp>
        <p:nvCxnSpPr>
          <p:cNvPr id="110" name="Google Shape;110;p4"/>
          <p:cNvCxnSpPr/>
          <p:nvPr/>
        </p:nvCxnSpPr>
        <p:spPr>
          <a:xfrm>
            <a:off x="5261113" y="6069496"/>
            <a:ext cx="4200939" cy="331304"/>
          </a:xfrm>
          <a:prstGeom prst="straightConnector1">
            <a:avLst/>
          </a:prstGeom>
          <a:noFill/>
          <a:ln cap="flat" cmpd="sng" w="9525">
            <a:solidFill>
              <a:schemeClr val="accent1"/>
            </a:solidFill>
            <a:prstDash val="solid"/>
            <a:miter lim="800000"/>
            <a:headEnd len="sm" w="sm" type="none"/>
            <a:tailEnd len="med" w="med" type="triangle"/>
          </a:ln>
        </p:spPr>
      </p:cxnSp>
      <p:sp>
        <p:nvSpPr>
          <p:cNvPr id="111" name="Google Shape;111;p4"/>
          <p:cNvSpPr txBox="1"/>
          <p:nvPr/>
        </p:nvSpPr>
        <p:spPr>
          <a:xfrm>
            <a:off x="2623919" y="5588345"/>
            <a:ext cx="27300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cable connects the GamePad with the </a:t>
            </a:r>
            <a:r>
              <a:rPr lang="en-US" sz="1800">
                <a:solidFill>
                  <a:schemeClr val="dk1"/>
                </a:solidFill>
                <a:latin typeface="Calibri"/>
                <a:ea typeface="Calibri"/>
                <a:cs typeface="Calibri"/>
                <a:sym typeface="Calibri"/>
              </a:rPr>
              <a:t>Driver Hub.</a:t>
            </a:r>
            <a:endParaRPr b="0" i="0" sz="1400" u="none" cap="none" strike="noStrike">
              <a:solidFill>
                <a:srgbClr val="000000"/>
              </a:solidFill>
              <a:latin typeface="Arial"/>
              <a:ea typeface="Arial"/>
              <a:cs typeface="Arial"/>
              <a:sym typeface="Arial"/>
            </a:endParaRPr>
          </a:p>
        </p:txBody>
      </p:sp>
      <p:sp>
        <p:nvSpPr>
          <p:cNvPr id="112" name="Google Shape;112;p4"/>
          <p:cNvSpPr txBox="1"/>
          <p:nvPr/>
        </p:nvSpPr>
        <p:spPr>
          <a:xfrm>
            <a:off x="5446642" y="3697357"/>
            <a:ext cx="15903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Driver </a:t>
            </a:r>
            <a:r>
              <a:rPr lang="en-US" sz="1800">
                <a:solidFill>
                  <a:schemeClr val="dk1"/>
                </a:solidFill>
                <a:latin typeface="Calibri"/>
                <a:ea typeface="Calibri"/>
                <a:cs typeface="Calibri"/>
                <a:sym typeface="Calibri"/>
              </a:rPr>
              <a:t>Hub </a:t>
            </a:r>
            <a:r>
              <a:rPr b="0" i="0" lang="en-US" sz="1800" u="none" cap="none" strike="noStrike">
                <a:solidFill>
                  <a:schemeClr val="dk1"/>
                </a:solidFill>
                <a:latin typeface="Calibri"/>
                <a:ea typeface="Calibri"/>
                <a:cs typeface="Calibri"/>
                <a:sym typeface="Calibri"/>
              </a:rPr>
              <a:t>and all of its features.</a:t>
            </a:r>
            <a:endParaRPr b="0" i="0" sz="1400" u="none" cap="none" strike="noStrike">
              <a:solidFill>
                <a:srgbClr val="000000"/>
              </a:solidFill>
              <a:latin typeface="Arial"/>
              <a:ea typeface="Arial"/>
              <a:cs typeface="Arial"/>
              <a:sym typeface="Arial"/>
            </a:endParaRPr>
          </a:p>
        </p:txBody>
      </p:sp>
      <p:sp>
        <p:nvSpPr>
          <p:cNvPr id="113" name="Google Shape;113;p4"/>
          <p:cNvSpPr txBox="1"/>
          <p:nvPr/>
        </p:nvSpPr>
        <p:spPr>
          <a:xfrm>
            <a:off x="4168686" y="5021918"/>
            <a:ext cx="15903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Program start button(Init)</a:t>
            </a:r>
            <a:endParaRPr b="0" i="0" sz="1400" u="none" cap="none" strike="noStrike">
              <a:solidFill>
                <a:srgbClr val="000000"/>
              </a:solidFill>
              <a:latin typeface="Arial"/>
              <a:ea typeface="Arial"/>
              <a:cs typeface="Arial"/>
              <a:sym typeface="Arial"/>
            </a:endParaRPr>
          </a:p>
        </p:txBody>
      </p:sp>
      <p:pic>
        <p:nvPicPr>
          <p:cNvPr id="114" name="Google Shape;114;p4"/>
          <p:cNvPicPr preferRelativeResize="0"/>
          <p:nvPr/>
        </p:nvPicPr>
        <p:blipFill>
          <a:blip r:embed="rId4">
            <a:alphaModFix/>
          </a:blip>
          <a:stretch>
            <a:fillRect/>
          </a:stretch>
        </p:blipFill>
        <p:spPr>
          <a:xfrm>
            <a:off x="0" y="3695550"/>
            <a:ext cx="3364986" cy="1892801"/>
          </a:xfrm>
          <a:prstGeom prst="rect">
            <a:avLst/>
          </a:prstGeom>
          <a:noFill/>
          <a:ln>
            <a:noFill/>
          </a:ln>
        </p:spPr>
      </p:pic>
      <p:cxnSp>
        <p:nvCxnSpPr>
          <p:cNvPr id="115" name="Google Shape;115;p4"/>
          <p:cNvCxnSpPr/>
          <p:nvPr/>
        </p:nvCxnSpPr>
        <p:spPr>
          <a:xfrm flipH="1">
            <a:off x="2957586" y="4158950"/>
            <a:ext cx="2489100" cy="3519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4"/>
          <p:cNvCxnSpPr/>
          <p:nvPr/>
        </p:nvCxnSpPr>
        <p:spPr>
          <a:xfrm rot="10800000">
            <a:off x="1431186" y="4938368"/>
            <a:ext cx="2737500" cy="406800"/>
          </a:xfrm>
          <a:prstGeom prst="straightConnector1">
            <a:avLst/>
          </a:prstGeom>
          <a:noFill/>
          <a:ln cap="flat" cmpd="sng" w="9525">
            <a:solidFill>
              <a:srgbClr val="00FFFF"/>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2f8f28b4314_0_4"/>
          <p:cNvSpPr txBox="1"/>
          <p:nvPr>
            <p:ph type="title"/>
          </p:nvPr>
        </p:nvSpPr>
        <p:spPr>
          <a:xfrm>
            <a:off x="838200" y="74434"/>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Off the Robot</a:t>
            </a:r>
            <a:endParaRPr/>
          </a:p>
        </p:txBody>
      </p:sp>
      <p:sp>
        <p:nvSpPr>
          <p:cNvPr id="122" name="Google Shape;122;g2f8f28b4314_0_4"/>
          <p:cNvSpPr txBox="1"/>
          <p:nvPr>
            <p:ph idx="1" type="body"/>
          </p:nvPr>
        </p:nvSpPr>
        <p:spPr>
          <a:xfrm>
            <a:off x="1129748" y="1424740"/>
            <a:ext cx="10515600" cy="15372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SzPts val="2400"/>
              <a:buChar char="•"/>
            </a:pPr>
            <a:r>
              <a:rPr lang="en-US" sz="2400"/>
              <a:t>Driver Hub - Stores the config for the devices connected to the Control Hub. Connect with GamePads and send out the config/gamepad info to the robot controller. Start button used to initiate the program in the RC, and RC sends it the Rev Hub. The connection between the RC/DS is on Wifi Direct. </a:t>
            </a:r>
            <a:endParaRPr sz="2360"/>
          </a:p>
        </p:txBody>
      </p:sp>
      <p:pic>
        <p:nvPicPr>
          <p:cNvPr id="123" name="Google Shape;123;g2f8f28b4314_0_4"/>
          <p:cNvPicPr preferRelativeResize="0"/>
          <p:nvPr/>
        </p:nvPicPr>
        <p:blipFill rotWithShape="1">
          <a:blip r:embed="rId3">
            <a:alphaModFix/>
          </a:blip>
          <a:srcRect b="0" l="0" r="0" t="0"/>
          <a:stretch/>
        </p:blipFill>
        <p:spPr>
          <a:xfrm>
            <a:off x="7182678" y="3097337"/>
            <a:ext cx="5009322" cy="3760663"/>
          </a:xfrm>
          <a:prstGeom prst="rect">
            <a:avLst/>
          </a:prstGeom>
          <a:noFill/>
          <a:ln>
            <a:noFill/>
          </a:ln>
        </p:spPr>
      </p:pic>
      <p:cxnSp>
        <p:nvCxnSpPr>
          <p:cNvPr id="124" name="Google Shape;124;g2f8f28b4314_0_4"/>
          <p:cNvCxnSpPr/>
          <p:nvPr/>
        </p:nvCxnSpPr>
        <p:spPr>
          <a:xfrm>
            <a:off x="4518991" y="4775895"/>
            <a:ext cx="4333500" cy="700800"/>
          </a:xfrm>
          <a:prstGeom prst="straightConnector1">
            <a:avLst/>
          </a:prstGeom>
          <a:noFill/>
          <a:ln cap="flat" cmpd="sng" w="9525">
            <a:solidFill>
              <a:schemeClr val="accent2"/>
            </a:solidFill>
            <a:prstDash val="solid"/>
            <a:miter lim="800000"/>
            <a:headEnd len="sm" w="sm" type="none"/>
            <a:tailEnd len="med" w="med" type="triangle"/>
          </a:ln>
        </p:spPr>
      </p:cxnSp>
      <p:sp>
        <p:nvSpPr>
          <p:cNvPr id="125" name="Google Shape;125;g2f8f28b4314_0_4"/>
          <p:cNvSpPr txBox="1"/>
          <p:nvPr/>
        </p:nvSpPr>
        <p:spPr>
          <a:xfrm>
            <a:off x="2961865" y="4318701"/>
            <a:ext cx="20541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GamePad</a:t>
            </a:r>
            <a:endParaRPr b="0" i="0" sz="1800" u="none" cap="none" strike="noStrike">
              <a:solidFill>
                <a:schemeClr val="dk1"/>
              </a:solidFill>
              <a:latin typeface="Calibri"/>
              <a:ea typeface="Calibri"/>
              <a:cs typeface="Calibri"/>
              <a:sym typeface="Calibri"/>
            </a:endParaRPr>
          </a:p>
        </p:txBody>
      </p:sp>
      <p:cxnSp>
        <p:nvCxnSpPr>
          <p:cNvPr id="126" name="Google Shape;126;g2f8f28b4314_0_4"/>
          <p:cNvCxnSpPr/>
          <p:nvPr/>
        </p:nvCxnSpPr>
        <p:spPr>
          <a:xfrm>
            <a:off x="5261113" y="6069496"/>
            <a:ext cx="4200900" cy="331200"/>
          </a:xfrm>
          <a:prstGeom prst="straightConnector1">
            <a:avLst/>
          </a:prstGeom>
          <a:noFill/>
          <a:ln cap="flat" cmpd="sng" w="9525">
            <a:solidFill>
              <a:schemeClr val="accent1"/>
            </a:solidFill>
            <a:prstDash val="solid"/>
            <a:miter lim="800000"/>
            <a:headEnd len="sm" w="sm" type="none"/>
            <a:tailEnd len="med" w="med" type="triangle"/>
          </a:ln>
        </p:spPr>
      </p:cxnSp>
      <p:sp>
        <p:nvSpPr>
          <p:cNvPr id="127" name="Google Shape;127;g2f8f28b4314_0_4"/>
          <p:cNvSpPr txBox="1"/>
          <p:nvPr/>
        </p:nvSpPr>
        <p:spPr>
          <a:xfrm>
            <a:off x="2623919" y="5588345"/>
            <a:ext cx="27300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cable connects the GamePad with the </a:t>
            </a:r>
            <a:r>
              <a:rPr lang="en-US" sz="1800">
                <a:solidFill>
                  <a:schemeClr val="dk1"/>
                </a:solidFill>
                <a:latin typeface="Calibri"/>
                <a:ea typeface="Calibri"/>
                <a:cs typeface="Calibri"/>
                <a:sym typeface="Calibri"/>
              </a:rPr>
              <a:t>Driver Hub.</a:t>
            </a:r>
            <a:endParaRPr b="0" i="0" sz="1400" u="none" cap="none" strike="noStrike">
              <a:solidFill>
                <a:srgbClr val="000000"/>
              </a:solidFill>
              <a:latin typeface="Arial"/>
              <a:ea typeface="Arial"/>
              <a:cs typeface="Arial"/>
              <a:sym typeface="Arial"/>
            </a:endParaRPr>
          </a:p>
        </p:txBody>
      </p:sp>
      <p:sp>
        <p:nvSpPr>
          <p:cNvPr id="128" name="Google Shape;128;g2f8f28b4314_0_4"/>
          <p:cNvSpPr txBox="1"/>
          <p:nvPr/>
        </p:nvSpPr>
        <p:spPr>
          <a:xfrm>
            <a:off x="5446642" y="3697357"/>
            <a:ext cx="15903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Driver </a:t>
            </a:r>
            <a:r>
              <a:rPr lang="en-US" sz="1800">
                <a:solidFill>
                  <a:schemeClr val="dk1"/>
                </a:solidFill>
                <a:latin typeface="Calibri"/>
                <a:ea typeface="Calibri"/>
                <a:cs typeface="Calibri"/>
                <a:sym typeface="Calibri"/>
              </a:rPr>
              <a:t>Hub </a:t>
            </a:r>
            <a:r>
              <a:rPr b="0" i="0" lang="en-US" sz="1800" u="none" cap="none" strike="noStrike">
                <a:solidFill>
                  <a:schemeClr val="dk1"/>
                </a:solidFill>
                <a:latin typeface="Calibri"/>
                <a:ea typeface="Calibri"/>
                <a:cs typeface="Calibri"/>
                <a:sym typeface="Calibri"/>
              </a:rPr>
              <a:t>and all of its features.</a:t>
            </a:r>
            <a:endParaRPr b="0" i="0" sz="1400" u="none" cap="none" strike="noStrike">
              <a:solidFill>
                <a:srgbClr val="000000"/>
              </a:solidFill>
              <a:latin typeface="Arial"/>
              <a:ea typeface="Arial"/>
              <a:cs typeface="Arial"/>
              <a:sym typeface="Arial"/>
            </a:endParaRPr>
          </a:p>
        </p:txBody>
      </p:sp>
      <p:sp>
        <p:nvSpPr>
          <p:cNvPr id="129" name="Google Shape;129;g2f8f28b4314_0_4"/>
          <p:cNvSpPr txBox="1"/>
          <p:nvPr/>
        </p:nvSpPr>
        <p:spPr>
          <a:xfrm>
            <a:off x="4168686" y="5021918"/>
            <a:ext cx="15903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Program start button(Init)</a:t>
            </a:r>
            <a:endParaRPr b="0" i="0" sz="1400" u="none" cap="none" strike="noStrike">
              <a:solidFill>
                <a:srgbClr val="000000"/>
              </a:solidFill>
              <a:latin typeface="Arial"/>
              <a:ea typeface="Arial"/>
              <a:cs typeface="Arial"/>
              <a:sym typeface="Arial"/>
            </a:endParaRPr>
          </a:p>
        </p:txBody>
      </p:sp>
      <p:pic>
        <p:nvPicPr>
          <p:cNvPr id="130" name="Google Shape;130;g2f8f28b4314_0_4"/>
          <p:cNvPicPr preferRelativeResize="0"/>
          <p:nvPr/>
        </p:nvPicPr>
        <p:blipFill>
          <a:blip r:embed="rId4">
            <a:alphaModFix/>
          </a:blip>
          <a:stretch>
            <a:fillRect/>
          </a:stretch>
        </p:blipFill>
        <p:spPr>
          <a:xfrm>
            <a:off x="0" y="3695550"/>
            <a:ext cx="3364986" cy="1892801"/>
          </a:xfrm>
          <a:prstGeom prst="rect">
            <a:avLst/>
          </a:prstGeom>
          <a:noFill/>
          <a:ln>
            <a:noFill/>
          </a:ln>
        </p:spPr>
      </p:pic>
      <p:cxnSp>
        <p:nvCxnSpPr>
          <p:cNvPr id="131" name="Google Shape;131;g2f8f28b4314_0_4"/>
          <p:cNvCxnSpPr/>
          <p:nvPr/>
        </p:nvCxnSpPr>
        <p:spPr>
          <a:xfrm flipH="1">
            <a:off x="2957586" y="4158950"/>
            <a:ext cx="2489100" cy="351900"/>
          </a:xfrm>
          <a:prstGeom prst="straightConnector1">
            <a:avLst/>
          </a:prstGeom>
          <a:noFill/>
          <a:ln cap="flat" cmpd="sng" w="9525">
            <a:solidFill>
              <a:schemeClr val="dk2"/>
            </a:solidFill>
            <a:prstDash val="solid"/>
            <a:round/>
            <a:headEnd len="med" w="med" type="none"/>
            <a:tailEnd len="med" w="med" type="triangle"/>
          </a:ln>
        </p:spPr>
      </p:cxnSp>
      <p:cxnSp>
        <p:nvCxnSpPr>
          <p:cNvPr id="132" name="Google Shape;132;g2f8f28b4314_0_4"/>
          <p:cNvCxnSpPr/>
          <p:nvPr/>
        </p:nvCxnSpPr>
        <p:spPr>
          <a:xfrm rot="10800000">
            <a:off x="1431186" y="4938368"/>
            <a:ext cx="2737500" cy="406800"/>
          </a:xfrm>
          <a:prstGeom prst="straightConnector1">
            <a:avLst/>
          </a:prstGeom>
          <a:noFill/>
          <a:ln cap="flat" cmpd="sng" w="9525">
            <a:solidFill>
              <a:srgbClr val="00FFFF"/>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2f8f28b4314_0_19"/>
          <p:cNvSpPr txBox="1"/>
          <p:nvPr>
            <p:ph type="title"/>
          </p:nvPr>
        </p:nvSpPr>
        <p:spPr>
          <a:xfrm>
            <a:off x="838200" y="74434"/>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Off the Robot</a:t>
            </a:r>
            <a:endParaRPr/>
          </a:p>
        </p:txBody>
      </p:sp>
      <p:sp>
        <p:nvSpPr>
          <p:cNvPr id="138" name="Google Shape;138;g2f8f28b4314_0_19"/>
          <p:cNvSpPr txBox="1"/>
          <p:nvPr>
            <p:ph idx="1" type="body"/>
          </p:nvPr>
        </p:nvSpPr>
        <p:spPr>
          <a:xfrm>
            <a:off x="1129748" y="1424740"/>
            <a:ext cx="10515600" cy="1537200"/>
          </a:xfrm>
          <a:prstGeom prst="rect">
            <a:avLst/>
          </a:prstGeom>
          <a:noFill/>
          <a:ln>
            <a:noFill/>
          </a:ln>
        </p:spPr>
        <p:txBody>
          <a:bodyPr anchorCtr="0" anchor="t" bIns="45700" lIns="91425" spcFirstLastPara="1" rIns="91425" wrap="square" tIns="45700">
            <a:noAutofit/>
          </a:bodyPr>
          <a:lstStyle/>
          <a:p>
            <a:pPr indent="-275717" lvl="0" marL="228600" rtl="0" algn="l">
              <a:spcBef>
                <a:spcPts val="0"/>
              </a:spcBef>
              <a:spcAft>
                <a:spcPts val="0"/>
              </a:spcAft>
              <a:buSzPts val="3172"/>
              <a:buChar char="•"/>
            </a:pPr>
            <a:r>
              <a:rPr lang="en-US" sz="3172"/>
              <a:t>GamePad – Drives the Robot in TeleOp. By moving the sticks up or down in certain ways, you can make the motors make the robot move left, right, forward, and backwards. </a:t>
            </a:r>
            <a:endParaRPr sz="3572"/>
          </a:p>
          <a:p>
            <a:pPr indent="0" lvl="0" marL="457200" rtl="0" algn="l">
              <a:spcBef>
                <a:spcPts val="0"/>
              </a:spcBef>
              <a:spcAft>
                <a:spcPts val="0"/>
              </a:spcAft>
              <a:buNone/>
            </a:pPr>
            <a:r>
              <a:t/>
            </a:r>
            <a:endParaRPr sz="2060"/>
          </a:p>
        </p:txBody>
      </p:sp>
      <p:pic>
        <p:nvPicPr>
          <p:cNvPr id="139" name="Google Shape;139;g2f8f28b4314_0_19"/>
          <p:cNvPicPr preferRelativeResize="0"/>
          <p:nvPr/>
        </p:nvPicPr>
        <p:blipFill rotWithShape="1">
          <a:blip r:embed="rId3">
            <a:alphaModFix/>
          </a:blip>
          <a:srcRect b="0" l="0" r="0" t="0"/>
          <a:stretch/>
        </p:blipFill>
        <p:spPr>
          <a:xfrm>
            <a:off x="7182678" y="3097337"/>
            <a:ext cx="5009322" cy="3760663"/>
          </a:xfrm>
          <a:prstGeom prst="rect">
            <a:avLst/>
          </a:prstGeom>
          <a:noFill/>
          <a:ln>
            <a:noFill/>
          </a:ln>
        </p:spPr>
      </p:pic>
      <p:cxnSp>
        <p:nvCxnSpPr>
          <p:cNvPr id="140" name="Google Shape;140;g2f8f28b4314_0_19"/>
          <p:cNvCxnSpPr/>
          <p:nvPr/>
        </p:nvCxnSpPr>
        <p:spPr>
          <a:xfrm>
            <a:off x="4518991" y="4775895"/>
            <a:ext cx="4333500" cy="700800"/>
          </a:xfrm>
          <a:prstGeom prst="straightConnector1">
            <a:avLst/>
          </a:prstGeom>
          <a:noFill/>
          <a:ln cap="flat" cmpd="sng" w="9525">
            <a:solidFill>
              <a:schemeClr val="accent2"/>
            </a:solidFill>
            <a:prstDash val="solid"/>
            <a:miter lim="800000"/>
            <a:headEnd len="sm" w="sm" type="none"/>
            <a:tailEnd len="med" w="med" type="triangle"/>
          </a:ln>
        </p:spPr>
      </p:cxnSp>
      <p:sp>
        <p:nvSpPr>
          <p:cNvPr id="141" name="Google Shape;141;g2f8f28b4314_0_19"/>
          <p:cNvSpPr txBox="1"/>
          <p:nvPr/>
        </p:nvSpPr>
        <p:spPr>
          <a:xfrm>
            <a:off x="2961865" y="4318701"/>
            <a:ext cx="20541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	GamePad</a:t>
            </a:r>
            <a:endParaRPr b="0" i="0" sz="1800" u="none" cap="none" strike="noStrike">
              <a:solidFill>
                <a:schemeClr val="dk1"/>
              </a:solidFill>
              <a:latin typeface="Calibri"/>
              <a:ea typeface="Calibri"/>
              <a:cs typeface="Calibri"/>
              <a:sym typeface="Calibri"/>
            </a:endParaRPr>
          </a:p>
        </p:txBody>
      </p:sp>
      <p:cxnSp>
        <p:nvCxnSpPr>
          <p:cNvPr id="142" name="Google Shape;142;g2f8f28b4314_0_19"/>
          <p:cNvCxnSpPr/>
          <p:nvPr/>
        </p:nvCxnSpPr>
        <p:spPr>
          <a:xfrm>
            <a:off x="5261113" y="6069496"/>
            <a:ext cx="4200900" cy="331200"/>
          </a:xfrm>
          <a:prstGeom prst="straightConnector1">
            <a:avLst/>
          </a:prstGeom>
          <a:noFill/>
          <a:ln cap="flat" cmpd="sng" w="9525">
            <a:solidFill>
              <a:schemeClr val="accent1"/>
            </a:solidFill>
            <a:prstDash val="solid"/>
            <a:miter lim="800000"/>
            <a:headEnd len="sm" w="sm" type="none"/>
            <a:tailEnd len="med" w="med" type="triangle"/>
          </a:ln>
        </p:spPr>
      </p:cxnSp>
      <p:sp>
        <p:nvSpPr>
          <p:cNvPr id="143" name="Google Shape;143;g2f8f28b4314_0_19"/>
          <p:cNvSpPr txBox="1"/>
          <p:nvPr/>
        </p:nvSpPr>
        <p:spPr>
          <a:xfrm>
            <a:off x="2623919" y="5588345"/>
            <a:ext cx="27300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This cable connects the GamePad with the </a:t>
            </a:r>
            <a:r>
              <a:rPr lang="en-US" sz="1800">
                <a:solidFill>
                  <a:schemeClr val="dk1"/>
                </a:solidFill>
                <a:latin typeface="Calibri"/>
                <a:ea typeface="Calibri"/>
                <a:cs typeface="Calibri"/>
                <a:sym typeface="Calibri"/>
              </a:rPr>
              <a:t>Driver Hub.</a:t>
            </a:r>
            <a:endParaRPr b="0" i="0" sz="1400" u="none" cap="none" strike="noStrike">
              <a:solidFill>
                <a:srgbClr val="000000"/>
              </a:solidFill>
              <a:latin typeface="Arial"/>
              <a:ea typeface="Arial"/>
              <a:cs typeface="Arial"/>
              <a:sym typeface="Arial"/>
            </a:endParaRPr>
          </a:p>
        </p:txBody>
      </p:sp>
      <p:sp>
        <p:nvSpPr>
          <p:cNvPr id="144" name="Google Shape;144;g2f8f28b4314_0_19"/>
          <p:cNvSpPr txBox="1"/>
          <p:nvPr/>
        </p:nvSpPr>
        <p:spPr>
          <a:xfrm>
            <a:off x="5446642" y="3697357"/>
            <a:ext cx="1590300" cy="923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Driver </a:t>
            </a:r>
            <a:r>
              <a:rPr lang="en-US" sz="1800">
                <a:solidFill>
                  <a:schemeClr val="dk1"/>
                </a:solidFill>
                <a:latin typeface="Calibri"/>
                <a:ea typeface="Calibri"/>
                <a:cs typeface="Calibri"/>
                <a:sym typeface="Calibri"/>
              </a:rPr>
              <a:t>Hub </a:t>
            </a:r>
            <a:r>
              <a:rPr b="0" i="0" lang="en-US" sz="1800" u="none" cap="none" strike="noStrike">
                <a:solidFill>
                  <a:schemeClr val="dk1"/>
                </a:solidFill>
                <a:latin typeface="Calibri"/>
                <a:ea typeface="Calibri"/>
                <a:cs typeface="Calibri"/>
                <a:sym typeface="Calibri"/>
              </a:rPr>
              <a:t>and all of its features.</a:t>
            </a:r>
            <a:endParaRPr b="0" i="0" sz="1400" u="none" cap="none" strike="noStrike">
              <a:solidFill>
                <a:srgbClr val="000000"/>
              </a:solidFill>
              <a:latin typeface="Arial"/>
              <a:ea typeface="Arial"/>
              <a:cs typeface="Arial"/>
              <a:sym typeface="Arial"/>
            </a:endParaRPr>
          </a:p>
        </p:txBody>
      </p:sp>
      <p:sp>
        <p:nvSpPr>
          <p:cNvPr id="145" name="Google Shape;145;g2f8f28b4314_0_19"/>
          <p:cNvSpPr txBox="1"/>
          <p:nvPr/>
        </p:nvSpPr>
        <p:spPr>
          <a:xfrm>
            <a:off x="4168686" y="5021918"/>
            <a:ext cx="15903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Program start button(Init)</a:t>
            </a:r>
            <a:endParaRPr b="0" i="0" sz="1400" u="none" cap="none" strike="noStrike">
              <a:solidFill>
                <a:srgbClr val="000000"/>
              </a:solidFill>
              <a:latin typeface="Arial"/>
              <a:ea typeface="Arial"/>
              <a:cs typeface="Arial"/>
              <a:sym typeface="Arial"/>
            </a:endParaRPr>
          </a:p>
        </p:txBody>
      </p:sp>
      <p:pic>
        <p:nvPicPr>
          <p:cNvPr id="146" name="Google Shape;146;g2f8f28b4314_0_19"/>
          <p:cNvPicPr preferRelativeResize="0"/>
          <p:nvPr/>
        </p:nvPicPr>
        <p:blipFill>
          <a:blip r:embed="rId4">
            <a:alphaModFix/>
          </a:blip>
          <a:stretch>
            <a:fillRect/>
          </a:stretch>
        </p:blipFill>
        <p:spPr>
          <a:xfrm>
            <a:off x="0" y="3695550"/>
            <a:ext cx="3364986" cy="1892801"/>
          </a:xfrm>
          <a:prstGeom prst="rect">
            <a:avLst/>
          </a:prstGeom>
          <a:noFill/>
          <a:ln>
            <a:noFill/>
          </a:ln>
        </p:spPr>
      </p:pic>
      <p:cxnSp>
        <p:nvCxnSpPr>
          <p:cNvPr id="147" name="Google Shape;147;g2f8f28b4314_0_19"/>
          <p:cNvCxnSpPr/>
          <p:nvPr/>
        </p:nvCxnSpPr>
        <p:spPr>
          <a:xfrm flipH="1">
            <a:off x="2957586" y="4158950"/>
            <a:ext cx="2489100" cy="351900"/>
          </a:xfrm>
          <a:prstGeom prst="straightConnector1">
            <a:avLst/>
          </a:prstGeom>
          <a:noFill/>
          <a:ln cap="flat" cmpd="sng" w="9525">
            <a:solidFill>
              <a:schemeClr val="dk2"/>
            </a:solidFill>
            <a:prstDash val="solid"/>
            <a:round/>
            <a:headEnd len="med" w="med" type="none"/>
            <a:tailEnd len="med" w="med" type="triangle"/>
          </a:ln>
        </p:spPr>
      </p:cxnSp>
      <p:cxnSp>
        <p:nvCxnSpPr>
          <p:cNvPr id="148" name="Google Shape;148;g2f8f28b4314_0_19"/>
          <p:cNvCxnSpPr/>
          <p:nvPr/>
        </p:nvCxnSpPr>
        <p:spPr>
          <a:xfrm rot="10800000">
            <a:off x="1431186" y="4938368"/>
            <a:ext cx="2737500" cy="406800"/>
          </a:xfrm>
          <a:prstGeom prst="straightConnector1">
            <a:avLst/>
          </a:prstGeom>
          <a:noFill/>
          <a:ln cap="flat" cmpd="sng" w="9525">
            <a:solidFill>
              <a:srgbClr val="00FFFF"/>
            </a:solidFill>
            <a:prstDash val="solid"/>
            <a:round/>
            <a:headEnd len="med" w="med"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9"/>
          <p:cNvSpPr txBox="1"/>
          <p:nvPr>
            <p:ph type="title"/>
          </p:nvPr>
        </p:nvSpPr>
        <p:spPr>
          <a:xfrm>
            <a:off x="897025" y="161625"/>
            <a:ext cx="61284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Wifi Direct Password(for OnBot Java ONLY)</a:t>
            </a:r>
            <a:endParaRPr/>
          </a:p>
        </p:txBody>
      </p:sp>
      <p:sp>
        <p:nvSpPr>
          <p:cNvPr id="154" name="Google Shape;154;p9"/>
          <p:cNvSpPr txBox="1"/>
          <p:nvPr>
            <p:ph idx="1" type="body"/>
          </p:nvPr>
        </p:nvSpPr>
        <p:spPr>
          <a:xfrm>
            <a:off x="252283" y="1573834"/>
            <a:ext cx="7417800" cy="4351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t>In order to code with OnBot Java, you have to connect with the Wifi Direct.</a:t>
            </a:r>
            <a:endParaRPr/>
          </a:p>
          <a:p>
            <a:pPr indent="-228600" lvl="0" marL="228600" rtl="0" algn="l">
              <a:lnSpc>
                <a:spcPct val="90000"/>
              </a:lnSpc>
              <a:spcBef>
                <a:spcPts val="1000"/>
              </a:spcBef>
              <a:spcAft>
                <a:spcPts val="0"/>
              </a:spcAft>
              <a:buClr>
                <a:schemeClr val="dk1"/>
              </a:buClr>
              <a:buSzPts val="1800"/>
              <a:buChar char="•"/>
            </a:pPr>
            <a:r>
              <a:rPr lang="en-US" sz="1800"/>
              <a:t>To connect, go to the Driver Hub</a:t>
            </a:r>
            <a:r>
              <a:rPr lang="en-US" sz="1800"/>
              <a:t> and click the drop-down menu in the top right corner.</a:t>
            </a:r>
            <a:endParaRPr/>
          </a:p>
          <a:p>
            <a:pPr indent="-228600" lvl="0" marL="228600" rtl="0" algn="l">
              <a:lnSpc>
                <a:spcPct val="90000"/>
              </a:lnSpc>
              <a:spcBef>
                <a:spcPts val="1000"/>
              </a:spcBef>
              <a:spcAft>
                <a:spcPts val="0"/>
              </a:spcAft>
              <a:buClr>
                <a:schemeClr val="dk1"/>
              </a:buClr>
              <a:buSzPts val="1800"/>
              <a:buChar char="•"/>
            </a:pPr>
            <a:r>
              <a:rPr lang="en-US" sz="1800"/>
              <a:t>Click on Program and Manage. </a:t>
            </a:r>
            <a:r>
              <a:rPr lang="en-US" sz="1800"/>
              <a:t>The image shown on the right shows what will pop up next. </a:t>
            </a:r>
            <a:endParaRPr/>
          </a:p>
          <a:p>
            <a:pPr indent="-228600" lvl="0" marL="228600" rtl="0" algn="l">
              <a:lnSpc>
                <a:spcPct val="90000"/>
              </a:lnSpc>
              <a:spcBef>
                <a:spcPts val="1000"/>
              </a:spcBef>
              <a:spcAft>
                <a:spcPts val="0"/>
              </a:spcAft>
              <a:buClr>
                <a:schemeClr val="dk1"/>
              </a:buClr>
              <a:buSzPts val="1800"/>
              <a:buChar char="•"/>
            </a:pPr>
            <a:r>
              <a:rPr lang="en-US" sz="1800"/>
              <a:t>The combination of letters and numbers at the top(DIRECT-LL-10035BAD-DS) is the network. </a:t>
            </a:r>
            <a:endParaRPr/>
          </a:p>
          <a:p>
            <a:pPr indent="-228600" lvl="0" marL="228600" rtl="0" algn="l">
              <a:lnSpc>
                <a:spcPct val="90000"/>
              </a:lnSpc>
              <a:spcBef>
                <a:spcPts val="1000"/>
              </a:spcBef>
              <a:spcAft>
                <a:spcPts val="0"/>
              </a:spcAft>
              <a:buClr>
                <a:schemeClr val="dk1"/>
              </a:buClr>
              <a:buSzPts val="1800"/>
              <a:buChar char="•"/>
            </a:pPr>
            <a:r>
              <a:rPr lang="en-US" sz="1800"/>
              <a:t>The combination below that(in this case, RwIRLEfG) is the password. </a:t>
            </a:r>
            <a:endParaRPr/>
          </a:p>
          <a:p>
            <a:pPr indent="-228600" lvl="0" marL="228600" rtl="0" algn="l">
              <a:lnSpc>
                <a:spcPct val="90000"/>
              </a:lnSpc>
              <a:spcBef>
                <a:spcPts val="1000"/>
              </a:spcBef>
              <a:spcAft>
                <a:spcPts val="0"/>
              </a:spcAft>
              <a:buClr>
                <a:schemeClr val="dk1"/>
              </a:buClr>
              <a:buSzPts val="1800"/>
              <a:buChar char="•"/>
            </a:pPr>
            <a:r>
              <a:rPr lang="en-US" sz="1800"/>
              <a:t>Use this network/password to connect laptop to WifiDirect. </a:t>
            </a:r>
            <a:endParaRPr/>
          </a:p>
        </p:txBody>
      </p:sp>
      <p:pic>
        <p:nvPicPr>
          <p:cNvPr id="155" name="Google Shape;155;p9"/>
          <p:cNvPicPr preferRelativeResize="0"/>
          <p:nvPr/>
        </p:nvPicPr>
        <p:blipFill rotWithShape="1">
          <a:blip r:embed="rId3">
            <a:alphaModFix/>
          </a:blip>
          <a:srcRect b="0" l="0" r="0" t="0"/>
          <a:stretch/>
        </p:blipFill>
        <p:spPr>
          <a:xfrm>
            <a:off x="8230766" y="0"/>
            <a:ext cx="3961235" cy="68679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ph type="title"/>
          </p:nvPr>
        </p:nvSpPr>
        <p:spPr>
          <a:xfrm>
            <a:off x="838200" y="1005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The Full System</a:t>
            </a:r>
            <a:endParaRPr/>
          </a:p>
        </p:txBody>
      </p:sp>
      <p:sp>
        <p:nvSpPr>
          <p:cNvPr id="161" name="Google Shape;161;p7"/>
          <p:cNvSpPr txBox="1"/>
          <p:nvPr>
            <p:ph idx="1" type="body"/>
          </p:nvPr>
        </p:nvSpPr>
        <p:spPr>
          <a:xfrm>
            <a:off x="695750" y="12533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	This is how the full system will look like; the Driver Hub, the Control Hub, &amp; the GamePads.</a:t>
            </a:r>
            <a:endParaRPr/>
          </a:p>
        </p:txBody>
      </p:sp>
      <p:sp>
        <p:nvSpPr>
          <p:cNvPr id="162" name="Google Shape;162;p7"/>
          <p:cNvSpPr txBox="1"/>
          <p:nvPr/>
        </p:nvSpPr>
        <p:spPr>
          <a:xfrm>
            <a:off x="6264322" y="6277970"/>
            <a:ext cx="22929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3" name="Google Shape;163;p7"/>
          <p:cNvPicPr preferRelativeResize="0"/>
          <p:nvPr/>
        </p:nvPicPr>
        <p:blipFill>
          <a:blip r:embed="rId3">
            <a:alphaModFix/>
          </a:blip>
          <a:stretch>
            <a:fillRect/>
          </a:stretch>
        </p:blipFill>
        <p:spPr>
          <a:xfrm>
            <a:off x="922550" y="3013900"/>
            <a:ext cx="9877824" cy="3979775"/>
          </a:xfrm>
          <a:prstGeom prst="rect">
            <a:avLst/>
          </a:prstGeom>
          <a:noFill/>
          <a:ln>
            <a:noFill/>
          </a:ln>
        </p:spPr>
      </p:pic>
      <p:sp>
        <p:nvSpPr>
          <p:cNvPr id="164" name="Google Shape;164;p7"/>
          <p:cNvSpPr/>
          <p:nvPr/>
        </p:nvSpPr>
        <p:spPr>
          <a:xfrm>
            <a:off x="5196075" y="2801525"/>
            <a:ext cx="5759100" cy="3979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5" name="Google Shape;165;p7"/>
          <p:cNvSpPr txBox="1"/>
          <p:nvPr/>
        </p:nvSpPr>
        <p:spPr>
          <a:xfrm>
            <a:off x="7170025" y="2272425"/>
            <a:ext cx="1546500" cy="4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800">
                <a:solidFill>
                  <a:schemeClr val="dk1"/>
                </a:solidFill>
                <a:latin typeface="Calibri"/>
                <a:ea typeface="Calibri"/>
                <a:cs typeface="Calibri"/>
                <a:sym typeface="Calibri"/>
              </a:rPr>
              <a:t>Robot</a:t>
            </a: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0"/>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TeleOp and Autonomous Programming </a:t>
            </a:r>
            <a:endParaRPr/>
          </a:p>
        </p:txBody>
      </p:sp>
      <p:sp>
        <p:nvSpPr>
          <p:cNvPr id="171" name="Google Shape;171;p10"/>
          <p:cNvSpPr txBox="1"/>
          <p:nvPr>
            <p:ph idx="1" type="body"/>
          </p:nvPr>
        </p:nvSpPr>
        <p:spPr>
          <a:xfrm>
            <a:off x="838200" y="1534077"/>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1000"/>
              </a:spcBef>
              <a:spcAft>
                <a:spcPts val="0"/>
              </a:spcAft>
              <a:buSzPct val="100000"/>
              <a:buChar char="•"/>
            </a:pPr>
            <a:r>
              <a:rPr lang="en-US"/>
              <a:t>Autonomous - Robot runs according to pre-programmed instructions(this is how you programmed in FLL). </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TeleOp - Robot follows GamePad commands with driver input.</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In the 2-minute long match, the first 30 seconds are autonomous.</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Then, the drivers pick up their GamePads and for the remainder of the match, the robot is ‘tele-operated’.</a:t>
            </a:r>
            <a:endParaRPr/>
          </a:p>
          <a:p>
            <a:pPr indent="-64135"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Minimum TeleOp required because it is the longer part of the competition.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2022-07-26T18:38:58Z</dcterms:created>
  <dc:creator>Ravi D Shah</dc:creator>
</cp:coreProperties>
</file>