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1" autoAdjust="0"/>
    <p:restoredTop sz="96247" autoAdjust="0"/>
  </p:normalViewPr>
  <p:slideViewPr>
    <p:cSldViewPr snapToGrid="0">
      <p:cViewPr>
        <p:scale>
          <a:sx n="66" d="100"/>
          <a:sy n="66" d="100"/>
        </p:scale>
        <p:origin x="28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AD987-E6A4-4441-8654-8756EB6B93C9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88EEC-90CC-452C-8557-D67E4882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3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88EEC-90CC-452C-8557-D67E4882F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4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F3A4-AA61-431A-8B25-F67FEA3B111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F03-4AE4-46CA-A9A5-BE27C69A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1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F3A4-AA61-431A-8B25-F67FEA3B111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F03-4AE4-46CA-A9A5-BE27C69A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F3A4-AA61-431A-8B25-F67FEA3B111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F03-4AE4-46CA-A9A5-BE27C69A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7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F3A4-AA61-431A-8B25-F67FEA3B111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F03-4AE4-46CA-A9A5-BE27C69A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F3A4-AA61-431A-8B25-F67FEA3B111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F03-4AE4-46CA-A9A5-BE27C69A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3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F3A4-AA61-431A-8B25-F67FEA3B111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F03-4AE4-46CA-A9A5-BE27C69A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9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F3A4-AA61-431A-8B25-F67FEA3B111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F03-4AE4-46CA-A9A5-BE27C69A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F3A4-AA61-431A-8B25-F67FEA3B111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F03-4AE4-46CA-A9A5-BE27C69A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F3A4-AA61-431A-8B25-F67FEA3B111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F03-4AE4-46CA-A9A5-BE27C69A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F3A4-AA61-431A-8B25-F67FEA3B111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F03-4AE4-46CA-A9A5-BE27C69A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F3A4-AA61-431A-8B25-F67FEA3B111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CF03-4AE4-46CA-A9A5-BE27C69A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9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F3A4-AA61-431A-8B25-F67FEA3B111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CF03-4AE4-46CA-A9A5-BE27C69A6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994D0FB0-C35F-C09C-B882-FA2D28813E53}"/>
              </a:ext>
            </a:extLst>
          </p:cNvPr>
          <p:cNvSpPr/>
          <p:nvPr/>
        </p:nvSpPr>
        <p:spPr>
          <a:xfrm>
            <a:off x="205903" y="2198451"/>
            <a:ext cx="7362216" cy="6797003"/>
          </a:xfrm>
          <a:prstGeom prst="round2DiagRect">
            <a:avLst/>
          </a:prstGeom>
          <a:noFill/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3ADC9-40CD-D598-58B1-7C0F3BF38474}"/>
              </a:ext>
            </a:extLst>
          </p:cNvPr>
          <p:cNvSpPr txBox="1"/>
          <p:nvPr/>
        </p:nvSpPr>
        <p:spPr>
          <a:xfrm>
            <a:off x="3808381" y="544749"/>
            <a:ext cx="2613335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Mart Sales Prediction – Machine Learning Algorithms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Xinxie Wu, xinxiewu@gmai.com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C0238EA7-0A62-2B19-BF7F-7468C9ECEDD2}"/>
              </a:ext>
            </a:extLst>
          </p:cNvPr>
          <p:cNvSpPr/>
          <p:nvPr/>
        </p:nvSpPr>
        <p:spPr>
          <a:xfrm>
            <a:off x="205903" y="9387802"/>
            <a:ext cx="7362216" cy="12324333"/>
          </a:xfrm>
          <a:prstGeom prst="round2DiagRect">
            <a:avLst/>
          </a:prstGeom>
          <a:noFill/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4A0D4970-EE1D-240D-3FE4-A53AFA66D687}"/>
              </a:ext>
            </a:extLst>
          </p:cNvPr>
          <p:cNvSpPr/>
          <p:nvPr/>
        </p:nvSpPr>
        <p:spPr>
          <a:xfrm>
            <a:off x="8023688" y="2195215"/>
            <a:ext cx="11279236" cy="8777585"/>
          </a:xfrm>
          <a:prstGeom prst="round2DiagRect">
            <a:avLst/>
          </a:prstGeom>
          <a:noFill/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BC386E57-EDE4-C438-0511-69B53C05E7D6}"/>
              </a:ext>
            </a:extLst>
          </p:cNvPr>
          <p:cNvSpPr/>
          <p:nvPr/>
        </p:nvSpPr>
        <p:spPr>
          <a:xfrm>
            <a:off x="8023689" y="11284439"/>
            <a:ext cx="7362216" cy="10427696"/>
          </a:xfrm>
          <a:prstGeom prst="round2DiagRect">
            <a:avLst/>
          </a:prstGeom>
          <a:noFill/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91D00234-E0A5-5D5D-8278-BA0A25BA8DA3}"/>
              </a:ext>
            </a:extLst>
          </p:cNvPr>
          <p:cNvSpPr/>
          <p:nvPr/>
        </p:nvSpPr>
        <p:spPr>
          <a:xfrm>
            <a:off x="19786060" y="2191971"/>
            <a:ext cx="12704322" cy="4809674"/>
          </a:xfrm>
          <a:prstGeom prst="round2DiagRect">
            <a:avLst/>
          </a:prstGeom>
          <a:noFill/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2297182E-C737-FE55-74E4-84075CE97EDB}"/>
              </a:ext>
            </a:extLst>
          </p:cNvPr>
          <p:cNvSpPr/>
          <p:nvPr/>
        </p:nvSpPr>
        <p:spPr>
          <a:xfrm>
            <a:off x="15841475" y="11277958"/>
            <a:ext cx="16707267" cy="5619392"/>
          </a:xfrm>
          <a:prstGeom prst="round2DiagRect">
            <a:avLst/>
          </a:prstGeom>
          <a:noFill/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643C2FE3-FD78-64B4-B8A1-C8A7053CE85D}"/>
              </a:ext>
            </a:extLst>
          </p:cNvPr>
          <p:cNvSpPr/>
          <p:nvPr/>
        </p:nvSpPr>
        <p:spPr>
          <a:xfrm>
            <a:off x="15841474" y="17187359"/>
            <a:ext cx="8458219" cy="4524776"/>
          </a:xfrm>
          <a:prstGeom prst="round2DiagRect">
            <a:avLst/>
          </a:prstGeom>
          <a:noFill/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0A06E4F9-3987-033F-7EA7-117E21C5F13A}"/>
              </a:ext>
            </a:extLst>
          </p:cNvPr>
          <p:cNvSpPr/>
          <p:nvPr/>
        </p:nvSpPr>
        <p:spPr>
          <a:xfrm>
            <a:off x="24708255" y="17193149"/>
            <a:ext cx="7782127" cy="4518986"/>
          </a:xfrm>
          <a:prstGeom prst="round2DiagRect">
            <a:avLst/>
          </a:prstGeom>
          <a:noFill/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F9E42811-095D-DA62-F658-99F1FBF960CF}"/>
              </a:ext>
            </a:extLst>
          </p:cNvPr>
          <p:cNvSpPr/>
          <p:nvPr/>
        </p:nvSpPr>
        <p:spPr>
          <a:xfrm>
            <a:off x="19782820" y="2188730"/>
            <a:ext cx="12704322" cy="984664"/>
          </a:xfrm>
          <a:prstGeom prst="round2DiagRect">
            <a:avLst/>
          </a:prstGeom>
          <a:solidFill>
            <a:srgbClr val="CC3300"/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67B15C-E9BC-7C16-4B04-D4A84EAAD66A}"/>
              </a:ext>
            </a:extLst>
          </p:cNvPr>
          <p:cNvSpPr txBox="1"/>
          <p:nvPr/>
        </p:nvSpPr>
        <p:spPr>
          <a:xfrm>
            <a:off x="19797393" y="2380766"/>
            <a:ext cx="1268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2-Part Methodology: Models &amp; Workflow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3077BDE0-38C9-7B6B-F7D0-F72BEFFCB862}"/>
              </a:ext>
            </a:extLst>
          </p:cNvPr>
          <p:cNvSpPr/>
          <p:nvPr/>
        </p:nvSpPr>
        <p:spPr>
          <a:xfrm>
            <a:off x="8082063" y="2185490"/>
            <a:ext cx="11220861" cy="984664"/>
          </a:xfrm>
          <a:prstGeom prst="round2DiagRect">
            <a:avLst/>
          </a:prstGeom>
          <a:solidFill>
            <a:srgbClr val="CC3300"/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111F38-C30D-7777-8A02-76D6488C4AAE}"/>
              </a:ext>
            </a:extLst>
          </p:cNvPr>
          <p:cNvSpPr txBox="1"/>
          <p:nvPr/>
        </p:nvSpPr>
        <p:spPr>
          <a:xfrm>
            <a:off x="8140388" y="2377526"/>
            <a:ext cx="1117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Features: Big Mart Sales 2013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59C509-1F4C-E854-3DEE-CAB510E43AF5}"/>
              </a:ext>
            </a:extLst>
          </p:cNvPr>
          <p:cNvSpPr txBox="1"/>
          <p:nvPr/>
        </p:nvSpPr>
        <p:spPr>
          <a:xfrm>
            <a:off x="8179028" y="7001644"/>
            <a:ext cx="111592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has 30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observations, 6,636 (22%) default; includes 23 attributes covering demographic and card historical information. All features are used and further analyzed by PCA &amp; K-means.</a:t>
            </a: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 – Reasonable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&amp; Discretization (9 Categories)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– Marriage &amp; Age (0.41)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vs Testing: 80% / 20%</a:t>
            </a:r>
          </a:p>
        </p:txBody>
      </p: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1CFA7D0A-9791-C3D7-B5DE-5A225B75A7B6}"/>
              </a:ext>
            </a:extLst>
          </p:cNvPr>
          <p:cNvSpPr/>
          <p:nvPr/>
        </p:nvSpPr>
        <p:spPr>
          <a:xfrm>
            <a:off x="8020448" y="2191975"/>
            <a:ext cx="11279236" cy="8777585"/>
          </a:xfrm>
          <a:prstGeom prst="round2DiagRect">
            <a:avLst/>
          </a:prstGeom>
          <a:noFill/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C6D8DEB4-09BD-C50C-20AB-F4FF82BF6075}"/>
              </a:ext>
            </a:extLst>
          </p:cNvPr>
          <p:cNvSpPr/>
          <p:nvPr/>
        </p:nvSpPr>
        <p:spPr>
          <a:xfrm>
            <a:off x="222118" y="2195211"/>
            <a:ext cx="7346001" cy="937099"/>
          </a:xfrm>
          <a:prstGeom prst="round2DiagRect">
            <a:avLst/>
          </a:prstGeom>
          <a:solidFill>
            <a:srgbClr val="CC3300"/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8DBB13-048D-F88C-142D-7F492EF81CC2}"/>
              </a:ext>
            </a:extLst>
          </p:cNvPr>
          <p:cNvSpPr txBox="1"/>
          <p:nvPr/>
        </p:nvSpPr>
        <p:spPr>
          <a:xfrm>
            <a:off x="222119" y="2353745"/>
            <a:ext cx="73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4B1D23E1-EB77-D4A3-B891-C80BEDB27CB4}"/>
              </a:ext>
            </a:extLst>
          </p:cNvPr>
          <p:cNvSpPr/>
          <p:nvPr/>
        </p:nvSpPr>
        <p:spPr>
          <a:xfrm>
            <a:off x="24705015" y="17190733"/>
            <a:ext cx="7782127" cy="610890"/>
          </a:xfrm>
          <a:prstGeom prst="round2DiagRect">
            <a:avLst/>
          </a:prstGeom>
          <a:solidFill>
            <a:srgbClr val="CC3300"/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7A839-B2F7-258F-855E-93A9E5AAF005}"/>
              </a:ext>
            </a:extLst>
          </p:cNvPr>
          <p:cNvSpPr txBox="1"/>
          <p:nvPr/>
        </p:nvSpPr>
        <p:spPr>
          <a:xfrm>
            <a:off x="24708256" y="17187359"/>
            <a:ext cx="778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A0C529-6ABE-58C7-7803-78A9B800C6C7}"/>
              </a:ext>
            </a:extLst>
          </p:cNvPr>
          <p:cNvSpPr txBox="1"/>
          <p:nvPr/>
        </p:nvSpPr>
        <p:spPr>
          <a:xfrm>
            <a:off x="222118" y="3132310"/>
            <a:ext cx="73119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banking, Credit Risk is a big issue; Banks use various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6E654C-FBBF-36C1-EA2B-138B65135692}"/>
              </a:ext>
            </a:extLst>
          </p:cNvPr>
          <p:cNvSpPr txBox="1"/>
          <p:nvPr/>
        </p:nvSpPr>
        <p:spPr>
          <a:xfrm>
            <a:off x="24755262" y="17923773"/>
            <a:ext cx="77383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R. P and S. M, “Predictive Analysis for Big Mart Sales Using Machine Learning Algorithms,” 2021 5th International Conference on Intelligent Computing and Control Systems (ICICCS), Madurai, India, 2021, pp. 1416-1421.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K. Punam, R. Pamula and P. K. Jain, "A Two-Level Statistical Model for Big Mart Sales Prediction," 2018 International Conference on Computing, Power and Communication Technologies (GUCON), Greater Noida, India, 2018, pp. 617-620.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Keyaben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BigMart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 Prediction using Machine Learning. International Journal of Innovative Science and Research Technology, Volume 6, Issue 9, September – 2021.</a:t>
            </a:r>
          </a:p>
        </p:txBody>
      </p:sp>
      <p:sp>
        <p:nvSpPr>
          <p:cNvPr id="45" name="Rectangle: Diagonal Corners Rounded 44">
            <a:extLst>
              <a:ext uri="{FF2B5EF4-FFF2-40B4-BE49-F238E27FC236}">
                <a16:creationId xmlns:a16="http://schemas.microsoft.com/office/drawing/2014/main" id="{0DC91F10-7C50-7F82-5C9B-5907883828C8}"/>
              </a:ext>
            </a:extLst>
          </p:cNvPr>
          <p:cNvSpPr/>
          <p:nvPr/>
        </p:nvSpPr>
        <p:spPr>
          <a:xfrm>
            <a:off x="19782820" y="7257767"/>
            <a:ext cx="12704322" cy="3646609"/>
          </a:xfrm>
          <a:prstGeom prst="round2DiagRect">
            <a:avLst/>
          </a:prstGeom>
          <a:noFill/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Diagonal Corners Rounded 46">
            <a:extLst>
              <a:ext uri="{FF2B5EF4-FFF2-40B4-BE49-F238E27FC236}">
                <a16:creationId xmlns:a16="http://schemas.microsoft.com/office/drawing/2014/main" id="{FE7531A7-04E0-ECB6-95FF-B778351A60DC}"/>
              </a:ext>
            </a:extLst>
          </p:cNvPr>
          <p:cNvSpPr/>
          <p:nvPr/>
        </p:nvSpPr>
        <p:spPr>
          <a:xfrm>
            <a:off x="15838234" y="17184119"/>
            <a:ext cx="8458219" cy="739654"/>
          </a:xfrm>
          <a:prstGeom prst="round2DiagRect">
            <a:avLst/>
          </a:prstGeom>
          <a:solidFill>
            <a:srgbClr val="CC3300"/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199AA5-EA50-3FBF-3344-18A081333876}"/>
              </a:ext>
            </a:extLst>
          </p:cNvPr>
          <p:cNvSpPr txBox="1"/>
          <p:nvPr/>
        </p:nvSpPr>
        <p:spPr>
          <a:xfrm>
            <a:off x="15838233" y="17230780"/>
            <a:ext cx="846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78D914-C158-290E-BB7D-3B6C3D97BB1B}"/>
              </a:ext>
            </a:extLst>
          </p:cNvPr>
          <p:cNvSpPr txBox="1"/>
          <p:nvPr/>
        </p:nvSpPr>
        <p:spPr>
          <a:xfrm>
            <a:off x="15880401" y="18017805"/>
            <a:ext cx="84160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future work,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cross-validation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under consideration since our research focused on 8/2 dataset split. Also,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more different number of layers/neurons need to be trained and compare the performance. Finally, more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should be applied, and further performance comparison is needed.</a:t>
            </a:r>
          </a:p>
        </p:txBody>
      </p:sp>
      <p:sp>
        <p:nvSpPr>
          <p:cNvPr id="50" name="Rectangle: Diagonal Corners Rounded 49">
            <a:extLst>
              <a:ext uri="{FF2B5EF4-FFF2-40B4-BE49-F238E27FC236}">
                <a16:creationId xmlns:a16="http://schemas.microsoft.com/office/drawing/2014/main" id="{E46068C8-94E4-97E2-A1A5-638AC051F4E7}"/>
              </a:ext>
            </a:extLst>
          </p:cNvPr>
          <p:cNvSpPr/>
          <p:nvPr/>
        </p:nvSpPr>
        <p:spPr>
          <a:xfrm>
            <a:off x="8020445" y="11281199"/>
            <a:ext cx="7362216" cy="1034017"/>
          </a:xfrm>
          <a:prstGeom prst="round2DiagRect">
            <a:avLst/>
          </a:prstGeom>
          <a:solidFill>
            <a:srgbClr val="CC3300"/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E3937-40EB-2901-B1E3-8EA35BAEB567}"/>
              </a:ext>
            </a:extLst>
          </p:cNvPr>
          <p:cNvSpPr txBox="1"/>
          <p:nvPr/>
        </p:nvSpPr>
        <p:spPr>
          <a:xfrm>
            <a:off x="8031815" y="11397222"/>
            <a:ext cx="73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</p:txBody>
      </p:sp>
      <p:sp>
        <p:nvSpPr>
          <p:cNvPr id="52" name="Rectangle: Diagonal Corners Rounded 51">
            <a:extLst>
              <a:ext uri="{FF2B5EF4-FFF2-40B4-BE49-F238E27FC236}">
                <a16:creationId xmlns:a16="http://schemas.microsoft.com/office/drawing/2014/main" id="{BCFA2714-BB64-2503-A304-286824DC300A}"/>
              </a:ext>
            </a:extLst>
          </p:cNvPr>
          <p:cNvSpPr/>
          <p:nvPr/>
        </p:nvSpPr>
        <p:spPr>
          <a:xfrm>
            <a:off x="15857285" y="11274719"/>
            <a:ext cx="16707267" cy="866110"/>
          </a:xfrm>
          <a:prstGeom prst="round2DiagRect">
            <a:avLst/>
          </a:prstGeom>
          <a:solidFill>
            <a:srgbClr val="CC3300"/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85A1B1-4ADD-73CB-0703-57E72EC478BC}"/>
              </a:ext>
            </a:extLst>
          </p:cNvPr>
          <p:cNvSpPr txBox="1"/>
          <p:nvPr/>
        </p:nvSpPr>
        <p:spPr>
          <a:xfrm>
            <a:off x="15844719" y="11416678"/>
            <a:ext cx="1670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980240D7-1504-A3D4-BEFA-3921DE0C69C0}"/>
              </a:ext>
            </a:extLst>
          </p:cNvPr>
          <p:cNvSpPr/>
          <p:nvPr/>
        </p:nvSpPr>
        <p:spPr>
          <a:xfrm>
            <a:off x="19779580" y="7254527"/>
            <a:ext cx="12704322" cy="652359"/>
          </a:xfrm>
          <a:prstGeom prst="round2DiagRect">
            <a:avLst/>
          </a:prstGeom>
          <a:solidFill>
            <a:srgbClr val="CC3300"/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03E9C6-3732-2028-BFB2-7F0A529020D0}"/>
              </a:ext>
            </a:extLst>
          </p:cNvPr>
          <p:cNvSpPr txBox="1"/>
          <p:nvPr/>
        </p:nvSpPr>
        <p:spPr>
          <a:xfrm>
            <a:off x="19735807" y="7250290"/>
            <a:ext cx="722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(23)</a:t>
            </a:r>
          </a:p>
        </p:txBody>
      </p:sp>
      <p:sp>
        <p:nvSpPr>
          <p:cNvPr id="57" name="Rectangle: Diagonal Corners Rounded 56">
            <a:extLst>
              <a:ext uri="{FF2B5EF4-FFF2-40B4-BE49-F238E27FC236}">
                <a16:creationId xmlns:a16="http://schemas.microsoft.com/office/drawing/2014/main" id="{B1130989-D5E6-BDE3-69AC-E4D17D2D6684}"/>
              </a:ext>
            </a:extLst>
          </p:cNvPr>
          <p:cNvSpPr/>
          <p:nvPr/>
        </p:nvSpPr>
        <p:spPr>
          <a:xfrm>
            <a:off x="203068" y="9384967"/>
            <a:ext cx="7362216" cy="1101855"/>
          </a:xfrm>
          <a:prstGeom prst="round2DiagRect">
            <a:avLst/>
          </a:prstGeom>
          <a:solidFill>
            <a:srgbClr val="CC3300"/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11A139-090D-63C6-88AE-01B51DC59BB4}"/>
              </a:ext>
            </a:extLst>
          </p:cNvPr>
          <p:cNvSpPr txBox="1"/>
          <p:nvPr/>
        </p:nvSpPr>
        <p:spPr>
          <a:xfrm>
            <a:off x="226991" y="9604497"/>
            <a:ext cx="73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</a:p>
        </p:txBody>
      </p:sp>
      <p:pic>
        <p:nvPicPr>
          <p:cNvPr id="66" name="Picture 65" descr="A diagram of a network&#10;&#10;Description automatically generated with low confidence">
            <a:extLst>
              <a:ext uri="{FF2B5EF4-FFF2-40B4-BE49-F238E27FC236}">
                <a16:creationId xmlns:a16="http://schemas.microsoft.com/office/drawing/2014/main" id="{4479A2F7-8E7F-C371-0263-2FA013E95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730" y="17315040"/>
            <a:ext cx="6173606" cy="41411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6065EBA-0D04-C194-7A2C-1EC21187A61B}"/>
                  </a:ext>
                </a:extLst>
              </p:cNvPr>
              <p:cNvSpPr txBox="1"/>
              <p:nvPr/>
            </p:nvSpPr>
            <p:spPr>
              <a:xfrm>
                <a:off x="19987094" y="8130760"/>
                <a:ext cx="3297684" cy="1367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maximize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6065EBA-0D04-C194-7A2C-1EC21187A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094" y="8130760"/>
                <a:ext cx="3297684" cy="1367106"/>
              </a:xfrm>
              <a:prstGeom prst="rect">
                <a:avLst/>
              </a:prstGeom>
              <a:blipFill>
                <a:blip r:embed="rId4"/>
                <a:stretch>
                  <a:fillRect r="-30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7022010-AE39-7959-1C58-AAB33475DE0D}"/>
                  </a:ext>
                </a:extLst>
              </p:cNvPr>
              <p:cNvSpPr txBox="1"/>
              <p:nvPr/>
            </p:nvSpPr>
            <p:spPr>
              <a:xfrm>
                <a:off x="28122665" y="8295853"/>
                <a:ext cx="3764364" cy="1178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7022010-AE39-7959-1C58-AAB33475D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2665" y="8295853"/>
                <a:ext cx="3764364" cy="1178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1500DBF-1FC3-C0C2-9D74-AFCCBECC380D}"/>
              </a:ext>
            </a:extLst>
          </p:cNvPr>
          <p:cNvCxnSpPr>
            <a:cxnSpLocks/>
          </p:cNvCxnSpPr>
          <p:nvPr/>
        </p:nvCxnSpPr>
        <p:spPr>
          <a:xfrm>
            <a:off x="27376882" y="7906886"/>
            <a:ext cx="0" cy="2997490"/>
          </a:xfrm>
          <a:prstGeom prst="line">
            <a:avLst/>
          </a:prstGeom>
          <a:ln w="508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7FFD48D-0E35-A765-B262-288E448DC830}"/>
              </a:ext>
            </a:extLst>
          </p:cNvPr>
          <p:cNvSpPr txBox="1"/>
          <p:nvPr/>
        </p:nvSpPr>
        <p:spPr>
          <a:xfrm>
            <a:off x="28122665" y="7247050"/>
            <a:ext cx="362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(2)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9DEE85-01C2-D18F-C1F8-29633C0FB259}"/>
              </a:ext>
            </a:extLst>
          </p:cNvPr>
          <p:cNvSpPr txBox="1"/>
          <p:nvPr/>
        </p:nvSpPr>
        <p:spPr>
          <a:xfrm>
            <a:off x="315748" y="10637052"/>
            <a:ext cx="71567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baseline algorithms: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SVM, with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kernel, achieves 81.97% accuracy; GDA reaches the highest AUC-ROC as 0.74, with F1 score 0.50.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Naïve Bayes, with (0.78, 0.22) prior distribution, gains 80% accuracy; also, this NB reaches AUC-ROC as 0.76.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highest imbalance gap (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73.5%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528299-8A8F-E99F-0FCC-2B89F0D8764F}"/>
              </a:ext>
            </a:extLst>
          </p:cNvPr>
          <p:cNvSpPr txBox="1"/>
          <p:nvPr/>
        </p:nvSpPr>
        <p:spPr>
          <a:xfrm>
            <a:off x="8215006" y="12565962"/>
            <a:ext cx="7167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split into training (80%), validation (10%) and testing (10%).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is NOT in this research.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F012DB-72E3-7A84-6C91-5460050C2E12}"/>
              </a:ext>
            </a:extLst>
          </p:cNvPr>
          <p:cNvSpPr txBox="1"/>
          <p:nvPr/>
        </p:nvSpPr>
        <p:spPr>
          <a:xfrm>
            <a:off x="26633714" y="12152255"/>
            <a:ext cx="585018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Results &amp; Discussion: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 show total accuracy ~80%, but &gt;45% negative-positive gap;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removes the neg-pos gap, but brings overfitting (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68.60%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returns an optimal number as 23, K-means removes 9,271 obs. Improved SVM accuracy 99.49%;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includes 0.8 dropout and gets 90.06%; no convolutional layer in this research. 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150A8C-F072-26EF-A517-8F3FF31EE62B}"/>
              </a:ext>
            </a:extLst>
          </p:cNvPr>
          <p:cNvSpPr txBox="1"/>
          <p:nvPr/>
        </p:nvSpPr>
        <p:spPr>
          <a:xfrm>
            <a:off x="24474792" y="8236752"/>
            <a:ext cx="282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re-training determines the optional # as 23</a:t>
            </a:r>
          </a:p>
        </p:txBody>
      </p:sp>
      <p:pic>
        <p:nvPicPr>
          <p:cNvPr id="19" name="Picture 18" descr="A graph of a curve&#10;&#10;Description automatically generated">
            <a:extLst>
              <a:ext uri="{FF2B5EF4-FFF2-40B4-BE49-F238E27FC236}">
                <a16:creationId xmlns:a16="http://schemas.microsoft.com/office/drawing/2014/main" id="{5E740555-CC45-A5A5-D6DC-8DF05EA45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9" y="14891263"/>
            <a:ext cx="6509944" cy="65099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44AD50-E4F2-CAC2-D0A4-D78B65150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504" y="14400587"/>
            <a:ext cx="7191375" cy="7810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AA2BAC-D549-4551-228B-578A7D86EA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948" y="14743318"/>
            <a:ext cx="3438525" cy="2476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17ED6EF-DB8D-D157-9573-A16433FB30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93374" y="14757696"/>
            <a:ext cx="3324225" cy="23431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55B75B8-D3DE-0FA5-FF23-DEBC4E281D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95043" y="12379680"/>
            <a:ext cx="11172825" cy="4181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E1F823-7B0C-622F-A66E-1B756D11C3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51783" y="3300206"/>
            <a:ext cx="115728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1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581</TotalTime>
  <Words>490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吴 鑫勰</dc:creator>
  <cp:lastModifiedBy>吴 鑫勰</cp:lastModifiedBy>
  <cp:revision>64</cp:revision>
  <dcterms:created xsi:type="dcterms:W3CDTF">2023-06-06T14:19:26Z</dcterms:created>
  <dcterms:modified xsi:type="dcterms:W3CDTF">2023-08-12T02:12:07Z</dcterms:modified>
</cp:coreProperties>
</file>