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1" autoAdjust="0"/>
    <p:restoredTop sz="96247" autoAdjust="0"/>
  </p:normalViewPr>
  <p:slideViewPr>
    <p:cSldViewPr snapToGrid="0">
      <p:cViewPr>
        <p:scale>
          <a:sx n="50" d="100"/>
          <a:sy n="50" d="100"/>
        </p:scale>
        <p:origin x="114" y="162"/>
      </p:cViewPr>
      <p:guideLst/>
    </p:cSldViewPr>
  </p:slideViewPr>
  <p:outlineViewPr>
    <p:cViewPr>
      <p:scale>
        <a:sx n="33" d="100"/>
        <a:sy n="33" d="100"/>
      </p:scale>
      <p:origin x="0" y="0"/>
    </p:cViewPr>
  </p:outlineViewPr>
  <p:notesTextViewPr>
    <p:cViewPr>
      <p:scale>
        <a:sx n="3" d="2"/>
        <a:sy n="3" d="2"/>
      </p:scale>
      <p:origin x="0" y="-3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AD987-E6A4-4441-8654-8756EB6B93C9}" type="datetimeFigureOut">
              <a:rPr lang="en-US" smtClean="0"/>
              <a:t>7/30/2023</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88EEC-90CC-452C-8557-D67E4882FC32}" type="slidenum">
              <a:rPr lang="en-US" smtClean="0"/>
              <a:t>‹#›</a:t>
            </a:fld>
            <a:endParaRPr lang="en-US"/>
          </a:p>
        </p:txBody>
      </p:sp>
    </p:spTree>
    <p:extLst>
      <p:ext uri="{BB962C8B-B14F-4D97-AF65-F5344CB8AC3E}">
        <p14:creationId xmlns:p14="http://schemas.microsoft.com/office/powerpoint/2010/main" val="2607834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88EEC-90CC-452C-8557-D67E4882FC32}" type="slidenum">
              <a:rPr lang="en-US" smtClean="0"/>
              <a:t>1</a:t>
            </a:fld>
            <a:endParaRPr lang="en-US"/>
          </a:p>
        </p:txBody>
      </p:sp>
    </p:spTree>
    <p:extLst>
      <p:ext uri="{BB962C8B-B14F-4D97-AF65-F5344CB8AC3E}">
        <p14:creationId xmlns:p14="http://schemas.microsoft.com/office/powerpoint/2010/main" val="94564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69761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420932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81367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333567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67853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2AF3A4-AA61-431A-8B25-F67FEA3B1116}"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118219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AF3A4-AA61-431A-8B25-F67FEA3B1116}"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388372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AF3A4-AA61-431A-8B25-F67FEA3B1116}"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164265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AF3A4-AA61-431A-8B25-F67FEA3B1116}"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52463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72AF3A4-AA61-431A-8B25-F67FEA3B1116}"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90003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72AF3A4-AA61-431A-8B25-F67FEA3B1116}"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46709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B72AF3A4-AA61-431A-8B25-F67FEA3B1116}" type="datetimeFigureOut">
              <a:rPr lang="en-US" smtClean="0"/>
              <a:t>7/30/2023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9B0CF03-4AE4-46CA-A9A5-BE27C69A6590}" type="slidenum">
              <a:rPr lang="en-US" smtClean="0"/>
              <a:t>‹#›</a:t>
            </a:fld>
            <a:endParaRPr lang="en-US"/>
          </a:p>
        </p:txBody>
      </p:sp>
    </p:spTree>
    <p:extLst>
      <p:ext uri="{BB962C8B-B14F-4D97-AF65-F5344CB8AC3E}">
        <p14:creationId xmlns:p14="http://schemas.microsoft.com/office/powerpoint/2010/main" val="228136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4.emf"/><Relationship Id="rId18" Type="http://schemas.openxmlformats.org/officeDocument/2006/relationships/image" Target="../media/image11.png"/><Relationship Id="rId3" Type="http://schemas.openxmlformats.org/officeDocument/2006/relationships/image" Target="../media/image1.jpeg"/><Relationship Id="rId12" Type="http://schemas.openxmlformats.org/officeDocument/2006/relationships/image" Target="../media/image10.pn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1.xml"/><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6.emf"/><Relationship Id="rId19" Type="http://schemas.openxmlformats.org/officeDocument/2006/relationships/image" Target="../media/image12.png"/><Relationship Id="rId4" Type="http://schemas.openxmlformats.org/officeDocument/2006/relationships/image" Target="../media/image2.png"/><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ADF67D30-44E1-4190-BBCF-E9AEF5496A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93435" y="119977"/>
            <a:ext cx="1796948" cy="179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logo on a black background&#10;&#10;Description automatically generated with medium confidence">
            <a:extLst>
              <a:ext uri="{FF2B5EF4-FFF2-40B4-BE49-F238E27FC236}">
                <a16:creationId xmlns:a16="http://schemas.microsoft.com/office/drawing/2014/main" id="{967A7805-8550-EE36-DA82-4DFFEFD00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03" y="-616094"/>
            <a:ext cx="3602478" cy="3602478"/>
          </a:xfrm>
          <a:prstGeom prst="rect">
            <a:avLst/>
          </a:prstGeom>
        </p:spPr>
      </p:pic>
      <p:sp>
        <p:nvSpPr>
          <p:cNvPr id="10" name="Rectangle: Diagonal Corners Rounded 9">
            <a:extLst>
              <a:ext uri="{FF2B5EF4-FFF2-40B4-BE49-F238E27FC236}">
                <a16:creationId xmlns:a16="http://schemas.microsoft.com/office/drawing/2014/main" id="{994D0FB0-C35F-C09C-B882-FA2D28813E53}"/>
              </a:ext>
            </a:extLst>
          </p:cNvPr>
          <p:cNvSpPr/>
          <p:nvPr/>
        </p:nvSpPr>
        <p:spPr>
          <a:xfrm>
            <a:off x="205903" y="2198451"/>
            <a:ext cx="7362216" cy="6797003"/>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43ADC9-40CD-D598-58B1-7C0F3BF38474}"/>
              </a:ext>
            </a:extLst>
          </p:cNvPr>
          <p:cNvSpPr txBox="1"/>
          <p:nvPr/>
        </p:nvSpPr>
        <p:spPr>
          <a:xfrm>
            <a:off x="3808381" y="544749"/>
            <a:ext cx="26133355" cy="1338828"/>
          </a:xfrm>
          <a:prstGeom prst="rect">
            <a:avLst/>
          </a:prstGeom>
          <a:noFill/>
        </p:spPr>
        <p:txBody>
          <a:bodyPr wrap="square" rtlCol="0">
            <a:spAutoFit/>
          </a:bodyPr>
          <a:lstStyle/>
          <a:p>
            <a:pPr algn="ctr"/>
            <a:r>
              <a:rPr lang="en-US" sz="4500" b="1" dirty="0">
                <a:latin typeface="Times New Roman" panose="02020603050405020304" pitchFamily="18" charset="0"/>
                <a:cs typeface="Times New Roman" panose="02020603050405020304" pitchFamily="18" charset="0"/>
              </a:rPr>
              <a:t>Credit Card Default Analysis – Machine Learning Algorithms</a:t>
            </a:r>
          </a:p>
          <a:p>
            <a:pPr algn="ctr"/>
            <a:r>
              <a:rPr lang="en-US" sz="3600" dirty="0">
                <a:latin typeface="Times New Roman" panose="02020603050405020304" pitchFamily="18" charset="0"/>
                <a:cs typeface="Times New Roman" panose="02020603050405020304" pitchFamily="18" charset="0"/>
              </a:rPr>
              <a:t>Xinxie Wu, xinxiewu@gmai.com</a:t>
            </a:r>
          </a:p>
        </p:txBody>
      </p:sp>
      <p:sp>
        <p:nvSpPr>
          <p:cNvPr id="12" name="Rectangle: Diagonal Corners Rounded 11">
            <a:extLst>
              <a:ext uri="{FF2B5EF4-FFF2-40B4-BE49-F238E27FC236}">
                <a16:creationId xmlns:a16="http://schemas.microsoft.com/office/drawing/2014/main" id="{C0238EA7-0A62-2B19-BF7F-7468C9ECEDD2}"/>
              </a:ext>
            </a:extLst>
          </p:cNvPr>
          <p:cNvSpPr/>
          <p:nvPr/>
        </p:nvSpPr>
        <p:spPr>
          <a:xfrm>
            <a:off x="205903" y="9387802"/>
            <a:ext cx="7362216" cy="12324333"/>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Diagonal Corners Rounded 12">
            <a:extLst>
              <a:ext uri="{FF2B5EF4-FFF2-40B4-BE49-F238E27FC236}">
                <a16:creationId xmlns:a16="http://schemas.microsoft.com/office/drawing/2014/main" id="{4A0D4970-EE1D-240D-3FE4-A53AFA66D687}"/>
              </a:ext>
            </a:extLst>
          </p:cNvPr>
          <p:cNvSpPr/>
          <p:nvPr/>
        </p:nvSpPr>
        <p:spPr>
          <a:xfrm>
            <a:off x="8023688" y="2195215"/>
            <a:ext cx="11279236" cy="8777585"/>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Diagonal Corners Rounded 13">
            <a:extLst>
              <a:ext uri="{FF2B5EF4-FFF2-40B4-BE49-F238E27FC236}">
                <a16:creationId xmlns:a16="http://schemas.microsoft.com/office/drawing/2014/main" id="{BC386E57-EDE4-C438-0511-69B53C05E7D6}"/>
              </a:ext>
            </a:extLst>
          </p:cNvPr>
          <p:cNvSpPr/>
          <p:nvPr/>
        </p:nvSpPr>
        <p:spPr>
          <a:xfrm>
            <a:off x="8023689" y="11284439"/>
            <a:ext cx="7362216" cy="10427696"/>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Diagonal Corners Rounded 14">
            <a:extLst>
              <a:ext uri="{FF2B5EF4-FFF2-40B4-BE49-F238E27FC236}">
                <a16:creationId xmlns:a16="http://schemas.microsoft.com/office/drawing/2014/main" id="{91D00234-E0A5-5D5D-8278-BA0A25BA8DA3}"/>
              </a:ext>
            </a:extLst>
          </p:cNvPr>
          <p:cNvSpPr/>
          <p:nvPr/>
        </p:nvSpPr>
        <p:spPr>
          <a:xfrm>
            <a:off x="19786060" y="2191970"/>
            <a:ext cx="12704322" cy="5826709"/>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Diagonal Corners Rounded 15">
            <a:extLst>
              <a:ext uri="{FF2B5EF4-FFF2-40B4-BE49-F238E27FC236}">
                <a16:creationId xmlns:a16="http://schemas.microsoft.com/office/drawing/2014/main" id="{2297182E-C737-FE55-74E4-84075CE97EDB}"/>
              </a:ext>
            </a:extLst>
          </p:cNvPr>
          <p:cNvSpPr/>
          <p:nvPr/>
        </p:nvSpPr>
        <p:spPr>
          <a:xfrm>
            <a:off x="15841475" y="11277958"/>
            <a:ext cx="16707267" cy="5619392"/>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Diagonal Corners Rounded 16">
            <a:extLst>
              <a:ext uri="{FF2B5EF4-FFF2-40B4-BE49-F238E27FC236}">
                <a16:creationId xmlns:a16="http://schemas.microsoft.com/office/drawing/2014/main" id="{643C2FE3-FD78-64B4-B8A1-C8A7053CE85D}"/>
              </a:ext>
            </a:extLst>
          </p:cNvPr>
          <p:cNvSpPr/>
          <p:nvPr/>
        </p:nvSpPr>
        <p:spPr>
          <a:xfrm>
            <a:off x="15841474" y="17187359"/>
            <a:ext cx="8458219" cy="4524776"/>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Diagonal Corners Rounded 17">
            <a:extLst>
              <a:ext uri="{FF2B5EF4-FFF2-40B4-BE49-F238E27FC236}">
                <a16:creationId xmlns:a16="http://schemas.microsoft.com/office/drawing/2014/main" id="{0A06E4F9-3987-033F-7EA7-117E21C5F13A}"/>
              </a:ext>
            </a:extLst>
          </p:cNvPr>
          <p:cNvSpPr/>
          <p:nvPr/>
        </p:nvSpPr>
        <p:spPr>
          <a:xfrm>
            <a:off x="24708255" y="17193149"/>
            <a:ext cx="7782127" cy="4518986"/>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Diagonal Corners Rounded 30">
            <a:extLst>
              <a:ext uri="{FF2B5EF4-FFF2-40B4-BE49-F238E27FC236}">
                <a16:creationId xmlns:a16="http://schemas.microsoft.com/office/drawing/2014/main" id="{F9E42811-095D-DA62-F658-99F1FBF960CF}"/>
              </a:ext>
            </a:extLst>
          </p:cNvPr>
          <p:cNvSpPr/>
          <p:nvPr/>
        </p:nvSpPr>
        <p:spPr>
          <a:xfrm>
            <a:off x="19782820" y="2188730"/>
            <a:ext cx="12704322" cy="984664"/>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1067B15C-E9BC-7C16-4B04-D4A84EAAD66A}"/>
              </a:ext>
            </a:extLst>
          </p:cNvPr>
          <p:cNvSpPr txBox="1"/>
          <p:nvPr/>
        </p:nvSpPr>
        <p:spPr>
          <a:xfrm>
            <a:off x="19797393" y="2380766"/>
            <a:ext cx="1268975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2-Part Methodology: Models &amp; Workflow</a:t>
            </a:r>
          </a:p>
        </p:txBody>
      </p:sp>
      <p:sp>
        <p:nvSpPr>
          <p:cNvPr id="33" name="Rectangle: Diagonal Corners Rounded 32">
            <a:extLst>
              <a:ext uri="{FF2B5EF4-FFF2-40B4-BE49-F238E27FC236}">
                <a16:creationId xmlns:a16="http://schemas.microsoft.com/office/drawing/2014/main" id="{3077BDE0-38C9-7B6B-F7D0-F72BEFFCB862}"/>
              </a:ext>
            </a:extLst>
          </p:cNvPr>
          <p:cNvSpPr/>
          <p:nvPr/>
        </p:nvSpPr>
        <p:spPr>
          <a:xfrm>
            <a:off x="8082063" y="2185490"/>
            <a:ext cx="11220861" cy="984664"/>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A1111F38-C30D-7777-8A02-76D6488C4AAE}"/>
              </a:ext>
            </a:extLst>
          </p:cNvPr>
          <p:cNvSpPr txBox="1"/>
          <p:nvPr/>
        </p:nvSpPr>
        <p:spPr>
          <a:xfrm>
            <a:off x="8140388" y="2377526"/>
            <a:ext cx="11177107"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Dataset &amp; Features: Default of Credit Card Clients</a:t>
            </a:r>
          </a:p>
        </p:txBody>
      </p:sp>
      <p:sp>
        <p:nvSpPr>
          <p:cNvPr id="36" name="TextBox 35">
            <a:extLst>
              <a:ext uri="{FF2B5EF4-FFF2-40B4-BE49-F238E27FC236}">
                <a16:creationId xmlns:a16="http://schemas.microsoft.com/office/drawing/2014/main" id="{A359C509-1F4C-E854-3DEE-CAB510E43AF5}"/>
              </a:ext>
            </a:extLst>
          </p:cNvPr>
          <p:cNvSpPr txBox="1"/>
          <p:nvPr/>
        </p:nvSpPr>
        <p:spPr>
          <a:xfrm>
            <a:off x="8179028" y="7001644"/>
            <a:ext cx="11159297" cy="378565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Dataset has 30</a:t>
            </a:r>
            <a:r>
              <a:rPr lang="en-US" altLang="zh-CN" sz="3000" dirty="0">
                <a:latin typeface="Times New Roman" panose="02020603050405020304" pitchFamily="18" charset="0"/>
                <a:cs typeface="Times New Roman" panose="02020603050405020304" pitchFamily="18" charset="0"/>
              </a:rPr>
              <a:t>k</a:t>
            </a:r>
            <a:r>
              <a:rPr lang="en-US" sz="3000" dirty="0">
                <a:latin typeface="Times New Roman" panose="02020603050405020304" pitchFamily="18" charset="0"/>
                <a:cs typeface="Times New Roman" panose="02020603050405020304" pitchFamily="18" charset="0"/>
              </a:rPr>
              <a:t> observations, 6,636 (22%) default; includes 23 attributes covering demographic and card historical information. All features are used and further analyzed by PCA &amp; K-means.</a:t>
            </a:r>
          </a:p>
          <a:p>
            <a:r>
              <a:rPr lang="en-US" sz="3000" b="1" dirty="0">
                <a:latin typeface="Times New Roman" panose="02020603050405020304" pitchFamily="18" charset="0"/>
                <a:cs typeface="Times New Roman" panose="02020603050405020304" pitchFamily="18" charset="0"/>
              </a:rPr>
              <a:t>EDA</a:t>
            </a:r>
            <a:r>
              <a:rPr lang="en-US" sz="3000" dirty="0">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3000" dirty="0">
                <a:latin typeface="Times New Roman" panose="02020603050405020304" pitchFamily="18" charset="0"/>
                <a:cs typeface="Times New Roman" panose="02020603050405020304" pitchFamily="18" charset="0"/>
              </a:rPr>
              <a:t>No Missing Value – Reasonable Values</a:t>
            </a:r>
          </a:p>
          <a:p>
            <a:pPr marL="971550" lvl="1" indent="-514350">
              <a:buFont typeface="+mj-lt"/>
              <a:buAutoNum type="arabicPeriod"/>
            </a:pPr>
            <a:r>
              <a:rPr lang="en-US" sz="3000" dirty="0">
                <a:latin typeface="Times New Roman" panose="02020603050405020304" pitchFamily="18" charset="0"/>
                <a:cs typeface="Times New Roman" panose="02020603050405020304" pitchFamily="18" charset="0"/>
              </a:rPr>
              <a:t>Normalization &amp; Discretization (9 Categories)</a:t>
            </a:r>
          </a:p>
          <a:p>
            <a:pPr marL="971550" lvl="1" indent="-514350">
              <a:buFont typeface="+mj-lt"/>
              <a:buAutoNum type="arabicPeriod"/>
            </a:pPr>
            <a:r>
              <a:rPr lang="en-US" sz="3000" dirty="0">
                <a:latin typeface="Times New Roman" panose="02020603050405020304" pitchFamily="18" charset="0"/>
                <a:cs typeface="Times New Roman" panose="02020603050405020304" pitchFamily="18" charset="0"/>
              </a:rPr>
              <a:t>Correlation Matrix – Marriage &amp; Age (0.41)</a:t>
            </a:r>
          </a:p>
          <a:p>
            <a:pPr marL="971550" lvl="1" indent="-514350">
              <a:buFont typeface="+mj-lt"/>
              <a:buAutoNum type="arabicPeriod"/>
            </a:pPr>
            <a:r>
              <a:rPr lang="en-US" sz="3000" dirty="0">
                <a:latin typeface="Times New Roman" panose="02020603050405020304" pitchFamily="18" charset="0"/>
                <a:cs typeface="Times New Roman" panose="02020603050405020304" pitchFamily="18" charset="0"/>
              </a:rPr>
              <a:t>Training vs Testing: 80% / 20%</a:t>
            </a:r>
          </a:p>
        </p:txBody>
      </p:sp>
      <p:sp>
        <p:nvSpPr>
          <p:cNvPr id="37" name="Rectangle: Diagonal Corners Rounded 36">
            <a:extLst>
              <a:ext uri="{FF2B5EF4-FFF2-40B4-BE49-F238E27FC236}">
                <a16:creationId xmlns:a16="http://schemas.microsoft.com/office/drawing/2014/main" id="{1CFA7D0A-9791-C3D7-B5DE-5A225B75A7B6}"/>
              </a:ext>
            </a:extLst>
          </p:cNvPr>
          <p:cNvSpPr/>
          <p:nvPr/>
        </p:nvSpPr>
        <p:spPr>
          <a:xfrm>
            <a:off x="8020448" y="2191975"/>
            <a:ext cx="11279236" cy="8777585"/>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Diagonal Corners Rounded 37">
            <a:extLst>
              <a:ext uri="{FF2B5EF4-FFF2-40B4-BE49-F238E27FC236}">
                <a16:creationId xmlns:a16="http://schemas.microsoft.com/office/drawing/2014/main" id="{C6D8DEB4-09BD-C50C-20AB-F4FF82BF6075}"/>
              </a:ext>
            </a:extLst>
          </p:cNvPr>
          <p:cNvSpPr/>
          <p:nvPr/>
        </p:nvSpPr>
        <p:spPr>
          <a:xfrm>
            <a:off x="222118" y="2195211"/>
            <a:ext cx="7346001" cy="937099"/>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DB8DBB13-048D-F88C-142D-7F492EF81CC2}"/>
              </a:ext>
            </a:extLst>
          </p:cNvPr>
          <p:cNvSpPr txBox="1"/>
          <p:nvPr/>
        </p:nvSpPr>
        <p:spPr>
          <a:xfrm>
            <a:off x="222119" y="2353745"/>
            <a:ext cx="7357334"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Predicting</a:t>
            </a:r>
          </a:p>
        </p:txBody>
      </p:sp>
      <p:sp>
        <p:nvSpPr>
          <p:cNvPr id="40" name="Rectangle: Diagonal Corners Rounded 39">
            <a:extLst>
              <a:ext uri="{FF2B5EF4-FFF2-40B4-BE49-F238E27FC236}">
                <a16:creationId xmlns:a16="http://schemas.microsoft.com/office/drawing/2014/main" id="{4B1D23E1-EB77-D4A3-B891-C80BEDB27CB4}"/>
              </a:ext>
            </a:extLst>
          </p:cNvPr>
          <p:cNvSpPr/>
          <p:nvPr/>
        </p:nvSpPr>
        <p:spPr>
          <a:xfrm>
            <a:off x="24705015" y="17190733"/>
            <a:ext cx="7782127" cy="610890"/>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8EA7A839-B2F7-258F-855E-93A9E5AAF005}"/>
              </a:ext>
            </a:extLst>
          </p:cNvPr>
          <p:cNvSpPr txBox="1"/>
          <p:nvPr/>
        </p:nvSpPr>
        <p:spPr>
          <a:xfrm>
            <a:off x="24708256" y="17187359"/>
            <a:ext cx="7785366"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References</a:t>
            </a:r>
          </a:p>
        </p:txBody>
      </p:sp>
      <p:sp>
        <p:nvSpPr>
          <p:cNvPr id="43" name="TextBox 42">
            <a:extLst>
              <a:ext uri="{FF2B5EF4-FFF2-40B4-BE49-F238E27FC236}">
                <a16:creationId xmlns:a16="http://schemas.microsoft.com/office/drawing/2014/main" id="{98A0C529-6ABE-58C7-7803-78A9B800C6C7}"/>
              </a:ext>
            </a:extLst>
          </p:cNvPr>
          <p:cNvSpPr txBox="1"/>
          <p:nvPr/>
        </p:nvSpPr>
        <p:spPr>
          <a:xfrm>
            <a:off x="222118" y="3132310"/>
            <a:ext cx="7311954"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Credit Card Default</a:t>
            </a:r>
          </a:p>
        </p:txBody>
      </p:sp>
      <p:sp>
        <p:nvSpPr>
          <p:cNvPr id="44" name="TextBox 43">
            <a:extLst>
              <a:ext uri="{FF2B5EF4-FFF2-40B4-BE49-F238E27FC236}">
                <a16:creationId xmlns:a16="http://schemas.microsoft.com/office/drawing/2014/main" id="{B46E654C-FBBF-36C1-EA2B-138B65135692}"/>
              </a:ext>
            </a:extLst>
          </p:cNvPr>
          <p:cNvSpPr txBox="1"/>
          <p:nvPr/>
        </p:nvSpPr>
        <p:spPr>
          <a:xfrm>
            <a:off x="24755262" y="17923773"/>
            <a:ext cx="7738360"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[1] Liu, R.L. (2018) Machine Learning Approaches to Predict Default of Credit Card Clients. Modern Economy, 9, 1828-1838.</a:t>
            </a:r>
          </a:p>
          <a:p>
            <a:r>
              <a:rPr lang="en-US" sz="2200" dirty="0">
                <a:latin typeface="Times New Roman" panose="02020603050405020304" pitchFamily="18" charset="0"/>
                <a:cs typeface="Times New Roman" panose="02020603050405020304" pitchFamily="18" charset="0"/>
              </a:rPr>
              <a:t>[2] I-Cheng Yeh, Che-hui Lien. The comparisons of data mining techniques for the predictive accuracy of probability of default of credit card clients. Expert Systems with Applications, Volume 36, Issue 2, Part 1, 2009, Pages 2473-2480, ISSN 0957-4174.</a:t>
            </a:r>
          </a:p>
          <a:p>
            <a:r>
              <a:rPr lang="en-US" sz="2200" dirty="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Husejinovic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Admel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Kečo</a:t>
            </a:r>
            <a:r>
              <a:rPr lang="en-US" sz="2200" dirty="0">
                <a:latin typeface="Times New Roman" panose="02020603050405020304" pitchFamily="18" charset="0"/>
                <a:cs typeface="Times New Roman" panose="02020603050405020304" pitchFamily="18" charset="0"/>
              </a:rPr>
              <a:t>, Dino and </a:t>
            </a:r>
            <a:r>
              <a:rPr lang="en-US" sz="2200" dirty="0" err="1">
                <a:latin typeface="Times New Roman" panose="02020603050405020304" pitchFamily="18" charset="0"/>
                <a:cs typeface="Times New Roman" panose="02020603050405020304" pitchFamily="18" charset="0"/>
              </a:rPr>
              <a:t>Masetic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Zerina</a:t>
            </a:r>
            <a:r>
              <a:rPr lang="en-US" sz="2200" dirty="0">
                <a:latin typeface="Times New Roman" panose="02020603050405020304" pitchFamily="18" charset="0"/>
                <a:cs typeface="Times New Roman" panose="02020603050405020304" pitchFamily="18" charset="0"/>
              </a:rPr>
              <a:t>, Application of Machine Learning Algorithms in Credit Card Default Payment Prediction (October 1, 2018). A </a:t>
            </a:r>
            <a:r>
              <a:rPr lang="en-US" sz="2200" dirty="0" err="1">
                <a:latin typeface="Times New Roman" panose="02020603050405020304" pitchFamily="18" charset="0"/>
                <a:cs typeface="Times New Roman" panose="02020603050405020304" pitchFamily="18" charset="0"/>
              </a:rPr>
              <a:t>Husejinovic</a:t>
            </a:r>
            <a:r>
              <a:rPr lang="en-US" sz="2200" dirty="0">
                <a:latin typeface="Times New Roman" panose="02020603050405020304" pitchFamily="18" charset="0"/>
                <a:cs typeface="Times New Roman" panose="02020603050405020304" pitchFamily="18" charset="0"/>
              </a:rPr>
              <a:t>, D </a:t>
            </a:r>
            <a:r>
              <a:rPr lang="en-US" sz="2200" dirty="0" err="1">
                <a:latin typeface="Times New Roman" panose="02020603050405020304" pitchFamily="18" charset="0"/>
                <a:cs typeface="Times New Roman" panose="02020603050405020304" pitchFamily="18" charset="0"/>
              </a:rPr>
              <a:t>Keco</a:t>
            </a:r>
            <a:r>
              <a:rPr lang="en-US" sz="2200" dirty="0">
                <a:latin typeface="Times New Roman" panose="02020603050405020304" pitchFamily="18" charset="0"/>
                <a:cs typeface="Times New Roman" panose="02020603050405020304" pitchFamily="18" charset="0"/>
              </a:rPr>
              <a:t>, Z </a:t>
            </a:r>
            <a:r>
              <a:rPr lang="en-US" sz="2200" dirty="0" err="1">
                <a:latin typeface="Times New Roman" panose="02020603050405020304" pitchFamily="18" charset="0"/>
                <a:cs typeface="Times New Roman" panose="02020603050405020304" pitchFamily="18" charset="0"/>
              </a:rPr>
              <a:t>Masetic</a:t>
            </a:r>
            <a:r>
              <a:rPr lang="en-US" sz="2200" dirty="0">
                <a:latin typeface="Times New Roman" panose="02020603050405020304" pitchFamily="18" charset="0"/>
                <a:cs typeface="Times New Roman" panose="02020603050405020304" pitchFamily="18" charset="0"/>
              </a:rPr>
              <a:t>, International Journal of Scientific Research 7 (10), 425-426, 2018.</a:t>
            </a:r>
          </a:p>
        </p:txBody>
      </p:sp>
      <p:sp>
        <p:nvSpPr>
          <p:cNvPr id="45" name="Rectangle: Diagonal Corners Rounded 44">
            <a:extLst>
              <a:ext uri="{FF2B5EF4-FFF2-40B4-BE49-F238E27FC236}">
                <a16:creationId xmlns:a16="http://schemas.microsoft.com/office/drawing/2014/main" id="{0DC91F10-7C50-7F82-5C9B-5907883828C8}"/>
              </a:ext>
            </a:extLst>
          </p:cNvPr>
          <p:cNvSpPr/>
          <p:nvPr/>
        </p:nvSpPr>
        <p:spPr>
          <a:xfrm>
            <a:off x="19782820" y="8346335"/>
            <a:ext cx="12704322" cy="2623225"/>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Diagonal Corners Rounded 46">
            <a:extLst>
              <a:ext uri="{FF2B5EF4-FFF2-40B4-BE49-F238E27FC236}">
                <a16:creationId xmlns:a16="http://schemas.microsoft.com/office/drawing/2014/main" id="{FE7531A7-04E0-ECB6-95FF-B778351A60DC}"/>
              </a:ext>
            </a:extLst>
          </p:cNvPr>
          <p:cNvSpPr/>
          <p:nvPr/>
        </p:nvSpPr>
        <p:spPr>
          <a:xfrm>
            <a:off x="15838234" y="17184119"/>
            <a:ext cx="8458219" cy="739654"/>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AC199AA5-EA50-3FBF-3344-18A081333876}"/>
              </a:ext>
            </a:extLst>
          </p:cNvPr>
          <p:cNvSpPr txBox="1"/>
          <p:nvPr/>
        </p:nvSpPr>
        <p:spPr>
          <a:xfrm>
            <a:off x="15838233" y="17230780"/>
            <a:ext cx="8464699"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Future Work</a:t>
            </a:r>
          </a:p>
        </p:txBody>
      </p:sp>
      <p:sp>
        <p:nvSpPr>
          <p:cNvPr id="49" name="TextBox 48">
            <a:extLst>
              <a:ext uri="{FF2B5EF4-FFF2-40B4-BE49-F238E27FC236}">
                <a16:creationId xmlns:a16="http://schemas.microsoft.com/office/drawing/2014/main" id="{DE78D914-C158-290E-BB7D-3B6C3D97BB1B}"/>
              </a:ext>
            </a:extLst>
          </p:cNvPr>
          <p:cNvSpPr txBox="1"/>
          <p:nvPr/>
        </p:nvSpPr>
        <p:spPr>
          <a:xfrm>
            <a:off x="15880401" y="18017805"/>
            <a:ext cx="8416052" cy="378565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For the future work, </a:t>
            </a:r>
            <a:r>
              <a:rPr lang="en-US" sz="3000" b="1" dirty="0">
                <a:latin typeface="Times New Roman" panose="02020603050405020304" pitchFamily="18" charset="0"/>
                <a:cs typeface="Times New Roman" panose="02020603050405020304" pitchFamily="18" charset="0"/>
              </a:rPr>
              <a:t>k-fold cross-validation</a:t>
            </a:r>
            <a:r>
              <a:rPr lang="en-US" sz="3000" dirty="0">
                <a:latin typeface="Times New Roman" panose="02020603050405020304" pitchFamily="18" charset="0"/>
                <a:cs typeface="Times New Roman" panose="02020603050405020304" pitchFamily="18" charset="0"/>
              </a:rPr>
              <a:t> is under consideration since our research focused on 8/2 dataset split. Also, </a:t>
            </a:r>
            <a:r>
              <a:rPr lang="en-US" sz="3000" b="1" dirty="0">
                <a:latin typeface="Times New Roman" panose="02020603050405020304" pitchFamily="18" charset="0"/>
                <a:cs typeface="Times New Roman" panose="02020603050405020304" pitchFamily="18" charset="0"/>
              </a:rPr>
              <a:t>neural networks</a:t>
            </a:r>
            <a:r>
              <a:rPr lang="en-US" sz="3000" dirty="0">
                <a:latin typeface="Times New Roman" panose="02020603050405020304" pitchFamily="18" charset="0"/>
                <a:cs typeface="Times New Roman" panose="02020603050405020304" pitchFamily="18" charset="0"/>
              </a:rPr>
              <a:t> with more different number of layers/neurons need to be trained and compare the performance. Finally, SMOTE shows overfitting and so poor generalization ability; methods besides sampling, such as </a:t>
            </a:r>
            <a:r>
              <a:rPr lang="en-US" sz="3000" b="1" dirty="0">
                <a:latin typeface="Times New Roman" panose="02020603050405020304" pitchFamily="18" charset="0"/>
                <a:cs typeface="Times New Roman" panose="02020603050405020304" pitchFamily="18" charset="0"/>
              </a:rPr>
              <a:t>kernel-based</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cost-sensitive</a:t>
            </a:r>
            <a:r>
              <a:rPr lang="en-US" sz="3000" dirty="0">
                <a:latin typeface="Times New Roman" panose="02020603050405020304" pitchFamily="18" charset="0"/>
                <a:cs typeface="Times New Roman" panose="02020603050405020304" pitchFamily="18" charset="0"/>
              </a:rPr>
              <a:t>, should be considered and tested.</a:t>
            </a:r>
          </a:p>
        </p:txBody>
      </p:sp>
      <p:sp>
        <p:nvSpPr>
          <p:cNvPr id="50" name="Rectangle: Diagonal Corners Rounded 49">
            <a:extLst>
              <a:ext uri="{FF2B5EF4-FFF2-40B4-BE49-F238E27FC236}">
                <a16:creationId xmlns:a16="http://schemas.microsoft.com/office/drawing/2014/main" id="{E46068C8-94E4-97E2-A1A5-638AC051F4E7}"/>
              </a:ext>
            </a:extLst>
          </p:cNvPr>
          <p:cNvSpPr/>
          <p:nvPr/>
        </p:nvSpPr>
        <p:spPr>
          <a:xfrm>
            <a:off x="8020445" y="11281199"/>
            <a:ext cx="7362216" cy="1034017"/>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F68E3937-40EB-2901-B1E3-8EA35BAEB567}"/>
              </a:ext>
            </a:extLst>
          </p:cNvPr>
          <p:cNvSpPr txBox="1"/>
          <p:nvPr/>
        </p:nvSpPr>
        <p:spPr>
          <a:xfrm>
            <a:off x="8031815" y="11397222"/>
            <a:ext cx="7357334"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Neural Network</a:t>
            </a:r>
          </a:p>
        </p:txBody>
      </p:sp>
      <p:sp>
        <p:nvSpPr>
          <p:cNvPr id="52" name="Rectangle: Diagonal Corners Rounded 51">
            <a:extLst>
              <a:ext uri="{FF2B5EF4-FFF2-40B4-BE49-F238E27FC236}">
                <a16:creationId xmlns:a16="http://schemas.microsoft.com/office/drawing/2014/main" id="{BCFA2714-BB64-2503-A304-286824DC300A}"/>
              </a:ext>
            </a:extLst>
          </p:cNvPr>
          <p:cNvSpPr/>
          <p:nvPr/>
        </p:nvSpPr>
        <p:spPr>
          <a:xfrm>
            <a:off x="15857285" y="11274719"/>
            <a:ext cx="16707267" cy="866110"/>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1985A1B1-4ADD-73CB-0703-57E72EC478BC}"/>
              </a:ext>
            </a:extLst>
          </p:cNvPr>
          <p:cNvSpPr txBox="1"/>
          <p:nvPr/>
        </p:nvSpPr>
        <p:spPr>
          <a:xfrm>
            <a:off x="15844719" y="11416678"/>
            <a:ext cx="16707263"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Results &amp; Discussion</a:t>
            </a:r>
          </a:p>
        </p:txBody>
      </p:sp>
      <p:sp>
        <p:nvSpPr>
          <p:cNvPr id="54" name="Rectangle: Diagonal Corners Rounded 53">
            <a:extLst>
              <a:ext uri="{FF2B5EF4-FFF2-40B4-BE49-F238E27FC236}">
                <a16:creationId xmlns:a16="http://schemas.microsoft.com/office/drawing/2014/main" id="{980240D7-1504-A3D4-BEFA-3921DE0C69C0}"/>
              </a:ext>
            </a:extLst>
          </p:cNvPr>
          <p:cNvSpPr/>
          <p:nvPr/>
        </p:nvSpPr>
        <p:spPr>
          <a:xfrm>
            <a:off x="19779580" y="8343095"/>
            <a:ext cx="12704322" cy="652359"/>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D03E9C6-3732-2028-BFB2-7F0A529020D0}"/>
              </a:ext>
            </a:extLst>
          </p:cNvPr>
          <p:cNvSpPr txBox="1"/>
          <p:nvPr/>
        </p:nvSpPr>
        <p:spPr>
          <a:xfrm>
            <a:off x="19735807" y="8338858"/>
            <a:ext cx="7229265"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Principal Component Analysis (23)</a:t>
            </a:r>
          </a:p>
        </p:txBody>
      </p:sp>
      <p:sp>
        <p:nvSpPr>
          <p:cNvPr id="57" name="Rectangle: Diagonal Corners Rounded 56">
            <a:extLst>
              <a:ext uri="{FF2B5EF4-FFF2-40B4-BE49-F238E27FC236}">
                <a16:creationId xmlns:a16="http://schemas.microsoft.com/office/drawing/2014/main" id="{B1130989-D5E6-BDE3-69AC-E4D17D2D6684}"/>
              </a:ext>
            </a:extLst>
          </p:cNvPr>
          <p:cNvSpPr/>
          <p:nvPr/>
        </p:nvSpPr>
        <p:spPr>
          <a:xfrm>
            <a:off x="203068" y="9384967"/>
            <a:ext cx="7362216" cy="1101855"/>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DB11A139-090D-63C6-88AE-01B51DC59BB4}"/>
              </a:ext>
            </a:extLst>
          </p:cNvPr>
          <p:cNvSpPr txBox="1"/>
          <p:nvPr/>
        </p:nvSpPr>
        <p:spPr>
          <a:xfrm>
            <a:off x="226991" y="9604497"/>
            <a:ext cx="7357334"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Baseline Models</a:t>
            </a:r>
          </a:p>
        </p:txBody>
      </p:sp>
      <p:pic>
        <p:nvPicPr>
          <p:cNvPr id="66" name="Picture 65" descr="A diagram of a network&#10;&#10;Description automatically generated with low confidence">
            <a:extLst>
              <a:ext uri="{FF2B5EF4-FFF2-40B4-BE49-F238E27FC236}">
                <a16:creationId xmlns:a16="http://schemas.microsoft.com/office/drawing/2014/main" id="{4479A2F7-8E7F-C371-0263-2FA013E958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780" y="17448390"/>
            <a:ext cx="6173606" cy="4141143"/>
          </a:xfrm>
          <a:prstGeom prst="rect">
            <a:avLst/>
          </a:prstGeom>
        </p:spPr>
      </p:pic>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6065EBA-0D04-C194-7A2C-1EC21187A61B}"/>
                  </a:ext>
                </a:extLst>
              </p:cNvPr>
              <p:cNvSpPr txBox="1"/>
              <p:nvPr/>
            </p:nvSpPr>
            <p:spPr>
              <a:xfrm>
                <a:off x="19987094" y="9219328"/>
                <a:ext cx="3297684" cy="13671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600" b="0" i="1" smtClean="0">
                              <a:latin typeface="Cambria Math" panose="02040503050406030204" pitchFamily="18" charset="0"/>
                            </a:rPr>
                          </m:ctrlPr>
                        </m:funcPr>
                        <m:fName>
                          <m:limLow>
                            <m:limLowPr>
                              <m:ctrlPr>
                                <a:rPr lang="en-US" sz="2600" b="0" i="1" smtClean="0">
                                  <a:latin typeface="Cambria Math" panose="02040503050406030204" pitchFamily="18" charset="0"/>
                                </a:rPr>
                              </m:ctrlPr>
                            </m:limLowPr>
                            <m:e>
                              <m:r>
                                <m:rPr>
                                  <m:sty m:val="p"/>
                                </m:rPr>
                                <a:rPr lang="en-US" sz="2600" b="0" i="0" smtClean="0">
                                  <a:latin typeface="Cambria Math" panose="02040503050406030204" pitchFamily="18" charset="0"/>
                                </a:rPr>
                                <m:t>maximize</m:t>
                              </m:r>
                            </m:e>
                            <m:li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11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m:t>
                                  </m:r>
                                </m:e>
                                <m:sub>
                                  <m:r>
                                    <a:rPr lang="en-US" sz="2600" i="1">
                                      <a:latin typeface="Cambria Math" panose="02040503050406030204" pitchFamily="18" charset="0"/>
                                    </a:rPr>
                                    <m:t>1</m:t>
                                  </m:r>
                                  <m:r>
                                    <a:rPr lang="en-US" sz="2600" b="0" i="1" smtClean="0">
                                      <a:latin typeface="Cambria Math" panose="02040503050406030204" pitchFamily="18" charset="0"/>
                                    </a:rPr>
                                    <m:t>2</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𝑝</m:t>
                                  </m:r>
                                  <m:r>
                                    <a:rPr lang="en-US" sz="2600" b="0" i="1" smtClean="0">
                                      <a:latin typeface="Cambria Math" panose="02040503050406030204" pitchFamily="18" charset="0"/>
                                    </a:rPr>
                                    <m:t>1</m:t>
                                  </m:r>
                                </m:sub>
                              </m:sSub>
                              <m:r>
                                <a:rPr lang="en-US" sz="2600" b="0" i="1" smtClean="0">
                                  <a:latin typeface="Cambria Math" panose="02040503050406030204" pitchFamily="18" charset="0"/>
                                </a:rPr>
                                <m:t> </m:t>
                              </m:r>
                            </m:lim>
                          </m:limLow>
                        </m:fName>
                        <m:e>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p>
                                <m:sSupPr>
                                  <m:ctrlPr>
                                    <a:rPr lang="en-US" sz="2600" b="0" i="1" smtClean="0">
                                      <a:latin typeface="Cambria Math" panose="02040503050406030204" pitchFamily="18" charset="0"/>
                                    </a:rPr>
                                  </m:ctrlPr>
                                </m:sSupPr>
                                <m:e>
                                  <m:d>
                                    <m:dPr>
                                      <m:ctrlPr>
                                        <a:rPr lang="en-US" sz="2600" b="0" i="1" smtClean="0">
                                          <a:latin typeface="Cambria Math" panose="02040503050406030204" pitchFamily="18" charset="0"/>
                                        </a:rPr>
                                      </m:ctrlPr>
                                    </m:dPr>
                                    <m:e>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𝑝</m:t>
                                          </m:r>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𝑗</m:t>
                                              </m:r>
                                              <m:r>
                                                <a:rPr lang="en-US" sz="2600" b="0" i="1" smtClean="0">
                                                  <a:latin typeface="Cambria Math" panose="02040503050406030204" pitchFamily="18" charset="0"/>
                                                </a:rPr>
                                                <m:t>1</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𝑖𝑗</m:t>
                                              </m:r>
                                            </m:sub>
                                          </m:sSub>
                                        </m:e>
                                      </m:nary>
                                    </m:e>
                                  </m:d>
                                </m:e>
                                <m:sup>
                                  <m:r>
                                    <a:rPr lang="en-US" sz="2600" b="0" i="1" smtClean="0">
                                      <a:latin typeface="Cambria Math" panose="02040503050406030204" pitchFamily="18" charset="0"/>
                                    </a:rPr>
                                    <m:t>2</m:t>
                                  </m:r>
                                </m:sup>
                              </m:sSup>
                            </m:e>
                          </m:nary>
                        </m:e>
                      </m:func>
                    </m:oMath>
                  </m:oMathPara>
                </a14:m>
                <a:endParaRPr lang="en-US" sz="2600" dirty="0">
                  <a:latin typeface="Times New Roman" panose="02020603050405020304" pitchFamily="18" charset="0"/>
                  <a:cs typeface="Times New Roman" panose="02020603050405020304" pitchFamily="18" charset="0"/>
                </a:endParaRPr>
              </a:p>
            </p:txBody>
          </p:sp>
        </mc:Choice>
        <mc:Fallback xmlns="">
          <p:sp>
            <p:nvSpPr>
              <p:cNvPr id="70" name="TextBox 69">
                <a:extLst>
                  <a:ext uri="{FF2B5EF4-FFF2-40B4-BE49-F238E27FC236}">
                    <a16:creationId xmlns:a16="http://schemas.microsoft.com/office/drawing/2014/main" id="{46065EBA-0D04-C194-7A2C-1EC21187A61B}"/>
                  </a:ext>
                </a:extLst>
              </p:cNvPr>
              <p:cNvSpPr txBox="1">
                <a:spLocks noRot="1" noChangeAspect="1" noMove="1" noResize="1" noEditPoints="1" noAdjustHandles="1" noChangeArrowheads="1" noChangeShapeType="1" noTextEdit="1"/>
              </p:cNvSpPr>
              <p:nvPr/>
            </p:nvSpPr>
            <p:spPr>
              <a:xfrm>
                <a:off x="19987094" y="9219328"/>
                <a:ext cx="3297684" cy="1367106"/>
              </a:xfrm>
              <a:prstGeom prst="rect">
                <a:avLst/>
              </a:prstGeom>
              <a:blipFill>
                <a:blip r:embed="rId11"/>
                <a:stretch>
                  <a:fillRect r="-30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97022010-AE39-7959-1C58-AAB33475DE0D}"/>
                  </a:ext>
                </a:extLst>
              </p:cNvPr>
              <p:cNvSpPr txBox="1"/>
              <p:nvPr/>
            </p:nvSpPr>
            <p:spPr>
              <a:xfrm>
                <a:off x="28122665" y="9384421"/>
                <a:ext cx="3764364" cy="1178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𝐽</m:t>
                      </m:r>
                      <m:r>
                        <a:rPr lang="en-US" sz="2600" b="0" i="1" smtClean="0">
                          <a:latin typeface="Cambria Math" panose="02040503050406030204" pitchFamily="18" charset="0"/>
                        </a:rPr>
                        <m:t>=</m:t>
                      </m:r>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𝑘</m:t>
                              </m:r>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𝑟</m:t>
                                  </m:r>
                                </m:e>
                                <m:sub>
                                  <m:r>
                                    <a:rPr lang="en-US" sz="2600" b="0" i="1" smtClean="0">
                                      <a:latin typeface="Cambria Math" panose="02040503050406030204" pitchFamily="18" charset="0"/>
                                    </a:rPr>
                                    <m:t>𝑖𝑗</m:t>
                                  </m:r>
                                </m:sub>
                              </m:sSub>
                            </m:e>
                          </m:nary>
                          <m:sSup>
                            <m:sSupPr>
                              <m:ctrlPr>
                                <a:rPr lang="en-US" sz="2600" b="0" i="1" smtClean="0">
                                  <a:latin typeface="Cambria Math" panose="02040503050406030204" pitchFamily="18" charset="0"/>
                                </a:rPr>
                              </m:ctrlPr>
                            </m:sSupPr>
                            <m:e>
                              <m:d>
                                <m:dPr>
                                  <m:begChr m:val="‖"/>
                                  <m:endChr m:val="‖"/>
                                  <m:ctrlPr>
                                    <a:rPr lang="en-US" sz="2600" b="0" i="1" smtClean="0">
                                      <a:latin typeface="Cambria Math" panose="02040503050406030204" pitchFamily="18" charset="0"/>
                                    </a:rPr>
                                  </m:ctrlPr>
                                </m:dPr>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𝑥</m:t>
                                      </m:r>
                                    </m:e>
                                    <m:sup>
                                      <m:r>
                                        <a:rPr lang="en-US" sz="2600" b="0" i="1" smtClean="0">
                                          <a:latin typeface="Cambria Math" panose="02040503050406030204" pitchFamily="18" charset="0"/>
                                        </a:rPr>
                                        <m:t>(</m:t>
                                      </m:r>
                                      <m:r>
                                        <a:rPr lang="en-US" sz="2600" b="0" i="1" smtClean="0">
                                          <a:latin typeface="Cambria Math" panose="02040503050406030204" pitchFamily="18" charset="0"/>
                                        </a:rPr>
                                        <m:t>𝑖</m:t>
                                      </m:r>
                                      <m:r>
                                        <a:rPr lang="en-US" sz="2600" b="0" i="1" smtClean="0">
                                          <a:latin typeface="Cambria Math" panose="02040503050406030204" pitchFamily="18" charset="0"/>
                                        </a:rPr>
                                        <m:t>)</m:t>
                                      </m:r>
                                    </m:sup>
                                  </m:sSup>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rPr>
                                        <m:t>𝑗</m:t>
                                      </m:r>
                                    </m:sub>
                                  </m:sSub>
                                </m:e>
                              </m:d>
                            </m:e>
                            <m:sup>
                              <m:r>
                                <a:rPr lang="en-US" sz="2600" b="0" i="1" smtClean="0">
                                  <a:latin typeface="Cambria Math" panose="02040503050406030204" pitchFamily="18" charset="0"/>
                                </a:rPr>
                                <m:t>2</m:t>
                              </m:r>
                            </m:sup>
                          </m:sSup>
                        </m:e>
                      </m:nary>
                    </m:oMath>
                  </m:oMathPara>
                </a14:m>
                <a:endParaRPr lang="en-US" sz="2600" dirty="0"/>
              </a:p>
            </p:txBody>
          </p:sp>
        </mc:Choice>
        <mc:Fallback xmlns="">
          <p:sp>
            <p:nvSpPr>
              <p:cNvPr id="71" name="TextBox 70">
                <a:extLst>
                  <a:ext uri="{FF2B5EF4-FFF2-40B4-BE49-F238E27FC236}">
                    <a16:creationId xmlns:a16="http://schemas.microsoft.com/office/drawing/2014/main" id="{97022010-AE39-7959-1C58-AAB33475DE0D}"/>
                  </a:ext>
                </a:extLst>
              </p:cNvPr>
              <p:cNvSpPr txBox="1">
                <a:spLocks noRot="1" noChangeAspect="1" noMove="1" noResize="1" noEditPoints="1" noAdjustHandles="1" noChangeArrowheads="1" noChangeShapeType="1" noTextEdit="1"/>
              </p:cNvSpPr>
              <p:nvPr/>
            </p:nvSpPr>
            <p:spPr>
              <a:xfrm>
                <a:off x="28122665" y="9384421"/>
                <a:ext cx="3764364" cy="1178400"/>
              </a:xfrm>
              <a:prstGeom prst="rect">
                <a:avLst/>
              </a:prstGeom>
              <a:blipFill>
                <a:blip r:embed="rId12"/>
                <a:stretch>
                  <a:fillRect/>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1500DBF-1FC3-C0C2-9D74-AFCCBECC380D}"/>
              </a:ext>
            </a:extLst>
          </p:cNvPr>
          <p:cNvCxnSpPr>
            <a:cxnSpLocks/>
          </p:cNvCxnSpPr>
          <p:nvPr/>
        </p:nvCxnSpPr>
        <p:spPr>
          <a:xfrm>
            <a:off x="27376882" y="8995454"/>
            <a:ext cx="3240" cy="1974106"/>
          </a:xfrm>
          <a:prstGeom prst="line">
            <a:avLst/>
          </a:prstGeom>
          <a:ln w="50800">
            <a:solidFill>
              <a:srgbClr val="CC3300"/>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F7FFD48D-0E35-A765-B262-288E448DC830}"/>
              </a:ext>
            </a:extLst>
          </p:cNvPr>
          <p:cNvSpPr txBox="1"/>
          <p:nvPr/>
        </p:nvSpPr>
        <p:spPr>
          <a:xfrm>
            <a:off x="28122665" y="8335618"/>
            <a:ext cx="3625175"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K-means (2)</a:t>
            </a:r>
          </a:p>
        </p:txBody>
      </p:sp>
      <p:sp>
        <p:nvSpPr>
          <p:cNvPr id="76" name="TextBox 75">
            <a:extLst>
              <a:ext uri="{FF2B5EF4-FFF2-40B4-BE49-F238E27FC236}">
                <a16:creationId xmlns:a16="http://schemas.microsoft.com/office/drawing/2014/main" id="{EF9DEE85-01C2-D18F-C1F8-29633C0FB259}"/>
              </a:ext>
            </a:extLst>
          </p:cNvPr>
          <p:cNvSpPr txBox="1"/>
          <p:nvPr/>
        </p:nvSpPr>
        <p:spPr>
          <a:xfrm>
            <a:off x="315748" y="10637052"/>
            <a:ext cx="7156716" cy="4493538"/>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For baseline algorithms:</a:t>
            </a:r>
          </a:p>
          <a:p>
            <a:pPr marL="971550" lvl="1" indent="-514350">
              <a:buFont typeface="+mj-lt"/>
              <a:buAutoNum type="arabicPeriod"/>
            </a:pPr>
            <a:r>
              <a:rPr lang="en-US" sz="2600" b="1" dirty="0">
                <a:latin typeface="Times New Roman" panose="02020603050405020304" pitchFamily="18" charset="0"/>
                <a:cs typeface="Times New Roman" panose="02020603050405020304" pitchFamily="18" charset="0"/>
              </a:rPr>
              <a:t>Continuous</a:t>
            </a:r>
            <a:r>
              <a:rPr lang="en-US" sz="2600" dirty="0">
                <a:latin typeface="Times New Roman" panose="02020603050405020304" pitchFamily="18" charset="0"/>
                <a:cs typeface="Times New Roman" panose="02020603050405020304" pitchFamily="18" charset="0"/>
              </a:rPr>
              <a:t>: SVM, with </a:t>
            </a:r>
            <a:r>
              <a:rPr lang="en-US" sz="2600" dirty="0" err="1">
                <a:latin typeface="Times New Roman" panose="02020603050405020304" pitchFamily="18" charset="0"/>
                <a:cs typeface="Times New Roman" panose="02020603050405020304" pitchFamily="18" charset="0"/>
              </a:rPr>
              <a:t>rbf</a:t>
            </a:r>
            <a:r>
              <a:rPr lang="en-US" sz="2600" dirty="0">
                <a:latin typeface="Times New Roman" panose="02020603050405020304" pitchFamily="18" charset="0"/>
                <a:cs typeface="Times New Roman" panose="02020603050405020304" pitchFamily="18" charset="0"/>
              </a:rPr>
              <a:t> kernel, achieves 81.97% accuracy; GDA reaches the highest AUC-ROC as 0.74, with F1 score 0.50.</a:t>
            </a:r>
          </a:p>
          <a:p>
            <a:pPr marL="971550" lvl="1" indent="-514350">
              <a:buFont typeface="+mj-lt"/>
              <a:buAutoNum type="arabicPeriod"/>
            </a:pPr>
            <a:r>
              <a:rPr lang="en-US" sz="2600" b="1" dirty="0">
                <a:latin typeface="Times New Roman" panose="02020603050405020304" pitchFamily="18" charset="0"/>
                <a:cs typeface="Times New Roman" panose="02020603050405020304" pitchFamily="18" charset="0"/>
              </a:rPr>
              <a:t>Discrete</a:t>
            </a:r>
            <a:r>
              <a:rPr lang="en-US" sz="2600" dirty="0">
                <a:latin typeface="Times New Roman" panose="02020603050405020304" pitchFamily="18" charset="0"/>
                <a:cs typeface="Times New Roman" panose="02020603050405020304" pitchFamily="18" charset="0"/>
              </a:rPr>
              <a:t>: Naïve Bayes, with (0.78, 0.22) prior distribution, gains 80% accuracy; also, this NB reaches AUC-ROC as 0.76.</a:t>
            </a:r>
          </a:p>
          <a:p>
            <a:pPr marL="971550" lvl="1" indent="-514350">
              <a:buFont typeface="+mj-lt"/>
              <a:buAutoNum type="arabicPeriod"/>
            </a:pPr>
            <a:r>
              <a:rPr lang="en-US" sz="2600" b="1" dirty="0">
                <a:latin typeface="Times New Roman" panose="02020603050405020304" pitchFamily="18" charset="0"/>
                <a:cs typeface="Times New Roman" panose="02020603050405020304" pitchFamily="18" charset="0"/>
              </a:rPr>
              <a:t>Logistic Regression </a:t>
            </a:r>
            <a:r>
              <a:rPr lang="en-US" sz="2600" dirty="0">
                <a:latin typeface="Times New Roman" panose="02020603050405020304" pitchFamily="18" charset="0"/>
                <a:cs typeface="Times New Roman" panose="02020603050405020304" pitchFamily="18" charset="0"/>
              </a:rPr>
              <a:t>shows the highest imbalance gap (</a:t>
            </a:r>
            <a:r>
              <a:rPr lang="en-US" sz="2600" b="1" dirty="0">
                <a:solidFill>
                  <a:srgbClr val="FF0000"/>
                </a:solidFill>
                <a:latin typeface="Times New Roman" panose="02020603050405020304" pitchFamily="18" charset="0"/>
                <a:cs typeface="Times New Roman" panose="02020603050405020304" pitchFamily="18" charset="0"/>
              </a:rPr>
              <a:t>73.5%</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2D528299-8A8F-E99F-0FCC-2B89F0D8764F}"/>
              </a:ext>
            </a:extLst>
          </p:cNvPr>
          <p:cNvSpPr txBox="1"/>
          <p:nvPr/>
        </p:nvSpPr>
        <p:spPr>
          <a:xfrm>
            <a:off x="8215006" y="12565962"/>
            <a:ext cx="7167655" cy="193899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Dataset is split into training (80%), validation (10%) and testing (10%).</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Convolutional layer is NOT in this research.</a:t>
            </a:r>
          </a:p>
        </p:txBody>
      </p:sp>
      <p:sp>
        <p:nvSpPr>
          <p:cNvPr id="78" name="TextBox 77">
            <a:extLst>
              <a:ext uri="{FF2B5EF4-FFF2-40B4-BE49-F238E27FC236}">
                <a16:creationId xmlns:a16="http://schemas.microsoft.com/office/drawing/2014/main" id="{CEF012DB-72E3-7A84-6C91-5460050C2E12}"/>
              </a:ext>
            </a:extLst>
          </p:cNvPr>
          <p:cNvSpPr txBox="1"/>
          <p:nvPr/>
        </p:nvSpPr>
        <p:spPr>
          <a:xfrm>
            <a:off x="26633715" y="12076055"/>
            <a:ext cx="5584294" cy="563231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 &amp; Discussion:</a:t>
            </a:r>
          </a:p>
          <a:p>
            <a:pPr marL="971550" lvl="1" indent="-514350">
              <a:buFont typeface="+mj-lt"/>
              <a:buAutoNum type="arabicPeriod"/>
            </a:pPr>
            <a:r>
              <a:rPr lang="en-US" sz="2400" dirty="0">
                <a:latin typeface="Times New Roman" panose="02020603050405020304" pitchFamily="18" charset="0"/>
                <a:cs typeface="Times New Roman" panose="02020603050405020304" pitchFamily="18" charset="0"/>
              </a:rPr>
              <a:t>Baseline models show total accuracy ~80%, but &gt;45% negative-positive gap;</a:t>
            </a:r>
          </a:p>
          <a:p>
            <a:pPr marL="971550" lvl="1" indent="-514350">
              <a:buFont typeface="+mj-lt"/>
              <a:buAutoNum type="arabicPeriod"/>
            </a:pPr>
            <a:r>
              <a:rPr lang="en-US" sz="2400" dirty="0">
                <a:latin typeface="Times New Roman" panose="02020603050405020304" pitchFamily="18" charset="0"/>
                <a:cs typeface="Times New Roman" panose="02020603050405020304" pitchFamily="18" charset="0"/>
              </a:rPr>
              <a:t>SMOTE removes the negative-positive gap, but brings overfitting (</a:t>
            </a:r>
            <a:r>
              <a:rPr lang="en-US" sz="2400" b="1" dirty="0">
                <a:solidFill>
                  <a:srgbClr val="FF0000"/>
                </a:solidFill>
                <a:latin typeface="Times New Roman" panose="02020603050405020304" pitchFamily="18" charset="0"/>
                <a:cs typeface="Times New Roman" panose="02020603050405020304" pitchFamily="18" charset="0"/>
              </a:rPr>
              <a:t>68.60%</a:t>
            </a:r>
            <a:r>
              <a:rPr lang="en-US" sz="2400" dirty="0">
                <a:latin typeface="Times New Roman" panose="02020603050405020304" pitchFamily="18" charset="0"/>
                <a:cs typeface="Times New Roman" panose="02020603050405020304" pitchFamily="18" charset="0"/>
              </a:rPr>
              <a:t>);</a:t>
            </a:r>
          </a:p>
          <a:p>
            <a:pPr marL="971550" lvl="1" indent="-514350">
              <a:buFont typeface="+mj-lt"/>
              <a:buAutoNum type="arabicPeriod"/>
            </a:pPr>
            <a:r>
              <a:rPr lang="en-US" sz="2400" dirty="0">
                <a:latin typeface="Times New Roman" panose="02020603050405020304" pitchFamily="18" charset="0"/>
                <a:cs typeface="Times New Roman" panose="02020603050405020304" pitchFamily="18" charset="0"/>
              </a:rPr>
              <a:t>PCA returns an optimal number as 23, K-means removes 9,271 obs. Improved SVM accuracy 99.49%;</a:t>
            </a:r>
          </a:p>
          <a:p>
            <a:pPr marL="971550" lvl="1" indent="-514350">
              <a:buFont typeface="+mj-lt"/>
              <a:buAutoNum type="arabicPeriod"/>
            </a:pPr>
            <a:r>
              <a:rPr lang="en-US" sz="2400" dirty="0">
                <a:latin typeface="Times New Roman" panose="02020603050405020304" pitchFamily="18" charset="0"/>
                <a:cs typeface="Times New Roman" panose="02020603050405020304" pitchFamily="18" charset="0"/>
              </a:rPr>
              <a:t>4-layers network performs best with 89.61%; 90.91% if convolutional layers are added.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2C150A8C-F072-26EF-A517-8F3FF31EE62B}"/>
              </a:ext>
            </a:extLst>
          </p:cNvPr>
          <p:cNvSpPr txBox="1"/>
          <p:nvPr/>
        </p:nvSpPr>
        <p:spPr>
          <a:xfrm>
            <a:off x="24474792" y="9325320"/>
            <a:ext cx="282426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SVM re-training determines the optional # as 23</a:t>
            </a:r>
          </a:p>
        </p:txBody>
      </p:sp>
      <p:pic>
        <p:nvPicPr>
          <p:cNvPr id="9" name="Picture 8">
            <a:extLst>
              <a:ext uri="{FF2B5EF4-FFF2-40B4-BE49-F238E27FC236}">
                <a16:creationId xmlns:a16="http://schemas.microsoft.com/office/drawing/2014/main" id="{FE6D57A5-F806-28AC-D688-476AA95CA352}"/>
              </a:ext>
            </a:extLst>
          </p:cNvPr>
          <p:cNvPicPr>
            <a:picLocks noChangeAspect="1"/>
          </p:cNvPicPr>
          <p:nvPr/>
        </p:nvPicPr>
        <p:blipFill>
          <a:blip r:embed="rId13"/>
          <a:stretch>
            <a:fillRect/>
          </a:stretch>
        </p:blipFill>
        <p:spPr>
          <a:xfrm>
            <a:off x="8151320" y="3296154"/>
            <a:ext cx="11009956" cy="3457012"/>
          </a:xfrm>
          <a:prstGeom prst="rect">
            <a:avLst/>
          </a:prstGeom>
        </p:spPr>
      </p:pic>
      <p:pic>
        <p:nvPicPr>
          <p:cNvPr id="19" name="Picture 18" descr="A graph of a curve&#10;&#10;Description automatically generated">
            <a:extLst>
              <a:ext uri="{FF2B5EF4-FFF2-40B4-BE49-F238E27FC236}">
                <a16:creationId xmlns:a16="http://schemas.microsoft.com/office/drawing/2014/main" id="{5E740555-CC45-A5A5-D6DC-8DF05EA4576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0559" y="14891263"/>
            <a:ext cx="6509944" cy="6509944"/>
          </a:xfrm>
          <a:prstGeom prst="rect">
            <a:avLst/>
          </a:prstGeom>
        </p:spPr>
      </p:pic>
      <p:pic>
        <p:nvPicPr>
          <p:cNvPr id="21" name="Picture 20">
            <a:extLst>
              <a:ext uri="{FF2B5EF4-FFF2-40B4-BE49-F238E27FC236}">
                <a16:creationId xmlns:a16="http://schemas.microsoft.com/office/drawing/2014/main" id="{9944AD50-E4F2-CAC2-D0A4-D78B651501A8}"/>
              </a:ext>
            </a:extLst>
          </p:cNvPr>
          <p:cNvPicPr>
            <a:picLocks noChangeAspect="1"/>
          </p:cNvPicPr>
          <p:nvPr/>
        </p:nvPicPr>
        <p:blipFill>
          <a:blip r:embed="rId15"/>
          <a:stretch>
            <a:fillRect/>
          </a:stretch>
        </p:blipFill>
        <p:spPr>
          <a:xfrm>
            <a:off x="312504" y="14400587"/>
            <a:ext cx="7191375" cy="781050"/>
          </a:xfrm>
          <a:prstGeom prst="rect">
            <a:avLst/>
          </a:prstGeom>
        </p:spPr>
      </p:pic>
      <p:pic>
        <p:nvPicPr>
          <p:cNvPr id="24" name="Picture 23">
            <a:extLst>
              <a:ext uri="{FF2B5EF4-FFF2-40B4-BE49-F238E27FC236}">
                <a16:creationId xmlns:a16="http://schemas.microsoft.com/office/drawing/2014/main" id="{BCAA2BAC-D549-4551-228B-578A7D86EA41}"/>
              </a:ext>
            </a:extLst>
          </p:cNvPr>
          <p:cNvPicPr>
            <a:picLocks noChangeAspect="1"/>
          </p:cNvPicPr>
          <p:nvPr/>
        </p:nvPicPr>
        <p:blipFill>
          <a:blip r:embed="rId16"/>
          <a:stretch>
            <a:fillRect/>
          </a:stretch>
        </p:blipFill>
        <p:spPr>
          <a:xfrm>
            <a:off x="8204948" y="14743318"/>
            <a:ext cx="3438525" cy="2476500"/>
          </a:xfrm>
          <a:prstGeom prst="rect">
            <a:avLst/>
          </a:prstGeom>
        </p:spPr>
      </p:pic>
      <p:pic>
        <p:nvPicPr>
          <p:cNvPr id="26" name="Picture 25">
            <a:extLst>
              <a:ext uri="{FF2B5EF4-FFF2-40B4-BE49-F238E27FC236}">
                <a16:creationId xmlns:a16="http://schemas.microsoft.com/office/drawing/2014/main" id="{517ED6EF-DB8D-D157-9573-A16433FB30C8}"/>
              </a:ext>
            </a:extLst>
          </p:cNvPr>
          <p:cNvPicPr>
            <a:picLocks noChangeAspect="1"/>
          </p:cNvPicPr>
          <p:nvPr/>
        </p:nvPicPr>
        <p:blipFill>
          <a:blip r:embed="rId17"/>
          <a:stretch>
            <a:fillRect/>
          </a:stretch>
        </p:blipFill>
        <p:spPr>
          <a:xfrm>
            <a:off x="11793374" y="14757696"/>
            <a:ext cx="3324225" cy="2343150"/>
          </a:xfrm>
          <a:prstGeom prst="rect">
            <a:avLst/>
          </a:prstGeom>
        </p:spPr>
      </p:pic>
      <p:pic>
        <p:nvPicPr>
          <p:cNvPr id="29" name="Picture 28">
            <a:extLst>
              <a:ext uri="{FF2B5EF4-FFF2-40B4-BE49-F238E27FC236}">
                <a16:creationId xmlns:a16="http://schemas.microsoft.com/office/drawing/2014/main" id="{5DF31DD0-8C8C-AD85-3400-3034DCAFA052}"/>
              </a:ext>
            </a:extLst>
          </p:cNvPr>
          <p:cNvPicPr>
            <a:picLocks noChangeAspect="1"/>
          </p:cNvPicPr>
          <p:nvPr/>
        </p:nvPicPr>
        <p:blipFill>
          <a:blip r:embed="rId18"/>
          <a:stretch>
            <a:fillRect/>
          </a:stretch>
        </p:blipFill>
        <p:spPr>
          <a:xfrm>
            <a:off x="20498581" y="3202136"/>
            <a:ext cx="11388447" cy="4560020"/>
          </a:xfrm>
          <a:prstGeom prst="rect">
            <a:avLst/>
          </a:prstGeom>
        </p:spPr>
      </p:pic>
      <p:pic>
        <p:nvPicPr>
          <p:cNvPr id="59" name="Picture 58">
            <a:extLst>
              <a:ext uri="{FF2B5EF4-FFF2-40B4-BE49-F238E27FC236}">
                <a16:creationId xmlns:a16="http://schemas.microsoft.com/office/drawing/2014/main" id="{055B75B8-D3DE-0FA5-FF23-DEBC4E281DCA}"/>
              </a:ext>
            </a:extLst>
          </p:cNvPr>
          <p:cNvPicPr>
            <a:picLocks noChangeAspect="1"/>
          </p:cNvPicPr>
          <p:nvPr/>
        </p:nvPicPr>
        <p:blipFill>
          <a:blip r:embed="rId19"/>
          <a:stretch>
            <a:fillRect/>
          </a:stretch>
        </p:blipFill>
        <p:spPr>
          <a:xfrm>
            <a:off x="15895043" y="12608280"/>
            <a:ext cx="11172825" cy="4181475"/>
          </a:xfrm>
          <a:prstGeom prst="rect">
            <a:avLst/>
          </a:prstGeom>
        </p:spPr>
      </p:pic>
    </p:spTree>
    <p:extLst>
      <p:ext uri="{BB962C8B-B14F-4D97-AF65-F5344CB8AC3E}">
        <p14:creationId xmlns:p14="http://schemas.microsoft.com/office/powerpoint/2010/main" val="1635119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537</TotalTime>
  <Words>492</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吴 鑫勰</dc:creator>
  <cp:lastModifiedBy>吴 鑫勰</cp:lastModifiedBy>
  <cp:revision>55</cp:revision>
  <dcterms:created xsi:type="dcterms:W3CDTF">2023-06-06T14:19:26Z</dcterms:created>
  <dcterms:modified xsi:type="dcterms:W3CDTF">2023-07-31T00:10:27Z</dcterms:modified>
</cp:coreProperties>
</file>