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91" autoAdjust="0"/>
    <p:restoredTop sz="88364" autoAdjust="0"/>
  </p:normalViewPr>
  <p:slideViewPr>
    <p:cSldViewPr snapToGrid="0">
      <p:cViewPr>
        <p:scale>
          <a:sx n="49" d="100"/>
          <a:sy n="49" d="100"/>
        </p:scale>
        <p:origin x="2010" y="-348"/>
      </p:cViewPr>
      <p:guideLst/>
    </p:cSldViewPr>
  </p:slideViewPr>
  <p:outlineViewPr>
    <p:cViewPr>
      <p:scale>
        <a:sx n="33" d="100"/>
        <a:sy n="33" d="100"/>
      </p:scale>
      <p:origin x="0" y="0"/>
    </p:cViewPr>
  </p:outlineViewPr>
  <p:notesTextViewPr>
    <p:cViewPr>
      <p:scale>
        <a:sx n="3" d="2"/>
        <a:sy n="3" d="2"/>
      </p:scale>
      <p:origin x="0" y="-2538"/>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AD987-E6A4-4441-8654-8756EB6B93C9}" type="datetimeFigureOut">
              <a:rPr lang="en-US" smtClean="0"/>
              <a:t>6/7/2023</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988EEC-90CC-452C-8557-D67E4882FC32}" type="slidenum">
              <a:rPr lang="en-US" smtClean="0"/>
              <a:t>‹#›</a:t>
            </a:fld>
            <a:endParaRPr lang="en-US"/>
          </a:p>
        </p:txBody>
      </p:sp>
    </p:spTree>
    <p:extLst>
      <p:ext uri="{BB962C8B-B14F-4D97-AF65-F5344CB8AC3E}">
        <p14:creationId xmlns:p14="http://schemas.microsoft.com/office/powerpoint/2010/main" val="2607834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TA team, </a:t>
            </a:r>
          </a:p>
          <a:p>
            <a:r>
              <a:rPr lang="en-US" dirty="0"/>
              <a:t>Thanks for the awesome semester, I learned a lot, and I’m feeling excited to share my final project which is a combo of what I learned from the past 2 months.</a:t>
            </a:r>
          </a:p>
          <a:p>
            <a:r>
              <a:rPr lang="en-US" dirty="0"/>
              <a:t>Okay, let’s start. This is my poster, my project is to discuss the diabetes prediction using machine learning algorithms. Let’s go through piece by piece.</a:t>
            </a:r>
          </a:p>
          <a:p>
            <a:r>
              <a:rPr lang="en-US" dirty="0"/>
              <a:t>First, predicting. Focusing on diabetes prediction, this research used 2-part/step methodology: baseline and improvement. In baseline, we tried LR, NB and SVM. For these three models, the total accuracy is around 75%, but positive accuracy is around 20% lower than the negative one. So, in the next step, improvement, we hope to discuss two things: first, how to improve the total accuracy, second, how to deal with imbalanced issue. Random Forest was used for the imbalance issue and it works; For total accuracy, first we tried PCA for dimensionality reduction and k-means for outlier removal, we would have new dataset and then re-train LR, the accuracy went up to 95%; second, we also tried building neural networks, it bring 89% accuracy, if we add convolutional layer, then 90%. So, I would say, both unsupervised learning and deep learning help the accuracy improvement.</a:t>
            </a:r>
          </a:p>
          <a:p>
            <a:r>
              <a:rPr lang="en-US" dirty="0"/>
              <a:t>The dataset we used in this project is PID, all features were used and analyzed. In data preparation, we did three things: we use median for missing values, we normalized features and we did correlation matrix, we can see glucose has the highest relations with diabetes. </a:t>
            </a:r>
          </a:p>
          <a:p>
            <a:r>
              <a:rPr lang="en-US" dirty="0"/>
              <a:t>As we mentioned, we use 2-step methodology in this research, baseline and improvement. This flowchart shows the path we went. </a:t>
            </a:r>
          </a:p>
          <a:p>
            <a:r>
              <a:rPr lang="en-US" dirty="0"/>
              <a:t>For baseline, SVM performs the best, while the other two almost the same. As we learned in this course, NB is a generative algorithm, it should have higher performance if the features follow the normal distribution, and the dataset is small. Our dataset meets these 2 conditions, so our expectation on Naïve Bayes goes up; However, as we saw in the correlation matrix, some features are highly correlated, which breaks the independence assumption, so our expectation goes down again. Finally, these two models, LR &amp; NB, performs almost the same. For random forest, because it’s random, we trained 1000 models or forests, the best one was selected. We can see here, the neg-pos gap drops to lower than 10%. So, random forest did help on the imbalance issue.</a:t>
            </a:r>
          </a:p>
          <a:p>
            <a:r>
              <a:rPr lang="en-US" dirty="0"/>
              <a:t>For neural network, we build with 2/3/4 hidden layers and different number of neurons. 4 layers perform the best in our research. Also, we tried adding convolutional layer and see if this layer helps on the performance. Answer is Yes, the later table will show this.</a:t>
            </a:r>
          </a:p>
          <a:p>
            <a:r>
              <a:rPr lang="en-US" dirty="0"/>
              <a:t>For unsupervised learning part, first we used PCA, with # of components from 1 to 8, and then pick the number 7. The criteria to pick this number is that after we got a certain number PCA, we run it using LR; the best-performance one is picked, then after 8 times try, 7 is the best number. After PCA and we use the dataset from PCA-7 to run k-means, 2 clusters of course. The same thing to random forest, we set the initialization points as random or auto, and tried 1000 times of K-means, the best-performance one is picked. Based on the best k-means, we removed those incorrect clustered and got the refined dataset. Finally, using this refined dataset, we re-run LR, the accuracy goes up.</a:t>
            </a:r>
          </a:p>
          <a:p>
            <a:r>
              <a:rPr lang="en-US" dirty="0"/>
              <a:t>Okay, let’s see results of our research.</a:t>
            </a:r>
          </a:p>
          <a:p>
            <a:r>
              <a:rPr lang="en-US" dirty="0"/>
              <a:t>For </a:t>
            </a:r>
            <a:r>
              <a:rPr lang="en-US"/>
              <a:t>future work </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B988EEC-90CC-452C-8557-D67E4882FC32}" type="slidenum">
              <a:rPr lang="en-US" smtClean="0"/>
              <a:t>1</a:t>
            </a:fld>
            <a:endParaRPr lang="en-US"/>
          </a:p>
        </p:txBody>
      </p:sp>
    </p:spTree>
    <p:extLst>
      <p:ext uri="{BB962C8B-B14F-4D97-AF65-F5344CB8AC3E}">
        <p14:creationId xmlns:p14="http://schemas.microsoft.com/office/powerpoint/2010/main" val="945640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2AF3A4-AA61-431A-8B25-F67FEA3B1116}"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0CF03-4AE4-46CA-A9A5-BE27C69A6590}" type="slidenum">
              <a:rPr lang="en-US" smtClean="0"/>
              <a:t>‹#›</a:t>
            </a:fld>
            <a:endParaRPr lang="en-US"/>
          </a:p>
        </p:txBody>
      </p:sp>
    </p:spTree>
    <p:extLst>
      <p:ext uri="{BB962C8B-B14F-4D97-AF65-F5344CB8AC3E}">
        <p14:creationId xmlns:p14="http://schemas.microsoft.com/office/powerpoint/2010/main" val="2697612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2AF3A4-AA61-431A-8B25-F67FEA3B1116}"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0CF03-4AE4-46CA-A9A5-BE27C69A6590}" type="slidenum">
              <a:rPr lang="en-US" smtClean="0"/>
              <a:t>‹#›</a:t>
            </a:fld>
            <a:endParaRPr lang="en-US"/>
          </a:p>
        </p:txBody>
      </p:sp>
    </p:spTree>
    <p:extLst>
      <p:ext uri="{BB962C8B-B14F-4D97-AF65-F5344CB8AC3E}">
        <p14:creationId xmlns:p14="http://schemas.microsoft.com/office/powerpoint/2010/main" val="4209324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2AF3A4-AA61-431A-8B25-F67FEA3B1116}"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0CF03-4AE4-46CA-A9A5-BE27C69A6590}" type="slidenum">
              <a:rPr lang="en-US" smtClean="0"/>
              <a:t>‹#›</a:t>
            </a:fld>
            <a:endParaRPr lang="en-US"/>
          </a:p>
        </p:txBody>
      </p:sp>
    </p:spTree>
    <p:extLst>
      <p:ext uri="{BB962C8B-B14F-4D97-AF65-F5344CB8AC3E}">
        <p14:creationId xmlns:p14="http://schemas.microsoft.com/office/powerpoint/2010/main" val="2813679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2AF3A4-AA61-431A-8B25-F67FEA3B1116}"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0CF03-4AE4-46CA-A9A5-BE27C69A6590}" type="slidenum">
              <a:rPr lang="en-US" smtClean="0"/>
              <a:t>‹#›</a:t>
            </a:fld>
            <a:endParaRPr lang="en-US"/>
          </a:p>
        </p:txBody>
      </p:sp>
    </p:spTree>
    <p:extLst>
      <p:ext uri="{BB962C8B-B14F-4D97-AF65-F5344CB8AC3E}">
        <p14:creationId xmlns:p14="http://schemas.microsoft.com/office/powerpoint/2010/main" val="3335671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2AF3A4-AA61-431A-8B25-F67FEA3B1116}"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0CF03-4AE4-46CA-A9A5-BE27C69A6590}" type="slidenum">
              <a:rPr lang="en-US" smtClean="0"/>
              <a:t>‹#›</a:t>
            </a:fld>
            <a:endParaRPr lang="en-US"/>
          </a:p>
        </p:txBody>
      </p:sp>
    </p:spTree>
    <p:extLst>
      <p:ext uri="{BB962C8B-B14F-4D97-AF65-F5344CB8AC3E}">
        <p14:creationId xmlns:p14="http://schemas.microsoft.com/office/powerpoint/2010/main" val="678535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2AF3A4-AA61-431A-8B25-F67FEA3B1116}"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0CF03-4AE4-46CA-A9A5-BE27C69A6590}" type="slidenum">
              <a:rPr lang="en-US" smtClean="0"/>
              <a:t>‹#›</a:t>
            </a:fld>
            <a:endParaRPr lang="en-US"/>
          </a:p>
        </p:txBody>
      </p:sp>
    </p:spTree>
    <p:extLst>
      <p:ext uri="{BB962C8B-B14F-4D97-AF65-F5344CB8AC3E}">
        <p14:creationId xmlns:p14="http://schemas.microsoft.com/office/powerpoint/2010/main" val="1182198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2AF3A4-AA61-431A-8B25-F67FEA3B1116}" type="datetimeFigureOut">
              <a:rPr lang="en-US" smtClean="0"/>
              <a:t>6/7/2023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B0CF03-4AE4-46CA-A9A5-BE27C69A6590}" type="slidenum">
              <a:rPr lang="en-US" smtClean="0"/>
              <a:t>‹#›</a:t>
            </a:fld>
            <a:endParaRPr lang="en-US"/>
          </a:p>
        </p:txBody>
      </p:sp>
    </p:spTree>
    <p:extLst>
      <p:ext uri="{BB962C8B-B14F-4D97-AF65-F5344CB8AC3E}">
        <p14:creationId xmlns:p14="http://schemas.microsoft.com/office/powerpoint/2010/main" val="3883723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2AF3A4-AA61-431A-8B25-F67FEA3B1116}" type="datetimeFigureOut">
              <a:rPr lang="en-US" smtClean="0"/>
              <a:t>6/7/2023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B0CF03-4AE4-46CA-A9A5-BE27C69A6590}" type="slidenum">
              <a:rPr lang="en-US" smtClean="0"/>
              <a:t>‹#›</a:t>
            </a:fld>
            <a:endParaRPr lang="en-US"/>
          </a:p>
        </p:txBody>
      </p:sp>
    </p:spTree>
    <p:extLst>
      <p:ext uri="{BB962C8B-B14F-4D97-AF65-F5344CB8AC3E}">
        <p14:creationId xmlns:p14="http://schemas.microsoft.com/office/powerpoint/2010/main" val="164265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AF3A4-AA61-431A-8B25-F67FEA3B1116}" type="datetimeFigureOut">
              <a:rPr lang="en-US" smtClean="0"/>
              <a:t>6/7/2023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B0CF03-4AE4-46CA-A9A5-BE27C69A6590}" type="slidenum">
              <a:rPr lang="en-US" smtClean="0"/>
              <a:t>‹#›</a:t>
            </a:fld>
            <a:endParaRPr lang="en-US"/>
          </a:p>
        </p:txBody>
      </p:sp>
    </p:spTree>
    <p:extLst>
      <p:ext uri="{BB962C8B-B14F-4D97-AF65-F5344CB8AC3E}">
        <p14:creationId xmlns:p14="http://schemas.microsoft.com/office/powerpoint/2010/main" val="2524635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B72AF3A4-AA61-431A-8B25-F67FEA3B1116}"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0CF03-4AE4-46CA-A9A5-BE27C69A6590}" type="slidenum">
              <a:rPr lang="en-US" smtClean="0"/>
              <a:t>‹#›</a:t>
            </a:fld>
            <a:endParaRPr lang="en-US"/>
          </a:p>
        </p:txBody>
      </p:sp>
    </p:spTree>
    <p:extLst>
      <p:ext uri="{BB962C8B-B14F-4D97-AF65-F5344CB8AC3E}">
        <p14:creationId xmlns:p14="http://schemas.microsoft.com/office/powerpoint/2010/main" val="2900030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B72AF3A4-AA61-431A-8B25-F67FEA3B1116}"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0CF03-4AE4-46CA-A9A5-BE27C69A6590}" type="slidenum">
              <a:rPr lang="en-US" smtClean="0"/>
              <a:t>‹#›</a:t>
            </a:fld>
            <a:endParaRPr lang="en-US"/>
          </a:p>
        </p:txBody>
      </p:sp>
    </p:spTree>
    <p:extLst>
      <p:ext uri="{BB962C8B-B14F-4D97-AF65-F5344CB8AC3E}">
        <p14:creationId xmlns:p14="http://schemas.microsoft.com/office/powerpoint/2010/main" val="467099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B72AF3A4-AA61-431A-8B25-F67FEA3B1116}" type="datetimeFigureOut">
              <a:rPr lang="en-US" smtClean="0"/>
              <a:t>6/7/2023</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79B0CF03-4AE4-46CA-A9A5-BE27C69A6590}" type="slidenum">
              <a:rPr lang="en-US" smtClean="0"/>
              <a:t>‹#›</a:t>
            </a:fld>
            <a:endParaRPr lang="en-US"/>
          </a:p>
        </p:txBody>
      </p:sp>
    </p:spTree>
    <p:extLst>
      <p:ext uri="{BB962C8B-B14F-4D97-AF65-F5344CB8AC3E}">
        <p14:creationId xmlns:p14="http://schemas.microsoft.com/office/powerpoint/2010/main" val="228136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emf"/><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ADF67D30-44E1-4190-BBCF-E9AEF5496AB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693435" y="119977"/>
            <a:ext cx="1796948" cy="1796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A logo on a black background&#10;&#10;Description automatically generated with medium confidence">
            <a:extLst>
              <a:ext uri="{FF2B5EF4-FFF2-40B4-BE49-F238E27FC236}">
                <a16:creationId xmlns:a16="http://schemas.microsoft.com/office/drawing/2014/main" id="{967A7805-8550-EE36-DA82-4DFFEFD007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903" y="-616094"/>
            <a:ext cx="3602478" cy="3602478"/>
          </a:xfrm>
          <a:prstGeom prst="rect">
            <a:avLst/>
          </a:prstGeom>
        </p:spPr>
      </p:pic>
      <p:sp>
        <p:nvSpPr>
          <p:cNvPr id="10" name="Rectangle: Diagonal Corners Rounded 9">
            <a:extLst>
              <a:ext uri="{FF2B5EF4-FFF2-40B4-BE49-F238E27FC236}">
                <a16:creationId xmlns:a16="http://schemas.microsoft.com/office/drawing/2014/main" id="{994D0FB0-C35F-C09C-B882-FA2D28813E53}"/>
              </a:ext>
            </a:extLst>
          </p:cNvPr>
          <p:cNvSpPr/>
          <p:nvPr/>
        </p:nvSpPr>
        <p:spPr>
          <a:xfrm>
            <a:off x="205903" y="2198451"/>
            <a:ext cx="7362216" cy="6797003"/>
          </a:xfrm>
          <a:prstGeom prst="round2DiagRect">
            <a:avLst/>
          </a:prstGeom>
          <a:no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043ADC9-40CD-D598-58B1-7C0F3BF38474}"/>
              </a:ext>
            </a:extLst>
          </p:cNvPr>
          <p:cNvSpPr txBox="1"/>
          <p:nvPr/>
        </p:nvSpPr>
        <p:spPr>
          <a:xfrm>
            <a:off x="3808381" y="544749"/>
            <a:ext cx="26133355" cy="1338828"/>
          </a:xfrm>
          <a:prstGeom prst="rect">
            <a:avLst/>
          </a:prstGeom>
          <a:noFill/>
        </p:spPr>
        <p:txBody>
          <a:bodyPr wrap="square" rtlCol="0">
            <a:spAutoFit/>
          </a:bodyPr>
          <a:lstStyle/>
          <a:p>
            <a:pPr algn="ctr"/>
            <a:r>
              <a:rPr lang="en-US" sz="4500" b="1" dirty="0">
                <a:latin typeface="Times New Roman" panose="02020603050405020304" pitchFamily="18" charset="0"/>
                <a:cs typeface="Times New Roman" panose="02020603050405020304" pitchFamily="18" charset="0"/>
              </a:rPr>
              <a:t>Diabetes Mellitus Prediction Using Machine Learning Algorithms</a:t>
            </a:r>
          </a:p>
          <a:p>
            <a:pPr algn="ctr"/>
            <a:r>
              <a:rPr lang="en-US" sz="3600" dirty="0">
                <a:latin typeface="Times New Roman" panose="02020603050405020304" pitchFamily="18" charset="0"/>
                <a:cs typeface="Times New Roman" panose="02020603050405020304" pitchFamily="18" charset="0"/>
              </a:rPr>
              <a:t>Xinxie Wu, xinxiewu@stanford.edu</a:t>
            </a:r>
          </a:p>
        </p:txBody>
      </p:sp>
      <p:sp>
        <p:nvSpPr>
          <p:cNvPr id="12" name="Rectangle: Diagonal Corners Rounded 11">
            <a:extLst>
              <a:ext uri="{FF2B5EF4-FFF2-40B4-BE49-F238E27FC236}">
                <a16:creationId xmlns:a16="http://schemas.microsoft.com/office/drawing/2014/main" id="{C0238EA7-0A62-2B19-BF7F-7468C9ECEDD2}"/>
              </a:ext>
            </a:extLst>
          </p:cNvPr>
          <p:cNvSpPr/>
          <p:nvPr/>
        </p:nvSpPr>
        <p:spPr>
          <a:xfrm>
            <a:off x="205903" y="9387802"/>
            <a:ext cx="7362216" cy="12324333"/>
          </a:xfrm>
          <a:prstGeom prst="round2DiagRect">
            <a:avLst/>
          </a:prstGeom>
          <a:no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Diagonal Corners Rounded 12">
            <a:extLst>
              <a:ext uri="{FF2B5EF4-FFF2-40B4-BE49-F238E27FC236}">
                <a16:creationId xmlns:a16="http://schemas.microsoft.com/office/drawing/2014/main" id="{4A0D4970-EE1D-240D-3FE4-A53AFA66D687}"/>
              </a:ext>
            </a:extLst>
          </p:cNvPr>
          <p:cNvSpPr/>
          <p:nvPr/>
        </p:nvSpPr>
        <p:spPr>
          <a:xfrm>
            <a:off x="8023688" y="2195215"/>
            <a:ext cx="11279236" cy="8777585"/>
          </a:xfrm>
          <a:prstGeom prst="round2DiagRect">
            <a:avLst/>
          </a:prstGeom>
          <a:no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Diagonal Corners Rounded 13">
            <a:extLst>
              <a:ext uri="{FF2B5EF4-FFF2-40B4-BE49-F238E27FC236}">
                <a16:creationId xmlns:a16="http://schemas.microsoft.com/office/drawing/2014/main" id="{BC386E57-EDE4-C438-0511-69B53C05E7D6}"/>
              </a:ext>
            </a:extLst>
          </p:cNvPr>
          <p:cNvSpPr/>
          <p:nvPr/>
        </p:nvSpPr>
        <p:spPr>
          <a:xfrm>
            <a:off x="8023689" y="11284439"/>
            <a:ext cx="7362216" cy="10427696"/>
          </a:xfrm>
          <a:prstGeom prst="round2DiagRect">
            <a:avLst/>
          </a:prstGeom>
          <a:no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Diagonal Corners Rounded 14">
            <a:extLst>
              <a:ext uri="{FF2B5EF4-FFF2-40B4-BE49-F238E27FC236}">
                <a16:creationId xmlns:a16="http://schemas.microsoft.com/office/drawing/2014/main" id="{91D00234-E0A5-5D5D-8278-BA0A25BA8DA3}"/>
              </a:ext>
            </a:extLst>
          </p:cNvPr>
          <p:cNvSpPr/>
          <p:nvPr/>
        </p:nvSpPr>
        <p:spPr>
          <a:xfrm>
            <a:off x="19786060" y="2191970"/>
            <a:ext cx="12704322" cy="5826709"/>
          </a:xfrm>
          <a:prstGeom prst="round2DiagRect">
            <a:avLst/>
          </a:prstGeom>
          <a:no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Diagonal Corners Rounded 15">
            <a:extLst>
              <a:ext uri="{FF2B5EF4-FFF2-40B4-BE49-F238E27FC236}">
                <a16:creationId xmlns:a16="http://schemas.microsoft.com/office/drawing/2014/main" id="{2297182E-C737-FE55-74E4-84075CE97EDB}"/>
              </a:ext>
            </a:extLst>
          </p:cNvPr>
          <p:cNvSpPr/>
          <p:nvPr/>
        </p:nvSpPr>
        <p:spPr>
          <a:xfrm>
            <a:off x="15841475" y="11277958"/>
            <a:ext cx="16707267" cy="5619392"/>
          </a:xfrm>
          <a:prstGeom prst="round2DiagRect">
            <a:avLst/>
          </a:prstGeom>
          <a:no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Diagonal Corners Rounded 16">
            <a:extLst>
              <a:ext uri="{FF2B5EF4-FFF2-40B4-BE49-F238E27FC236}">
                <a16:creationId xmlns:a16="http://schemas.microsoft.com/office/drawing/2014/main" id="{643C2FE3-FD78-64B4-B8A1-C8A7053CE85D}"/>
              </a:ext>
            </a:extLst>
          </p:cNvPr>
          <p:cNvSpPr/>
          <p:nvPr/>
        </p:nvSpPr>
        <p:spPr>
          <a:xfrm>
            <a:off x="15841474" y="17187359"/>
            <a:ext cx="8458219" cy="4524776"/>
          </a:xfrm>
          <a:prstGeom prst="round2DiagRect">
            <a:avLst/>
          </a:prstGeom>
          <a:no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Diagonal Corners Rounded 17">
            <a:extLst>
              <a:ext uri="{FF2B5EF4-FFF2-40B4-BE49-F238E27FC236}">
                <a16:creationId xmlns:a16="http://schemas.microsoft.com/office/drawing/2014/main" id="{0A06E4F9-3987-033F-7EA7-117E21C5F13A}"/>
              </a:ext>
            </a:extLst>
          </p:cNvPr>
          <p:cNvSpPr/>
          <p:nvPr/>
        </p:nvSpPr>
        <p:spPr>
          <a:xfrm>
            <a:off x="24708255" y="17193149"/>
            <a:ext cx="7782127" cy="4518986"/>
          </a:xfrm>
          <a:prstGeom prst="round2DiagRect">
            <a:avLst/>
          </a:prstGeom>
          <a:no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screenshot of a computer">
            <a:extLst>
              <a:ext uri="{FF2B5EF4-FFF2-40B4-BE49-F238E27FC236}">
                <a16:creationId xmlns:a16="http://schemas.microsoft.com/office/drawing/2014/main" id="{47FBC16F-41AF-B800-0A53-DC7D1E80C0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5818" y="6736408"/>
            <a:ext cx="5363182" cy="4022387"/>
          </a:xfrm>
          <a:prstGeom prst="rect">
            <a:avLst/>
          </a:prstGeom>
        </p:spPr>
      </p:pic>
      <p:pic>
        <p:nvPicPr>
          <p:cNvPr id="23" name="Picture 22">
            <a:extLst>
              <a:ext uri="{FF2B5EF4-FFF2-40B4-BE49-F238E27FC236}">
                <a16:creationId xmlns:a16="http://schemas.microsoft.com/office/drawing/2014/main" id="{5A68FF77-4EA1-9EF5-9526-23977652F0FE}"/>
              </a:ext>
            </a:extLst>
          </p:cNvPr>
          <p:cNvPicPr>
            <a:picLocks noChangeAspect="1"/>
          </p:cNvPicPr>
          <p:nvPr/>
        </p:nvPicPr>
        <p:blipFill>
          <a:blip r:embed="rId6"/>
          <a:stretch>
            <a:fillRect/>
          </a:stretch>
        </p:blipFill>
        <p:spPr>
          <a:xfrm>
            <a:off x="8125818" y="3311937"/>
            <a:ext cx="11032299" cy="3419606"/>
          </a:xfrm>
          <a:prstGeom prst="rect">
            <a:avLst/>
          </a:prstGeom>
        </p:spPr>
      </p:pic>
      <p:pic>
        <p:nvPicPr>
          <p:cNvPr id="27" name="Picture 26" descr="A picture containing text, screenshot, font, post-it note&#10;&#10;Description automatically generated">
            <a:extLst>
              <a:ext uri="{FF2B5EF4-FFF2-40B4-BE49-F238E27FC236}">
                <a16:creationId xmlns:a16="http://schemas.microsoft.com/office/drawing/2014/main" id="{940EC76B-EBC4-6EE1-21A5-C52F22A694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55128" y="3173394"/>
            <a:ext cx="11948878" cy="4625372"/>
          </a:xfrm>
          <a:prstGeom prst="rect">
            <a:avLst/>
          </a:prstGeom>
        </p:spPr>
      </p:pic>
      <p:sp>
        <p:nvSpPr>
          <p:cNvPr id="31" name="Rectangle: Diagonal Corners Rounded 30">
            <a:extLst>
              <a:ext uri="{FF2B5EF4-FFF2-40B4-BE49-F238E27FC236}">
                <a16:creationId xmlns:a16="http://schemas.microsoft.com/office/drawing/2014/main" id="{F9E42811-095D-DA62-F658-99F1FBF960CF}"/>
              </a:ext>
            </a:extLst>
          </p:cNvPr>
          <p:cNvSpPr/>
          <p:nvPr/>
        </p:nvSpPr>
        <p:spPr>
          <a:xfrm>
            <a:off x="19782820" y="2188730"/>
            <a:ext cx="12704322" cy="984664"/>
          </a:xfrm>
          <a:prstGeom prst="round2DiagRect">
            <a:avLst/>
          </a:prstGeom>
          <a:solidFill>
            <a:srgbClr val="CC3300"/>
          </a:solid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1067B15C-E9BC-7C16-4B04-D4A84EAAD66A}"/>
              </a:ext>
            </a:extLst>
          </p:cNvPr>
          <p:cNvSpPr txBox="1"/>
          <p:nvPr/>
        </p:nvSpPr>
        <p:spPr>
          <a:xfrm>
            <a:off x="19797393" y="2380766"/>
            <a:ext cx="12689750"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2-Part Methodology: Models &amp; Workflow</a:t>
            </a:r>
          </a:p>
        </p:txBody>
      </p:sp>
      <p:sp>
        <p:nvSpPr>
          <p:cNvPr id="33" name="Rectangle: Diagonal Corners Rounded 32">
            <a:extLst>
              <a:ext uri="{FF2B5EF4-FFF2-40B4-BE49-F238E27FC236}">
                <a16:creationId xmlns:a16="http://schemas.microsoft.com/office/drawing/2014/main" id="{3077BDE0-38C9-7B6B-F7D0-F72BEFFCB862}"/>
              </a:ext>
            </a:extLst>
          </p:cNvPr>
          <p:cNvSpPr/>
          <p:nvPr/>
        </p:nvSpPr>
        <p:spPr>
          <a:xfrm>
            <a:off x="8082063" y="2185490"/>
            <a:ext cx="11220861" cy="984664"/>
          </a:xfrm>
          <a:prstGeom prst="round2DiagRect">
            <a:avLst/>
          </a:prstGeom>
          <a:solidFill>
            <a:srgbClr val="CC3300"/>
          </a:solid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A1111F38-C30D-7777-8A02-76D6488C4AAE}"/>
              </a:ext>
            </a:extLst>
          </p:cNvPr>
          <p:cNvSpPr txBox="1"/>
          <p:nvPr/>
        </p:nvSpPr>
        <p:spPr>
          <a:xfrm>
            <a:off x="8140388" y="2377526"/>
            <a:ext cx="11177107"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Dataset &amp; Features: Pima Indian Diabetes (PID)</a:t>
            </a:r>
          </a:p>
        </p:txBody>
      </p:sp>
      <p:sp>
        <p:nvSpPr>
          <p:cNvPr id="36" name="TextBox 35">
            <a:extLst>
              <a:ext uri="{FF2B5EF4-FFF2-40B4-BE49-F238E27FC236}">
                <a16:creationId xmlns:a16="http://schemas.microsoft.com/office/drawing/2014/main" id="{A359C509-1F4C-E854-3DEE-CAB510E43AF5}"/>
              </a:ext>
            </a:extLst>
          </p:cNvPr>
          <p:cNvSpPr txBox="1"/>
          <p:nvPr/>
        </p:nvSpPr>
        <p:spPr>
          <a:xfrm>
            <a:off x="12937787" y="7003912"/>
            <a:ext cx="6361897" cy="3939540"/>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PID has 768 observations in total, 268 (34.9%) as diabetes. PID includes 8 numeric attributes covering the personal health status and medical examination results. All features are used and further selected by PCA &amp; K-means.</a:t>
            </a:r>
          </a:p>
          <a:p>
            <a:r>
              <a:rPr lang="en-US" sz="2500" b="1" dirty="0">
                <a:latin typeface="Times New Roman" panose="02020603050405020304" pitchFamily="18" charset="0"/>
                <a:cs typeface="Times New Roman" panose="02020603050405020304" pitchFamily="18" charset="0"/>
              </a:rPr>
              <a:t>EDA</a:t>
            </a:r>
            <a:r>
              <a:rPr lang="en-US" sz="2500" dirty="0">
                <a:latin typeface="Times New Roman" panose="02020603050405020304" pitchFamily="18" charset="0"/>
                <a:cs typeface="Times New Roman" panose="02020603050405020304" pitchFamily="18" charset="0"/>
              </a:rPr>
              <a:t>:</a:t>
            </a:r>
          </a:p>
          <a:p>
            <a:pPr marL="914400" lvl="1" indent="-457200">
              <a:buFont typeface="+mj-lt"/>
              <a:buAutoNum type="arabicPeriod"/>
            </a:pPr>
            <a:r>
              <a:rPr lang="en-US" sz="2500" dirty="0">
                <a:latin typeface="Times New Roman" panose="02020603050405020304" pitchFamily="18" charset="0"/>
                <a:cs typeface="Times New Roman" panose="02020603050405020304" pitchFamily="18" charset="0"/>
              </a:rPr>
              <a:t>Missing Value – Median</a:t>
            </a:r>
          </a:p>
          <a:p>
            <a:pPr marL="971550" lvl="1" indent="-514350">
              <a:buFont typeface="+mj-lt"/>
              <a:buAutoNum type="arabicPeriod"/>
            </a:pPr>
            <a:r>
              <a:rPr lang="en-US" sz="2500" dirty="0">
                <a:latin typeface="Times New Roman" panose="02020603050405020304" pitchFamily="18" charset="0"/>
                <a:cs typeface="Times New Roman" panose="02020603050405020304" pitchFamily="18" charset="0"/>
              </a:rPr>
              <a:t>Normalization</a:t>
            </a:r>
          </a:p>
          <a:p>
            <a:pPr marL="971550" lvl="1" indent="-514350">
              <a:buFont typeface="+mj-lt"/>
              <a:buAutoNum type="arabicPeriod"/>
            </a:pPr>
            <a:r>
              <a:rPr lang="en-US" sz="2500" dirty="0">
                <a:latin typeface="Times New Roman" panose="02020603050405020304" pitchFamily="18" charset="0"/>
                <a:cs typeface="Times New Roman" panose="02020603050405020304" pitchFamily="18" charset="0"/>
              </a:rPr>
              <a:t>Correlation Matrix – Glucose 0.5</a:t>
            </a:r>
          </a:p>
          <a:p>
            <a:pPr marL="971550" lvl="1" indent="-514350">
              <a:buFont typeface="+mj-lt"/>
              <a:buAutoNum type="arabicPeriod"/>
            </a:pPr>
            <a:r>
              <a:rPr lang="en-US" sz="2500" dirty="0">
                <a:latin typeface="Times New Roman" panose="02020603050405020304" pitchFamily="18" charset="0"/>
                <a:cs typeface="Times New Roman" panose="02020603050405020304" pitchFamily="18" charset="0"/>
              </a:rPr>
              <a:t>Training vs Testing: 70% / 30%</a:t>
            </a:r>
          </a:p>
        </p:txBody>
      </p:sp>
      <p:sp>
        <p:nvSpPr>
          <p:cNvPr id="37" name="Rectangle: Diagonal Corners Rounded 36">
            <a:extLst>
              <a:ext uri="{FF2B5EF4-FFF2-40B4-BE49-F238E27FC236}">
                <a16:creationId xmlns:a16="http://schemas.microsoft.com/office/drawing/2014/main" id="{1CFA7D0A-9791-C3D7-B5DE-5A225B75A7B6}"/>
              </a:ext>
            </a:extLst>
          </p:cNvPr>
          <p:cNvSpPr/>
          <p:nvPr/>
        </p:nvSpPr>
        <p:spPr>
          <a:xfrm>
            <a:off x="8020448" y="2191975"/>
            <a:ext cx="11279236" cy="8777585"/>
          </a:xfrm>
          <a:prstGeom prst="round2DiagRect">
            <a:avLst/>
          </a:prstGeom>
          <a:no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Diagonal Corners Rounded 37">
            <a:extLst>
              <a:ext uri="{FF2B5EF4-FFF2-40B4-BE49-F238E27FC236}">
                <a16:creationId xmlns:a16="http://schemas.microsoft.com/office/drawing/2014/main" id="{C6D8DEB4-09BD-C50C-20AB-F4FF82BF6075}"/>
              </a:ext>
            </a:extLst>
          </p:cNvPr>
          <p:cNvSpPr/>
          <p:nvPr/>
        </p:nvSpPr>
        <p:spPr>
          <a:xfrm>
            <a:off x="222118" y="2195211"/>
            <a:ext cx="7346001" cy="937099"/>
          </a:xfrm>
          <a:prstGeom prst="round2DiagRect">
            <a:avLst/>
          </a:prstGeom>
          <a:solidFill>
            <a:srgbClr val="CC3300"/>
          </a:solid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DB8DBB13-048D-F88C-142D-7F492EF81CC2}"/>
              </a:ext>
            </a:extLst>
          </p:cNvPr>
          <p:cNvSpPr txBox="1"/>
          <p:nvPr/>
        </p:nvSpPr>
        <p:spPr>
          <a:xfrm>
            <a:off x="222119" y="2353745"/>
            <a:ext cx="7357334"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Predicting</a:t>
            </a:r>
          </a:p>
        </p:txBody>
      </p:sp>
      <p:sp>
        <p:nvSpPr>
          <p:cNvPr id="40" name="Rectangle: Diagonal Corners Rounded 39">
            <a:extLst>
              <a:ext uri="{FF2B5EF4-FFF2-40B4-BE49-F238E27FC236}">
                <a16:creationId xmlns:a16="http://schemas.microsoft.com/office/drawing/2014/main" id="{4B1D23E1-EB77-D4A3-B891-C80BEDB27CB4}"/>
              </a:ext>
            </a:extLst>
          </p:cNvPr>
          <p:cNvSpPr/>
          <p:nvPr/>
        </p:nvSpPr>
        <p:spPr>
          <a:xfrm>
            <a:off x="24705015" y="17190733"/>
            <a:ext cx="7782127" cy="610890"/>
          </a:xfrm>
          <a:prstGeom prst="round2DiagRect">
            <a:avLst/>
          </a:prstGeom>
          <a:solidFill>
            <a:srgbClr val="CC3300"/>
          </a:solid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8EA7A839-B2F7-258F-855E-93A9E5AAF005}"/>
              </a:ext>
            </a:extLst>
          </p:cNvPr>
          <p:cNvSpPr txBox="1"/>
          <p:nvPr/>
        </p:nvSpPr>
        <p:spPr>
          <a:xfrm>
            <a:off x="24708256" y="17187359"/>
            <a:ext cx="7785366"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References</a:t>
            </a:r>
          </a:p>
        </p:txBody>
      </p:sp>
      <p:sp>
        <p:nvSpPr>
          <p:cNvPr id="43" name="TextBox 42">
            <a:extLst>
              <a:ext uri="{FF2B5EF4-FFF2-40B4-BE49-F238E27FC236}">
                <a16:creationId xmlns:a16="http://schemas.microsoft.com/office/drawing/2014/main" id="{98A0C529-6ABE-58C7-7803-78A9B800C6C7}"/>
              </a:ext>
            </a:extLst>
          </p:cNvPr>
          <p:cNvSpPr txBox="1"/>
          <p:nvPr/>
        </p:nvSpPr>
        <p:spPr>
          <a:xfrm>
            <a:off x="222118" y="3132310"/>
            <a:ext cx="7311954" cy="5863144"/>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Diabetes Mellitus </a:t>
            </a:r>
            <a:r>
              <a:rPr lang="en-US" sz="2500" dirty="0">
                <a:latin typeface="Times New Roman" panose="02020603050405020304" pitchFamily="18" charset="0"/>
                <a:cs typeface="Times New Roman" panose="02020603050405020304" pitchFamily="18" charset="0"/>
              </a:rPr>
              <a:t>(DM) is a chronic disease with high blood sugar and doesn’t have a permanent cure; hence early detection is required.</a:t>
            </a:r>
          </a:p>
          <a:p>
            <a:r>
              <a:rPr lang="en-US" sz="2500" dirty="0">
                <a:latin typeface="Times New Roman" panose="02020603050405020304" pitchFamily="18" charset="0"/>
                <a:cs typeface="Times New Roman" panose="02020603050405020304" pitchFamily="18" charset="0"/>
              </a:rPr>
              <a:t>This research applies a </a:t>
            </a:r>
            <a:r>
              <a:rPr lang="en-US" sz="2500" b="1" dirty="0">
                <a:latin typeface="Times New Roman" panose="02020603050405020304" pitchFamily="18" charset="0"/>
                <a:cs typeface="Times New Roman" panose="02020603050405020304" pitchFamily="18" charset="0"/>
              </a:rPr>
              <a:t>2-part methodology</a:t>
            </a:r>
            <a:r>
              <a:rPr lang="en-US" sz="2500" dirty="0">
                <a:latin typeface="Times New Roman" panose="02020603050405020304" pitchFamily="18" charset="0"/>
                <a:cs typeface="Times New Roman" panose="02020603050405020304" pitchFamily="18" charset="0"/>
              </a:rPr>
              <a:t> into diabetes prediction, based on PID dataset. </a:t>
            </a:r>
          </a:p>
          <a:p>
            <a:r>
              <a:rPr lang="en-US" sz="2500" dirty="0">
                <a:latin typeface="Times New Roman" panose="02020603050405020304" pitchFamily="18" charset="0"/>
                <a:cs typeface="Times New Roman" panose="02020603050405020304" pitchFamily="18" charset="0"/>
              </a:rPr>
              <a:t>In </a:t>
            </a:r>
            <a:r>
              <a:rPr lang="en-US" sz="2500" b="1" dirty="0">
                <a:latin typeface="Times New Roman" panose="02020603050405020304" pitchFamily="18" charset="0"/>
                <a:cs typeface="Times New Roman" panose="02020603050405020304" pitchFamily="18" charset="0"/>
              </a:rPr>
              <a:t>baseline</a:t>
            </a:r>
            <a:r>
              <a:rPr lang="en-US" sz="2500" dirty="0">
                <a:latin typeface="Times New Roman" panose="02020603050405020304" pitchFamily="18" charset="0"/>
                <a:cs typeface="Times New Roman" panose="02020603050405020304" pitchFamily="18" charset="0"/>
              </a:rPr>
              <a:t> approach, we train Logistic Regression, Naïve Bayes &amp; SVM, with </a:t>
            </a:r>
            <a:r>
              <a:rPr lang="en-US" sz="2500" b="1" dirty="0">
                <a:solidFill>
                  <a:srgbClr val="FF0000"/>
                </a:solidFill>
                <a:latin typeface="Times New Roman" panose="02020603050405020304" pitchFamily="18" charset="0"/>
                <a:cs typeface="Times New Roman" panose="02020603050405020304" pitchFamily="18" charset="0"/>
              </a:rPr>
              <a:t>total accuracy</a:t>
            </a:r>
            <a:r>
              <a:rPr lang="en-US" sz="2500" dirty="0">
                <a:latin typeface="Times New Roman" panose="02020603050405020304" pitchFamily="18" charset="0"/>
                <a:cs typeface="Times New Roman" panose="02020603050405020304" pitchFamily="18" charset="0"/>
              </a:rPr>
              <a:t> of ~75% but </a:t>
            </a:r>
            <a:r>
              <a:rPr lang="en-US" sz="2500" b="1" dirty="0">
                <a:solidFill>
                  <a:srgbClr val="FF0000"/>
                </a:solidFill>
                <a:latin typeface="Times New Roman" panose="02020603050405020304" pitchFamily="18" charset="0"/>
                <a:cs typeface="Times New Roman" panose="02020603050405020304" pitchFamily="18" charset="0"/>
              </a:rPr>
              <a:t>imbalanced gap</a:t>
            </a:r>
            <a:r>
              <a:rPr lang="en-US" sz="2500" dirty="0">
                <a:latin typeface="Times New Roman" panose="02020603050405020304" pitchFamily="18" charset="0"/>
                <a:cs typeface="Times New Roman" panose="02020603050405020304" pitchFamily="18" charset="0"/>
              </a:rPr>
              <a:t>, 20%, between positive and negative.</a:t>
            </a:r>
          </a:p>
          <a:p>
            <a:r>
              <a:rPr lang="en-US" sz="2500" dirty="0">
                <a:latin typeface="Times New Roman" panose="02020603050405020304" pitchFamily="18" charset="0"/>
                <a:cs typeface="Times New Roman" panose="02020603050405020304" pitchFamily="18" charset="0"/>
              </a:rPr>
              <a:t>In </a:t>
            </a:r>
            <a:r>
              <a:rPr lang="en-US" sz="2500" b="1" dirty="0">
                <a:latin typeface="Times New Roman" panose="02020603050405020304" pitchFamily="18" charset="0"/>
                <a:cs typeface="Times New Roman" panose="02020603050405020304" pitchFamily="18" charset="0"/>
              </a:rPr>
              <a:t>improvement</a:t>
            </a:r>
            <a:r>
              <a:rPr lang="en-US" sz="2500" dirty="0">
                <a:latin typeface="Times New Roman" panose="02020603050405020304" pitchFamily="18" charset="0"/>
                <a:cs typeface="Times New Roman" panose="02020603050405020304" pitchFamily="18" charset="0"/>
              </a:rPr>
              <a:t> approach, Random Forest shrinks the imbalance gap down to &lt;10%; PCA/K-means refined the dataset and LR’s retraining results in 95% accuracy;</a:t>
            </a:r>
          </a:p>
          <a:p>
            <a:r>
              <a:rPr lang="en-US" sz="2500" dirty="0">
                <a:latin typeface="Times New Roman" panose="02020603050405020304" pitchFamily="18" charset="0"/>
                <a:cs typeface="Times New Roman" panose="02020603050405020304" pitchFamily="18" charset="0"/>
              </a:rPr>
              <a:t>Multiple Layers’ Neural Network is trained by changing hyperparameters and gets 89% accuracy, convolutional layer is added, and the accuracy is improved to 90.91%. </a:t>
            </a:r>
          </a:p>
        </p:txBody>
      </p:sp>
      <p:sp>
        <p:nvSpPr>
          <p:cNvPr id="44" name="TextBox 43">
            <a:extLst>
              <a:ext uri="{FF2B5EF4-FFF2-40B4-BE49-F238E27FC236}">
                <a16:creationId xmlns:a16="http://schemas.microsoft.com/office/drawing/2014/main" id="{B46E654C-FBBF-36C1-EA2B-138B65135692}"/>
              </a:ext>
            </a:extLst>
          </p:cNvPr>
          <p:cNvSpPr txBox="1"/>
          <p:nvPr/>
        </p:nvSpPr>
        <p:spPr>
          <a:xfrm>
            <a:off x="24755262" y="17923773"/>
            <a:ext cx="7738360" cy="378565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[1]	Sharma, T., &amp; Shah, M. (2021). A comprehensive review of machine learning techniques on diabetes detection.</a:t>
            </a:r>
          </a:p>
          <a:p>
            <a:r>
              <a:rPr lang="en-US" sz="2400" dirty="0">
                <a:latin typeface="Times New Roman" panose="02020603050405020304" pitchFamily="18" charset="0"/>
                <a:cs typeface="Times New Roman" panose="02020603050405020304" pitchFamily="18" charset="0"/>
              </a:rPr>
              <a:t>[2] Aishwarya Mujumdar, and Dr. </a:t>
            </a:r>
            <a:r>
              <a:rPr lang="en-US" sz="2400" dirty="0" err="1">
                <a:latin typeface="Times New Roman" panose="02020603050405020304" pitchFamily="18" charset="0"/>
                <a:cs typeface="Times New Roman" panose="02020603050405020304" pitchFamily="18" charset="0"/>
              </a:rPr>
              <a:t>Vaidehi</a:t>
            </a:r>
            <a:r>
              <a:rPr lang="en-US" sz="2400" dirty="0">
                <a:latin typeface="Times New Roman" panose="02020603050405020304" pitchFamily="18" charset="0"/>
                <a:cs typeface="Times New Roman" panose="02020603050405020304" pitchFamily="18" charset="0"/>
              </a:rPr>
              <a:t> V. Diabetes Prediction using Machine Learning Algorithms, 2019.</a:t>
            </a:r>
          </a:p>
          <a:p>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Tejas</a:t>
            </a:r>
            <a:r>
              <a:rPr lang="en-US" sz="2400" dirty="0">
                <a:latin typeface="Times New Roman" panose="02020603050405020304" pitchFamily="18" charset="0"/>
                <a:cs typeface="Times New Roman" panose="02020603050405020304" pitchFamily="18" charset="0"/>
              </a:rPr>
              <a:t> N. Joshi, and Prof. Pramila M. </a:t>
            </a:r>
            <a:r>
              <a:rPr lang="en-US" sz="2400" dirty="0" err="1">
                <a:latin typeface="Times New Roman" panose="02020603050405020304" pitchFamily="18" charset="0"/>
                <a:cs typeface="Times New Roman" panose="02020603050405020304" pitchFamily="18" charset="0"/>
              </a:rPr>
              <a:t>Chawan</a:t>
            </a:r>
            <a:r>
              <a:rPr lang="en-US" sz="2400" dirty="0">
                <a:latin typeface="Times New Roman" panose="02020603050405020304" pitchFamily="18" charset="0"/>
                <a:cs typeface="Times New Roman" panose="02020603050405020304" pitchFamily="18" charset="0"/>
              </a:rPr>
              <a:t>. Diabetes Prediction using Machine Learning Techniques, 2018.</a:t>
            </a:r>
          </a:p>
          <a:p>
            <a:r>
              <a:rPr lang="en-US" sz="2400" dirty="0">
                <a:latin typeface="Times New Roman" panose="02020603050405020304" pitchFamily="18" charset="0"/>
                <a:cs typeface="Times New Roman" panose="02020603050405020304" pitchFamily="18" charset="0"/>
              </a:rPr>
              <a:t>[4] </a:t>
            </a:r>
            <a:r>
              <a:rPr lang="en-US" sz="2400" dirty="0" err="1">
                <a:latin typeface="Times New Roman" panose="02020603050405020304" pitchFamily="18" charset="0"/>
                <a:cs typeface="Times New Roman" panose="02020603050405020304" pitchFamily="18" charset="0"/>
              </a:rPr>
              <a:t>Jobeda</a:t>
            </a:r>
            <a:r>
              <a:rPr lang="en-US" sz="2400" dirty="0">
                <a:latin typeface="Times New Roman" panose="02020603050405020304" pitchFamily="18" charset="0"/>
                <a:cs typeface="Times New Roman" panose="02020603050405020304" pitchFamily="18" charset="0"/>
              </a:rPr>
              <a:t> Jamal Khanam, and Simon Y. Foo. A comparison of machine learning algorithms for diabetes prediction, 2021.</a:t>
            </a:r>
          </a:p>
          <a:p>
            <a:r>
              <a:rPr lang="en-US" sz="2400" dirty="0">
                <a:latin typeface="Times New Roman" panose="02020603050405020304" pitchFamily="18" charset="0"/>
                <a:cs typeface="Times New Roman" panose="02020603050405020304" pitchFamily="18" charset="0"/>
              </a:rPr>
              <a:t>[5] [3]	</a:t>
            </a:r>
            <a:r>
              <a:rPr lang="en-US" sz="2400" dirty="0" err="1">
                <a:latin typeface="Times New Roman" panose="02020603050405020304" pitchFamily="18" charset="0"/>
                <a:cs typeface="Times New Roman" panose="02020603050405020304" pitchFamily="18" charset="0"/>
              </a:rPr>
              <a:t>Jingyu</a:t>
            </a:r>
            <a:r>
              <a:rPr lang="en-US" sz="2400" dirty="0">
                <a:latin typeface="Times New Roman" panose="02020603050405020304" pitchFamily="18" charset="0"/>
                <a:cs typeface="Times New Roman" panose="02020603050405020304" pitchFamily="18" charset="0"/>
              </a:rPr>
              <a:t> Xue et al (2020). Research on Diabetes Prediction Method Based on Machine Learning.</a:t>
            </a:r>
          </a:p>
        </p:txBody>
      </p:sp>
      <p:sp>
        <p:nvSpPr>
          <p:cNvPr id="45" name="Rectangle: Diagonal Corners Rounded 44">
            <a:extLst>
              <a:ext uri="{FF2B5EF4-FFF2-40B4-BE49-F238E27FC236}">
                <a16:creationId xmlns:a16="http://schemas.microsoft.com/office/drawing/2014/main" id="{0DC91F10-7C50-7F82-5C9B-5907883828C8}"/>
              </a:ext>
            </a:extLst>
          </p:cNvPr>
          <p:cNvSpPr/>
          <p:nvPr/>
        </p:nvSpPr>
        <p:spPr>
          <a:xfrm>
            <a:off x="19782820" y="8346335"/>
            <a:ext cx="12704322" cy="2623225"/>
          </a:xfrm>
          <a:prstGeom prst="round2DiagRect">
            <a:avLst/>
          </a:prstGeom>
          <a:no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Diagonal Corners Rounded 46">
            <a:extLst>
              <a:ext uri="{FF2B5EF4-FFF2-40B4-BE49-F238E27FC236}">
                <a16:creationId xmlns:a16="http://schemas.microsoft.com/office/drawing/2014/main" id="{FE7531A7-04E0-ECB6-95FF-B778351A60DC}"/>
              </a:ext>
            </a:extLst>
          </p:cNvPr>
          <p:cNvSpPr/>
          <p:nvPr/>
        </p:nvSpPr>
        <p:spPr>
          <a:xfrm>
            <a:off x="15838234" y="17184119"/>
            <a:ext cx="8458219" cy="739654"/>
          </a:xfrm>
          <a:prstGeom prst="round2DiagRect">
            <a:avLst/>
          </a:prstGeom>
          <a:solidFill>
            <a:srgbClr val="CC3300"/>
          </a:solid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AC199AA5-EA50-3FBF-3344-18A081333876}"/>
              </a:ext>
            </a:extLst>
          </p:cNvPr>
          <p:cNvSpPr txBox="1"/>
          <p:nvPr/>
        </p:nvSpPr>
        <p:spPr>
          <a:xfrm>
            <a:off x="15838233" y="17230780"/>
            <a:ext cx="8464699"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Future Work</a:t>
            </a:r>
          </a:p>
        </p:txBody>
      </p:sp>
      <p:sp>
        <p:nvSpPr>
          <p:cNvPr id="49" name="TextBox 48">
            <a:extLst>
              <a:ext uri="{FF2B5EF4-FFF2-40B4-BE49-F238E27FC236}">
                <a16:creationId xmlns:a16="http://schemas.microsoft.com/office/drawing/2014/main" id="{DE78D914-C158-290E-BB7D-3B6C3D97BB1B}"/>
              </a:ext>
            </a:extLst>
          </p:cNvPr>
          <p:cNvSpPr txBox="1"/>
          <p:nvPr/>
        </p:nvSpPr>
        <p:spPr>
          <a:xfrm>
            <a:off x="15880401" y="18017805"/>
            <a:ext cx="8416052" cy="3785652"/>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For the future work, </a:t>
            </a:r>
            <a:r>
              <a:rPr lang="en-US" sz="3000" b="1" dirty="0">
                <a:latin typeface="Times New Roman" panose="02020603050405020304" pitchFamily="18" charset="0"/>
                <a:cs typeface="Times New Roman" panose="02020603050405020304" pitchFamily="18" charset="0"/>
              </a:rPr>
              <a:t>k-fold cross-validation</a:t>
            </a:r>
            <a:r>
              <a:rPr lang="en-US" sz="3000" dirty="0">
                <a:latin typeface="Times New Roman" panose="02020603050405020304" pitchFamily="18" charset="0"/>
                <a:cs typeface="Times New Roman" panose="02020603050405020304" pitchFamily="18" charset="0"/>
              </a:rPr>
              <a:t> is under consideration since our research focused on 7/3 dataset split. Also, </a:t>
            </a:r>
            <a:r>
              <a:rPr lang="en-US" sz="3000" b="1" dirty="0">
                <a:latin typeface="Times New Roman" panose="02020603050405020304" pitchFamily="18" charset="0"/>
                <a:cs typeface="Times New Roman" panose="02020603050405020304" pitchFamily="18" charset="0"/>
              </a:rPr>
              <a:t>neural networks</a:t>
            </a:r>
            <a:r>
              <a:rPr lang="en-US" sz="3000" dirty="0">
                <a:latin typeface="Times New Roman" panose="02020603050405020304" pitchFamily="18" charset="0"/>
                <a:cs typeface="Times New Roman" panose="02020603050405020304" pitchFamily="18" charset="0"/>
              </a:rPr>
              <a:t> with more different number of layers/neurons need to be trained and compare the performance. Finally, the dataset’s small size is another point we need to consider, such as if the accuracy would be impacted by the </a:t>
            </a:r>
            <a:r>
              <a:rPr lang="en-US" sz="3000" b="1" dirty="0">
                <a:latin typeface="Times New Roman" panose="02020603050405020304" pitchFamily="18" charset="0"/>
                <a:cs typeface="Times New Roman" panose="02020603050405020304" pitchFamily="18" charset="0"/>
              </a:rPr>
              <a:t>size of the dataset</a:t>
            </a:r>
            <a:r>
              <a:rPr lang="en-US" sz="3000" dirty="0">
                <a:latin typeface="Times New Roman" panose="02020603050405020304" pitchFamily="18" charset="0"/>
                <a:cs typeface="Times New Roman" panose="02020603050405020304" pitchFamily="18" charset="0"/>
              </a:rPr>
              <a:t>.</a:t>
            </a:r>
          </a:p>
        </p:txBody>
      </p:sp>
      <p:sp>
        <p:nvSpPr>
          <p:cNvPr id="50" name="Rectangle: Diagonal Corners Rounded 49">
            <a:extLst>
              <a:ext uri="{FF2B5EF4-FFF2-40B4-BE49-F238E27FC236}">
                <a16:creationId xmlns:a16="http://schemas.microsoft.com/office/drawing/2014/main" id="{E46068C8-94E4-97E2-A1A5-638AC051F4E7}"/>
              </a:ext>
            </a:extLst>
          </p:cNvPr>
          <p:cNvSpPr/>
          <p:nvPr/>
        </p:nvSpPr>
        <p:spPr>
          <a:xfrm>
            <a:off x="8020445" y="11281199"/>
            <a:ext cx="7362216" cy="1034017"/>
          </a:xfrm>
          <a:prstGeom prst="round2DiagRect">
            <a:avLst/>
          </a:prstGeom>
          <a:solidFill>
            <a:srgbClr val="CC3300"/>
          </a:solid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F68E3937-40EB-2901-B1E3-8EA35BAEB567}"/>
              </a:ext>
            </a:extLst>
          </p:cNvPr>
          <p:cNvSpPr txBox="1"/>
          <p:nvPr/>
        </p:nvSpPr>
        <p:spPr>
          <a:xfrm>
            <a:off x="8031815" y="11397222"/>
            <a:ext cx="7357334"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Neural Network</a:t>
            </a:r>
          </a:p>
        </p:txBody>
      </p:sp>
      <p:sp>
        <p:nvSpPr>
          <p:cNvPr id="52" name="Rectangle: Diagonal Corners Rounded 51">
            <a:extLst>
              <a:ext uri="{FF2B5EF4-FFF2-40B4-BE49-F238E27FC236}">
                <a16:creationId xmlns:a16="http://schemas.microsoft.com/office/drawing/2014/main" id="{BCFA2714-BB64-2503-A304-286824DC300A}"/>
              </a:ext>
            </a:extLst>
          </p:cNvPr>
          <p:cNvSpPr/>
          <p:nvPr/>
        </p:nvSpPr>
        <p:spPr>
          <a:xfrm>
            <a:off x="15857285" y="11274719"/>
            <a:ext cx="16707267" cy="866110"/>
          </a:xfrm>
          <a:prstGeom prst="round2DiagRect">
            <a:avLst/>
          </a:prstGeom>
          <a:solidFill>
            <a:srgbClr val="CC3300"/>
          </a:solid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1985A1B1-4ADD-73CB-0703-57E72EC478BC}"/>
              </a:ext>
            </a:extLst>
          </p:cNvPr>
          <p:cNvSpPr txBox="1"/>
          <p:nvPr/>
        </p:nvSpPr>
        <p:spPr>
          <a:xfrm>
            <a:off x="15844719" y="11416678"/>
            <a:ext cx="16707263"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Results &amp; Discussion</a:t>
            </a:r>
          </a:p>
        </p:txBody>
      </p:sp>
      <p:sp>
        <p:nvSpPr>
          <p:cNvPr id="54" name="Rectangle: Diagonal Corners Rounded 53">
            <a:extLst>
              <a:ext uri="{FF2B5EF4-FFF2-40B4-BE49-F238E27FC236}">
                <a16:creationId xmlns:a16="http://schemas.microsoft.com/office/drawing/2014/main" id="{980240D7-1504-A3D4-BEFA-3921DE0C69C0}"/>
              </a:ext>
            </a:extLst>
          </p:cNvPr>
          <p:cNvSpPr/>
          <p:nvPr/>
        </p:nvSpPr>
        <p:spPr>
          <a:xfrm>
            <a:off x="19779580" y="8343095"/>
            <a:ext cx="12704322" cy="652359"/>
          </a:xfrm>
          <a:prstGeom prst="round2DiagRect">
            <a:avLst/>
          </a:prstGeom>
          <a:solidFill>
            <a:srgbClr val="CC3300"/>
          </a:solid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5D03E9C6-3732-2028-BFB2-7F0A529020D0}"/>
              </a:ext>
            </a:extLst>
          </p:cNvPr>
          <p:cNvSpPr txBox="1"/>
          <p:nvPr/>
        </p:nvSpPr>
        <p:spPr>
          <a:xfrm>
            <a:off x="19735807" y="8338858"/>
            <a:ext cx="7229265"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Principal Component Analysis (7)</a:t>
            </a:r>
          </a:p>
        </p:txBody>
      </p:sp>
      <p:sp>
        <p:nvSpPr>
          <p:cNvPr id="57" name="Rectangle: Diagonal Corners Rounded 56">
            <a:extLst>
              <a:ext uri="{FF2B5EF4-FFF2-40B4-BE49-F238E27FC236}">
                <a16:creationId xmlns:a16="http://schemas.microsoft.com/office/drawing/2014/main" id="{B1130989-D5E6-BDE3-69AC-E4D17D2D6684}"/>
              </a:ext>
            </a:extLst>
          </p:cNvPr>
          <p:cNvSpPr/>
          <p:nvPr/>
        </p:nvSpPr>
        <p:spPr>
          <a:xfrm>
            <a:off x="203068" y="9384967"/>
            <a:ext cx="7362216" cy="1101855"/>
          </a:xfrm>
          <a:prstGeom prst="round2DiagRect">
            <a:avLst/>
          </a:prstGeom>
          <a:solidFill>
            <a:srgbClr val="CC3300"/>
          </a:solid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DB11A139-090D-63C6-88AE-01B51DC59BB4}"/>
              </a:ext>
            </a:extLst>
          </p:cNvPr>
          <p:cNvSpPr txBox="1"/>
          <p:nvPr/>
        </p:nvSpPr>
        <p:spPr>
          <a:xfrm>
            <a:off x="226991" y="9604497"/>
            <a:ext cx="7357334"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Baseline &amp; Random Forest</a:t>
            </a:r>
          </a:p>
        </p:txBody>
      </p:sp>
      <p:pic>
        <p:nvPicPr>
          <p:cNvPr id="62" name="Picture 61" descr="A picture containing text, screenshot, diagram, parallel&#10;&#10;Description automatically generated">
            <a:extLst>
              <a:ext uri="{FF2B5EF4-FFF2-40B4-BE49-F238E27FC236}">
                <a16:creationId xmlns:a16="http://schemas.microsoft.com/office/drawing/2014/main" id="{40EF4C01-2686-EC8D-D030-5F1F78A7DBB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748" y="17114153"/>
            <a:ext cx="7115470" cy="3770932"/>
          </a:xfrm>
          <a:prstGeom prst="rect">
            <a:avLst/>
          </a:prstGeom>
        </p:spPr>
      </p:pic>
      <p:pic>
        <p:nvPicPr>
          <p:cNvPr id="66" name="Picture 65" descr="A diagram of a network&#10;&#10;Description automatically generated with low confidence">
            <a:extLst>
              <a:ext uri="{FF2B5EF4-FFF2-40B4-BE49-F238E27FC236}">
                <a16:creationId xmlns:a16="http://schemas.microsoft.com/office/drawing/2014/main" id="{4479A2F7-8E7F-C371-0263-2FA013E958F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13825" y="16743942"/>
            <a:ext cx="6173606" cy="4141143"/>
          </a:xfrm>
          <a:prstGeom prst="rect">
            <a:avLst/>
          </a:prstGeom>
        </p:spPr>
      </p:pic>
      <p:pic>
        <p:nvPicPr>
          <p:cNvPr id="69" name="Picture 68">
            <a:extLst>
              <a:ext uri="{FF2B5EF4-FFF2-40B4-BE49-F238E27FC236}">
                <a16:creationId xmlns:a16="http://schemas.microsoft.com/office/drawing/2014/main" id="{4816383B-0D1F-B859-DE06-37934D34B057}"/>
              </a:ext>
            </a:extLst>
          </p:cNvPr>
          <p:cNvPicPr>
            <a:picLocks noChangeAspect="1"/>
          </p:cNvPicPr>
          <p:nvPr/>
        </p:nvPicPr>
        <p:blipFill>
          <a:blip r:embed="rId10"/>
          <a:stretch>
            <a:fillRect/>
          </a:stretch>
        </p:blipFill>
        <p:spPr>
          <a:xfrm>
            <a:off x="15943639" y="12229093"/>
            <a:ext cx="9756838" cy="4597743"/>
          </a:xfrm>
          <a:prstGeom prst="rect">
            <a:avLst/>
          </a:prstGeom>
        </p:spPr>
      </p:pic>
      <mc:AlternateContent xmlns:mc="http://schemas.openxmlformats.org/markup-compatibility/2006">
        <mc:Choice xmlns:a14="http://schemas.microsoft.com/office/drawing/2010/main" Requires="a14">
          <p:sp>
            <p:nvSpPr>
              <p:cNvPr id="70" name="TextBox 69">
                <a:extLst>
                  <a:ext uri="{FF2B5EF4-FFF2-40B4-BE49-F238E27FC236}">
                    <a16:creationId xmlns:a16="http://schemas.microsoft.com/office/drawing/2014/main" id="{46065EBA-0D04-C194-7A2C-1EC21187A61B}"/>
                  </a:ext>
                </a:extLst>
              </p:cNvPr>
              <p:cNvSpPr txBox="1"/>
              <p:nvPr/>
            </p:nvSpPr>
            <p:spPr>
              <a:xfrm>
                <a:off x="19987094" y="9219328"/>
                <a:ext cx="3297684" cy="136710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func>
                        <m:funcPr>
                          <m:ctrlPr>
                            <a:rPr lang="en-US" sz="2600" b="0" i="1" smtClean="0">
                              <a:latin typeface="Cambria Math" panose="02040503050406030204" pitchFamily="18" charset="0"/>
                            </a:rPr>
                          </m:ctrlPr>
                        </m:funcPr>
                        <m:fName>
                          <m:limLow>
                            <m:limLowPr>
                              <m:ctrlPr>
                                <a:rPr lang="en-US" sz="2600" b="0" i="1" smtClean="0">
                                  <a:latin typeface="Cambria Math" panose="02040503050406030204" pitchFamily="18" charset="0"/>
                                </a:rPr>
                              </m:ctrlPr>
                            </m:limLowPr>
                            <m:e>
                              <m:r>
                                <m:rPr>
                                  <m:sty m:val="p"/>
                                </m:rPr>
                                <a:rPr lang="en-US" sz="2600" b="0" i="0" smtClean="0">
                                  <a:latin typeface="Cambria Math" panose="02040503050406030204" pitchFamily="18" charset="0"/>
                                </a:rPr>
                                <m:t>maximize</m:t>
                              </m:r>
                            </m:e>
                            <m:lim>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m:t>
                                  </m:r>
                                </m:e>
                                <m:sub>
                                  <m:r>
                                    <a:rPr lang="en-US" sz="2600" b="0" i="1" smtClean="0">
                                      <a:latin typeface="Cambria Math" panose="02040503050406030204" pitchFamily="18" charset="0"/>
                                    </a:rPr>
                                    <m:t>11</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m:t>
                                  </m:r>
                                </m:e>
                                <m:sub>
                                  <m:r>
                                    <a:rPr lang="en-US" sz="2600" i="1">
                                      <a:latin typeface="Cambria Math" panose="02040503050406030204" pitchFamily="18" charset="0"/>
                                    </a:rPr>
                                    <m:t>1</m:t>
                                  </m:r>
                                  <m:r>
                                    <a:rPr lang="en-US" sz="2600" b="0" i="1" smtClean="0">
                                      <a:latin typeface="Cambria Math" panose="02040503050406030204" pitchFamily="18" charset="0"/>
                                    </a:rPr>
                                    <m:t>2</m:t>
                                  </m:r>
                                </m:sub>
                              </m:sSub>
                              <m:r>
                                <a:rPr lang="en-US" sz="2600" b="0" i="1" smtClean="0">
                                  <a:latin typeface="Cambria Math" panose="02040503050406030204" pitchFamily="18" charset="0"/>
                                </a:rPr>
                                <m:t>,</m:t>
                              </m:r>
                              <m:r>
                                <a:rPr lang="en-US" sz="2600" b="0" i="1" smtClean="0">
                                  <a:latin typeface="Cambria Math" panose="02040503050406030204" pitchFamily="18" charset="0"/>
                                </a:rPr>
                                <m:t>…, </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m:t>
                                  </m:r>
                                </m:e>
                                <m:sub>
                                  <m:r>
                                    <a:rPr lang="en-US" sz="2600" b="0" i="1" smtClean="0">
                                      <a:latin typeface="Cambria Math" panose="02040503050406030204" pitchFamily="18" charset="0"/>
                                    </a:rPr>
                                    <m:t>𝑝</m:t>
                                  </m:r>
                                  <m:r>
                                    <a:rPr lang="en-US" sz="2600" b="0" i="1" smtClean="0">
                                      <a:latin typeface="Cambria Math" panose="02040503050406030204" pitchFamily="18" charset="0"/>
                                    </a:rPr>
                                    <m:t>1</m:t>
                                  </m:r>
                                </m:sub>
                              </m:sSub>
                              <m:r>
                                <a:rPr lang="en-US" sz="2600" b="0" i="1" smtClean="0">
                                  <a:latin typeface="Cambria Math" panose="02040503050406030204" pitchFamily="18" charset="0"/>
                                </a:rPr>
                                <m:t> </m:t>
                              </m:r>
                            </m:lim>
                          </m:limLow>
                        </m:fName>
                        <m:e>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1</m:t>
                              </m:r>
                            </m:num>
                            <m:den>
                              <m:r>
                                <a:rPr lang="en-US" sz="2600" b="0" i="1" smtClean="0">
                                  <a:latin typeface="Cambria Math" panose="02040503050406030204" pitchFamily="18" charset="0"/>
                                </a:rPr>
                                <m:t>𝑛</m:t>
                              </m:r>
                            </m:den>
                          </m:f>
                          <m:nary>
                            <m:naryPr>
                              <m:chr m:val="∑"/>
                              <m:ctrlPr>
                                <a:rPr lang="en-US" sz="2600" b="0" i="1" smtClean="0">
                                  <a:latin typeface="Cambria Math" panose="02040503050406030204" pitchFamily="18" charset="0"/>
                                </a:rPr>
                              </m:ctrlPr>
                            </m:naryPr>
                            <m:sub>
                              <m:r>
                                <m:rPr>
                                  <m:brk m:alnAt="23"/>
                                </m:rPr>
                                <a:rPr lang="en-US" sz="2600" b="0" i="1" smtClean="0">
                                  <a:latin typeface="Cambria Math" panose="02040503050406030204" pitchFamily="18" charset="0"/>
                                </a:rPr>
                                <m:t>𝑖</m:t>
                              </m:r>
                              <m:r>
                                <a:rPr lang="en-US" sz="2600" b="0" i="1" smtClean="0">
                                  <a:latin typeface="Cambria Math" panose="02040503050406030204" pitchFamily="18" charset="0"/>
                                </a:rPr>
                                <m:t>=1</m:t>
                              </m:r>
                            </m:sub>
                            <m:sup>
                              <m:r>
                                <a:rPr lang="en-US" sz="2600" b="0" i="1" smtClean="0">
                                  <a:latin typeface="Cambria Math" panose="02040503050406030204" pitchFamily="18" charset="0"/>
                                </a:rPr>
                                <m:t>𝑛</m:t>
                              </m:r>
                            </m:sup>
                            <m:e>
                              <m:sSup>
                                <m:sSupPr>
                                  <m:ctrlPr>
                                    <a:rPr lang="en-US" sz="2600" b="0" i="1" smtClean="0">
                                      <a:latin typeface="Cambria Math" panose="02040503050406030204" pitchFamily="18" charset="0"/>
                                    </a:rPr>
                                  </m:ctrlPr>
                                </m:sSupPr>
                                <m:e>
                                  <m:d>
                                    <m:dPr>
                                      <m:ctrlPr>
                                        <a:rPr lang="en-US" sz="2600" b="0" i="1" smtClean="0">
                                          <a:latin typeface="Cambria Math" panose="02040503050406030204" pitchFamily="18" charset="0"/>
                                        </a:rPr>
                                      </m:ctrlPr>
                                    </m:dPr>
                                    <m:e>
                                      <m:nary>
                                        <m:naryPr>
                                          <m:chr m:val="∑"/>
                                          <m:ctrlPr>
                                            <a:rPr lang="en-US" sz="2600" b="0" i="1" smtClean="0">
                                              <a:latin typeface="Cambria Math" panose="02040503050406030204" pitchFamily="18" charset="0"/>
                                            </a:rPr>
                                          </m:ctrlPr>
                                        </m:naryPr>
                                        <m:sub>
                                          <m:r>
                                            <m:rPr>
                                              <m:brk m:alnAt="23"/>
                                            </m:rPr>
                                            <a:rPr lang="en-US" sz="2600" b="0" i="1" smtClean="0">
                                              <a:latin typeface="Cambria Math" panose="02040503050406030204" pitchFamily="18" charset="0"/>
                                            </a:rPr>
                                            <m:t>𝑗</m:t>
                                          </m:r>
                                          <m:r>
                                            <a:rPr lang="en-US" sz="2600" b="0" i="1" smtClean="0">
                                              <a:latin typeface="Cambria Math" panose="02040503050406030204" pitchFamily="18" charset="0"/>
                                            </a:rPr>
                                            <m:t>=1</m:t>
                                          </m:r>
                                        </m:sub>
                                        <m:sup>
                                          <m:r>
                                            <a:rPr lang="en-US" sz="2600" b="0" i="1" smtClean="0">
                                              <a:latin typeface="Cambria Math" panose="02040503050406030204" pitchFamily="18" charset="0"/>
                                            </a:rPr>
                                            <m:t>𝑝</m:t>
                                          </m:r>
                                        </m:sup>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m:t>
                                              </m:r>
                                            </m:e>
                                            <m:sub>
                                              <m:r>
                                                <a:rPr lang="en-US" sz="2600" b="0" i="1" smtClean="0">
                                                  <a:latin typeface="Cambria Math" panose="02040503050406030204" pitchFamily="18" charset="0"/>
                                                </a:rPr>
                                                <m:t>𝑗</m:t>
                                              </m:r>
                                              <m:r>
                                                <a:rPr lang="en-US" sz="2600" b="0" i="1" smtClean="0">
                                                  <a:latin typeface="Cambria Math" panose="02040503050406030204" pitchFamily="18" charset="0"/>
                                                </a:rPr>
                                                <m:t>1</m:t>
                                              </m:r>
                                            </m:sub>
                                          </m:sSub>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𝑖𝑗</m:t>
                                              </m:r>
                                            </m:sub>
                                          </m:sSub>
                                        </m:e>
                                      </m:nary>
                                    </m:e>
                                  </m:d>
                                </m:e>
                                <m:sup>
                                  <m:r>
                                    <a:rPr lang="en-US" sz="2600" b="0" i="1" smtClean="0">
                                      <a:latin typeface="Cambria Math" panose="02040503050406030204" pitchFamily="18" charset="0"/>
                                    </a:rPr>
                                    <m:t>2</m:t>
                                  </m:r>
                                </m:sup>
                              </m:sSup>
                            </m:e>
                          </m:nary>
                        </m:e>
                      </m:func>
                    </m:oMath>
                  </m:oMathPara>
                </a14:m>
                <a:endParaRPr lang="en-US" sz="2600" dirty="0">
                  <a:latin typeface="Times New Roman" panose="02020603050405020304" pitchFamily="18" charset="0"/>
                  <a:cs typeface="Times New Roman" panose="02020603050405020304" pitchFamily="18" charset="0"/>
                </a:endParaRPr>
              </a:p>
            </p:txBody>
          </p:sp>
        </mc:Choice>
        <mc:Fallback>
          <p:sp>
            <p:nvSpPr>
              <p:cNvPr id="70" name="TextBox 69">
                <a:extLst>
                  <a:ext uri="{FF2B5EF4-FFF2-40B4-BE49-F238E27FC236}">
                    <a16:creationId xmlns:a16="http://schemas.microsoft.com/office/drawing/2014/main" id="{46065EBA-0D04-C194-7A2C-1EC21187A61B}"/>
                  </a:ext>
                </a:extLst>
              </p:cNvPr>
              <p:cNvSpPr txBox="1">
                <a:spLocks noRot="1" noChangeAspect="1" noMove="1" noResize="1" noEditPoints="1" noAdjustHandles="1" noChangeArrowheads="1" noChangeShapeType="1" noTextEdit="1"/>
              </p:cNvSpPr>
              <p:nvPr/>
            </p:nvSpPr>
            <p:spPr>
              <a:xfrm>
                <a:off x="19987094" y="9219328"/>
                <a:ext cx="3297684" cy="1367106"/>
              </a:xfrm>
              <a:prstGeom prst="rect">
                <a:avLst/>
              </a:prstGeom>
              <a:blipFill>
                <a:blip r:embed="rId11"/>
                <a:stretch>
                  <a:fillRect r="-3068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1" name="TextBox 70">
                <a:extLst>
                  <a:ext uri="{FF2B5EF4-FFF2-40B4-BE49-F238E27FC236}">
                    <a16:creationId xmlns:a16="http://schemas.microsoft.com/office/drawing/2014/main" id="{97022010-AE39-7959-1C58-AAB33475DE0D}"/>
                  </a:ext>
                </a:extLst>
              </p:cNvPr>
              <p:cNvSpPr txBox="1"/>
              <p:nvPr/>
            </p:nvSpPr>
            <p:spPr>
              <a:xfrm>
                <a:off x="28122665" y="9384421"/>
                <a:ext cx="3764364" cy="11784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𝐽</m:t>
                      </m:r>
                      <m:r>
                        <a:rPr lang="en-US" sz="2600" b="0" i="1" smtClean="0">
                          <a:latin typeface="Cambria Math" panose="02040503050406030204" pitchFamily="18" charset="0"/>
                        </a:rPr>
                        <m:t>=</m:t>
                      </m:r>
                      <m:nary>
                        <m:naryPr>
                          <m:chr m:val="∑"/>
                          <m:ctrlPr>
                            <a:rPr lang="en-US" sz="2600" b="0" i="1" smtClean="0">
                              <a:latin typeface="Cambria Math" panose="02040503050406030204" pitchFamily="18" charset="0"/>
                            </a:rPr>
                          </m:ctrlPr>
                        </m:naryPr>
                        <m:sub>
                          <m:r>
                            <m:rPr>
                              <m:brk m:alnAt="23"/>
                            </m:rPr>
                            <a:rPr lang="en-US" sz="2600" b="0" i="1" smtClean="0">
                              <a:latin typeface="Cambria Math" panose="02040503050406030204" pitchFamily="18" charset="0"/>
                            </a:rPr>
                            <m:t>𝑖</m:t>
                          </m:r>
                          <m:r>
                            <a:rPr lang="en-US" sz="2600" b="0" i="1" smtClean="0">
                              <a:latin typeface="Cambria Math" panose="02040503050406030204" pitchFamily="18" charset="0"/>
                            </a:rPr>
                            <m:t>=1</m:t>
                          </m:r>
                        </m:sub>
                        <m:sup>
                          <m:r>
                            <a:rPr lang="en-US" sz="2600" b="0" i="1" smtClean="0">
                              <a:latin typeface="Cambria Math" panose="02040503050406030204" pitchFamily="18" charset="0"/>
                            </a:rPr>
                            <m:t>𝑛</m:t>
                          </m:r>
                        </m:sup>
                        <m:e>
                          <m:nary>
                            <m:naryPr>
                              <m:chr m:val="∑"/>
                              <m:ctrlPr>
                                <a:rPr lang="en-US" sz="2600" b="0" i="1" smtClean="0">
                                  <a:latin typeface="Cambria Math" panose="02040503050406030204" pitchFamily="18" charset="0"/>
                                </a:rPr>
                              </m:ctrlPr>
                            </m:naryPr>
                            <m:sub>
                              <m:r>
                                <m:rPr>
                                  <m:brk m:alnAt="23"/>
                                </m:rPr>
                                <a:rPr lang="en-US" sz="2600" b="0" i="1" smtClean="0">
                                  <a:latin typeface="Cambria Math" panose="02040503050406030204" pitchFamily="18" charset="0"/>
                                </a:rPr>
                                <m:t>𝑗</m:t>
                              </m:r>
                              <m:r>
                                <a:rPr lang="en-US" sz="2600" b="0" i="1" smtClean="0">
                                  <a:latin typeface="Cambria Math" panose="02040503050406030204" pitchFamily="18" charset="0"/>
                                </a:rPr>
                                <m:t>=1</m:t>
                              </m:r>
                            </m:sub>
                            <m:sup>
                              <m:r>
                                <a:rPr lang="en-US" sz="2600" b="0" i="1" smtClean="0">
                                  <a:latin typeface="Cambria Math" panose="02040503050406030204" pitchFamily="18" charset="0"/>
                                </a:rPr>
                                <m:t>𝑘</m:t>
                              </m:r>
                            </m:sup>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𝑟</m:t>
                                  </m:r>
                                </m:e>
                                <m:sub>
                                  <m:r>
                                    <a:rPr lang="en-US" sz="2600" b="0" i="1" smtClean="0">
                                      <a:latin typeface="Cambria Math" panose="02040503050406030204" pitchFamily="18" charset="0"/>
                                    </a:rPr>
                                    <m:t>𝑖𝑗</m:t>
                                  </m:r>
                                </m:sub>
                              </m:sSub>
                            </m:e>
                          </m:nary>
                          <m:sSup>
                            <m:sSupPr>
                              <m:ctrlPr>
                                <a:rPr lang="en-US" sz="2600" b="0" i="1" smtClean="0">
                                  <a:latin typeface="Cambria Math" panose="02040503050406030204" pitchFamily="18" charset="0"/>
                                </a:rPr>
                              </m:ctrlPr>
                            </m:sSupPr>
                            <m:e>
                              <m:d>
                                <m:dPr>
                                  <m:begChr m:val="‖"/>
                                  <m:endChr m:val="‖"/>
                                  <m:ctrlPr>
                                    <a:rPr lang="en-US" sz="2600" b="0" i="1" smtClean="0">
                                      <a:latin typeface="Cambria Math" panose="02040503050406030204" pitchFamily="18" charset="0"/>
                                    </a:rPr>
                                  </m:ctrlPr>
                                </m:dPr>
                                <m:e>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𝑥</m:t>
                                      </m:r>
                                    </m:e>
                                    <m:sup>
                                      <m:r>
                                        <a:rPr lang="en-US" sz="2600" b="0" i="1" smtClean="0">
                                          <a:latin typeface="Cambria Math" panose="02040503050406030204" pitchFamily="18" charset="0"/>
                                        </a:rPr>
                                        <m:t>(</m:t>
                                      </m:r>
                                      <m:r>
                                        <a:rPr lang="en-US" sz="2600" b="0" i="1" smtClean="0">
                                          <a:latin typeface="Cambria Math" panose="02040503050406030204" pitchFamily="18" charset="0"/>
                                        </a:rPr>
                                        <m:t>𝑖</m:t>
                                      </m:r>
                                      <m:r>
                                        <a:rPr lang="en-US" sz="2600" b="0" i="1" smtClean="0">
                                          <a:latin typeface="Cambria Math" panose="02040503050406030204" pitchFamily="18" charset="0"/>
                                        </a:rPr>
                                        <m:t>)</m:t>
                                      </m:r>
                                    </m:sup>
                                  </m:sSup>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𝜇</m:t>
                                      </m:r>
                                    </m:e>
                                    <m:sub>
                                      <m:r>
                                        <a:rPr lang="en-US" sz="2600" b="0" i="1" smtClean="0">
                                          <a:latin typeface="Cambria Math" panose="02040503050406030204" pitchFamily="18" charset="0"/>
                                        </a:rPr>
                                        <m:t>𝑗</m:t>
                                      </m:r>
                                    </m:sub>
                                  </m:sSub>
                                </m:e>
                              </m:d>
                            </m:e>
                            <m:sup>
                              <m:r>
                                <a:rPr lang="en-US" sz="2600" b="0" i="1" smtClean="0">
                                  <a:latin typeface="Cambria Math" panose="02040503050406030204" pitchFamily="18" charset="0"/>
                                </a:rPr>
                                <m:t>2</m:t>
                              </m:r>
                            </m:sup>
                          </m:sSup>
                        </m:e>
                      </m:nary>
                    </m:oMath>
                  </m:oMathPara>
                </a14:m>
                <a:endParaRPr lang="en-US" sz="2600" dirty="0"/>
              </a:p>
            </p:txBody>
          </p:sp>
        </mc:Choice>
        <mc:Fallback>
          <p:sp>
            <p:nvSpPr>
              <p:cNvPr id="71" name="TextBox 70">
                <a:extLst>
                  <a:ext uri="{FF2B5EF4-FFF2-40B4-BE49-F238E27FC236}">
                    <a16:creationId xmlns:a16="http://schemas.microsoft.com/office/drawing/2014/main" id="{97022010-AE39-7959-1C58-AAB33475DE0D}"/>
                  </a:ext>
                </a:extLst>
              </p:cNvPr>
              <p:cNvSpPr txBox="1">
                <a:spLocks noRot="1" noChangeAspect="1" noMove="1" noResize="1" noEditPoints="1" noAdjustHandles="1" noChangeArrowheads="1" noChangeShapeType="1" noTextEdit="1"/>
              </p:cNvSpPr>
              <p:nvPr/>
            </p:nvSpPr>
            <p:spPr>
              <a:xfrm>
                <a:off x="28122665" y="9384421"/>
                <a:ext cx="3764364" cy="1178400"/>
              </a:xfrm>
              <a:prstGeom prst="rect">
                <a:avLst/>
              </a:prstGeom>
              <a:blipFill>
                <a:blip r:embed="rId12"/>
                <a:stretch>
                  <a:fillRect/>
                </a:stretch>
              </a:blipFill>
            </p:spPr>
            <p:txBody>
              <a:bodyPr/>
              <a:lstStyle/>
              <a:p>
                <a:r>
                  <a:rPr lang="en-US">
                    <a:noFill/>
                  </a:rPr>
                  <a:t> </a:t>
                </a:r>
              </a:p>
            </p:txBody>
          </p:sp>
        </mc:Fallback>
      </mc:AlternateContent>
      <p:cxnSp>
        <p:nvCxnSpPr>
          <p:cNvPr id="73" name="Straight Connector 72">
            <a:extLst>
              <a:ext uri="{FF2B5EF4-FFF2-40B4-BE49-F238E27FC236}">
                <a16:creationId xmlns:a16="http://schemas.microsoft.com/office/drawing/2014/main" id="{B1500DBF-1FC3-C0C2-9D74-AFCCBECC380D}"/>
              </a:ext>
            </a:extLst>
          </p:cNvPr>
          <p:cNvCxnSpPr>
            <a:cxnSpLocks/>
          </p:cNvCxnSpPr>
          <p:nvPr/>
        </p:nvCxnSpPr>
        <p:spPr>
          <a:xfrm>
            <a:off x="27376882" y="8995454"/>
            <a:ext cx="3240" cy="1974106"/>
          </a:xfrm>
          <a:prstGeom prst="line">
            <a:avLst/>
          </a:prstGeom>
          <a:ln w="50800">
            <a:solidFill>
              <a:srgbClr val="CC3300"/>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F7FFD48D-0E35-A765-B262-288E448DC830}"/>
              </a:ext>
            </a:extLst>
          </p:cNvPr>
          <p:cNvSpPr txBox="1"/>
          <p:nvPr/>
        </p:nvSpPr>
        <p:spPr>
          <a:xfrm>
            <a:off x="28122665" y="8335618"/>
            <a:ext cx="3625175"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K-means (2)</a:t>
            </a:r>
          </a:p>
        </p:txBody>
      </p:sp>
      <p:sp>
        <p:nvSpPr>
          <p:cNvPr id="76" name="TextBox 75">
            <a:extLst>
              <a:ext uri="{FF2B5EF4-FFF2-40B4-BE49-F238E27FC236}">
                <a16:creationId xmlns:a16="http://schemas.microsoft.com/office/drawing/2014/main" id="{EF9DEE85-01C2-D18F-C1F8-29633C0FB259}"/>
              </a:ext>
            </a:extLst>
          </p:cNvPr>
          <p:cNvSpPr txBox="1"/>
          <p:nvPr/>
        </p:nvSpPr>
        <p:spPr>
          <a:xfrm>
            <a:off x="315748" y="10969560"/>
            <a:ext cx="7156716" cy="569386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 baseline, </a:t>
            </a:r>
            <a:r>
              <a:rPr lang="en-US" sz="2800" b="1" dirty="0">
                <a:latin typeface="Times New Roman" panose="02020603050405020304" pitchFamily="18" charset="0"/>
                <a:cs typeface="Times New Roman" panose="02020603050405020304" pitchFamily="18" charset="0"/>
              </a:rPr>
              <a:t>SVM (80.09%)</a:t>
            </a:r>
            <a:r>
              <a:rPr lang="en-US" sz="2800" dirty="0">
                <a:latin typeface="Times New Roman" panose="02020603050405020304" pitchFamily="18" charset="0"/>
                <a:cs typeface="Times New Roman" panose="02020603050405020304" pitchFamily="18" charset="0"/>
              </a:rPr>
              <a:t> performs the best, followed by Naïve Bayes (74.03%) and Logistic Regression (73.59%),  all with negative-positive gap 15-20%.</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Although both </a:t>
            </a:r>
            <a:r>
              <a:rPr lang="en-US" sz="2800" b="1" dirty="0">
                <a:latin typeface="Times New Roman" panose="02020603050405020304" pitchFamily="18" charset="0"/>
                <a:cs typeface="Times New Roman" panose="02020603050405020304" pitchFamily="18" charset="0"/>
              </a:rPr>
              <a:t>small-size dataset</a:t>
            </a:r>
            <a:r>
              <a:rPr lang="en-US" sz="2800" dirty="0">
                <a:latin typeface="Times New Roman" panose="02020603050405020304" pitchFamily="18" charset="0"/>
                <a:cs typeface="Times New Roman" panose="02020603050405020304" pitchFamily="18" charset="0"/>
              </a:rPr>
              <a:t> and </a:t>
            </a:r>
            <a:r>
              <a:rPr lang="en-US" sz="2800" b="1" dirty="0">
                <a:latin typeface="Times New Roman" panose="02020603050405020304" pitchFamily="18" charset="0"/>
                <a:cs typeface="Times New Roman" panose="02020603050405020304" pitchFamily="18" charset="0"/>
              </a:rPr>
              <a:t>normalized features</a:t>
            </a:r>
            <a:r>
              <a:rPr lang="en-US" sz="2800" dirty="0">
                <a:latin typeface="Times New Roman" panose="02020603050405020304" pitchFamily="18" charset="0"/>
                <a:cs typeface="Times New Roman" panose="02020603050405020304" pitchFamily="18" charset="0"/>
              </a:rPr>
              <a:t> bring a higher expectation on NB than LR, but gap is small, which can be explained by </a:t>
            </a:r>
            <a:r>
              <a:rPr lang="en-US" sz="2800" b="1" dirty="0">
                <a:latin typeface="Times New Roman" panose="02020603050405020304" pitchFamily="18" charset="0"/>
                <a:cs typeface="Times New Roman" panose="02020603050405020304" pitchFamily="18" charset="0"/>
              </a:rPr>
              <a:t>some features’ high correlation</a:t>
            </a:r>
            <a:r>
              <a:rPr lang="en-US" sz="2800" dirty="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1,000 Random Forests are trained, the best-performance one is picked. Negative-positive gap shrinks to less than 10%. </a:t>
            </a:r>
          </a:p>
        </p:txBody>
      </p:sp>
      <p:sp>
        <p:nvSpPr>
          <p:cNvPr id="77" name="TextBox 76">
            <a:extLst>
              <a:ext uri="{FF2B5EF4-FFF2-40B4-BE49-F238E27FC236}">
                <a16:creationId xmlns:a16="http://schemas.microsoft.com/office/drawing/2014/main" id="{2D528299-8A8F-E99F-0FCC-2B89F0D8764F}"/>
              </a:ext>
            </a:extLst>
          </p:cNvPr>
          <p:cNvSpPr txBox="1"/>
          <p:nvPr/>
        </p:nvSpPr>
        <p:spPr>
          <a:xfrm>
            <a:off x="8215006" y="12565962"/>
            <a:ext cx="7167655" cy="4247317"/>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Dataset is split into training (80%), validation (10%) and testing (10%).</a:t>
            </a:r>
          </a:p>
          <a:p>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Neural networks, with different number of hidden layers (2, 3, 4) and neurons, are trained; best-performance one in validation is picked and test.</a:t>
            </a:r>
          </a:p>
          <a:p>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Convolutional layer is also added and tested.</a:t>
            </a:r>
          </a:p>
        </p:txBody>
      </p:sp>
      <p:sp>
        <p:nvSpPr>
          <p:cNvPr id="78" name="TextBox 77">
            <a:extLst>
              <a:ext uri="{FF2B5EF4-FFF2-40B4-BE49-F238E27FC236}">
                <a16:creationId xmlns:a16="http://schemas.microsoft.com/office/drawing/2014/main" id="{CEF012DB-72E3-7A84-6C91-5460050C2E12}"/>
              </a:ext>
            </a:extLst>
          </p:cNvPr>
          <p:cNvSpPr txBox="1"/>
          <p:nvPr/>
        </p:nvSpPr>
        <p:spPr>
          <a:xfrm>
            <a:off x="25948533" y="12235709"/>
            <a:ext cx="6269476" cy="5478423"/>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Results &amp; Discussion:</a:t>
            </a:r>
          </a:p>
          <a:p>
            <a:pPr marL="971550" lvl="1" indent="-514350">
              <a:buFont typeface="+mj-lt"/>
              <a:buAutoNum type="arabicPeriod"/>
            </a:pPr>
            <a:r>
              <a:rPr lang="en-US" sz="2500" dirty="0">
                <a:latin typeface="Times New Roman" panose="02020603050405020304" pitchFamily="18" charset="0"/>
                <a:cs typeface="Times New Roman" panose="02020603050405020304" pitchFamily="18" charset="0"/>
              </a:rPr>
              <a:t>Baseline models show total accuracy ~75%, but 20% negative-positive gap;</a:t>
            </a:r>
          </a:p>
          <a:p>
            <a:pPr marL="971550" lvl="1" indent="-514350">
              <a:buFont typeface="+mj-lt"/>
              <a:buAutoNum type="arabicPeriod"/>
            </a:pPr>
            <a:r>
              <a:rPr lang="en-US" sz="2500" dirty="0">
                <a:latin typeface="Times New Roman" panose="02020603050405020304" pitchFamily="18" charset="0"/>
                <a:cs typeface="Times New Roman" panose="02020603050405020304" pitchFamily="18" charset="0"/>
              </a:rPr>
              <a:t>Random Forest help to shrink the negative-positive gap down to &lt;10%;</a:t>
            </a:r>
          </a:p>
          <a:p>
            <a:pPr marL="971550" lvl="1" indent="-514350">
              <a:buFont typeface="+mj-lt"/>
              <a:buAutoNum type="arabicPeriod"/>
            </a:pPr>
            <a:r>
              <a:rPr lang="en-US" sz="2500" dirty="0">
                <a:latin typeface="Times New Roman" panose="02020603050405020304" pitchFamily="18" charset="0"/>
                <a:cs typeface="Times New Roman" panose="02020603050405020304" pitchFamily="18" charset="0"/>
              </a:rPr>
              <a:t>PCA returns an optimal number as 7,        2-cluster K-means removes 194 outliers. Improved LR reaches accuracy 95.95%;</a:t>
            </a:r>
          </a:p>
          <a:p>
            <a:pPr marL="971550" lvl="1" indent="-514350">
              <a:buFont typeface="+mj-lt"/>
              <a:buAutoNum type="arabicPeriod"/>
            </a:pPr>
            <a:r>
              <a:rPr lang="en-US" sz="2500" dirty="0">
                <a:latin typeface="Times New Roman" panose="02020603050405020304" pitchFamily="18" charset="0"/>
                <a:cs typeface="Times New Roman" panose="02020603050405020304" pitchFamily="18" charset="0"/>
              </a:rPr>
              <a:t>4-layers network performs best with 89.61%; 90.91% if convolutional layers are added. </a:t>
            </a: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
        <p:nvSpPr>
          <p:cNvPr id="79" name="TextBox 78">
            <a:extLst>
              <a:ext uri="{FF2B5EF4-FFF2-40B4-BE49-F238E27FC236}">
                <a16:creationId xmlns:a16="http://schemas.microsoft.com/office/drawing/2014/main" id="{2C150A8C-F072-26EF-A517-8F3FF31EE62B}"/>
              </a:ext>
            </a:extLst>
          </p:cNvPr>
          <p:cNvSpPr txBox="1"/>
          <p:nvPr/>
        </p:nvSpPr>
        <p:spPr>
          <a:xfrm>
            <a:off x="24474792" y="9325320"/>
            <a:ext cx="2824269"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LR re-training determines the optional number as 7</a:t>
            </a:r>
          </a:p>
        </p:txBody>
      </p:sp>
    </p:spTree>
    <p:extLst>
      <p:ext uri="{BB962C8B-B14F-4D97-AF65-F5344CB8AC3E}">
        <p14:creationId xmlns:p14="http://schemas.microsoft.com/office/powerpoint/2010/main" val="16351192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421</TotalTime>
  <Words>1345</Words>
  <Application>Microsoft Office PowerPoint</Application>
  <PresentationFormat>Custom</PresentationFormat>
  <Paragraphs>60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吴 鑫勰</dc:creator>
  <cp:lastModifiedBy>吴 鑫勰</cp:lastModifiedBy>
  <cp:revision>45</cp:revision>
  <dcterms:created xsi:type="dcterms:W3CDTF">2023-06-06T14:19:26Z</dcterms:created>
  <dcterms:modified xsi:type="dcterms:W3CDTF">2023-06-08T02:26:12Z</dcterms:modified>
</cp:coreProperties>
</file>