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rdocumentation.org/packages/ggpubr/versions/0.4.0/topics/compare_means" TargetMode="External"/><Relationship Id="rId2" Type="http://schemas.openxmlformats.org/officeDocument/2006/relationships/hyperlink" Target="https://www.omicsclass.com/article/743" TargetMode="External"/><Relationship Id="rId1" Type="http://schemas.openxmlformats.org/officeDocument/2006/relationships/hyperlink" Target="https://bookdown.org/wangminjie/R4DS/eda-penguins.html#%E5%BB%BA%E7%AB%8B%E6%A8%A1%E5%9E%8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企鹅的故事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10.27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68655" y="266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核心技术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34390" y="1052195"/>
            <a:ext cx="84823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数据规整函数：</a:t>
            </a:r>
            <a:r>
              <a:rPr lang="en-US" altLang="zh-CN" sz="1600"/>
              <a:t>count, across, summarise, reorder</a:t>
            </a:r>
            <a:endParaRPr lang="en-US" altLang="zh-CN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统计函数：</a:t>
            </a:r>
            <a:r>
              <a:rPr lang="en-US" altLang="zh-CN" sz="1600"/>
              <a:t>lm, glm, compute_means, wilcon.test, krusle.test, </a:t>
            </a:r>
            <a:r>
              <a:rPr lang="en-US" altLang="zh-CN" sz="1600">
                <a:sym typeface="+mn-ea"/>
              </a:rPr>
              <a:t>avo, t.test</a:t>
            </a:r>
            <a:endParaRPr lang="en-US" altLang="zh-CN" sz="16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/>
              <a:t>可视化函数：</a:t>
            </a:r>
            <a:r>
              <a:rPr lang="en-US" altLang="zh-CN" sz="1600"/>
              <a:t>ggplot</a:t>
            </a:r>
            <a:r>
              <a:rPr lang="zh-CN" altLang="en-US" sz="1600"/>
              <a:t>，</a:t>
            </a:r>
            <a:r>
              <a:rPr lang="en-US" altLang="zh-CN" sz="1600"/>
              <a:t>geom_smooth, </a:t>
            </a:r>
            <a:r>
              <a:rPr lang="en-US" altLang="zh-CN" sz="1600"/>
              <a:t>geom_density_ridges, geom_jitter, geom_boxplot, ggpubr 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869315" y="2279650"/>
            <a:ext cx="10654665" cy="323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显著性检验</a:t>
            </a:r>
            <a:endParaRPr lang="zh-CN" altLang="en-US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anova(</a:t>
            </a:r>
            <a:r>
              <a:rPr lang="zh-CN" altLang="en-US" sz="1600"/>
              <a:t>参数检验），kruskal.test（非参数检验），单一因素</a:t>
            </a:r>
            <a:r>
              <a:rPr lang="en-US" altLang="zh-CN" sz="1600"/>
              <a:t>/</a:t>
            </a:r>
            <a:r>
              <a:rPr lang="zh-CN" altLang="en-US" sz="1600"/>
              <a:t>变量的平均值方差检验。适用于两个分组以上的方差检验。</a:t>
            </a:r>
            <a:endParaRPr lang="zh-CN" altLang="en-US" sz="160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t.test (参数，变量均服从正态分布) and wilcox.test (非参数秩和检验)。只能对两个分组进行检验，两个以上分组，需要构建两两比较列表。</a:t>
            </a:r>
            <a:endParaRPr lang="zh-CN" altLang="en-US" sz="160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algn="l"/>
            <a:r>
              <a:rPr lang="zh-CN" altLang="en-US"/>
              <a:t>逻辑回归</a:t>
            </a:r>
            <a:endParaRPr lang="zh-CN" altLang="en-US"/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响应变量为二元或者二元以上的分类变量</a:t>
            </a:r>
            <a:endParaRPr lang="zh-CN" altLang="en-US" sz="1600"/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通常对特征进行归一化的数据处理步骤，是后续分析必要的。</a:t>
            </a:r>
            <a:endParaRPr lang="zh-CN" altLang="en-US" sz="1600"/>
          </a:p>
          <a:p>
            <a:pPr marL="285750" indent="-285750" algn="l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algn="l"/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69315" y="5734685"/>
            <a:ext cx="60712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参考资料：</a:t>
            </a:r>
            <a:endParaRPr lang="zh-CN" altLang="en-US" sz="1000"/>
          </a:p>
          <a:p>
            <a:r>
              <a:rPr lang="zh-CN" altLang="en-US" sz="1000">
                <a:hlinkClick r:id="rId1" action="ppaction://hlinkfile"/>
              </a:rPr>
              <a:t>https://bookdown.org/wangminjie/R4DS/eda-penguins.html#%E5%BB%BA%E7%AB%8B%E6%A8%A1%E5%9E%8B</a:t>
            </a:r>
            <a:endParaRPr lang="zh-CN" altLang="en-US" sz="1000">
              <a:hlinkClick r:id="rId1" action="ppaction://hlinkfile"/>
            </a:endParaRPr>
          </a:p>
          <a:p>
            <a:r>
              <a:rPr lang="zh-CN" altLang="en-US" sz="1000">
                <a:hlinkClick r:id="rId2" action="ppaction://hlinkfile"/>
              </a:rPr>
              <a:t>https://www.omicsclass.com/article/743</a:t>
            </a:r>
            <a:endParaRPr lang="zh-CN" altLang="en-US" sz="1000">
              <a:hlinkClick r:id="rId2" action="ppaction://hlinkfile"/>
            </a:endParaRPr>
          </a:p>
          <a:p>
            <a:r>
              <a:rPr lang="zh-CN" altLang="en-US" sz="1000">
                <a:hlinkClick r:id="rId3" action="ppaction://hlinkfile"/>
              </a:rPr>
              <a:t>https://www.rdocumentation.org/packages/ggpubr/versions/0.4.0/topics/compare_means</a:t>
            </a:r>
            <a:endParaRPr lang="zh-CN" altLang="en-US" sz="1000">
              <a:hlinkClick r:id="rId3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数据探索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130"/>
            <a:ext cx="10515600" cy="462915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数据背景：有一批数据，包括企鹅的基本属性特征如嘴长度、深度，体重，性别等信息，希望完成以下探索：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600"/>
              <a:t>每种类型企鹅有多少只？</a:t>
            </a:r>
            <a:endParaRPr lang="zh-CN" altLang="en-US" sz="1370"/>
          </a:p>
          <a:p>
            <a:pPr marL="342900" indent="-342900">
              <a:buAutoNum type="arabicPeriod"/>
            </a:pPr>
            <a:r>
              <a:rPr lang="zh-CN" altLang="en-US" sz="1600"/>
              <a:t>每种类型企鹅各种属性的均值和分布？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嘴峰长度和深度的关联？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体重与翅膀长度的关联？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嘴峰长度与嘴峰深度的比例？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不同种类的宝宝，体重具有显著性差异？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这体征中哪个因素对性别影响最大？</a:t>
            </a:r>
            <a:endParaRPr lang="zh-CN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362200"/>
            <a:ext cx="5210810" cy="2973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920" y="5321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数据基本情况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5920" y="1059815"/>
            <a:ext cx="30988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1. </a:t>
            </a:r>
            <a:r>
              <a:rPr lang="zh-CN" altLang="en-US"/>
              <a:t>数据大小，</a:t>
            </a:r>
            <a:r>
              <a:rPr lang="en-US" altLang="zh-CN"/>
              <a:t>338 x 8 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2. NA</a:t>
            </a:r>
            <a:r>
              <a:rPr lang="zh-CN" altLang="en-US"/>
              <a:t>值检测，共有</a:t>
            </a:r>
            <a:r>
              <a:rPr lang="en-US" altLang="zh-CN"/>
              <a:t>11</a:t>
            </a:r>
            <a:r>
              <a:rPr lang="zh-CN" altLang="en-US"/>
              <a:t>行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5" y="2362200"/>
            <a:ext cx="5631180" cy="2630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epth_length_rela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6810" y="1856105"/>
            <a:ext cx="5160010" cy="3963670"/>
          </a:xfrm>
          <a:prstGeom prst="rect">
            <a:avLst/>
          </a:prstGeom>
        </p:spPr>
      </p:pic>
      <p:pic>
        <p:nvPicPr>
          <p:cNvPr id="3" name="图片 2" descr="depth_length_relations_ra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856105"/>
            <a:ext cx="5299710" cy="4070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655" y="266065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企鹅嘴峰深度与嘴峰长度的关系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68655" y="969010"/>
            <a:ext cx="6361430" cy="6813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三种企鹅嘴峰长度、深度呈现正相关的关系，长度越长，深度越深</a:t>
            </a:r>
            <a:endParaRPr lang="zh-CN" altLang="en-US" sz="160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同时观察三种体重属性，</a:t>
            </a:r>
            <a:r>
              <a:rPr lang="en-US" altLang="zh-CN" sz="1600"/>
              <a:t>Gentoo</a:t>
            </a:r>
            <a:r>
              <a:rPr lang="zh-CN" altLang="en-US" sz="1600"/>
              <a:t>企鹅相对更重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penguins_atrributes_fac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697990"/>
            <a:ext cx="5574665" cy="4281805"/>
          </a:xfrm>
          <a:prstGeom prst="rect">
            <a:avLst/>
          </a:prstGeom>
        </p:spPr>
      </p:pic>
      <p:pic>
        <p:nvPicPr>
          <p:cNvPr id="3" name="图片 2" descr="penguis_attributes_facest_rid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0" y="1722755"/>
            <a:ext cx="5363845" cy="4119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655" y="26606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企鹅各个属性的比较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68655" y="889635"/>
            <a:ext cx="9617075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根据企鹅物种分组，其中</a:t>
            </a:r>
            <a:r>
              <a:rPr lang="en-US" altLang="zh-CN" sz="1600"/>
              <a:t>Gentoo</a:t>
            </a:r>
            <a:r>
              <a:rPr lang="zh-CN" altLang="en-US" sz="1600"/>
              <a:t>品种企鹅在嘴峰深度、体重、及翅膀长度与其他两种企鹅均有较大差异</a:t>
            </a:r>
            <a:endParaRPr lang="zh-CN" altLang="en-US" sz="160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基于企鹅性别分组，其中雌企鹅四个属性均低于雄企鹅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odymass_across_spec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612265"/>
            <a:ext cx="4729480" cy="3632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655" y="266065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ym typeface="+mn-ea"/>
              </a:rPr>
              <a:t>不同种类的企鹅，体重具有显著性差异？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45" y="1684655"/>
            <a:ext cx="4628515" cy="3554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655" y="1000760"/>
            <a:ext cx="8576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对三个品种企鹅体重均值进行</a:t>
            </a:r>
            <a:r>
              <a:rPr lang="en-US" altLang="zh-CN" sz="1600"/>
              <a:t>wilconx </a:t>
            </a:r>
            <a:r>
              <a:rPr lang="zh-CN" altLang="en-US" sz="1600"/>
              <a:t>检验，其中</a:t>
            </a:r>
            <a:r>
              <a:rPr lang="en-US" altLang="zh-CN" sz="1600"/>
              <a:t>Gentoo</a:t>
            </a:r>
            <a:r>
              <a:rPr lang="zh-CN" altLang="en-US" sz="1600"/>
              <a:t>与其他两个品种企鹅体重存在显著差异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ill_length_depth_rat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1573530"/>
            <a:ext cx="4831715" cy="3710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8655" y="266065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zh-CN" altLang="en-US" sz="2400">
                <a:sym typeface="+mn-ea"/>
              </a:rPr>
              <a:t>嘴峰长度与嘴峰深度的比例？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68655" y="1030605"/>
            <a:ext cx="8021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比较发现，三种企鹅中，嘴峰长度与深度比值最大的是</a:t>
            </a:r>
            <a:r>
              <a:rPr lang="en-US" altLang="zh-CN" sz="1600"/>
              <a:t>Gentoo</a:t>
            </a:r>
            <a:r>
              <a:rPr lang="zh-CN" altLang="en-US" sz="1600"/>
              <a:t>品种，最小的是</a:t>
            </a:r>
            <a:r>
              <a:rPr lang="en-US" altLang="zh-CN" sz="1600"/>
              <a:t>Adelle</a:t>
            </a:r>
            <a:r>
              <a:rPr lang="zh-CN" altLang="en-US" sz="1600"/>
              <a:t>品种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68655" y="266065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ym typeface="+mn-ea"/>
              </a:rPr>
              <a:t>这些体征中哪个因素对性别影响最大？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896745"/>
            <a:ext cx="4773930" cy="3666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8655" y="100520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构建逻辑回归，并计算边际效应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68655" y="26606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小结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68655" y="942340"/>
            <a:ext cx="11109960" cy="4973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三个品种企鹅，清洗后共计</a:t>
            </a:r>
            <a:r>
              <a:rPr lang="en-US" altLang="zh-CN"/>
              <a:t>337</a:t>
            </a:r>
            <a:r>
              <a:rPr lang="zh-CN" altLang="en-US"/>
              <a:t>个观测，综合比较各个企鹅的四个属性特征，及其对性别的影响，有如下发现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en-US" altLang="zh-CN"/>
              <a:t>Chinstrap </a:t>
            </a:r>
            <a:r>
              <a:rPr lang="zh-CN" altLang="en-US"/>
              <a:t>品种占比最少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比较企鹅嘴深度、长度、体重、翅膀长度特征</a:t>
            </a:r>
            <a:endParaRPr lang="zh-CN" altLang="en-US"/>
          </a:p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zh-CN" altLang="en-US" sz="1600"/>
              <a:t>其中</a:t>
            </a:r>
            <a:r>
              <a:rPr lang="en-US" altLang="zh-CN" sz="1600"/>
              <a:t>Gentoo </a:t>
            </a:r>
            <a:r>
              <a:rPr lang="zh-CN" altLang="en-US" sz="1600"/>
              <a:t>企鹅与其他两种企鹅差异较大</a:t>
            </a:r>
            <a:endParaRPr lang="zh-CN" altLang="en-US" sz="1600"/>
          </a:p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zh-CN" altLang="en-US" sz="1600"/>
              <a:t>在对企鹅体重差异显著性检验分析中发现，</a:t>
            </a:r>
            <a:r>
              <a:rPr lang="en-US" altLang="zh-CN" sz="1600"/>
              <a:t>Chinstrap</a:t>
            </a:r>
            <a:r>
              <a:rPr lang="zh-CN" altLang="en-US" sz="1600"/>
              <a:t>与</a:t>
            </a:r>
            <a:r>
              <a:rPr lang="en-US" altLang="zh-CN" sz="1600"/>
              <a:t>Adelie </a:t>
            </a:r>
            <a:r>
              <a:rPr lang="zh-CN" altLang="en-US" sz="1600"/>
              <a:t>无显著差异，而</a:t>
            </a:r>
            <a:r>
              <a:rPr lang="en-US" altLang="zh-CN" sz="1600"/>
              <a:t>Gentoo</a:t>
            </a:r>
            <a:r>
              <a:rPr lang="zh-CN" altLang="en-US" sz="1600"/>
              <a:t>与其他两种企鹅体重存在显著差异</a:t>
            </a:r>
            <a:endParaRPr lang="zh-CN" altLang="en-US" sz="1600"/>
          </a:p>
          <a:p>
            <a:pPr marL="342900" lvl="0" indent="-342900">
              <a:lnSpc>
                <a:spcPct val="140000"/>
              </a:lnSpc>
              <a:buAutoNum type="arabicPeriod"/>
            </a:pPr>
            <a:r>
              <a:rPr lang="zh-CN" altLang="en-US"/>
              <a:t>对企鹅其他属性对性别的影响构建模型</a:t>
            </a:r>
            <a:endParaRPr lang="zh-CN" altLang="en-US"/>
          </a:p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zh-CN" altLang="en-US" sz="1600"/>
              <a:t>对各个属性统一量纲，归一化，构建逻辑回归模型</a:t>
            </a:r>
            <a:endParaRPr lang="zh-CN" altLang="en-US" sz="1600"/>
          </a:p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zh-CN" altLang="en-US" sz="1600"/>
              <a:t>计算各个因素的边际效用</a:t>
            </a:r>
            <a:endParaRPr lang="zh-CN" altLang="en-US" sz="1600"/>
          </a:p>
          <a:p>
            <a:pPr marL="800100" lvl="1" indent="-342900">
              <a:lnSpc>
                <a:spcPct val="140000"/>
              </a:lnSpc>
              <a:buAutoNum type="arabicPeriod"/>
            </a:pPr>
            <a:endParaRPr lang="zh-CN" altLang="en-US" sz="1600"/>
          </a:p>
          <a:p>
            <a:pPr lvl="0" indent="0">
              <a:lnSpc>
                <a:spcPct val="140000"/>
              </a:lnSpc>
              <a:buNone/>
            </a:pPr>
            <a:r>
              <a:rPr lang="zh-CN" altLang="en-US" sz="1600"/>
              <a:t>收获</a:t>
            </a:r>
            <a:endParaRPr lang="zh-CN" altLang="en-US" sz="160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对包括了数量型、分类型数据的基本分析框架有了了解，及相应的可视化策略</a:t>
            </a:r>
            <a:endParaRPr lang="zh-CN" altLang="en-US" sz="160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熟悉了相应的分析函数的应用，比如</a:t>
            </a:r>
            <a:r>
              <a:rPr lang="en-US" altLang="zh-CN" sz="1600"/>
              <a:t>summarise</a:t>
            </a:r>
            <a:r>
              <a:rPr lang="zh-CN" altLang="en-US" sz="1600"/>
              <a:t>，</a:t>
            </a:r>
            <a:r>
              <a:rPr lang="en-US" altLang="zh-CN" sz="1600"/>
              <a:t>across</a:t>
            </a:r>
            <a:endParaRPr lang="zh-CN" altLang="en-US" sz="1600"/>
          </a:p>
          <a:p>
            <a:pPr marL="285750" lvl="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再一次对统计方法与数据分析结合有了深刻的感悟</a:t>
            </a: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演示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企鹅的故事</vt:lpstr>
      <vt:lpstr>数据探索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Xintian Zhu</dc:creator>
  <cp:lastModifiedBy>xinxin yin</cp:lastModifiedBy>
  <cp:revision>19</cp:revision>
  <dcterms:created xsi:type="dcterms:W3CDTF">2020-10-27T08:08:00Z</dcterms:created>
  <dcterms:modified xsi:type="dcterms:W3CDTF">2020-11-05T13:58:36Z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