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bookdown.org/wangminjie/R4DS/sampl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模拟和抽样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10.30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0195"/>
            <a:ext cx="10515600" cy="4823460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 sz="1600"/>
              <a:t>1. R </a:t>
            </a:r>
            <a:r>
              <a:rPr lang="zh-CN" altLang="en-US" sz="1600"/>
              <a:t>实现常见随机变量分布的函数有哪些？怎样使用？包括哪些函数？</a:t>
            </a:r>
            <a:endParaRPr lang="zh-CN" altLang="en-US" sz="1600"/>
          </a:p>
          <a:p>
            <a:pPr>
              <a:lnSpc>
                <a:spcPct val="110000"/>
              </a:lnSpc>
            </a:pPr>
            <a:r>
              <a:rPr lang="en-US" altLang="zh-CN" sz="1600"/>
              <a:t>2. </a:t>
            </a:r>
            <a:r>
              <a:rPr lang="zh-CN" altLang="en-US" sz="1600"/>
              <a:t>如何构建一个 y=4+3.2x 线性模型，包括观察值的误差？</a:t>
            </a:r>
            <a:endParaRPr lang="zh-CN" altLang="en-US" sz="1600"/>
          </a:p>
          <a:p>
            <a:pPr>
              <a:lnSpc>
                <a:spcPct val="110000"/>
              </a:lnSpc>
            </a:pPr>
            <a:r>
              <a:rPr lang="en-US" altLang="zh-CN" sz="1600"/>
              <a:t>3. </a:t>
            </a:r>
            <a:r>
              <a:rPr lang="zh-CN" altLang="en-US" sz="1600"/>
              <a:t>请实现一个正态分布随机数和标准正态分布密度曲线的对比图。</a:t>
            </a:r>
            <a:endParaRPr lang="zh-CN" altLang="en-US" sz="1600"/>
          </a:p>
          <a:p>
            <a:pPr>
              <a:lnSpc>
                <a:spcPct val="110000"/>
              </a:lnSpc>
            </a:pPr>
            <a:r>
              <a:rPr lang="en-US" altLang="zh-CN" sz="1600"/>
              <a:t>4. </a:t>
            </a:r>
            <a:r>
              <a:rPr lang="zh-CN" altLang="en-US" sz="1600"/>
              <a:t>假定真实人群中，川大男生平均身高为</a:t>
            </a:r>
            <a:r>
              <a:rPr lang="en-US" altLang="zh-CN" sz="1600"/>
              <a:t>175.7</a:t>
            </a:r>
            <a:r>
              <a:rPr lang="zh-CN" altLang="en-US" sz="1600"/>
              <a:t>，方差为15.19，请完成以下实验：</a:t>
            </a:r>
            <a:endParaRPr lang="zh-CN" altLang="en-US" sz="1600"/>
          </a:p>
          <a:p>
            <a:pPr lvl="1">
              <a:lnSpc>
                <a:spcPct val="110000"/>
              </a:lnSpc>
            </a:pPr>
            <a:r>
              <a:rPr lang="en-US" altLang="zh-CN" sz="1370"/>
              <a:t>1. </a:t>
            </a:r>
            <a:r>
              <a:rPr lang="zh-CN" altLang="en-US" sz="1370"/>
              <a:t>基于以上两个数值，绘制出男生身高的分布曲线，并标注真实平均身高及其方差变化范围</a:t>
            </a:r>
            <a:endParaRPr lang="zh-CN" altLang="en-US" sz="1370"/>
          </a:p>
          <a:p>
            <a:pPr lvl="1">
              <a:lnSpc>
                <a:spcPct val="110000"/>
              </a:lnSpc>
            </a:pPr>
            <a:r>
              <a:rPr lang="en-US" altLang="zh-CN" sz="1370"/>
              <a:t>2. </a:t>
            </a:r>
            <a:r>
              <a:rPr lang="zh-CN" altLang="en-US" sz="1370"/>
              <a:t>对以上男生人群中，完成一次随机抽样，样本量为</a:t>
            </a:r>
            <a:r>
              <a:rPr lang="en-US" altLang="zh-CN" sz="1370"/>
              <a:t>30</a:t>
            </a:r>
            <a:r>
              <a:rPr lang="zh-CN" altLang="en-US" sz="1370"/>
              <a:t>，并绘制分布曲线。</a:t>
            </a:r>
            <a:endParaRPr lang="zh-CN" altLang="en-US" sz="1370"/>
          </a:p>
          <a:p>
            <a:pPr lvl="1">
              <a:lnSpc>
                <a:spcPct val="110000"/>
              </a:lnSpc>
            </a:pPr>
            <a:r>
              <a:rPr lang="en-US" altLang="zh-CN" sz="1370"/>
              <a:t>3. </a:t>
            </a:r>
            <a:r>
              <a:rPr lang="zh-CN" altLang="en-US" sz="1370"/>
              <a:t>请完成</a:t>
            </a:r>
            <a:r>
              <a:rPr lang="en-US" altLang="zh-CN" sz="1370" b="1"/>
              <a:t>2500</a:t>
            </a:r>
            <a:r>
              <a:rPr lang="zh-CN" altLang="en-US" sz="1370" b="1"/>
              <a:t>次</a:t>
            </a:r>
            <a:r>
              <a:rPr lang="en-US" altLang="zh-CN" sz="1370"/>
              <a:t>30</a:t>
            </a:r>
            <a:r>
              <a:rPr lang="zh-CN" altLang="en-US" sz="1370"/>
              <a:t>个样本的抽样，并计算每次抽样的身高平均值和方差。</a:t>
            </a:r>
            <a:endParaRPr lang="zh-CN" altLang="en-US" sz="1370"/>
          </a:p>
          <a:p>
            <a:pPr lvl="1">
              <a:lnSpc>
                <a:spcPct val="110000"/>
              </a:lnSpc>
            </a:pPr>
            <a:r>
              <a:rPr lang="en-US" altLang="zh-CN" sz="1370"/>
              <a:t>4. </a:t>
            </a:r>
            <a:r>
              <a:rPr lang="zh-CN" altLang="en-US" sz="1370" b="1"/>
              <a:t>如果抽取样本数为</a:t>
            </a:r>
            <a:r>
              <a:rPr lang="en-US" altLang="zh-CN" sz="1370" b="1"/>
              <a:t>50,100,250,500</a:t>
            </a:r>
            <a:r>
              <a:rPr lang="zh-CN" altLang="en-US" sz="1370" b="1"/>
              <a:t>，样本均值和方差有什么变化？</a:t>
            </a:r>
            <a:endParaRPr lang="zh-CN" altLang="en-US" sz="1370" b="1"/>
          </a:p>
          <a:p>
            <a:pPr lvl="1">
              <a:lnSpc>
                <a:spcPct val="110000"/>
              </a:lnSpc>
            </a:pPr>
            <a:r>
              <a:rPr lang="en-US" altLang="zh-CN" sz="1370"/>
              <a:t>5. </a:t>
            </a:r>
            <a:r>
              <a:rPr lang="zh-CN" altLang="en-US" sz="1370"/>
              <a:t>请比较真实人群的样本均值的方差和实际抽样的样本均值的方差，并构建相应拟合曲线。</a:t>
            </a:r>
            <a:endParaRPr lang="zh-CN" altLang="en-US" sz="13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8595" y="1845310"/>
            <a:ext cx="5428615" cy="4169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750" y="257175"/>
            <a:ext cx="5930900" cy="718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>
                <a:sym typeface="+mn-ea"/>
              </a:rPr>
              <a:t>构建一个y=4+3.2x线性模型，需要包括数据的残差因素</a:t>
            </a:r>
            <a:endParaRPr lang="zh-CN" altLang="en-US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/>
              <a:t>tibble(a = runif(1000,0,5), b = 4 + rnorm(1000, mean = 3.2 * a,sd = 1) )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955" y="1621790"/>
            <a:ext cx="4466590" cy="3430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5150" y="394970"/>
            <a:ext cx="9452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假定男生平均身高为</a:t>
            </a:r>
            <a:r>
              <a:rPr lang="en-US" altLang="zh-CN"/>
              <a:t>175.7</a:t>
            </a:r>
            <a:r>
              <a:rPr lang="zh-CN" altLang="en-US"/>
              <a:t>，方差为15.19的人群，构建身高分布曲线，并标示出均值及其方差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709420"/>
            <a:ext cx="593344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pop.dens &lt;-  tibble( height = seq(100,250,0.5),  ## 100,250 范围</a:t>
            </a:r>
            <a:endParaRPr lang="zh-CN" altLang="en-US" sz="1400"/>
          </a:p>
          <a:p>
            <a:pPr algn="l"/>
            <a:r>
              <a:rPr lang="zh-CN" altLang="en-US" sz="1400"/>
              <a:t>        density = dnorm(height, mean = true.mean, sd = true.sd))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ggplot(pop.dens) +</a:t>
            </a:r>
            <a:endParaRPr lang="zh-CN" altLang="en-US" sz="1400"/>
          </a:p>
          <a:p>
            <a:pPr algn="l"/>
            <a:r>
              <a:rPr lang="zh-CN" altLang="en-US" sz="1400"/>
              <a:t>geom_line(aes(height, density ))+</a:t>
            </a:r>
            <a:endParaRPr lang="zh-CN" altLang="en-US" sz="1400"/>
          </a:p>
          <a:p>
            <a:pPr algn="l"/>
            <a:r>
              <a:rPr lang="zh-CN" altLang="en-US" sz="1400"/>
              <a:t>geom_vline(xintercept = true.mean,color = "red")+</a:t>
            </a:r>
            <a:endParaRPr lang="zh-CN" altLang="en-US" sz="1400"/>
          </a:p>
          <a:p>
            <a:pPr algn="l"/>
            <a:r>
              <a:rPr lang="zh-CN" altLang="en-US" sz="1400"/>
              <a:t>geom_vline(xintercept = true.mean-true.sd,color = "blue",linetype = "dashed")+</a:t>
            </a:r>
            <a:endParaRPr lang="zh-CN" altLang="en-US" sz="1400"/>
          </a:p>
          <a:p>
            <a:pPr algn="l"/>
            <a:r>
              <a:rPr lang="zh-CN" altLang="en-US" sz="1400"/>
              <a:t>geom_vline(xintercept = true.mean+true.sd,color = "blue",linetype = "dashed")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3515" y="1423670"/>
            <a:ext cx="4679950" cy="359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970" y="334645"/>
            <a:ext cx="544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做一次样本数为</a:t>
            </a:r>
            <a:r>
              <a:rPr lang="en-US" altLang="zh-CN"/>
              <a:t>30</a:t>
            </a:r>
            <a:r>
              <a:rPr lang="zh-CN" altLang="en-US"/>
              <a:t>的随机抽样，并绘制样本分布密度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1970" y="1494790"/>
            <a:ext cx="601154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sample.a &lt;- tibble( height = rnorm(30,mean = true.mean,sd = true.sd))</a:t>
            </a:r>
            <a:endParaRPr lang="zh-CN" altLang="en-US" sz="1400"/>
          </a:p>
          <a:p>
            <a:pPr algn="l"/>
            <a:r>
              <a:rPr lang="zh-CN" altLang="en-US" sz="1400"/>
              <a:t>sample.a %&gt;% </a:t>
            </a:r>
            <a:endParaRPr lang="zh-CN" altLang="en-US" sz="1400"/>
          </a:p>
          <a:p>
            <a:pPr algn="l"/>
            <a:r>
              <a:rPr lang="zh-CN" altLang="en-US" sz="1400"/>
              <a:t>  ggplot(aes(x = height)) +</a:t>
            </a:r>
            <a:endParaRPr lang="zh-CN" altLang="en-US" sz="1400"/>
          </a:p>
          <a:p>
            <a:pPr algn="l"/>
            <a:r>
              <a:rPr lang="zh-CN" altLang="en-US" sz="1400"/>
              <a:t>  geom_histogram(aes(y = stat(density)),fill = "steelblue", alpha = 0.7, bins = 10) +</a:t>
            </a:r>
            <a:endParaRPr lang="zh-CN" altLang="en-US" sz="1400"/>
          </a:p>
          <a:p>
            <a:pPr algn="l"/>
            <a:r>
              <a:rPr lang="zh-CN" altLang="en-US" sz="1400"/>
              <a:t>  geom_line(data = pop.dens,aes(x = height, y = density))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4720" y="1156970"/>
            <a:ext cx="4774565" cy="3667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6260" y="403860"/>
            <a:ext cx="819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</a:t>
            </a:r>
            <a:r>
              <a:rPr lang="en-US" altLang="zh-CN"/>
              <a:t>2500</a:t>
            </a:r>
            <a:r>
              <a:rPr lang="zh-CN" altLang="en-US"/>
              <a:t>次</a:t>
            </a:r>
            <a:r>
              <a:rPr lang="en-US" altLang="zh-CN"/>
              <a:t>30</a:t>
            </a:r>
            <a:r>
              <a:rPr lang="zh-CN" altLang="en-US"/>
              <a:t>个样本的随机抽样，并计算每次抽样的身高均值分布，可视化比较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6260" y="1254760"/>
            <a:ext cx="672846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func.sample &lt;- function(nums,mu,sigma){</a:t>
            </a:r>
            <a:endParaRPr lang="zh-CN" altLang="en-US" sz="1400"/>
          </a:p>
          <a:p>
            <a:pPr algn="l"/>
            <a:r>
              <a:rPr lang="zh-CN" altLang="en-US" sz="1400"/>
              <a:t>  sample.x &lt;- rnorm(nums,mean = mu,sd = sigma)</a:t>
            </a:r>
            <a:endParaRPr lang="zh-CN" altLang="en-US" sz="1400"/>
          </a:p>
          <a:p>
            <a:pPr algn="l"/>
            <a:r>
              <a:rPr lang="zh-CN" altLang="en-US" sz="1400"/>
              <a:t>  tibble(</a:t>
            </a:r>
            <a:endParaRPr lang="zh-CN" altLang="en-US" sz="1400"/>
          </a:p>
          <a:p>
            <a:pPr algn="l"/>
            <a:r>
              <a:rPr lang="zh-CN" altLang="en-US" sz="1400"/>
              <a:t>    sample.size = nums,</a:t>
            </a:r>
            <a:endParaRPr lang="zh-CN" altLang="en-US" sz="1400"/>
          </a:p>
          <a:p>
            <a:pPr algn="l"/>
            <a:r>
              <a:rPr lang="zh-CN" altLang="en-US" sz="1400"/>
              <a:t>    sample.mean = mean(sample.x),</a:t>
            </a:r>
            <a:endParaRPr lang="zh-CN" altLang="en-US" sz="1400"/>
          </a:p>
          <a:p>
            <a:pPr algn="l"/>
            <a:r>
              <a:rPr lang="zh-CN" altLang="en-US" sz="1400"/>
              <a:t>    sample.sd = sd(sample.x)</a:t>
            </a:r>
            <a:endParaRPr lang="zh-CN" altLang="en-US" sz="1400"/>
          </a:p>
          <a:p>
            <a:pPr algn="l"/>
            <a:r>
              <a:rPr lang="zh-CN" altLang="en-US" sz="1400"/>
              <a:t>  )</a:t>
            </a:r>
            <a:endParaRPr lang="zh-CN" altLang="en-US" sz="1400"/>
          </a:p>
          <a:p>
            <a:pPr algn="l"/>
            <a:r>
              <a:rPr lang="zh-CN" altLang="en-US" sz="1400"/>
              <a:t>}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en-US" altLang="zh-CN" sz="1400"/>
              <a:t>### purrr </a:t>
            </a:r>
            <a:r>
              <a:rPr lang="zh-CN" altLang="en-US" sz="1400"/>
              <a:t>重复命令函数</a:t>
            </a:r>
            <a:endParaRPr lang="zh-CN" altLang="en-US" sz="1400"/>
          </a:p>
          <a:p>
            <a:pPr algn="l"/>
            <a:r>
              <a:rPr lang="zh-CN" altLang="en-US" sz="1400"/>
              <a:t>sample.of.30 &lt;- purrr::rerun(2500,func.sample(30,true.mean,true.sd)) %&gt;% </a:t>
            </a:r>
            <a:endParaRPr lang="zh-CN" altLang="en-US" sz="1400"/>
          </a:p>
          <a:p>
            <a:pPr algn="l"/>
            <a:r>
              <a:rPr lang="zh-CN" altLang="en-US" sz="1400"/>
              <a:t>  dplyr::bind_rows()   </a:t>
            </a:r>
            <a:endParaRPr lang="zh-CN" altLang="en-US" sz="1400"/>
          </a:p>
          <a:p>
            <a:pPr algn="l"/>
            <a:r>
              <a:rPr lang="zh-CN" altLang="en-US" sz="1400"/>
              <a:t>## rbind, 返回一个矩阵。bind_rows 返回相同的输入数据格式，形同do.call(rbind,dfs)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sample.of.30 %&gt;% </a:t>
            </a:r>
            <a:endParaRPr lang="zh-CN" altLang="en-US" sz="1400"/>
          </a:p>
          <a:p>
            <a:pPr algn="l"/>
            <a:r>
              <a:rPr lang="zh-CN" altLang="en-US" sz="1400"/>
              <a:t>  ggplot() +</a:t>
            </a:r>
            <a:endParaRPr lang="zh-CN" altLang="en-US" sz="1400"/>
          </a:p>
          <a:p>
            <a:pPr algn="l"/>
            <a:r>
              <a:rPr lang="zh-CN" altLang="en-US" sz="1400"/>
              <a:t>  geom_histogram(aes(x = sample.mean, y = stat(density)),bins = 30, fill = "red",alpha = .5)+</a:t>
            </a:r>
            <a:endParaRPr lang="zh-CN" altLang="en-US" sz="1400"/>
          </a:p>
          <a:p>
            <a:pPr algn="l"/>
            <a:r>
              <a:rPr lang="zh-CN" altLang="en-US" sz="1400"/>
              <a:t>  geom_vline(xintercept = true.mean, color = 'red', linetype = 'dashed')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0" y="1309370"/>
            <a:ext cx="4826635" cy="3707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280" y="291465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设置不同抽样样本大小，比较相同抽样次数下样本均值随样本大小的标准差变化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2280" y="1537970"/>
            <a:ext cx="656336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sample.nums %&gt;% </a:t>
            </a:r>
            <a:endParaRPr lang="zh-CN" altLang="en-US" sz="1400"/>
          </a:p>
          <a:p>
            <a:pPr algn="l"/>
            <a:r>
              <a:rPr lang="zh-CN" altLang="en-US" sz="1400"/>
              <a:t>  ggplot() +</a:t>
            </a:r>
            <a:endParaRPr lang="zh-CN" altLang="en-US" sz="1400"/>
          </a:p>
          <a:p>
            <a:pPr algn="l"/>
            <a:r>
              <a:rPr lang="zh-CN" altLang="en-US" sz="1400"/>
              <a:t>    geom_histogram(aes(x = sample.mean, y = stat(density),fill = sz),bins = 25, alpha = .5)+</a:t>
            </a:r>
            <a:endParaRPr lang="zh-CN" altLang="en-US" sz="1400"/>
          </a:p>
          <a:p>
            <a:pPr algn="l"/>
            <a:r>
              <a:rPr lang="zh-CN" altLang="en-US" sz="1400"/>
              <a:t>    geom_vline(xintercept = true.mean, color = 'red',linetype = 'dashed')+</a:t>
            </a:r>
            <a:endParaRPr lang="zh-CN" altLang="en-US" sz="1400"/>
          </a:p>
          <a:p>
            <a:pPr algn="l"/>
            <a:r>
              <a:rPr lang="zh-CN" altLang="en-US" sz="1400"/>
              <a:t>    facet_wrap(vars(sz),nrow = 1)+</a:t>
            </a:r>
            <a:endParaRPr lang="zh-CN" altLang="en-US" sz="1400"/>
          </a:p>
          <a:p>
            <a:pPr algn="l"/>
            <a:r>
              <a:rPr lang="zh-CN" altLang="en-US" sz="1400"/>
              <a:t>    scale_fill_brewer(palette = "Set1")+</a:t>
            </a:r>
            <a:endParaRPr lang="zh-CN" altLang="en-US" sz="1400"/>
          </a:p>
          <a:p>
            <a:pPr algn="l"/>
            <a:r>
              <a:rPr lang="zh-CN" altLang="en-US" sz="1400"/>
              <a:t>    labs(</a:t>
            </a:r>
            <a:endParaRPr lang="zh-CN" altLang="en-US" sz="1400"/>
          </a:p>
          <a:p>
            <a:pPr algn="l"/>
            <a:r>
              <a:rPr lang="zh-CN" altLang="en-US" sz="1400"/>
              <a:t>      title = "Distribution of mean heights for samples of varying size",</a:t>
            </a:r>
            <a:endParaRPr lang="zh-CN" altLang="en-US" sz="1400"/>
          </a:p>
          <a:p>
            <a:pPr algn="l"/>
            <a:r>
              <a:rPr lang="zh-CN" altLang="en-US" sz="1400"/>
              <a:t>      x = "Sample means", y = "Density"</a:t>
            </a:r>
            <a:endParaRPr lang="zh-CN" altLang="en-US" sz="1400"/>
          </a:p>
          <a:p>
            <a:pPr algn="l"/>
            <a:r>
              <a:rPr lang="zh-CN" altLang="en-US" sz="1400"/>
              <a:t>    )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54990" y="972185"/>
            <a:ext cx="485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比较发现，抽样样本数越大，样本均值更接近真实值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55" y="1645920"/>
            <a:ext cx="5161915" cy="39643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8655" y="1718310"/>
            <a:ext cx="598170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df.theory.sample.sd &lt;- tibble(</a:t>
            </a:r>
            <a:endParaRPr lang="zh-CN" altLang="en-US" sz="1400"/>
          </a:p>
          <a:p>
            <a:pPr algn="l"/>
            <a:r>
              <a:rPr lang="zh-CN" altLang="en-US" sz="1400"/>
              <a:t>  size = seq(10,500,10),</a:t>
            </a:r>
            <a:endParaRPr lang="zh-CN" altLang="en-US" sz="1400"/>
          </a:p>
          <a:p>
            <a:pPr algn="l"/>
            <a:r>
              <a:rPr lang="zh-CN" altLang="en-US" sz="1400"/>
              <a:t>  sd.means = true.sd/sqrt(size)</a:t>
            </a:r>
            <a:endParaRPr lang="zh-CN" altLang="en-US" sz="1400"/>
          </a:p>
          <a:p>
            <a:pPr algn="l"/>
            <a:r>
              <a:rPr lang="zh-CN" altLang="en-US" sz="1400"/>
              <a:t>)</a:t>
            </a:r>
            <a:endParaRPr lang="zh-CN" altLang="en-US" sz="1400"/>
          </a:p>
          <a:p>
            <a:pPr algn="l"/>
            <a:r>
              <a:rPr lang="zh-CN" altLang="en-US" sz="1400"/>
              <a:t>head(df.theory.sample.sd)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df.sample.sd.means %&gt;% </a:t>
            </a:r>
            <a:endParaRPr lang="zh-CN" altLang="en-US" sz="1400"/>
          </a:p>
          <a:p>
            <a:pPr algn="l"/>
            <a:r>
              <a:rPr lang="zh-CN" altLang="en-US" sz="1400"/>
              <a:t>  ggplot(aes(x = sample.size, y = sd.of.means))+</a:t>
            </a:r>
            <a:endParaRPr lang="zh-CN" altLang="en-US" sz="1400"/>
          </a:p>
          <a:p>
            <a:pPr algn="l"/>
            <a:r>
              <a:rPr lang="zh-CN" altLang="en-US" sz="1400"/>
              <a:t>  geom_point()+</a:t>
            </a:r>
            <a:endParaRPr lang="zh-CN" altLang="en-US" sz="1400"/>
          </a:p>
          <a:p>
            <a:pPr algn="l"/>
            <a:r>
              <a:rPr lang="zh-CN" altLang="en-US" sz="1400"/>
              <a:t>  geom_line(data = df.theory.sample.sd, aes(x = size, y = sd.means),color = 'red')+</a:t>
            </a:r>
            <a:endParaRPr lang="zh-CN" altLang="en-US" sz="1400"/>
          </a:p>
          <a:p>
            <a:pPr algn="l"/>
            <a:r>
              <a:rPr lang="zh-CN" altLang="en-US" sz="1400"/>
              <a:t>  labs(</a:t>
            </a:r>
            <a:endParaRPr lang="zh-CN" altLang="en-US" sz="1400"/>
          </a:p>
          <a:p>
            <a:pPr algn="l"/>
            <a:r>
              <a:rPr lang="zh-CN" altLang="en-US" sz="1400"/>
              <a:t>    x = "Sample size", y = "Std Error of Mean",</a:t>
            </a:r>
            <a:endParaRPr lang="zh-CN" altLang="en-US" sz="1400"/>
          </a:p>
          <a:p>
            <a:pPr algn="l"/>
            <a:r>
              <a:rPr lang="zh-CN" altLang="en-US" sz="1400"/>
              <a:t>    title = "平均值标准误差随样本大小变化（理论值和模拟值对比）"</a:t>
            </a:r>
            <a:endParaRPr lang="zh-CN" altLang="en-US" sz="1400"/>
          </a:p>
          <a:p>
            <a:pPr algn="l"/>
            <a:r>
              <a:rPr lang="zh-CN" altLang="en-US" sz="1400"/>
              <a:t>  )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668655" y="35179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比较平均值标准误差理论值与实际抽样值的拟合准确性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655" y="996315"/>
            <a:ext cx="4777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理论情况下，样本的均值标准误差计算公式为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σ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/√n.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6150" y="1536700"/>
            <a:ext cx="10300335" cy="4813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1600"/>
              <a:t>1. </a:t>
            </a:r>
            <a:r>
              <a:rPr lang="zh-CN" altLang="en-US" sz="1600"/>
              <a:t>分布函数：</a:t>
            </a:r>
            <a:r>
              <a:rPr lang="en-US" altLang="zh-CN" sz="1600"/>
              <a:t>rnorm, runif, rpois, rbinorm. (d, r, p, q)</a:t>
            </a:r>
            <a:endParaRPr lang="en-US" altLang="zh-CN" sz="1600"/>
          </a:p>
          <a:p>
            <a:pPr>
              <a:lnSpc>
                <a:spcPct val="140000"/>
              </a:lnSpc>
            </a:pPr>
            <a:r>
              <a:rPr lang="en-US" altLang="zh-CN" sz="1600"/>
              <a:t>2. </a:t>
            </a:r>
            <a:r>
              <a:rPr lang="zh-CN" altLang="en-US" sz="1600"/>
              <a:t>汇总函数：</a:t>
            </a:r>
            <a:r>
              <a:rPr lang="en-US" altLang="zh-CN" sz="1600"/>
              <a:t>sd, mean, group_by, summarise, </a:t>
            </a:r>
            <a:endParaRPr lang="en-US" altLang="zh-CN" sz="1600"/>
          </a:p>
          <a:p>
            <a:pPr>
              <a:lnSpc>
                <a:spcPct val="140000"/>
              </a:lnSpc>
            </a:pPr>
            <a:r>
              <a:rPr lang="en-US" altLang="zh-CN" sz="1600"/>
              <a:t>3. </a:t>
            </a:r>
            <a:r>
              <a:rPr lang="zh-CN" altLang="en-US" sz="1600">
                <a:solidFill>
                  <a:srgbClr val="FF0000"/>
                </a:solidFill>
              </a:rPr>
              <a:t>高效函数</a:t>
            </a:r>
            <a:r>
              <a:rPr lang="zh-CN" altLang="en-US" sz="1600"/>
              <a:t>：</a:t>
            </a:r>
            <a:r>
              <a:rPr lang="en-US" altLang="zh-CN" sz="1600"/>
              <a:t>purrr::rerun, tidyr::bind_rows, </a:t>
            </a:r>
            <a:endParaRPr lang="en-US" altLang="zh-CN" sz="1600"/>
          </a:p>
          <a:p>
            <a:pPr>
              <a:lnSpc>
                <a:spcPct val="140000"/>
              </a:lnSpc>
            </a:pPr>
            <a:r>
              <a:rPr lang="en-US" altLang="zh-CN" sz="1600"/>
              <a:t>4. </a:t>
            </a:r>
            <a:r>
              <a:rPr lang="zh-CN" altLang="en-US" sz="1600"/>
              <a:t>绘图函数：</a:t>
            </a:r>
            <a:r>
              <a:rPr lang="en-US" altLang="zh-CN" sz="1600"/>
              <a:t>facet_wrap, geom_vline, geom_histogram(stat=stat(density)), scale_fill_brewer, stat_function</a:t>
            </a:r>
            <a:endParaRPr lang="en-US" altLang="zh-CN" sz="1600"/>
          </a:p>
          <a:p>
            <a:pPr>
              <a:lnSpc>
                <a:spcPct val="140000"/>
              </a:lnSpc>
            </a:pPr>
            <a:endParaRPr lang="en-US" altLang="zh-CN" sz="1600"/>
          </a:p>
          <a:p>
            <a:pPr>
              <a:lnSpc>
                <a:spcPct val="140000"/>
              </a:lnSpc>
            </a:pPr>
            <a:r>
              <a:rPr lang="zh-CN" altLang="en-US" sz="1600"/>
              <a:t>收获：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en-US" altLang="zh-CN" sz="1600"/>
              <a:t>1. </a:t>
            </a:r>
            <a:r>
              <a:rPr lang="zh-CN" altLang="en-US" sz="1600"/>
              <a:t>现实中的观测大多带有随机因素</a:t>
            </a:r>
            <a:r>
              <a:rPr lang="en-US" altLang="zh-CN" sz="1600"/>
              <a:t>/</a:t>
            </a:r>
            <a:r>
              <a:rPr lang="zh-CN" altLang="en-US" sz="1600"/>
              <a:t>误差，但是当样本量足够大时，能用平均值进行估计变量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en-US" altLang="zh-CN" sz="1600"/>
              <a:t>2. </a:t>
            </a:r>
            <a:r>
              <a:rPr lang="zh-CN" altLang="en-US" sz="1600"/>
              <a:t>在进行</a:t>
            </a:r>
            <a:r>
              <a:rPr lang="en-US" altLang="zh-CN" sz="1600"/>
              <a:t>30,50,100,250,500</a:t>
            </a:r>
            <a:r>
              <a:rPr lang="zh-CN" altLang="en-US" sz="1600"/>
              <a:t>个样本数的</a:t>
            </a:r>
            <a:r>
              <a:rPr lang="en-US" altLang="zh-CN" sz="1600"/>
              <a:t>2500</a:t>
            </a:r>
            <a:r>
              <a:rPr lang="zh-CN" altLang="en-US" sz="1600"/>
              <a:t>次随机抽样结果中，发现样本数增大时，样本均值的标准差减小，</a:t>
            </a:r>
            <a:r>
              <a:rPr lang="en-US" altLang="zh-CN" sz="1600"/>
              <a:t> </a:t>
            </a:r>
            <a:r>
              <a:rPr lang="zh-CN" altLang="en-US" sz="1600"/>
              <a:t>均值的分布更接近真实值。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en-US" altLang="zh-CN" sz="1600"/>
              <a:t>3. </a:t>
            </a:r>
            <a:r>
              <a:rPr lang="zh-CN" altLang="en-US" sz="1600"/>
              <a:t>当样本数达到</a:t>
            </a:r>
            <a:r>
              <a:rPr lang="en-US" altLang="zh-CN" sz="1600"/>
              <a:t>200</a:t>
            </a:r>
            <a:r>
              <a:rPr lang="zh-CN" altLang="en-US" sz="1600"/>
              <a:t>时，平均值的标准偏差减小速率变缓。</a:t>
            </a:r>
            <a:endParaRPr lang="zh-CN" altLang="en-US" sz="1600"/>
          </a:p>
          <a:p>
            <a:pPr>
              <a:lnSpc>
                <a:spcPct val="140000"/>
              </a:lnSpc>
            </a:pP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/>
              <a:t>参考资料：</a:t>
            </a:r>
            <a:endParaRPr lang="zh-CN" altLang="en-US" sz="1600"/>
          </a:p>
          <a:p>
            <a:pPr>
              <a:lnSpc>
                <a:spcPct val="140000"/>
              </a:lnSpc>
            </a:pPr>
            <a:r>
              <a:rPr lang="zh-CN" altLang="en-US" sz="1600">
                <a:hlinkClick r:id="rId1" tooltip="" action="ppaction://hlinkfile"/>
              </a:rPr>
              <a:t>https://bookdown.org/wangminjie/R4DS/sampling.html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WPS 演示</Application>
  <PresentationFormat>宽屏</PresentationFormat>
  <Paragraphs>109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模拟和抽样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Xintian Zhu</dc:creator>
  <cp:lastModifiedBy>xinxin yin</cp:lastModifiedBy>
  <cp:revision>8</cp:revision>
  <dcterms:created xsi:type="dcterms:W3CDTF">2020-10-30T12:49:00Z</dcterms:created>
  <dcterms:modified xsi:type="dcterms:W3CDTF">2020-11-03T12:52:14Z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