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60B11A-DD07-CD40-A9C3-8A847F233526}">
          <p14:sldIdLst>
            <p14:sldId id="256"/>
            <p14:sldId id="257"/>
            <p14:sldId id="262"/>
            <p14:sldId id="258"/>
            <p14:sldId id="259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/>
    <p:restoredTop sz="82006"/>
  </p:normalViewPr>
  <p:slideViewPr>
    <p:cSldViewPr snapToGrid="0" snapToObjects="1">
      <p:cViewPr varScale="1">
        <p:scale>
          <a:sx n="87" d="100"/>
          <a:sy n="87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C419D-128B-C84F-8493-AF6648188CB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CE2B2-C72B-AC43-8716-376D33DC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CE2B2-C72B-AC43-8716-376D33DCA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3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CE2B2-C72B-AC43-8716-376D33DCA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81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Recency: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How recently a customer made a purchase. Customers with the most recent purchase dates receive a recency score 5.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How often a customer makes a purchase.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Monetary Value: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How much money a customer has spent on purchases.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CE2B2-C72B-AC43-8716-376D33DCA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3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see that a big portion of the monetary value is concentrated around frequent shoppers.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CE2B2-C72B-AC43-8716-376D33DCA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CE2B2-C72B-AC43-8716-376D33DCA9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1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CE2B2-C72B-AC43-8716-376D33DCA9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47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 poor prediction accuracy. All methods tend to perform well on the first category: &lt;=100, but not much better than random guessing on other categories.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CE2B2-C72B-AC43-8716-376D33DCA9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0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3812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1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2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6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4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7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4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5" r:id="rId6"/>
    <p:sldLayoutId id="2147483730" r:id="rId7"/>
    <p:sldLayoutId id="2147483731" r:id="rId8"/>
    <p:sldLayoutId id="2147483732" r:id="rId9"/>
    <p:sldLayoutId id="2147483734" r:id="rId10"/>
    <p:sldLayoutId id="2147483733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imakash3011/customer-personality-analysi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BCE4B-9CEA-B149-93B8-318FD83C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5600"/>
              <a:t>Customer Personality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E2285-F734-E54E-86D0-FAECDA824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69774"/>
            <a:ext cx="4102609" cy="1422631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endParaRPr lang="en-US" dirty="0"/>
          </a:p>
          <a:p>
            <a:pPr algn="l">
              <a:lnSpc>
                <a:spcPct val="95000"/>
              </a:lnSpc>
            </a:pPr>
            <a:r>
              <a:rPr lang="en-US" dirty="0"/>
              <a:t>Presenter: </a:t>
            </a:r>
            <a:r>
              <a:rPr lang="en-US" dirty="0" err="1"/>
              <a:t>Xinxin</a:t>
            </a:r>
            <a:r>
              <a:rPr lang="en-US" dirty="0"/>
              <a:t> Chen</a:t>
            </a:r>
          </a:p>
          <a:p>
            <a:pPr algn="l">
              <a:lnSpc>
                <a:spcPct val="95000"/>
              </a:lnSpc>
            </a:pPr>
            <a:r>
              <a:rPr lang="en-US" dirty="0"/>
              <a:t>Date: 11/29/2021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2A7A67C-D570-43AD-8D60-A98E050DE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8" r="-1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1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78AE-6A76-C849-B5C5-CAF61901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34" y="413237"/>
            <a:ext cx="9144000" cy="905256"/>
          </a:xfrm>
        </p:spPr>
        <p:txBody>
          <a:bodyPr/>
          <a:lstStyle/>
          <a:p>
            <a:r>
              <a:rPr lang="en-US" dirty="0">
                <a:latin typeface="Times" pitchFamily="2" charset="0"/>
                <a:cs typeface="Calibri" panose="020F0502020204030204" pitchFamily="34" charset="0"/>
              </a:rPr>
              <a:t>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1837A-AF2F-4643-A23D-B7E909FA6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2134" y="3855022"/>
                <a:ext cx="9144000" cy="238575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Clr>
                    <a:schemeClr val="tx1"/>
                  </a:buClr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source: </a:t>
                </a:r>
                <a:r>
                  <a:rPr 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https://www.kaggle.com/imakash3011/customer-personality-analysis</a:t>
                </a:r>
                <a:endParaRPr lang="en-US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tx1"/>
                  </a:buClr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2240 × 29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each row representing the data from a unique customer. </a:t>
                </a:r>
              </a:p>
              <a:p>
                <a:pPr>
                  <a:buClr>
                    <a:schemeClr val="tx1"/>
                  </a:buClr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Variables: income, education level, marital status, the amount of money spent on wines, fruits, and meat during 2012-2014, ...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1837A-AF2F-4643-A23D-B7E909FA6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2134" y="3855022"/>
                <a:ext cx="9144000" cy="2385758"/>
              </a:xfrm>
              <a:blipFill>
                <a:blip r:embed="rId4"/>
                <a:stretch>
                  <a:fillRect l="-832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4097208-B199-2641-B46C-A473BE986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134" y="1340422"/>
            <a:ext cx="8711946" cy="208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78AE-6A76-C849-B5C5-CAF61901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140" y="292992"/>
            <a:ext cx="9144000" cy="905256"/>
          </a:xfrm>
        </p:spPr>
        <p:txBody>
          <a:bodyPr/>
          <a:lstStyle/>
          <a:p>
            <a:r>
              <a:rPr lang="en-US" dirty="0">
                <a:latin typeface="Times" pitchFamily="2" charset="0"/>
                <a:cs typeface="Calibri" panose="020F0502020204030204" pitchFamily="34" charset="0"/>
              </a:rPr>
              <a:t>Initial Analysis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85262C-65F9-E242-90B3-B17CED25F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9048" y="1198248"/>
            <a:ext cx="9553904" cy="5484747"/>
          </a:xfrm>
        </p:spPr>
      </p:pic>
    </p:spTree>
    <p:extLst>
      <p:ext uri="{BB962C8B-B14F-4D97-AF65-F5344CB8AC3E}">
        <p14:creationId xmlns:p14="http://schemas.microsoft.com/office/powerpoint/2010/main" val="37739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78AE-6A76-C849-B5C5-CAF61901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34" y="494902"/>
            <a:ext cx="9144000" cy="905256"/>
          </a:xfrm>
        </p:spPr>
        <p:txBody>
          <a:bodyPr/>
          <a:lstStyle/>
          <a:p>
            <a:r>
              <a:rPr lang="en-US" dirty="0">
                <a:latin typeface="Times" pitchFamily="2" charset="0"/>
                <a:cs typeface="Calibri" panose="020F0502020204030204" pitchFamily="34" charset="0"/>
              </a:rPr>
              <a:t>RFM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837A-AF2F-4643-A23D-B7E909FA6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34" y="1723576"/>
            <a:ext cx="9144000" cy="4186894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 stands for Recency, Frequency, and Monetary and is used to categorize customers based on these three quantitative factors.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Recency, frequency, and monetary scores (ranged from 1-5) are assigned to each customer. Higher scores usually represent better customers. The ideal customer would have a high score in each factor. 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 score is generated by concatenating these three scores into a single value.  </a:t>
            </a:r>
          </a:p>
        </p:txBody>
      </p:sp>
    </p:spTree>
    <p:extLst>
      <p:ext uri="{BB962C8B-B14F-4D97-AF65-F5344CB8AC3E}">
        <p14:creationId xmlns:p14="http://schemas.microsoft.com/office/powerpoint/2010/main" val="117560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D78AE-6A76-C849-B5C5-CAF61901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 dirty="0">
                <a:latin typeface="Times" pitchFamily="2" charset="0"/>
                <a:cs typeface="Calibri" panose="020F0502020204030204" pitchFamily="34" charset="0"/>
              </a:rPr>
              <a:t>RFM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837A-AF2F-4643-A23D-B7E909FA6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Monetary Value is concentrated in the high frequency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12AE754-3378-6445-AB7C-49420C498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987" y="1256102"/>
            <a:ext cx="6717849" cy="483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5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78AE-6A76-C849-B5C5-CAF61901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386" y="386268"/>
            <a:ext cx="9144000" cy="905256"/>
          </a:xfrm>
        </p:spPr>
        <p:txBody>
          <a:bodyPr/>
          <a:lstStyle/>
          <a:p>
            <a:r>
              <a:rPr lang="en-US" dirty="0">
                <a:latin typeface="Times" pitchFamily="2" charset="0"/>
                <a:cs typeface="Calibri" panose="020F0502020204030204" pitchFamily="34" charset="0"/>
              </a:rPr>
              <a:t>Segment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3F37D6-290B-1C42-B247-B6F9062D3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064016"/>
              </p:ext>
            </p:extLst>
          </p:nvPr>
        </p:nvGraphicFramePr>
        <p:xfrm>
          <a:off x="1079299" y="1473899"/>
          <a:ext cx="10033402" cy="499783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6322">
                  <a:extLst>
                    <a:ext uri="{9D8B030D-6E8A-4147-A177-3AD203B41FA5}">
                      <a16:colId xmlns:a16="http://schemas.microsoft.com/office/drawing/2014/main" val="2267102883"/>
                    </a:ext>
                  </a:extLst>
                </a:gridCol>
                <a:gridCol w="3446027">
                  <a:extLst>
                    <a:ext uri="{9D8B030D-6E8A-4147-A177-3AD203B41FA5}">
                      <a16:colId xmlns:a16="http://schemas.microsoft.com/office/drawing/2014/main" val="3981512190"/>
                    </a:ext>
                  </a:extLst>
                </a:gridCol>
                <a:gridCol w="1166348">
                  <a:extLst>
                    <a:ext uri="{9D8B030D-6E8A-4147-A177-3AD203B41FA5}">
                      <a16:colId xmlns:a16="http://schemas.microsoft.com/office/drawing/2014/main" val="1991016818"/>
                    </a:ext>
                  </a:extLst>
                </a:gridCol>
                <a:gridCol w="997720">
                  <a:extLst>
                    <a:ext uri="{9D8B030D-6E8A-4147-A177-3AD203B41FA5}">
                      <a16:colId xmlns:a16="http://schemas.microsoft.com/office/drawing/2014/main" val="1780572937"/>
                    </a:ext>
                  </a:extLst>
                </a:gridCol>
                <a:gridCol w="1194453">
                  <a:extLst>
                    <a:ext uri="{9D8B030D-6E8A-4147-A177-3AD203B41FA5}">
                      <a16:colId xmlns:a16="http://schemas.microsoft.com/office/drawing/2014/main" val="2230957236"/>
                    </a:ext>
                  </a:extLst>
                </a:gridCol>
                <a:gridCol w="1602532">
                  <a:extLst>
                    <a:ext uri="{9D8B030D-6E8A-4147-A177-3AD203B41FA5}">
                      <a16:colId xmlns:a16="http://schemas.microsoft.com/office/drawing/2014/main" val="413311321"/>
                    </a:ext>
                  </a:extLst>
                </a:gridCol>
              </a:tblGrid>
              <a:tr h="180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Percentage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69131"/>
                  </a:ext>
                </a:extLst>
              </a:tr>
              <a:tr h="5858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Loyal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Spend good amount, bought frequently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34.09%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58469"/>
                  </a:ext>
                </a:extLst>
              </a:tr>
              <a:tr h="937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Potential Loyalist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Recent customers, spent good amount, bought more than 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449409"/>
                  </a:ext>
                </a:extLst>
              </a:tr>
              <a:tr h="5858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recency, frequency &amp; monetary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60787"/>
                  </a:ext>
                </a:extLst>
              </a:tr>
              <a:tr h="761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Spent good amount, purchased often but long time 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297780"/>
                  </a:ext>
                </a:extLst>
              </a:tr>
              <a:tr h="5858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Lowest recency, frequency &amp; monetary 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&lt;=2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&lt;=2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81782"/>
                  </a:ext>
                </a:extLst>
              </a:tr>
              <a:tr h="585813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03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34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78AE-6A76-C849-B5C5-CAF61901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34" y="667311"/>
            <a:ext cx="9144000" cy="905256"/>
          </a:xfrm>
        </p:spPr>
        <p:txBody>
          <a:bodyPr/>
          <a:lstStyle/>
          <a:p>
            <a:r>
              <a:rPr lang="en-US" dirty="0">
                <a:latin typeface="Times" pitchFamily="2" charset="0"/>
                <a:cs typeface="Calibri" panose="020F0502020204030204" pitchFamily="34" charset="0"/>
              </a:rPr>
              <a:t>Prediction of Expenditure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837A-AF2F-4643-A23D-B7E909FA6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34" y="1900556"/>
            <a:ext cx="9856422" cy="4186894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expenditure variable into a nominal variable with 5 levels: &lt;=100, 100-500, 500-1000, 1000-1500, &gt;1500.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expenditure based on customers’ education level, marital status, income, age, days since enrollment with the company, and number of children.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considered: proportional odds model (POR), quadratic discriminant analysis (QDA), k-nearest neighbors (KNN) with k = 15, support vector machine (SVM), random forests (RF), and naive bayes (NB).</a:t>
            </a:r>
          </a:p>
        </p:txBody>
      </p:sp>
    </p:spTree>
    <p:extLst>
      <p:ext uri="{BB962C8B-B14F-4D97-AF65-F5344CB8AC3E}">
        <p14:creationId xmlns:p14="http://schemas.microsoft.com/office/powerpoint/2010/main" val="78907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78AE-6A76-C849-B5C5-CAF61901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34" y="667311"/>
            <a:ext cx="9144000" cy="905256"/>
          </a:xfrm>
        </p:spPr>
        <p:txBody>
          <a:bodyPr/>
          <a:lstStyle/>
          <a:p>
            <a:r>
              <a:rPr lang="en-US" dirty="0">
                <a:latin typeface="Times" pitchFamily="2" charset="0"/>
                <a:cs typeface="Calibri" panose="020F0502020204030204" pitchFamily="34" charset="0"/>
              </a:rPr>
              <a:t>Model Prediction Accuracy Comparison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6D72148-E7E3-F34C-94E0-01D53EBE9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7932"/>
          <a:stretch/>
        </p:blipFill>
        <p:spPr>
          <a:xfrm>
            <a:off x="1134965" y="2190860"/>
            <a:ext cx="9922069" cy="3216711"/>
          </a:xfrm>
        </p:spPr>
      </p:pic>
    </p:spTree>
    <p:extLst>
      <p:ext uri="{BB962C8B-B14F-4D97-AF65-F5344CB8AC3E}">
        <p14:creationId xmlns:p14="http://schemas.microsoft.com/office/powerpoint/2010/main" val="118760200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445</Words>
  <Application>Microsoft Macintosh PowerPoint</Application>
  <PresentationFormat>Widescreen</PresentationFormat>
  <Paragraphs>70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Aharoni</vt:lpstr>
      <vt:lpstr>Arial</vt:lpstr>
      <vt:lpstr>Avenir Next LT Pro</vt:lpstr>
      <vt:lpstr>Calibri</vt:lpstr>
      <vt:lpstr>Cambria Math</vt:lpstr>
      <vt:lpstr>Courier New</vt:lpstr>
      <vt:lpstr>Times</vt:lpstr>
      <vt:lpstr>Times New Roman</vt:lpstr>
      <vt:lpstr>PrismaticVTI</vt:lpstr>
      <vt:lpstr>Customer Personality Analysis</vt:lpstr>
      <vt:lpstr>Background</vt:lpstr>
      <vt:lpstr>Initial Analysis</vt:lpstr>
      <vt:lpstr>RFM Analysis</vt:lpstr>
      <vt:lpstr>RFM Analysis</vt:lpstr>
      <vt:lpstr>Segment</vt:lpstr>
      <vt:lpstr>Prediction of Expenditure</vt:lpstr>
      <vt:lpstr>Model Prediction Accuracy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Personality Analysis</dc:title>
  <dc:creator>Xinxin Chen</dc:creator>
  <cp:lastModifiedBy>Xinxin Chen</cp:lastModifiedBy>
  <cp:revision>22</cp:revision>
  <dcterms:created xsi:type="dcterms:W3CDTF">2021-11-29T08:00:25Z</dcterms:created>
  <dcterms:modified xsi:type="dcterms:W3CDTF">2021-11-29T09:45:34Z</dcterms:modified>
</cp:coreProperties>
</file>