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3557-B72E-4270-9E84-15CFD644C01E}" type="datetimeFigureOut">
              <a:rPr lang="hu-HU" smtClean="0"/>
              <a:pPr/>
              <a:t>2013.11.25.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660B-ADB4-4953-9999-4C710ED91B3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C:\Users\Kovacs Balint\Documents\School\TUWien\03-WS2013\Einf digit. Bildverarbeitung\Prez-B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"/>
            <a:ext cx="9144001" cy="6858001"/>
          </a:xfrm>
          <a:prstGeom prst="rect">
            <a:avLst/>
          </a:prstGeom>
          <a:noFill/>
        </p:spPr>
      </p:pic>
      <p:sp>
        <p:nvSpPr>
          <p:cNvPr id="5" name="Szövegdoboz 4"/>
          <p:cNvSpPr txBox="1"/>
          <p:nvPr/>
        </p:nvSpPr>
        <p:spPr>
          <a:xfrm>
            <a:off x="642910" y="1500174"/>
            <a:ext cx="39290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Zielsetzung:</a:t>
            </a:r>
          </a:p>
          <a:p>
            <a:r>
              <a:rPr lang="de-DE" sz="1400" dirty="0" smtClean="0"/>
              <a:t>Im Bild einen vordefinierten Marker erkennen, </a:t>
            </a:r>
            <a:r>
              <a:rPr lang="de-DE" sz="1400" dirty="0" smtClean="0"/>
              <a:t>Position </a:t>
            </a:r>
            <a:r>
              <a:rPr lang="de-DE" sz="1400" dirty="0" smtClean="0"/>
              <a:t>und </a:t>
            </a:r>
            <a:r>
              <a:rPr lang="de-DE" sz="1400" dirty="0" smtClean="0"/>
              <a:t>Orientierung </a:t>
            </a:r>
            <a:r>
              <a:rPr lang="de-DE" sz="1400" dirty="0" smtClean="0"/>
              <a:t>Bestimmen und darauf diesen Entsprechend ein Objekt zu platzieren. Hauptmethode: SIFT</a:t>
            </a:r>
          </a:p>
          <a:p>
            <a:endParaRPr lang="de-DE" sz="1400" dirty="0" smtClean="0"/>
          </a:p>
          <a:p>
            <a:r>
              <a:rPr lang="de-DE" sz="1400" b="1" dirty="0" smtClean="0"/>
              <a:t>Arbeitsschritte:</a:t>
            </a:r>
          </a:p>
          <a:p>
            <a:pPr marL="342900" indent="-342900">
              <a:buAutoNum type="arabicPeriod"/>
            </a:pPr>
            <a:r>
              <a:rPr lang="de-DE" sz="1400" dirty="0" smtClean="0"/>
              <a:t>Marker im Bild finden, restliches Bild maskieren </a:t>
            </a:r>
            <a:r>
              <a:rPr lang="de-DE" sz="1400" dirty="0" smtClean="0"/>
              <a:t>(</a:t>
            </a:r>
            <a:r>
              <a:rPr lang="de-DE" sz="1400" dirty="0" smtClean="0"/>
              <a:t>V</a:t>
            </a:r>
            <a:r>
              <a:rPr lang="de-DE" sz="1400" dirty="0" smtClean="0"/>
              <a:t>erbesserung </a:t>
            </a:r>
            <a:r>
              <a:rPr lang="de-DE" sz="1400" dirty="0" smtClean="0"/>
              <a:t>der Performanz)</a:t>
            </a:r>
          </a:p>
          <a:p>
            <a:pPr marL="342900" indent="-342900">
              <a:buAutoNum type="arabicPeriod"/>
            </a:pPr>
            <a:r>
              <a:rPr lang="de-DE" sz="1400" dirty="0" err="1" smtClean="0"/>
              <a:t>Difference-of-Gaussians</a:t>
            </a:r>
            <a:r>
              <a:rPr lang="de-DE" sz="1400" dirty="0" smtClean="0"/>
              <a:t> </a:t>
            </a:r>
            <a:r>
              <a:rPr lang="de-DE" sz="1400" dirty="0" smtClean="0"/>
              <a:t>Bildpyramide</a:t>
            </a:r>
            <a:endParaRPr lang="hu-HU" sz="1400" dirty="0" smtClean="0"/>
          </a:p>
          <a:p>
            <a:pPr marL="342900" indent="-342900"/>
            <a:r>
              <a:rPr lang="hu-HU" sz="1400" dirty="0" smtClean="0"/>
              <a:t>	</a:t>
            </a:r>
            <a:r>
              <a:rPr lang="de-DE" sz="1400" dirty="0" smtClean="0"/>
              <a:t>erstellen</a:t>
            </a:r>
            <a:endParaRPr lang="de-DE" sz="1400" dirty="0" smtClean="0"/>
          </a:p>
          <a:p>
            <a:pPr marL="342900" indent="-342900">
              <a:buAutoNum type="arabicPeriod" startAt="3"/>
            </a:pPr>
            <a:r>
              <a:rPr lang="de-DE" sz="1400" dirty="0" smtClean="0"/>
              <a:t>Lokale </a:t>
            </a:r>
            <a:r>
              <a:rPr lang="de-DE" sz="1400" dirty="0" err="1" smtClean="0"/>
              <a:t>Extrema</a:t>
            </a:r>
            <a:r>
              <a:rPr lang="de-DE" sz="1400" dirty="0" smtClean="0"/>
              <a:t> finden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Diese in Sub-Pixel Präzision errechnen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Orientierung der Gradienten bestimmen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Signaturen der Merkmale erstellen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Merkmale zuordnen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Transformationsmatrix errechnen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Transformationsmatrix auf Objekt anwenden</a:t>
            </a:r>
          </a:p>
          <a:p>
            <a:pPr marL="342900" indent="-342900">
              <a:buAutoNum type="arabicPeriod" startAt="3"/>
            </a:pPr>
            <a:r>
              <a:rPr lang="de-DE" sz="1400" dirty="0" smtClean="0"/>
              <a:t>Objekt im Bild platzieren</a:t>
            </a:r>
          </a:p>
          <a:p>
            <a:pPr marL="342900" indent="-342900"/>
            <a:endParaRPr lang="de-DE" sz="1400" dirty="0" smtClean="0"/>
          </a:p>
          <a:p>
            <a:pPr marL="342900" indent="-342900"/>
            <a:endParaRPr lang="de-DE" sz="1400" dirty="0" smtClean="0"/>
          </a:p>
          <a:p>
            <a:endParaRPr lang="de-DE" sz="14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57752" y="142852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b="1" dirty="0" err="1" smtClean="0">
                <a:solidFill>
                  <a:srgbClr val="FF0000"/>
                </a:solidFill>
                <a:latin typeface="Cambria" pitchFamily="18" charset="0"/>
              </a:rPr>
              <a:t>Gruppenmitglieder</a:t>
            </a:r>
            <a:endParaRPr lang="hu-HU" sz="12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Artmüller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Bernd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(1127846)</a:t>
            </a:r>
          </a:p>
          <a:p>
            <a:pPr algn="r"/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Kovács Bálint István (1227520)</a:t>
            </a: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Yu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Xin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Yan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(1027899)</a:t>
            </a:r>
            <a:endParaRPr lang="hu-HU" sz="12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3074" name="Picture 2" descr="C:\Users\Kovacs Balint\Documents\School\TUWien\03-WS2013\Einf digit. Bildverarbeitung\Themenwahl\AR-Card_Dem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571612"/>
            <a:ext cx="4506335" cy="5000660"/>
          </a:xfrm>
          <a:prstGeom prst="rect">
            <a:avLst/>
          </a:prstGeom>
          <a:noFill/>
        </p:spPr>
      </p:pic>
      <p:sp>
        <p:nvSpPr>
          <p:cNvPr id="8" name="Szövegdoboz 7"/>
          <p:cNvSpPr txBox="1"/>
          <p:nvPr/>
        </p:nvSpPr>
        <p:spPr>
          <a:xfrm>
            <a:off x="4143372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SIFT</a:t>
            </a:r>
            <a:endParaRPr lang="hu-HU" dirty="0"/>
          </a:p>
        </p:txBody>
      </p:sp>
      <p:sp>
        <p:nvSpPr>
          <p:cNvPr id="7" name="Jobb oldali kapcsos zárójel 6"/>
          <p:cNvSpPr/>
          <p:nvPr/>
        </p:nvSpPr>
        <p:spPr>
          <a:xfrm>
            <a:off x="3970516" y="3500438"/>
            <a:ext cx="214314" cy="121444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C:\Users\Kovacs Balint\Documents\School\TUWien\03-WS2013\Einf digit. Bildverarbeitung\Prez-B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"/>
            <a:ext cx="9144001" cy="6858001"/>
          </a:xfrm>
          <a:prstGeom prst="rect">
            <a:avLst/>
          </a:prstGeom>
          <a:noFill/>
        </p:spPr>
      </p:pic>
      <p:sp>
        <p:nvSpPr>
          <p:cNvPr id="5" name="Szövegdoboz 4"/>
          <p:cNvSpPr txBox="1"/>
          <p:nvPr/>
        </p:nvSpPr>
        <p:spPr>
          <a:xfrm>
            <a:off x="642910" y="1357298"/>
            <a:ext cx="7858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b="1" dirty="0" smtClean="0"/>
              <a:t>Fortschritt:</a:t>
            </a:r>
          </a:p>
          <a:p>
            <a:pPr marL="342900" indent="-342900"/>
            <a:r>
              <a:rPr lang="de-DE" sz="1400" b="1" dirty="0" smtClean="0"/>
              <a:t>1. Marker </a:t>
            </a:r>
            <a:r>
              <a:rPr lang="de-DE" sz="1400" b="1" dirty="0" smtClean="0"/>
              <a:t>im Bild finden, restliches Bild </a:t>
            </a:r>
            <a:r>
              <a:rPr lang="de-DE" sz="1400" b="1" dirty="0" smtClean="0"/>
              <a:t>maskieren: </a:t>
            </a:r>
            <a:r>
              <a:rPr lang="de-DE" sz="1400" dirty="0" smtClean="0"/>
              <a:t>Position des Markers wird bestimmt durch Color </a:t>
            </a:r>
            <a:r>
              <a:rPr lang="de-DE" sz="1400" dirty="0" err="1" smtClean="0"/>
              <a:t>Thresholding</a:t>
            </a:r>
            <a:r>
              <a:rPr lang="de-DE" sz="1400" dirty="0" smtClean="0"/>
              <a:t>. Dieser Schritt soll zur </a:t>
            </a:r>
            <a:r>
              <a:rPr lang="de-DE" sz="1400" dirty="0" smtClean="0"/>
              <a:t>V</a:t>
            </a:r>
            <a:r>
              <a:rPr lang="de-DE" sz="1400" dirty="0" smtClean="0"/>
              <a:t>erbesserung der Performanz beitragen.</a:t>
            </a:r>
          </a:p>
          <a:p>
            <a:pPr marL="342900" indent="-342900"/>
            <a:endParaRPr lang="de-DE" sz="1400" dirty="0" smtClean="0"/>
          </a:p>
          <a:p>
            <a:pPr marL="342900" indent="-342900"/>
            <a:endParaRPr lang="de-DE" sz="1400" dirty="0" smtClean="0"/>
          </a:p>
          <a:p>
            <a:endParaRPr lang="de-DE" sz="1400" dirty="0"/>
          </a:p>
        </p:txBody>
      </p:sp>
      <p:pic>
        <p:nvPicPr>
          <p:cNvPr id="2050" name="Picture 2" descr="C:\Users\Kovacs Balint\Documents\MATLAB\EDBV\test\t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795" y="2285992"/>
            <a:ext cx="2902577" cy="2167974"/>
          </a:xfrm>
          <a:prstGeom prst="rect">
            <a:avLst/>
          </a:prstGeom>
          <a:noFill/>
        </p:spPr>
      </p:pic>
      <p:pic>
        <p:nvPicPr>
          <p:cNvPr id="2051" name="Picture 3" descr="C:\Users\Kovacs Balint\Documents\MATLAB\EDBV\test\test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985" y="4357694"/>
            <a:ext cx="2902577" cy="2167974"/>
          </a:xfrm>
          <a:prstGeom prst="rect">
            <a:avLst/>
          </a:prstGeom>
          <a:noFill/>
        </p:spPr>
      </p:pic>
      <p:pic>
        <p:nvPicPr>
          <p:cNvPr id="2052" name="Picture 4" descr="C:\Users\Kovacs Balint\Documents\MATLAB\EDBV\ZwPrez\test2mask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34" y="2275750"/>
            <a:ext cx="3109904" cy="2245688"/>
          </a:xfrm>
          <a:prstGeom prst="rect">
            <a:avLst/>
          </a:prstGeom>
          <a:noFill/>
        </p:spPr>
      </p:pic>
      <p:pic>
        <p:nvPicPr>
          <p:cNvPr id="2053" name="Picture 5" descr="C:\Users\Kovacs Balint\Documents\MATLAB\EDBV\ZwPrez\test4maske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62624" y="4347452"/>
            <a:ext cx="3109904" cy="2245688"/>
          </a:xfrm>
          <a:prstGeom prst="rect">
            <a:avLst/>
          </a:prstGeom>
          <a:noFill/>
        </p:spPr>
      </p:pic>
      <p:cxnSp>
        <p:nvCxnSpPr>
          <p:cNvPr id="12" name="Egyenes összekötő nyíllal 11"/>
          <p:cNvCxnSpPr/>
          <p:nvPr/>
        </p:nvCxnSpPr>
        <p:spPr>
          <a:xfrm>
            <a:off x="4164649" y="3500197"/>
            <a:ext cx="1207813" cy="1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4521839" y="5570311"/>
            <a:ext cx="1207813" cy="1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4857752" y="142852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b="1" dirty="0" err="1" smtClean="0">
                <a:solidFill>
                  <a:srgbClr val="FF0000"/>
                </a:solidFill>
                <a:latin typeface="Cambria" pitchFamily="18" charset="0"/>
              </a:rPr>
              <a:t>Gruppenmitglieder</a:t>
            </a:r>
            <a:endParaRPr lang="hu-HU" sz="12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Artmüller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Bernd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(1127846)</a:t>
            </a:r>
          </a:p>
          <a:p>
            <a:pPr algn="r"/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Kovács Bálint István (1227520)</a:t>
            </a: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Yu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Xin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Yan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(1027899)</a:t>
            </a:r>
            <a:endParaRPr lang="hu-HU" sz="12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C:\Users\Kovacs Balint\Documents\School\TUWien\03-WS2013\Einf digit. Bildverarbeitung\Prez-B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"/>
            <a:ext cx="9144001" cy="6858001"/>
          </a:xfrm>
          <a:prstGeom prst="rect">
            <a:avLst/>
          </a:prstGeom>
          <a:noFill/>
        </p:spPr>
      </p:pic>
      <p:sp>
        <p:nvSpPr>
          <p:cNvPr id="5" name="Szövegdoboz 4"/>
          <p:cNvSpPr txBox="1"/>
          <p:nvPr/>
        </p:nvSpPr>
        <p:spPr>
          <a:xfrm>
            <a:off x="642910" y="1500175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b="1" dirty="0" smtClean="0"/>
              <a:t>2.   </a:t>
            </a:r>
            <a:r>
              <a:rPr lang="de-DE" sz="1400" b="1" dirty="0" err="1" smtClean="0"/>
              <a:t>Difference-of-Gaussians</a:t>
            </a:r>
            <a:r>
              <a:rPr lang="de-DE" sz="1400" b="1" dirty="0" smtClean="0"/>
              <a:t> Bildpyramide erstellen: </a:t>
            </a:r>
            <a:r>
              <a:rPr lang="de-DE" sz="1400" dirty="0" smtClean="0"/>
              <a:t>Die </a:t>
            </a:r>
            <a:r>
              <a:rPr lang="de-DE" sz="1400" dirty="0" err="1" smtClean="0"/>
              <a:t>Laplacien-Pyramide</a:t>
            </a:r>
            <a:r>
              <a:rPr lang="de-DE" sz="1400" dirty="0" smtClean="0"/>
              <a:t> wird mittels </a:t>
            </a:r>
            <a:r>
              <a:rPr lang="de-DE" sz="1400" dirty="0" err="1" smtClean="0"/>
              <a:t>DoG-Operationen</a:t>
            </a:r>
            <a:r>
              <a:rPr lang="de-DE" sz="1400" dirty="0" smtClean="0"/>
              <a:t> approximiert. </a:t>
            </a:r>
            <a:r>
              <a:rPr lang="de-DE" sz="1400" dirty="0" smtClean="0"/>
              <a:t>Ausgangs-Sigmawert </a:t>
            </a:r>
            <a:r>
              <a:rPr lang="de-DE" sz="1400" dirty="0" smtClean="0"/>
              <a:t>und Dimensionen der </a:t>
            </a:r>
            <a:r>
              <a:rPr lang="de-DE" sz="1400" dirty="0" err="1" smtClean="0"/>
              <a:t>Scale-Space</a:t>
            </a:r>
            <a:r>
              <a:rPr lang="de-DE" sz="1400" dirty="0" smtClean="0"/>
              <a:t> richten sich nach Lowes </a:t>
            </a:r>
            <a:r>
              <a:rPr lang="de-DE" sz="1400" dirty="0" smtClean="0"/>
              <a:t>Empfehlungen. (Kontrast der Bilder zur veranschaulichungszwecken Erhöht)</a:t>
            </a:r>
            <a:endParaRPr lang="de-DE" sz="1400" dirty="0" smtClean="0"/>
          </a:p>
          <a:p>
            <a:endParaRPr lang="de-DE" sz="1400" dirty="0"/>
          </a:p>
        </p:txBody>
      </p:sp>
      <p:pic>
        <p:nvPicPr>
          <p:cNvPr id="4" name="Picture 2" descr="C:\Users\Kovacs Balint\Documents\School\TUWien\03-WS2013\Einf digit. Bildverarbeitung\DoG_visualiz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7286676" cy="4256468"/>
          </a:xfrm>
          <a:prstGeom prst="rect">
            <a:avLst/>
          </a:prstGeom>
          <a:noFill/>
        </p:spPr>
      </p:pic>
      <p:sp>
        <p:nvSpPr>
          <p:cNvPr id="7" name="Szövegdoboz 6"/>
          <p:cNvSpPr txBox="1"/>
          <p:nvPr/>
        </p:nvSpPr>
        <p:spPr>
          <a:xfrm>
            <a:off x="4857752" y="142852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b="1" dirty="0" err="1" smtClean="0">
                <a:solidFill>
                  <a:srgbClr val="FF0000"/>
                </a:solidFill>
                <a:latin typeface="Cambria" pitchFamily="18" charset="0"/>
              </a:rPr>
              <a:t>Gruppenmitglieder</a:t>
            </a:r>
            <a:endParaRPr lang="hu-HU" sz="12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Artmüller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Bernd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(1127846)</a:t>
            </a:r>
          </a:p>
          <a:p>
            <a:pPr algn="r"/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Kovács Bálint István (1227520)</a:t>
            </a: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Yu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Xin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Yan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(1027899)</a:t>
            </a:r>
            <a:endParaRPr lang="hu-HU" sz="12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C:\Users\Kovacs Balint\Documents\School\TUWien\03-WS2013\Einf digit. Bildverarbeitung\Prez-B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"/>
            <a:ext cx="9144001" cy="6858001"/>
          </a:xfrm>
          <a:prstGeom prst="rect">
            <a:avLst/>
          </a:prstGeom>
          <a:noFill/>
        </p:spPr>
      </p:pic>
      <p:sp>
        <p:nvSpPr>
          <p:cNvPr id="5" name="Szövegdoboz 4"/>
          <p:cNvSpPr txBox="1"/>
          <p:nvPr/>
        </p:nvSpPr>
        <p:spPr>
          <a:xfrm>
            <a:off x="642910" y="1500175"/>
            <a:ext cx="7858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b="1" dirty="0" smtClean="0"/>
              <a:t>3. + 4. Lokale </a:t>
            </a:r>
            <a:r>
              <a:rPr lang="de-DE" sz="1400" b="1" dirty="0" err="1" smtClean="0"/>
              <a:t>Extrema</a:t>
            </a:r>
            <a:r>
              <a:rPr lang="de-DE" sz="1400" b="1" dirty="0" smtClean="0"/>
              <a:t> </a:t>
            </a:r>
            <a:r>
              <a:rPr lang="de-DE" sz="1400" b="1" dirty="0" smtClean="0"/>
              <a:t>finden und diese </a:t>
            </a:r>
            <a:r>
              <a:rPr lang="de-DE" sz="1400" b="1" dirty="0" smtClean="0"/>
              <a:t>in </a:t>
            </a:r>
            <a:r>
              <a:rPr lang="de-DE" sz="1400" b="1" dirty="0" smtClean="0"/>
              <a:t>Sub</a:t>
            </a:r>
            <a:r>
              <a:rPr lang="hu-HU" sz="1400" b="1" dirty="0" smtClean="0"/>
              <a:t>p</a:t>
            </a:r>
            <a:r>
              <a:rPr lang="de-DE" sz="1400" b="1" dirty="0" err="1" smtClean="0"/>
              <a:t>ixel</a:t>
            </a:r>
            <a:r>
              <a:rPr lang="hu-HU" sz="1400" b="1" dirty="0" smtClean="0"/>
              <a:t>-</a:t>
            </a:r>
            <a:r>
              <a:rPr lang="de-DE" sz="1400" b="1" dirty="0" smtClean="0"/>
              <a:t>Präzision berechnen: </a:t>
            </a:r>
            <a:r>
              <a:rPr lang="de-DE" sz="1400" dirty="0" smtClean="0"/>
              <a:t>Die Oktaven werden auf lokale Extremwerte abgesucht. Suche findet immer in drei schichten, auf insg. 26 Nachbarn eines Bildpunktes statt.  Sub</a:t>
            </a:r>
            <a:r>
              <a:rPr lang="hu-HU" sz="1400" dirty="0" smtClean="0"/>
              <a:t>p</a:t>
            </a:r>
            <a:r>
              <a:rPr lang="de-DE" sz="1400" dirty="0" err="1" smtClean="0"/>
              <a:t>ixel-Genaugkeit</a:t>
            </a:r>
            <a:r>
              <a:rPr lang="de-DE" sz="1400" dirty="0" smtClean="0"/>
              <a:t> wird mittels </a:t>
            </a:r>
            <a:r>
              <a:rPr lang="de-DE" sz="1400" dirty="0" err="1" smtClean="0"/>
              <a:t>Taylorreihenentwicklung</a:t>
            </a:r>
            <a:r>
              <a:rPr lang="de-DE" sz="1400" dirty="0" smtClean="0"/>
              <a:t> erreicht.</a:t>
            </a:r>
            <a:endParaRPr lang="hu-HU" sz="1400" dirty="0" smtClean="0"/>
          </a:p>
          <a:p>
            <a:pPr marL="342900" indent="-342900"/>
            <a:r>
              <a:rPr lang="de-DE" sz="1400" dirty="0" smtClean="0"/>
              <a:t>(Anzahl zu veranschaulichungszwecken  reduziert)</a:t>
            </a:r>
            <a:endParaRPr lang="de-DE" sz="1400" dirty="0" smtClean="0"/>
          </a:p>
          <a:p>
            <a:endParaRPr lang="de-DE" sz="1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57752" y="142852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b="1" dirty="0" err="1" smtClean="0">
                <a:solidFill>
                  <a:srgbClr val="FF0000"/>
                </a:solidFill>
                <a:latin typeface="Cambria" pitchFamily="18" charset="0"/>
              </a:rPr>
              <a:t>Gruppenmitglieder</a:t>
            </a:r>
            <a:endParaRPr lang="hu-HU" sz="12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Artmüller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Bernd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(1127846)</a:t>
            </a:r>
          </a:p>
          <a:p>
            <a:pPr algn="r"/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Kovács Bálint István (1227520)</a:t>
            </a: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Yu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Xin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Yan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(1027899)</a:t>
            </a:r>
            <a:endParaRPr lang="hu-HU" sz="12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2050" name="Picture 2" descr="C:\Users\Kovacs Balint\Documents\School\TUWien\03-WS2013\Einf digit. Bildverarbeitung\ext\test2ex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49264"/>
            <a:ext cx="2880008" cy="2880000"/>
          </a:xfrm>
          <a:prstGeom prst="rect">
            <a:avLst/>
          </a:prstGeom>
          <a:noFill/>
        </p:spPr>
      </p:pic>
      <p:pic>
        <p:nvPicPr>
          <p:cNvPr id="2051" name="Picture 3" descr="C:\Users\Kovacs Balint\Documents\School\TUWien\03-WS2013\Einf digit. Bildverarbeitung\ext\test5ex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049330"/>
            <a:ext cx="2880008" cy="2880000"/>
          </a:xfrm>
          <a:prstGeom prst="rect">
            <a:avLst/>
          </a:prstGeom>
          <a:noFill/>
        </p:spPr>
      </p:pic>
      <p:pic>
        <p:nvPicPr>
          <p:cNvPr id="2052" name="Picture 4" descr="C:\Users\Kovacs Balint\Documents\School\TUWien\03-WS2013\Einf digit. Bildverarbeitung\ext\test8ex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3620834"/>
            <a:ext cx="2880008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C:\Users\Kovacs Balint\Documents\School\TUWien\03-WS2013\Einf digit. Bildverarbeitung\Prez-B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"/>
            <a:ext cx="9144001" cy="6858001"/>
          </a:xfrm>
          <a:prstGeom prst="rect">
            <a:avLst/>
          </a:prstGeom>
          <a:noFill/>
        </p:spPr>
      </p:pic>
      <p:sp>
        <p:nvSpPr>
          <p:cNvPr id="5" name="Szövegdoboz 4"/>
          <p:cNvSpPr txBox="1"/>
          <p:nvPr/>
        </p:nvSpPr>
        <p:spPr>
          <a:xfrm>
            <a:off x="642910" y="1500175"/>
            <a:ext cx="7858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b="1" dirty="0" smtClean="0"/>
              <a:t>5. Orientierung </a:t>
            </a:r>
            <a:r>
              <a:rPr lang="de-DE" sz="1400" b="1" dirty="0" smtClean="0"/>
              <a:t>der Gradienten </a:t>
            </a:r>
            <a:r>
              <a:rPr lang="de-DE" sz="1400" b="1" dirty="0" smtClean="0"/>
              <a:t>bestimmen: </a:t>
            </a:r>
            <a:r>
              <a:rPr lang="de-DE" sz="1400" dirty="0" smtClean="0"/>
              <a:t>Der Algorithmus soll </a:t>
            </a:r>
            <a:r>
              <a:rPr lang="de-DE" sz="1400" dirty="0" err="1" smtClean="0"/>
              <a:t>rotaionsinvariant</a:t>
            </a:r>
            <a:r>
              <a:rPr lang="de-DE" sz="1400" dirty="0" smtClean="0"/>
              <a:t> sein. Dazu werden an den jeweiligen Interest Points die Gradienten ermittelt, gesammelt und die d</a:t>
            </a:r>
            <a:r>
              <a:rPr lang="hu-HU" sz="1400" dirty="0" smtClean="0"/>
              <a:t>o</a:t>
            </a:r>
            <a:r>
              <a:rPr lang="de-DE" sz="1400" dirty="0" smtClean="0"/>
              <a:t>m</a:t>
            </a:r>
            <a:r>
              <a:rPr lang="hu-HU" sz="1400" dirty="0" smtClean="0"/>
              <a:t>i</a:t>
            </a:r>
            <a:r>
              <a:rPr lang="de-DE" sz="1400" dirty="0" err="1" smtClean="0"/>
              <a:t>nante</a:t>
            </a:r>
            <a:r>
              <a:rPr lang="de-DE" sz="1400" dirty="0" smtClean="0"/>
              <a:t> Ausrichtung berechnet. (Anzahl zu veranschaulichungszwecken  reduziert) </a:t>
            </a:r>
            <a:endParaRPr lang="de-DE" sz="1400" dirty="0" smtClean="0"/>
          </a:p>
          <a:p>
            <a:pPr marL="342900" indent="-342900"/>
            <a:endParaRPr lang="de-DE" sz="1400" dirty="0" smtClean="0"/>
          </a:p>
          <a:p>
            <a:endParaRPr lang="de-DE" sz="1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57752" y="142852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b="1" dirty="0" err="1" smtClean="0">
                <a:solidFill>
                  <a:srgbClr val="FF0000"/>
                </a:solidFill>
                <a:latin typeface="Cambria" pitchFamily="18" charset="0"/>
              </a:rPr>
              <a:t>Gruppenmitglieder</a:t>
            </a:r>
            <a:endParaRPr lang="hu-HU" sz="12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Artmüller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Bernd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(1127846)</a:t>
            </a:r>
          </a:p>
          <a:p>
            <a:pPr algn="r"/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Kovács Bálint István (1227520)</a:t>
            </a:r>
          </a:p>
          <a:p>
            <a:pPr algn="r"/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Yu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Xin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mbria" pitchFamily="18" charset="0"/>
              </a:rPr>
              <a:t>Yan</a:t>
            </a:r>
            <a:r>
              <a:rPr lang="hu-HU" sz="1200" dirty="0" smtClean="0">
                <a:solidFill>
                  <a:srgbClr val="FF0000"/>
                </a:solidFill>
                <a:latin typeface="Cambria" pitchFamily="18" charset="0"/>
              </a:rPr>
              <a:t> (1027899)</a:t>
            </a:r>
            <a:endParaRPr lang="hu-HU" sz="12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2050" name="Picture 2" descr="C:\Users\Kovacs Balint\Documents\School\TUWien\03-WS2013\Einf digit. Bildverarbeitung\ext\test2ext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4352" y="2477826"/>
            <a:ext cx="2880000" cy="2880000"/>
          </a:xfrm>
          <a:prstGeom prst="rect">
            <a:avLst/>
          </a:prstGeom>
          <a:noFill/>
        </p:spPr>
      </p:pic>
      <p:pic>
        <p:nvPicPr>
          <p:cNvPr id="2051" name="Picture 3" descr="C:\Users\Kovacs Balint\Documents\School\TUWien\03-WS2013\Einf digit. Bildverarbeitung\ext\test5ext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214678" y="3143248"/>
            <a:ext cx="2643206" cy="2643206"/>
          </a:xfrm>
          <a:prstGeom prst="rect">
            <a:avLst/>
          </a:prstGeom>
          <a:noFill/>
        </p:spPr>
      </p:pic>
      <p:pic>
        <p:nvPicPr>
          <p:cNvPr id="2052" name="Picture 4" descr="C:\Users\Kovacs Balint\Documents\School\TUWien\03-WS2013\Einf digit. Bildverarbeitung\ext\test8ext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621090" y="3620834"/>
            <a:ext cx="2880000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293</Words>
  <Application>Microsoft Office PowerPoint</Application>
  <PresentationFormat>Diavetítés a képernyőre (4:3 oldalarány)</PresentationFormat>
  <Paragraphs>44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1. dia</vt:lpstr>
      <vt:lpstr>2. dia</vt:lpstr>
      <vt:lpstr>3. dia</vt:lpstr>
      <vt:lpstr>4. dia</vt:lpstr>
      <vt:lpstr>5.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Kovacs Balint</dc:creator>
  <cp:lastModifiedBy>Kovacs Balint</cp:lastModifiedBy>
  <cp:revision>24</cp:revision>
  <dcterms:created xsi:type="dcterms:W3CDTF">2013-11-25T12:11:01Z</dcterms:created>
  <dcterms:modified xsi:type="dcterms:W3CDTF">2013-11-25T20:45:28Z</dcterms:modified>
</cp:coreProperties>
</file>