
<file path=[Content_Types].xml><?xml version="1.0" encoding="utf-8"?>
<Types xmlns="http://schemas.openxmlformats.org/package/2006/content-types"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7" r:id="rId4"/>
    <p:sldId id="263" r:id="rId5"/>
    <p:sldId id="264" r:id="rId6"/>
    <p:sldId id="318" r:id="rId8"/>
    <p:sldId id="316" r:id="rId9"/>
    <p:sldId id="319" r:id="rId10"/>
    <p:sldId id="320" r:id="rId11"/>
    <p:sldId id="303" r:id="rId12"/>
    <p:sldId id="283" r:id="rId13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EC0E4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6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17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3" Type="http://schemas.openxmlformats.org/officeDocument/2006/relationships/tags" Target="../tags/tag69.xml"/><Relationship Id="rId2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6" Type="http://schemas.openxmlformats.org/officeDocument/2006/relationships/tags" Target="../tags/tag77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91.xml"/><Relationship Id="rId8" Type="http://schemas.openxmlformats.org/officeDocument/2006/relationships/tags" Target="../tags/tag90.xml"/><Relationship Id="rId7" Type="http://schemas.openxmlformats.org/officeDocument/2006/relationships/tags" Target="../tags/tag89.xml"/><Relationship Id="rId6" Type="http://schemas.openxmlformats.org/officeDocument/2006/relationships/tags" Target="../tags/tag88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5.xml"/><Relationship Id="rId4" Type="http://schemas.openxmlformats.org/officeDocument/2006/relationships/tags" Target="../tags/tag94.xml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8.xml"/><Relationship Id="rId3" Type="http://schemas.openxmlformats.org/officeDocument/2006/relationships/tags" Target="../tags/tag97.xml"/><Relationship Id="rId2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10.xml"/><Relationship Id="rId6" Type="http://schemas.openxmlformats.org/officeDocument/2006/relationships/tags" Target="../tags/tag109.xml"/><Relationship Id="rId5" Type="http://schemas.openxmlformats.org/officeDocument/2006/relationships/tags" Target="../tags/tag108.xml"/><Relationship Id="rId4" Type="http://schemas.openxmlformats.org/officeDocument/2006/relationships/tags" Target="../tags/tag107.xml"/><Relationship Id="rId3" Type="http://schemas.openxmlformats.org/officeDocument/2006/relationships/tags" Target="../tags/tag106.xml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6" Type="http://schemas.openxmlformats.org/officeDocument/2006/relationships/tags" Target="../tags/tag115.xml"/><Relationship Id="rId5" Type="http://schemas.openxmlformats.org/officeDocument/2006/relationships/tags" Target="../tags/tag114.xml"/><Relationship Id="rId4" Type="http://schemas.openxmlformats.org/officeDocument/2006/relationships/tags" Target="../tags/tag113.xml"/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tags" Target="../tags/tag125.xml"/><Relationship Id="rId15" Type="http://schemas.openxmlformats.org/officeDocument/2006/relationships/tags" Target="../tags/tag124.xml"/><Relationship Id="rId14" Type="http://schemas.openxmlformats.org/officeDocument/2006/relationships/tags" Target="../tags/tag123.xml"/><Relationship Id="rId13" Type="http://schemas.openxmlformats.org/officeDocument/2006/relationships/tags" Target="../tags/tag122.xml"/><Relationship Id="rId12" Type="http://schemas.openxmlformats.org/officeDocument/2006/relationships/tags" Target="../tags/tag12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image" Target="../media/image1.png"/><Relationship Id="rId1" Type="http://schemas.openxmlformats.org/officeDocument/2006/relationships/tags" Target="../tags/tag126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35.xml"/><Relationship Id="rId4" Type="http://schemas.openxmlformats.org/officeDocument/2006/relationships/tags" Target="../tags/tag134.xml"/><Relationship Id="rId3" Type="http://schemas.openxmlformats.org/officeDocument/2006/relationships/tags" Target="../tags/tag133.xml"/><Relationship Id="rId2" Type="http://schemas.openxmlformats.org/officeDocument/2006/relationships/image" Target="../media/image2.png"/><Relationship Id="rId1" Type="http://schemas.openxmlformats.org/officeDocument/2006/relationships/tags" Target="../tags/tag13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3.xml"/><Relationship Id="rId8" Type="http://schemas.openxmlformats.org/officeDocument/2006/relationships/tags" Target="../tags/tag138.xml"/><Relationship Id="rId7" Type="http://schemas.openxmlformats.org/officeDocument/2006/relationships/image" Target="../media/image7.png"/><Relationship Id="rId6" Type="http://schemas.openxmlformats.org/officeDocument/2006/relationships/tags" Target="../tags/tag137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36.xml"/><Relationship Id="rId2" Type="http://schemas.microsoft.com/office/2007/relationships/hdphoto" Target="../media/image4.wdp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39.xml"/><Relationship Id="rId2" Type="http://schemas.microsoft.com/office/2007/relationships/hdphoto" Target="../media/image4.wdp"/><Relationship Id="rId12" Type="http://schemas.openxmlformats.org/officeDocument/2006/relationships/notesSlide" Target="../notesSlides/notesSlide2.xml"/><Relationship Id="rId11" Type="http://schemas.openxmlformats.org/officeDocument/2006/relationships/slideLayout" Target="../slideLayouts/slideLayout13.xml"/><Relationship Id="rId10" Type="http://schemas.openxmlformats.org/officeDocument/2006/relationships/tags" Target="../tags/tag144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146.xml"/><Relationship Id="rId6" Type="http://schemas.openxmlformats.org/officeDocument/2006/relationships/image" Target="../media/image8.png"/><Relationship Id="rId5" Type="http://schemas.microsoft.com/office/2007/relationships/hdphoto" Target="../media/image6.wdp"/><Relationship Id="rId4" Type="http://schemas.openxmlformats.org/officeDocument/2006/relationships/image" Target="../media/image5.png"/><Relationship Id="rId3" Type="http://schemas.openxmlformats.org/officeDocument/2006/relationships/tags" Target="../tags/tag145.xml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2.png"/><Relationship Id="rId1" Type="http://schemas.openxmlformats.org/officeDocument/2006/relationships/tags" Target="../tags/tag147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image" Target="../media/image2.png"/><Relationship Id="rId1" Type="http://schemas.openxmlformats.org/officeDocument/2006/relationships/tags" Target="../tags/tag15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59.xml"/><Relationship Id="rId8" Type="http://schemas.openxmlformats.org/officeDocument/2006/relationships/tags" Target="../tags/tag158.xml"/><Relationship Id="rId7" Type="http://schemas.openxmlformats.org/officeDocument/2006/relationships/tags" Target="../tags/tag157.xml"/><Relationship Id="rId6" Type="http://schemas.openxmlformats.org/officeDocument/2006/relationships/tags" Target="../tags/tag156.xml"/><Relationship Id="rId5" Type="http://schemas.openxmlformats.org/officeDocument/2006/relationships/tags" Target="../tags/tag155.xml"/><Relationship Id="rId4" Type="http://schemas.microsoft.com/office/2007/relationships/hdphoto" Target="../media/image6.wdp"/><Relationship Id="rId3" Type="http://schemas.openxmlformats.org/officeDocument/2006/relationships/image" Target="../media/image5.png"/><Relationship Id="rId21" Type="http://schemas.openxmlformats.org/officeDocument/2006/relationships/slideLayout" Target="../slideLayouts/slideLayout13.xml"/><Relationship Id="rId20" Type="http://schemas.openxmlformats.org/officeDocument/2006/relationships/tags" Target="../tags/tag170.xml"/><Relationship Id="rId2" Type="http://schemas.microsoft.com/office/2007/relationships/hdphoto" Target="../media/image4.wdp"/><Relationship Id="rId19" Type="http://schemas.openxmlformats.org/officeDocument/2006/relationships/tags" Target="../tags/tag169.xml"/><Relationship Id="rId18" Type="http://schemas.openxmlformats.org/officeDocument/2006/relationships/tags" Target="../tags/tag168.xml"/><Relationship Id="rId17" Type="http://schemas.openxmlformats.org/officeDocument/2006/relationships/tags" Target="../tags/tag167.xml"/><Relationship Id="rId16" Type="http://schemas.openxmlformats.org/officeDocument/2006/relationships/tags" Target="../tags/tag166.xml"/><Relationship Id="rId15" Type="http://schemas.openxmlformats.org/officeDocument/2006/relationships/tags" Target="../tags/tag165.xml"/><Relationship Id="rId14" Type="http://schemas.openxmlformats.org/officeDocument/2006/relationships/tags" Target="../tags/tag164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tags" Target="../tags/tag173.xml"/><Relationship Id="rId3" Type="http://schemas.openxmlformats.org/officeDocument/2006/relationships/tags" Target="../tags/tag172.xml"/><Relationship Id="rId2" Type="http://schemas.openxmlformats.org/officeDocument/2006/relationships/image" Target="../media/image1.png"/><Relationship Id="rId1" Type="http://schemas.openxmlformats.org/officeDocument/2006/relationships/tags" Target="../tags/tag1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2220847" y="2268831"/>
            <a:ext cx="7750307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fontAlgn="auto"/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P : Truing </a:t>
            </a:r>
            <a:r>
              <a:rPr lang="en-US" altLang="zh-CN"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Red</a:t>
            </a:r>
            <a:endParaRPr lang="en-US" altLang="zh-CN"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3119936" y="3728559"/>
            <a:ext cx="5952128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算法设计与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分析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6562844" y="4127505"/>
            <a:ext cx="2316480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汇报人：</a:t>
            </a:r>
            <a:r>
              <a:rPr lang="zh-CN" altLang="en-US" sz="2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高心阳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3119936" y="3329779"/>
            <a:ext cx="5952128" cy="398780"/>
          </a:xfrm>
          <a:prstGeom prst="rect">
            <a:avLst/>
          </a:prstGeom>
        </p:spPr>
        <p:txBody>
          <a:bodyPr wrap="square">
            <a:spAutoFit/>
          </a:bodyPr>
          <a:p>
            <a:pPr algn="r"/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——2022 ICPC 46th World Final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s</a:t>
            </a:r>
            <a:endParaRPr lang="en-US" altLang="zh-CN" sz="20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203190" cy="1016813"/>
            <a:chOff x="3965221" y="3151918"/>
            <a:chExt cx="520319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01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06844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题目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46600" y="35026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  <a:cs typeface="+mn-ea"/>
              </a:rPr>
              <a:t>Turing Red（变红）</a:t>
            </a: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题目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6"/>
            </p:custDataLst>
          </p:nvPr>
        </p:nvSpPr>
        <p:spPr>
          <a:xfrm>
            <a:off x="720725" y="1498600"/>
            <a:ext cx="10751185" cy="34315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梅的父母在过去的一年里对他们的房子进行了翻修，但是他们的照明系统相当复杂！房子里的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每个房间都有一个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LED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灯，可以设置成红色、绿色或蓝色，如图所示。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整栋房子里布满了各种按钮，每个按钮都连接着一个或多个灯。按下按钮后，与该按钮相连的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红色灯变为绿色，绿色灯变为蓝色，蓝色灯则变为红色。每个按钮可以多次按下。由于这栋房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子是在横梁布线技术发明之前建造的，因此每个灯最多只能由两个按钮控制。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梅最喜欢的颜色是红色，所以她想把所有的灯都变成红色。她的父母担心按钮会磨损，要求她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尽量减少按按钮的次数。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03955" y="4519930"/>
            <a:ext cx="7649845" cy="187261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题目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6"/>
            </p:custDataLst>
          </p:nvPr>
        </p:nvSpPr>
        <p:spPr>
          <a:xfrm>
            <a:off x="4064000" y="139319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输入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7"/>
            </p:custDataLst>
          </p:nvPr>
        </p:nvSpPr>
        <p:spPr>
          <a:xfrm>
            <a:off x="4144645" y="4320540"/>
            <a:ext cx="4064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200">
                <a:solidFill>
                  <a:schemeClr val="bg2">
                    <a:lumMod val="50000"/>
                  </a:schemeClr>
                </a:solidFill>
              </a:rPr>
              <a:t>输出</a:t>
            </a:r>
            <a:endParaRPr lang="zh-CN" altLang="en-US" sz="32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8"/>
            </p:custDataLst>
          </p:nvPr>
        </p:nvSpPr>
        <p:spPr>
          <a:xfrm>
            <a:off x="412115" y="1898650"/>
            <a:ext cx="11398885" cy="2329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输入的第一行包含两个正整数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l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和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，其中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l 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表示灯的数量，表示按钮的数量。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第二行是一个由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l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个字符组成的字符串，这些字符全部是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R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、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G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或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，第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i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个字符表示第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i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个灯的初始颜色。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接下来的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b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行描述了按钮。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每一行以一个整数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k (1≤k≤l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）开头，表示该按钮控制的灯的数量。然后是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k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个不同的整数，表示该按钮控制的灯。灯从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1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到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  <a:sym typeface="+mn-ea"/>
              </a:rPr>
              <a:t>l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编号，包括两端。每个灯在所有按钮中最多出现两次。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>
            <p:custDataLst>
              <p:tags r:id="rId9"/>
            </p:custDataLst>
          </p:nvPr>
        </p:nvSpPr>
        <p:spPr>
          <a:xfrm>
            <a:off x="412115" y="4953635"/>
            <a:ext cx="11399520" cy="1165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输出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梅需要按下按钮的最小次数才能将所有灯都变成红色。如果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Mei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无法将所有灯都变成红色，则输出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altLang="zh-CN" sz="2000">
                <a:solidFill>
                  <a:schemeClr val="bg2">
                    <a:lumMod val="50000"/>
                  </a:schemeClr>
                </a:solidFill>
              </a:rPr>
              <a:t>impossible”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</a:rPr>
              <a:t>。</a:t>
            </a:r>
            <a:endParaRPr lang="zh-CN" altLang="en-US" sz="20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5" name="标题 4"/>
          <p:cNvSpPr/>
          <p:nvPr>
            <p:ph type="title"/>
          </p:nvPr>
        </p:nvSpPr>
        <p:spPr/>
        <p:txBody>
          <a:bodyPr/>
          <a:p>
            <a:pPr algn="ctr"/>
            <a:r>
              <a:rPr lang="zh-CN" altLang="en-US">
                <a:solidFill>
                  <a:schemeClr val="bg2">
                    <a:lumMod val="50000"/>
                  </a:schemeClr>
                </a:solidFill>
              </a:rPr>
              <a:t>题目</a:t>
            </a:r>
            <a:endParaRPr lang="zh-CN" altLang="en-US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" y="2336800"/>
            <a:ext cx="10342880" cy="2257425"/>
          </a:xfrm>
          <a:prstGeom prst="rect">
            <a:avLst/>
          </a:prstGeom>
        </p:spPr>
      </p:pic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203190" cy="1016813"/>
            <a:chOff x="3965221" y="3151918"/>
            <a:chExt cx="520319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06844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解题</a:t>
              </a:r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方法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46600" y="35026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6" r="5326" b="7406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1" name="组合 30"/>
          <p:cNvGrpSpPr/>
          <p:nvPr/>
        </p:nvGrpSpPr>
        <p:grpSpPr>
          <a:xfrm>
            <a:off x="3407250" y="2919086"/>
            <a:ext cx="5203190" cy="1016813"/>
            <a:chOff x="3965221" y="3151918"/>
            <a:chExt cx="5203190" cy="1016813"/>
          </a:xfrm>
        </p:grpSpPr>
        <p:sp>
          <p:nvSpPr>
            <p:cNvPr id="32" name="文本框 31"/>
            <p:cNvSpPr txBox="1"/>
            <p:nvPr>
              <p:custDataLst>
                <p:tags r:id="rId3"/>
              </p:custDataLst>
            </p:nvPr>
          </p:nvSpPr>
          <p:spPr>
            <a:xfrm>
              <a:off x="3965221" y="3154001"/>
              <a:ext cx="1076960" cy="10147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0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03</a:t>
              </a:r>
              <a:endParaRPr lang="en-US" altLang="zh-CN" sz="60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/>
            <p:cNvSpPr/>
            <p:nvPr>
              <p:custDataLst>
                <p:tags r:id="rId4"/>
              </p:custDataLst>
            </p:nvPr>
          </p:nvSpPr>
          <p:spPr>
            <a:xfrm>
              <a:off x="5099966" y="3151918"/>
              <a:ext cx="4068445" cy="5835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3200" dirty="0">
                  <a:solidFill>
                    <a:schemeClr val="bg2">
                      <a:lumMod val="50000"/>
                    </a:schemeClr>
                  </a:solidFill>
                  <a:cs typeface="+mn-ea"/>
                  <a:sym typeface="+mn-lt"/>
                </a:rPr>
                <a:t>总结</a:t>
              </a:r>
              <a:endParaRPr lang="zh-CN" altLang="en-US" sz="32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4546600" y="3502660"/>
            <a:ext cx="4064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endParaRPr lang="zh-CN" altLang="en-US" sz="2000" dirty="0">
              <a:solidFill>
                <a:schemeClr val="bg2">
                  <a:lumMod val="50000"/>
                </a:schemeClr>
              </a:solidFill>
              <a:cs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ackgroundRemoval t="0" b="64834" l="0" r="524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796" t="7905" r="68334" b="39870"/>
          <a:stretch>
            <a:fillRect/>
          </a:stretch>
        </p:blipFill>
        <p:spPr>
          <a:xfrm>
            <a:off x="0" y="0"/>
            <a:ext cx="1291586" cy="14986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5230" b="100000" l="56481" r="100000">
                        <a14:foregroundMark x1="99638" y1="46483" x2="99928" y2="91512"/>
                        <a14:foregroundMark x1="97852" y1="46160" x2="82694" y2="71584"/>
                        <a14:foregroundMark x1="80908" y1="70493" x2="57229" y2="98868"/>
                        <a14:foregroundMark x1="96259" y1="47251" x2="81101" y2="68270"/>
                        <a14:foregroundMark x1="65749" y1="82862" x2="59015" y2="9963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472" t="50250" r="5326" b="7406"/>
          <a:stretch>
            <a:fillRect/>
          </a:stretch>
        </p:blipFill>
        <p:spPr>
          <a:xfrm>
            <a:off x="10706100" y="5790996"/>
            <a:ext cx="1485900" cy="1067003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3082925" y="617855"/>
            <a:ext cx="60255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总结</a:t>
            </a:r>
            <a:endParaRPr lang="zh-CN" altLang="en-US" sz="36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椭圆 5"/>
          <p:cNvSpPr/>
          <p:nvPr>
            <p:custDataLst>
              <p:tags r:id="rId5"/>
            </p:custDataLst>
          </p:nvPr>
        </p:nvSpPr>
        <p:spPr>
          <a:xfrm>
            <a:off x="1203324" y="3345539"/>
            <a:ext cx="2664506" cy="2664506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0" name="组合 9"/>
          <p:cNvGrpSpPr/>
          <p:nvPr>
            <p:custDataLst>
              <p:tags r:id="rId6"/>
            </p:custDataLst>
          </p:nvPr>
        </p:nvGrpSpPr>
        <p:grpSpPr>
          <a:xfrm>
            <a:off x="1428506" y="3857581"/>
            <a:ext cx="2214142" cy="2052018"/>
            <a:chOff x="1568927" y="2742057"/>
            <a:chExt cx="2214142" cy="2052018"/>
          </a:xfrm>
        </p:grpSpPr>
        <p:sp>
          <p:nvSpPr>
            <p:cNvPr id="11" name="文本框 10"/>
            <p:cNvSpPr txBox="1"/>
            <p:nvPr>
              <p:custDataLst>
                <p:tags r:id="rId7"/>
              </p:custDataLst>
            </p:nvPr>
          </p:nvSpPr>
          <p:spPr>
            <a:xfrm>
              <a:off x="1568927" y="3225625"/>
              <a:ext cx="221414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将题目中的控制同一盏灯的两个开关视作边，每个开关视作一个节点。</a:t>
              </a:r>
              <a:endParaRPr lang="en-US" altLang="zh-CN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2" name="文本框 11"/>
            <p:cNvSpPr txBox="1"/>
            <p:nvPr>
              <p:custDataLst>
                <p:tags r:id="rId8"/>
              </p:custDataLst>
            </p:nvPr>
          </p:nvSpPr>
          <p:spPr>
            <a:xfrm>
              <a:off x="1677512" y="2742057"/>
              <a:ext cx="1776730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隐式图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4" name="椭圆 13"/>
          <p:cNvSpPr/>
          <p:nvPr>
            <p:custDataLst>
              <p:tags r:id="rId9"/>
            </p:custDataLst>
          </p:nvPr>
        </p:nvSpPr>
        <p:spPr>
          <a:xfrm>
            <a:off x="3576939" y="3345539"/>
            <a:ext cx="2664506" cy="2664506"/>
          </a:xfrm>
          <a:prstGeom prst="ellipse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>
            <p:custDataLst>
              <p:tags r:id="rId10"/>
            </p:custDataLst>
          </p:nvPr>
        </p:nvGrpSpPr>
        <p:grpSpPr>
          <a:xfrm>
            <a:off x="3802121" y="3857581"/>
            <a:ext cx="2214142" cy="2052018"/>
            <a:chOff x="1568927" y="2742057"/>
            <a:chExt cx="2214142" cy="2052018"/>
          </a:xfrm>
        </p:grpSpPr>
        <p:sp>
          <p:nvSpPr>
            <p:cNvPr id="16" name="文本框 15"/>
            <p:cNvSpPr txBox="1"/>
            <p:nvPr>
              <p:custDataLst>
                <p:tags r:id="rId11"/>
              </p:custDataLst>
            </p:nvPr>
          </p:nvSpPr>
          <p:spPr>
            <a:xfrm>
              <a:off x="1568927" y="3225625"/>
              <a:ext cx="221414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将问题切分至连通分量尺度，极大的降低了局部最优解求解的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复杂度。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12"/>
              </p:custDataLst>
            </p:nvPr>
          </p:nvSpPr>
          <p:spPr>
            <a:xfrm>
              <a:off x="1897400" y="2742057"/>
              <a:ext cx="15571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连通分量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椭圆 18"/>
          <p:cNvSpPr/>
          <p:nvPr>
            <p:custDataLst>
              <p:tags r:id="rId13"/>
            </p:custDataLst>
          </p:nvPr>
        </p:nvSpPr>
        <p:spPr>
          <a:xfrm>
            <a:off x="5950554" y="3345539"/>
            <a:ext cx="2664506" cy="2664506"/>
          </a:xfrm>
          <a:prstGeom prst="ellipse">
            <a:avLst/>
          </a:prstGeom>
          <a:solidFill>
            <a:srgbClr val="6AAF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>
            <p:custDataLst>
              <p:tags r:id="rId14"/>
            </p:custDataLst>
          </p:nvPr>
        </p:nvGrpSpPr>
        <p:grpSpPr>
          <a:xfrm>
            <a:off x="6175736" y="3857581"/>
            <a:ext cx="2214142" cy="2052018"/>
            <a:chOff x="1568927" y="2742057"/>
            <a:chExt cx="2214142" cy="2052018"/>
          </a:xfrm>
        </p:grpSpPr>
        <p:sp>
          <p:nvSpPr>
            <p:cNvPr id="21" name="文本框 20"/>
            <p:cNvSpPr txBox="1"/>
            <p:nvPr>
              <p:custDataLst>
                <p:tags r:id="rId15"/>
              </p:custDataLst>
            </p:nvPr>
          </p:nvSpPr>
          <p:spPr>
            <a:xfrm>
              <a:off x="1568927" y="3225625"/>
              <a:ext cx="221414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在获取连通分量、连通分量内探索均使用</a:t>
              </a:r>
              <a:r>
                <a:rPr lang="en-US" altLang="zh-CN" sz="1600" dirty="0">
                  <a:solidFill>
                    <a:schemeClr val="bg1"/>
                  </a:solidFill>
                  <a:cs typeface="+mn-ea"/>
                  <a:sym typeface="+mn-lt"/>
                </a:rPr>
                <a:t>BFS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算法，保证了局部最优解的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产生。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>
              <p:custDataLst>
                <p:tags r:id="rId16"/>
              </p:custDataLst>
            </p:nvPr>
          </p:nvSpPr>
          <p:spPr>
            <a:xfrm>
              <a:off x="1897400" y="2742057"/>
              <a:ext cx="1557197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回溯算法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4" name="椭圆 23"/>
          <p:cNvSpPr/>
          <p:nvPr>
            <p:custDataLst>
              <p:tags r:id="rId17"/>
            </p:custDataLst>
          </p:nvPr>
        </p:nvSpPr>
        <p:spPr>
          <a:xfrm>
            <a:off x="8324170" y="3345539"/>
            <a:ext cx="2664506" cy="2664506"/>
          </a:xfrm>
          <a:prstGeom prst="ellipse">
            <a:avLst/>
          </a:prstGeom>
          <a:solidFill>
            <a:srgbClr val="8EC0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5" name="组合 24"/>
          <p:cNvGrpSpPr/>
          <p:nvPr>
            <p:custDataLst>
              <p:tags r:id="rId18"/>
            </p:custDataLst>
          </p:nvPr>
        </p:nvGrpSpPr>
        <p:grpSpPr>
          <a:xfrm>
            <a:off x="8549352" y="3857581"/>
            <a:ext cx="2214142" cy="2052018"/>
            <a:chOff x="1568927" y="2742057"/>
            <a:chExt cx="2214142" cy="2052018"/>
          </a:xfrm>
        </p:grpSpPr>
        <p:sp>
          <p:nvSpPr>
            <p:cNvPr id="26" name="文本框 25"/>
            <p:cNvSpPr txBox="1"/>
            <p:nvPr>
              <p:custDataLst>
                <p:tags r:id="rId19"/>
              </p:custDataLst>
            </p:nvPr>
          </p:nvSpPr>
          <p:spPr>
            <a:xfrm>
              <a:off x="1568927" y="3225625"/>
              <a:ext cx="2214142" cy="15684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在连通分量内球的最优解后再使用贪心策略组合成整体问题的</a:t>
              </a:r>
              <a:r>
                <a:rPr lang="zh-CN" altLang="en-US" sz="1600" dirty="0">
                  <a:solidFill>
                    <a:schemeClr val="bg1"/>
                  </a:solidFill>
                  <a:cs typeface="+mn-ea"/>
                  <a:sym typeface="+mn-lt"/>
                </a:rPr>
                <a:t>最优解。</a:t>
              </a:r>
              <a:endParaRPr lang="zh-CN" altLang="en-US" sz="16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>
              <p:custDataLst>
                <p:tags r:id="rId20"/>
              </p:custDataLst>
            </p:nvPr>
          </p:nvSpPr>
          <p:spPr>
            <a:xfrm>
              <a:off x="1798162" y="2742057"/>
              <a:ext cx="1908175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贪心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算法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645005" y="1750804"/>
            <a:ext cx="10901990" cy="10147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本题主要</a:t>
            </a:r>
            <a:r>
              <a:rPr lang="zh-CN" altLang="en-US" sz="2000">
                <a:solidFill>
                  <a:schemeClr val="bg2">
                    <a:lumMod val="50000"/>
                  </a:schemeClr>
                </a:solidFill>
                <a:sym typeface="+mn-ea"/>
              </a:rPr>
              <a:t>运用了模3算术与线性方程的求解方法，以及图的连通分量和尝试优化策略在算法设计中的应用。</a:t>
            </a:r>
            <a:endParaRPr lang="zh-CN" altLang="en-US" sz="2000">
              <a:solidFill>
                <a:schemeClr val="bg2">
                  <a:lumMod val="50000"/>
                </a:schemeClr>
              </a:solidFill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362825" y="285115"/>
            <a:ext cx="4307840" cy="1318260"/>
            <a:chOff x="11232" y="209"/>
            <a:chExt cx="6784" cy="2076"/>
          </a:xfrm>
        </p:grpSpPr>
        <p:sp>
          <p:nvSpPr>
            <p:cNvPr id="4" name="圆角矩形 3"/>
            <p:cNvSpPr/>
            <p:nvPr/>
          </p:nvSpPr>
          <p:spPr>
            <a:xfrm>
              <a:off x="11232" y="209"/>
              <a:ext cx="6784" cy="2077"/>
            </a:xfrm>
            <a:prstGeom prst="roundRect">
              <a:avLst/>
            </a:prstGeom>
            <a:solidFill>
              <a:srgbClr val="8EC0E4"/>
            </a:solidFill>
            <a:ln>
              <a:solidFill>
                <a:srgbClr val="8EC0E4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1465" y="449"/>
              <a:ext cx="6318" cy="159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000">
                  <a:solidFill>
                    <a:schemeClr val="bg1"/>
                  </a:solidFill>
                </a:rPr>
                <a:t>被115支队伍解决。 </a:t>
              </a:r>
              <a:endParaRPr lang="zh-CN" altLang="en-US" sz="2000">
                <a:solidFill>
                  <a:schemeClr val="bg1"/>
                </a:solidFill>
              </a:endParaRPr>
            </a:p>
            <a:p>
              <a:pPr algn="l">
                <a:lnSpc>
                  <a:spcPct val="150000"/>
                </a:lnSpc>
                <a:buClrTx/>
                <a:buSzTx/>
                <a:buFontTx/>
              </a:pPr>
              <a:r>
                <a:rPr lang="zh-CN" altLang="en-US" sz="2000">
                  <a:solidFill>
                    <a:schemeClr val="bg1"/>
                  </a:solidFill>
                </a:rPr>
                <a:t>首次解决时间为19分钟。</a:t>
              </a:r>
              <a:endParaRPr lang="zh-CN" altLang="en-US" sz="2000">
                <a:solidFill>
                  <a:schemeClr val="bg1"/>
                </a:solidFill>
              </a:endParaRPr>
            </a:p>
          </p:txBody>
        </p:sp>
      </p:grpSp>
      <p:sp>
        <p:nvSpPr>
          <p:cNvPr id="18" name="日期占位符 17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7" b="2887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555735" y="2967335"/>
            <a:ext cx="5080531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sz="5400" dirty="0">
                <a:solidFill>
                  <a:schemeClr val="bg2">
                    <a:lumMod val="50000"/>
                  </a:schemeClr>
                </a:solidFill>
                <a:cs typeface="+mn-ea"/>
                <a:sym typeface="+mn-lt"/>
              </a:rPr>
              <a:t>感谢观看</a:t>
            </a:r>
            <a:endParaRPr sz="5400" dirty="0">
              <a:solidFill>
                <a:schemeClr val="bg2">
                  <a:lumMod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B2651A8-EA9E-4DAA-970D-4FAD41FB9F6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DE71DE8-D4B5-4FE2-8FBD-4E6A057F7A0F}" type="slidenum">
              <a:rPr lang="zh-CN" altLang="en-US" smtClean="0"/>
            </a:fld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1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2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3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4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5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6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7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8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09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ID" val="_9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1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2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3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4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5.xml><?xml version="1.0" encoding="utf-8"?>
<p:tagLst xmlns:p="http://schemas.openxmlformats.org/presentationml/2006/main">
  <p:tag name="KSO_WM_UNIT_ID" val="_1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6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7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8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19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ID" val="_1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1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2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3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4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5.xml><?xml version="1.0" encoding="utf-8"?>
<p:tagLst xmlns:p="http://schemas.openxmlformats.org/presentationml/2006/main">
  <p:tag name="KSO_WM_UNIT_ID" val="_0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126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d*1"/>
  <p:tag name="KSO_WM_UNIT_LAYERLEVEL" val="1"/>
</p:tagLst>
</file>

<file path=ppt/tags/tag127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a*1"/>
  <p:tag name="KSO_WM_UNIT_LAYERLEVEL" val="1"/>
</p:tagLst>
</file>

<file path=ppt/tags/tag128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b*1"/>
  <p:tag name="KSO_WM_UNIT_LAYERLEVEL" val="1"/>
</p:tagLst>
</file>

<file path=ppt/tags/tag129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f*1"/>
  <p:tag name="KSO_WM_UNIT_LAYERLEVEL" val="1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1*b*1"/>
  <p:tag name="KSO_WM_UNIT_LAYERLEVEL" val="1"/>
</p:tagLst>
</file>

<file path=ppt/tags/tag131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TEMPLATE_PLACEHOLDER_POS" val="0,80.625,960,427.5"/>
  <p:tag name="KSO_WM_SLIDE_SUBTYPE" val="pureTxt"/>
  <p:tag name="KSO_WM_SLIDE_ITEM_CNT" val="0"/>
  <p:tag name="KSO_WM_TEMPLATE_INDEX" val="07546"/>
  <p:tag name="KSO_WM_SLIDE_THEME_ID" val="20233343"/>
  <p:tag name="KSO_WM_SLIDE_INDEX" val="1"/>
  <p:tag name="KSO_WM_BEAUTIFY_FLAG" val="#wm#"/>
  <p:tag name="KSO_WM_TEMPLATE_CATEGORY" val="custom"/>
  <p:tag name="KSO_WM_TEMPLATE_THUMBS_INDEX" val="1、5"/>
  <p:tag name="KSO_WM_SLIDE_ID" val="custom07546_1"/>
  <p:tag name="KSO_WM_SLIDE_LAYOUT" val="a_b_d_f"/>
  <p:tag name="KSO_WM_SLIDE_LAYOUT_CNT" val="1_1_1_1"/>
</p:tagLst>
</file>

<file path=ppt/tags/tag132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33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3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35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36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37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38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39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1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2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3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4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45.xml><?xml version="1.0" encoding="utf-8"?>
<p:tagLst xmlns:p="http://schemas.openxmlformats.org/presentationml/2006/main">
  <p:tag name="KSO_WM_DIAGRAM_VIRTUALLY_FRAME" val="{&quot;height&quot;:407.3499212598425,&quot;left&quot;:66,&quot;top&quot;:132.65,&quot;width&quot;:894}"/>
</p:tagLst>
</file>

<file path=ppt/tags/tag146.xml><?xml version="1.0" encoding="utf-8"?>
<p:tagLst xmlns:p="http://schemas.openxmlformats.org/presentationml/2006/main">
  <p:tag name="KSO_WM_SLIDE_ID" val="custom20233594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custom"/>
  <p:tag name="KSO_WM_TEMPLATE_INDEX" val="20233594"/>
  <p:tag name="KSO_WM_SLIDE_TYPE" val="text"/>
  <p:tag name="KSO_WM_SLIDE_SUBTYPE" val="picTxt"/>
  <p:tag name="KSO_WM_SLIDE_SIZE" val="850.55*173.25"/>
  <p:tag name="KSO_WM_SLIDE_POSITION" val="54.7*320.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47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4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4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5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d*1"/>
  <p:tag name="KSO_WM_UNIT_LAYERLEVEL" val="1"/>
</p:tagLst>
</file>

<file path=ppt/tags/tag15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e*1"/>
  <p:tag name="KSO_WM_UNIT_LAYERLEVEL" val="1"/>
</p:tagLst>
</file>

<file path=ppt/tags/tag153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3*a*1"/>
  <p:tag name="KSO_WM_UNIT_LAYERLEVEL" val="1"/>
</p:tagLst>
</file>

<file path=ppt/tags/tag154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537"/>
  <p:tag name="KSO_WM_SLIDE_INDEX" val="3"/>
  <p:tag name="KSO_WM_BEAUTIFY_FLAG" val="#wm#"/>
  <p:tag name="KSO_WM_TEMPLATE_CATEGORY" val="custom"/>
  <p:tag name="KSO_WM_SLIDE_ID" val="custom07546_3"/>
  <p:tag name="KSO_WM_SLIDE_LAYOUT" val="a_d_e"/>
  <p:tag name="KSO_WM_SLIDE_LAYOUT_CNT" val="1_1_1"/>
</p:tagLst>
</file>

<file path=ppt/tags/tag155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56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57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58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59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1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2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3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4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5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6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7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8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69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DIAGRAM_VIRTUALLY_FRAME" val="{&quot;height&quot;:209.80362204724406,&quot;left&quot;:94.74992125984252,&quot;top&quot;:263.42826771653546,&quot;width&quot;:770.500157480315}"/>
</p:tagLst>
</file>

<file path=ppt/tags/tag171.xml><?xml version="1.0" encoding="utf-8"?>
<p:tagLst xmlns:p="http://schemas.openxmlformats.org/presentationml/2006/main">
  <p:tag name="KSO_WM_UNIT_TYPE" val="d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d*1"/>
  <p:tag name="KSO_WM_UNIT_LAYERLEVEL" val="1"/>
</p:tagLst>
</file>

<file path=ppt/tags/tag172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TEMPLATE_INDEX" val="07546"/>
  <p:tag name="KSO_WM_TEMPLATE_CATEGORY" val="custom"/>
  <p:tag name="KSO_WM_UNIT_ID" val="custom07546_5*a*1"/>
  <p:tag name="KSO_WM_UNIT_LAYERLEVEL" val="1"/>
</p:tagLst>
</file>

<file path=ppt/tags/tag173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TEMPLATE_PLACEHOLDER_POS" val="0,0,960,540"/>
  <p:tag name="KSO_WM_SLIDE_SUBTYPE" val="pureTxt"/>
  <p:tag name="KSO_WM_SLIDE_ITEM_CNT" val="0"/>
  <p:tag name="KSO_WM_TEMPLATE_INDEX" val="07546"/>
  <p:tag name="KSO_WM_SLIDE_THEME_ID" val="20232861"/>
  <p:tag name="KSO_WM_SLIDE_INDEX" val="5"/>
  <p:tag name="KSO_WM_BEAUTIFY_FLAG" val="#wm#"/>
  <p:tag name="KSO_WM_TEMPLATE_CATEGORY" val="custom"/>
  <p:tag name="KSO_WM_SLIDE_ID" val="custom07546_5"/>
  <p:tag name="KSO_WM_SLIDE_LAYOUT" val="a_d"/>
  <p:tag name="KSO_WM_SLIDE_LAYOUT_CNT" val="1_1"/>
</p:tagLst>
</file>

<file path=ppt/tags/tag174.xml><?xml version="1.0" encoding="utf-8"?>
<p:tagLst xmlns:p="http://schemas.openxmlformats.org/presentationml/2006/main">
  <p:tag name="KSO_WM_PRESENTATION_SOURCE" val="WPPAIGeneratePPT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4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5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6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7.xml><?xml version="1.0" encoding="utf-8"?>
<p:tagLst xmlns:p="http://schemas.openxmlformats.org/presentationml/2006/main">
  <p:tag name="KSO_WM_UNIT_ID" val="_1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8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69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1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2.xml><?xml version="1.0" encoding="utf-8"?>
<p:tagLst xmlns:p="http://schemas.openxmlformats.org/presentationml/2006/main">
  <p:tag name="KSO_WM_UNIT_ID" val="_2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3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4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5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6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7.xml><?xml version="1.0" encoding="utf-8"?>
<p:tagLst xmlns:p="http://schemas.openxmlformats.org/presentationml/2006/main">
  <p:tag name="KSO_WM_UNIT_ID" val="_3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8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79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1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2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3.xml><?xml version="1.0" encoding="utf-8"?>
<p:tagLst xmlns:p="http://schemas.openxmlformats.org/presentationml/2006/main">
  <p:tag name="KSO_WM_UNIT_ID" val="_4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4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5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6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7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8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89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1.xml><?xml version="1.0" encoding="utf-8"?>
<p:tagLst xmlns:p="http://schemas.openxmlformats.org/presentationml/2006/main">
  <p:tag name="KSO_WM_UNIT_ID" val="_5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2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3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4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5.xml><?xml version="1.0" encoding="utf-8"?>
<p:tagLst xmlns:p="http://schemas.openxmlformats.org/presentationml/2006/main">
  <p:tag name="KSO_WM_UNIT_ID" val="_6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6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7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8.xml><?xml version="1.0" encoding="utf-8"?>
<p:tagLst xmlns:p="http://schemas.openxmlformats.org/presentationml/2006/main">
  <p:tag name="KSO_WM_UNIT_ID" val="_7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ags/tag99.xml><?xml version="1.0" encoding="utf-8"?>
<p:tagLst xmlns:p="http://schemas.openxmlformats.org/presentationml/2006/main">
  <p:tag name="KSO_WM_UNIT_ID" val="_8**"/>
  <p:tag name="KSO_WM_BEAUTIFY_FLAG" val="#wm#"/>
  <p:tag name="KSO_WM_TAG_VERSION" val="3.0"/>
  <p:tag name="KSO_WM_UNIT_LAYERLEVEL" val="1"/>
  <p:tag name="KSO_WM_TEMPLATE_INDEX" val="07546"/>
  <p:tag name="KSO_WM_TEMPLATE_CATEGORY" val="custom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s5upg2n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WPS 演示</Application>
  <PresentationFormat>宽屏</PresentationFormat>
  <Paragraphs>108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Source Han Sans CN Bold</vt:lpstr>
      <vt:lpstr>仿宋</vt:lpstr>
      <vt:lpstr>Times New Roman</vt:lpstr>
      <vt:lpstr>Source Han Sans</vt:lpstr>
      <vt:lpstr>WPS</vt:lpstr>
      <vt:lpstr>Office 主题​​</vt:lpstr>
      <vt:lpstr>PowerPoint 演示文稿</vt:lpstr>
      <vt:lpstr>PowerPoint 演示文稿</vt:lpstr>
      <vt:lpstr>大标题</vt:lpstr>
      <vt:lpstr>题目</vt:lpstr>
      <vt:lpstr>题目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xinyang</cp:lastModifiedBy>
  <cp:revision>166</cp:revision>
  <dcterms:created xsi:type="dcterms:W3CDTF">2019-06-19T02:08:00Z</dcterms:created>
  <dcterms:modified xsi:type="dcterms:W3CDTF">2025-05-20T08:59:17Z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91678571693A4737A310452C5A4395DC_13</vt:lpwstr>
  </property>
</Properties>
</file>