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B5F5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B5F5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BE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289810" cy="235585"/>
          </a:xfrm>
          <a:custGeom>
            <a:avLst/>
            <a:gdLst/>
            <a:ahLst/>
            <a:cxnLst/>
            <a:rect l="l" t="t" r="r" b="b"/>
            <a:pathLst>
              <a:path w="2289810" h="235585">
                <a:moveTo>
                  <a:pt x="2289302" y="0"/>
                </a:moveTo>
                <a:lnTo>
                  <a:pt x="0" y="0"/>
                </a:lnTo>
                <a:lnTo>
                  <a:pt x="0" y="235127"/>
                </a:lnTo>
                <a:lnTo>
                  <a:pt x="2289302" y="235127"/>
                </a:lnTo>
                <a:lnTo>
                  <a:pt x="2289302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470150" y="0"/>
            <a:ext cx="2289810" cy="235585"/>
          </a:xfrm>
          <a:custGeom>
            <a:avLst/>
            <a:gdLst/>
            <a:ahLst/>
            <a:cxnLst/>
            <a:rect l="l" t="t" r="r" b="b"/>
            <a:pathLst>
              <a:path w="2289810" h="235585">
                <a:moveTo>
                  <a:pt x="2289302" y="0"/>
                </a:moveTo>
                <a:lnTo>
                  <a:pt x="0" y="0"/>
                </a:lnTo>
                <a:lnTo>
                  <a:pt x="0" y="235127"/>
                </a:lnTo>
                <a:lnTo>
                  <a:pt x="2289302" y="235127"/>
                </a:lnTo>
                <a:lnTo>
                  <a:pt x="2289302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965065" y="0"/>
            <a:ext cx="2261870" cy="235585"/>
          </a:xfrm>
          <a:custGeom>
            <a:avLst/>
            <a:gdLst/>
            <a:ahLst/>
            <a:cxnLst/>
            <a:rect l="l" t="t" r="r" b="b"/>
            <a:pathLst>
              <a:path w="2261870" h="235585">
                <a:moveTo>
                  <a:pt x="2261869" y="0"/>
                </a:moveTo>
                <a:lnTo>
                  <a:pt x="0" y="0"/>
                </a:lnTo>
                <a:lnTo>
                  <a:pt x="0" y="235127"/>
                </a:lnTo>
                <a:lnTo>
                  <a:pt x="2261869" y="235127"/>
                </a:lnTo>
                <a:lnTo>
                  <a:pt x="2261869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432547" y="0"/>
            <a:ext cx="2289810" cy="235585"/>
          </a:xfrm>
          <a:custGeom>
            <a:avLst/>
            <a:gdLst/>
            <a:ahLst/>
            <a:cxnLst/>
            <a:rect l="l" t="t" r="r" b="b"/>
            <a:pathLst>
              <a:path w="2289809" h="235585">
                <a:moveTo>
                  <a:pt x="2289302" y="0"/>
                </a:moveTo>
                <a:lnTo>
                  <a:pt x="0" y="0"/>
                </a:lnTo>
                <a:lnTo>
                  <a:pt x="0" y="235127"/>
                </a:lnTo>
                <a:lnTo>
                  <a:pt x="2289302" y="235127"/>
                </a:lnTo>
                <a:lnTo>
                  <a:pt x="2289302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902697" y="0"/>
            <a:ext cx="2289810" cy="235585"/>
          </a:xfrm>
          <a:custGeom>
            <a:avLst/>
            <a:gdLst/>
            <a:ahLst/>
            <a:cxnLst/>
            <a:rect l="l" t="t" r="r" b="b"/>
            <a:pathLst>
              <a:path w="2289809" h="235585">
                <a:moveTo>
                  <a:pt x="2289302" y="0"/>
                </a:moveTo>
                <a:lnTo>
                  <a:pt x="0" y="0"/>
                </a:lnTo>
                <a:lnTo>
                  <a:pt x="0" y="235127"/>
                </a:lnTo>
                <a:lnTo>
                  <a:pt x="2289302" y="235127"/>
                </a:lnTo>
                <a:lnTo>
                  <a:pt x="2289302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902697" y="6226632"/>
            <a:ext cx="2289810" cy="631825"/>
          </a:xfrm>
          <a:custGeom>
            <a:avLst/>
            <a:gdLst/>
            <a:ahLst/>
            <a:cxnLst/>
            <a:rect l="l" t="t" r="r" b="b"/>
            <a:pathLst>
              <a:path w="2289809" h="631825">
                <a:moveTo>
                  <a:pt x="2289302" y="0"/>
                </a:moveTo>
                <a:lnTo>
                  <a:pt x="0" y="0"/>
                </a:lnTo>
                <a:lnTo>
                  <a:pt x="0" y="631367"/>
                </a:lnTo>
                <a:lnTo>
                  <a:pt x="2289302" y="631367"/>
                </a:lnTo>
                <a:lnTo>
                  <a:pt x="2289302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432547" y="6226632"/>
            <a:ext cx="2289810" cy="631825"/>
          </a:xfrm>
          <a:custGeom>
            <a:avLst/>
            <a:gdLst/>
            <a:ahLst/>
            <a:cxnLst/>
            <a:rect l="l" t="t" r="r" b="b"/>
            <a:pathLst>
              <a:path w="2289809" h="631825">
                <a:moveTo>
                  <a:pt x="2289302" y="0"/>
                </a:moveTo>
                <a:lnTo>
                  <a:pt x="0" y="0"/>
                </a:lnTo>
                <a:lnTo>
                  <a:pt x="0" y="631367"/>
                </a:lnTo>
                <a:lnTo>
                  <a:pt x="2289302" y="631367"/>
                </a:lnTo>
                <a:lnTo>
                  <a:pt x="2289302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965065" y="6226632"/>
            <a:ext cx="2261870" cy="631825"/>
          </a:xfrm>
          <a:custGeom>
            <a:avLst/>
            <a:gdLst/>
            <a:ahLst/>
            <a:cxnLst/>
            <a:rect l="l" t="t" r="r" b="b"/>
            <a:pathLst>
              <a:path w="2261870" h="631825">
                <a:moveTo>
                  <a:pt x="2261869" y="0"/>
                </a:moveTo>
                <a:lnTo>
                  <a:pt x="0" y="0"/>
                </a:lnTo>
                <a:lnTo>
                  <a:pt x="0" y="631367"/>
                </a:lnTo>
                <a:lnTo>
                  <a:pt x="2261869" y="631367"/>
                </a:lnTo>
                <a:lnTo>
                  <a:pt x="2261869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2470150" y="6226632"/>
            <a:ext cx="2289810" cy="631825"/>
          </a:xfrm>
          <a:custGeom>
            <a:avLst/>
            <a:gdLst/>
            <a:ahLst/>
            <a:cxnLst/>
            <a:rect l="l" t="t" r="r" b="b"/>
            <a:pathLst>
              <a:path w="2289810" h="631825">
                <a:moveTo>
                  <a:pt x="2289302" y="0"/>
                </a:moveTo>
                <a:lnTo>
                  <a:pt x="0" y="0"/>
                </a:lnTo>
                <a:lnTo>
                  <a:pt x="0" y="631367"/>
                </a:lnTo>
                <a:lnTo>
                  <a:pt x="2289302" y="631367"/>
                </a:lnTo>
                <a:lnTo>
                  <a:pt x="2289302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6226632"/>
            <a:ext cx="2289810" cy="631825"/>
          </a:xfrm>
          <a:custGeom>
            <a:avLst/>
            <a:gdLst/>
            <a:ahLst/>
            <a:cxnLst/>
            <a:rect l="l" t="t" r="r" b="b"/>
            <a:pathLst>
              <a:path w="2289810" h="631825">
                <a:moveTo>
                  <a:pt x="2289302" y="0"/>
                </a:moveTo>
                <a:lnTo>
                  <a:pt x="0" y="0"/>
                </a:lnTo>
                <a:lnTo>
                  <a:pt x="0" y="631367"/>
                </a:lnTo>
                <a:lnTo>
                  <a:pt x="2289302" y="631367"/>
                </a:lnTo>
                <a:lnTo>
                  <a:pt x="2289302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2704845" y="2608516"/>
            <a:ext cx="1493520" cy="1641475"/>
          </a:xfrm>
          <a:custGeom>
            <a:avLst/>
            <a:gdLst/>
            <a:ahLst/>
            <a:cxnLst/>
            <a:rect l="l" t="t" r="r" b="b"/>
            <a:pathLst>
              <a:path w="1493520" h="1641475">
                <a:moveTo>
                  <a:pt x="758189" y="0"/>
                </a:moveTo>
                <a:lnTo>
                  <a:pt x="707813" y="2561"/>
                </a:lnTo>
                <a:lnTo>
                  <a:pt x="657436" y="10244"/>
                </a:lnTo>
                <a:lnTo>
                  <a:pt x="609600" y="23050"/>
                </a:lnTo>
                <a:lnTo>
                  <a:pt x="152400" y="299021"/>
                </a:lnTo>
                <a:lnTo>
                  <a:pt x="109361" y="332110"/>
                </a:lnTo>
                <a:lnTo>
                  <a:pt x="72248" y="369464"/>
                </a:lnTo>
                <a:lnTo>
                  <a:pt x="41910" y="410225"/>
                </a:lnTo>
                <a:lnTo>
                  <a:pt x="19191" y="453538"/>
                </a:lnTo>
                <a:lnTo>
                  <a:pt x="4938" y="498543"/>
                </a:lnTo>
                <a:lnTo>
                  <a:pt x="0" y="544385"/>
                </a:lnTo>
                <a:lnTo>
                  <a:pt x="0" y="1096581"/>
                </a:lnTo>
                <a:lnTo>
                  <a:pt x="4938" y="1142423"/>
                </a:lnTo>
                <a:lnTo>
                  <a:pt x="19191" y="1187428"/>
                </a:lnTo>
                <a:lnTo>
                  <a:pt x="41910" y="1230741"/>
                </a:lnTo>
                <a:lnTo>
                  <a:pt x="72248" y="1271502"/>
                </a:lnTo>
                <a:lnTo>
                  <a:pt x="109361" y="1308856"/>
                </a:lnTo>
                <a:lnTo>
                  <a:pt x="152400" y="1341945"/>
                </a:lnTo>
                <a:lnTo>
                  <a:pt x="609600" y="1617916"/>
                </a:lnTo>
                <a:lnTo>
                  <a:pt x="657436" y="1630722"/>
                </a:lnTo>
                <a:lnTo>
                  <a:pt x="707813" y="1638405"/>
                </a:lnTo>
                <a:lnTo>
                  <a:pt x="758190" y="1640966"/>
                </a:lnTo>
                <a:lnTo>
                  <a:pt x="806026" y="1638405"/>
                </a:lnTo>
                <a:lnTo>
                  <a:pt x="848783" y="1630722"/>
                </a:lnTo>
                <a:lnTo>
                  <a:pt x="1371600" y="1341945"/>
                </a:lnTo>
                <a:lnTo>
                  <a:pt x="1401797" y="1308856"/>
                </a:lnTo>
                <a:lnTo>
                  <a:pt x="1430302" y="1271502"/>
                </a:lnTo>
                <a:lnTo>
                  <a:pt x="1455420" y="1230741"/>
                </a:lnTo>
                <a:lnTo>
                  <a:pt x="1475457" y="1187428"/>
                </a:lnTo>
                <a:lnTo>
                  <a:pt x="1488722" y="1142423"/>
                </a:lnTo>
                <a:lnTo>
                  <a:pt x="1493520" y="1096581"/>
                </a:lnTo>
                <a:lnTo>
                  <a:pt x="1493520" y="544385"/>
                </a:lnTo>
                <a:lnTo>
                  <a:pt x="1488722" y="498543"/>
                </a:lnTo>
                <a:lnTo>
                  <a:pt x="1475457" y="453538"/>
                </a:lnTo>
                <a:lnTo>
                  <a:pt x="1455419" y="410225"/>
                </a:lnTo>
                <a:lnTo>
                  <a:pt x="1430302" y="369464"/>
                </a:lnTo>
                <a:lnTo>
                  <a:pt x="1401797" y="332110"/>
                </a:lnTo>
                <a:lnTo>
                  <a:pt x="1371600" y="299021"/>
                </a:lnTo>
                <a:lnTo>
                  <a:pt x="883919" y="23050"/>
                </a:lnTo>
                <a:lnTo>
                  <a:pt x="806026" y="2561"/>
                </a:lnTo>
                <a:lnTo>
                  <a:pt x="758189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005963" y="2983357"/>
            <a:ext cx="891540" cy="891540"/>
          </a:xfrm>
          <a:custGeom>
            <a:avLst/>
            <a:gdLst/>
            <a:ahLst/>
            <a:cxnLst/>
            <a:rect l="l" t="t" r="r" b="b"/>
            <a:pathLst>
              <a:path w="891539" h="891539">
                <a:moveTo>
                  <a:pt x="891286" y="0"/>
                </a:moveTo>
                <a:lnTo>
                  <a:pt x="0" y="0"/>
                </a:lnTo>
                <a:lnTo>
                  <a:pt x="0" y="891285"/>
                </a:lnTo>
                <a:lnTo>
                  <a:pt x="132206" y="758697"/>
                </a:lnTo>
                <a:lnTo>
                  <a:pt x="132206" y="479425"/>
                </a:lnTo>
                <a:lnTo>
                  <a:pt x="413003" y="479425"/>
                </a:lnTo>
                <a:lnTo>
                  <a:pt x="544322" y="346963"/>
                </a:lnTo>
                <a:lnTo>
                  <a:pt x="132206" y="346963"/>
                </a:lnTo>
                <a:lnTo>
                  <a:pt x="132206" y="132587"/>
                </a:lnTo>
                <a:lnTo>
                  <a:pt x="758698" y="132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B5F5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BE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27467" y="1546225"/>
            <a:ext cx="165100" cy="168910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324736" y="1145921"/>
            <a:ext cx="415290" cy="415290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80871" y="1202055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725041" y="1111279"/>
            <a:ext cx="106743" cy="1020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5647" y="1108583"/>
            <a:ext cx="770890" cy="76708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284352"/>
                </a:lnTo>
                <a:lnTo>
                  <a:pt x="680935" y="377825"/>
                </a:lnTo>
                <a:lnTo>
                  <a:pt x="680935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40201" y="2712211"/>
            <a:ext cx="5911596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EB5F5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9810" cy="235585"/>
          </a:xfrm>
          <a:custGeom>
            <a:avLst/>
            <a:gdLst/>
            <a:ahLst/>
            <a:cxnLst/>
            <a:rect l="l" t="t" r="r" b="b"/>
            <a:pathLst>
              <a:path w="2289810" h="235585">
                <a:moveTo>
                  <a:pt x="2289302" y="0"/>
                </a:moveTo>
                <a:lnTo>
                  <a:pt x="0" y="0"/>
                </a:lnTo>
                <a:lnTo>
                  <a:pt x="0" y="235127"/>
                </a:lnTo>
                <a:lnTo>
                  <a:pt x="2289302" y="235127"/>
                </a:lnTo>
                <a:lnTo>
                  <a:pt x="2289302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0150" y="0"/>
            <a:ext cx="2289810" cy="235585"/>
          </a:xfrm>
          <a:custGeom>
            <a:avLst/>
            <a:gdLst/>
            <a:ahLst/>
            <a:cxnLst/>
            <a:rect l="l" t="t" r="r" b="b"/>
            <a:pathLst>
              <a:path w="2289810" h="235585">
                <a:moveTo>
                  <a:pt x="2289302" y="0"/>
                </a:moveTo>
                <a:lnTo>
                  <a:pt x="0" y="0"/>
                </a:lnTo>
                <a:lnTo>
                  <a:pt x="0" y="235127"/>
                </a:lnTo>
                <a:lnTo>
                  <a:pt x="2289302" y="235127"/>
                </a:lnTo>
                <a:lnTo>
                  <a:pt x="2289302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65065" y="0"/>
            <a:ext cx="2261870" cy="235585"/>
          </a:xfrm>
          <a:custGeom>
            <a:avLst/>
            <a:gdLst/>
            <a:ahLst/>
            <a:cxnLst/>
            <a:rect l="l" t="t" r="r" b="b"/>
            <a:pathLst>
              <a:path w="2261870" h="235585">
                <a:moveTo>
                  <a:pt x="2261869" y="0"/>
                </a:moveTo>
                <a:lnTo>
                  <a:pt x="0" y="0"/>
                </a:lnTo>
                <a:lnTo>
                  <a:pt x="0" y="235127"/>
                </a:lnTo>
                <a:lnTo>
                  <a:pt x="2261869" y="235127"/>
                </a:lnTo>
                <a:lnTo>
                  <a:pt x="2261869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32547" y="0"/>
            <a:ext cx="2289810" cy="235585"/>
          </a:xfrm>
          <a:custGeom>
            <a:avLst/>
            <a:gdLst/>
            <a:ahLst/>
            <a:cxnLst/>
            <a:rect l="l" t="t" r="r" b="b"/>
            <a:pathLst>
              <a:path w="2289809" h="235585">
                <a:moveTo>
                  <a:pt x="2289302" y="0"/>
                </a:moveTo>
                <a:lnTo>
                  <a:pt x="0" y="0"/>
                </a:lnTo>
                <a:lnTo>
                  <a:pt x="0" y="235127"/>
                </a:lnTo>
                <a:lnTo>
                  <a:pt x="2289302" y="235127"/>
                </a:lnTo>
                <a:lnTo>
                  <a:pt x="2289302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2697" y="0"/>
            <a:ext cx="2289810" cy="235585"/>
          </a:xfrm>
          <a:custGeom>
            <a:avLst/>
            <a:gdLst/>
            <a:ahLst/>
            <a:cxnLst/>
            <a:rect l="l" t="t" r="r" b="b"/>
            <a:pathLst>
              <a:path w="2289809" h="235585">
                <a:moveTo>
                  <a:pt x="2289302" y="0"/>
                </a:moveTo>
                <a:lnTo>
                  <a:pt x="0" y="0"/>
                </a:lnTo>
                <a:lnTo>
                  <a:pt x="0" y="235127"/>
                </a:lnTo>
                <a:lnTo>
                  <a:pt x="2289302" y="235127"/>
                </a:lnTo>
                <a:lnTo>
                  <a:pt x="2289302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2697" y="6226632"/>
            <a:ext cx="2289810" cy="631825"/>
          </a:xfrm>
          <a:custGeom>
            <a:avLst/>
            <a:gdLst/>
            <a:ahLst/>
            <a:cxnLst/>
            <a:rect l="l" t="t" r="r" b="b"/>
            <a:pathLst>
              <a:path w="2289809" h="631825">
                <a:moveTo>
                  <a:pt x="2289302" y="0"/>
                </a:moveTo>
                <a:lnTo>
                  <a:pt x="0" y="0"/>
                </a:lnTo>
                <a:lnTo>
                  <a:pt x="0" y="631367"/>
                </a:lnTo>
                <a:lnTo>
                  <a:pt x="2289302" y="631367"/>
                </a:lnTo>
                <a:lnTo>
                  <a:pt x="2289302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32547" y="6226632"/>
            <a:ext cx="2289810" cy="631825"/>
          </a:xfrm>
          <a:custGeom>
            <a:avLst/>
            <a:gdLst/>
            <a:ahLst/>
            <a:cxnLst/>
            <a:rect l="l" t="t" r="r" b="b"/>
            <a:pathLst>
              <a:path w="2289809" h="631825">
                <a:moveTo>
                  <a:pt x="2289302" y="0"/>
                </a:moveTo>
                <a:lnTo>
                  <a:pt x="0" y="0"/>
                </a:lnTo>
                <a:lnTo>
                  <a:pt x="0" y="631367"/>
                </a:lnTo>
                <a:lnTo>
                  <a:pt x="2289302" y="631367"/>
                </a:lnTo>
                <a:lnTo>
                  <a:pt x="2289302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65065" y="6226632"/>
            <a:ext cx="2261870" cy="631825"/>
          </a:xfrm>
          <a:custGeom>
            <a:avLst/>
            <a:gdLst/>
            <a:ahLst/>
            <a:cxnLst/>
            <a:rect l="l" t="t" r="r" b="b"/>
            <a:pathLst>
              <a:path w="2261870" h="631825">
                <a:moveTo>
                  <a:pt x="2261869" y="0"/>
                </a:moveTo>
                <a:lnTo>
                  <a:pt x="0" y="0"/>
                </a:lnTo>
                <a:lnTo>
                  <a:pt x="0" y="631367"/>
                </a:lnTo>
                <a:lnTo>
                  <a:pt x="2261869" y="631367"/>
                </a:lnTo>
                <a:lnTo>
                  <a:pt x="2261869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70150" y="6226632"/>
            <a:ext cx="2289810" cy="631825"/>
          </a:xfrm>
          <a:custGeom>
            <a:avLst/>
            <a:gdLst/>
            <a:ahLst/>
            <a:cxnLst/>
            <a:rect l="l" t="t" r="r" b="b"/>
            <a:pathLst>
              <a:path w="2289810" h="631825">
                <a:moveTo>
                  <a:pt x="2289302" y="0"/>
                </a:moveTo>
                <a:lnTo>
                  <a:pt x="0" y="0"/>
                </a:lnTo>
                <a:lnTo>
                  <a:pt x="0" y="631367"/>
                </a:lnTo>
                <a:lnTo>
                  <a:pt x="2289302" y="631367"/>
                </a:lnTo>
                <a:lnTo>
                  <a:pt x="2289302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226632"/>
            <a:ext cx="2289810" cy="631825"/>
          </a:xfrm>
          <a:custGeom>
            <a:avLst/>
            <a:gdLst/>
            <a:ahLst/>
            <a:cxnLst/>
            <a:rect l="l" t="t" r="r" b="b"/>
            <a:pathLst>
              <a:path w="2289810" h="631825">
                <a:moveTo>
                  <a:pt x="2289302" y="0"/>
                </a:moveTo>
                <a:lnTo>
                  <a:pt x="0" y="0"/>
                </a:lnTo>
                <a:lnTo>
                  <a:pt x="0" y="631367"/>
                </a:lnTo>
                <a:lnTo>
                  <a:pt x="2289302" y="631367"/>
                </a:lnTo>
                <a:lnTo>
                  <a:pt x="2289302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71445" y="2657411"/>
            <a:ext cx="1493520" cy="1641475"/>
          </a:xfrm>
          <a:custGeom>
            <a:avLst/>
            <a:gdLst/>
            <a:ahLst/>
            <a:cxnLst/>
            <a:rect l="l" t="t" r="r" b="b"/>
            <a:pathLst>
              <a:path w="1493520" h="1641475">
                <a:moveTo>
                  <a:pt x="758190" y="0"/>
                </a:moveTo>
                <a:lnTo>
                  <a:pt x="707813" y="2561"/>
                </a:lnTo>
                <a:lnTo>
                  <a:pt x="657436" y="10244"/>
                </a:lnTo>
                <a:lnTo>
                  <a:pt x="609600" y="23050"/>
                </a:lnTo>
                <a:lnTo>
                  <a:pt x="152400" y="299021"/>
                </a:lnTo>
                <a:lnTo>
                  <a:pt x="109361" y="332110"/>
                </a:lnTo>
                <a:lnTo>
                  <a:pt x="72248" y="369464"/>
                </a:lnTo>
                <a:lnTo>
                  <a:pt x="41910" y="410225"/>
                </a:lnTo>
                <a:lnTo>
                  <a:pt x="19191" y="453538"/>
                </a:lnTo>
                <a:lnTo>
                  <a:pt x="4938" y="498543"/>
                </a:lnTo>
                <a:lnTo>
                  <a:pt x="0" y="544385"/>
                </a:lnTo>
                <a:lnTo>
                  <a:pt x="0" y="1096581"/>
                </a:lnTo>
                <a:lnTo>
                  <a:pt x="4938" y="1142423"/>
                </a:lnTo>
                <a:lnTo>
                  <a:pt x="19191" y="1187428"/>
                </a:lnTo>
                <a:lnTo>
                  <a:pt x="41910" y="1230741"/>
                </a:lnTo>
                <a:lnTo>
                  <a:pt x="72248" y="1271502"/>
                </a:lnTo>
                <a:lnTo>
                  <a:pt x="109361" y="1308856"/>
                </a:lnTo>
                <a:lnTo>
                  <a:pt x="152400" y="1341945"/>
                </a:lnTo>
                <a:lnTo>
                  <a:pt x="609600" y="1617916"/>
                </a:lnTo>
                <a:lnTo>
                  <a:pt x="657436" y="1630722"/>
                </a:lnTo>
                <a:lnTo>
                  <a:pt x="707813" y="1638405"/>
                </a:lnTo>
                <a:lnTo>
                  <a:pt x="758189" y="1640966"/>
                </a:lnTo>
                <a:lnTo>
                  <a:pt x="806026" y="1638405"/>
                </a:lnTo>
                <a:lnTo>
                  <a:pt x="848783" y="1630722"/>
                </a:lnTo>
                <a:lnTo>
                  <a:pt x="1371600" y="1341945"/>
                </a:lnTo>
                <a:lnTo>
                  <a:pt x="1401797" y="1308856"/>
                </a:lnTo>
                <a:lnTo>
                  <a:pt x="1430302" y="1271502"/>
                </a:lnTo>
                <a:lnTo>
                  <a:pt x="1455420" y="1230741"/>
                </a:lnTo>
                <a:lnTo>
                  <a:pt x="1475457" y="1187428"/>
                </a:lnTo>
                <a:lnTo>
                  <a:pt x="1488722" y="1142423"/>
                </a:lnTo>
                <a:lnTo>
                  <a:pt x="1493520" y="1096581"/>
                </a:lnTo>
                <a:lnTo>
                  <a:pt x="1493520" y="544385"/>
                </a:lnTo>
                <a:lnTo>
                  <a:pt x="1488722" y="498543"/>
                </a:lnTo>
                <a:lnTo>
                  <a:pt x="1475457" y="453538"/>
                </a:lnTo>
                <a:lnTo>
                  <a:pt x="1455419" y="410225"/>
                </a:lnTo>
                <a:lnTo>
                  <a:pt x="1430302" y="369464"/>
                </a:lnTo>
                <a:lnTo>
                  <a:pt x="1401797" y="332110"/>
                </a:lnTo>
                <a:lnTo>
                  <a:pt x="1371600" y="299021"/>
                </a:lnTo>
                <a:lnTo>
                  <a:pt x="883920" y="23050"/>
                </a:lnTo>
                <a:lnTo>
                  <a:pt x="806026" y="2561"/>
                </a:lnTo>
                <a:lnTo>
                  <a:pt x="758190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41651" y="3081527"/>
            <a:ext cx="890905" cy="842010"/>
          </a:xfrm>
          <a:custGeom>
            <a:avLst/>
            <a:gdLst/>
            <a:ahLst/>
            <a:cxnLst/>
            <a:rect l="l" t="t" r="r" b="b"/>
            <a:pathLst>
              <a:path w="890904" h="842010">
                <a:moveTo>
                  <a:pt x="890904" y="0"/>
                </a:moveTo>
                <a:lnTo>
                  <a:pt x="0" y="0"/>
                </a:lnTo>
                <a:lnTo>
                  <a:pt x="0" y="842010"/>
                </a:lnTo>
                <a:lnTo>
                  <a:pt x="132080" y="716788"/>
                </a:lnTo>
                <a:lnTo>
                  <a:pt x="132080" y="453009"/>
                </a:lnTo>
                <a:lnTo>
                  <a:pt x="412750" y="453009"/>
                </a:lnTo>
                <a:lnTo>
                  <a:pt x="544068" y="327787"/>
                </a:lnTo>
                <a:lnTo>
                  <a:pt x="132080" y="327787"/>
                </a:lnTo>
                <a:lnTo>
                  <a:pt x="132080" y="125222"/>
                </a:lnTo>
                <a:lnTo>
                  <a:pt x="758444" y="1252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397246" y="2599385"/>
            <a:ext cx="43630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1750" algn="l"/>
              </a:tabLst>
            </a:pPr>
            <a:r>
              <a:rPr sz="4800" b="1" spc="-5" dirty="0" err="1">
                <a:solidFill>
                  <a:srgbClr val="000000"/>
                </a:solidFill>
                <a:latin typeface="微软雅黑"/>
                <a:cs typeface="微软雅黑"/>
              </a:rPr>
              <a:t>正则表达式</a:t>
            </a:r>
            <a:endParaRPr sz="48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03278" y="0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03278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278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278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278" y="557517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5732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24201" y="996396"/>
            <a:ext cx="9104630" cy="463867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spc="-10" dirty="0">
                <a:latin typeface="微软雅黑"/>
                <a:cs typeface="微软雅黑"/>
              </a:rPr>
              <a:t>8</a:t>
            </a:r>
            <a:r>
              <a:rPr sz="2400" b="1" spc="-5" dirty="0">
                <a:latin typeface="微软雅黑"/>
                <a:cs typeface="微软雅黑"/>
              </a:rPr>
              <a:t>、字</a:t>
            </a:r>
            <a:r>
              <a:rPr sz="2400" b="1" dirty="0">
                <a:latin typeface="微软雅黑"/>
                <a:cs typeface="微软雅黑"/>
              </a:rPr>
              <a:t>符</a:t>
            </a:r>
            <a:r>
              <a:rPr sz="2400" b="1" spc="-5" dirty="0">
                <a:latin typeface="微软雅黑"/>
                <a:cs typeface="微软雅黑"/>
              </a:rPr>
              <a:t>"\b"表示单词结尾，单词结尾包括各种空白字符或者字符串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微软雅黑"/>
                <a:cs typeface="微软雅黑"/>
              </a:rPr>
              <a:t>结尾。</a:t>
            </a:r>
            <a:endParaRPr sz="2400" dirty="0">
              <a:latin typeface="微软雅黑"/>
              <a:cs typeface="微软雅黑"/>
            </a:endParaRPr>
          </a:p>
          <a:p>
            <a:pPr marL="12700" marR="7238365">
              <a:lnSpc>
                <a:spcPct val="134600"/>
              </a:lnSpc>
              <a:spcBef>
                <a:spcPts val="520"/>
              </a:spcBef>
            </a:pPr>
            <a:r>
              <a:rPr sz="2400" dirty="0">
                <a:latin typeface="微软雅黑"/>
                <a:cs typeface="微软雅黑"/>
              </a:rPr>
              <a:t>例 如 ：  </a:t>
            </a:r>
            <a:r>
              <a:rPr sz="2400" spc="5" dirty="0">
                <a:latin typeface="微软雅黑"/>
                <a:cs typeface="微软雅黑"/>
              </a:rPr>
              <a:t>import </a:t>
            </a:r>
            <a:r>
              <a:rPr sz="2400" spc="-25" dirty="0">
                <a:latin typeface="微软雅黑"/>
                <a:cs typeface="微软雅黑"/>
              </a:rPr>
              <a:t>re  </a:t>
            </a:r>
            <a:r>
              <a:rPr sz="2400" spc="-45" dirty="0">
                <a:latin typeface="微软雅黑"/>
                <a:cs typeface="微软雅黑"/>
              </a:rPr>
              <a:t>r</a:t>
            </a:r>
            <a:r>
              <a:rPr sz="2400" spc="-5" dirty="0">
                <a:latin typeface="微软雅黑"/>
                <a:cs typeface="微软雅黑"/>
              </a:rPr>
              <a:t>eg=</a:t>
            </a:r>
            <a:r>
              <a:rPr sz="2400" dirty="0">
                <a:latin typeface="微软雅黑"/>
                <a:cs typeface="微软雅黑"/>
              </a:rPr>
              <a:t>r"</a:t>
            </a:r>
            <a:r>
              <a:rPr sz="2400" spc="-10" dirty="0">
                <a:latin typeface="微软雅黑"/>
                <a:cs typeface="微软雅黑"/>
              </a:rPr>
              <a:t>c</a:t>
            </a:r>
            <a:r>
              <a:rPr sz="2400" dirty="0">
                <a:latin typeface="微软雅黑"/>
                <a:cs typeface="微软雅黑"/>
              </a:rPr>
              <a:t>a</a:t>
            </a:r>
            <a:r>
              <a:rPr sz="2400" spc="-5" dirty="0">
                <a:latin typeface="微软雅黑"/>
                <a:cs typeface="微软雅黑"/>
              </a:rPr>
              <a:t>r\</a:t>
            </a:r>
            <a:r>
              <a:rPr sz="2400" dirty="0">
                <a:latin typeface="微软雅黑"/>
                <a:cs typeface="微软雅黑"/>
              </a:rPr>
              <a:t>b"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spc="-10" dirty="0">
                <a:latin typeface="微软雅黑"/>
                <a:cs typeface="微软雅黑"/>
              </a:rPr>
              <a:t>m=re.search(reg,"The </a:t>
            </a:r>
            <a:r>
              <a:rPr sz="2400" spc="-5" dirty="0">
                <a:latin typeface="微软雅黑"/>
                <a:cs typeface="微软雅黑"/>
              </a:rPr>
              <a:t>car is</a:t>
            </a:r>
            <a:r>
              <a:rPr sz="2400" dirty="0">
                <a:latin typeface="微软雅黑"/>
                <a:cs typeface="微软雅黑"/>
              </a:rPr>
              <a:t> black")</a:t>
            </a: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spc="-5" dirty="0">
                <a:latin typeface="微软雅黑"/>
                <a:cs typeface="微软雅黑"/>
              </a:rPr>
              <a:t>print(m)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dirty="0">
                <a:latin typeface="微软雅黑"/>
                <a:cs typeface="微软雅黑"/>
              </a:rPr>
              <a:t>结果匹配</a:t>
            </a:r>
            <a:r>
              <a:rPr sz="2400" spc="-5" dirty="0">
                <a:latin typeface="微软雅黑"/>
                <a:cs typeface="微软雅黑"/>
              </a:rPr>
              <a:t>"car"，</a:t>
            </a:r>
            <a:r>
              <a:rPr sz="2400" dirty="0">
                <a:latin typeface="微软雅黑"/>
                <a:cs typeface="微软雅黑"/>
              </a:rPr>
              <a:t>因为</a:t>
            </a:r>
            <a:r>
              <a:rPr sz="2400" spc="-5" dirty="0">
                <a:latin typeface="微软雅黑"/>
                <a:cs typeface="微软雅黑"/>
              </a:rPr>
              <a:t>"car"</a:t>
            </a:r>
            <a:r>
              <a:rPr sz="2400" dirty="0">
                <a:latin typeface="微软雅黑"/>
                <a:cs typeface="微软雅黑"/>
              </a:rPr>
              <a:t>后面是以个空格：</a:t>
            </a: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400" spc="-10" dirty="0">
                <a:latin typeface="微软雅黑"/>
                <a:cs typeface="微软雅黑"/>
              </a:rPr>
              <a:t>&lt;_sre.SRE_Match </a:t>
            </a:r>
            <a:r>
              <a:rPr sz="2400" spc="-5" dirty="0">
                <a:latin typeface="微软雅黑"/>
                <a:cs typeface="微软雅黑"/>
              </a:rPr>
              <a:t>object; span=(4, 7),</a:t>
            </a:r>
            <a:r>
              <a:rPr sz="2400" spc="30" dirty="0">
                <a:latin typeface="微软雅黑"/>
                <a:cs typeface="微软雅黑"/>
              </a:rPr>
              <a:t> </a:t>
            </a:r>
            <a:r>
              <a:rPr sz="2400" spc="-10" dirty="0">
                <a:latin typeface="微软雅黑"/>
                <a:cs typeface="微软雅黑"/>
              </a:rPr>
              <a:t>match='car'&gt;</a:t>
            </a:r>
            <a:endParaRPr sz="2400" dirty="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920" y="726693"/>
            <a:ext cx="8494395" cy="556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latin typeface="微软雅黑"/>
                <a:cs typeface="微软雅黑"/>
              </a:rPr>
              <a:t>9</a:t>
            </a:r>
            <a:r>
              <a:rPr sz="2400" b="1" dirty="0">
                <a:latin typeface="微软雅黑"/>
                <a:cs typeface="微软雅黑"/>
              </a:rPr>
              <a:t>、</a:t>
            </a:r>
            <a:r>
              <a:rPr sz="2400" b="1" spc="-5" dirty="0">
                <a:latin typeface="微软雅黑"/>
                <a:cs typeface="微软雅黑"/>
              </a:rPr>
              <a:t>"[]"</a:t>
            </a:r>
            <a:r>
              <a:rPr sz="2400" b="1" dirty="0">
                <a:latin typeface="微软雅黑"/>
                <a:cs typeface="微软雅黑"/>
              </a:rPr>
              <a:t>中的字符是任选择一个，如果字符</a:t>
            </a:r>
            <a:r>
              <a:rPr sz="2400" b="1" spc="5" dirty="0">
                <a:latin typeface="微软雅黑"/>
                <a:cs typeface="微软雅黑"/>
              </a:rPr>
              <a:t>是</a:t>
            </a:r>
            <a:r>
              <a:rPr sz="2400" b="1" spc="-5" dirty="0">
                <a:latin typeface="微软雅黑"/>
                <a:cs typeface="微软雅黑"/>
              </a:rPr>
              <a:t>ASCII</a:t>
            </a:r>
            <a:r>
              <a:rPr sz="2400" b="1" dirty="0">
                <a:latin typeface="微软雅黑"/>
                <a:cs typeface="微软雅黑"/>
              </a:rPr>
              <a:t>码中连续的 一组，那么可以使用</a:t>
            </a:r>
            <a:r>
              <a:rPr sz="2400" b="1" spc="-5" dirty="0">
                <a:latin typeface="微软雅黑"/>
                <a:cs typeface="微软雅黑"/>
              </a:rPr>
              <a:t>"-"</a:t>
            </a:r>
            <a:r>
              <a:rPr sz="2400" b="1" dirty="0">
                <a:latin typeface="微软雅黑"/>
                <a:cs typeface="微软雅黑"/>
              </a:rPr>
              <a:t>符号连接，例如</a:t>
            </a:r>
            <a:r>
              <a:rPr sz="2400" b="1" spc="-5" dirty="0">
                <a:latin typeface="微软雅黑"/>
                <a:cs typeface="微软雅黑"/>
              </a:rPr>
              <a:t>[0-9]</a:t>
            </a:r>
            <a:r>
              <a:rPr sz="2400" b="1" dirty="0">
                <a:latin typeface="微软雅黑"/>
                <a:cs typeface="微软雅黑"/>
              </a:rPr>
              <a:t>表示</a:t>
            </a:r>
            <a:r>
              <a:rPr sz="2400" b="1" spc="-5" dirty="0">
                <a:latin typeface="微软雅黑"/>
                <a:cs typeface="微软雅黑"/>
              </a:rPr>
              <a:t>0-9</a:t>
            </a:r>
            <a:r>
              <a:rPr sz="2400" b="1" dirty="0">
                <a:latin typeface="微软雅黑"/>
                <a:cs typeface="微软雅黑"/>
              </a:rPr>
              <a:t>的其中一 个数字，[</a:t>
            </a:r>
            <a:r>
              <a:rPr sz="2400" b="1" spc="-5" dirty="0">
                <a:latin typeface="微软雅黑"/>
                <a:cs typeface="微软雅黑"/>
              </a:rPr>
              <a:t>A-Z</a:t>
            </a:r>
            <a:r>
              <a:rPr sz="2400" b="1" dirty="0">
                <a:latin typeface="微软雅黑"/>
                <a:cs typeface="微软雅黑"/>
              </a:rPr>
              <a:t>]表示</a:t>
            </a:r>
            <a:r>
              <a:rPr sz="2400" b="1" spc="-5" dirty="0">
                <a:latin typeface="微软雅黑"/>
                <a:cs typeface="微软雅黑"/>
              </a:rPr>
              <a:t>A-Z</a:t>
            </a:r>
            <a:r>
              <a:rPr sz="2400" b="1" dirty="0">
                <a:latin typeface="微软雅黑"/>
                <a:cs typeface="微软雅黑"/>
              </a:rPr>
              <a:t>的其中一个大写字符，[</a:t>
            </a:r>
            <a:r>
              <a:rPr sz="2400" b="1" spc="-5" dirty="0">
                <a:latin typeface="微软雅黑"/>
                <a:cs typeface="微软雅黑"/>
              </a:rPr>
              <a:t>0-9A-Z</a:t>
            </a:r>
            <a:r>
              <a:rPr sz="2400" b="1" dirty="0">
                <a:latin typeface="微软雅黑"/>
                <a:cs typeface="微软雅黑"/>
              </a:rPr>
              <a:t>]表示</a:t>
            </a:r>
            <a:r>
              <a:rPr sz="2400" b="1" spc="-5" dirty="0">
                <a:latin typeface="微软雅黑"/>
                <a:cs typeface="微软雅黑"/>
              </a:rPr>
              <a:t>0</a:t>
            </a:r>
            <a:r>
              <a:rPr sz="2400" b="1" dirty="0">
                <a:latin typeface="微软雅黑"/>
                <a:cs typeface="微软雅黑"/>
              </a:rPr>
              <a:t>-  </a:t>
            </a:r>
            <a:r>
              <a:rPr sz="2400" b="1" spc="-5" dirty="0">
                <a:latin typeface="微软雅黑"/>
                <a:cs typeface="微软雅黑"/>
              </a:rPr>
              <a:t>9</a:t>
            </a:r>
            <a:r>
              <a:rPr sz="2400" b="1" dirty="0">
                <a:latin typeface="微软雅黑"/>
                <a:cs typeface="微软雅黑"/>
              </a:rPr>
              <a:t>的其中一个数字或者是</a:t>
            </a:r>
            <a:r>
              <a:rPr sz="2400" b="1" spc="-5" dirty="0">
                <a:latin typeface="微软雅黑"/>
                <a:cs typeface="微软雅黑"/>
              </a:rPr>
              <a:t>A-Z</a:t>
            </a:r>
            <a:r>
              <a:rPr sz="2400" b="1" dirty="0">
                <a:latin typeface="微软雅黑"/>
                <a:cs typeface="微软雅黑"/>
              </a:rPr>
              <a:t>的其中一个大写字符。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spc="-5" dirty="0">
                <a:latin typeface="微软雅黑"/>
                <a:cs typeface="微软雅黑"/>
              </a:rPr>
              <a:t>例如：</a:t>
            </a:r>
            <a:endParaRPr sz="2400" dirty="0">
              <a:latin typeface="微软雅黑"/>
              <a:cs typeface="微软雅黑"/>
            </a:endParaRPr>
          </a:p>
          <a:p>
            <a:pPr marL="12700" marR="6375400">
              <a:lnSpc>
                <a:spcPct val="130000"/>
              </a:lnSpc>
            </a:pPr>
            <a:r>
              <a:rPr sz="2400" spc="5" dirty="0">
                <a:latin typeface="微软雅黑"/>
                <a:cs typeface="微软雅黑"/>
              </a:rPr>
              <a:t>import </a:t>
            </a:r>
            <a:r>
              <a:rPr sz="2400" spc="-25" dirty="0">
                <a:latin typeface="微软雅黑"/>
                <a:cs typeface="微软雅黑"/>
              </a:rPr>
              <a:t>re  </a:t>
            </a:r>
            <a:r>
              <a:rPr sz="2400" spc="-45" dirty="0">
                <a:latin typeface="微软雅黑"/>
                <a:cs typeface="微软雅黑"/>
              </a:rPr>
              <a:t>r</a:t>
            </a:r>
            <a:r>
              <a:rPr sz="2400" spc="-5" dirty="0">
                <a:latin typeface="微软雅黑"/>
                <a:cs typeface="微软雅黑"/>
              </a:rPr>
              <a:t>eg=</a:t>
            </a:r>
            <a:r>
              <a:rPr sz="2400" dirty="0">
                <a:latin typeface="微软雅黑"/>
                <a:cs typeface="微软雅黑"/>
              </a:rPr>
              <a:t>r"</a:t>
            </a:r>
            <a:r>
              <a:rPr sz="2400" spc="-15" dirty="0">
                <a:latin typeface="微软雅黑"/>
                <a:cs typeface="微软雅黑"/>
              </a:rPr>
              <a:t>x</a:t>
            </a:r>
            <a:r>
              <a:rPr sz="2400" dirty="0">
                <a:latin typeface="微软雅黑"/>
                <a:cs typeface="微软雅黑"/>
              </a:rPr>
              <a:t>[</a:t>
            </a:r>
            <a:r>
              <a:rPr sz="2400" spc="-5" dirty="0">
                <a:latin typeface="微软雅黑"/>
                <a:cs typeface="微软雅黑"/>
              </a:rPr>
              <a:t>0</a:t>
            </a:r>
            <a:r>
              <a:rPr sz="2400" spc="5" dirty="0">
                <a:latin typeface="微软雅黑"/>
                <a:cs typeface="微软雅黑"/>
              </a:rPr>
              <a:t>-</a:t>
            </a:r>
            <a:r>
              <a:rPr sz="2400" spc="-5" dirty="0">
                <a:latin typeface="微软雅黑"/>
                <a:cs typeface="微软雅黑"/>
              </a:rPr>
              <a:t>9]</a:t>
            </a:r>
            <a:r>
              <a:rPr sz="2400" spc="35" dirty="0">
                <a:latin typeface="微软雅黑"/>
                <a:cs typeface="微软雅黑"/>
              </a:rPr>
              <a:t>y</a:t>
            </a:r>
            <a:r>
              <a:rPr sz="2400" dirty="0">
                <a:latin typeface="微软雅黑"/>
                <a:cs typeface="微软雅黑"/>
              </a:rPr>
              <a:t>"</a:t>
            </a:r>
          </a:p>
          <a:p>
            <a:pPr marL="12700" marR="4837430">
              <a:lnSpc>
                <a:spcPct val="130000"/>
              </a:lnSpc>
            </a:pPr>
            <a:r>
              <a:rPr sz="2400" spc="-10" dirty="0">
                <a:latin typeface="微软雅黑"/>
                <a:cs typeface="微软雅黑"/>
              </a:rPr>
              <a:t>m=re.search(reg,"xyx2y")  </a:t>
            </a:r>
            <a:r>
              <a:rPr sz="2400" spc="-5" dirty="0">
                <a:latin typeface="微软雅黑"/>
                <a:cs typeface="微软雅黑"/>
              </a:rPr>
              <a:t>print(m)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2400" spc="-5" dirty="0">
                <a:latin typeface="微软雅黑"/>
                <a:cs typeface="微软雅黑"/>
              </a:rPr>
              <a:t>结果匹配</a:t>
            </a:r>
            <a:r>
              <a:rPr sz="2400" dirty="0">
                <a:latin typeface="微软雅黑"/>
                <a:cs typeface="微软雅黑"/>
              </a:rPr>
              <a:t>"x2y":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400" spc="-10" dirty="0">
                <a:latin typeface="微软雅黑"/>
                <a:cs typeface="微软雅黑"/>
              </a:rPr>
              <a:t>&lt;_sre.SRE_Match </a:t>
            </a:r>
            <a:r>
              <a:rPr sz="2400" spc="-5" dirty="0">
                <a:latin typeface="微软雅黑"/>
                <a:cs typeface="微软雅黑"/>
              </a:rPr>
              <a:t>object; span=(2, 5),</a:t>
            </a:r>
            <a:r>
              <a:rPr sz="2400" spc="25" dirty="0">
                <a:latin typeface="微软雅黑"/>
                <a:cs typeface="微软雅黑"/>
              </a:rPr>
              <a:t> </a:t>
            </a:r>
            <a:r>
              <a:rPr sz="2400" spc="-5" dirty="0">
                <a:latin typeface="微软雅黑"/>
                <a:cs typeface="微软雅黑"/>
              </a:rPr>
              <a:t>match='x2y'&gt;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03278" y="0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278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278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278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278" y="557517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32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920" y="1180337"/>
            <a:ext cx="758761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latin typeface="微软雅黑"/>
                <a:cs typeface="微软雅黑"/>
              </a:rPr>
              <a:t>10</a:t>
            </a:r>
            <a:r>
              <a:rPr sz="2400" b="1" dirty="0">
                <a:latin typeface="微软雅黑"/>
                <a:cs typeface="微软雅黑"/>
              </a:rPr>
              <a:t>、</a:t>
            </a:r>
            <a:r>
              <a:rPr sz="2400" b="1" spc="-5" dirty="0">
                <a:latin typeface="微软雅黑"/>
                <a:cs typeface="微软雅黑"/>
              </a:rPr>
              <a:t>"^"</a:t>
            </a:r>
            <a:r>
              <a:rPr sz="2400" b="1" dirty="0">
                <a:latin typeface="微软雅黑"/>
                <a:cs typeface="微软雅黑"/>
              </a:rPr>
              <a:t>出现在[]的第一个字符位置，就代表取反，例如  </a:t>
            </a:r>
            <a:r>
              <a:rPr sz="2400" b="1" spc="-5" dirty="0">
                <a:latin typeface="微软雅黑"/>
                <a:cs typeface="微软雅黑"/>
              </a:rPr>
              <a:t>[^ab0-9]</a:t>
            </a:r>
            <a:r>
              <a:rPr sz="2400" b="1" dirty="0">
                <a:latin typeface="微软雅黑"/>
                <a:cs typeface="微软雅黑"/>
              </a:rPr>
              <a:t>表示不是</a:t>
            </a:r>
            <a:r>
              <a:rPr sz="2400" b="1" spc="5" dirty="0">
                <a:latin typeface="微软雅黑"/>
                <a:cs typeface="微软雅黑"/>
              </a:rPr>
              <a:t>a</a:t>
            </a:r>
            <a:r>
              <a:rPr sz="2400" b="1" dirty="0">
                <a:latin typeface="微软雅黑"/>
                <a:cs typeface="微软雅黑"/>
              </a:rPr>
              <a:t>、</a:t>
            </a:r>
            <a:r>
              <a:rPr sz="2400" b="1" spc="-5" dirty="0">
                <a:latin typeface="微软雅黑"/>
                <a:cs typeface="微软雅黑"/>
              </a:rPr>
              <a:t>b，</a:t>
            </a:r>
            <a:r>
              <a:rPr sz="2400" b="1" dirty="0">
                <a:latin typeface="微软雅黑"/>
                <a:cs typeface="微软雅黑"/>
              </a:rPr>
              <a:t>也不是</a:t>
            </a:r>
            <a:r>
              <a:rPr sz="2400" b="1" spc="-5" dirty="0">
                <a:latin typeface="微软雅黑"/>
                <a:cs typeface="微软雅黑"/>
              </a:rPr>
              <a:t>0-9</a:t>
            </a:r>
            <a:r>
              <a:rPr sz="2400" b="1" dirty="0">
                <a:latin typeface="微软雅黑"/>
                <a:cs typeface="微软雅黑"/>
              </a:rPr>
              <a:t>的数字。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微软雅黑"/>
                <a:cs typeface="微软雅黑"/>
              </a:rPr>
              <a:t>例如：</a:t>
            </a:r>
            <a:endParaRPr sz="2400" dirty="0">
              <a:latin typeface="微软雅黑"/>
              <a:cs typeface="微软雅黑"/>
            </a:endParaRPr>
          </a:p>
          <a:p>
            <a:pPr marL="12700" marR="4878705">
              <a:lnSpc>
                <a:spcPts val="4320"/>
              </a:lnSpc>
              <a:spcBef>
                <a:spcPts val="385"/>
              </a:spcBef>
            </a:pPr>
            <a:r>
              <a:rPr sz="2400" spc="5" dirty="0">
                <a:latin typeface="微软雅黑"/>
                <a:cs typeface="微软雅黑"/>
              </a:rPr>
              <a:t>import </a:t>
            </a:r>
            <a:r>
              <a:rPr sz="2400" spc="-25" dirty="0">
                <a:latin typeface="微软雅黑"/>
                <a:cs typeface="微软雅黑"/>
              </a:rPr>
              <a:t>re  </a:t>
            </a:r>
            <a:r>
              <a:rPr sz="2400" spc="-45" dirty="0">
                <a:latin typeface="微软雅黑"/>
                <a:cs typeface="微软雅黑"/>
              </a:rPr>
              <a:t>r</a:t>
            </a:r>
            <a:r>
              <a:rPr sz="2400" spc="-5" dirty="0">
                <a:latin typeface="微软雅黑"/>
                <a:cs typeface="微软雅黑"/>
              </a:rPr>
              <a:t>e</a:t>
            </a:r>
            <a:r>
              <a:rPr sz="2400" spc="-10" dirty="0">
                <a:latin typeface="微软雅黑"/>
                <a:cs typeface="微软雅黑"/>
              </a:rPr>
              <a:t>g=</a:t>
            </a:r>
            <a:r>
              <a:rPr sz="2400" dirty="0">
                <a:latin typeface="微软雅黑"/>
                <a:cs typeface="微软雅黑"/>
              </a:rPr>
              <a:t>r</a:t>
            </a:r>
            <a:r>
              <a:rPr sz="2400" spc="-10" dirty="0">
                <a:latin typeface="微软雅黑"/>
                <a:cs typeface="微软雅黑"/>
              </a:rPr>
              <a:t>"</a:t>
            </a:r>
            <a:r>
              <a:rPr sz="2400" spc="-5" dirty="0">
                <a:latin typeface="微软雅黑"/>
                <a:cs typeface="微软雅黑"/>
              </a:rPr>
              <a:t>x</a:t>
            </a:r>
            <a:r>
              <a:rPr sz="2400" dirty="0">
                <a:latin typeface="微软雅黑"/>
                <a:cs typeface="微软雅黑"/>
              </a:rPr>
              <a:t>[</a:t>
            </a:r>
            <a:r>
              <a:rPr sz="2400" spc="-10" dirty="0">
                <a:latin typeface="微软雅黑"/>
                <a:cs typeface="微软雅黑"/>
              </a:rPr>
              <a:t>^</a:t>
            </a:r>
            <a:r>
              <a:rPr sz="2400" dirty="0">
                <a:latin typeface="微软雅黑"/>
                <a:cs typeface="微软雅黑"/>
              </a:rPr>
              <a:t>ab</a:t>
            </a:r>
            <a:r>
              <a:rPr sz="2400" spc="-5" dirty="0">
                <a:latin typeface="微软雅黑"/>
                <a:cs typeface="微软雅黑"/>
              </a:rPr>
              <a:t>0</a:t>
            </a:r>
            <a:r>
              <a:rPr sz="2400" dirty="0">
                <a:latin typeface="微软雅黑"/>
                <a:cs typeface="微软雅黑"/>
              </a:rPr>
              <a:t>-</a:t>
            </a:r>
            <a:r>
              <a:rPr sz="2400" spc="-5" dirty="0">
                <a:latin typeface="微软雅黑"/>
                <a:cs typeface="微软雅黑"/>
              </a:rPr>
              <a:t>9]</a:t>
            </a:r>
            <a:r>
              <a:rPr sz="2400" spc="30" dirty="0">
                <a:latin typeface="微软雅黑"/>
                <a:cs typeface="微软雅黑"/>
              </a:rPr>
              <a:t>y</a:t>
            </a:r>
            <a:r>
              <a:rPr sz="2400" dirty="0">
                <a:latin typeface="微软雅黑"/>
                <a:cs typeface="微软雅黑"/>
              </a:rPr>
              <a:t>"</a:t>
            </a:r>
          </a:p>
          <a:p>
            <a:pPr marL="12700" marR="3296920">
              <a:lnSpc>
                <a:spcPts val="4320"/>
              </a:lnSpc>
            </a:pPr>
            <a:r>
              <a:rPr sz="2400" spc="-10" dirty="0">
                <a:latin typeface="微软雅黑"/>
                <a:cs typeface="微软雅黑"/>
              </a:rPr>
              <a:t>m=re.search(reg,"xayx2yxcy")  </a:t>
            </a:r>
            <a:r>
              <a:rPr sz="2400" spc="-5" dirty="0">
                <a:latin typeface="微软雅黑"/>
                <a:cs typeface="微软雅黑"/>
              </a:rPr>
              <a:t>print(m)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400" dirty="0">
                <a:latin typeface="微软雅黑"/>
                <a:cs typeface="微软雅黑"/>
              </a:rPr>
              <a:t>结果匹配</a:t>
            </a:r>
            <a:r>
              <a:rPr sz="2400" spc="-5" dirty="0">
                <a:latin typeface="微软雅黑"/>
                <a:cs typeface="微软雅黑"/>
              </a:rPr>
              <a:t>"xcy":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latin typeface="微软雅黑"/>
                <a:cs typeface="微软雅黑"/>
              </a:rPr>
              <a:t>&lt;_sre.SRE_Match </a:t>
            </a:r>
            <a:r>
              <a:rPr sz="2400" spc="-5" dirty="0">
                <a:latin typeface="微软雅黑"/>
                <a:cs typeface="微软雅黑"/>
              </a:rPr>
              <a:t>object; span=(6, 9),</a:t>
            </a:r>
            <a:r>
              <a:rPr sz="2400" spc="15" dirty="0">
                <a:latin typeface="微软雅黑"/>
                <a:cs typeface="微软雅黑"/>
              </a:rPr>
              <a:t> </a:t>
            </a:r>
            <a:r>
              <a:rPr sz="2400" spc="-5" dirty="0">
                <a:latin typeface="微软雅黑"/>
                <a:cs typeface="微软雅黑"/>
              </a:rPr>
              <a:t>match='xcy'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03278" y="0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278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278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278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278" y="557517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32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5589" y="1368203"/>
            <a:ext cx="7684770" cy="383032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400" b="1" spc="-5" dirty="0">
                <a:latin typeface="微软雅黑"/>
                <a:cs typeface="微软雅黑"/>
              </a:rPr>
              <a:t>11</a:t>
            </a:r>
            <a:r>
              <a:rPr sz="2400" b="1" dirty="0">
                <a:latin typeface="微软雅黑"/>
                <a:cs typeface="微软雅黑"/>
              </a:rPr>
              <a:t>、</a:t>
            </a:r>
            <a:r>
              <a:rPr sz="2400" b="1" spc="-5" dirty="0">
                <a:latin typeface="微软雅黑"/>
                <a:cs typeface="微软雅黑"/>
              </a:rPr>
              <a:t>"\s"</a:t>
            </a:r>
            <a:r>
              <a:rPr sz="2400" b="1" dirty="0">
                <a:latin typeface="微软雅黑"/>
                <a:cs typeface="微软雅黑"/>
              </a:rPr>
              <a:t>匹配任何空白字符，等</a:t>
            </a:r>
            <a:r>
              <a:rPr sz="2400" b="1" spc="5" dirty="0">
                <a:latin typeface="微软雅黑"/>
                <a:cs typeface="微软雅黑"/>
              </a:rPr>
              <a:t>价</a:t>
            </a:r>
            <a:r>
              <a:rPr sz="2400" b="1" spc="-5" dirty="0">
                <a:latin typeface="微软雅黑"/>
                <a:cs typeface="微软雅黑"/>
              </a:rPr>
              <a:t>"[\r\n\x20\t\f\v]"</a:t>
            </a:r>
            <a:r>
              <a:rPr sz="2400" b="1" dirty="0">
                <a:latin typeface="微软雅黑"/>
                <a:cs typeface="微软雅黑"/>
              </a:rPr>
              <a:t>。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spc="-5" dirty="0">
                <a:latin typeface="微软雅黑"/>
                <a:cs typeface="微软雅黑"/>
              </a:rPr>
              <a:t>例如：</a:t>
            </a:r>
            <a:endParaRPr sz="2400" dirty="0">
              <a:latin typeface="微软雅黑"/>
              <a:cs typeface="微软雅黑"/>
            </a:endParaRPr>
          </a:p>
          <a:p>
            <a:pPr marL="12700" marR="5480685">
              <a:lnSpc>
                <a:spcPct val="130000"/>
              </a:lnSpc>
            </a:pPr>
            <a:r>
              <a:rPr sz="2400" spc="5" dirty="0">
                <a:latin typeface="微软雅黑"/>
                <a:cs typeface="微软雅黑"/>
              </a:rPr>
              <a:t>import </a:t>
            </a:r>
            <a:r>
              <a:rPr sz="2400" spc="-25" dirty="0">
                <a:latin typeface="微软雅黑"/>
                <a:cs typeface="微软雅黑"/>
              </a:rPr>
              <a:t>re  </a:t>
            </a:r>
            <a:r>
              <a:rPr sz="2400" spc="-5" dirty="0">
                <a:latin typeface="微软雅黑"/>
                <a:cs typeface="微软雅黑"/>
              </a:rPr>
              <a:t>s="1a</a:t>
            </a:r>
            <a:r>
              <a:rPr sz="2400" spc="-60" dirty="0">
                <a:latin typeface="微软雅黑"/>
                <a:cs typeface="微软雅黑"/>
              </a:rPr>
              <a:t> </a:t>
            </a:r>
            <a:r>
              <a:rPr sz="2400" spc="-5" dirty="0">
                <a:latin typeface="微软雅黑"/>
                <a:cs typeface="微软雅黑"/>
              </a:rPr>
              <a:t>ba\tbxy"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400" spc="-10" dirty="0">
                <a:latin typeface="微软雅黑"/>
                <a:cs typeface="微软雅黑"/>
              </a:rPr>
              <a:t>m=re.search(r"a\sb",s)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spc="-5" dirty="0">
                <a:latin typeface="微软雅黑"/>
                <a:cs typeface="微软雅黑"/>
              </a:rPr>
              <a:t>print(m)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400" dirty="0">
                <a:latin typeface="微软雅黑"/>
                <a:cs typeface="微软雅黑"/>
              </a:rPr>
              <a:t>结果匹配"a</a:t>
            </a:r>
            <a:r>
              <a:rPr sz="2400" spc="-5" dirty="0">
                <a:latin typeface="微软雅黑"/>
                <a:cs typeface="微软雅黑"/>
              </a:rPr>
              <a:t> </a:t>
            </a:r>
            <a:r>
              <a:rPr sz="2400" dirty="0">
                <a:latin typeface="微软雅黑"/>
                <a:cs typeface="微软雅黑"/>
              </a:rPr>
              <a:t>b"：</a:t>
            </a: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2400" spc="-10" dirty="0">
                <a:latin typeface="微软雅黑"/>
                <a:cs typeface="微软雅黑"/>
              </a:rPr>
              <a:t>&lt;_sre.SRE_Match </a:t>
            </a:r>
            <a:r>
              <a:rPr sz="2400" spc="-5" dirty="0">
                <a:latin typeface="微软雅黑"/>
                <a:cs typeface="微软雅黑"/>
              </a:rPr>
              <a:t>object; span=(1, 4), </a:t>
            </a:r>
            <a:r>
              <a:rPr sz="2400" spc="-10" dirty="0">
                <a:latin typeface="微软雅黑"/>
                <a:cs typeface="微软雅黑"/>
              </a:rPr>
              <a:t>match='a</a:t>
            </a:r>
            <a:r>
              <a:rPr sz="2400" spc="15" dirty="0">
                <a:latin typeface="微软雅黑"/>
                <a:cs typeface="微软雅黑"/>
              </a:rPr>
              <a:t> </a:t>
            </a:r>
            <a:r>
              <a:rPr sz="2400" dirty="0">
                <a:latin typeface="微软雅黑"/>
                <a:cs typeface="微软雅黑"/>
              </a:rPr>
              <a:t>b'&gt;</a:t>
            </a:r>
          </a:p>
        </p:txBody>
      </p:sp>
      <p:sp>
        <p:nvSpPr>
          <p:cNvPr id="3" name="object 3"/>
          <p:cNvSpPr/>
          <p:nvPr/>
        </p:nvSpPr>
        <p:spPr>
          <a:xfrm>
            <a:off x="12003278" y="0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278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278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278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278" y="557517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32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5589" y="1368203"/>
            <a:ext cx="9440545" cy="3871829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400" b="1" spc="-5" dirty="0">
                <a:latin typeface="微软雅黑"/>
                <a:cs typeface="微软雅黑"/>
              </a:rPr>
              <a:t>12</a:t>
            </a:r>
            <a:r>
              <a:rPr sz="2400" b="1" dirty="0">
                <a:latin typeface="微软雅黑"/>
                <a:cs typeface="微软雅黑"/>
              </a:rPr>
              <a:t>、</a:t>
            </a:r>
            <a:r>
              <a:rPr sz="2400" b="1" spc="-5" dirty="0">
                <a:latin typeface="微软雅黑"/>
                <a:cs typeface="微软雅黑"/>
              </a:rPr>
              <a:t>"\</a:t>
            </a:r>
            <a:r>
              <a:rPr sz="2400" b="1" spc="-5" dirty="0" err="1">
                <a:latin typeface="微软雅黑"/>
                <a:cs typeface="微软雅黑"/>
              </a:rPr>
              <a:t>w"</a:t>
            </a:r>
            <a:r>
              <a:rPr sz="2400" b="1" dirty="0" err="1">
                <a:latin typeface="微软雅黑"/>
                <a:cs typeface="微软雅黑"/>
              </a:rPr>
              <a:t>匹配包括下划线</a:t>
            </a:r>
            <a:r>
              <a:rPr lang="zh-CN" altLang="en-US" sz="2400" b="1" dirty="0">
                <a:latin typeface="微软雅黑"/>
                <a:cs typeface="微软雅黑"/>
              </a:rPr>
              <a:t>之</a:t>
            </a:r>
            <a:r>
              <a:rPr sz="2400" b="1" dirty="0" err="1">
                <a:latin typeface="微软雅黑"/>
                <a:cs typeface="微软雅黑"/>
              </a:rPr>
              <a:t>内的单词字符，等价</a:t>
            </a:r>
            <a:r>
              <a:rPr sz="2400" b="1" spc="5" dirty="0" err="1">
                <a:latin typeface="微软雅黑"/>
                <a:cs typeface="微软雅黑"/>
              </a:rPr>
              <a:t>于</a:t>
            </a:r>
            <a:r>
              <a:rPr sz="2400" b="1" spc="-5" dirty="0">
                <a:latin typeface="微软雅黑"/>
                <a:cs typeface="微软雅黑"/>
              </a:rPr>
              <a:t>"[a-zA-Z0-9_]"</a:t>
            </a:r>
            <a:r>
              <a:rPr sz="2400" b="1" dirty="0">
                <a:latin typeface="微软雅黑"/>
                <a:cs typeface="微软雅黑"/>
              </a:rPr>
              <a:t>。</a:t>
            </a:r>
            <a:endParaRPr sz="2400" dirty="0">
              <a:latin typeface="微软雅黑"/>
              <a:cs typeface="微软雅黑"/>
            </a:endParaRPr>
          </a:p>
          <a:p>
            <a:pPr marL="12700" marR="7740650">
              <a:lnSpc>
                <a:spcPct val="130000"/>
              </a:lnSpc>
              <a:spcBef>
                <a:spcPts val="5"/>
              </a:spcBef>
            </a:pPr>
            <a:r>
              <a:rPr sz="2400" spc="-5" dirty="0">
                <a:latin typeface="微软雅黑"/>
                <a:cs typeface="微软雅黑"/>
              </a:rPr>
              <a:t>例 如 ：  </a:t>
            </a:r>
            <a:r>
              <a:rPr sz="2400" spc="5" dirty="0">
                <a:latin typeface="微软雅黑"/>
                <a:cs typeface="微软雅黑"/>
              </a:rPr>
              <a:t>import </a:t>
            </a:r>
            <a:r>
              <a:rPr sz="2400" spc="-25" dirty="0">
                <a:latin typeface="微软雅黑"/>
                <a:cs typeface="微软雅黑"/>
              </a:rPr>
              <a:t>re  </a:t>
            </a:r>
            <a:r>
              <a:rPr sz="2400" spc="-45" dirty="0">
                <a:latin typeface="微软雅黑"/>
                <a:cs typeface="微软雅黑"/>
              </a:rPr>
              <a:t>r</a:t>
            </a:r>
            <a:r>
              <a:rPr sz="2400" spc="-5" dirty="0">
                <a:latin typeface="微软雅黑"/>
                <a:cs typeface="微软雅黑"/>
              </a:rPr>
              <a:t>eg=r"\</a:t>
            </a:r>
            <a:r>
              <a:rPr sz="2400" dirty="0">
                <a:latin typeface="微软雅黑"/>
                <a:cs typeface="微软雅黑"/>
              </a:rPr>
              <a:t>w+"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spc="-10" dirty="0">
                <a:latin typeface="微软雅黑"/>
                <a:cs typeface="微软雅黑"/>
              </a:rPr>
              <a:t>m=re.search(reg,"Python </a:t>
            </a:r>
            <a:r>
              <a:rPr sz="2400" spc="-5" dirty="0">
                <a:latin typeface="微软雅黑"/>
                <a:cs typeface="微软雅黑"/>
              </a:rPr>
              <a:t>is</a:t>
            </a:r>
            <a:r>
              <a:rPr sz="2400" spc="20" dirty="0">
                <a:latin typeface="微软雅黑"/>
                <a:cs typeface="微软雅黑"/>
              </a:rPr>
              <a:t> </a:t>
            </a:r>
            <a:r>
              <a:rPr sz="2400" spc="5" dirty="0">
                <a:latin typeface="微软雅黑"/>
                <a:cs typeface="微软雅黑"/>
              </a:rPr>
              <a:t>easy")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spc="-5" dirty="0">
                <a:latin typeface="微软雅黑"/>
                <a:cs typeface="微软雅黑"/>
              </a:rPr>
              <a:t>print(m)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dirty="0">
                <a:latin typeface="微软雅黑"/>
                <a:cs typeface="微软雅黑"/>
              </a:rPr>
              <a:t>结果匹配</a:t>
            </a:r>
            <a:r>
              <a:rPr sz="2400" spc="-15" dirty="0">
                <a:latin typeface="微软雅黑"/>
                <a:cs typeface="微软雅黑"/>
              </a:rPr>
              <a:t>"Python"：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spc="-10" dirty="0">
                <a:latin typeface="微软雅黑"/>
                <a:cs typeface="微软雅黑"/>
              </a:rPr>
              <a:t>&lt;_sre.SRE_Match </a:t>
            </a:r>
            <a:r>
              <a:rPr sz="2400" spc="-5" dirty="0">
                <a:latin typeface="微软雅黑"/>
                <a:cs typeface="微软雅黑"/>
              </a:rPr>
              <a:t>object; span=(0, 6),</a:t>
            </a:r>
            <a:r>
              <a:rPr sz="2400" spc="30" dirty="0">
                <a:latin typeface="微软雅黑"/>
                <a:cs typeface="微软雅黑"/>
              </a:rPr>
              <a:t> </a:t>
            </a:r>
            <a:r>
              <a:rPr sz="2400" spc="-15" dirty="0">
                <a:latin typeface="微软雅黑"/>
                <a:cs typeface="微软雅黑"/>
              </a:rPr>
              <a:t>match='Python'&gt;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03278" y="0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278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278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278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278" y="557517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32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5589" y="1368203"/>
            <a:ext cx="9596755" cy="430593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400" b="1" spc="-5" dirty="0">
                <a:latin typeface="微软雅黑"/>
                <a:cs typeface="微软雅黑"/>
              </a:rPr>
              <a:t>13</a:t>
            </a:r>
            <a:r>
              <a:rPr sz="2400" b="1" dirty="0">
                <a:latin typeface="微软雅黑"/>
                <a:cs typeface="微软雅黑"/>
              </a:rPr>
              <a:t>、</a:t>
            </a:r>
            <a:r>
              <a:rPr sz="2400" b="1" spc="-5" dirty="0">
                <a:latin typeface="微软雅黑"/>
                <a:cs typeface="微软雅黑"/>
              </a:rPr>
              <a:t>"^"</a:t>
            </a:r>
            <a:r>
              <a:rPr sz="2400" b="1" dirty="0">
                <a:latin typeface="微软雅黑"/>
                <a:cs typeface="微软雅黑"/>
              </a:rPr>
              <a:t>匹配字符串的开头位置。</a:t>
            </a:r>
            <a:endParaRPr sz="2400" dirty="0">
              <a:latin typeface="微软雅黑"/>
              <a:cs typeface="微软雅黑"/>
            </a:endParaRPr>
          </a:p>
          <a:p>
            <a:pPr marL="12700" marR="7901305">
              <a:lnSpc>
                <a:spcPct val="130000"/>
              </a:lnSpc>
              <a:spcBef>
                <a:spcPts val="5"/>
              </a:spcBef>
            </a:pPr>
            <a:r>
              <a:rPr sz="2400" spc="-5" dirty="0">
                <a:latin typeface="微软雅黑"/>
                <a:cs typeface="微软雅黑"/>
              </a:rPr>
              <a:t>例 如 ：  </a:t>
            </a:r>
            <a:r>
              <a:rPr sz="2400" spc="5" dirty="0">
                <a:latin typeface="微软雅黑"/>
                <a:cs typeface="微软雅黑"/>
              </a:rPr>
              <a:t>import </a:t>
            </a:r>
            <a:r>
              <a:rPr sz="2400" spc="-25" dirty="0">
                <a:latin typeface="微软雅黑"/>
                <a:cs typeface="微软雅黑"/>
              </a:rPr>
              <a:t>re  </a:t>
            </a:r>
            <a:r>
              <a:rPr sz="2400" spc="-45" dirty="0">
                <a:latin typeface="微软雅黑"/>
                <a:cs typeface="微软雅黑"/>
              </a:rPr>
              <a:t>r</a:t>
            </a:r>
            <a:r>
              <a:rPr sz="2400" spc="-5" dirty="0">
                <a:latin typeface="微软雅黑"/>
                <a:cs typeface="微软雅黑"/>
              </a:rPr>
              <a:t>eg</a:t>
            </a:r>
            <a:r>
              <a:rPr sz="2400" dirty="0">
                <a:latin typeface="微软雅黑"/>
                <a:cs typeface="微软雅黑"/>
              </a:rPr>
              <a:t>=</a:t>
            </a:r>
            <a:r>
              <a:rPr sz="2400" spc="-10" dirty="0">
                <a:latin typeface="微软雅黑"/>
                <a:cs typeface="微软雅黑"/>
              </a:rPr>
              <a:t>r</a:t>
            </a:r>
            <a:r>
              <a:rPr sz="2400" dirty="0">
                <a:latin typeface="微软雅黑"/>
                <a:cs typeface="微软雅黑"/>
              </a:rPr>
              <a:t>"</a:t>
            </a:r>
            <a:r>
              <a:rPr sz="2400" spc="-10" dirty="0">
                <a:latin typeface="微软雅黑"/>
                <a:cs typeface="微软雅黑"/>
              </a:rPr>
              <a:t>^</a:t>
            </a:r>
            <a:r>
              <a:rPr sz="2400" spc="5" dirty="0">
                <a:latin typeface="微软雅黑"/>
                <a:cs typeface="微软雅黑"/>
              </a:rPr>
              <a:t>a</a:t>
            </a:r>
            <a:r>
              <a:rPr sz="2400" dirty="0">
                <a:latin typeface="微软雅黑"/>
                <a:cs typeface="微软雅黑"/>
              </a:rPr>
              <a:t>b"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spc="-10" dirty="0">
                <a:latin typeface="微软雅黑"/>
                <a:cs typeface="微软雅黑"/>
              </a:rPr>
              <a:t>m=re.search(reg,"cabcab")</a:t>
            </a:r>
            <a:endParaRPr sz="2400" dirty="0">
              <a:latin typeface="微软雅黑"/>
              <a:cs typeface="微软雅黑"/>
            </a:endParaRPr>
          </a:p>
          <a:p>
            <a:pPr marL="12700" marR="8393430">
              <a:lnSpc>
                <a:spcPct val="130000"/>
              </a:lnSpc>
            </a:pPr>
            <a:r>
              <a:rPr sz="2400" dirty="0">
                <a:latin typeface="微软雅黑"/>
                <a:cs typeface="微软雅黑"/>
              </a:rPr>
              <a:t>pri</a:t>
            </a:r>
            <a:r>
              <a:rPr sz="2400" spc="-10" dirty="0">
                <a:latin typeface="微软雅黑"/>
                <a:cs typeface="微软雅黑"/>
              </a:rPr>
              <a:t>n</a:t>
            </a:r>
            <a:r>
              <a:rPr sz="2400" dirty="0">
                <a:latin typeface="微软雅黑"/>
                <a:cs typeface="微软雅黑"/>
              </a:rPr>
              <a:t>t(m) 结 果 ：  None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dirty="0" err="1">
                <a:latin typeface="微软雅黑"/>
                <a:cs typeface="微软雅黑"/>
              </a:rPr>
              <a:t>没有匹配到任何字符，因为</a:t>
            </a:r>
            <a:r>
              <a:rPr sz="2400" spc="-5" dirty="0" err="1">
                <a:latin typeface="微软雅黑"/>
                <a:cs typeface="微软雅黑"/>
              </a:rPr>
              <a:t>"cabcab"</a:t>
            </a:r>
            <a:r>
              <a:rPr sz="2400" dirty="0" err="1">
                <a:latin typeface="微软雅黑"/>
                <a:cs typeface="微软雅黑"/>
              </a:rPr>
              <a:t>中虽然有"ab"，</a:t>
            </a:r>
            <a:r>
              <a:rPr sz="2400" spc="5" dirty="0" err="1">
                <a:latin typeface="微软雅黑"/>
                <a:cs typeface="微软雅黑"/>
              </a:rPr>
              <a:t>但</a:t>
            </a:r>
            <a:r>
              <a:rPr lang="zh-CN" altLang="en-US" sz="2400" dirty="0">
                <a:latin typeface="微软雅黑"/>
                <a:cs typeface="微软雅黑"/>
              </a:rPr>
              <a:t>不</a:t>
            </a:r>
            <a:r>
              <a:rPr sz="2400" dirty="0" err="1">
                <a:latin typeface="微软雅黑"/>
                <a:cs typeface="微软雅黑"/>
              </a:rPr>
              <a:t>是</a:t>
            </a:r>
            <a:r>
              <a:rPr sz="2400" spc="-5" dirty="0" err="1">
                <a:latin typeface="微软雅黑"/>
                <a:cs typeface="微软雅黑"/>
              </a:rPr>
              <a:t>"ab"</a:t>
            </a:r>
            <a:r>
              <a:rPr sz="2400" spc="5" dirty="0" err="1">
                <a:latin typeface="微软雅黑"/>
                <a:cs typeface="微软雅黑"/>
              </a:rPr>
              <a:t>开</a:t>
            </a:r>
            <a:r>
              <a:rPr sz="2400" dirty="0" err="1">
                <a:latin typeface="微软雅黑"/>
                <a:cs typeface="微软雅黑"/>
              </a:rPr>
              <a:t>头</a:t>
            </a:r>
            <a:r>
              <a:rPr sz="2400" dirty="0">
                <a:latin typeface="微软雅黑"/>
                <a:cs typeface="微软雅黑"/>
              </a:rPr>
              <a:t>。</a:t>
            </a:r>
          </a:p>
        </p:txBody>
      </p:sp>
      <p:sp>
        <p:nvSpPr>
          <p:cNvPr id="3" name="object 3"/>
          <p:cNvSpPr/>
          <p:nvPr/>
        </p:nvSpPr>
        <p:spPr>
          <a:xfrm>
            <a:off x="12003278" y="0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278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278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278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278" y="557517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32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7183" y="1263523"/>
            <a:ext cx="6235065" cy="496443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spc="-5" dirty="0">
                <a:latin typeface="微软雅黑"/>
                <a:cs typeface="微软雅黑"/>
              </a:rPr>
              <a:t>14</a:t>
            </a:r>
            <a:r>
              <a:rPr sz="2400" b="1" dirty="0">
                <a:latin typeface="微软雅黑"/>
                <a:cs typeface="微软雅黑"/>
              </a:rPr>
              <a:t>、</a:t>
            </a:r>
            <a:r>
              <a:rPr sz="2400" b="1" spc="-5" dirty="0">
                <a:latin typeface="微软雅黑"/>
                <a:cs typeface="微软雅黑"/>
              </a:rPr>
              <a:t>"$"</a:t>
            </a:r>
            <a:r>
              <a:rPr sz="2400" b="1" dirty="0">
                <a:latin typeface="微软雅黑"/>
                <a:cs typeface="微软雅黑"/>
              </a:rPr>
              <a:t>字符匹配字符串的结尾位置。</a:t>
            </a:r>
            <a:endParaRPr sz="2400" dirty="0">
              <a:latin typeface="微软雅黑"/>
              <a:cs typeface="微软雅黑"/>
            </a:endParaRPr>
          </a:p>
          <a:p>
            <a:pPr marL="12700" marR="4586605">
              <a:lnSpc>
                <a:spcPct val="150000"/>
              </a:lnSpc>
            </a:pPr>
            <a:r>
              <a:rPr sz="2400" dirty="0">
                <a:latin typeface="微软雅黑"/>
                <a:cs typeface="微软雅黑"/>
              </a:rPr>
              <a:t>例 如 ：  </a:t>
            </a:r>
            <a:r>
              <a:rPr sz="2400" spc="5" dirty="0">
                <a:latin typeface="微软雅黑"/>
                <a:cs typeface="微软雅黑"/>
              </a:rPr>
              <a:t>import </a:t>
            </a:r>
            <a:r>
              <a:rPr sz="2400" spc="-25" dirty="0">
                <a:latin typeface="微软雅黑"/>
                <a:cs typeface="微软雅黑"/>
              </a:rPr>
              <a:t>re  </a:t>
            </a:r>
            <a:r>
              <a:rPr sz="2400" spc="-45" dirty="0">
                <a:latin typeface="微软雅黑"/>
                <a:cs typeface="微软雅黑"/>
              </a:rPr>
              <a:t>r</a:t>
            </a:r>
            <a:r>
              <a:rPr sz="2400" spc="-5" dirty="0">
                <a:latin typeface="微软雅黑"/>
                <a:cs typeface="微软雅黑"/>
              </a:rPr>
              <a:t>eg=</a:t>
            </a:r>
            <a:r>
              <a:rPr sz="2400" dirty="0">
                <a:latin typeface="微软雅黑"/>
                <a:cs typeface="微软雅黑"/>
              </a:rPr>
              <a:t>r"ab</a:t>
            </a:r>
            <a:r>
              <a:rPr sz="2400" spc="-5" dirty="0">
                <a:latin typeface="微软雅黑"/>
                <a:cs typeface="微软雅黑"/>
              </a:rPr>
              <a:t>$"</a:t>
            </a:r>
            <a:endParaRPr sz="2400" dirty="0">
              <a:latin typeface="微软雅黑"/>
              <a:cs typeface="微软雅黑"/>
            </a:endParaRPr>
          </a:p>
          <a:p>
            <a:pPr marL="12700" marR="2511425">
              <a:lnSpc>
                <a:spcPct val="150000"/>
              </a:lnSpc>
            </a:pPr>
            <a:r>
              <a:rPr sz="2400" spc="-5" dirty="0">
                <a:latin typeface="微软雅黑"/>
                <a:cs typeface="微软雅黑"/>
              </a:rPr>
              <a:t>m=</a:t>
            </a:r>
            <a:r>
              <a:rPr sz="2400" spc="-45" dirty="0">
                <a:latin typeface="微软雅黑"/>
                <a:cs typeface="微软雅黑"/>
              </a:rPr>
              <a:t>r</a:t>
            </a:r>
            <a:r>
              <a:rPr sz="2400" spc="-5" dirty="0">
                <a:latin typeface="微软雅黑"/>
                <a:cs typeface="微软雅黑"/>
              </a:rPr>
              <a:t>e.sea</a:t>
            </a:r>
            <a:r>
              <a:rPr sz="2400" spc="-45" dirty="0">
                <a:latin typeface="微软雅黑"/>
                <a:cs typeface="微软雅黑"/>
              </a:rPr>
              <a:t>r</a:t>
            </a:r>
            <a:r>
              <a:rPr sz="2400" spc="-5" dirty="0">
                <a:latin typeface="微软雅黑"/>
                <a:cs typeface="微软雅黑"/>
              </a:rPr>
              <a:t>c</a:t>
            </a:r>
            <a:r>
              <a:rPr sz="2400" dirty="0">
                <a:latin typeface="微软雅黑"/>
                <a:cs typeface="微软雅黑"/>
              </a:rPr>
              <a:t>h(</a:t>
            </a:r>
            <a:r>
              <a:rPr sz="2400" spc="-45" dirty="0">
                <a:latin typeface="微软雅黑"/>
                <a:cs typeface="微软雅黑"/>
              </a:rPr>
              <a:t>r</a:t>
            </a:r>
            <a:r>
              <a:rPr sz="2400" spc="-5" dirty="0">
                <a:latin typeface="微软雅黑"/>
                <a:cs typeface="微软雅黑"/>
              </a:rPr>
              <a:t>eg</a:t>
            </a:r>
            <a:r>
              <a:rPr sz="2400" spc="-10" dirty="0">
                <a:latin typeface="微软雅黑"/>
                <a:cs typeface="微软雅黑"/>
              </a:rPr>
              <a:t>,</a:t>
            </a:r>
            <a:r>
              <a:rPr sz="2400" dirty="0">
                <a:latin typeface="微软雅黑"/>
                <a:cs typeface="微软雅黑"/>
              </a:rPr>
              <a:t>"abc</a:t>
            </a:r>
            <a:r>
              <a:rPr sz="2400" spc="5" dirty="0">
                <a:latin typeface="微软雅黑"/>
                <a:cs typeface="微软雅黑"/>
              </a:rPr>
              <a:t>ab</a:t>
            </a:r>
            <a:r>
              <a:rPr sz="2400" spc="-5" dirty="0">
                <a:latin typeface="微软雅黑"/>
                <a:cs typeface="微软雅黑"/>
              </a:rPr>
              <a:t>")  print(m)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 err="1">
                <a:latin typeface="微软雅黑"/>
                <a:cs typeface="微软雅黑"/>
              </a:rPr>
              <a:t>匹配结果是最后一个</a:t>
            </a:r>
            <a:r>
              <a:rPr sz="2400" spc="-5" dirty="0" err="1">
                <a:latin typeface="微软雅黑"/>
                <a:cs typeface="微软雅黑"/>
              </a:rPr>
              <a:t>"ab"，</a:t>
            </a:r>
            <a:r>
              <a:rPr sz="2400" dirty="0" err="1">
                <a:latin typeface="微软雅黑"/>
                <a:cs typeface="微软雅黑"/>
              </a:rPr>
              <a:t>而</a:t>
            </a:r>
            <a:r>
              <a:rPr lang="zh-CN" altLang="en-US" sz="2400" dirty="0">
                <a:latin typeface="微软雅黑"/>
                <a:cs typeface="微软雅黑"/>
              </a:rPr>
              <a:t>不</a:t>
            </a:r>
            <a:r>
              <a:rPr sz="2400" dirty="0" err="1">
                <a:latin typeface="微软雅黑"/>
                <a:cs typeface="微软雅黑"/>
              </a:rPr>
              <a:t>是第一个</a:t>
            </a:r>
            <a:r>
              <a:rPr sz="2400" spc="-5" dirty="0" err="1">
                <a:latin typeface="微软雅黑"/>
                <a:cs typeface="微软雅黑"/>
              </a:rPr>
              <a:t>"ab</a:t>
            </a:r>
            <a:r>
              <a:rPr sz="2400" spc="-5" dirty="0">
                <a:latin typeface="微软雅黑"/>
                <a:cs typeface="微软雅黑"/>
              </a:rPr>
              <a:t>":</a:t>
            </a:r>
            <a:endParaRPr sz="2400" dirty="0">
              <a:latin typeface="微软雅黑"/>
              <a:cs typeface="微软雅黑"/>
            </a:endParaRPr>
          </a:p>
          <a:p>
            <a:pPr marL="12700" marR="881380">
              <a:lnSpc>
                <a:spcPct val="150000"/>
              </a:lnSpc>
              <a:spcBef>
                <a:spcPts val="5"/>
              </a:spcBef>
            </a:pPr>
            <a:r>
              <a:rPr sz="2400" spc="-10" dirty="0">
                <a:latin typeface="微软雅黑"/>
                <a:cs typeface="微软雅黑"/>
              </a:rPr>
              <a:t>&lt;_sre.SRE_Match </a:t>
            </a:r>
            <a:r>
              <a:rPr sz="2400" spc="-5" dirty="0">
                <a:latin typeface="微软雅黑"/>
                <a:cs typeface="微软雅黑"/>
              </a:rPr>
              <a:t>object; span=(3, 5),  </a:t>
            </a:r>
            <a:r>
              <a:rPr sz="2400" spc="-10" dirty="0">
                <a:latin typeface="微软雅黑"/>
                <a:cs typeface="微软雅黑"/>
              </a:rPr>
              <a:t>match='ab'&gt;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03278" y="0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278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278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278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278" y="557517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32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34350" y="1202055"/>
            <a:ext cx="3677284" cy="4679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5589" y="1368203"/>
            <a:ext cx="9274175" cy="4305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100"/>
              </a:lnSpc>
              <a:spcBef>
                <a:spcPts val="95"/>
              </a:spcBef>
            </a:pPr>
            <a:r>
              <a:rPr sz="2400" b="1" spc="-5" dirty="0">
                <a:latin typeface="微软雅黑"/>
                <a:cs typeface="微软雅黑"/>
              </a:rPr>
              <a:t>15</a:t>
            </a:r>
            <a:r>
              <a:rPr sz="2400" b="1" dirty="0">
                <a:latin typeface="微软雅黑"/>
                <a:cs typeface="微软雅黑"/>
              </a:rPr>
              <a:t>、使用括号(..</a:t>
            </a:r>
            <a:r>
              <a:rPr sz="2400" b="1" spc="-10" dirty="0">
                <a:latin typeface="微软雅黑"/>
                <a:cs typeface="微软雅黑"/>
              </a:rPr>
              <a:t>.</a:t>
            </a:r>
            <a:r>
              <a:rPr sz="2400" b="1" dirty="0">
                <a:latin typeface="微软雅黑"/>
                <a:cs typeface="微软雅黑"/>
              </a:rPr>
              <a:t>)可以把(..</a:t>
            </a:r>
            <a:r>
              <a:rPr sz="2400" b="1" spc="-10" dirty="0">
                <a:latin typeface="微软雅黑"/>
                <a:cs typeface="微软雅黑"/>
              </a:rPr>
              <a:t>.</a:t>
            </a:r>
            <a:r>
              <a:rPr sz="2400" b="1" dirty="0">
                <a:latin typeface="微软雅黑"/>
                <a:cs typeface="微软雅黑"/>
              </a:rPr>
              <a:t>)看成一个整体，经常与</a:t>
            </a:r>
            <a:r>
              <a:rPr sz="2400" b="1" spc="-5" dirty="0">
                <a:latin typeface="微软雅黑"/>
                <a:cs typeface="微软雅黑"/>
              </a:rPr>
              <a:t>"+"</a:t>
            </a:r>
            <a:r>
              <a:rPr sz="2400" b="1" dirty="0">
                <a:latin typeface="微软雅黑"/>
                <a:cs typeface="微软雅黑"/>
              </a:rPr>
              <a:t>、"</a:t>
            </a:r>
            <a:r>
              <a:rPr sz="2400" b="1" spc="-10" dirty="0">
                <a:latin typeface="微软雅黑"/>
                <a:cs typeface="微软雅黑"/>
              </a:rPr>
              <a:t>*</a:t>
            </a:r>
            <a:r>
              <a:rPr sz="2400" b="1" spc="-5" dirty="0">
                <a:latin typeface="微软雅黑"/>
                <a:cs typeface="微软雅黑"/>
              </a:rPr>
              <a:t>"</a:t>
            </a:r>
            <a:r>
              <a:rPr sz="2400" b="1" dirty="0">
                <a:latin typeface="微软雅黑"/>
                <a:cs typeface="微软雅黑"/>
              </a:rPr>
              <a:t>、"?</a:t>
            </a:r>
            <a:r>
              <a:rPr sz="2400" b="1" spc="-5" dirty="0">
                <a:latin typeface="微软雅黑"/>
                <a:cs typeface="微软雅黑"/>
              </a:rPr>
              <a:t>"</a:t>
            </a:r>
            <a:r>
              <a:rPr sz="2400" b="1" dirty="0">
                <a:latin typeface="微软雅黑"/>
                <a:cs typeface="微软雅黑"/>
              </a:rPr>
              <a:t>的 </a:t>
            </a:r>
            <a:r>
              <a:rPr sz="2400" b="1" spc="-5" dirty="0">
                <a:latin typeface="微软雅黑"/>
                <a:cs typeface="微软雅黑"/>
              </a:rPr>
              <a:t>连续使用，</a:t>
            </a:r>
            <a:r>
              <a:rPr sz="2400" b="1" dirty="0">
                <a:latin typeface="微软雅黑"/>
                <a:cs typeface="微软雅黑"/>
              </a:rPr>
              <a:t>对</a:t>
            </a:r>
            <a:r>
              <a:rPr sz="2400" b="1" spc="-5" dirty="0">
                <a:latin typeface="微软雅黑"/>
                <a:cs typeface="微软雅黑"/>
              </a:rPr>
              <a:t>(...)部分进行重复。</a:t>
            </a:r>
            <a:endParaRPr sz="2400" dirty="0">
              <a:latin typeface="微软雅黑"/>
              <a:cs typeface="微软雅黑"/>
            </a:endParaRPr>
          </a:p>
          <a:p>
            <a:pPr marL="12700" marR="7884795">
              <a:lnSpc>
                <a:spcPct val="130000"/>
              </a:lnSpc>
            </a:pPr>
            <a:r>
              <a:rPr sz="2400" dirty="0">
                <a:latin typeface="微软雅黑"/>
                <a:cs typeface="微软雅黑"/>
              </a:rPr>
              <a:t>例 如 ：  </a:t>
            </a:r>
            <a:r>
              <a:rPr sz="2400" spc="5" dirty="0">
                <a:latin typeface="微软雅黑"/>
                <a:cs typeface="微软雅黑"/>
              </a:rPr>
              <a:t>import</a:t>
            </a:r>
            <a:r>
              <a:rPr sz="2400" spc="-75" dirty="0">
                <a:latin typeface="微软雅黑"/>
                <a:cs typeface="微软雅黑"/>
              </a:rPr>
              <a:t> </a:t>
            </a:r>
            <a:r>
              <a:rPr sz="2400" spc="-25" dirty="0">
                <a:latin typeface="微软雅黑"/>
                <a:cs typeface="微软雅黑"/>
              </a:rPr>
              <a:t>re</a:t>
            </a:r>
            <a:endParaRPr sz="2400" dirty="0">
              <a:latin typeface="微软雅黑"/>
              <a:cs typeface="微软雅黑"/>
            </a:endParaRPr>
          </a:p>
          <a:p>
            <a:pPr marL="12700" marR="5190490">
              <a:lnSpc>
                <a:spcPct val="130000"/>
              </a:lnSpc>
            </a:pPr>
            <a:r>
              <a:rPr sz="2400" spc="-10" dirty="0">
                <a:latin typeface="微软雅黑"/>
                <a:cs typeface="微软雅黑"/>
              </a:rPr>
              <a:t>reg=r"(ab)+"  </a:t>
            </a:r>
            <a:r>
              <a:rPr sz="2400" spc="-5" dirty="0">
                <a:latin typeface="微软雅黑"/>
                <a:cs typeface="微软雅黑"/>
              </a:rPr>
              <a:t>m=</a:t>
            </a:r>
            <a:r>
              <a:rPr sz="2400" spc="-45" dirty="0" err="1">
                <a:latin typeface="微软雅黑"/>
                <a:cs typeface="微软雅黑"/>
              </a:rPr>
              <a:t>r</a:t>
            </a:r>
            <a:r>
              <a:rPr sz="2400" spc="-5" dirty="0" err="1">
                <a:latin typeface="微软雅黑"/>
                <a:cs typeface="微软雅黑"/>
              </a:rPr>
              <a:t>e.sea</a:t>
            </a:r>
            <a:r>
              <a:rPr sz="2400" spc="-45" dirty="0" err="1">
                <a:latin typeface="微软雅黑"/>
                <a:cs typeface="微软雅黑"/>
              </a:rPr>
              <a:t>r</a:t>
            </a:r>
            <a:r>
              <a:rPr sz="2400" spc="-5" dirty="0" err="1">
                <a:latin typeface="微软雅黑"/>
                <a:cs typeface="微软雅黑"/>
              </a:rPr>
              <a:t>c</a:t>
            </a:r>
            <a:r>
              <a:rPr sz="2400" dirty="0" err="1">
                <a:latin typeface="微软雅黑"/>
                <a:cs typeface="微软雅黑"/>
              </a:rPr>
              <a:t>h</a:t>
            </a:r>
            <a:r>
              <a:rPr sz="2400" dirty="0">
                <a:latin typeface="微软雅黑"/>
                <a:cs typeface="微软雅黑"/>
              </a:rPr>
              <a:t>(</a:t>
            </a:r>
            <a:r>
              <a:rPr sz="2400" spc="-45" dirty="0">
                <a:latin typeface="微软雅黑"/>
                <a:cs typeface="微软雅黑"/>
              </a:rPr>
              <a:t>r</a:t>
            </a:r>
            <a:r>
              <a:rPr sz="2400" spc="-5" dirty="0">
                <a:latin typeface="微软雅黑"/>
                <a:cs typeface="微软雅黑"/>
              </a:rPr>
              <a:t>eg</a:t>
            </a:r>
            <a:r>
              <a:rPr sz="2400" spc="-10" dirty="0">
                <a:latin typeface="微软雅黑"/>
                <a:cs typeface="微软雅黑"/>
              </a:rPr>
              <a:t>,</a:t>
            </a:r>
            <a:r>
              <a:rPr sz="2400" dirty="0">
                <a:latin typeface="微软雅黑"/>
                <a:cs typeface="微软雅黑"/>
              </a:rPr>
              <a:t>"a</a:t>
            </a:r>
            <a:r>
              <a:rPr sz="2400" spc="-35" dirty="0">
                <a:latin typeface="微软雅黑"/>
                <a:cs typeface="微软雅黑"/>
              </a:rPr>
              <a:t>b</a:t>
            </a:r>
            <a:r>
              <a:rPr sz="2400" dirty="0">
                <a:latin typeface="微软雅黑"/>
                <a:cs typeface="微软雅黑"/>
              </a:rPr>
              <a:t>a</a:t>
            </a:r>
            <a:r>
              <a:rPr sz="2400" spc="5" dirty="0">
                <a:latin typeface="微软雅黑"/>
                <a:cs typeface="微软雅黑"/>
              </a:rPr>
              <a:t>b</a:t>
            </a:r>
            <a:r>
              <a:rPr sz="2400" spc="-5" dirty="0">
                <a:latin typeface="微软雅黑"/>
                <a:cs typeface="微软雅黑"/>
              </a:rPr>
              <a:t>ca</a:t>
            </a:r>
            <a:r>
              <a:rPr sz="2400" spc="10" dirty="0">
                <a:latin typeface="微软雅黑"/>
                <a:cs typeface="微软雅黑"/>
              </a:rPr>
              <a:t>b</a:t>
            </a:r>
            <a:r>
              <a:rPr sz="2400" spc="-5" dirty="0">
                <a:latin typeface="微软雅黑"/>
                <a:cs typeface="微软雅黑"/>
              </a:rPr>
              <a:t>")  print(m)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2400" dirty="0">
                <a:latin typeface="微软雅黑"/>
                <a:cs typeface="微软雅黑"/>
              </a:rPr>
              <a:t>结果匹配</a:t>
            </a:r>
            <a:r>
              <a:rPr sz="2400" spc="-5" dirty="0">
                <a:latin typeface="微软雅黑"/>
                <a:cs typeface="微软雅黑"/>
              </a:rPr>
              <a:t>"abab"，"+"</a:t>
            </a:r>
            <a:r>
              <a:rPr sz="2400" dirty="0">
                <a:latin typeface="微软雅黑"/>
                <a:cs typeface="微软雅黑"/>
              </a:rPr>
              <a:t>对</a:t>
            </a:r>
            <a:r>
              <a:rPr sz="2400" spc="-5" dirty="0">
                <a:latin typeface="微软雅黑"/>
                <a:cs typeface="微软雅黑"/>
              </a:rPr>
              <a:t>"ab"</a:t>
            </a:r>
            <a:r>
              <a:rPr sz="2400" dirty="0">
                <a:latin typeface="微软雅黑"/>
                <a:cs typeface="微软雅黑"/>
              </a:rPr>
              <a:t>进行了重复：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spc="-10" dirty="0">
                <a:latin typeface="微软雅黑"/>
                <a:cs typeface="微软雅黑"/>
              </a:rPr>
              <a:t>&lt;_sre.SRE_Match </a:t>
            </a:r>
            <a:r>
              <a:rPr sz="2400" spc="-5" dirty="0">
                <a:latin typeface="微软雅黑"/>
                <a:cs typeface="微软雅黑"/>
              </a:rPr>
              <a:t>object; span=(0, 4),</a:t>
            </a:r>
            <a:r>
              <a:rPr sz="2400" spc="35" dirty="0">
                <a:latin typeface="微软雅黑"/>
                <a:cs typeface="微软雅黑"/>
              </a:rPr>
              <a:t> </a:t>
            </a:r>
            <a:r>
              <a:rPr sz="2400" spc="-10" dirty="0">
                <a:latin typeface="微软雅黑"/>
                <a:cs typeface="微软雅黑"/>
              </a:rPr>
              <a:t>match='abab'&gt;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03278" y="0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278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278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278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278" y="557517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32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5589" y="439320"/>
            <a:ext cx="9758680" cy="620839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400" spc="-5" dirty="0">
                <a:latin typeface="微软雅黑"/>
                <a:cs typeface="微软雅黑"/>
              </a:rPr>
              <a:t>例：匹配找出英文句子中所有单词</a:t>
            </a:r>
            <a:endParaRPr sz="2400" dirty="0">
              <a:latin typeface="微软雅黑"/>
              <a:cs typeface="微软雅黑"/>
            </a:endParaRPr>
          </a:p>
          <a:p>
            <a:pPr marL="12700" marR="5080">
              <a:lnSpc>
                <a:spcPct val="130000"/>
              </a:lnSpc>
            </a:pPr>
            <a:r>
              <a:rPr sz="2400" dirty="0">
                <a:latin typeface="微软雅黑"/>
                <a:cs typeface="微软雅黑"/>
              </a:rPr>
              <a:t>我们可以使用正则表达式</a:t>
            </a:r>
            <a:r>
              <a:rPr sz="2400" spc="-5" dirty="0">
                <a:latin typeface="微软雅黑"/>
                <a:cs typeface="微软雅黑"/>
              </a:rPr>
              <a:t>r"[A-Za-z]+\b"</a:t>
            </a:r>
            <a:r>
              <a:rPr sz="2400" dirty="0">
                <a:latin typeface="微软雅黑"/>
                <a:cs typeface="微软雅黑"/>
              </a:rPr>
              <a:t>匹配单词，它表示匹配由大小 写字母组成的连续多个字符，一般是一个单词，之</a:t>
            </a:r>
            <a:r>
              <a:rPr sz="2400" spc="5" dirty="0">
                <a:latin typeface="微软雅黑"/>
                <a:cs typeface="微软雅黑"/>
              </a:rPr>
              <a:t>后</a:t>
            </a:r>
            <a:r>
              <a:rPr sz="2400" spc="-5" dirty="0">
                <a:latin typeface="微软雅黑"/>
                <a:cs typeface="微软雅黑"/>
              </a:rPr>
              <a:t>"\</a:t>
            </a:r>
            <a:r>
              <a:rPr sz="2400" dirty="0">
                <a:latin typeface="微软雅黑"/>
                <a:cs typeface="微软雅黑"/>
              </a:rPr>
              <a:t>b</a:t>
            </a:r>
            <a:r>
              <a:rPr sz="2400" spc="10" dirty="0">
                <a:latin typeface="微软雅黑"/>
                <a:cs typeface="微软雅黑"/>
              </a:rPr>
              <a:t>"</a:t>
            </a:r>
            <a:r>
              <a:rPr sz="2400" dirty="0">
                <a:latin typeface="微软雅黑"/>
                <a:cs typeface="微软雅黑"/>
              </a:rPr>
              <a:t>表示单词结尾。  </a:t>
            </a:r>
            <a:r>
              <a:rPr sz="2400" spc="5" dirty="0">
                <a:latin typeface="微软雅黑"/>
                <a:cs typeface="微软雅黑"/>
              </a:rPr>
              <a:t>import </a:t>
            </a:r>
            <a:r>
              <a:rPr sz="2400" spc="-25" dirty="0">
                <a:latin typeface="微软雅黑"/>
                <a:cs typeface="微软雅黑"/>
              </a:rPr>
              <a:t>re</a:t>
            </a:r>
            <a:endParaRPr sz="2400" dirty="0">
              <a:latin typeface="微软雅黑"/>
              <a:cs typeface="微软雅黑"/>
            </a:endParaRPr>
          </a:p>
          <a:p>
            <a:pPr marL="12700" marR="5073650">
              <a:lnSpc>
                <a:spcPct val="130000"/>
              </a:lnSpc>
            </a:pPr>
            <a:r>
              <a:rPr sz="2400" dirty="0">
                <a:latin typeface="微软雅黑"/>
                <a:cs typeface="微软雅黑"/>
              </a:rPr>
              <a:t>s="I am </a:t>
            </a:r>
            <a:r>
              <a:rPr sz="2400" spc="-10" dirty="0">
                <a:latin typeface="微软雅黑"/>
                <a:cs typeface="微软雅黑"/>
              </a:rPr>
              <a:t>testing search </a:t>
            </a:r>
            <a:r>
              <a:rPr sz="2400" spc="-20" dirty="0">
                <a:latin typeface="微软雅黑"/>
                <a:cs typeface="微软雅黑"/>
              </a:rPr>
              <a:t>function"  </a:t>
            </a:r>
            <a:r>
              <a:rPr sz="2400" spc="-5" dirty="0">
                <a:latin typeface="微软雅黑"/>
                <a:cs typeface="微软雅黑"/>
              </a:rPr>
              <a:t>reg=r"[A-Za-z]+\b"  </a:t>
            </a:r>
            <a:r>
              <a:rPr sz="2400" spc="-15" dirty="0">
                <a:latin typeface="微软雅黑"/>
                <a:cs typeface="微软雅黑"/>
              </a:rPr>
              <a:t>m=re.search(reg,s)</a:t>
            </a:r>
            <a:endParaRPr sz="2400" dirty="0">
              <a:latin typeface="微软雅黑"/>
              <a:cs typeface="微软雅黑"/>
            </a:endParaRPr>
          </a:p>
          <a:p>
            <a:pPr marL="373380" marR="7259320" indent="-361315">
              <a:lnSpc>
                <a:spcPts val="3750"/>
              </a:lnSpc>
              <a:spcBef>
                <a:spcPts val="265"/>
              </a:spcBef>
            </a:pPr>
            <a:r>
              <a:rPr sz="2400" spc="-5" dirty="0">
                <a:latin typeface="微软雅黑"/>
                <a:cs typeface="微软雅黑"/>
              </a:rPr>
              <a:t>while </a:t>
            </a:r>
            <a:r>
              <a:rPr sz="2400" dirty="0">
                <a:latin typeface="微软雅黑"/>
                <a:cs typeface="微软雅黑"/>
              </a:rPr>
              <a:t>m!=None:  s</a:t>
            </a:r>
            <a:r>
              <a:rPr sz="2400" spc="5" dirty="0">
                <a:latin typeface="微软雅黑"/>
                <a:cs typeface="微软雅黑"/>
              </a:rPr>
              <a:t>t</a:t>
            </a:r>
            <a:r>
              <a:rPr sz="2400" dirty="0">
                <a:latin typeface="微软雅黑"/>
                <a:cs typeface="微软雅黑"/>
              </a:rPr>
              <a:t>a</a:t>
            </a:r>
            <a:r>
              <a:rPr sz="2400" spc="65" dirty="0">
                <a:latin typeface="微软雅黑"/>
                <a:cs typeface="微软雅黑"/>
              </a:rPr>
              <a:t>r</a:t>
            </a:r>
            <a:r>
              <a:rPr sz="2400" dirty="0">
                <a:latin typeface="微软雅黑"/>
                <a:cs typeface="微软雅黑"/>
              </a:rPr>
              <a:t>t=m</a:t>
            </a:r>
            <a:r>
              <a:rPr sz="2400" spc="-10" dirty="0">
                <a:latin typeface="微软雅黑"/>
                <a:cs typeface="微软雅黑"/>
              </a:rPr>
              <a:t>.</a:t>
            </a:r>
            <a:r>
              <a:rPr sz="2400" dirty="0">
                <a:latin typeface="微软雅黑"/>
                <a:cs typeface="微软雅黑"/>
              </a:rPr>
              <a:t>s</a:t>
            </a:r>
            <a:r>
              <a:rPr sz="2400" spc="5" dirty="0">
                <a:latin typeface="微软雅黑"/>
                <a:cs typeface="微软雅黑"/>
              </a:rPr>
              <a:t>t</a:t>
            </a:r>
            <a:r>
              <a:rPr sz="2400" dirty="0">
                <a:latin typeface="微软雅黑"/>
                <a:cs typeface="微软雅黑"/>
              </a:rPr>
              <a:t>a</a:t>
            </a:r>
            <a:r>
              <a:rPr sz="2400" spc="65" dirty="0">
                <a:latin typeface="微软雅黑"/>
                <a:cs typeface="微软雅黑"/>
              </a:rPr>
              <a:t>r</a:t>
            </a:r>
            <a:r>
              <a:rPr sz="2400" spc="10" dirty="0">
                <a:latin typeface="微软雅黑"/>
                <a:cs typeface="微软雅黑"/>
              </a:rPr>
              <a:t>t</a:t>
            </a:r>
            <a:r>
              <a:rPr sz="2400" dirty="0">
                <a:latin typeface="微软雅黑"/>
                <a:cs typeface="微软雅黑"/>
              </a:rPr>
              <a:t>()</a:t>
            </a:r>
          </a:p>
          <a:p>
            <a:pPr marL="373380">
              <a:lnSpc>
                <a:spcPct val="100000"/>
              </a:lnSpc>
              <a:spcBef>
                <a:spcPts val="590"/>
              </a:spcBef>
            </a:pPr>
            <a:r>
              <a:rPr sz="2400" spc="-5" dirty="0">
                <a:latin typeface="微软雅黑"/>
                <a:cs typeface="微软雅黑"/>
              </a:rPr>
              <a:t>end=m.end()</a:t>
            </a:r>
            <a:endParaRPr sz="2400" dirty="0">
              <a:latin typeface="微软雅黑"/>
              <a:cs typeface="微软雅黑"/>
            </a:endParaRPr>
          </a:p>
          <a:p>
            <a:pPr marL="373380" marR="6677659">
              <a:lnSpc>
                <a:spcPct val="130000"/>
              </a:lnSpc>
            </a:pPr>
            <a:r>
              <a:rPr sz="2400" dirty="0">
                <a:latin typeface="微软雅黑"/>
                <a:cs typeface="微软雅黑"/>
              </a:rPr>
              <a:t>print(s[start:end])  </a:t>
            </a:r>
            <a:r>
              <a:rPr sz="2400" spc="-5" dirty="0">
                <a:latin typeface="微软雅黑"/>
                <a:cs typeface="微软雅黑"/>
              </a:rPr>
              <a:t>s=s[end:]  </a:t>
            </a:r>
            <a:r>
              <a:rPr sz="2400" spc="-15" dirty="0">
                <a:latin typeface="微软雅黑"/>
                <a:cs typeface="微软雅黑"/>
              </a:rPr>
              <a:t>m=re.search(reg,s)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03278" y="0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278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278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278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278" y="557517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32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5589" y="1270795"/>
            <a:ext cx="9149080" cy="4305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213725">
              <a:lnSpc>
                <a:spcPct val="130100"/>
              </a:lnSpc>
              <a:spcBef>
                <a:spcPts val="95"/>
              </a:spcBef>
            </a:pPr>
            <a:r>
              <a:rPr sz="2400" dirty="0">
                <a:latin typeface="微软雅黑"/>
                <a:cs typeface="微软雅黑"/>
              </a:rPr>
              <a:t>结果：  I</a:t>
            </a:r>
          </a:p>
          <a:p>
            <a:pPr marL="12700" marR="7919084">
              <a:lnSpc>
                <a:spcPct val="130000"/>
              </a:lnSpc>
            </a:pPr>
            <a:r>
              <a:rPr sz="2400" spc="5" dirty="0">
                <a:latin typeface="微软雅黑"/>
                <a:cs typeface="微软雅黑"/>
              </a:rPr>
              <a:t>am  </a:t>
            </a:r>
            <a:r>
              <a:rPr sz="2400" spc="-10" dirty="0">
                <a:latin typeface="微软雅黑"/>
                <a:cs typeface="微软雅黑"/>
              </a:rPr>
              <a:t>testing  search  </a:t>
            </a:r>
            <a:r>
              <a:rPr sz="2400" dirty="0">
                <a:latin typeface="微软雅黑"/>
                <a:cs typeface="微软雅黑"/>
              </a:rPr>
              <a:t>fu</a:t>
            </a:r>
            <a:r>
              <a:rPr sz="2400" spc="-10" dirty="0">
                <a:latin typeface="微软雅黑"/>
                <a:cs typeface="微软雅黑"/>
              </a:rPr>
              <a:t>n</a:t>
            </a:r>
            <a:r>
              <a:rPr sz="2400" spc="-5" dirty="0">
                <a:latin typeface="微软雅黑"/>
                <a:cs typeface="微软雅黑"/>
              </a:rPr>
              <a:t>ction</a:t>
            </a:r>
            <a:endParaRPr sz="2400" dirty="0">
              <a:latin typeface="微软雅黑"/>
              <a:cs typeface="微软雅黑"/>
            </a:endParaRPr>
          </a:p>
          <a:p>
            <a:pPr marL="12700" marR="5080">
              <a:lnSpc>
                <a:spcPct val="130000"/>
              </a:lnSpc>
              <a:spcBef>
                <a:spcPts val="5"/>
              </a:spcBef>
            </a:pPr>
            <a:r>
              <a:rPr sz="2400" spc="-5" dirty="0">
                <a:latin typeface="微软雅黑"/>
                <a:cs typeface="微软雅黑"/>
              </a:rPr>
              <a:t>程序开始匹配到一个单词</a:t>
            </a:r>
            <a:r>
              <a:rPr sz="2400" dirty="0">
                <a:latin typeface="微软雅黑"/>
                <a:cs typeface="微软雅黑"/>
              </a:rPr>
              <a:t>后m.start(),m.end()</a:t>
            </a:r>
            <a:r>
              <a:rPr sz="2400" spc="-5" dirty="0">
                <a:latin typeface="微软雅黑"/>
                <a:cs typeface="微软雅黑"/>
              </a:rPr>
              <a:t>就是单词的起始位置，  </a:t>
            </a:r>
            <a:r>
              <a:rPr sz="2400" spc="5" dirty="0">
                <a:latin typeface="微软雅黑"/>
                <a:cs typeface="微软雅黑"/>
              </a:rPr>
              <a:t>s[start:end]</a:t>
            </a:r>
            <a:r>
              <a:rPr sz="2400" dirty="0">
                <a:latin typeface="微软雅黑"/>
                <a:cs typeface="微软雅黑"/>
              </a:rPr>
              <a:t>为截取的单词，之后程序再次匹配字符串</a:t>
            </a:r>
            <a:r>
              <a:rPr sz="2400" spc="-5" dirty="0">
                <a:latin typeface="微软雅黑"/>
                <a:cs typeface="微软雅黑"/>
              </a:rPr>
              <a:t>s=s[end:]，  </a:t>
            </a:r>
            <a:r>
              <a:rPr sz="2400" dirty="0">
                <a:latin typeface="微软雅黑"/>
                <a:cs typeface="微软雅黑"/>
              </a:rPr>
              <a:t>即字符串的后半段，一直到匹配完毕为止就找出每个单词。</a:t>
            </a:r>
          </a:p>
        </p:txBody>
      </p:sp>
      <p:sp>
        <p:nvSpPr>
          <p:cNvPr id="3" name="object 3"/>
          <p:cNvSpPr/>
          <p:nvPr/>
        </p:nvSpPr>
        <p:spPr>
          <a:xfrm>
            <a:off x="12003278" y="0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278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278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278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278" y="557517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32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BEE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13629" y="713740"/>
            <a:ext cx="2865755" cy="10795"/>
          </a:xfrm>
          <a:custGeom>
            <a:avLst/>
            <a:gdLst/>
            <a:ahLst/>
            <a:cxnLst/>
            <a:rect l="l" t="t" r="r" b="b"/>
            <a:pathLst>
              <a:path w="2865754" h="10795">
                <a:moveTo>
                  <a:pt x="0" y="0"/>
                </a:moveTo>
                <a:lnTo>
                  <a:pt x="2865754" y="10795"/>
                </a:lnTo>
              </a:path>
            </a:pathLst>
          </a:custGeom>
          <a:ln w="28575">
            <a:solidFill>
              <a:srgbClr val="EB5F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7467" y="1546225"/>
            <a:ext cx="165100" cy="168910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71107" y="0"/>
                </a:moveTo>
                <a:lnTo>
                  <a:pt x="0" y="168401"/>
                </a:lnTo>
                <a:lnTo>
                  <a:pt x="164579" y="93599"/>
                </a:lnTo>
                <a:lnTo>
                  <a:pt x="7110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4736" y="1145921"/>
            <a:ext cx="415290" cy="415290"/>
          </a:xfrm>
          <a:custGeom>
            <a:avLst/>
            <a:gdLst/>
            <a:ahLst/>
            <a:cxnLst/>
            <a:rect l="l" t="t" r="r" b="b"/>
            <a:pathLst>
              <a:path w="415289" h="415290">
                <a:moveTo>
                  <a:pt x="377825" y="0"/>
                </a:moveTo>
                <a:lnTo>
                  <a:pt x="0" y="377951"/>
                </a:lnTo>
                <a:lnTo>
                  <a:pt x="37465" y="415289"/>
                </a:lnTo>
                <a:lnTo>
                  <a:pt x="415289" y="37464"/>
                </a:lnTo>
                <a:lnTo>
                  <a:pt x="377825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0871" y="1202055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81634" y="0"/>
                </a:moveTo>
                <a:lnTo>
                  <a:pt x="0" y="381635"/>
                </a:lnTo>
                <a:lnTo>
                  <a:pt x="37337" y="419100"/>
                </a:lnTo>
                <a:lnTo>
                  <a:pt x="418972" y="44958"/>
                </a:lnTo>
                <a:lnTo>
                  <a:pt x="381634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5041" y="1111279"/>
            <a:ext cx="106743" cy="102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5647" y="1108583"/>
            <a:ext cx="770890" cy="767080"/>
          </a:xfrm>
          <a:custGeom>
            <a:avLst/>
            <a:gdLst/>
            <a:ahLst/>
            <a:cxnLst/>
            <a:rect l="l" t="t" r="r" b="b"/>
            <a:pathLst>
              <a:path w="770889" h="767080">
                <a:moveTo>
                  <a:pt x="740752" y="0"/>
                </a:moveTo>
                <a:lnTo>
                  <a:pt x="0" y="0"/>
                </a:lnTo>
                <a:lnTo>
                  <a:pt x="0" y="766952"/>
                </a:lnTo>
                <a:lnTo>
                  <a:pt x="770724" y="766952"/>
                </a:lnTo>
                <a:lnTo>
                  <a:pt x="770724" y="284352"/>
                </a:lnTo>
                <a:lnTo>
                  <a:pt x="680935" y="377825"/>
                </a:lnTo>
                <a:lnTo>
                  <a:pt x="680935" y="673353"/>
                </a:lnTo>
                <a:lnTo>
                  <a:pt x="93535" y="673353"/>
                </a:lnTo>
                <a:lnTo>
                  <a:pt x="93535" y="93471"/>
                </a:lnTo>
                <a:lnTo>
                  <a:pt x="643470" y="93471"/>
                </a:lnTo>
                <a:lnTo>
                  <a:pt x="740752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79117" y="855929"/>
            <a:ext cx="8373109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8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微软雅黑"/>
                <a:cs typeface="微软雅黑"/>
              </a:rPr>
              <a:t>正则表达式是用来匹配不查找字符串的，从网上爬取数据自然 </a:t>
            </a:r>
            <a:r>
              <a:rPr sz="2400" dirty="0">
                <a:latin typeface="微软雅黑"/>
                <a:cs typeface="微软雅黑"/>
              </a:rPr>
              <a:t>戒多戒少会用到正则表达式</a:t>
            </a:r>
            <a:r>
              <a:rPr sz="2400" spc="5" dirty="0">
                <a:latin typeface="微软雅黑"/>
                <a:cs typeface="微软雅黑"/>
              </a:rPr>
              <a:t>。</a:t>
            </a:r>
            <a:r>
              <a:rPr sz="2400" dirty="0">
                <a:latin typeface="微软雅黑"/>
                <a:cs typeface="微软雅黑"/>
              </a:rPr>
              <a:t>P</a:t>
            </a:r>
            <a:r>
              <a:rPr sz="2400" spc="5" dirty="0">
                <a:latin typeface="微软雅黑"/>
                <a:cs typeface="微软雅黑"/>
              </a:rPr>
              <a:t>y</a:t>
            </a:r>
            <a:r>
              <a:rPr sz="2400" dirty="0">
                <a:latin typeface="微软雅黑"/>
                <a:cs typeface="微软雅黑"/>
              </a:rPr>
              <a:t>tho</a:t>
            </a:r>
            <a:r>
              <a:rPr sz="2400" spc="-5" dirty="0">
                <a:latin typeface="微软雅黑"/>
                <a:cs typeface="微软雅黑"/>
              </a:rPr>
              <a:t>n</a:t>
            </a:r>
            <a:r>
              <a:rPr sz="2400" dirty="0">
                <a:latin typeface="微软雅黑"/>
                <a:cs typeface="微软雅黑"/>
              </a:rPr>
              <a:t>的正则表达式要先引</a:t>
            </a:r>
            <a:r>
              <a:rPr sz="2400" spc="5" dirty="0">
                <a:latin typeface="微软雅黑"/>
                <a:cs typeface="微软雅黑"/>
              </a:rPr>
              <a:t>入</a:t>
            </a:r>
            <a:r>
              <a:rPr sz="2400" spc="-45" dirty="0">
                <a:latin typeface="微软雅黑"/>
                <a:cs typeface="微软雅黑"/>
              </a:rPr>
              <a:t>re </a:t>
            </a:r>
            <a:r>
              <a:rPr sz="2400" dirty="0" err="1">
                <a:latin typeface="微软雅黑"/>
                <a:cs typeface="微软雅黑"/>
              </a:rPr>
              <a:t>模块，正则表达式以</a:t>
            </a:r>
            <a:r>
              <a:rPr sz="2400" spc="-5" dirty="0" err="1">
                <a:latin typeface="微软雅黑"/>
                <a:cs typeface="微软雅黑"/>
              </a:rPr>
              <a:t>r</a:t>
            </a:r>
            <a:r>
              <a:rPr sz="2400" dirty="0" err="1">
                <a:latin typeface="微软雅黑"/>
                <a:cs typeface="微软雅黑"/>
              </a:rPr>
              <a:t>引导，例如</a:t>
            </a:r>
            <a:r>
              <a:rPr sz="2400" dirty="0">
                <a:latin typeface="微软雅黑"/>
                <a:cs typeface="微软雅黑"/>
              </a:rPr>
              <a:t>：</a:t>
            </a:r>
            <a:r>
              <a:rPr lang="en-US" sz="2400" dirty="0">
                <a:latin typeface="微软雅黑"/>
                <a:cs typeface="微软雅黑"/>
              </a:rPr>
              <a:t> </a:t>
            </a:r>
            <a:endParaRPr sz="2400" dirty="0">
              <a:latin typeface="微软雅黑"/>
              <a:cs typeface="微软雅黑"/>
            </a:endParaRPr>
          </a:p>
          <a:p>
            <a:pPr marL="12700" marR="6718300">
              <a:lnSpc>
                <a:spcPct val="100000"/>
              </a:lnSpc>
            </a:pPr>
            <a:r>
              <a:rPr sz="2400" spc="5" dirty="0">
                <a:latin typeface="微软雅黑"/>
                <a:cs typeface="微软雅黑"/>
              </a:rPr>
              <a:t>import </a:t>
            </a:r>
            <a:r>
              <a:rPr sz="2400" spc="-25" dirty="0">
                <a:latin typeface="微软雅黑"/>
                <a:cs typeface="微软雅黑"/>
              </a:rPr>
              <a:t>re  </a:t>
            </a:r>
            <a:r>
              <a:rPr sz="2400" spc="-45" dirty="0">
                <a:latin typeface="微软雅黑"/>
                <a:cs typeface="微软雅黑"/>
              </a:rPr>
              <a:t>r</a:t>
            </a:r>
            <a:r>
              <a:rPr sz="2400" spc="-5" dirty="0">
                <a:latin typeface="微软雅黑"/>
                <a:cs typeface="微软雅黑"/>
              </a:rPr>
              <a:t>eg=r"\</a:t>
            </a:r>
            <a:r>
              <a:rPr sz="2400" dirty="0">
                <a:latin typeface="微软雅黑"/>
                <a:cs typeface="微软雅黑"/>
              </a:rPr>
              <a:t>d+"</a:t>
            </a:r>
          </a:p>
          <a:p>
            <a:pPr marL="12700" marR="413067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微软雅黑"/>
                <a:cs typeface="微软雅黑"/>
              </a:rPr>
              <a:t>m=re.search(reg,"abc123cd")  </a:t>
            </a:r>
            <a:r>
              <a:rPr sz="2400" spc="-5" dirty="0">
                <a:latin typeface="微软雅黑"/>
                <a:cs typeface="微软雅黑"/>
              </a:rPr>
              <a:t>print(m)</a:t>
            </a:r>
            <a:endParaRPr sz="2400" dirty="0">
              <a:latin typeface="微软雅黑"/>
              <a:cs typeface="微软雅黑"/>
            </a:endParaRPr>
          </a:p>
          <a:p>
            <a:pPr marL="12700" marR="113664">
              <a:lnSpc>
                <a:spcPct val="100000"/>
              </a:lnSpc>
            </a:pPr>
            <a:r>
              <a:rPr sz="2400" spc="-5" dirty="0">
                <a:latin typeface="微软雅黑"/>
                <a:cs typeface="微软雅黑"/>
              </a:rPr>
              <a:t>其</a:t>
            </a:r>
            <a:r>
              <a:rPr sz="2400" dirty="0">
                <a:latin typeface="微软雅黑"/>
                <a:cs typeface="微软雅黑"/>
              </a:rPr>
              <a:t>中</a:t>
            </a:r>
            <a:r>
              <a:rPr sz="2400" spc="-5" dirty="0">
                <a:latin typeface="微软雅黑"/>
                <a:cs typeface="微软雅黑"/>
              </a:rPr>
              <a:t>r"\d+"正则表达式表示匹配连续的多个数值</a:t>
            </a:r>
            <a:r>
              <a:rPr sz="2400" spc="-10" dirty="0">
                <a:latin typeface="微软雅黑"/>
                <a:cs typeface="微软雅黑"/>
              </a:rPr>
              <a:t>，search</a:t>
            </a:r>
            <a:r>
              <a:rPr sz="2400" spc="-5" dirty="0">
                <a:latin typeface="微软雅黑"/>
                <a:cs typeface="微软雅黑"/>
              </a:rPr>
              <a:t>是</a:t>
            </a:r>
            <a:r>
              <a:rPr sz="2400" spc="-45" dirty="0">
                <a:latin typeface="微软雅黑"/>
                <a:cs typeface="微软雅黑"/>
              </a:rPr>
              <a:t>re  </a:t>
            </a:r>
            <a:r>
              <a:rPr sz="2400" dirty="0">
                <a:latin typeface="微软雅黑"/>
                <a:cs typeface="微软雅黑"/>
              </a:rPr>
              <a:t>中的函数，从</a:t>
            </a:r>
            <a:r>
              <a:rPr sz="2400" spc="-5" dirty="0">
                <a:latin typeface="微软雅黑"/>
                <a:cs typeface="微软雅黑"/>
              </a:rPr>
              <a:t>"abc123cd"</a:t>
            </a:r>
            <a:r>
              <a:rPr sz="2400" dirty="0">
                <a:latin typeface="微软雅黑"/>
                <a:cs typeface="微软雅黑"/>
              </a:rPr>
              <a:t>字符串中搜索连续的数值，得到 </a:t>
            </a:r>
            <a:r>
              <a:rPr sz="2400" spc="-5" dirty="0">
                <a:latin typeface="微软雅黑"/>
                <a:cs typeface="微软雅黑"/>
              </a:rPr>
              <a:t>"123"，</a:t>
            </a:r>
            <a:r>
              <a:rPr sz="2400" dirty="0">
                <a:latin typeface="微软雅黑"/>
                <a:cs typeface="微软雅黑"/>
              </a:rPr>
              <a:t>返回一个匹配对象，因此程序的结果如下：</a:t>
            </a: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微软雅黑"/>
                <a:cs typeface="微软雅黑"/>
              </a:rPr>
              <a:t>&lt;_sre.SRE_Match </a:t>
            </a:r>
            <a:r>
              <a:rPr sz="2400" spc="-5" dirty="0">
                <a:latin typeface="微软雅黑"/>
                <a:cs typeface="微软雅黑"/>
              </a:rPr>
              <a:t>object; span=(3, 6),</a:t>
            </a:r>
            <a:r>
              <a:rPr sz="2400" spc="30" dirty="0">
                <a:latin typeface="微软雅黑"/>
                <a:cs typeface="微软雅黑"/>
              </a:rPr>
              <a:t> </a:t>
            </a:r>
            <a:r>
              <a:rPr sz="2400" spc="-10" dirty="0">
                <a:latin typeface="微软雅黑"/>
                <a:cs typeface="微软雅黑"/>
              </a:rPr>
              <a:t>match='123'&gt;</a:t>
            </a:r>
            <a:endParaRPr sz="2400" dirty="0">
              <a:latin typeface="微软雅黑"/>
              <a:cs typeface="微软雅黑"/>
            </a:endParaRPr>
          </a:p>
          <a:p>
            <a:pPr marL="12700" marR="8064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微软雅黑"/>
                <a:cs typeface="微软雅黑"/>
              </a:rPr>
              <a:t>从结果看出，在指定的字符串中找到了连续的数值，它们是 </a:t>
            </a:r>
            <a:r>
              <a:rPr sz="2400" spc="-5" dirty="0">
                <a:latin typeface="微软雅黑"/>
                <a:cs typeface="微软雅黑"/>
              </a:rPr>
              <a:t>"123"</a:t>
            </a:r>
            <a:r>
              <a:rPr sz="2400" dirty="0">
                <a:latin typeface="微软雅黑"/>
                <a:cs typeface="微软雅黑"/>
              </a:rPr>
              <a:t>，s</a:t>
            </a:r>
            <a:r>
              <a:rPr sz="2400" spc="-30" dirty="0">
                <a:latin typeface="微软雅黑"/>
                <a:cs typeface="微软雅黑"/>
              </a:rPr>
              <a:t>p</a:t>
            </a:r>
            <a:r>
              <a:rPr sz="2400" dirty="0">
                <a:latin typeface="微软雅黑"/>
                <a:cs typeface="微软雅黑"/>
              </a:rPr>
              <a:t>an(3,6</a:t>
            </a:r>
            <a:r>
              <a:rPr sz="2400" spc="-5" dirty="0">
                <a:latin typeface="微软雅黑"/>
                <a:cs typeface="微软雅黑"/>
              </a:rPr>
              <a:t>)</a:t>
            </a:r>
            <a:r>
              <a:rPr sz="2400" dirty="0">
                <a:latin typeface="微软雅黑"/>
                <a:cs typeface="微软雅黑"/>
              </a:rPr>
              <a:t>表示开始位置是</a:t>
            </a:r>
            <a:r>
              <a:rPr sz="2400" spc="-5" dirty="0">
                <a:latin typeface="微软雅黑"/>
                <a:cs typeface="微软雅黑"/>
              </a:rPr>
              <a:t>3</a:t>
            </a:r>
            <a:r>
              <a:rPr sz="2400" dirty="0">
                <a:latin typeface="微软雅黑"/>
                <a:cs typeface="微软雅黑"/>
              </a:rPr>
              <a:t>，结束位置是</a:t>
            </a:r>
            <a:r>
              <a:rPr sz="2400" spc="-5" dirty="0">
                <a:latin typeface="微软雅黑"/>
                <a:cs typeface="微软雅黑"/>
              </a:rPr>
              <a:t>6</a:t>
            </a:r>
            <a:r>
              <a:rPr sz="2400" dirty="0">
                <a:latin typeface="微软雅黑"/>
                <a:cs typeface="微软雅黑"/>
              </a:rPr>
              <a:t>，这正好是  </a:t>
            </a:r>
            <a:r>
              <a:rPr sz="2400" spc="-5" dirty="0">
                <a:latin typeface="微软雅黑"/>
                <a:cs typeface="微软雅黑"/>
              </a:rPr>
              <a:t>"123"</a:t>
            </a:r>
            <a:r>
              <a:rPr sz="2400" dirty="0">
                <a:latin typeface="微软雅黑"/>
                <a:cs typeface="微软雅黑"/>
              </a:rPr>
              <a:t>在</a:t>
            </a:r>
            <a:r>
              <a:rPr sz="2400" spc="-5" dirty="0">
                <a:latin typeface="微软雅黑"/>
                <a:cs typeface="微软雅黑"/>
              </a:rPr>
              <a:t>"abc123cd"</a:t>
            </a:r>
            <a:r>
              <a:rPr sz="2400" dirty="0">
                <a:latin typeface="微软雅黑"/>
                <a:cs typeface="微软雅黑"/>
              </a:rPr>
              <a:t>中的位置。</a:t>
            </a:r>
          </a:p>
        </p:txBody>
      </p:sp>
      <p:sp>
        <p:nvSpPr>
          <p:cNvPr id="10" name="object 10"/>
          <p:cNvSpPr/>
          <p:nvPr/>
        </p:nvSpPr>
        <p:spPr>
          <a:xfrm>
            <a:off x="12003278" y="0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03278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03278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003278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003278" y="557517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5732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491734" y="188213"/>
            <a:ext cx="1800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00"/>
                </a:solidFill>
                <a:latin typeface="宋体"/>
                <a:cs typeface="宋体"/>
              </a:rPr>
              <a:t>正则表达式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47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80" dirty="0"/>
              <a:t> </a:t>
            </a:r>
            <a:r>
              <a:rPr spc="-50" dirty="0">
                <a:solidFill>
                  <a:srgbClr val="364554"/>
                </a:solidFill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8319" y="1193246"/>
            <a:ext cx="7136765" cy="39954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spc="-10" dirty="0">
                <a:latin typeface="微软雅黑"/>
                <a:cs typeface="微软雅黑"/>
              </a:rPr>
              <a:t>1</a:t>
            </a:r>
            <a:r>
              <a:rPr sz="2400" b="1" spc="-5" dirty="0">
                <a:latin typeface="微软雅黑"/>
                <a:cs typeface="微软雅黑"/>
              </a:rPr>
              <a:t>、字符"\d"匹配</a:t>
            </a:r>
            <a:r>
              <a:rPr sz="2400" b="1" spc="-10" dirty="0">
                <a:latin typeface="微软雅黑"/>
                <a:cs typeface="微软雅黑"/>
              </a:rPr>
              <a:t>0-9</a:t>
            </a:r>
            <a:r>
              <a:rPr sz="2400" b="1" spc="-5" dirty="0">
                <a:latin typeface="微软雅黑"/>
                <a:cs typeface="微软雅黑"/>
              </a:rPr>
              <a:t>之间的一个数值。</a:t>
            </a:r>
            <a:endParaRPr sz="2400" dirty="0">
              <a:latin typeface="微软雅黑"/>
              <a:cs typeface="微软雅黑"/>
            </a:endParaRPr>
          </a:p>
          <a:p>
            <a:pPr marL="12700" marR="5708650">
              <a:lnSpc>
                <a:spcPct val="132600"/>
              </a:lnSpc>
              <a:spcBef>
                <a:spcPts val="505"/>
              </a:spcBef>
            </a:pPr>
            <a:r>
              <a:rPr sz="2400" dirty="0">
                <a:latin typeface="微软雅黑"/>
                <a:cs typeface="微软雅黑"/>
              </a:rPr>
              <a:t>例 如 ：  </a:t>
            </a:r>
            <a:r>
              <a:rPr sz="2400" spc="5" dirty="0">
                <a:latin typeface="微软雅黑"/>
                <a:cs typeface="微软雅黑"/>
              </a:rPr>
              <a:t>import </a:t>
            </a:r>
            <a:r>
              <a:rPr sz="2400" spc="-25" dirty="0">
                <a:latin typeface="微软雅黑"/>
                <a:cs typeface="微软雅黑"/>
              </a:rPr>
              <a:t>re  </a:t>
            </a:r>
            <a:r>
              <a:rPr sz="2400" spc="-45" dirty="0">
                <a:latin typeface="微软雅黑"/>
                <a:cs typeface="微软雅黑"/>
              </a:rPr>
              <a:t>r</a:t>
            </a:r>
            <a:r>
              <a:rPr sz="2400" spc="-5" dirty="0">
                <a:latin typeface="微软雅黑"/>
                <a:cs typeface="微软雅黑"/>
              </a:rPr>
              <a:t>eg=r</a:t>
            </a:r>
            <a:r>
              <a:rPr sz="2400" dirty="0">
                <a:latin typeface="微软雅黑"/>
                <a:cs typeface="微软雅黑"/>
              </a:rPr>
              <a:t>"</a:t>
            </a:r>
            <a:r>
              <a:rPr sz="2400" spc="-5" dirty="0">
                <a:latin typeface="微软雅黑"/>
                <a:cs typeface="微软雅黑"/>
              </a:rPr>
              <a:t>\</a:t>
            </a:r>
            <a:r>
              <a:rPr sz="2400" dirty="0">
                <a:latin typeface="微软雅黑"/>
                <a:cs typeface="微软雅黑"/>
              </a:rPr>
              <a:t>d"</a:t>
            </a:r>
          </a:p>
          <a:p>
            <a:pPr marL="12700" marR="2894330">
              <a:lnSpc>
                <a:spcPts val="3750"/>
              </a:lnSpc>
              <a:spcBef>
                <a:spcPts val="260"/>
              </a:spcBef>
            </a:pPr>
            <a:r>
              <a:rPr lang="en" sz="2400" spc="-10" dirty="0">
                <a:latin typeface="微软雅黑"/>
                <a:cs typeface="微软雅黑"/>
              </a:rPr>
              <a:t>m=</a:t>
            </a:r>
            <a:r>
              <a:rPr lang="en" sz="2400" spc="-10" dirty="0" err="1">
                <a:latin typeface="微软雅黑"/>
                <a:cs typeface="微软雅黑"/>
              </a:rPr>
              <a:t>re.search</a:t>
            </a:r>
            <a:r>
              <a:rPr lang="en" sz="2400" spc="-10" dirty="0">
                <a:latin typeface="微软雅黑"/>
                <a:cs typeface="微软雅黑"/>
              </a:rPr>
              <a:t>(reg,"abc123cd")  </a:t>
            </a:r>
            <a:r>
              <a:rPr lang="en" sz="2400" spc="-5" dirty="0">
                <a:latin typeface="微软雅黑"/>
                <a:cs typeface="微软雅黑"/>
              </a:rPr>
              <a:t>print(m)</a:t>
            </a:r>
            <a:endParaRPr lang="en"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latin typeface="微软雅黑"/>
                <a:cs typeface="微软雅黑"/>
              </a:rPr>
              <a:t>结果找到了第一个数值</a:t>
            </a:r>
            <a:r>
              <a:rPr sz="2400" spc="-5" dirty="0">
                <a:latin typeface="微软雅黑"/>
                <a:cs typeface="微软雅黑"/>
              </a:rPr>
              <a:t>"1":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spc="-10" dirty="0">
                <a:latin typeface="微软雅黑"/>
                <a:cs typeface="微软雅黑"/>
              </a:rPr>
              <a:t>&lt;_sre.SRE_Match </a:t>
            </a:r>
            <a:r>
              <a:rPr sz="2400" spc="-5" dirty="0">
                <a:latin typeface="微软雅黑"/>
                <a:cs typeface="微软雅黑"/>
              </a:rPr>
              <a:t>object; span=(3, 4),</a:t>
            </a:r>
            <a:r>
              <a:rPr sz="2400" spc="15" dirty="0">
                <a:latin typeface="微软雅黑"/>
                <a:cs typeface="微软雅黑"/>
              </a:rPr>
              <a:t> </a:t>
            </a:r>
            <a:r>
              <a:rPr sz="2400" spc="-10" dirty="0">
                <a:latin typeface="微软雅黑"/>
                <a:cs typeface="微软雅黑"/>
              </a:rPr>
              <a:t>match='1'&gt;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03278" y="0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278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278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278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03278" y="557517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5732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03278" y="0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03278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278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278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278" y="557517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5732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24201" y="1397000"/>
            <a:ext cx="8010525" cy="458978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spc="-5" dirty="0">
                <a:latin typeface="微软雅黑"/>
                <a:cs typeface="微软雅黑"/>
              </a:rPr>
              <a:t>2</a:t>
            </a:r>
            <a:r>
              <a:rPr sz="2400" b="1" dirty="0">
                <a:latin typeface="微软雅黑"/>
                <a:cs typeface="微软雅黑"/>
              </a:rPr>
              <a:t>、字符</a:t>
            </a:r>
            <a:r>
              <a:rPr sz="2400" b="1" spc="-5" dirty="0">
                <a:latin typeface="微软雅黑"/>
                <a:cs typeface="微软雅黑"/>
              </a:rPr>
              <a:t>"+"</a:t>
            </a:r>
            <a:r>
              <a:rPr sz="2400" b="1" dirty="0">
                <a:latin typeface="微软雅黑"/>
                <a:cs typeface="微软雅黑"/>
              </a:rPr>
              <a:t>重复前面一个匹配字符一次或者多次。</a:t>
            </a:r>
            <a:endParaRPr sz="2400" dirty="0">
              <a:latin typeface="微软雅黑"/>
              <a:cs typeface="微软雅黑"/>
            </a:endParaRPr>
          </a:p>
          <a:p>
            <a:pPr marL="12700" marR="6160770">
              <a:lnSpc>
                <a:spcPct val="124600"/>
              </a:lnSpc>
              <a:spcBef>
                <a:spcPts val="10"/>
              </a:spcBef>
            </a:pPr>
            <a:r>
              <a:rPr sz="2400" dirty="0">
                <a:latin typeface="微软雅黑"/>
                <a:cs typeface="微软雅黑"/>
              </a:rPr>
              <a:t>例 如 ：  </a:t>
            </a:r>
            <a:r>
              <a:rPr sz="2400" spc="5" dirty="0">
                <a:latin typeface="微软雅黑"/>
                <a:cs typeface="微软雅黑"/>
              </a:rPr>
              <a:t>import </a:t>
            </a:r>
            <a:r>
              <a:rPr sz="2400" spc="-25" dirty="0">
                <a:latin typeface="微软雅黑"/>
                <a:cs typeface="微软雅黑"/>
              </a:rPr>
              <a:t>re  </a:t>
            </a:r>
            <a:r>
              <a:rPr sz="2400" spc="-45" dirty="0">
                <a:latin typeface="微软雅黑"/>
                <a:cs typeface="微软雅黑"/>
              </a:rPr>
              <a:t>r</a:t>
            </a:r>
            <a:r>
              <a:rPr sz="2400" spc="-5" dirty="0">
                <a:latin typeface="微软雅黑"/>
                <a:cs typeface="微软雅黑"/>
              </a:rPr>
              <a:t>eg=</a:t>
            </a:r>
            <a:r>
              <a:rPr sz="2400" dirty="0">
                <a:latin typeface="微软雅黑"/>
                <a:cs typeface="微软雅黑"/>
              </a:rPr>
              <a:t>r"</a:t>
            </a:r>
            <a:r>
              <a:rPr sz="2400" spc="-5" dirty="0">
                <a:latin typeface="微软雅黑"/>
                <a:cs typeface="微软雅黑"/>
              </a:rPr>
              <a:t>b\</a:t>
            </a:r>
            <a:r>
              <a:rPr sz="2400" dirty="0">
                <a:latin typeface="微软雅黑"/>
                <a:cs typeface="微软雅黑"/>
              </a:rPr>
              <a:t>d+"</a:t>
            </a:r>
          </a:p>
          <a:p>
            <a:pPr marL="12700" marR="3758565">
              <a:lnSpc>
                <a:spcPct val="124700"/>
              </a:lnSpc>
              <a:spcBef>
                <a:spcPts val="10"/>
              </a:spcBef>
            </a:pPr>
            <a:r>
              <a:rPr sz="2400" spc="-10" dirty="0">
                <a:latin typeface="微软雅黑"/>
                <a:cs typeface="微软雅黑"/>
              </a:rPr>
              <a:t>m=re.search(reg,"a12b123c")  </a:t>
            </a:r>
            <a:r>
              <a:rPr sz="2400" spc="-5" dirty="0">
                <a:latin typeface="微软雅黑"/>
                <a:cs typeface="微软雅黑"/>
              </a:rPr>
              <a:t>print(m)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latin typeface="微软雅黑"/>
                <a:cs typeface="微软雅黑"/>
              </a:rPr>
              <a:t>结果找到了</a:t>
            </a:r>
            <a:r>
              <a:rPr sz="2400" spc="-5" dirty="0">
                <a:latin typeface="微软雅黑"/>
                <a:cs typeface="微软雅黑"/>
              </a:rPr>
              <a:t>"b123":</a:t>
            </a:r>
            <a:endParaRPr sz="2400" dirty="0">
              <a:latin typeface="微软雅黑"/>
              <a:cs typeface="微软雅黑"/>
            </a:endParaRPr>
          </a:p>
          <a:p>
            <a:pPr marL="12700" marR="5080">
              <a:lnSpc>
                <a:spcPct val="124600"/>
              </a:lnSpc>
              <a:spcBef>
                <a:spcPts val="15"/>
              </a:spcBef>
            </a:pPr>
            <a:r>
              <a:rPr sz="2400" spc="-10" dirty="0">
                <a:latin typeface="微软雅黑"/>
                <a:cs typeface="微软雅黑"/>
              </a:rPr>
              <a:t>&lt;_sre.SRE_Match </a:t>
            </a:r>
            <a:r>
              <a:rPr sz="2400" spc="-5" dirty="0">
                <a:latin typeface="微软雅黑"/>
                <a:cs typeface="微软雅黑"/>
              </a:rPr>
              <a:t>object; span=(3, 7), </a:t>
            </a:r>
            <a:r>
              <a:rPr sz="2400" spc="-10" dirty="0">
                <a:latin typeface="微软雅黑"/>
                <a:cs typeface="微软雅黑"/>
              </a:rPr>
              <a:t>match='b123'&gt;  </a:t>
            </a:r>
            <a:r>
              <a:rPr sz="2400" spc="-5" dirty="0">
                <a:latin typeface="微软雅黑"/>
                <a:cs typeface="微软雅黑"/>
              </a:rPr>
              <a:t>注意：r"b\d+"第一个字符要匹配"b"，后面是连续的多个数 </a:t>
            </a:r>
            <a:r>
              <a:rPr sz="2400" dirty="0">
                <a:latin typeface="微软雅黑"/>
                <a:cs typeface="微软雅黑"/>
              </a:rPr>
              <a:t>字，因此是</a:t>
            </a:r>
            <a:r>
              <a:rPr sz="2400" spc="-5" dirty="0">
                <a:latin typeface="微软雅黑"/>
                <a:cs typeface="微软雅黑"/>
              </a:rPr>
              <a:t>"b123"，</a:t>
            </a:r>
            <a:r>
              <a:rPr lang="zh-CN" altLang="en-US" sz="2400" spc="-5" dirty="0">
                <a:latin typeface="微软雅黑"/>
                <a:cs typeface="微软雅黑"/>
              </a:rPr>
              <a:t>不</a:t>
            </a:r>
            <a:r>
              <a:rPr sz="2400" dirty="0">
                <a:latin typeface="微软雅黑"/>
                <a:cs typeface="微软雅黑"/>
              </a:rPr>
              <a:t>是</a:t>
            </a:r>
            <a:r>
              <a:rPr sz="2400" spc="-5" dirty="0">
                <a:latin typeface="微软雅黑"/>
                <a:cs typeface="微软雅黑"/>
              </a:rPr>
              <a:t>"a12"</a:t>
            </a:r>
            <a:r>
              <a:rPr sz="2400" dirty="0">
                <a:latin typeface="微软雅黑"/>
                <a:cs typeface="微软雅黑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03278" y="0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03278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278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278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278" y="557517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5732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24201" y="1405204"/>
            <a:ext cx="7323455" cy="488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微软雅黑"/>
                <a:cs typeface="微软雅黑"/>
              </a:rPr>
              <a:t>3</a:t>
            </a:r>
            <a:r>
              <a:rPr sz="2400" b="1" spc="-5" dirty="0">
                <a:latin typeface="微软雅黑"/>
                <a:cs typeface="微软雅黑"/>
              </a:rPr>
              <a:t>、字</a:t>
            </a:r>
            <a:r>
              <a:rPr sz="2400" b="1" dirty="0">
                <a:latin typeface="微软雅黑"/>
                <a:cs typeface="微软雅黑"/>
              </a:rPr>
              <a:t>符</a:t>
            </a:r>
            <a:r>
              <a:rPr sz="2400" b="1" spc="-5" dirty="0">
                <a:latin typeface="微软雅黑"/>
                <a:cs typeface="微软雅黑"/>
              </a:rPr>
              <a:t>"*"重复前面一个匹配字符零次或者多次。</a:t>
            </a:r>
            <a:endParaRPr sz="2400" dirty="0">
              <a:latin typeface="微软雅黑"/>
              <a:cs typeface="微软雅黑"/>
            </a:endParaRPr>
          </a:p>
          <a:p>
            <a:pPr marL="12700" marR="2750185">
              <a:lnSpc>
                <a:spcPct val="120000"/>
              </a:lnSpc>
              <a:spcBef>
                <a:spcPts val="1285"/>
              </a:spcBef>
            </a:pPr>
            <a:r>
              <a:rPr sz="2400" dirty="0">
                <a:latin typeface="微软雅黑"/>
                <a:cs typeface="微软雅黑"/>
              </a:rPr>
              <a:t>"*</a:t>
            </a:r>
            <a:r>
              <a:rPr sz="2400" spc="-5" dirty="0">
                <a:latin typeface="微软雅黑"/>
                <a:cs typeface="微软雅黑"/>
              </a:rPr>
              <a:t>"</a:t>
            </a:r>
            <a:r>
              <a:rPr sz="2400" dirty="0">
                <a:latin typeface="微软雅黑"/>
                <a:cs typeface="微软雅黑"/>
              </a:rPr>
              <a:t>不"</a:t>
            </a:r>
            <a:r>
              <a:rPr sz="2400" spc="-10" dirty="0">
                <a:latin typeface="微软雅黑"/>
                <a:cs typeface="微软雅黑"/>
              </a:rPr>
              <a:t>+</a:t>
            </a:r>
            <a:r>
              <a:rPr sz="2400" spc="-5" dirty="0">
                <a:latin typeface="微软雅黑"/>
                <a:cs typeface="微软雅黑"/>
              </a:rPr>
              <a:t>"</a:t>
            </a:r>
            <a:r>
              <a:rPr sz="2400" dirty="0">
                <a:latin typeface="微软雅黑"/>
                <a:cs typeface="微软雅黑"/>
              </a:rPr>
              <a:t>类似，但有区别，例如：  </a:t>
            </a:r>
            <a:r>
              <a:rPr sz="2400" spc="5" dirty="0">
                <a:latin typeface="微软雅黑"/>
                <a:cs typeface="微软雅黑"/>
              </a:rPr>
              <a:t>import </a:t>
            </a:r>
            <a:r>
              <a:rPr sz="2400" spc="-25" dirty="0">
                <a:latin typeface="微软雅黑"/>
                <a:cs typeface="微软雅黑"/>
              </a:rPr>
              <a:t>re</a:t>
            </a:r>
            <a:endParaRPr sz="2400" dirty="0">
              <a:latin typeface="微软雅黑"/>
              <a:cs typeface="微软雅黑"/>
            </a:endParaRPr>
          </a:p>
          <a:p>
            <a:pPr marL="12700" marR="3641725">
              <a:lnSpc>
                <a:spcPct val="104600"/>
              </a:lnSpc>
            </a:pPr>
            <a:r>
              <a:rPr sz="2400" spc="-10" dirty="0">
                <a:latin typeface="微软雅黑"/>
                <a:cs typeface="微软雅黑"/>
              </a:rPr>
              <a:t>reg=r"ab+"  </a:t>
            </a:r>
            <a:r>
              <a:rPr sz="2400" spc="-5" dirty="0">
                <a:latin typeface="微软雅黑"/>
                <a:cs typeface="微软雅黑"/>
              </a:rPr>
              <a:t>m=</a:t>
            </a:r>
            <a:r>
              <a:rPr sz="2400" spc="-45" dirty="0">
                <a:latin typeface="微软雅黑"/>
                <a:cs typeface="微软雅黑"/>
              </a:rPr>
              <a:t>r</a:t>
            </a:r>
            <a:r>
              <a:rPr sz="2400" spc="-5" dirty="0">
                <a:latin typeface="微软雅黑"/>
                <a:cs typeface="微软雅黑"/>
              </a:rPr>
              <a:t>e.sea</a:t>
            </a:r>
            <a:r>
              <a:rPr sz="2400" spc="-45" dirty="0">
                <a:latin typeface="微软雅黑"/>
                <a:cs typeface="微软雅黑"/>
              </a:rPr>
              <a:t>r</a:t>
            </a:r>
            <a:r>
              <a:rPr sz="2400" spc="-5" dirty="0">
                <a:latin typeface="微软雅黑"/>
                <a:cs typeface="微软雅黑"/>
              </a:rPr>
              <a:t>c</a:t>
            </a:r>
            <a:r>
              <a:rPr sz="2400" dirty="0">
                <a:latin typeface="微软雅黑"/>
                <a:cs typeface="微软雅黑"/>
              </a:rPr>
              <a:t>h(</a:t>
            </a:r>
            <a:r>
              <a:rPr sz="2400" spc="-45" dirty="0">
                <a:latin typeface="微软雅黑"/>
                <a:cs typeface="微软雅黑"/>
              </a:rPr>
              <a:t>r</a:t>
            </a:r>
            <a:r>
              <a:rPr sz="2400" spc="-5" dirty="0">
                <a:latin typeface="微软雅黑"/>
                <a:cs typeface="微软雅黑"/>
              </a:rPr>
              <a:t>eg</a:t>
            </a:r>
            <a:r>
              <a:rPr sz="2400" spc="-10" dirty="0">
                <a:latin typeface="微软雅黑"/>
                <a:cs typeface="微软雅黑"/>
              </a:rPr>
              <a:t>,</a:t>
            </a:r>
            <a:r>
              <a:rPr sz="2400" dirty="0">
                <a:latin typeface="微软雅黑"/>
                <a:cs typeface="微软雅黑"/>
              </a:rPr>
              <a:t>"aca</a:t>
            </a:r>
            <a:r>
              <a:rPr sz="2400" spc="5" dirty="0">
                <a:latin typeface="微软雅黑"/>
                <a:cs typeface="微软雅黑"/>
              </a:rPr>
              <a:t>b</a:t>
            </a:r>
            <a:r>
              <a:rPr sz="2400" dirty="0">
                <a:latin typeface="微软雅黑"/>
                <a:cs typeface="微软雅黑"/>
              </a:rPr>
              <a:t>c</a:t>
            </a:r>
            <a:r>
              <a:rPr sz="2400" spc="-5" dirty="0">
                <a:latin typeface="微软雅黑"/>
                <a:cs typeface="微软雅黑"/>
              </a:rPr>
              <a:t>")</a:t>
            </a:r>
            <a:endParaRPr sz="2400" dirty="0">
              <a:latin typeface="微软雅黑"/>
              <a:cs typeface="微软雅黑"/>
            </a:endParaRPr>
          </a:p>
          <a:p>
            <a:pPr marL="12700" marR="5714365">
              <a:lnSpc>
                <a:spcPct val="104700"/>
              </a:lnSpc>
              <a:spcBef>
                <a:spcPts val="10"/>
              </a:spcBef>
            </a:pPr>
            <a:r>
              <a:rPr sz="2400" spc="-5" dirty="0">
                <a:latin typeface="微软雅黑"/>
                <a:cs typeface="微软雅黑"/>
              </a:rPr>
              <a:t>print(m)  </a:t>
            </a:r>
            <a:r>
              <a:rPr sz="2400" spc="-45" dirty="0">
                <a:latin typeface="微软雅黑"/>
                <a:cs typeface="微软雅黑"/>
              </a:rPr>
              <a:t>r</a:t>
            </a:r>
            <a:r>
              <a:rPr sz="2400" spc="-5" dirty="0">
                <a:latin typeface="微软雅黑"/>
                <a:cs typeface="微软雅黑"/>
              </a:rPr>
              <a:t>e</a:t>
            </a:r>
            <a:r>
              <a:rPr sz="2400" spc="-10" dirty="0">
                <a:latin typeface="微软雅黑"/>
                <a:cs typeface="微软雅黑"/>
              </a:rPr>
              <a:t>g</a:t>
            </a:r>
            <a:r>
              <a:rPr sz="2400" spc="-5" dirty="0">
                <a:latin typeface="微软雅黑"/>
                <a:cs typeface="微软雅黑"/>
              </a:rPr>
              <a:t>=</a:t>
            </a:r>
            <a:r>
              <a:rPr sz="2400" dirty="0">
                <a:latin typeface="微软雅黑"/>
                <a:cs typeface="微软雅黑"/>
              </a:rPr>
              <a:t>r</a:t>
            </a:r>
            <a:r>
              <a:rPr sz="2400" spc="-10" dirty="0">
                <a:latin typeface="微软雅黑"/>
                <a:cs typeface="微软雅黑"/>
              </a:rPr>
              <a:t>"</a:t>
            </a:r>
            <a:r>
              <a:rPr sz="2400" dirty="0">
                <a:latin typeface="微软雅黑"/>
                <a:cs typeface="微软雅黑"/>
              </a:rPr>
              <a:t>a</a:t>
            </a:r>
            <a:r>
              <a:rPr sz="2400" spc="5" dirty="0">
                <a:latin typeface="微软雅黑"/>
                <a:cs typeface="微软雅黑"/>
              </a:rPr>
              <a:t>b</a:t>
            </a:r>
            <a:r>
              <a:rPr sz="2400" spc="-5" dirty="0">
                <a:latin typeface="微软雅黑"/>
                <a:cs typeface="微软雅黑"/>
              </a:rPr>
              <a:t>*"</a:t>
            </a:r>
            <a:endParaRPr sz="2400" dirty="0">
              <a:latin typeface="微软雅黑"/>
              <a:cs typeface="微软雅黑"/>
            </a:endParaRPr>
          </a:p>
          <a:p>
            <a:pPr marL="12700" marR="3641725">
              <a:lnSpc>
                <a:spcPts val="3020"/>
              </a:lnSpc>
              <a:spcBef>
                <a:spcPts val="114"/>
              </a:spcBef>
            </a:pPr>
            <a:r>
              <a:rPr sz="2400" spc="-5" dirty="0">
                <a:latin typeface="微软雅黑"/>
                <a:cs typeface="微软雅黑"/>
              </a:rPr>
              <a:t>m=</a:t>
            </a:r>
            <a:r>
              <a:rPr sz="2400" spc="-45" dirty="0">
                <a:latin typeface="微软雅黑"/>
                <a:cs typeface="微软雅黑"/>
              </a:rPr>
              <a:t>r</a:t>
            </a:r>
            <a:r>
              <a:rPr sz="2400" spc="-5" dirty="0">
                <a:latin typeface="微软雅黑"/>
                <a:cs typeface="微软雅黑"/>
              </a:rPr>
              <a:t>e.sea</a:t>
            </a:r>
            <a:r>
              <a:rPr sz="2400" spc="-45" dirty="0">
                <a:latin typeface="微软雅黑"/>
                <a:cs typeface="微软雅黑"/>
              </a:rPr>
              <a:t>r</a:t>
            </a:r>
            <a:r>
              <a:rPr sz="2400" spc="-5" dirty="0">
                <a:latin typeface="微软雅黑"/>
                <a:cs typeface="微软雅黑"/>
              </a:rPr>
              <a:t>c</a:t>
            </a:r>
            <a:r>
              <a:rPr sz="2400" dirty="0">
                <a:latin typeface="微软雅黑"/>
                <a:cs typeface="微软雅黑"/>
              </a:rPr>
              <a:t>h(</a:t>
            </a:r>
            <a:r>
              <a:rPr sz="2400" spc="-45" dirty="0">
                <a:latin typeface="微软雅黑"/>
                <a:cs typeface="微软雅黑"/>
              </a:rPr>
              <a:t>r</a:t>
            </a:r>
            <a:r>
              <a:rPr sz="2400" spc="-5" dirty="0">
                <a:latin typeface="微软雅黑"/>
                <a:cs typeface="微软雅黑"/>
              </a:rPr>
              <a:t>eg</a:t>
            </a:r>
            <a:r>
              <a:rPr sz="2400" spc="-10" dirty="0">
                <a:latin typeface="微软雅黑"/>
                <a:cs typeface="微软雅黑"/>
              </a:rPr>
              <a:t>,</a:t>
            </a:r>
            <a:r>
              <a:rPr sz="2400" dirty="0">
                <a:latin typeface="微软雅黑"/>
                <a:cs typeface="微软雅黑"/>
              </a:rPr>
              <a:t>"aca</a:t>
            </a:r>
            <a:r>
              <a:rPr sz="2400" spc="5" dirty="0">
                <a:latin typeface="微软雅黑"/>
                <a:cs typeface="微软雅黑"/>
              </a:rPr>
              <a:t>b</a:t>
            </a:r>
            <a:r>
              <a:rPr sz="2400" dirty="0">
                <a:latin typeface="微软雅黑"/>
                <a:cs typeface="微软雅黑"/>
              </a:rPr>
              <a:t>c</a:t>
            </a:r>
            <a:r>
              <a:rPr sz="2400" spc="-5" dirty="0">
                <a:latin typeface="微软雅黑"/>
                <a:cs typeface="微软雅黑"/>
              </a:rPr>
              <a:t>")  print(m)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400" spc="-5" dirty="0">
                <a:latin typeface="微软雅黑"/>
                <a:cs typeface="微软雅黑"/>
              </a:rPr>
              <a:t>结果：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-10" dirty="0">
                <a:latin typeface="微软雅黑"/>
                <a:cs typeface="微软雅黑"/>
              </a:rPr>
              <a:t>&lt;_sre.SRE_Match </a:t>
            </a:r>
            <a:r>
              <a:rPr sz="2400" spc="-5" dirty="0">
                <a:latin typeface="微软雅黑"/>
                <a:cs typeface="微软雅黑"/>
              </a:rPr>
              <a:t>object; span=(2, 4),</a:t>
            </a:r>
            <a:r>
              <a:rPr sz="2400" spc="40" dirty="0">
                <a:latin typeface="微软雅黑"/>
                <a:cs typeface="微软雅黑"/>
              </a:rPr>
              <a:t> </a:t>
            </a:r>
            <a:r>
              <a:rPr sz="2400" spc="-10" dirty="0">
                <a:latin typeface="微软雅黑"/>
                <a:cs typeface="微软雅黑"/>
              </a:rPr>
              <a:t>match='ab'&gt;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微软雅黑"/>
                <a:cs typeface="微软雅黑"/>
              </a:rPr>
              <a:t>&lt;_sre.SRE_Match </a:t>
            </a:r>
            <a:r>
              <a:rPr sz="2400" spc="-5" dirty="0">
                <a:latin typeface="微软雅黑"/>
                <a:cs typeface="微软雅黑"/>
              </a:rPr>
              <a:t>object; span=(0, 1),</a:t>
            </a:r>
            <a:r>
              <a:rPr sz="2400" spc="20" dirty="0">
                <a:latin typeface="微软雅黑"/>
                <a:cs typeface="微软雅黑"/>
              </a:rPr>
              <a:t> </a:t>
            </a:r>
            <a:r>
              <a:rPr sz="2400" spc="-10" dirty="0">
                <a:latin typeface="微软雅黑"/>
                <a:cs typeface="微软雅黑"/>
              </a:rPr>
              <a:t>match='a'&gt;</a:t>
            </a:r>
            <a:endParaRPr sz="2400" dirty="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03278" y="0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03278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278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278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278" y="557517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5732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24201" y="1503426"/>
            <a:ext cx="7323455" cy="458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/>
                <a:cs typeface="微软雅黑"/>
              </a:rPr>
              <a:t>4</a:t>
            </a:r>
            <a:r>
              <a:rPr sz="2400" b="1" dirty="0">
                <a:latin typeface="微软雅黑"/>
                <a:cs typeface="微软雅黑"/>
              </a:rPr>
              <a:t>、字符</a:t>
            </a:r>
            <a:r>
              <a:rPr sz="2400" b="1" spc="-5" dirty="0">
                <a:latin typeface="微软雅黑"/>
                <a:cs typeface="微软雅黑"/>
              </a:rPr>
              <a:t>"?"</a:t>
            </a:r>
            <a:r>
              <a:rPr sz="2400" b="1" dirty="0">
                <a:latin typeface="微软雅黑"/>
                <a:cs typeface="微软雅黑"/>
              </a:rPr>
              <a:t>重复前面一个匹配字符零次或者一次。</a:t>
            </a:r>
            <a:endParaRPr sz="2400" dirty="0">
              <a:latin typeface="微软雅黑"/>
              <a:cs typeface="微软雅黑"/>
            </a:endParaRPr>
          </a:p>
          <a:p>
            <a:pPr marL="12700" marR="5704205">
              <a:lnSpc>
                <a:spcPct val="143600"/>
              </a:lnSpc>
              <a:spcBef>
                <a:spcPts val="1180"/>
              </a:spcBef>
            </a:pPr>
            <a:r>
              <a:rPr sz="2400" dirty="0">
                <a:latin typeface="微软雅黑"/>
                <a:cs typeface="微软雅黑"/>
              </a:rPr>
              <a:t>例 如 ：  </a:t>
            </a:r>
            <a:r>
              <a:rPr sz="2400" spc="5" dirty="0">
                <a:latin typeface="微软雅黑"/>
                <a:cs typeface="微软雅黑"/>
              </a:rPr>
              <a:t>import </a:t>
            </a:r>
            <a:r>
              <a:rPr sz="2400" spc="-25" dirty="0">
                <a:latin typeface="微软雅黑"/>
                <a:cs typeface="微软雅黑"/>
              </a:rPr>
              <a:t>re  </a:t>
            </a:r>
            <a:r>
              <a:rPr sz="2400" spc="-45" dirty="0">
                <a:latin typeface="微软雅黑"/>
                <a:cs typeface="微软雅黑"/>
              </a:rPr>
              <a:t>r</a:t>
            </a:r>
            <a:r>
              <a:rPr sz="2400" spc="-5" dirty="0">
                <a:latin typeface="微软雅黑"/>
                <a:cs typeface="微软雅黑"/>
              </a:rPr>
              <a:t>e</a:t>
            </a:r>
            <a:r>
              <a:rPr sz="2400" spc="-10" dirty="0">
                <a:latin typeface="微软雅黑"/>
                <a:cs typeface="微软雅黑"/>
              </a:rPr>
              <a:t>g</a:t>
            </a:r>
            <a:r>
              <a:rPr sz="2400" spc="-5" dirty="0">
                <a:latin typeface="微软雅黑"/>
                <a:cs typeface="微软雅黑"/>
              </a:rPr>
              <a:t>=</a:t>
            </a:r>
            <a:r>
              <a:rPr sz="2400" dirty="0">
                <a:latin typeface="微软雅黑"/>
                <a:cs typeface="微软雅黑"/>
              </a:rPr>
              <a:t>r</a:t>
            </a:r>
            <a:r>
              <a:rPr sz="2400" spc="-10" dirty="0">
                <a:latin typeface="微软雅黑"/>
                <a:cs typeface="微软雅黑"/>
              </a:rPr>
              <a:t>"</a:t>
            </a:r>
            <a:r>
              <a:rPr sz="2400" dirty="0">
                <a:latin typeface="微软雅黑"/>
                <a:cs typeface="微软雅黑"/>
              </a:rPr>
              <a:t>a</a:t>
            </a:r>
            <a:r>
              <a:rPr sz="2400" spc="5" dirty="0">
                <a:latin typeface="微软雅黑"/>
                <a:cs typeface="微软雅黑"/>
              </a:rPr>
              <a:t>b</a:t>
            </a:r>
            <a:r>
              <a:rPr sz="2400" dirty="0">
                <a:latin typeface="微软雅黑"/>
                <a:cs typeface="微软雅黑"/>
              </a:rPr>
              <a:t>?"</a:t>
            </a:r>
          </a:p>
          <a:p>
            <a:pPr marL="12700" marR="3251835">
              <a:lnSpc>
                <a:spcPct val="134700"/>
              </a:lnSpc>
              <a:spcBef>
                <a:spcPts val="10"/>
              </a:spcBef>
            </a:pPr>
            <a:r>
              <a:rPr sz="2400" spc="-10" dirty="0">
                <a:latin typeface="微软雅黑"/>
                <a:cs typeface="微软雅黑"/>
              </a:rPr>
              <a:t>m=re.search(reg,"abbcabc")  </a:t>
            </a:r>
            <a:r>
              <a:rPr sz="2400" spc="-5" dirty="0">
                <a:latin typeface="微软雅黑"/>
                <a:cs typeface="微软雅黑"/>
              </a:rPr>
              <a:t>print(m)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dirty="0">
                <a:latin typeface="微软雅黑"/>
                <a:cs typeface="微软雅黑"/>
              </a:rPr>
              <a:t>结果：</a:t>
            </a:r>
          </a:p>
          <a:p>
            <a:pPr marL="12700" marR="5080">
              <a:lnSpc>
                <a:spcPct val="134700"/>
              </a:lnSpc>
              <a:spcBef>
                <a:spcPts val="10"/>
              </a:spcBef>
            </a:pPr>
            <a:r>
              <a:rPr sz="2400" spc="-10" dirty="0">
                <a:latin typeface="微软雅黑"/>
                <a:cs typeface="微软雅黑"/>
              </a:rPr>
              <a:t>&lt;_sre.SRE_Match </a:t>
            </a:r>
            <a:r>
              <a:rPr sz="2400" spc="-5" dirty="0">
                <a:latin typeface="微软雅黑"/>
                <a:cs typeface="微软雅黑"/>
              </a:rPr>
              <a:t>object; span=(0, 2), </a:t>
            </a:r>
            <a:r>
              <a:rPr sz="2400" spc="-10" dirty="0">
                <a:latin typeface="微软雅黑"/>
                <a:cs typeface="微软雅黑"/>
              </a:rPr>
              <a:t>match='ab'&gt;  </a:t>
            </a:r>
            <a:r>
              <a:rPr sz="2400" spc="-5" dirty="0">
                <a:latin typeface="微软雅黑"/>
                <a:cs typeface="微软雅黑"/>
              </a:rPr>
              <a:t>匹配结果</a:t>
            </a:r>
            <a:r>
              <a:rPr sz="2400" dirty="0">
                <a:latin typeface="微软雅黑"/>
                <a:cs typeface="微软雅黑"/>
              </a:rPr>
              <a:t>是</a:t>
            </a:r>
            <a:r>
              <a:rPr sz="2400" spc="-5" dirty="0">
                <a:latin typeface="微软雅黑"/>
                <a:cs typeface="微软雅黑"/>
              </a:rPr>
              <a:t>"ab"，其中</a:t>
            </a:r>
            <a:r>
              <a:rPr sz="2400" dirty="0">
                <a:latin typeface="微软雅黑"/>
                <a:cs typeface="微软雅黑"/>
              </a:rPr>
              <a:t>b</a:t>
            </a:r>
            <a:r>
              <a:rPr sz="2400" spc="-5" dirty="0">
                <a:latin typeface="微软雅黑"/>
                <a:cs typeface="微软雅黑"/>
              </a:rPr>
              <a:t>重复一次。</a:t>
            </a:r>
            <a:endParaRPr sz="2400" dirty="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03278" y="0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03278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278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278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278" y="557517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5732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24201" y="1502409"/>
            <a:ext cx="9490710" cy="4609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/>
                <a:cs typeface="微软雅黑"/>
              </a:rPr>
              <a:t>5</a:t>
            </a:r>
            <a:r>
              <a:rPr sz="2400" b="1" dirty="0">
                <a:latin typeface="微软雅黑"/>
                <a:cs typeface="微软雅黑"/>
              </a:rPr>
              <a:t>、字符</a:t>
            </a:r>
            <a:r>
              <a:rPr sz="2400" b="1" spc="-5" dirty="0">
                <a:latin typeface="微软雅黑"/>
                <a:cs typeface="微软雅黑"/>
              </a:rPr>
              <a:t>"."</a:t>
            </a:r>
            <a:r>
              <a:rPr sz="2400" b="1" dirty="0">
                <a:latin typeface="微软雅黑"/>
                <a:cs typeface="微软雅黑"/>
              </a:rPr>
              <a:t>代表任何一个字符，但是没有特别声明时不代表字</a:t>
            </a:r>
            <a:r>
              <a:rPr sz="2400" b="1" spc="5" dirty="0">
                <a:latin typeface="微软雅黑"/>
                <a:cs typeface="微软雅黑"/>
              </a:rPr>
              <a:t>符</a:t>
            </a:r>
            <a:r>
              <a:rPr sz="2400" b="1" spc="-5" dirty="0">
                <a:latin typeface="微软雅黑"/>
                <a:cs typeface="微软雅黑"/>
              </a:rPr>
              <a:t>"</a:t>
            </a:r>
            <a:r>
              <a:rPr sz="2400" b="1" dirty="0">
                <a:latin typeface="微软雅黑"/>
                <a:cs typeface="微软雅黑"/>
              </a:rPr>
              <a:t>\</a:t>
            </a:r>
            <a:r>
              <a:rPr sz="2400" b="1" spc="-105" dirty="0">
                <a:latin typeface="微软雅黑"/>
                <a:cs typeface="微软雅黑"/>
              </a:rPr>
              <a:t>n</a:t>
            </a:r>
            <a:r>
              <a:rPr sz="2400" b="1" spc="-5" dirty="0">
                <a:latin typeface="微软雅黑"/>
                <a:cs typeface="微软雅黑"/>
              </a:rPr>
              <a:t>"</a:t>
            </a:r>
            <a:r>
              <a:rPr sz="2400" b="1" dirty="0">
                <a:latin typeface="微软雅黑"/>
                <a:cs typeface="微软雅黑"/>
              </a:rPr>
              <a:t>。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400" dirty="0">
                <a:latin typeface="微软雅黑"/>
                <a:cs typeface="微软雅黑"/>
              </a:rPr>
              <a:t>例如：</a:t>
            </a:r>
          </a:p>
          <a:p>
            <a:pPr marL="12700" marR="7999095">
              <a:lnSpc>
                <a:spcPct val="164700"/>
              </a:lnSpc>
              <a:spcBef>
                <a:spcPts val="10"/>
              </a:spcBef>
            </a:pPr>
            <a:r>
              <a:rPr sz="2400" spc="5" dirty="0">
                <a:latin typeface="微软雅黑"/>
                <a:cs typeface="微软雅黑"/>
              </a:rPr>
              <a:t>import </a:t>
            </a:r>
            <a:r>
              <a:rPr sz="2400" spc="-25" dirty="0">
                <a:latin typeface="微软雅黑"/>
                <a:cs typeface="微软雅黑"/>
              </a:rPr>
              <a:t>re  </a:t>
            </a:r>
            <a:r>
              <a:rPr sz="2400" dirty="0">
                <a:latin typeface="微软雅黑"/>
                <a:cs typeface="微软雅黑"/>
              </a:rPr>
              <a:t>s=</a:t>
            </a:r>
            <a:r>
              <a:rPr sz="2400" spc="-5" dirty="0">
                <a:latin typeface="微软雅黑"/>
                <a:cs typeface="微软雅黑"/>
              </a:rPr>
              <a:t>"</a:t>
            </a:r>
            <a:r>
              <a:rPr sz="2400" dirty="0">
                <a:latin typeface="微软雅黑"/>
                <a:cs typeface="微软雅黑"/>
              </a:rPr>
              <a:t>xaxb</a:t>
            </a:r>
            <a:r>
              <a:rPr sz="2400" spc="35" dirty="0">
                <a:latin typeface="微软雅黑"/>
                <a:cs typeface="微软雅黑"/>
              </a:rPr>
              <a:t>y</a:t>
            </a:r>
            <a:r>
              <a:rPr sz="2400" dirty="0">
                <a:latin typeface="微软雅黑"/>
                <a:cs typeface="微软雅黑"/>
              </a:rPr>
              <a:t>"</a:t>
            </a:r>
          </a:p>
          <a:p>
            <a:pPr marL="12700" marR="6431280">
              <a:lnSpc>
                <a:spcPts val="4750"/>
              </a:lnSpc>
              <a:spcBef>
                <a:spcPts val="459"/>
              </a:spcBef>
            </a:pPr>
            <a:r>
              <a:rPr sz="2400" spc="-10" dirty="0">
                <a:latin typeface="微软雅黑"/>
                <a:cs typeface="微软雅黑"/>
              </a:rPr>
              <a:t>m=re.search(r"a.b",s)  </a:t>
            </a:r>
            <a:r>
              <a:rPr sz="2400" spc="-5" dirty="0">
                <a:latin typeface="微软雅黑"/>
                <a:cs typeface="微软雅黑"/>
              </a:rPr>
              <a:t>print(m)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dirty="0">
                <a:latin typeface="微软雅黑"/>
                <a:cs typeface="微软雅黑"/>
              </a:rPr>
              <a:t>结果</a:t>
            </a:r>
            <a:r>
              <a:rPr sz="2400" spc="-5" dirty="0">
                <a:latin typeface="微软雅黑"/>
                <a:cs typeface="微软雅黑"/>
              </a:rPr>
              <a:t>"."</a:t>
            </a:r>
            <a:r>
              <a:rPr sz="2400" dirty="0">
                <a:latin typeface="微软雅黑"/>
                <a:cs typeface="微软雅黑"/>
              </a:rPr>
              <a:t>代表了字符</a:t>
            </a:r>
            <a:r>
              <a:rPr sz="2400" spc="-5" dirty="0">
                <a:latin typeface="微软雅黑"/>
                <a:cs typeface="微软雅黑"/>
              </a:rPr>
              <a:t>"x"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400" spc="-10" dirty="0">
                <a:latin typeface="微软雅黑"/>
                <a:cs typeface="微软雅黑"/>
              </a:rPr>
              <a:t>&lt;_sre.SRE_Match </a:t>
            </a:r>
            <a:r>
              <a:rPr sz="2400" spc="-5" dirty="0">
                <a:latin typeface="微软雅黑"/>
                <a:cs typeface="微软雅黑"/>
              </a:rPr>
              <a:t>object; span=(1, 4),</a:t>
            </a:r>
            <a:r>
              <a:rPr sz="2400" spc="35" dirty="0">
                <a:latin typeface="微软雅黑"/>
                <a:cs typeface="微软雅黑"/>
              </a:rPr>
              <a:t> </a:t>
            </a:r>
            <a:r>
              <a:rPr sz="2400" spc="-10" dirty="0">
                <a:latin typeface="微软雅黑"/>
                <a:cs typeface="微软雅黑"/>
              </a:rPr>
              <a:t>match='axb'&gt;</a:t>
            </a:r>
            <a:endParaRPr sz="2400" dirty="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03278" y="0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03278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278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278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278" y="557517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5732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24201" y="1502409"/>
            <a:ext cx="7323455" cy="4657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/>
                <a:cs typeface="微软雅黑"/>
              </a:rPr>
              <a:t>6</a:t>
            </a:r>
            <a:r>
              <a:rPr sz="2400" b="1" dirty="0">
                <a:latin typeface="微软雅黑"/>
                <a:cs typeface="微软雅黑"/>
              </a:rPr>
              <a:t>、</a:t>
            </a:r>
            <a:r>
              <a:rPr sz="2400" b="1" spc="-5" dirty="0">
                <a:latin typeface="微软雅黑"/>
                <a:cs typeface="微软雅黑"/>
              </a:rPr>
              <a:t>"|"</a:t>
            </a:r>
            <a:r>
              <a:rPr sz="2400" b="1" dirty="0">
                <a:latin typeface="微软雅黑"/>
                <a:cs typeface="微软雅黑"/>
              </a:rPr>
              <a:t>代表把左右分成两个部分。</a:t>
            </a:r>
            <a:endParaRPr sz="2400" dirty="0">
              <a:latin typeface="微软雅黑"/>
              <a:cs typeface="微软雅黑"/>
            </a:endParaRPr>
          </a:p>
          <a:p>
            <a:pPr marL="12700" marR="5934075">
              <a:lnSpc>
                <a:spcPts val="4750"/>
              </a:lnSpc>
              <a:spcBef>
                <a:spcPts val="459"/>
              </a:spcBef>
            </a:pPr>
            <a:r>
              <a:rPr sz="2400" dirty="0">
                <a:latin typeface="微软雅黑"/>
                <a:cs typeface="微软雅黑"/>
              </a:rPr>
              <a:t>例 如 ：  </a:t>
            </a:r>
            <a:r>
              <a:rPr sz="2400" spc="5" dirty="0">
                <a:latin typeface="微软雅黑"/>
                <a:cs typeface="微软雅黑"/>
              </a:rPr>
              <a:t>import</a:t>
            </a:r>
            <a:r>
              <a:rPr sz="2400" spc="-75" dirty="0">
                <a:latin typeface="微软雅黑"/>
                <a:cs typeface="微软雅黑"/>
              </a:rPr>
              <a:t> </a:t>
            </a:r>
            <a:r>
              <a:rPr sz="2400" spc="-25" dirty="0">
                <a:latin typeface="微软雅黑"/>
                <a:cs typeface="微软雅黑"/>
              </a:rPr>
              <a:t>re</a:t>
            </a:r>
            <a:endParaRPr sz="2400" dirty="0">
              <a:latin typeface="微软雅黑"/>
              <a:cs typeface="微软雅黑"/>
            </a:endParaRPr>
          </a:p>
          <a:p>
            <a:pPr marL="12700" marR="3895090">
              <a:lnSpc>
                <a:spcPts val="4740"/>
              </a:lnSpc>
              <a:spcBef>
                <a:spcPts val="5"/>
              </a:spcBef>
            </a:pPr>
            <a:r>
              <a:rPr sz="2400" spc="-5" dirty="0">
                <a:latin typeface="微软雅黑"/>
                <a:cs typeface="微软雅黑"/>
              </a:rPr>
              <a:t>s="xaabababy"  </a:t>
            </a:r>
            <a:r>
              <a:rPr sz="2400" spc="-10" dirty="0">
                <a:latin typeface="微软雅黑"/>
                <a:cs typeface="微软雅黑"/>
              </a:rPr>
              <a:t>m=re.search(r"ab|ba",s)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400" spc="-5" dirty="0">
                <a:latin typeface="微软雅黑"/>
                <a:cs typeface="微软雅黑"/>
              </a:rPr>
              <a:t>print(m)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400" dirty="0" err="1">
                <a:latin typeface="微软雅黑"/>
                <a:cs typeface="微软雅黑"/>
              </a:rPr>
              <a:t>结果匹配</a:t>
            </a:r>
            <a:r>
              <a:rPr sz="2400" spc="-5" dirty="0" err="1">
                <a:latin typeface="微软雅黑"/>
                <a:cs typeface="微软雅黑"/>
              </a:rPr>
              <a:t>"ab</a:t>
            </a:r>
            <a:r>
              <a:rPr sz="2400" spc="-5" dirty="0">
                <a:latin typeface="微软雅黑"/>
                <a:cs typeface="微软雅黑"/>
              </a:rPr>
              <a:t>"</a:t>
            </a:r>
            <a:r>
              <a:rPr lang="zh-CN" altLang="en-US" sz="2400" dirty="0">
                <a:latin typeface="微软雅黑"/>
                <a:cs typeface="微软雅黑"/>
              </a:rPr>
              <a:t>或</a:t>
            </a:r>
            <a:r>
              <a:rPr sz="2400" dirty="0" err="1">
                <a:latin typeface="微软雅黑"/>
                <a:cs typeface="微软雅黑"/>
              </a:rPr>
              <a:t>者</a:t>
            </a:r>
            <a:r>
              <a:rPr sz="2400" spc="-10" dirty="0" err="1">
                <a:latin typeface="微软雅黑"/>
                <a:cs typeface="微软雅黑"/>
              </a:rPr>
              <a:t>"ba"</a:t>
            </a:r>
            <a:r>
              <a:rPr sz="2400" dirty="0" err="1">
                <a:latin typeface="微软雅黑"/>
                <a:cs typeface="微软雅黑"/>
              </a:rPr>
              <a:t>都可以</a:t>
            </a:r>
            <a:r>
              <a:rPr sz="2400" dirty="0">
                <a:latin typeface="微软雅黑"/>
                <a:cs typeface="微软雅黑"/>
              </a:rPr>
              <a:t>：</a:t>
            </a:r>
          </a:p>
          <a:p>
            <a:pPr marL="12700">
              <a:lnSpc>
                <a:spcPct val="100000"/>
              </a:lnSpc>
              <a:spcBef>
                <a:spcPts val="1865"/>
              </a:spcBef>
            </a:pPr>
            <a:r>
              <a:rPr sz="2400" spc="-10" dirty="0">
                <a:latin typeface="微软雅黑"/>
                <a:cs typeface="微软雅黑"/>
              </a:rPr>
              <a:t>&lt;_sre.SRE_Match </a:t>
            </a:r>
            <a:r>
              <a:rPr sz="2400" spc="-5" dirty="0">
                <a:latin typeface="微软雅黑"/>
                <a:cs typeface="微软雅黑"/>
              </a:rPr>
              <a:t>object; span=(2, 4),</a:t>
            </a:r>
            <a:r>
              <a:rPr sz="2400" spc="40" dirty="0">
                <a:latin typeface="微软雅黑"/>
                <a:cs typeface="微软雅黑"/>
              </a:rPr>
              <a:t> </a:t>
            </a:r>
            <a:r>
              <a:rPr sz="2400" spc="-10" dirty="0">
                <a:latin typeface="微软雅黑"/>
                <a:cs typeface="微软雅黑"/>
              </a:rPr>
              <a:t>match='ab'&gt;</a:t>
            </a:r>
            <a:endParaRPr sz="2400" dirty="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03278" y="0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03278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3278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3278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29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3278" y="5575171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29" h="1283334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5732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40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33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180966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1"/>
                </a:lnTo>
                <a:lnTo>
                  <a:pt x="188747" y="1284731"/>
                </a:lnTo>
                <a:lnTo>
                  <a:pt x="188747" y="0"/>
                </a:lnTo>
                <a:close/>
              </a:path>
            </a:pathLst>
          </a:custGeom>
          <a:solidFill>
            <a:srgbClr val="FBA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786633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EB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392427"/>
            <a:ext cx="189230" cy="1285240"/>
          </a:xfrm>
          <a:custGeom>
            <a:avLst/>
            <a:gdLst/>
            <a:ahLst/>
            <a:cxnLst/>
            <a:rect l="l" t="t" r="r" b="b"/>
            <a:pathLst>
              <a:path w="189230" h="1285239">
                <a:moveTo>
                  <a:pt x="188747" y="0"/>
                </a:moveTo>
                <a:lnTo>
                  <a:pt x="0" y="0"/>
                </a:lnTo>
                <a:lnTo>
                  <a:pt x="0" y="1284732"/>
                </a:lnTo>
                <a:lnTo>
                  <a:pt x="188747" y="1284732"/>
                </a:lnTo>
                <a:lnTo>
                  <a:pt x="188747" y="0"/>
                </a:lnTo>
                <a:close/>
              </a:path>
            </a:pathLst>
          </a:custGeom>
          <a:solidFill>
            <a:srgbClr val="52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89230" cy="1283335"/>
          </a:xfrm>
          <a:custGeom>
            <a:avLst/>
            <a:gdLst/>
            <a:ahLst/>
            <a:cxnLst/>
            <a:rect l="l" t="t" r="r" b="b"/>
            <a:pathLst>
              <a:path w="189230" h="1283335">
                <a:moveTo>
                  <a:pt x="188747" y="0"/>
                </a:moveTo>
                <a:lnTo>
                  <a:pt x="0" y="0"/>
                </a:lnTo>
                <a:lnTo>
                  <a:pt x="0" y="1282827"/>
                </a:lnTo>
                <a:lnTo>
                  <a:pt x="188747" y="1282827"/>
                </a:lnTo>
                <a:lnTo>
                  <a:pt x="188747" y="0"/>
                </a:lnTo>
                <a:close/>
              </a:path>
            </a:pathLst>
          </a:custGeom>
          <a:solidFill>
            <a:srgbClr val="3645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24201" y="1281811"/>
            <a:ext cx="8576945" cy="5194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400" b="1" spc="-5" dirty="0">
                <a:latin typeface="微软雅黑"/>
                <a:cs typeface="微软雅黑"/>
              </a:rPr>
              <a:t>7</a:t>
            </a:r>
            <a:r>
              <a:rPr sz="2400" b="1" dirty="0">
                <a:latin typeface="微软雅黑"/>
                <a:cs typeface="微软雅黑"/>
              </a:rPr>
              <a:t>、特殊字符使用反斜</a:t>
            </a:r>
            <a:r>
              <a:rPr sz="2400" b="1" spc="5" dirty="0">
                <a:latin typeface="微软雅黑"/>
                <a:cs typeface="微软雅黑"/>
              </a:rPr>
              <a:t>线</a:t>
            </a:r>
            <a:r>
              <a:rPr sz="2400" b="1" spc="-5" dirty="0">
                <a:latin typeface="微软雅黑"/>
                <a:cs typeface="微软雅黑"/>
              </a:rPr>
              <a:t>"</a:t>
            </a:r>
            <a:r>
              <a:rPr sz="2400" b="1" dirty="0">
                <a:latin typeface="微软雅黑"/>
                <a:cs typeface="微软雅黑"/>
              </a:rPr>
              <a:t>\</a:t>
            </a:r>
            <a:r>
              <a:rPr sz="2400" b="1" spc="-5" dirty="0">
                <a:latin typeface="微软雅黑"/>
                <a:cs typeface="微软雅黑"/>
              </a:rPr>
              <a:t>"</a:t>
            </a:r>
            <a:r>
              <a:rPr sz="2400" b="1" dirty="0">
                <a:latin typeface="微软雅黑"/>
                <a:cs typeface="微软雅黑"/>
              </a:rPr>
              <a:t>引导，例如</a:t>
            </a:r>
            <a:r>
              <a:rPr sz="2400" b="1" spc="-5" dirty="0">
                <a:latin typeface="微软雅黑"/>
                <a:cs typeface="微软雅黑"/>
              </a:rPr>
              <a:t>"</a:t>
            </a:r>
            <a:r>
              <a:rPr sz="2400" b="1" dirty="0">
                <a:latin typeface="微软雅黑"/>
                <a:cs typeface="微软雅黑"/>
              </a:rPr>
              <a:t>\r"、</a:t>
            </a:r>
            <a:r>
              <a:rPr sz="2400" b="1" spc="-5" dirty="0">
                <a:latin typeface="微软雅黑"/>
                <a:cs typeface="微软雅黑"/>
              </a:rPr>
              <a:t>"</a:t>
            </a:r>
            <a:r>
              <a:rPr sz="2400" b="1" dirty="0">
                <a:latin typeface="微软雅黑"/>
                <a:cs typeface="微软雅黑"/>
              </a:rPr>
              <a:t>\</a:t>
            </a:r>
            <a:r>
              <a:rPr sz="2400" b="1" spc="-105" dirty="0">
                <a:latin typeface="微软雅黑"/>
                <a:cs typeface="微软雅黑"/>
              </a:rPr>
              <a:t>n</a:t>
            </a:r>
            <a:r>
              <a:rPr sz="2400" b="1" spc="-5" dirty="0">
                <a:latin typeface="微软雅黑"/>
                <a:cs typeface="微软雅黑"/>
              </a:rPr>
              <a:t>"</a:t>
            </a:r>
            <a:r>
              <a:rPr sz="2400" b="1" dirty="0">
                <a:latin typeface="微软雅黑"/>
                <a:cs typeface="微软雅黑"/>
              </a:rPr>
              <a:t>、</a:t>
            </a:r>
            <a:r>
              <a:rPr sz="2400" b="1" spc="-5" dirty="0">
                <a:latin typeface="微软雅黑"/>
                <a:cs typeface="微软雅黑"/>
              </a:rPr>
              <a:t>"</a:t>
            </a:r>
            <a:r>
              <a:rPr sz="2400" b="1" dirty="0">
                <a:latin typeface="微软雅黑"/>
                <a:cs typeface="微软雅黑"/>
              </a:rPr>
              <a:t>\t</a:t>
            </a:r>
            <a:r>
              <a:rPr sz="2400" b="1" spc="-5" dirty="0">
                <a:latin typeface="微软雅黑"/>
                <a:cs typeface="微软雅黑"/>
              </a:rPr>
              <a:t>"</a:t>
            </a:r>
            <a:r>
              <a:rPr sz="2400" b="1" dirty="0">
                <a:latin typeface="微软雅黑"/>
                <a:cs typeface="微软雅黑"/>
              </a:rPr>
              <a:t>、</a:t>
            </a:r>
            <a:r>
              <a:rPr sz="2400" b="1" spc="-5" dirty="0">
                <a:latin typeface="微软雅黑"/>
                <a:cs typeface="微软雅黑"/>
              </a:rPr>
              <a:t>"</a:t>
            </a:r>
            <a:r>
              <a:rPr sz="2400" b="1" dirty="0">
                <a:latin typeface="微软雅黑"/>
                <a:cs typeface="微软雅黑"/>
              </a:rPr>
              <a:t>\\" 分别表示回车、换行、制表符号与反斜线自己本身。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400" dirty="0">
                <a:latin typeface="微软雅黑"/>
                <a:cs typeface="微软雅黑"/>
              </a:rPr>
              <a:t>例如：</a:t>
            </a:r>
          </a:p>
          <a:p>
            <a:pPr marL="12700" marR="6644005">
              <a:lnSpc>
                <a:spcPct val="164700"/>
              </a:lnSpc>
              <a:spcBef>
                <a:spcPts val="10"/>
              </a:spcBef>
            </a:pPr>
            <a:r>
              <a:rPr sz="2400" spc="5" dirty="0">
                <a:latin typeface="微软雅黑"/>
                <a:cs typeface="微软雅黑"/>
              </a:rPr>
              <a:t>import </a:t>
            </a:r>
            <a:r>
              <a:rPr sz="2400" spc="-25" dirty="0">
                <a:latin typeface="微软雅黑"/>
                <a:cs typeface="微软雅黑"/>
              </a:rPr>
              <a:t>re  </a:t>
            </a:r>
            <a:r>
              <a:rPr sz="2400" spc="-45" dirty="0">
                <a:latin typeface="微软雅黑"/>
                <a:cs typeface="微软雅黑"/>
              </a:rPr>
              <a:t>r</a:t>
            </a:r>
            <a:r>
              <a:rPr sz="2400" spc="-5" dirty="0">
                <a:latin typeface="微软雅黑"/>
                <a:cs typeface="微软雅黑"/>
              </a:rPr>
              <a:t>eg=</a:t>
            </a:r>
            <a:r>
              <a:rPr sz="2400" dirty="0">
                <a:latin typeface="微软雅黑"/>
                <a:cs typeface="微软雅黑"/>
              </a:rPr>
              <a:t>r"</a:t>
            </a:r>
            <a:r>
              <a:rPr sz="2400" spc="-5" dirty="0">
                <a:latin typeface="微软雅黑"/>
                <a:cs typeface="微软雅黑"/>
              </a:rPr>
              <a:t>a\n</a:t>
            </a:r>
            <a:r>
              <a:rPr sz="2400" dirty="0">
                <a:latin typeface="微软雅黑"/>
                <a:cs typeface="微软雅黑"/>
              </a:rPr>
              <a:t>b</a:t>
            </a:r>
            <a:r>
              <a:rPr sz="2400" spc="5" dirty="0">
                <a:latin typeface="微软雅黑"/>
                <a:cs typeface="微软雅黑"/>
              </a:rPr>
              <a:t>?"</a:t>
            </a:r>
            <a:endParaRPr sz="2400" dirty="0">
              <a:latin typeface="微软雅黑"/>
              <a:cs typeface="微软雅黑"/>
            </a:endParaRPr>
          </a:p>
          <a:p>
            <a:pPr marL="12700" marR="4233545">
              <a:lnSpc>
                <a:spcPts val="4750"/>
              </a:lnSpc>
              <a:spcBef>
                <a:spcPts val="459"/>
              </a:spcBef>
            </a:pPr>
            <a:r>
              <a:rPr sz="2400" spc="-10" dirty="0">
                <a:latin typeface="微软雅黑"/>
                <a:cs typeface="微软雅黑"/>
              </a:rPr>
              <a:t>m=re.search(reg,"ca\nbcabc")  </a:t>
            </a:r>
            <a:r>
              <a:rPr sz="2400" spc="-5" dirty="0">
                <a:latin typeface="微软雅黑"/>
                <a:cs typeface="微软雅黑"/>
              </a:rPr>
              <a:t>print(m)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dirty="0">
                <a:latin typeface="微软雅黑"/>
                <a:cs typeface="微软雅黑"/>
              </a:rPr>
              <a:t>结果匹配</a:t>
            </a:r>
            <a:r>
              <a:rPr sz="2400" spc="-5" dirty="0">
                <a:latin typeface="微软雅黑"/>
                <a:cs typeface="微软雅黑"/>
              </a:rPr>
              <a:t>"a\n\b":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400" spc="-10" dirty="0">
                <a:latin typeface="微软雅黑"/>
                <a:cs typeface="微软雅黑"/>
              </a:rPr>
              <a:t>&lt;_sre.SRE_Match </a:t>
            </a:r>
            <a:r>
              <a:rPr sz="2400" spc="-5" dirty="0">
                <a:latin typeface="微软雅黑"/>
                <a:cs typeface="微软雅黑"/>
              </a:rPr>
              <a:t>object; span=(1, 4),</a:t>
            </a:r>
            <a:r>
              <a:rPr sz="2400" spc="35" dirty="0">
                <a:latin typeface="微软雅黑"/>
                <a:cs typeface="微软雅黑"/>
              </a:rPr>
              <a:t> </a:t>
            </a:r>
            <a:r>
              <a:rPr sz="2400" spc="-10" dirty="0">
                <a:latin typeface="微软雅黑"/>
                <a:cs typeface="微软雅黑"/>
              </a:rPr>
              <a:t>match='a\nb'&gt;</a:t>
            </a:r>
            <a:endParaRPr sz="2400" dirty="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</TotalTime>
  <Words>1267</Words>
  <Application>Microsoft Macintosh PowerPoint</Application>
  <PresentationFormat>宽屏</PresentationFormat>
  <Paragraphs>106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宋体</vt:lpstr>
      <vt:lpstr>微软雅黑</vt:lpstr>
      <vt:lpstr>Calibri</vt:lpstr>
      <vt:lpstr>Office Theme</vt:lpstr>
      <vt:lpstr>正则表达式</vt:lpstr>
      <vt:lpstr>正则表达式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（飞印象）简约商务通用模板</dc:title>
  <dc:creator>飞印象</dc:creator>
  <cp:lastModifiedBy>Ouki Wang (RD-AS)</cp:lastModifiedBy>
  <cp:revision>11</cp:revision>
  <dcterms:created xsi:type="dcterms:W3CDTF">2021-04-25T07:17:31Z</dcterms:created>
  <dcterms:modified xsi:type="dcterms:W3CDTF">2024-10-17T08:42:19Z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2018-10-19T00:00:00Z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2021-04-25T00:00:00Z</vt:filetime>
  </property>
  <property fmtid="{D5CDD505-2E9C-101B-9397-08002B2CF9AE}" pid="5" name="MSIP_Label_fb50d67e-2428-41a1-85f0-bee73fd61572_Enabled">
    <vt:lpwstr>true</vt:lpwstr>
  </property>
  <property fmtid="{D5CDD505-2E9C-101B-9397-08002B2CF9AE}" pid="6" name="MSIP_Label_fb50d67e-2428-41a1-85f0-bee73fd61572_SetDate">
    <vt:lpwstr>2024-10-12T14:16:06Z</vt:lpwstr>
  </property>
  <property fmtid="{D5CDD505-2E9C-101B-9397-08002B2CF9AE}" pid="7" name="MSIP_Label_fb50d67e-2428-41a1-85f0-bee73fd61572_Method">
    <vt:lpwstr>Privileged</vt:lpwstr>
  </property>
  <property fmtid="{D5CDD505-2E9C-101B-9397-08002B2CF9AE}" pid="8" name="MSIP_Label_fb50d67e-2428-41a1-85f0-bee73fd61572_Name">
    <vt:lpwstr>Public Information - no protection</vt:lpwstr>
  </property>
  <property fmtid="{D5CDD505-2E9C-101B-9397-08002B2CF9AE}" pid="9" name="MSIP_Label_fb50d67e-2428-41a1-85f0-bee73fd61572_SiteId">
    <vt:lpwstr>3e04753a-ae5b-42d4-a86d-d6f05460f9e4</vt:lpwstr>
  </property>
  <property fmtid="{D5CDD505-2E9C-101B-9397-08002B2CF9AE}" pid="10" name="MSIP_Label_fb50d67e-2428-41a1-85f0-bee73fd61572_ActionId">
    <vt:lpwstr>b0cd6cf6-22ac-4968-881f-791d4037b3bf</vt:lpwstr>
  </property>
  <property fmtid="{D5CDD505-2E9C-101B-9397-08002B2CF9AE}" pid="11" name="MSIP_Label_fb50d67e-2428-41a1-85f0-bee73fd61572_ContentBits">
    <vt:lpwstr>0</vt:lpwstr>
  </property>
</Properties>
</file>