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22"/>
  </p:notesMasterIdLst>
  <p:sldIdLst>
    <p:sldId id="256" r:id="rId5"/>
    <p:sldId id="303" r:id="rId6"/>
    <p:sldId id="325" r:id="rId7"/>
    <p:sldId id="326" r:id="rId8"/>
    <p:sldId id="327" r:id="rId9"/>
    <p:sldId id="328" r:id="rId10"/>
    <p:sldId id="331" r:id="rId11"/>
    <p:sldId id="324" r:id="rId12"/>
    <p:sldId id="257" r:id="rId13"/>
    <p:sldId id="258" r:id="rId14"/>
    <p:sldId id="259" r:id="rId15"/>
    <p:sldId id="329" r:id="rId16"/>
    <p:sldId id="300" r:id="rId17"/>
    <p:sldId id="304" r:id="rId18"/>
    <p:sldId id="301" r:id="rId19"/>
    <p:sldId id="260" r:id="rId20"/>
    <p:sldId id="322"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Montserrat"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8DBC2-3C1D-4217-8053-BA8C3EC0E025}" v="20" dt="2021-04-24T13:16:00.593"/>
    <p1510:client id="{0C150F68-42F6-433D-B7C0-F8388CBF43B8}" v="13" dt="2021-04-25T03:16:47.770"/>
    <p1510:client id="{154DB1A3-D798-4712-A808-E206EE34D84C}" v="4" dt="2021-04-24T19:36:35.829"/>
    <p1510:client id="{1D494A44-8AF3-48C8-A347-C4814B2C53D3}" v="791" dt="2021-04-25T04:25:38.637"/>
    <p1510:client id="{3A8C746F-3FD8-4431-8547-7451C991701A}" v="7" dt="2021-04-25T03:59:04.199"/>
    <p1510:client id="{3C6B48CC-C7C5-40BE-B20E-A5607CBA8513}" v="428" dt="2021-04-24T15:01:55.732"/>
    <p1510:client id="{7685E1AC-8710-0341-BBB4-AD6DBC7D4149}" v="802" dt="2021-04-25T04:32:26.355"/>
    <p1510:client id="{9DECA305-9941-4D74-8954-14FD7F0AC7B5}" v="1" dt="2021-04-24T13:55:12.436"/>
    <p1510:client id="{A2E652D9-0998-493B-9192-E154EBBDF68F}" v="1950" dt="2021-04-25T07:29:15.418"/>
    <p1510:client id="{BCBE4324-D8DC-4488-983E-ACEA536E5987}" v="439" dt="2021-04-24T13:55:08.227"/>
    <p1510:client id="{BCFAC9D7-3AAC-4001-8BED-CC1AB6D34880}" v="254" dt="2021-04-24T14:30:25.145"/>
    <p1510:client id="{C705390F-456D-4469-85FE-6C0BD4A701CB}" v="6" vWet="28" dt="2021-04-25T07:29:12.812"/>
    <p1510:client id="{E0C82EC5-E762-4AE7-A24E-563FAA43059C}" v="26" dt="2021-04-25T04:23:24.480"/>
  </p1510:revLst>
</p1510:revInfo>
</file>

<file path=ppt/tableStyles.xml><?xml version="1.0" encoding="utf-8"?>
<a:tblStyleLst xmlns:a="http://schemas.openxmlformats.org/drawingml/2006/main" def="{B9D65BA1-6D69-4548-B479-736EBF70C33D}">
  <a:tblStyle styleId="{B9D65BA1-6D69-4548-B479-736EBF70C33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2065233-25E1-4989-AD35-E11AE04927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372" autoAdjust="0"/>
  </p:normalViewPr>
  <p:slideViewPr>
    <p:cSldViewPr snapToGrid="0">
      <p:cViewPr varScale="1">
        <p:scale>
          <a:sx n="126" d="100"/>
          <a:sy n="126" d="100"/>
        </p:scale>
        <p:origin x="256" y="72"/>
      </p:cViewPr>
      <p:guideLst>
        <p:guide orient="horz" pos="164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9A77B7-1BD0-494F-AA6F-8DF184DCC422}" type="doc">
      <dgm:prSet loTypeId="urn:microsoft.com/office/officeart/2005/8/layout/chevron2" loCatId="process" qsTypeId="urn:microsoft.com/office/officeart/2005/8/quickstyle/simple1" qsCatId="simple" csTypeId="urn:microsoft.com/office/officeart/2005/8/colors/accent1_3" csCatId="accent1" phldr="1"/>
      <dgm:spPr/>
      <dgm:t>
        <a:bodyPr/>
        <a:lstStyle/>
        <a:p>
          <a:endParaRPr lang="zh-CN" altLang="en-US"/>
        </a:p>
      </dgm:t>
    </dgm:pt>
    <dgm:pt modelId="{DD74F3C7-D870-4418-947B-781EF726C466}">
      <dgm:prSet phldrT="[文本]" phldr="0"/>
      <dgm:spPr/>
      <dgm:t>
        <a:bodyPr/>
        <a:lstStyle/>
        <a:p>
          <a:pPr rtl="0"/>
          <a:r>
            <a:rPr lang="zh-CN" altLang="en-US" b="1">
              <a:latin typeface="Arial"/>
            </a:rPr>
            <a:t>Sentimental </a:t>
          </a:r>
          <a:r>
            <a:rPr lang="en-US" altLang="zh-CN" b="1">
              <a:latin typeface="Arial"/>
            </a:rPr>
            <a:t>M</a:t>
          </a:r>
          <a:r>
            <a:rPr lang="zh-CN" altLang="en-US" b="1">
              <a:latin typeface="Arial"/>
            </a:rPr>
            <a:t>ethod</a:t>
          </a:r>
          <a:endParaRPr lang="zh-CN" altLang="en-US" b="1"/>
        </a:p>
      </dgm:t>
    </dgm:pt>
    <dgm:pt modelId="{B52A2736-CB72-42FC-B872-632751A3F85F}" type="parTrans" cxnId="{E29F0BD6-DC27-4F21-B290-9FE8A405B1FB}">
      <dgm:prSet/>
      <dgm:spPr/>
      <dgm:t>
        <a:bodyPr/>
        <a:lstStyle/>
        <a:p>
          <a:endParaRPr lang="zh-CN" altLang="en-US"/>
        </a:p>
      </dgm:t>
    </dgm:pt>
    <dgm:pt modelId="{6047A443-4EBF-4037-A381-9D841A89132B}" type="sibTrans" cxnId="{E29F0BD6-DC27-4F21-B290-9FE8A405B1FB}">
      <dgm:prSet/>
      <dgm:spPr/>
      <dgm:t>
        <a:bodyPr/>
        <a:lstStyle/>
        <a:p>
          <a:endParaRPr lang="zh-CN" altLang="en-US"/>
        </a:p>
      </dgm:t>
    </dgm:pt>
    <dgm:pt modelId="{5B6F6B98-1362-4100-A90C-00CF836F56EA}">
      <dgm:prSet phldrT="[文本]" phldr="0" custT="1"/>
      <dgm:spPr/>
      <dgm:t>
        <a:bodyPr/>
        <a:lstStyle/>
        <a:p>
          <a:r>
            <a:rPr lang="zh-CN" altLang="en-US" sz="1400" b="0" dirty="0">
              <a:latin typeface="Arial"/>
            </a:rPr>
            <a:t>Package-based</a:t>
          </a:r>
          <a:endParaRPr lang="zh-CN" altLang="en-US" sz="1400" b="0" dirty="0"/>
        </a:p>
      </dgm:t>
    </dgm:pt>
    <dgm:pt modelId="{70BE0F19-CBE8-45A4-A399-06A85477B119}" type="parTrans" cxnId="{F011ABCB-9585-4A8A-AA3A-DECC3260EEF3}">
      <dgm:prSet/>
      <dgm:spPr/>
      <dgm:t>
        <a:bodyPr/>
        <a:lstStyle/>
        <a:p>
          <a:endParaRPr lang="zh-CN" altLang="en-US"/>
        </a:p>
      </dgm:t>
    </dgm:pt>
    <dgm:pt modelId="{FCF01873-B871-401D-B2C1-5B7132C1A40E}" type="sibTrans" cxnId="{F011ABCB-9585-4A8A-AA3A-DECC3260EEF3}">
      <dgm:prSet/>
      <dgm:spPr/>
      <dgm:t>
        <a:bodyPr/>
        <a:lstStyle/>
        <a:p>
          <a:endParaRPr lang="zh-CN" altLang="en-US"/>
        </a:p>
      </dgm:t>
    </dgm:pt>
    <dgm:pt modelId="{6FF99165-6FF6-4BC2-8B05-11812D70217C}">
      <dgm:prSet phldrT="[文本]" phldr="0" custT="1"/>
      <dgm:spPr/>
      <dgm:t>
        <a:bodyPr/>
        <a:lstStyle/>
        <a:p>
          <a:r>
            <a:rPr lang="zh-CN" altLang="en-US" sz="1400" b="0" dirty="0">
              <a:latin typeface="Arial"/>
            </a:rPr>
            <a:t>Self-designed</a:t>
          </a:r>
          <a:endParaRPr lang="zh-CN" altLang="en-US" sz="1400" b="0" dirty="0"/>
        </a:p>
      </dgm:t>
    </dgm:pt>
    <dgm:pt modelId="{3A40AC5D-58B1-414F-81B7-8C4E22BAD1F5}" type="parTrans" cxnId="{4B9408A9-2EBC-4CC1-9C54-AE71978D48A6}">
      <dgm:prSet/>
      <dgm:spPr/>
      <dgm:t>
        <a:bodyPr/>
        <a:lstStyle/>
        <a:p>
          <a:endParaRPr lang="zh-CN" altLang="en-US"/>
        </a:p>
      </dgm:t>
    </dgm:pt>
    <dgm:pt modelId="{D96BD9B2-6B57-4674-A025-BC67089CE137}" type="sibTrans" cxnId="{4B9408A9-2EBC-4CC1-9C54-AE71978D48A6}">
      <dgm:prSet/>
      <dgm:spPr/>
      <dgm:t>
        <a:bodyPr/>
        <a:lstStyle/>
        <a:p>
          <a:endParaRPr lang="zh-CN" altLang="en-US"/>
        </a:p>
      </dgm:t>
    </dgm:pt>
    <dgm:pt modelId="{0A173383-A9E6-4853-A8AF-B46FA0B98A87}">
      <dgm:prSet phldrT="[文本]" phldr="0"/>
      <dgm:spPr/>
      <dgm:t>
        <a:bodyPr/>
        <a:lstStyle/>
        <a:p>
          <a:pPr rtl="0"/>
          <a:r>
            <a:rPr lang="zh-CN" altLang="en-US" b="1">
              <a:latin typeface="Arial"/>
            </a:rPr>
            <a:t>Average </a:t>
          </a:r>
          <a:r>
            <a:rPr lang="en-US" altLang="zh-CN" b="1">
              <a:latin typeface="Arial"/>
            </a:rPr>
            <a:t>M</a:t>
          </a:r>
          <a:r>
            <a:rPr lang="zh-CN" altLang="en-US" b="1">
              <a:latin typeface="Arial"/>
            </a:rPr>
            <a:t>ethod</a:t>
          </a:r>
          <a:endParaRPr lang="zh-CN" altLang="en-US" b="1"/>
        </a:p>
      </dgm:t>
    </dgm:pt>
    <dgm:pt modelId="{BE0DACD5-4719-43AE-A62E-21B3266FF526}" type="parTrans" cxnId="{9A24D9A5-A4F0-4800-9C45-648613F50A52}">
      <dgm:prSet/>
      <dgm:spPr/>
      <dgm:t>
        <a:bodyPr/>
        <a:lstStyle/>
        <a:p>
          <a:endParaRPr lang="zh-CN" altLang="en-US"/>
        </a:p>
      </dgm:t>
    </dgm:pt>
    <dgm:pt modelId="{C0ACA770-5B85-4C2A-9EDE-53B5ED2B7EE1}" type="sibTrans" cxnId="{9A24D9A5-A4F0-4800-9C45-648613F50A52}">
      <dgm:prSet/>
      <dgm:spPr/>
      <dgm:t>
        <a:bodyPr/>
        <a:lstStyle/>
        <a:p>
          <a:endParaRPr lang="zh-CN" altLang="en-US"/>
        </a:p>
      </dgm:t>
    </dgm:pt>
    <dgm:pt modelId="{BD8305A9-78B5-4051-9206-D2FA94A93EB2}">
      <dgm:prSet phldrT="[文本]" phldr="0" custT="1"/>
      <dgm:spPr/>
      <dgm:t>
        <a:bodyPr/>
        <a:lstStyle/>
        <a:p>
          <a:pPr rtl="0"/>
          <a:r>
            <a:rPr lang="zh-CN" altLang="en-US" sz="1400" b="0" dirty="0">
              <a:latin typeface="Arial"/>
            </a:rPr>
            <a:t>Average all rows</a:t>
          </a:r>
          <a:endParaRPr lang="zh-CN" altLang="en-US" sz="1400" b="0" dirty="0"/>
        </a:p>
      </dgm:t>
    </dgm:pt>
    <dgm:pt modelId="{634875BA-FFCC-4E8A-9314-4D90B72FBD56}" type="parTrans" cxnId="{44F3CE07-F699-4381-8DF0-58A70FC8B5E2}">
      <dgm:prSet/>
      <dgm:spPr/>
      <dgm:t>
        <a:bodyPr/>
        <a:lstStyle/>
        <a:p>
          <a:endParaRPr lang="zh-CN" altLang="en-US"/>
        </a:p>
      </dgm:t>
    </dgm:pt>
    <dgm:pt modelId="{FB187975-83BE-4E0F-99EB-D9A01750AC0C}" type="sibTrans" cxnId="{44F3CE07-F699-4381-8DF0-58A70FC8B5E2}">
      <dgm:prSet/>
      <dgm:spPr/>
      <dgm:t>
        <a:bodyPr/>
        <a:lstStyle/>
        <a:p>
          <a:endParaRPr lang="zh-CN" altLang="en-US"/>
        </a:p>
      </dgm:t>
    </dgm:pt>
    <dgm:pt modelId="{EEDC45B2-4CF2-4B97-8B26-8DEFAA415FFD}">
      <dgm:prSet phldrT="[文本]" phldr="0" custT="1"/>
      <dgm:spPr/>
      <dgm:t>
        <a:bodyPr/>
        <a:lstStyle/>
        <a:p>
          <a:pPr rtl="0"/>
          <a:r>
            <a:rPr lang="zh-CN" altLang="en-US" sz="1400" b="0" dirty="0">
              <a:latin typeface="Arial"/>
            </a:rPr>
            <a:t>Average without 0</a:t>
          </a:r>
          <a:endParaRPr lang="zh-CN" altLang="en-US" sz="1400" b="0" dirty="0"/>
        </a:p>
      </dgm:t>
    </dgm:pt>
    <dgm:pt modelId="{A010F850-9ED8-49D2-A87C-1680443884D7}" type="parTrans" cxnId="{D351A83B-976B-4AB7-81F3-60164244EE71}">
      <dgm:prSet/>
      <dgm:spPr/>
      <dgm:t>
        <a:bodyPr/>
        <a:lstStyle/>
        <a:p>
          <a:endParaRPr lang="zh-CN" altLang="en-US"/>
        </a:p>
      </dgm:t>
    </dgm:pt>
    <dgm:pt modelId="{1012639C-826A-40B9-99C8-77E744F5511B}" type="sibTrans" cxnId="{D351A83B-976B-4AB7-81F3-60164244EE71}">
      <dgm:prSet/>
      <dgm:spPr/>
      <dgm:t>
        <a:bodyPr/>
        <a:lstStyle/>
        <a:p>
          <a:endParaRPr lang="zh-CN" altLang="en-US"/>
        </a:p>
      </dgm:t>
    </dgm:pt>
    <dgm:pt modelId="{2A859569-2143-42AF-B47D-D1CF0B9B7B16}">
      <dgm:prSet phldr="0" custT="1"/>
      <dgm:spPr/>
      <dgm:t>
        <a:bodyPr/>
        <a:lstStyle/>
        <a:p>
          <a:r>
            <a:rPr lang="en-US" altLang="zh-CN" sz="1400" b="0" dirty="0">
              <a:latin typeface="Arial"/>
            </a:rPr>
            <a:t>M</a:t>
          </a:r>
          <a:r>
            <a:rPr lang="zh-CN" altLang="en-US" sz="1400" b="0" dirty="0">
              <a:latin typeface="Arial"/>
            </a:rPr>
            <a:t>ixed</a:t>
          </a:r>
        </a:p>
      </dgm:t>
    </dgm:pt>
    <dgm:pt modelId="{CD0124EA-B717-4A07-BC41-D2528CCD327F}" type="parTrans" cxnId="{BA5738D6-AB91-4784-BA53-9C93CD66200C}">
      <dgm:prSet/>
      <dgm:spPr/>
      <dgm:t>
        <a:bodyPr/>
        <a:lstStyle/>
        <a:p>
          <a:endParaRPr lang="en-SG"/>
        </a:p>
      </dgm:t>
    </dgm:pt>
    <dgm:pt modelId="{87240759-8FD1-49F6-A34F-D8BD515FDFA9}" type="sibTrans" cxnId="{BA5738D6-AB91-4784-BA53-9C93CD66200C}">
      <dgm:prSet/>
      <dgm:spPr/>
      <dgm:t>
        <a:bodyPr/>
        <a:lstStyle/>
        <a:p>
          <a:endParaRPr lang="en-SG"/>
        </a:p>
      </dgm:t>
    </dgm:pt>
    <dgm:pt modelId="{4BDD3CAB-34A3-47C0-94DF-3DD87DDFA5DD}">
      <dgm:prSet phldr="0"/>
      <dgm:spPr/>
      <dgm:t>
        <a:bodyPr/>
        <a:lstStyle/>
        <a:p>
          <a:pPr rtl="0"/>
          <a:r>
            <a:rPr lang="zh-CN" b="1"/>
            <a:t>Model</a:t>
          </a:r>
        </a:p>
      </dgm:t>
    </dgm:pt>
    <dgm:pt modelId="{F97B9AE0-49EE-4B32-80FB-D96BA836E6CF}" type="parTrans" cxnId="{A46F2773-E20E-40E8-BD82-E50080D19307}">
      <dgm:prSet/>
      <dgm:spPr/>
      <dgm:t>
        <a:bodyPr/>
        <a:lstStyle/>
        <a:p>
          <a:endParaRPr lang="en-SG"/>
        </a:p>
      </dgm:t>
    </dgm:pt>
    <dgm:pt modelId="{4C3973F3-9427-448B-BDBC-13FB9030805A}" type="sibTrans" cxnId="{A46F2773-E20E-40E8-BD82-E50080D19307}">
      <dgm:prSet/>
      <dgm:spPr/>
      <dgm:t>
        <a:bodyPr/>
        <a:lstStyle/>
        <a:p>
          <a:endParaRPr lang="en-SG"/>
        </a:p>
      </dgm:t>
    </dgm:pt>
    <dgm:pt modelId="{6918441A-7F2D-4FDB-ADBA-FB5EA44F7BD5}">
      <dgm:prSet phldr="0" custT="1"/>
      <dgm:spPr/>
      <dgm:t>
        <a:bodyPr/>
        <a:lstStyle/>
        <a:p>
          <a:r>
            <a:rPr lang="en-US" altLang="zh-CN" sz="1400" b="0" dirty="0" err="1"/>
            <a:t>RandomForest</a:t>
          </a:r>
          <a:endParaRPr lang="en-US" altLang="zh-CN" sz="1400" b="0" dirty="0"/>
        </a:p>
      </dgm:t>
    </dgm:pt>
    <dgm:pt modelId="{48D64005-CBC8-4224-B32B-A556B870510D}" type="parTrans" cxnId="{50B08FA3-7CFA-48F8-AD9C-855DED3B66CF}">
      <dgm:prSet/>
      <dgm:spPr/>
      <dgm:t>
        <a:bodyPr/>
        <a:lstStyle/>
        <a:p>
          <a:endParaRPr lang="en-SG"/>
        </a:p>
      </dgm:t>
    </dgm:pt>
    <dgm:pt modelId="{76BC4C0A-756A-4903-BBB2-A89D918D81C3}" type="sibTrans" cxnId="{50B08FA3-7CFA-48F8-AD9C-855DED3B66CF}">
      <dgm:prSet/>
      <dgm:spPr/>
      <dgm:t>
        <a:bodyPr/>
        <a:lstStyle/>
        <a:p>
          <a:endParaRPr lang="en-SG"/>
        </a:p>
      </dgm:t>
    </dgm:pt>
    <dgm:pt modelId="{A10CB129-8391-46B0-84C5-A85B566DFE11}">
      <dgm:prSet phldr="0" custT="1"/>
      <dgm:spPr/>
      <dgm:t>
        <a:bodyPr/>
        <a:lstStyle/>
        <a:p>
          <a:r>
            <a:rPr lang="zh-CN" sz="1400" b="0"/>
            <a:t>XGBoost</a:t>
          </a:r>
          <a:endParaRPr lang="en-US" altLang="zh-CN" sz="1400" b="0"/>
        </a:p>
      </dgm:t>
    </dgm:pt>
    <dgm:pt modelId="{0222D3F5-7E1E-4868-9414-DCC40A40C44A}" type="parTrans" cxnId="{BAE648D4-AF61-42C0-96FD-ED3D0007D04F}">
      <dgm:prSet/>
      <dgm:spPr/>
      <dgm:t>
        <a:bodyPr/>
        <a:lstStyle/>
        <a:p>
          <a:endParaRPr lang="en-SG"/>
        </a:p>
      </dgm:t>
    </dgm:pt>
    <dgm:pt modelId="{6A01A53A-149D-4C5A-907C-182CCF185731}" type="sibTrans" cxnId="{BAE648D4-AF61-42C0-96FD-ED3D0007D04F}">
      <dgm:prSet/>
      <dgm:spPr/>
      <dgm:t>
        <a:bodyPr/>
        <a:lstStyle/>
        <a:p>
          <a:endParaRPr lang="en-SG"/>
        </a:p>
      </dgm:t>
    </dgm:pt>
    <dgm:pt modelId="{0B64CFF4-E53E-450A-B75D-62D29A9B9B3E}">
      <dgm:prSet phldr="0" custT="1"/>
      <dgm:spPr/>
      <dgm:t>
        <a:bodyPr/>
        <a:lstStyle/>
        <a:p>
          <a:r>
            <a:rPr lang="zh-CN" sz="1400" b="0" dirty="0"/>
            <a:t>Neural Network</a:t>
          </a:r>
          <a:endParaRPr lang="en-US" altLang="zh-CN" sz="1400" b="0" dirty="0"/>
        </a:p>
      </dgm:t>
    </dgm:pt>
    <dgm:pt modelId="{B7356C1B-28BC-4A90-ADD1-886AA78A41BE}" type="parTrans" cxnId="{E497484D-EB23-400B-9528-41C0106E72DB}">
      <dgm:prSet/>
      <dgm:spPr/>
      <dgm:t>
        <a:bodyPr/>
        <a:lstStyle/>
        <a:p>
          <a:endParaRPr lang="en-SG"/>
        </a:p>
      </dgm:t>
    </dgm:pt>
    <dgm:pt modelId="{83F4E9FE-BB18-4BBA-B3FF-A433D882B079}" type="sibTrans" cxnId="{E497484D-EB23-400B-9528-41C0106E72DB}">
      <dgm:prSet/>
      <dgm:spPr/>
      <dgm:t>
        <a:bodyPr/>
        <a:lstStyle/>
        <a:p>
          <a:endParaRPr lang="en-SG"/>
        </a:p>
      </dgm:t>
    </dgm:pt>
    <dgm:pt modelId="{68653BD6-E48A-4CB6-BD80-CD3CDA923385}" type="pres">
      <dgm:prSet presAssocID="{4F9A77B7-1BD0-494F-AA6F-8DF184DCC422}" presName="linearFlow" presStyleCnt="0">
        <dgm:presLayoutVars>
          <dgm:dir/>
          <dgm:animLvl val="lvl"/>
          <dgm:resizeHandles val="exact"/>
        </dgm:presLayoutVars>
      </dgm:prSet>
      <dgm:spPr/>
    </dgm:pt>
    <dgm:pt modelId="{117F0B4C-6CF8-49F5-8977-C9C2359346D3}" type="pres">
      <dgm:prSet presAssocID="{DD74F3C7-D870-4418-947B-781EF726C466}" presName="composite" presStyleCnt="0"/>
      <dgm:spPr/>
    </dgm:pt>
    <dgm:pt modelId="{F9830EB8-BBC9-484E-B3CE-00E7050CC0A8}" type="pres">
      <dgm:prSet presAssocID="{DD74F3C7-D870-4418-947B-781EF726C466}" presName="parentText" presStyleLbl="alignNode1" presStyleIdx="0" presStyleCnt="3">
        <dgm:presLayoutVars>
          <dgm:chMax val="1"/>
          <dgm:bulletEnabled val="1"/>
        </dgm:presLayoutVars>
      </dgm:prSet>
      <dgm:spPr/>
    </dgm:pt>
    <dgm:pt modelId="{04783F5A-902D-4CEB-98E7-150A7AC538C1}" type="pres">
      <dgm:prSet presAssocID="{DD74F3C7-D870-4418-947B-781EF726C466}" presName="descendantText" presStyleLbl="alignAcc1" presStyleIdx="0" presStyleCnt="3">
        <dgm:presLayoutVars>
          <dgm:bulletEnabled val="1"/>
        </dgm:presLayoutVars>
      </dgm:prSet>
      <dgm:spPr/>
    </dgm:pt>
    <dgm:pt modelId="{5C73F27E-92DA-4C6D-9587-41C33AB808EC}" type="pres">
      <dgm:prSet presAssocID="{6047A443-4EBF-4037-A381-9D841A89132B}" presName="sp" presStyleCnt="0"/>
      <dgm:spPr/>
    </dgm:pt>
    <dgm:pt modelId="{ACF2C41D-C597-40FB-BDE0-8927F09C33E0}" type="pres">
      <dgm:prSet presAssocID="{0A173383-A9E6-4853-A8AF-B46FA0B98A87}" presName="composite" presStyleCnt="0"/>
      <dgm:spPr/>
    </dgm:pt>
    <dgm:pt modelId="{9C6B833C-4930-48ED-98F3-DD741357EE84}" type="pres">
      <dgm:prSet presAssocID="{0A173383-A9E6-4853-A8AF-B46FA0B98A87}" presName="parentText" presStyleLbl="alignNode1" presStyleIdx="1" presStyleCnt="3">
        <dgm:presLayoutVars>
          <dgm:chMax val="1"/>
          <dgm:bulletEnabled val="1"/>
        </dgm:presLayoutVars>
      </dgm:prSet>
      <dgm:spPr/>
    </dgm:pt>
    <dgm:pt modelId="{560114AF-B6E2-4CD1-AFC7-647648C4148B}" type="pres">
      <dgm:prSet presAssocID="{0A173383-A9E6-4853-A8AF-B46FA0B98A87}" presName="descendantText" presStyleLbl="alignAcc1" presStyleIdx="1" presStyleCnt="3">
        <dgm:presLayoutVars>
          <dgm:bulletEnabled val="1"/>
        </dgm:presLayoutVars>
      </dgm:prSet>
      <dgm:spPr/>
    </dgm:pt>
    <dgm:pt modelId="{6F228C67-ECCE-4159-8777-32DAEAF4B4EB}" type="pres">
      <dgm:prSet presAssocID="{C0ACA770-5B85-4C2A-9EDE-53B5ED2B7EE1}" presName="sp" presStyleCnt="0"/>
      <dgm:spPr/>
    </dgm:pt>
    <dgm:pt modelId="{2BC64D7B-3FB1-434C-BBD9-03B91D365547}" type="pres">
      <dgm:prSet presAssocID="{4BDD3CAB-34A3-47C0-94DF-3DD87DDFA5DD}" presName="composite" presStyleCnt="0"/>
      <dgm:spPr/>
    </dgm:pt>
    <dgm:pt modelId="{17EDE3CF-F3B4-4FFB-A199-4BBBD5985634}" type="pres">
      <dgm:prSet presAssocID="{4BDD3CAB-34A3-47C0-94DF-3DD87DDFA5DD}" presName="parentText" presStyleLbl="alignNode1" presStyleIdx="2" presStyleCnt="3">
        <dgm:presLayoutVars>
          <dgm:chMax val="1"/>
          <dgm:bulletEnabled val="1"/>
        </dgm:presLayoutVars>
      </dgm:prSet>
      <dgm:spPr/>
    </dgm:pt>
    <dgm:pt modelId="{4131806B-6EF2-4441-A3E2-F4A43E5939D5}" type="pres">
      <dgm:prSet presAssocID="{4BDD3CAB-34A3-47C0-94DF-3DD87DDFA5DD}" presName="descendantText" presStyleLbl="alignAcc1" presStyleIdx="2" presStyleCnt="3">
        <dgm:presLayoutVars>
          <dgm:bulletEnabled val="1"/>
        </dgm:presLayoutVars>
      </dgm:prSet>
      <dgm:spPr/>
    </dgm:pt>
  </dgm:ptLst>
  <dgm:cxnLst>
    <dgm:cxn modelId="{5A36FD04-EA79-44DF-84BE-6AAF261EA082}" type="presOf" srcId="{4BDD3CAB-34A3-47C0-94DF-3DD87DDFA5DD}" destId="{17EDE3CF-F3B4-4FFB-A199-4BBBD5985634}" srcOrd="0" destOrd="0" presId="urn:microsoft.com/office/officeart/2005/8/layout/chevron2"/>
    <dgm:cxn modelId="{44F3CE07-F699-4381-8DF0-58A70FC8B5E2}" srcId="{0A173383-A9E6-4853-A8AF-B46FA0B98A87}" destId="{BD8305A9-78B5-4051-9206-D2FA94A93EB2}" srcOrd="0" destOrd="0" parTransId="{634875BA-FFCC-4E8A-9314-4D90B72FBD56}" sibTransId="{FB187975-83BE-4E0F-99EB-D9A01750AC0C}"/>
    <dgm:cxn modelId="{45DB9F38-B265-414D-B598-6D7593A322AC}" type="presOf" srcId="{A10CB129-8391-46B0-84C5-A85B566DFE11}" destId="{4131806B-6EF2-4441-A3E2-F4A43E5939D5}" srcOrd="0" destOrd="1" presId="urn:microsoft.com/office/officeart/2005/8/layout/chevron2"/>
    <dgm:cxn modelId="{D351A83B-976B-4AB7-81F3-60164244EE71}" srcId="{0A173383-A9E6-4853-A8AF-B46FA0B98A87}" destId="{EEDC45B2-4CF2-4B97-8B26-8DEFAA415FFD}" srcOrd="1" destOrd="0" parTransId="{A010F850-9ED8-49D2-A87C-1680443884D7}" sibTransId="{1012639C-826A-40B9-99C8-77E744F5511B}"/>
    <dgm:cxn modelId="{F218F362-C93E-45DF-A332-0803BC695206}" type="presOf" srcId="{BD8305A9-78B5-4051-9206-D2FA94A93EB2}" destId="{560114AF-B6E2-4CD1-AFC7-647648C4148B}" srcOrd="0" destOrd="0" presId="urn:microsoft.com/office/officeart/2005/8/layout/chevron2"/>
    <dgm:cxn modelId="{E497484D-EB23-400B-9528-41C0106E72DB}" srcId="{4BDD3CAB-34A3-47C0-94DF-3DD87DDFA5DD}" destId="{0B64CFF4-E53E-450A-B75D-62D29A9B9B3E}" srcOrd="2" destOrd="0" parTransId="{B7356C1B-28BC-4A90-ADD1-886AA78A41BE}" sibTransId="{83F4E9FE-BB18-4BBA-B3FF-A433D882B079}"/>
    <dgm:cxn modelId="{2443DB4F-2EDF-49DF-B1E8-433A54303F5D}" type="presOf" srcId="{2A859569-2143-42AF-B47D-D1CF0B9B7B16}" destId="{04783F5A-902D-4CEB-98E7-150A7AC538C1}" srcOrd="0" destOrd="2" presId="urn:microsoft.com/office/officeart/2005/8/layout/chevron2"/>
    <dgm:cxn modelId="{A46F2773-E20E-40E8-BD82-E50080D19307}" srcId="{4F9A77B7-1BD0-494F-AA6F-8DF184DCC422}" destId="{4BDD3CAB-34A3-47C0-94DF-3DD87DDFA5DD}" srcOrd="2" destOrd="0" parTransId="{F97B9AE0-49EE-4B32-80FB-D96BA836E6CF}" sibTransId="{4C3973F3-9427-448B-BDBC-13FB9030805A}"/>
    <dgm:cxn modelId="{8A05EC7A-33A5-43DF-A641-0608CD083C3C}" type="presOf" srcId="{5B6F6B98-1362-4100-A90C-00CF836F56EA}" destId="{04783F5A-902D-4CEB-98E7-150A7AC538C1}" srcOrd="0" destOrd="0" presId="urn:microsoft.com/office/officeart/2005/8/layout/chevron2"/>
    <dgm:cxn modelId="{8B4F1084-22DA-4F81-AF4C-BC2AE4706218}" type="presOf" srcId="{DD74F3C7-D870-4418-947B-781EF726C466}" destId="{F9830EB8-BBC9-484E-B3CE-00E7050CC0A8}" srcOrd="0" destOrd="0" presId="urn:microsoft.com/office/officeart/2005/8/layout/chevron2"/>
    <dgm:cxn modelId="{1ACA9E84-AA11-4716-BC12-6DA05236C8F8}" type="presOf" srcId="{4F9A77B7-1BD0-494F-AA6F-8DF184DCC422}" destId="{68653BD6-E48A-4CB6-BD80-CD3CDA923385}" srcOrd="0" destOrd="0" presId="urn:microsoft.com/office/officeart/2005/8/layout/chevron2"/>
    <dgm:cxn modelId="{CF36F9A0-5C95-4B11-BCE2-D675E9748610}" type="presOf" srcId="{EEDC45B2-4CF2-4B97-8B26-8DEFAA415FFD}" destId="{560114AF-B6E2-4CD1-AFC7-647648C4148B}" srcOrd="0" destOrd="1" presId="urn:microsoft.com/office/officeart/2005/8/layout/chevron2"/>
    <dgm:cxn modelId="{50B08FA3-7CFA-48F8-AD9C-855DED3B66CF}" srcId="{4BDD3CAB-34A3-47C0-94DF-3DD87DDFA5DD}" destId="{6918441A-7F2D-4FDB-ADBA-FB5EA44F7BD5}" srcOrd="0" destOrd="0" parTransId="{48D64005-CBC8-4224-B32B-A556B870510D}" sibTransId="{76BC4C0A-756A-4903-BBB2-A89D918D81C3}"/>
    <dgm:cxn modelId="{9A24D9A5-A4F0-4800-9C45-648613F50A52}" srcId="{4F9A77B7-1BD0-494F-AA6F-8DF184DCC422}" destId="{0A173383-A9E6-4853-A8AF-B46FA0B98A87}" srcOrd="1" destOrd="0" parTransId="{BE0DACD5-4719-43AE-A62E-21B3266FF526}" sibTransId="{C0ACA770-5B85-4C2A-9EDE-53B5ED2B7EE1}"/>
    <dgm:cxn modelId="{4B9408A9-2EBC-4CC1-9C54-AE71978D48A6}" srcId="{DD74F3C7-D870-4418-947B-781EF726C466}" destId="{6FF99165-6FF6-4BC2-8B05-11812D70217C}" srcOrd="1" destOrd="0" parTransId="{3A40AC5D-58B1-414F-81B7-8C4E22BAD1F5}" sibTransId="{D96BD9B2-6B57-4674-A025-BC67089CE137}"/>
    <dgm:cxn modelId="{E0FAD1B0-4A86-4740-8160-18FD5C7B95BE}" type="presOf" srcId="{0A173383-A9E6-4853-A8AF-B46FA0B98A87}" destId="{9C6B833C-4930-48ED-98F3-DD741357EE84}" srcOrd="0" destOrd="0" presId="urn:microsoft.com/office/officeart/2005/8/layout/chevron2"/>
    <dgm:cxn modelId="{CFAC33CB-7285-4F5B-94DE-3E25B3A38B01}" type="presOf" srcId="{0B64CFF4-E53E-450A-B75D-62D29A9B9B3E}" destId="{4131806B-6EF2-4441-A3E2-F4A43E5939D5}" srcOrd="0" destOrd="2" presId="urn:microsoft.com/office/officeart/2005/8/layout/chevron2"/>
    <dgm:cxn modelId="{F011ABCB-9585-4A8A-AA3A-DECC3260EEF3}" srcId="{DD74F3C7-D870-4418-947B-781EF726C466}" destId="{5B6F6B98-1362-4100-A90C-00CF836F56EA}" srcOrd="0" destOrd="0" parTransId="{70BE0F19-CBE8-45A4-A399-06A85477B119}" sibTransId="{FCF01873-B871-401D-B2C1-5B7132C1A40E}"/>
    <dgm:cxn modelId="{BAE648D4-AF61-42C0-96FD-ED3D0007D04F}" srcId="{4BDD3CAB-34A3-47C0-94DF-3DD87DDFA5DD}" destId="{A10CB129-8391-46B0-84C5-A85B566DFE11}" srcOrd="1" destOrd="0" parTransId="{0222D3F5-7E1E-4868-9414-DCC40A40C44A}" sibTransId="{6A01A53A-149D-4C5A-907C-182CCF185731}"/>
    <dgm:cxn modelId="{E29F0BD6-DC27-4F21-B290-9FE8A405B1FB}" srcId="{4F9A77B7-1BD0-494F-AA6F-8DF184DCC422}" destId="{DD74F3C7-D870-4418-947B-781EF726C466}" srcOrd="0" destOrd="0" parTransId="{B52A2736-CB72-42FC-B872-632751A3F85F}" sibTransId="{6047A443-4EBF-4037-A381-9D841A89132B}"/>
    <dgm:cxn modelId="{BA5738D6-AB91-4784-BA53-9C93CD66200C}" srcId="{DD74F3C7-D870-4418-947B-781EF726C466}" destId="{2A859569-2143-42AF-B47D-D1CF0B9B7B16}" srcOrd="2" destOrd="0" parTransId="{CD0124EA-B717-4A07-BC41-D2528CCD327F}" sibTransId="{87240759-8FD1-49F6-A34F-D8BD515FDFA9}"/>
    <dgm:cxn modelId="{D85118F8-8FAC-44C6-BD3B-69913CAF661E}" type="presOf" srcId="{6918441A-7F2D-4FDB-ADBA-FB5EA44F7BD5}" destId="{4131806B-6EF2-4441-A3E2-F4A43E5939D5}" srcOrd="0" destOrd="0" presId="urn:microsoft.com/office/officeart/2005/8/layout/chevron2"/>
    <dgm:cxn modelId="{7D6093FE-060E-485C-919C-85B56BA70445}" type="presOf" srcId="{6FF99165-6FF6-4BC2-8B05-11812D70217C}" destId="{04783F5A-902D-4CEB-98E7-150A7AC538C1}" srcOrd="0" destOrd="1" presId="urn:microsoft.com/office/officeart/2005/8/layout/chevron2"/>
    <dgm:cxn modelId="{765807FA-A6BF-4AA2-8EF5-B5718E0EABC9}" type="presParOf" srcId="{68653BD6-E48A-4CB6-BD80-CD3CDA923385}" destId="{117F0B4C-6CF8-49F5-8977-C9C2359346D3}" srcOrd="0" destOrd="0" presId="urn:microsoft.com/office/officeart/2005/8/layout/chevron2"/>
    <dgm:cxn modelId="{FC04C418-6539-42E7-BB31-A63E8AB837C6}" type="presParOf" srcId="{117F0B4C-6CF8-49F5-8977-C9C2359346D3}" destId="{F9830EB8-BBC9-484E-B3CE-00E7050CC0A8}" srcOrd="0" destOrd="0" presId="urn:microsoft.com/office/officeart/2005/8/layout/chevron2"/>
    <dgm:cxn modelId="{0DDEE430-2765-4E07-9C1B-B7045CCF6C64}" type="presParOf" srcId="{117F0B4C-6CF8-49F5-8977-C9C2359346D3}" destId="{04783F5A-902D-4CEB-98E7-150A7AC538C1}" srcOrd="1" destOrd="0" presId="urn:microsoft.com/office/officeart/2005/8/layout/chevron2"/>
    <dgm:cxn modelId="{56EDE54D-E0FD-46E0-9694-B4E669C38000}" type="presParOf" srcId="{68653BD6-E48A-4CB6-BD80-CD3CDA923385}" destId="{5C73F27E-92DA-4C6D-9587-41C33AB808EC}" srcOrd="1" destOrd="0" presId="urn:microsoft.com/office/officeart/2005/8/layout/chevron2"/>
    <dgm:cxn modelId="{38661F98-4728-466E-92EB-9CF25029A6B8}" type="presParOf" srcId="{68653BD6-E48A-4CB6-BD80-CD3CDA923385}" destId="{ACF2C41D-C597-40FB-BDE0-8927F09C33E0}" srcOrd="2" destOrd="0" presId="urn:microsoft.com/office/officeart/2005/8/layout/chevron2"/>
    <dgm:cxn modelId="{52E6F004-B1B6-4C63-BE95-9F52CBC165F8}" type="presParOf" srcId="{ACF2C41D-C597-40FB-BDE0-8927F09C33E0}" destId="{9C6B833C-4930-48ED-98F3-DD741357EE84}" srcOrd="0" destOrd="0" presId="urn:microsoft.com/office/officeart/2005/8/layout/chevron2"/>
    <dgm:cxn modelId="{926A6C43-E984-41E2-80C4-A4DA963DE031}" type="presParOf" srcId="{ACF2C41D-C597-40FB-BDE0-8927F09C33E0}" destId="{560114AF-B6E2-4CD1-AFC7-647648C4148B}" srcOrd="1" destOrd="0" presId="urn:microsoft.com/office/officeart/2005/8/layout/chevron2"/>
    <dgm:cxn modelId="{D85694E6-0879-4C04-8425-3112E07DDB17}" type="presParOf" srcId="{68653BD6-E48A-4CB6-BD80-CD3CDA923385}" destId="{6F228C67-ECCE-4159-8777-32DAEAF4B4EB}" srcOrd="3" destOrd="0" presId="urn:microsoft.com/office/officeart/2005/8/layout/chevron2"/>
    <dgm:cxn modelId="{97AC9350-1408-486F-ABD3-C45E0D1581A5}" type="presParOf" srcId="{68653BD6-E48A-4CB6-BD80-CD3CDA923385}" destId="{2BC64D7B-3FB1-434C-BBD9-03B91D365547}" srcOrd="4" destOrd="0" presId="urn:microsoft.com/office/officeart/2005/8/layout/chevron2"/>
    <dgm:cxn modelId="{0DDD68EB-4C2D-4D06-8EC8-C9FCC2D5B20E}" type="presParOf" srcId="{2BC64D7B-3FB1-434C-BBD9-03B91D365547}" destId="{17EDE3CF-F3B4-4FFB-A199-4BBBD5985634}" srcOrd="0" destOrd="0" presId="urn:microsoft.com/office/officeart/2005/8/layout/chevron2"/>
    <dgm:cxn modelId="{3CDE95EE-F002-4B12-861E-6BBAE6DF9704}" type="presParOf" srcId="{2BC64D7B-3FB1-434C-BBD9-03B91D365547}" destId="{4131806B-6EF2-4441-A3E2-F4A43E5939D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30EB8-BBC9-484E-B3CE-00E7050CC0A8}">
      <dsp:nvSpPr>
        <dsp:cNvPr id="0" name=""/>
        <dsp:cNvSpPr/>
      </dsp:nvSpPr>
      <dsp:spPr>
        <a:xfrm rot="5400000">
          <a:off x="-202991" y="203276"/>
          <a:ext cx="1353279" cy="947295"/>
        </a:xfrm>
        <a:prstGeom prst="chevron">
          <a:avLst/>
        </a:prstGeom>
        <a:solidFill>
          <a:schemeClr val="accent1">
            <a:shade val="8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zh-CN" altLang="en-US" sz="1200" b="1" kern="1200">
              <a:latin typeface="Arial"/>
            </a:rPr>
            <a:t>Sentimental </a:t>
          </a:r>
          <a:r>
            <a:rPr lang="en-US" altLang="zh-CN" sz="1200" b="1" kern="1200">
              <a:latin typeface="Arial"/>
            </a:rPr>
            <a:t>M</a:t>
          </a:r>
          <a:r>
            <a:rPr lang="zh-CN" altLang="en-US" sz="1200" b="1" kern="1200">
              <a:latin typeface="Arial"/>
            </a:rPr>
            <a:t>ethod</a:t>
          </a:r>
          <a:endParaRPr lang="zh-CN" altLang="en-US" sz="1200" b="1" kern="1200"/>
        </a:p>
      </dsp:txBody>
      <dsp:txXfrm rot="-5400000">
        <a:off x="2" y="473932"/>
        <a:ext cx="947295" cy="405984"/>
      </dsp:txXfrm>
    </dsp:sp>
    <dsp:sp modelId="{04783F5A-902D-4CEB-98E7-150A7AC538C1}">
      <dsp:nvSpPr>
        <dsp:cNvPr id="0" name=""/>
        <dsp:cNvSpPr/>
      </dsp:nvSpPr>
      <dsp:spPr>
        <a:xfrm rot="5400000">
          <a:off x="1533569" y="-585990"/>
          <a:ext cx="879631" cy="2052180"/>
        </a:xfrm>
        <a:prstGeom prst="round2SameRect">
          <a:avLst/>
        </a:prstGeom>
        <a:solidFill>
          <a:schemeClr val="lt1">
            <a:alpha val="9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b="0" kern="1200" dirty="0">
              <a:latin typeface="Arial"/>
            </a:rPr>
            <a:t>Package-based</a:t>
          </a:r>
          <a:endParaRPr lang="zh-CN" altLang="en-US" sz="1400" b="0" kern="1200" dirty="0"/>
        </a:p>
        <a:p>
          <a:pPr marL="114300" lvl="1" indent="-114300" algn="l" defTabSz="622300">
            <a:lnSpc>
              <a:spcPct val="90000"/>
            </a:lnSpc>
            <a:spcBef>
              <a:spcPct val="0"/>
            </a:spcBef>
            <a:spcAft>
              <a:spcPct val="15000"/>
            </a:spcAft>
            <a:buChar char="•"/>
          </a:pPr>
          <a:r>
            <a:rPr lang="zh-CN" altLang="en-US" sz="1400" b="0" kern="1200" dirty="0">
              <a:latin typeface="Arial"/>
            </a:rPr>
            <a:t>Self-designed</a:t>
          </a:r>
          <a:endParaRPr lang="zh-CN" altLang="en-US" sz="1400" b="0" kern="1200" dirty="0"/>
        </a:p>
        <a:p>
          <a:pPr marL="114300" lvl="1" indent="-114300" algn="l" defTabSz="622300">
            <a:lnSpc>
              <a:spcPct val="90000"/>
            </a:lnSpc>
            <a:spcBef>
              <a:spcPct val="0"/>
            </a:spcBef>
            <a:spcAft>
              <a:spcPct val="15000"/>
            </a:spcAft>
            <a:buChar char="•"/>
          </a:pPr>
          <a:r>
            <a:rPr lang="en-US" altLang="zh-CN" sz="1400" b="0" kern="1200" dirty="0">
              <a:latin typeface="Arial"/>
            </a:rPr>
            <a:t>M</a:t>
          </a:r>
          <a:r>
            <a:rPr lang="zh-CN" altLang="en-US" sz="1400" b="0" kern="1200" dirty="0">
              <a:latin typeface="Arial"/>
            </a:rPr>
            <a:t>ixed</a:t>
          </a:r>
        </a:p>
      </dsp:txBody>
      <dsp:txXfrm rot="-5400000">
        <a:off x="947295" y="43224"/>
        <a:ext cx="2009240" cy="793751"/>
      </dsp:txXfrm>
    </dsp:sp>
    <dsp:sp modelId="{9C6B833C-4930-48ED-98F3-DD741357EE84}">
      <dsp:nvSpPr>
        <dsp:cNvPr id="0" name=""/>
        <dsp:cNvSpPr/>
      </dsp:nvSpPr>
      <dsp:spPr>
        <a:xfrm rot="5400000">
          <a:off x="-202991" y="1355152"/>
          <a:ext cx="1353279" cy="947295"/>
        </a:xfrm>
        <a:prstGeom prst="chevron">
          <a:avLst/>
        </a:prstGeom>
        <a:solidFill>
          <a:schemeClr val="accent1">
            <a:shade val="80000"/>
            <a:hueOff val="-346631"/>
            <a:satOff val="0"/>
            <a:lumOff val="16938"/>
            <a:alphaOff val="0"/>
          </a:schemeClr>
        </a:solidFill>
        <a:ln w="25400" cap="flat" cmpd="sng" algn="ctr">
          <a:solidFill>
            <a:schemeClr val="accent1">
              <a:shade val="80000"/>
              <a:hueOff val="-346631"/>
              <a:satOff val="0"/>
              <a:lumOff val="1693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zh-CN" altLang="en-US" sz="1200" b="1" kern="1200">
              <a:latin typeface="Arial"/>
            </a:rPr>
            <a:t>Average </a:t>
          </a:r>
          <a:r>
            <a:rPr lang="en-US" altLang="zh-CN" sz="1200" b="1" kern="1200">
              <a:latin typeface="Arial"/>
            </a:rPr>
            <a:t>M</a:t>
          </a:r>
          <a:r>
            <a:rPr lang="zh-CN" altLang="en-US" sz="1200" b="1" kern="1200">
              <a:latin typeface="Arial"/>
            </a:rPr>
            <a:t>ethod</a:t>
          </a:r>
          <a:endParaRPr lang="zh-CN" altLang="en-US" sz="1200" b="1" kern="1200"/>
        </a:p>
      </dsp:txBody>
      <dsp:txXfrm rot="-5400000">
        <a:off x="2" y="1625808"/>
        <a:ext cx="947295" cy="405984"/>
      </dsp:txXfrm>
    </dsp:sp>
    <dsp:sp modelId="{560114AF-B6E2-4CD1-AFC7-647648C4148B}">
      <dsp:nvSpPr>
        <dsp:cNvPr id="0" name=""/>
        <dsp:cNvSpPr/>
      </dsp:nvSpPr>
      <dsp:spPr>
        <a:xfrm rot="5400000">
          <a:off x="1533569" y="565885"/>
          <a:ext cx="879631" cy="2052180"/>
        </a:xfrm>
        <a:prstGeom prst="round2SameRect">
          <a:avLst/>
        </a:prstGeom>
        <a:solidFill>
          <a:schemeClr val="lt1">
            <a:alpha val="90000"/>
            <a:hueOff val="0"/>
            <a:satOff val="0"/>
            <a:lumOff val="0"/>
            <a:alphaOff val="0"/>
          </a:schemeClr>
        </a:solidFill>
        <a:ln w="25400" cap="flat" cmpd="sng" algn="ctr">
          <a:solidFill>
            <a:schemeClr val="accent1">
              <a:shade val="80000"/>
              <a:hueOff val="-346631"/>
              <a:satOff val="0"/>
              <a:lumOff val="169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ct val="15000"/>
            </a:spcAft>
            <a:buChar char="•"/>
          </a:pPr>
          <a:r>
            <a:rPr lang="zh-CN" altLang="en-US" sz="1400" b="0" kern="1200" dirty="0">
              <a:latin typeface="Arial"/>
            </a:rPr>
            <a:t>Average all rows</a:t>
          </a:r>
          <a:endParaRPr lang="zh-CN" altLang="en-US" sz="1400" b="0" kern="1200" dirty="0"/>
        </a:p>
        <a:p>
          <a:pPr marL="114300" lvl="1" indent="-114300" algn="l" defTabSz="622300" rtl="0">
            <a:lnSpc>
              <a:spcPct val="90000"/>
            </a:lnSpc>
            <a:spcBef>
              <a:spcPct val="0"/>
            </a:spcBef>
            <a:spcAft>
              <a:spcPct val="15000"/>
            </a:spcAft>
            <a:buChar char="•"/>
          </a:pPr>
          <a:r>
            <a:rPr lang="zh-CN" altLang="en-US" sz="1400" b="0" kern="1200" dirty="0">
              <a:latin typeface="Arial"/>
            </a:rPr>
            <a:t>Average without 0</a:t>
          </a:r>
          <a:endParaRPr lang="zh-CN" altLang="en-US" sz="1400" b="0" kern="1200" dirty="0"/>
        </a:p>
      </dsp:txBody>
      <dsp:txXfrm rot="-5400000">
        <a:off x="947295" y="1195099"/>
        <a:ext cx="2009240" cy="793751"/>
      </dsp:txXfrm>
    </dsp:sp>
    <dsp:sp modelId="{17EDE3CF-F3B4-4FFB-A199-4BBBD5985634}">
      <dsp:nvSpPr>
        <dsp:cNvPr id="0" name=""/>
        <dsp:cNvSpPr/>
      </dsp:nvSpPr>
      <dsp:spPr>
        <a:xfrm rot="5400000">
          <a:off x="-202991" y="2507028"/>
          <a:ext cx="1353279" cy="947295"/>
        </a:xfrm>
        <a:prstGeom prst="chevron">
          <a:avLst/>
        </a:prstGeom>
        <a:solidFill>
          <a:schemeClr val="accent1">
            <a:shade val="80000"/>
            <a:hueOff val="-693262"/>
            <a:satOff val="0"/>
            <a:lumOff val="33875"/>
            <a:alphaOff val="0"/>
          </a:schemeClr>
        </a:solidFill>
        <a:ln w="25400" cap="flat" cmpd="sng" algn="ctr">
          <a:solidFill>
            <a:schemeClr val="accent1">
              <a:shade val="80000"/>
              <a:hueOff val="-693262"/>
              <a:satOff val="0"/>
              <a:lumOff val="3387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zh-CN" sz="1200" b="1" kern="1200"/>
            <a:t>Model</a:t>
          </a:r>
        </a:p>
      </dsp:txBody>
      <dsp:txXfrm rot="-5400000">
        <a:off x="2" y="2777684"/>
        <a:ext cx="947295" cy="405984"/>
      </dsp:txXfrm>
    </dsp:sp>
    <dsp:sp modelId="{4131806B-6EF2-4441-A3E2-F4A43E5939D5}">
      <dsp:nvSpPr>
        <dsp:cNvPr id="0" name=""/>
        <dsp:cNvSpPr/>
      </dsp:nvSpPr>
      <dsp:spPr>
        <a:xfrm rot="5400000">
          <a:off x="1533569" y="1717761"/>
          <a:ext cx="879631" cy="2052180"/>
        </a:xfrm>
        <a:prstGeom prst="round2SameRect">
          <a:avLst/>
        </a:prstGeom>
        <a:solidFill>
          <a:schemeClr val="lt1">
            <a:alpha val="90000"/>
            <a:hueOff val="0"/>
            <a:satOff val="0"/>
            <a:lumOff val="0"/>
            <a:alphaOff val="0"/>
          </a:schemeClr>
        </a:solidFill>
        <a:ln w="25400" cap="flat" cmpd="sng" algn="ctr">
          <a:solidFill>
            <a:schemeClr val="accent1">
              <a:shade val="80000"/>
              <a:hueOff val="-693262"/>
              <a:satOff val="0"/>
              <a:lumOff val="338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CN" sz="1400" b="0" kern="1200" dirty="0" err="1"/>
            <a:t>RandomForest</a:t>
          </a:r>
          <a:endParaRPr lang="en-US" altLang="zh-CN" sz="1400" b="0" kern="1200" dirty="0"/>
        </a:p>
        <a:p>
          <a:pPr marL="114300" lvl="1" indent="-114300" algn="l" defTabSz="622300">
            <a:lnSpc>
              <a:spcPct val="90000"/>
            </a:lnSpc>
            <a:spcBef>
              <a:spcPct val="0"/>
            </a:spcBef>
            <a:spcAft>
              <a:spcPct val="15000"/>
            </a:spcAft>
            <a:buChar char="•"/>
          </a:pPr>
          <a:r>
            <a:rPr lang="zh-CN" sz="1400" b="0" kern="1200"/>
            <a:t>XGBoost</a:t>
          </a:r>
          <a:endParaRPr lang="en-US" altLang="zh-CN" sz="1400" b="0" kern="1200"/>
        </a:p>
        <a:p>
          <a:pPr marL="114300" lvl="1" indent="-114300" algn="l" defTabSz="622300">
            <a:lnSpc>
              <a:spcPct val="90000"/>
            </a:lnSpc>
            <a:spcBef>
              <a:spcPct val="0"/>
            </a:spcBef>
            <a:spcAft>
              <a:spcPct val="15000"/>
            </a:spcAft>
            <a:buChar char="•"/>
          </a:pPr>
          <a:r>
            <a:rPr lang="zh-CN" sz="1400" b="0" kern="1200" dirty="0"/>
            <a:t>Neural Network</a:t>
          </a:r>
          <a:endParaRPr lang="en-US" altLang="zh-CN" sz="1400" b="0" kern="1200" dirty="0"/>
        </a:p>
      </dsp:txBody>
      <dsp:txXfrm rot="-5400000">
        <a:off x="947295" y="2346975"/>
        <a:ext cx="2009240" cy="79375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100"/>
              <a:t>ASBA package’s </a:t>
            </a:r>
            <a:r>
              <a:rPr lang="en-US" altLang="zh-CN" sz="1100" err="1"/>
              <a:t>github</a:t>
            </a:r>
            <a:r>
              <a:rPr lang="en-US" altLang="zh-CN" sz="1100"/>
              <a:t> link can be found at: </a:t>
            </a:r>
            <a:r>
              <a:rPr lang="en-SG" sz="1100"/>
              <a:t>https://github.com/ScalaConsultants/Aspect-Based-Sentiment-Analysis</a:t>
            </a:r>
          </a:p>
        </p:txBody>
      </p:sp>
    </p:spTree>
    <p:extLst>
      <p:ext uri="{BB962C8B-B14F-4D97-AF65-F5344CB8AC3E}">
        <p14:creationId xmlns:p14="http://schemas.microsoft.com/office/powerpoint/2010/main" val="1516280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SG" sz="1100" b="0" i="0" u="none" strike="noStrike" cap="none" dirty="0">
                <a:solidFill>
                  <a:srgbClr val="000000"/>
                </a:solidFill>
                <a:effectLst/>
                <a:latin typeface="Arial"/>
                <a:ea typeface="Arial"/>
                <a:cs typeface="Arial"/>
                <a:sym typeface="Arial"/>
              </a:rPr>
              <a:t>Now I will </a:t>
            </a:r>
            <a:r>
              <a:rPr lang="en-US" altLang="zh-SG" sz="1100" b="0" i="0" u="none" strike="noStrike" cap="none" dirty="0" err="1">
                <a:solidFill>
                  <a:srgbClr val="000000"/>
                </a:solidFill>
                <a:effectLst/>
                <a:latin typeface="Arial"/>
                <a:ea typeface="Arial"/>
                <a:cs typeface="Arial"/>
                <a:sym typeface="Arial"/>
              </a:rPr>
              <a:t>elborate</a:t>
            </a:r>
            <a:r>
              <a:rPr lang="en-US" altLang="zh-SG" sz="1100" b="0" i="0" u="none" strike="noStrike" cap="none" dirty="0">
                <a:solidFill>
                  <a:srgbClr val="000000"/>
                </a:solidFill>
                <a:effectLst/>
                <a:latin typeface="Arial"/>
                <a:ea typeface="Arial"/>
                <a:cs typeface="Arial"/>
                <a:sym typeface="Arial"/>
              </a:rPr>
              <a:t> on the second approach we used for sentiment by aspect analysis.</a:t>
            </a:r>
          </a:p>
          <a:p>
            <a:r>
              <a:rPr lang="en-US" altLang="zh-SG" sz="1100" b="0" i="0" u="none" strike="noStrike" cap="none" dirty="0">
                <a:solidFill>
                  <a:srgbClr val="000000"/>
                </a:solidFill>
                <a:effectLst/>
                <a:latin typeface="Arial"/>
                <a:ea typeface="Arial"/>
                <a:cs typeface="Arial"/>
                <a:sym typeface="Arial"/>
              </a:rPr>
              <a:t>As the ABSA package leads to biased sentiments, we implemented another simple approach based on </a:t>
            </a:r>
            <a:r>
              <a:rPr lang="en-US" altLang="zh-SG" sz="1100" b="0" i="1" u="none" strike="noStrike" cap="none" dirty="0" err="1">
                <a:solidFill>
                  <a:srgbClr val="000000"/>
                </a:solidFill>
                <a:effectLst/>
                <a:latin typeface="Arial"/>
                <a:ea typeface="Arial"/>
                <a:cs typeface="Arial"/>
                <a:sym typeface="Arial"/>
              </a:rPr>
              <a:t>nltk</a:t>
            </a:r>
            <a:r>
              <a:rPr lang="en-US" altLang="zh-SG" sz="1100" b="0" i="0" u="none" strike="noStrike" cap="none" dirty="0">
                <a:solidFill>
                  <a:srgbClr val="000000"/>
                </a:solidFill>
                <a:effectLst/>
                <a:latin typeface="Arial"/>
                <a:ea typeface="Arial"/>
                <a:cs typeface="Arial"/>
                <a:sym typeface="Arial"/>
              </a:rPr>
              <a:t>.</a:t>
            </a:r>
          </a:p>
          <a:p>
            <a:r>
              <a:rPr lang="en-US" altLang="zh-SG" sz="1100" b="0" i="0" u="none" strike="noStrike" cap="none" dirty="0">
                <a:solidFill>
                  <a:srgbClr val="000000"/>
                </a:solidFill>
                <a:effectLst/>
                <a:latin typeface="Arial"/>
                <a:ea typeface="Arial"/>
                <a:cs typeface="Arial"/>
                <a:sym typeface="Arial"/>
              </a:rPr>
              <a:t>Firstly, we set a list of keywords has been set for each aspect. For example, ['price', 'pricing', 'cost', 'charge’] are the keywords for aspect </a:t>
            </a:r>
            <a:r>
              <a:rPr lang="en-US" altLang="zh-SG" sz="1100" b="0" i="1" u="none" strike="noStrike" cap="none" dirty="0">
                <a:solidFill>
                  <a:srgbClr val="000000"/>
                </a:solidFill>
                <a:effectLst/>
                <a:latin typeface="Arial"/>
                <a:ea typeface="Arial"/>
                <a:cs typeface="Arial"/>
                <a:sym typeface="Arial"/>
              </a:rPr>
              <a:t>Price</a:t>
            </a:r>
            <a:r>
              <a:rPr lang="en-US" altLang="zh-SG" sz="1100" b="0" i="0" u="none" strike="noStrike" cap="none" dirty="0">
                <a:solidFill>
                  <a:srgbClr val="000000"/>
                </a:solidFill>
                <a:effectLst/>
                <a:latin typeface="Arial"/>
                <a:ea typeface="Arial"/>
                <a:cs typeface="Arial"/>
                <a:sym typeface="Arial"/>
              </a:rPr>
              <a:t>. Each review is then divided into sentences using sentence tokenizer in </a:t>
            </a:r>
            <a:r>
              <a:rPr lang="en-US" altLang="zh-SG" sz="1100" b="0" i="0" u="none" strike="noStrike" cap="none" dirty="0" err="1">
                <a:solidFill>
                  <a:srgbClr val="000000"/>
                </a:solidFill>
                <a:effectLst/>
                <a:latin typeface="Arial"/>
                <a:ea typeface="Arial"/>
                <a:cs typeface="Arial"/>
                <a:sym typeface="Arial"/>
              </a:rPr>
              <a:t>nltk</a:t>
            </a:r>
            <a:r>
              <a:rPr lang="en-US" altLang="zh-SG" sz="1100" b="0" i="1" u="none" strike="noStrike" cap="none" dirty="0">
                <a:solidFill>
                  <a:srgbClr val="000000"/>
                </a:solidFill>
                <a:effectLst/>
                <a:latin typeface="Arial"/>
                <a:ea typeface="Arial"/>
                <a:cs typeface="Arial"/>
                <a:sym typeface="Arial"/>
              </a:rPr>
              <a:t>. </a:t>
            </a:r>
            <a:r>
              <a:rPr lang="en-US" altLang="zh-SG" sz="1100" b="0" i="0" u="none" strike="noStrike" cap="none" dirty="0">
                <a:solidFill>
                  <a:srgbClr val="000000"/>
                </a:solidFill>
                <a:effectLst/>
                <a:latin typeface="Arial"/>
                <a:ea typeface="Arial"/>
                <a:cs typeface="Arial"/>
                <a:sym typeface="Arial"/>
              </a:rPr>
              <a:t>If the sentence contains at least one of the keywords, the sentiment score will be generated and recorded.  The final sentiment of the review for certain aspect will be the average of all recorded sentiment scores. </a:t>
            </a:r>
          </a:p>
          <a:p>
            <a:r>
              <a:rPr lang="en-US" altLang="zh-SG" sz="1100" b="0" i="0" u="none" strike="noStrike" cap="none" dirty="0">
                <a:solidFill>
                  <a:srgbClr val="000000"/>
                </a:solidFill>
                <a:effectLst/>
                <a:latin typeface="Arial"/>
                <a:ea typeface="Arial"/>
                <a:cs typeface="Arial"/>
                <a:sym typeface="Arial"/>
              </a:rPr>
              <a:t>This approach is easy to implement and understand. However, it can also lead to potential bias. For example, it is possible that one sentence will contain the keywords from 2 aspects. In such scenario,</a:t>
            </a:r>
            <a:r>
              <a:rPr lang="zh-CN" altLang="en-US" sz="1100" b="0" i="0" u="none" strike="noStrike" cap="none" dirty="0">
                <a:solidFill>
                  <a:srgbClr val="000000"/>
                </a:solidFill>
                <a:effectLst/>
                <a:latin typeface="Arial"/>
                <a:ea typeface="Arial"/>
                <a:cs typeface="Arial"/>
                <a:sym typeface="Arial"/>
              </a:rPr>
              <a:t> </a:t>
            </a:r>
            <a:r>
              <a:rPr lang="en-US" altLang="zh-CN" sz="1100" b="0" i="0" u="none" strike="noStrike" cap="none" dirty="0">
                <a:solidFill>
                  <a:srgbClr val="000000"/>
                </a:solidFill>
                <a:effectLst/>
                <a:latin typeface="Arial"/>
                <a:ea typeface="Arial"/>
                <a:cs typeface="Arial"/>
                <a:sym typeface="Arial"/>
              </a:rPr>
              <a:t>this</a:t>
            </a:r>
            <a:r>
              <a:rPr lang="en-US" altLang="zh-SG" sz="1100" b="0" i="0" u="none" strike="noStrike" cap="none" dirty="0">
                <a:solidFill>
                  <a:srgbClr val="000000"/>
                </a:solidFill>
                <a:effectLst/>
                <a:latin typeface="Arial"/>
                <a:ea typeface="Arial"/>
                <a:cs typeface="Arial"/>
                <a:sym typeface="Arial"/>
              </a:rPr>
              <a:t> approach can generate same sentiment score for 2 different aspects based on same sentence</a:t>
            </a:r>
            <a:r>
              <a:rPr lang="zh-CN" altLang="zh-SG" dirty="0">
                <a:effectLst/>
              </a:rPr>
              <a:t> </a:t>
            </a:r>
            <a:endParaRPr lang="en-US" altLang="zh-CN" dirty="0">
              <a:effectLst/>
            </a:endParaRPr>
          </a:p>
          <a:p>
            <a:r>
              <a:rPr kumimoji="1" lang="en-US" altLang="zh-SG" dirty="0">
                <a:effectLst/>
              </a:rPr>
              <a:t>Next I will pass on to </a:t>
            </a:r>
            <a:r>
              <a:rPr kumimoji="1" lang="en-US" altLang="zh-SG" dirty="0" err="1">
                <a:effectLst/>
              </a:rPr>
              <a:t>xinyi</a:t>
            </a:r>
            <a:r>
              <a:rPr kumimoji="1" lang="en-US" altLang="zh-SG" dirty="0">
                <a:effectLst/>
              </a:rPr>
              <a:t> to talk about the feature engineering and modelling part.</a:t>
            </a:r>
            <a:endParaRPr kumimoji="1" lang="zh-SG" altLang="en-US" dirty="0"/>
          </a:p>
        </p:txBody>
      </p:sp>
    </p:spTree>
    <p:extLst>
      <p:ext uri="{BB962C8B-B14F-4D97-AF65-F5344CB8AC3E}">
        <p14:creationId xmlns:p14="http://schemas.microsoft.com/office/powerpoint/2010/main" val="690060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SG"/>
          </a:p>
        </p:txBody>
      </p:sp>
    </p:spTree>
    <p:extLst>
      <p:ext uri="{BB962C8B-B14F-4D97-AF65-F5344CB8AC3E}">
        <p14:creationId xmlns:p14="http://schemas.microsoft.com/office/powerpoint/2010/main" val="2175949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818063" y="805650"/>
            <a:ext cx="7507875" cy="3532200"/>
          </a:xfrm>
          <a:custGeom>
            <a:avLst/>
            <a:gdLst/>
            <a:ahLst/>
            <a:cxnLst/>
            <a:rect l="l" t="t" r="r" b="b"/>
            <a:pathLst>
              <a:path w="300315" h="141288" extrusionOk="0">
                <a:moveTo>
                  <a:pt x="121105" y="0"/>
                </a:moveTo>
                <a:lnTo>
                  <a:pt x="0" y="0"/>
                </a:lnTo>
                <a:lnTo>
                  <a:pt x="0" y="141288"/>
                </a:lnTo>
                <a:lnTo>
                  <a:pt x="300315" y="141288"/>
                </a:lnTo>
                <a:lnTo>
                  <a:pt x="300315" y="305"/>
                </a:lnTo>
                <a:lnTo>
                  <a:pt x="179211" y="305"/>
                </a:lnTo>
              </a:path>
            </a:pathLst>
          </a:custGeom>
          <a:noFill/>
          <a:ln w="152400" cap="flat" cmpd="sng">
            <a:solidFill>
              <a:schemeClr val="lt1"/>
            </a:solidFill>
            <a:prstDash val="solid"/>
            <a:miter lim="8000"/>
            <a:headEnd type="none" w="med" len="med"/>
            <a:tailEnd type="none" w="med" len="med"/>
          </a:ln>
        </p:spPr>
      </p:sp>
      <p:sp>
        <p:nvSpPr>
          <p:cNvPr id="11" name="Google Shape;11;p2"/>
          <p:cNvSpPr txBox="1">
            <a:spLocks noGrp="1"/>
          </p:cNvSpPr>
          <p:nvPr>
            <p:ph type="ctrTitle"/>
          </p:nvPr>
        </p:nvSpPr>
        <p:spPr>
          <a:xfrm>
            <a:off x="2296350" y="1991850"/>
            <a:ext cx="4551300" cy="11598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dk1"/>
        </a:solidFill>
        <a:effectLst/>
      </p:bgPr>
    </p:bg>
    <p:spTree>
      <p:nvGrpSpPr>
        <p:cNvPr id="1" name="Shape 17"/>
        <p:cNvGrpSpPr/>
        <p:nvPr/>
      </p:nvGrpSpPr>
      <p:grpSpPr>
        <a:xfrm>
          <a:off x="0" y="0"/>
          <a:ext cx="0" cy="0"/>
          <a:chOff x="0" y="0"/>
          <a:chExt cx="0" cy="0"/>
        </a:xfrm>
      </p:grpSpPr>
      <p:sp>
        <p:nvSpPr>
          <p:cNvPr id="18" name="Google Shape;18;p4"/>
          <p:cNvSpPr/>
          <p:nvPr/>
        </p:nvSpPr>
        <p:spPr>
          <a:xfrm>
            <a:off x="818063" y="805650"/>
            <a:ext cx="7507875" cy="3532200"/>
          </a:xfrm>
          <a:custGeom>
            <a:avLst/>
            <a:gdLst/>
            <a:ahLst/>
            <a:cxnLst/>
            <a:rect l="l" t="t" r="r" b="b"/>
            <a:pathLst>
              <a:path w="300315" h="141288" extrusionOk="0">
                <a:moveTo>
                  <a:pt x="121105" y="0"/>
                </a:moveTo>
                <a:lnTo>
                  <a:pt x="0" y="0"/>
                </a:lnTo>
                <a:lnTo>
                  <a:pt x="0" y="141288"/>
                </a:lnTo>
                <a:lnTo>
                  <a:pt x="300315" y="141288"/>
                </a:lnTo>
                <a:lnTo>
                  <a:pt x="300315" y="305"/>
                </a:lnTo>
                <a:lnTo>
                  <a:pt x="179211" y="305"/>
                </a:lnTo>
              </a:path>
            </a:pathLst>
          </a:custGeom>
          <a:noFill/>
          <a:ln w="76200" cap="flat" cmpd="sng">
            <a:solidFill>
              <a:schemeClr val="accent1"/>
            </a:solidFill>
            <a:prstDash val="solid"/>
            <a:miter lim="8000"/>
            <a:headEnd type="none" w="med" len="med"/>
            <a:tailEnd type="none" w="med" len="med"/>
          </a:ln>
        </p:spPr>
      </p:sp>
      <p:sp>
        <p:nvSpPr>
          <p:cNvPr id="19" name="Google Shape;19;p4"/>
          <p:cNvSpPr txBox="1">
            <a:spLocks noGrp="1"/>
          </p:cNvSpPr>
          <p:nvPr>
            <p:ph type="body" idx="1"/>
          </p:nvPr>
        </p:nvSpPr>
        <p:spPr>
          <a:xfrm>
            <a:off x="2037600" y="2161800"/>
            <a:ext cx="5068800" cy="819900"/>
          </a:xfrm>
          <a:prstGeom prst="rect">
            <a:avLst/>
          </a:prstGeom>
        </p:spPr>
        <p:txBody>
          <a:bodyPr spcFirstLastPara="1" wrap="square" lIns="91425" tIns="91425" rIns="91425" bIns="91425" anchor="ctr" anchorCtr="0">
            <a:noAutofit/>
          </a:bodyPr>
          <a:lstStyle>
            <a:lvl1pPr marL="457200" lvl="0" indent="-342900" algn="ctr" rtl="0">
              <a:spcBef>
                <a:spcPts val="600"/>
              </a:spcBef>
              <a:spcAft>
                <a:spcPts val="0"/>
              </a:spcAft>
              <a:buSzPts val="1800"/>
              <a:buChar char="⊡"/>
              <a:defRPr sz="1800" i="1">
                <a:solidFill>
                  <a:srgbClr val="CCCCCC"/>
                </a:solidFill>
              </a:defRPr>
            </a:lvl1pPr>
            <a:lvl2pPr marL="914400" lvl="1" indent="-342900" algn="ctr" rtl="0">
              <a:spcBef>
                <a:spcPts val="0"/>
              </a:spcBef>
              <a:spcAft>
                <a:spcPts val="0"/>
              </a:spcAft>
              <a:buSzPts val="1800"/>
              <a:buChar char="□"/>
              <a:defRPr sz="1800" i="1">
                <a:solidFill>
                  <a:srgbClr val="CCCCCC"/>
                </a:solidFill>
              </a:defRPr>
            </a:lvl2pPr>
            <a:lvl3pPr marL="1371600" lvl="2" indent="-342900" algn="ctr" rtl="0">
              <a:spcBef>
                <a:spcPts val="0"/>
              </a:spcBef>
              <a:spcAft>
                <a:spcPts val="0"/>
              </a:spcAft>
              <a:buSzPts val="1800"/>
              <a:buChar char="■"/>
              <a:defRPr sz="1800" i="1">
                <a:solidFill>
                  <a:srgbClr val="CCCCCC"/>
                </a:solidFill>
              </a:defRPr>
            </a:lvl3pPr>
            <a:lvl4pPr marL="1828800" lvl="3" indent="-342900" algn="ctr" rtl="0">
              <a:spcBef>
                <a:spcPts val="0"/>
              </a:spcBef>
              <a:spcAft>
                <a:spcPts val="0"/>
              </a:spcAft>
              <a:buSzPts val="1800"/>
              <a:buChar char="●"/>
              <a:defRPr i="1">
                <a:solidFill>
                  <a:srgbClr val="CCCCCC"/>
                </a:solidFill>
              </a:defRPr>
            </a:lvl4pPr>
            <a:lvl5pPr marL="2286000" lvl="4" indent="-342900" algn="ctr" rtl="0">
              <a:spcBef>
                <a:spcPts val="0"/>
              </a:spcBef>
              <a:spcAft>
                <a:spcPts val="0"/>
              </a:spcAft>
              <a:buSzPts val="1800"/>
              <a:buChar char="○"/>
              <a:defRPr i="1">
                <a:solidFill>
                  <a:srgbClr val="CCCCCC"/>
                </a:solidFill>
              </a:defRPr>
            </a:lvl5pPr>
            <a:lvl6pPr marL="2743200" lvl="5" indent="-342900" algn="ctr" rtl="0">
              <a:spcBef>
                <a:spcPts val="0"/>
              </a:spcBef>
              <a:spcAft>
                <a:spcPts val="0"/>
              </a:spcAft>
              <a:buClr>
                <a:srgbClr val="CCCCCC"/>
              </a:buClr>
              <a:buSzPts val="1800"/>
              <a:buChar char="■"/>
              <a:defRPr i="1">
                <a:solidFill>
                  <a:srgbClr val="CCCCCC"/>
                </a:solidFill>
              </a:defRPr>
            </a:lvl6pPr>
            <a:lvl7pPr marL="3200400" lvl="6" indent="-342900" algn="ctr" rtl="0">
              <a:spcBef>
                <a:spcPts val="0"/>
              </a:spcBef>
              <a:spcAft>
                <a:spcPts val="0"/>
              </a:spcAft>
              <a:buClr>
                <a:srgbClr val="CCCCCC"/>
              </a:buClr>
              <a:buSzPts val="1800"/>
              <a:buChar char="●"/>
              <a:defRPr i="1">
                <a:solidFill>
                  <a:srgbClr val="CCCCCC"/>
                </a:solidFill>
              </a:defRPr>
            </a:lvl7pPr>
            <a:lvl8pPr marL="3657600" lvl="7" indent="-342900" algn="ctr" rtl="0">
              <a:spcBef>
                <a:spcPts val="0"/>
              </a:spcBef>
              <a:spcAft>
                <a:spcPts val="0"/>
              </a:spcAft>
              <a:buClr>
                <a:srgbClr val="CCCCCC"/>
              </a:buClr>
              <a:buSzPts val="1800"/>
              <a:buChar char="○"/>
              <a:defRPr i="1">
                <a:solidFill>
                  <a:srgbClr val="CCCCCC"/>
                </a:solidFill>
              </a:defRPr>
            </a:lvl8pPr>
            <a:lvl9pPr marL="4114800" lvl="8" indent="-342900" algn="ctr">
              <a:spcBef>
                <a:spcPts val="0"/>
              </a:spcBef>
              <a:spcAft>
                <a:spcPts val="0"/>
              </a:spcAft>
              <a:buClr>
                <a:srgbClr val="CCCCCC"/>
              </a:buClr>
              <a:buSzPts val="1800"/>
              <a:buChar char="■"/>
              <a:defRPr i="1">
                <a:solidFill>
                  <a:srgbClr val="CCCCCC"/>
                </a:solidFill>
              </a:defRPr>
            </a:lvl9pPr>
          </a:lstStyle>
          <a:p>
            <a:endParaRPr/>
          </a:p>
        </p:txBody>
      </p:sp>
      <p:sp>
        <p:nvSpPr>
          <p:cNvPr id="20" name="Google Shape;20;p4"/>
          <p:cNvSpPr txBox="1"/>
          <p:nvPr/>
        </p:nvSpPr>
        <p:spPr>
          <a:xfrm>
            <a:off x="3853200" y="293593"/>
            <a:ext cx="14376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latin typeface="Montserrat"/>
                <a:ea typeface="Montserrat"/>
                <a:cs typeface="Montserrat"/>
                <a:sym typeface="Montserrat"/>
              </a:rPr>
              <a:t>“</a:t>
            </a:r>
            <a:endParaRPr sz="9600">
              <a:solidFill>
                <a:schemeClr val="accent1"/>
              </a:solidFill>
              <a:latin typeface="Montserrat"/>
              <a:ea typeface="Montserrat"/>
              <a:cs typeface="Montserrat"/>
              <a:sym typeface="Montserrat"/>
            </a:endParaRPr>
          </a:p>
        </p:txBody>
      </p:sp>
      <p:sp>
        <p:nvSpPr>
          <p:cNvPr id="21" name="Google Shape;21;p4"/>
          <p:cNvSpPr txBox="1">
            <a:spLocks noGrp="1"/>
          </p:cNvSpPr>
          <p:nvPr>
            <p:ph type="sldNum" idx="12"/>
          </p:nvPr>
        </p:nvSpPr>
        <p:spPr>
          <a:xfrm>
            <a:off x="-125" y="4337850"/>
            <a:ext cx="9144000" cy="805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29" name="Google Shape;29;p6"/>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0" name="Google Shape;30;p6"/>
          <p:cNvSpPr txBox="1">
            <a:spLocks noGrp="1"/>
          </p:cNvSpPr>
          <p:nvPr>
            <p:ph type="body" idx="1"/>
          </p:nvPr>
        </p:nvSpPr>
        <p:spPr>
          <a:xfrm>
            <a:off x="840975" y="956004"/>
            <a:ext cx="3621900" cy="2965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4681053" y="956004"/>
            <a:ext cx="3621900" cy="2965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42" name="Google Shape;42;p8"/>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43" name="Google Shape;43;p8"/>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41650" y="99105"/>
            <a:ext cx="2660700" cy="3603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1pPr>
            <a:lvl2pPr lvl="1"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2pPr>
            <a:lvl3pPr lvl="2"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3pPr>
            <a:lvl4pPr lvl="3"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4pPr>
            <a:lvl5pPr lvl="4"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5pPr>
            <a:lvl6pPr lvl="5"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6pPr>
            <a:lvl7pPr lvl="6"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7pPr>
            <a:lvl8pPr lvl="7"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8pPr>
            <a:lvl9pPr lvl="8"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16650" y="950850"/>
            <a:ext cx="7310700" cy="32418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dk2"/>
              </a:buClr>
              <a:buSzPts val="2400"/>
              <a:buFont typeface="Droid Serif"/>
              <a:buChar char="⊡"/>
              <a:defRPr sz="3000">
                <a:solidFill>
                  <a:schemeClr val="dk1"/>
                </a:solidFill>
                <a:latin typeface="Droid Serif"/>
                <a:ea typeface="Droid Serif"/>
                <a:cs typeface="Droid Serif"/>
                <a:sym typeface="Droid Serif"/>
              </a:defRPr>
            </a:lvl1pPr>
            <a:lvl2pPr marL="914400" lvl="1" indent="-342900">
              <a:spcBef>
                <a:spcPts val="0"/>
              </a:spcBef>
              <a:spcAft>
                <a:spcPts val="0"/>
              </a:spcAft>
              <a:buClr>
                <a:schemeClr val="dk2"/>
              </a:buClr>
              <a:buSzPts val="1800"/>
              <a:buFont typeface="Droid Serif"/>
              <a:buChar char="□"/>
              <a:defRPr sz="2400">
                <a:solidFill>
                  <a:schemeClr val="dk1"/>
                </a:solidFill>
                <a:latin typeface="Droid Serif"/>
                <a:ea typeface="Droid Serif"/>
                <a:cs typeface="Droid Serif"/>
                <a:sym typeface="Droid Serif"/>
              </a:defRPr>
            </a:lvl2pPr>
            <a:lvl3pPr marL="1371600" lvl="2" indent="-381000">
              <a:spcBef>
                <a:spcPts val="0"/>
              </a:spcBef>
              <a:spcAft>
                <a:spcPts val="0"/>
              </a:spcAft>
              <a:buClr>
                <a:schemeClr val="dk2"/>
              </a:buClr>
              <a:buSzPts val="2400"/>
              <a:buFont typeface="Droid Serif"/>
              <a:buChar char="■"/>
              <a:defRPr sz="2400">
                <a:solidFill>
                  <a:schemeClr val="dk1"/>
                </a:solidFill>
                <a:latin typeface="Droid Serif"/>
                <a:ea typeface="Droid Serif"/>
                <a:cs typeface="Droid Serif"/>
                <a:sym typeface="Droid Serif"/>
              </a:defRPr>
            </a:lvl3pPr>
            <a:lvl4pPr marL="1828800" lvl="3" indent="-342900">
              <a:spcBef>
                <a:spcPts val="0"/>
              </a:spcBef>
              <a:spcAft>
                <a:spcPts val="0"/>
              </a:spcAft>
              <a:buClr>
                <a:schemeClr val="dk2"/>
              </a:buClr>
              <a:buSzPts val="1800"/>
              <a:buFont typeface="Droid Serif"/>
              <a:buChar char="●"/>
              <a:defRPr sz="1800">
                <a:solidFill>
                  <a:schemeClr val="dk1"/>
                </a:solidFill>
                <a:latin typeface="Droid Serif"/>
                <a:ea typeface="Droid Serif"/>
                <a:cs typeface="Droid Serif"/>
                <a:sym typeface="Droid Serif"/>
              </a:defRPr>
            </a:lvl4pPr>
            <a:lvl5pPr marL="2286000" lvl="4"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5pPr>
            <a:lvl6pPr marL="2743200" lvl="5"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6pPr>
            <a:lvl7pPr marL="3200400" lvl="6"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7pPr>
            <a:lvl8pPr marL="3657600" lvl="7"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8pPr>
            <a:lvl9pPr marL="4114800" lvl="8"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9pPr>
          </a:lstStyle>
          <a:p>
            <a:endParaRPr/>
          </a:p>
        </p:txBody>
      </p:sp>
      <p:sp>
        <p:nvSpPr>
          <p:cNvPr id="8" name="Google Shape;8;p1"/>
          <p:cNvSpPr txBox="1">
            <a:spLocks noGrp="1"/>
          </p:cNvSpPr>
          <p:nvPr>
            <p:ph type="sldNum" idx="12"/>
          </p:nvPr>
        </p:nvSpPr>
        <p:spPr>
          <a:xfrm>
            <a:off x="-125" y="4869225"/>
            <a:ext cx="9144000" cy="274200"/>
          </a:xfrm>
          <a:prstGeom prst="rect">
            <a:avLst/>
          </a:prstGeom>
          <a:noFill/>
          <a:ln>
            <a:noFill/>
          </a:ln>
        </p:spPr>
        <p:txBody>
          <a:bodyPr spcFirstLastPara="1" wrap="square" lIns="91425" tIns="91425" rIns="91425" bIns="91425" anchor="ctr" anchorCtr="0">
            <a:noAutofit/>
          </a:bodyPr>
          <a:lstStyle>
            <a:lvl1pPr lvl="0" algn="ctr">
              <a:buNone/>
              <a:defRPr sz="800" b="1">
                <a:solidFill>
                  <a:schemeClr val="accent1"/>
                </a:solidFill>
                <a:latin typeface="Montserrat"/>
                <a:ea typeface="Montserrat"/>
                <a:cs typeface="Montserrat"/>
                <a:sym typeface="Montserrat"/>
              </a:defRPr>
            </a:lvl1pPr>
            <a:lvl2pPr lvl="1" algn="ctr">
              <a:buNone/>
              <a:defRPr sz="800" b="1">
                <a:solidFill>
                  <a:schemeClr val="accent1"/>
                </a:solidFill>
                <a:latin typeface="Montserrat"/>
                <a:ea typeface="Montserrat"/>
                <a:cs typeface="Montserrat"/>
                <a:sym typeface="Montserrat"/>
              </a:defRPr>
            </a:lvl2pPr>
            <a:lvl3pPr lvl="2" algn="ctr">
              <a:buNone/>
              <a:defRPr sz="800" b="1">
                <a:solidFill>
                  <a:schemeClr val="accent1"/>
                </a:solidFill>
                <a:latin typeface="Montserrat"/>
                <a:ea typeface="Montserrat"/>
                <a:cs typeface="Montserrat"/>
                <a:sym typeface="Montserrat"/>
              </a:defRPr>
            </a:lvl3pPr>
            <a:lvl4pPr lvl="3" algn="ctr">
              <a:buNone/>
              <a:defRPr sz="800" b="1">
                <a:solidFill>
                  <a:schemeClr val="accent1"/>
                </a:solidFill>
                <a:latin typeface="Montserrat"/>
                <a:ea typeface="Montserrat"/>
                <a:cs typeface="Montserrat"/>
                <a:sym typeface="Montserrat"/>
              </a:defRPr>
            </a:lvl4pPr>
            <a:lvl5pPr lvl="4" algn="ctr">
              <a:buNone/>
              <a:defRPr sz="800" b="1">
                <a:solidFill>
                  <a:schemeClr val="accent1"/>
                </a:solidFill>
                <a:latin typeface="Montserrat"/>
                <a:ea typeface="Montserrat"/>
                <a:cs typeface="Montserrat"/>
                <a:sym typeface="Montserrat"/>
              </a:defRPr>
            </a:lvl5pPr>
            <a:lvl6pPr lvl="5" algn="ctr">
              <a:buNone/>
              <a:defRPr sz="800" b="1">
                <a:solidFill>
                  <a:schemeClr val="accent1"/>
                </a:solidFill>
                <a:latin typeface="Montserrat"/>
                <a:ea typeface="Montserrat"/>
                <a:cs typeface="Montserrat"/>
                <a:sym typeface="Montserrat"/>
              </a:defRPr>
            </a:lvl6pPr>
            <a:lvl7pPr lvl="6" algn="ctr">
              <a:buNone/>
              <a:defRPr sz="800" b="1">
                <a:solidFill>
                  <a:schemeClr val="accent1"/>
                </a:solidFill>
                <a:latin typeface="Montserrat"/>
                <a:ea typeface="Montserrat"/>
                <a:cs typeface="Montserrat"/>
                <a:sym typeface="Montserrat"/>
              </a:defRPr>
            </a:lvl7pPr>
            <a:lvl8pPr lvl="7" algn="ctr">
              <a:buNone/>
              <a:defRPr sz="800" b="1">
                <a:solidFill>
                  <a:schemeClr val="accent1"/>
                </a:solidFill>
                <a:latin typeface="Montserrat"/>
                <a:ea typeface="Montserrat"/>
                <a:cs typeface="Montserrat"/>
                <a:sym typeface="Montserrat"/>
              </a:defRPr>
            </a:lvl8pPr>
            <a:lvl9pPr lvl="8" algn="ctr">
              <a:buNone/>
              <a:defRPr sz="800" b="1">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6.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088/1742-6596/1624/2/022051"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doi.org/10.1509/jm.13.0301" TargetMode="External"/><Relationship Id="rId5" Type="http://schemas.openxmlformats.org/officeDocument/2006/relationships/hyperlink" Target="https://rafalrolczynski.com/2021/03/07/aspect-based-sentiment-analysis/" TargetMode="External"/><Relationship Id="rId4" Type="http://schemas.openxmlformats.org/officeDocument/2006/relationships/hyperlink" Target="https://doi.org/10.2200/s00416ed1v01y201204hlt016"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4.xml"/><Relationship Id="rId1" Type="http://schemas.openxmlformats.org/officeDocument/2006/relationships/tags" Target="../tags/tag1.xml"/><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2296350" y="1701209"/>
            <a:ext cx="4444692" cy="1450441"/>
          </a:xfrm>
          <a:prstGeom prst="rect">
            <a:avLst/>
          </a:prstGeom>
        </p:spPr>
        <p:txBody>
          <a:bodyPr spcFirstLastPara="1" wrap="square" lIns="0" tIns="0" rIns="0" bIns="0" anchor="ctr" anchorCtr="0">
            <a:noAutofit/>
          </a:bodyPr>
          <a:lstStyle/>
          <a:p>
            <a:pPr lvl="0"/>
            <a:r>
              <a:rPr lang="en-US" dirty="0"/>
              <a:t>eCommerce NLP: </a:t>
            </a:r>
            <a:r>
              <a:rPr lang="en-US" b="0" dirty="0"/>
              <a:t>Ranking Forecast on Hair Care Products</a:t>
            </a:r>
          </a:p>
        </p:txBody>
      </p:sp>
      <p:sp>
        <p:nvSpPr>
          <p:cNvPr id="59" name="Google Shape;59;p12"/>
          <p:cNvSpPr/>
          <p:nvPr/>
        </p:nvSpPr>
        <p:spPr>
          <a:xfrm>
            <a:off x="4255105" y="512098"/>
            <a:ext cx="633840" cy="57650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 name="TextBox 1">
            <a:extLst>
              <a:ext uri="{FF2B5EF4-FFF2-40B4-BE49-F238E27FC236}">
                <a16:creationId xmlns:a16="http://schemas.microsoft.com/office/drawing/2014/main" id="{0D42AC08-94E5-4D09-ACB2-066DCB5B7213}"/>
              </a:ext>
            </a:extLst>
          </p:cNvPr>
          <p:cNvSpPr txBox="1"/>
          <p:nvPr/>
        </p:nvSpPr>
        <p:spPr>
          <a:xfrm>
            <a:off x="1300912" y="3641972"/>
            <a:ext cx="6542176" cy="523220"/>
          </a:xfrm>
          <a:prstGeom prst="rect">
            <a:avLst/>
          </a:prstGeom>
          <a:noFill/>
        </p:spPr>
        <p:txBody>
          <a:bodyPr wrap="none" lIns="91440" tIns="45720" rIns="91440" bIns="45720" rtlCol="0" anchor="t">
            <a:spAutoFit/>
          </a:bodyPr>
          <a:lstStyle/>
          <a:p>
            <a:pPr algn="ctr" fontAlgn="base"/>
            <a:r>
              <a:rPr lang="en-US" dirty="0" err="1"/>
              <a:t>Anqi</a:t>
            </a:r>
            <a:r>
              <a:rPr lang="en-US" dirty="0"/>
              <a:t> Dong (A0218944W), Hui Xinyao (A0148006M)​</a:t>
            </a:r>
          </a:p>
          <a:p>
            <a:pPr algn="ctr" fontAlgn="base"/>
            <a:r>
              <a:rPr lang="en-US" dirty="0"/>
              <a:t>Zhao Dongyu (A0206513R), Xinyi Li (A0218908W), Zhang Yixuan (A0218975M)​</a:t>
            </a:r>
          </a:p>
        </p:txBody>
      </p:sp>
    </p:spTree>
  </p:cSld>
  <p:clrMapOvr>
    <a:masterClrMapping/>
  </p:clrMapOvr>
  <p:transition advTm="12318">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55A9-F6B0-469F-A5A4-CD8829974103}"/>
              </a:ext>
            </a:extLst>
          </p:cNvPr>
          <p:cNvSpPr>
            <a:spLocks noGrp="1"/>
          </p:cNvSpPr>
          <p:nvPr>
            <p:ph type="title"/>
          </p:nvPr>
        </p:nvSpPr>
        <p:spPr/>
        <p:txBody>
          <a:bodyPr/>
          <a:lstStyle/>
          <a:p>
            <a:r>
              <a:rPr lang="en-US"/>
              <a:t>Feature Engineering</a:t>
            </a:r>
          </a:p>
        </p:txBody>
      </p:sp>
      <p:sp>
        <p:nvSpPr>
          <p:cNvPr id="5" name="Slide Number Placeholder 4">
            <a:extLst>
              <a:ext uri="{FF2B5EF4-FFF2-40B4-BE49-F238E27FC236}">
                <a16:creationId xmlns:a16="http://schemas.microsoft.com/office/drawing/2014/main" id="{8E3CA461-8E7E-4DB1-99DA-2D91909F66A8}"/>
              </a:ext>
            </a:extLst>
          </p:cNvPr>
          <p:cNvSpPr>
            <a:spLocks noGrp="1"/>
          </p:cNvSpPr>
          <p:nvPr>
            <p:ph type="sldNum" idx="12"/>
          </p:nvPr>
        </p:nvSpPr>
        <p:spPr/>
        <p:txBody>
          <a:bodyPr/>
          <a:lstStyle/>
          <a:p>
            <a:pPr defTabSz="914378"/>
            <a:fld id="{00000000-1234-1234-1234-123412341234}" type="slidenum">
              <a:rPr lang="en" kern="0">
                <a:solidFill>
                  <a:srgbClr val="FF9E00"/>
                </a:solidFill>
              </a:rPr>
              <a:pPr defTabSz="914378"/>
              <a:t>10</a:t>
            </a:fld>
            <a:endParaRPr lang="en" kern="0">
              <a:solidFill>
                <a:srgbClr val="FF9E00"/>
              </a:solidFill>
            </a:endParaRPr>
          </a:p>
        </p:txBody>
      </p:sp>
      <p:graphicFrame>
        <p:nvGraphicFramePr>
          <p:cNvPr id="6" name="表格 5">
            <a:extLst>
              <a:ext uri="{FF2B5EF4-FFF2-40B4-BE49-F238E27FC236}">
                <a16:creationId xmlns:a16="http://schemas.microsoft.com/office/drawing/2014/main" id="{D0C92602-D31E-471D-88A0-E629C1866C6A}"/>
              </a:ext>
            </a:extLst>
          </p:cNvPr>
          <p:cNvGraphicFramePr>
            <a:graphicFrameLocks noGrp="1"/>
          </p:cNvGraphicFramePr>
          <p:nvPr/>
        </p:nvGraphicFramePr>
        <p:xfrm>
          <a:off x="949023" y="847792"/>
          <a:ext cx="7245704" cy="3455538"/>
        </p:xfrm>
        <a:graphic>
          <a:graphicData uri="http://schemas.openxmlformats.org/drawingml/2006/table">
            <a:tbl>
              <a:tblPr/>
              <a:tblGrid>
                <a:gridCol w="1811426">
                  <a:extLst>
                    <a:ext uri="{9D8B030D-6E8A-4147-A177-3AD203B41FA5}">
                      <a16:colId xmlns:a16="http://schemas.microsoft.com/office/drawing/2014/main" val="311673227"/>
                    </a:ext>
                  </a:extLst>
                </a:gridCol>
                <a:gridCol w="1811426">
                  <a:extLst>
                    <a:ext uri="{9D8B030D-6E8A-4147-A177-3AD203B41FA5}">
                      <a16:colId xmlns:a16="http://schemas.microsoft.com/office/drawing/2014/main" val="639718168"/>
                    </a:ext>
                  </a:extLst>
                </a:gridCol>
                <a:gridCol w="1811426">
                  <a:extLst>
                    <a:ext uri="{9D8B030D-6E8A-4147-A177-3AD203B41FA5}">
                      <a16:colId xmlns:a16="http://schemas.microsoft.com/office/drawing/2014/main" val="1852715801"/>
                    </a:ext>
                  </a:extLst>
                </a:gridCol>
                <a:gridCol w="1811426">
                  <a:extLst>
                    <a:ext uri="{9D8B030D-6E8A-4147-A177-3AD203B41FA5}">
                      <a16:colId xmlns:a16="http://schemas.microsoft.com/office/drawing/2014/main" val="1838889317"/>
                    </a:ext>
                  </a:extLst>
                </a:gridCol>
              </a:tblGrid>
              <a:tr h="286395">
                <a:tc>
                  <a:txBody>
                    <a:bodyPr/>
                    <a:lstStyle/>
                    <a:p>
                      <a:pPr algn="ctr" rtl="0" fontAlgn="ctr"/>
                      <a:r>
                        <a:rPr lang="en-US" sz="1400" b="1" i="0" u="none" strike="noStrike">
                          <a:solidFill>
                            <a:srgbClr val="FFFFFF"/>
                          </a:solidFill>
                          <a:effectLst/>
                          <a:latin typeface="Arial" panose="020B0604020202020204" pitchFamily="34" charset="0"/>
                          <a:ea typeface="等线" panose="02010600030101010101" pitchFamily="2" charset="-122"/>
                        </a:rPr>
                        <a:t>Feature</a:t>
                      </a:r>
                    </a:p>
                  </a:txBody>
                  <a:tcPr marL="883" marR="883" marT="8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9E00"/>
                    </a:solidFill>
                  </a:tcPr>
                </a:tc>
                <a:tc>
                  <a:txBody>
                    <a:bodyPr/>
                    <a:lstStyle/>
                    <a:p>
                      <a:pPr algn="ctr" rtl="0" fontAlgn="ctr"/>
                      <a:r>
                        <a:rPr lang="en-US" sz="1400" b="1" i="0" u="none" strike="noStrike">
                          <a:solidFill>
                            <a:srgbClr val="FFFFFF"/>
                          </a:solidFill>
                          <a:effectLst/>
                          <a:latin typeface="Arial" panose="020B0604020202020204" pitchFamily="34" charset="0"/>
                          <a:ea typeface="等线" panose="02010600030101010101" pitchFamily="2" charset="-122"/>
                        </a:rPr>
                        <a:t>Method</a:t>
                      </a:r>
                    </a:p>
                  </a:txBody>
                  <a:tcPr marL="883" marR="883" marT="8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9E00"/>
                    </a:solidFill>
                  </a:tcPr>
                </a:tc>
                <a:tc>
                  <a:txBody>
                    <a:bodyPr/>
                    <a:lstStyle/>
                    <a:p>
                      <a:pPr algn="ctr" rtl="0" fontAlgn="ctr"/>
                      <a:r>
                        <a:rPr lang="en-US" sz="1400" b="1" i="0" u="none" strike="noStrike">
                          <a:solidFill>
                            <a:srgbClr val="FFFFFF"/>
                          </a:solidFill>
                          <a:effectLst/>
                          <a:latin typeface="Arial" panose="020B0604020202020204" pitchFamily="34" charset="0"/>
                          <a:ea typeface="等线" panose="02010600030101010101" pitchFamily="2" charset="-122"/>
                        </a:rPr>
                        <a:t>Feature</a:t>
                      </a:r>
                    </a:p>
                  </a:txBody>
                  <a:tcPr marL="883" marR="883" marT="8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9E00"/>
                    </a:solidFill>
                  </a:tcPr>
                </a:tc>
                <a:tc>
                  <a:txBody>
                    <a:bodyPr/>
                    <a:lstStyle/>
                    <a:p>
                      <a:pPr algn="ctr" rtl="0" fontAlgn="ctr"/>
                      <a:r>
                        <a:rPr lang="en-US" sz="1400" b="1" i="0" u="none" strike="noStrike">
                          <a:solidFill>
                            <a:srgbClr val="FFFFFF"/>
                          </a:solidFill>
                          <a:effectLst/>
                          <a:latin typeface="Arial" panose="020B0604020202020204" pitchFamily="34" charset="0"/>
                          <a:ea typeface="等线" panose="02010600030101010101" pitchFamily="2" charset="-122"/>
                        </a:rPr>
                        <a:t>Method</a:t>
                      </a:r>
                    </a:p>
                  </a:txBody>
                  <a:tcPr marL="883" marR="883" marT="8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9E00"/>
                    </a:solidFill>
                  </a:tcPr>
                </a:tc>
                <a:extLst>
                  <a:ext uri="{0D108BD9-81ED-4DB2-BD59-A6C34878D82A}">
                    <a16:rowId xmlns:a16="http://schemas.microsoft.com/office/drawing/2014/main" val="2062545319"/>
                  </a:ext>
                </a:extLst>
              </a:tr>
              <a:tr h="435223">
                <a:tc>
                  <a:txBody>
                    <a:bodyPr/>
                    <a:lstStyle/>
                    <a:p>
                      <a:pPr algn="ctr" rtl="0" fontAlgn="ctr"/>
                      <a:r>
                        <a:rPr lang="en-US" sz="1400" b="0" i="0" u="none" strike="noStrike">
                          <a:solidFill>
                            <a:srgbClr val="434343"/>
                          </a:solidFill>
                          <a:effectLst/>
                          <a:latin typeface="Arial" panose="020B0604020202020204" pitchFamily="34" charset="0"/>
                          <a:ea typeface="等线" panose="02010600030101010101" pitchFamily="2" charset="-122"/>
                        </a:rPr>
                        <a:t>Overall score</a:t>
                      </a:r>
                    </a:p>
                  </a:txBody>
                  <a:tcPr marL="883" marR="883" marT="8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6E6"/>
                    </a:solidFill>
                  </a:tcPr>
                </a:tc>
                <a:tc rowSpan="7">
                  <a:txBody>
                    <a:bodyPr/>
                    <a:lstStyle/>
                    <a:p>
                      <a:pPr algn="ctr" rtl="0" fontAlgn="ctr"/>
                      <a:r>
                        <a:rPr lang="en-US" sz="1400" b="0" i="0" u="none" strike="noStrike">
                          <a:solidFill>
                            <a:srgbClr val="434343"/>
                          </a:solidFill>
                          <a:effectLst/>
                          <a:latin typeface="Arial" panose="020B0604020202020204" pitchFamily="34" charset="0"/>
                          <a:ea typeface="等线" panose="02010600030101010101" pitchFamily="2" charset="-122"/>
                        </a:rPr>
                        <a:t>Average</a:t>
                      </a:r>
                    </a:p>
                  </a:txBody>
                  <a:tcPr marL="883" marR="883" marT="8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CCC"/>
                    </a:solidFill>
                  </a:tcPr>
                </a:tc>
                <a:tc>
                  <a:txBody>
                    <a:bodyPr/>
                    <a:lstStyle/>
                    <a:p>
                      <a:pPr algn="ctr" rtl="0" fontAlgn="ctr"/>
                      <a:r>
                        <a:rPr lang="en-US" sz="1400" b="0" i="0" u="none" strike="noStrike">
                          <a:solidFill>
                            <a:srgbClr val="434343"/>
                          </a:solidFill>
                          <a:effectLst/>
                          <a:latin typeface="Arial" panose="020B0604020202020204" pitchFamily="34" charset="0"/>
                          <a:ea typeface="等线" panose="02010600030101010101" pitchFamily="2" charset="-122"/>
                        </a:rPr>
                        <a:t>Total sentimental score</a:t>
                      </a:r>
                    </a:p>
                  </a:txBody>
                  <a:tcPr marL="883" marR="883" marT="8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6E6"/>
                    </a:solidFill>
                  </a:tcPr>
                </a:tc>
                <a:tc>
                  <a:txBody>
                    <a:bodyPr/>
                    <a:lstStyle/>
                    <a:p>
                      <a:pPr algn="ctr" rtl="0" fontAlgn="ctr"/>
                      <a:r>
                        <a:rPr lang="en-US" sz="1400" b="0" i="0" u="none" strike="noStrike">
                          <a:solidFill>
                            <a:srgbClr val="434343"/>
                          </a:solidFill>
                          <a:effectLst/>
                          <a:latin typeface="Arial" panose="020B0604020202020204" pitchFamily="34" charset="0"/>
                          <a:ea typeface="等线" panose="02010600030101010101" pitchFamily="2" charset="-122"/>
                        </a:rPr>
                        <a:t>Average</a:t>
                      </a:r>
                    </a:p>
                  </a:txBody>
                  <a:tcPr marL="883" marR="883" marT="8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CCC"/>
                    </a:solidFill>
                  </a:tcPr>
                </a:tc>
                <a:extLst>
                  <a:ext uri="{0D108BD9-81ED-4DB2-BD59-A6C34878D82A}">
                    <a16:rowId xmlns:a16="http://schemas.microsoft.com/office/drawing/2014/main" val="644145429"/>
                  </a:ext>
                </a:extLst>
              </a:tr>
              <a:tr h="288757">
                <a:tc>
                  <a:txBody>
                    <a:bodyPr/>
                    <a:lstStyle/>
                    <a:p>
                      <a:pPr algn="ctr" rtl="0" fontAlgn="ctr"/>
                      <a:r>
                        <a:rPr lang="en-US" sz="1400" b="0" i="0" u="none" strike="noStrike">
                          <a:solidFill>
                            <a:srgbClr val="434343"/>
                          </a:solidFill>
                          <a:effectLst/>
                          <a:latin typeface="Arial" panose="020B0604020202020204" pitchFamily="34" charset="0"/>
                          <a:ea typeface="等线" panose="02010600030101010101" pitchFamily="2" charset="-122"/>
                        </a:rPr>
                        <a:t>Helpful overall</a:t>
                      </a:r>
                    </a:p>
                  </a:txBody>
                  <a:tcPr marL="883" marR="883" marT="8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6E6"/>
                    </a:solidFill>
                  </a:tcPr>
                </a:tc>
                <a:tc vMerge="1">
                  <a:txBody>
                    <a:bodyPr/>
                    <a:lstStyle/>
                    <a:p>
                      <a:endParaRPr lang="zh-CN" altLang="en-US"/>
                    </a:p>
                  </a:txBody>
                  <a:tcPr/>
                </a:tc>
                <a:tc rowSpan="2">
                  <a:txBody>
                    <a:bodyPr/>
                    <a:lstStyle/>
                    <a:p>
                      <a:pPr algn="ctr" rtl="0" fontAlgn="ctr"/>
                      <a:r>
                        <a:rPr lang="en-US" sz="1400" b="0" i="0" u="none" strike="noStrike">
                          <a:solidFill>
                            <a:srgbClr val="434343"/>
                          </a:solidFill>
                          <a:effectLst/>
                          <a:latin typeface="Arial" panose="020B0604020202020204" pitchFamily="34" charset="0"/>
                          <a:ea typeface="等线" panose="02010600030101010101" pitchFamily="2" charset="-122"/>
                        </a:rPr>
                        <a:t>General product aspects</a:t>
                      </a:r>
                    </a:p>
                  </a:txBody>
                  <a:tcPr marL="883" marR="883" marT="8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6E6"/>
                    </a:solidFill>
                  </a:tcPr>
                </a:tc>
                <a:tc>
                  <a:txBody>
                    <a:bodyPr/>
                    <a:lstStyle/>
                    <a:p>
                      <a:pPr algn="ctr" rtl="0" fontAlgn="ctr"/>
                      <a:r>
                        <a:rPr lang="en-US" sz="1400" b="0" i="0" u="none" strike="noStrike">
                          <a:solidFill>
                            <a:srgbClr val="434343"/>
                          </a:solidFill>
                          <a:effectLst/>
                          <a:latin typeface="Arial" panose="020B0604020202020204" pitchFamily="34" charset="0"/>
                          <a:ea typeface="等线" panose="02010600030101010101" pitchFamily="2" charset="-122"/>
                        </a:rPr>
                        <a:t>Average</a:t>
                      </a:r>
                    </a:p>
                  </a:txBody>
                  <a:tcPr marL="883" marR="883" marT="8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CCC"/>
                    </a:solidFill>
                  </a:tcPr>
                </a:tc>
                <a:extLst>
                  <a:ext uri="{0D108BD9-81ED-4DB2-BD59-A6C34878D82A}">
                    <a16:rowId xmlns:a16="http://schemas.microsoft.com/office/drawing/2014/main" val="3281927430"/>
                  </a:ext>
                </a:extLst>
              </a:tr>
              <a:tr h="288757">
                <a:tc>
                  <a:txBody>
                    <a:bodyPr/>
                    <a:lstStyle/>
                    <a:p>
                      <a:pPr algn="ctr" rtl="0" fontAlgn="ctr"/>
                      <a:r>
                        <a:rPr lang="en-US" sz="1400" b="0" i="0" u="none" strike="noStrike">
                          <a:solidFill>
                            <a:srgbClr val="434343"/>
                          </a:solidFill>
                          <a:effectLst/>
                          <a:latin typeface="Arial" panose="020B0604020202020204" pitchFamily="34" charset="0"/>
                          <a:ea typeface="等线" panose="02010600030101010101" pitchFamily="2" charset="-122"/>
                        </a:rPr>
                        <a:t>Helpful positive</a:t>
                      </a:r>
                    </a:p>
                  </a:txBody>
                  <a:tcPr marL="883" marR="883" marT="8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6E6"/>
                    </a:solidFill>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434343"/>
                          </a:solidFill>
                          <a:effectLst/>
                          <a:latin typeface="Arial" panose="020B0604020202020204" pitchFamily="34" charset="0"/>
                          <a:ea typeface="等线" panose="02010600030101010101" pitchFamily="2" charset="-122"/>
                        </a:rPr>
                        <a:t>Average without 0</a:t>
                      </a:r>
                    </a:p>
                  </a:txBody>
                  <a:tcPr marL="883" marR="883" marT="8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CCC"/>
                    </a:solidFill>
                  </a:tcPr>
                </a:tc>
                <a:extLst>
                  <a:ext uri="{0D108BD9-81ED-4DB2-BD59-A6C34878D82A}">
                    <a16:rowId xmlns:a16="http://schemas.microsoft.com/office/drawing/2014/main" val="273906611"/>
                  </a:ext>
                </a:extLst>
              </a:tr>
              <a:tr h="1004027">
                <a:tc rowSpan="2">
                  <a:txBody>
                    <a:bodyPr/>
                    <a:lstStyle/>
                    <a:p>
                      <a:pPr algn="ctr" rtl="0" fontAlgn="ctr"/>
                      <a:r>
                        <a:rPr lang="en-US" sz="1400" b="0" i="0" u="none" strike="noStrike">
                          <a:solidFill>
                            <a:srgbClr val="434343"/>
                          </a:solidFill>
                          <a:effectLst/>
                          <a:latin typeface="Arial" panose="020B0604020202020204" pitchFamily="34" charset="0"/>
                          <a:ea typeface="等线" panose="02010600030101010101" pitchFamily="2" charset="-122"/>
                        </a:rPr>
                        <a:t>Review length</a:t>
                      </a:r>
                    </a:p>
                  </a:txBody>
                  <a:tcPr marL="883" marR="883" marT="8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6E6"/>
                    </a:solidFill>
                  </a:tcPr>
                </a:tc>
                <a:tc vMerge="1">
                  <a:txBody>
                    <a:bodyPr/>
                    <a:lstStyle/>
                    <a:p>
                      <a:endParaRPr lang="zh-CN" altLang="en-US"/>
                    </a:p>
                  </a:txBody>
                  <a:tcPr/>
                </a:tc>
                <a:tc rowSpan="2">
                  <a:txBody>
                    <a:bodyPr/>
                    <a:lstStyle/>
                    <a:p>
                      <a:pPr algn="ctr" rtl="0" fontAlgn="ctr"/>
                      <a:r>
                        <a:rPr lang="en-US" sz="1400" b="0" i="0" u="none" strike="noStrike">
                          <a:solidFill>
                            <a:srgbClr val="434343"/>
                          </a:solidFill>
                          <a:effectLst/>
                          <a:latin typeface="Arial" panose="020B0604020202020204" pitchFamily="34" charset="0"/>
                          <a:ea typeface="等线" panose="02010600030101010101" pitchFamily="2" charset="-122"/>
                        </a:rPr>
                        <a:t>Brand</a:t>
                      </a:r>
                    </a:p>
                  </a:txBody>
                  <a:tcPr marL="883" marR="883" marT="8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6E6"/>
                    </a:solidFill>
                  </a:tcPr>
                </a:tc>
                <a:tc>
                  <a:txBody>
                    <a:bodyPr/>
                    <a:lstStyle/>
                    <a:p>
                      <a:pPr algn="ctr" rtl="0" fontAlgn="ctr"/>
                      <a:r>
                        <a:rPr lang="en-US" sz="1400" b="0" i="0" u="none" strike="noStrike">
                          <a:solidFill>
                            <a:srgbClr val="434343"/>
                          </a:solidFill>
                          <a:effectLst/>
                          <a:latin typeface="Arial" panose="020B0604020202020204" pitchFamily="34" charset="0"/>
                          <a:ea typeface="等线" panose="02010600030101010101" pitchFamily="2" charset="-122"/>
                        </a:rPr>
                        <a:t>Take top 19 big brands as dummy and merge the rest as ‘others’</a:t>
                      </a:r>
                    </a:p>
                  </a:txBody>
                  <a:tcPr marL="883" marR="883" marT="8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FFECCC"/>
                    </a:solidFill>
                  </a:tcPr>
                </a:tc>
                <a:extLst>
                  <a:ext uri="{0D108BD9-81ED-4DB2-BD59-A6C34878D82A}">
                    <a16:rowId xmlns:a16="http://schemas.microsoft.com/office/drawing/2014/main" val="324892097"/>
                  </a:ext>
                </a:extLst>
              </a:tr>
              <a:tr h="36028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434343"/>
                          </a:solidFill>
                          <a:effectLst/>
                          <a:latin typeface="Arial" panose="020B0604020202020204" pitchFamily="34" charset="0"/>
                          <a:ea typeface="等线" panose="02010600030101010101" pitchFamily="2" charset="-122"/>
                        </a:rPr>
                        <a:t>(20 columns overall)</a:t>
                      </a:r>
                    </a:p>
                  </a:txBody>
                  <a:tcPr marL="883" marR="883" marT="8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FFECCC"/>
                    </a:solidFill>
                  </a:tcPr>
                </a:tc>
                <a:extLst>
                  <a:ext uri="{0D108BD9-81ED-4DB2-BD59-A6C34878D82A}">
                    <a16:rowId xmlns:a16="http://schemas.microsoft.com/office/drawing/2014/main" val="1634283623"/>
                  </a:ext>
                </a:extLst>
              </a:tr>
              <a:tr h="503338">
                <a:tc>
                  <a:txBody>
                    <a:bodyPr/>
                    <a:lstStyle/>
                    <a:p>
                      <a:pPr algn="ctr" rtl="0" fontAlgn="ctr"/>
                      <a:r>
                        <a:rPr lang="en-US" sz="1400" b="0" i="0" u="none" strike="noStrike">
                          <a:solidFill>
                            <a:srgbClr val="434343"/>
                          </a:solidFill>
                          <a:effectLst/>
                          <a:latin typeface="Arial" panose="020B0604020202020204" pitchFamily="34" charset="0"/>
                          <a:ea typeface="等线" panose="02010600030101010101" pitchFamily="2" charset="-122"/>
                        </a:rPr>
                        <a:t>Price</a:t>
                      </a:r>
                    </a:p>
                  </a:txBody>
                  <a:tcPr marL="883" marR="883" marT="8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6E6"/>
                    </a:solidFill>
                  </a:tcPr>
                </a:tc>
                <a:tc vMerge="1">
                  <a:txBody>
                    <a:bodyPr/>
                    <a:lstStyle/>
                    <a:p>
                      <a:endParaRPr lang="zh-CN" altLang="en-US"/>
                    </a:p>
                  </a:txBody>
                  <a:tcPr/>
                </a:tc>
                <a:tc>
                  <a:txBody>
                    <a:bodyPr/>
                    <a:lstStyle/>
                    <a:p>
                      <a:pPr algn="ctr" rtl="0" fontAlgn="ctr"/>
                      <a:r>
                        <a:rPr lang="en-US" sz="1400" b="0" i="0" u="none" strike="noStrike">
                          <a:solidFill>
                            <a:srgbClr val="434343"/>
                          </a:solidFill>
                          <a:effectLst/>
                          <a:latin typeface="Arial" panose="020B0604020202020204" pitchFamily="34" charset="0"/>
                          <a:ea typeface="等线" panose="02010600030101010101" pitchFamily="2" charset="-122"/>
                        </a:rPr>
                        <a:t>Helpful sentimental score</a:t>
                      </a:r>
                    </a:p>
                  </a:txBody>
                  <a:tcPr marL="883" marR="883" marT="8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6E6"/>
                    </a:solidFill>
                  </a:tcPr>
                </a:tc>
                <a:tc>
                  <a:txBody>
                    <a:bodyPr/>
                    <a:lstStyle/>
                    <a:p>
                      <a:pPr algn="ctr" rtl="0" fontAlgn="ctr"/>
                      <a:r>
                        <a:rPr lang="en-US" sz="1400" b="0" i="0" u="none" strike="noStrike">
                          <a:solidFill>
                            <a:srgbClr val="434343"/>
                          </a:solidFill>
                          <a:effectLst/>
                          <a:latin typeface="Arial" panose="020B0604020202020204" pitchFamily="34" charset="0"/>
                          <a:ea typeface="等线" panose="02010600030101010101" pitchFamily="2" charset="-122"/>
                        </a:rPr>
                        <a:t>Helpful overall * polarity score</a:t>
                      </a:r>
                    </a:p>
                  </a:txBody>
                  <a:tcPr marL="883" marR="883" marT="8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CCC"/>
                    </a:solidFill>
                  </a:tcPr>
                </a:tc>
                <a:extLst>
                  <a:ext uri="{0D108BD9-81ED-4DB2-BD59-A6C34878D82A}">
                    <a16:rowId xmlns:a16="http://schemas.microsoft.com/office/drawing/2014/main" val="718009473"/>
                  </a:ext>
                </a:extLst>
              </a:tr>
              <a:tr h="288757">
                <a:tc>
                  <a:txBody>
                    <a:bodyPr/>
                    <a:lstStyle/>
                    <a:p>
                      <a:pPr algn="ctr" rtl="0" fontAlgn="ctr"/>
                      <a:r>
                        <a:rPr lang="en-US" sz="1400" b="0" i="0" u="none" strike="noStrike">
                          <a:solidFill>
                            <a:srgbClr val="434343"/>
                          </a:solidFill>
                          <a:effectLst/>
                          <a:latin typeface="Arial" panose="020B0604020202020204" pitchFamily="34" charset="0"/>
                          <a:ea typeface="等线" panose="02010600030101010101" pitchFamily="2" charset="-122"/>
                        </a:rPr>
                        <a:t>Functional aspects</a:t>
                      </a:r>
                    </a:p>
                  </a:txBody>
                  <a:tcPr marL="883" marR="883" marT="8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6E6"/>
                    </a:solidFill>
                  </a:tcPr>
                </a:tc>
                <a:tc vMerge="1">
                  <a:txBody>
                    <a:bodyPr/>
                    <a:lstStyle/>
                    <a:p>
                      <a:endParaRPr lang="zh-CN" altLang="en-US"/>
                    </a:p>
                  </a:txBody>
                  <a:tcPr/>
                </a:tc>
                <a:tc>
                  <a:txBody>
                    <a:bodyPr/>
                    <a:lstStyle/>
                    <a:p>
                      <a:pPr algn="ctr" rtl="0" fontAlgn="ctr"/>
                      <a:r>
                        <a:rPr lang="en-US" sz="1400" b="0" i="0" u="none" strike="noStrike">
                          <a:solidFill>
                            <a:srgbClr val="434343"/>
                          </a:solidFill>
                          <a:effectLst/>
                          <a:latin typeface="Arial" panose="020B0604020202020204" pitchFamily="34" charset="0"/>
                          <a:ea typeface="等线" panose="02010600030101010101" pitchFamily="2" charset="-122"/>
                        </a:rPr>
                        <a:t>Number of reviews</a:t>
                      </a:r>
                    </a:p>
                  </a:txBody>
                  <a:tcPr marL="883" marR="883" marT="8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6E6"/>
                    </a:solidFill>
                  </a:tcPr>
                </a:tc>
                <a:tc>
                  <a:txBody>
                    <a:bodyPr/>
                    <a:lstStyle/>
                    <a:p>
                      <a:pPr algn="ctr" rtl="0" fontAlgn="ctr"/>
                      <a:r>
                        <a:rPr lang="en-US" sz="1400" b="0" i="0" u="none" strike="noStrike">
                          <a:solidFill>
                            <a:srgbClr val="434343"/>
                          </a:solidFill>
                          <a:effectLst/>
                          <a:latin typeface="Arial" panose="020B0604020202020204" pitchFamily="34" charset="0"/>
                          <a:ea typeface="等线" panose="02010600030101010101" pitchFamily="2" charset="-122"/>
                        </a:rPr>
                        <a:t>Count</a:t>
                      </a:r>
                    </a:p>
                  </a:txBody>
                  <a:tcPr marL="883" marR="883" marT="88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CCC"/>
                    </a:solidFill>
                  </a:tcPr>
                </a:tc>
                <a:extLst>
                  <a:ext uri="{0D108BD9-81ED-4DB2-BD59-A6C34878D82A}">
                    <a16:rowId xmlns:a16="http://schemas.microsoft.com/office/drawing/2014/main" val="2773436564"/>
                  </a:ext>
                </a:extLst>
              </a:tr>
            </a:tbl>
          </a:graphicData>
        </a:graphic>
      </p:graphicFrame>
    </p:spTree>
    <p:extLst>
      <p:ext uri="{BB962C8B-B14F-4D97-AF65-F5344CB8AC3E}">
        <p14:creationId xmlns:p14="http://schemas.microsoft.com/office/powerpoint/2010/main" val="2743613587"/>
      </p:ext>
    </p:extLst>
  </p:cSld>
  <p:clrMapOvr>
    <a:masterClrMapping/>
  </p:clrMapOvr>
  <p:transition advTm="103510">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3127-36B6-4D94-B477-C038AB6BC80E}"/>
              </a:ext>
            </a:extLst>
          </p:cNvPr>
          <p:cNvSpPr>
            <a:spLocks noGrp="1"/>
          </p:cNvSpPr>
          <p:nvPr>
            <p:ph type="title"/>
          </p:nvPr>
        </p:nvSpPr>
        <p:spPr/>
        <p:txBody>
          <a:bodyPr/>
          <a:lstStyle/>
          <a:p>
            <a:r>
              <a:rPr lang="en-SG" dirty="0"/>
              <a:t>Feature Engineering</a:t>
            </a:r>
          </a:p>
        </p:txBody>
      </p:sp>
      <p:sp>
        <p:nvSpPr>
          <p:cNvPr id="3" name="Slide Number Placeholder 2">
            <a:extLst>
              <a:ext uri="{FF2B5EF4-FFF2-40B4-BE49-F238E27FC236}">
                <a16:creationId xmlns:a16="http://schemas.microsoft.com/office/drawing/2014/main" id="{59720B21-1697-4227-84F9-179D19377E89}"/>
              </a:ext>
            </a:extLst>
          </p:cNvPr>
          <p:cNvSpPr>
            <a:spLocks noGrp="1"/>
          </p:cNvSpPr>
          <p:nvPr>
            <p:ph type="sldNum" idx="12"/>
          </p:nvPr>
        </p:nvSpPr>
        <p:spPr/>
        <p:txBody>
          <a:bodyPr/>
          <a:lstStyle/>
          <a:p>
            <a:pPr defTabSz="914378"/>
            <a:fld id="{00000000-1234-1234-1234-123412341234}" type="slidenum">
              <a:rPr lang="en" kern="0">
                <a:solidFill>
                  <a:srgbClr val="FF9E00"/>
                </a:solidFill>
              </a:rPr>
              <a:pPr defTabSz="914378"/>
              <a:t>11</a:t>
            </a:fld>
            <a:endParaRPr lang="en" kern="0" dirty="0">
              <a:solidFill>
                <a:srgbClr val="FF9E00"/>
              </a:solidFill>
            </a:endParaRPr>
          </a:p>
        </p:txBody>
      </p:sp>
      <p:cxnSp>
        <p:nvCxnSpPr>
          <p:cNvPr id="5" name="íşlîḑe">
            <a:extLst>
              <a:ext uri="{FF2B5EF4-FFF2-40B4-BE49-F238E27FC236}">
                <a16:creationId xmlns:a16="http://schemas.microsoft.com/office/drawing/2014/main" id="{45F120FB-BAA4-4DD8-A083-97A397C0B1B2}"/>
              </a:ext>
            </a:extLst>
          </p:cNvPr>
          <p:cNvCxnSpPr>
            <a:cxnSpLocks/>
          </p:cNvCxnSpPr>
          <p:nvPr/>
        </p:nvCxnSpPr>
        <p:spPr>
          <a:xfrm>
            <a:off x="500063" y="3796259"/>
            <a:ext cx="8143875" cy="0"/>
          </a:xfrm>
          <a:prstGeom prst="line">
            <a:avLst/>
          </a:prstGeom>
          <a:noFill/>
          <a:ln w="12700" cap="rnd">
            <a:solidFill>
              <a:schemeClr val="bg1">
                <a:lumMod val="8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cxnSp>
      <p:sp>
        <p:nvSpPr>
          <p:cNvPr id="6" name="îṧ1iḑe">
            <a:extLst>
              <a:ext uri="{FF2B5EF4-FFF2-40B4-BE49-F238E27FC236}">
                <a16:creationId xmlns:a16="http://schemas.microsoft.com/office/drawing/2014/main" id="{BAB50451-2E90-4433-8460-0963A8A5157A}"/>
              </a:ext>
            </a:extLst>
          </p:cNvPr>
          <p:cNvSpPr/>
          <p:nvPr/>
        </p:nvSpPr>
        <p:spPr>
          <a:xfrm>
            <a:off x="1644223" y="3695056"/>
            <a:ext cx="202406" cy="202406"/>
          </a:xfrm>
          <a:prstGeom prst="ellipse">
            <a:avLst/>
          </a:prstGeom>
          <a:solidFill>
            <a:schemeClr val="tx1">
              <a:lumMod val="50000"/>
              <a:lumOff val="50000"/>
            </a:schemeClr>
          </a:solidFill>
          <a:ln w="508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31"/>
            <a:endParaRPr lang="zh-CN" altLang="en-US" sz="2000" b="1">
              <a:solidFill>
                <a:srgbClr val="FFFFFF"/>
              </a:solidFill>
              <a:latin typeface="Arial"/>
              <a:ea typeface="宋体" panose="02010600030101010101" pitchFamily="2" charset="-122"/>
            </a:endParaRPr>
          </a:p>
        </p:txBody>
      </p:sp>
      <p:sp>
        <p:nvSpPr>
          <p:cNvPr id="7" name="íṡľiḓê">
            <a:extLst>
              <a:ext uri="{FF2B5EF4-FFF2-40B4-BE49-F238E27FC236}">
                <a16:creationId xmlns:a16="http://schemas.microsoft.com/office/drawing/2014/main" id="{C1AC0B9B-C646-4406-8A98-558E68614B60}"/>
              </a:ext>
            </a:extLst>
          </p:cNvPr>
          <p:cNvSpPr txBox="1"/>
          <p:nvPr/>
        </p:nvSpPr>
        <p:spPr>
          <a:xfrm>
            <a:off x="511939" y="2251405"/>
            <a:ext cx="2466975" cy="9541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914378">
              <a:defRPr/>
            </a:pPr>
            <a:r>
              <a:rPr lang="en" sz="1400" kern="0" dirty="0">
                <a:solidFill>
                  <a:srgbClr val="8A827D"/>
                </a:solidFill>
                <a:ea typeface="Droid Serif"/>
                <a:cs typeface="Droid Serif"/>
              </a:rPr>
              <a:t>Since positive score + negetive score + neutral  score  = 1, drop neural scores</a:t>
            </a:r>
          </a:p>
        </p:txBody>
      </p:sp>
      <p:sp>
        <p:nvSpPr>
          <p:cNvPr id="8" name="îṩľîdè">
            <a:extLst>
              <a:ext uri="{FF2B5EF4-FFF2-40B4-BE49-F238E27FC236}">
                <a16:creationId xmlns:a16="http://schemas.microsoft.com/office/drawing/2014/main" id="{A6900274-3BC5-491B-B7D9-C8D69127AAEC}"/>
              </a:ext>
            </a:extLst>
          </p:cNvPr>
          <p:cNvSpPr txBox="1"/>
          <p:nvPr/>
        </p:nvSpPr>
        <p:spPr>
          <a:xfrm>
            <a:off x="511939" y="1912852"/>
            <a:ext cx="2466975" cy="338554"/>
          </a:xfrm>
          <a:prstGeom prst="rect">
            <a:avLst/>
          </a:prstGeom>
          <a:noFill/>
        </p:spPr>
        <p:txBody>
          <a:bodyPr wrap="square" rtlCol="0">
            <a:spAutoFit/>
          </a:bodyPr>
          <a:lstStyle/>
          <a:p>
            <a:pPr algn="ctr" defTabSz="914378">
              <a:defRPr/>
            </a:pPr>
            <a:r>
              <a:rPr lang="en" sz="1600" b="1" dirty="0">
                <a:solidFill>
                  <a:srgbClr val="443F3D"/>
                </a:solidFill>
                <a:ea typeface="Droid Serif"/>
                <a:cs typeface="Droid Serif"/>
              </a:rPr>
              <a:t>Avoid multicollinearity</a:t>
            </a:r>
            <a:endParaRPr lang="en" sz="1600" dirty="0">
              <a:solidFill>
                <a:srgbClr val="443F3D"/>
              </a:solidFill>
              <a:ea typeface="Droid Serif"/>
              <a:cs typeface="Droid Serif"/>
            </a:endParaRPr>
          </a:p>
        </p:txBody>
      </p:sp>
      <p:sp>
        <p:nvSpPr>
          <p:cNvPr id="10" name="iṥ1íḍé">
            <a:extLst>
              <a:ext uri="{FF2B5EF4-FFF2-40B4-BE49-F238E27FC236}">
                <a16:creationId xmlns:a16="http://schemas.microsoft.com/office/drawing/2014/main" id="{918C98CE-02F3-4241-9F11-383685D29B38}"/>
              </a:ext>
            </a:extLst>
          </p:cNvPr>
          <p:cNvSpPr/>
          <p:nvPr/>
        </p:nvSpPr>
        <p:spPr>
          <a:xfrm>
            <a:off x="4482799" y="3695056"/>
            <a:ext cx="202406" cy="202406"/>
          </a:xfrm>
          <a:prstGeom prst="ellipse">
            <a:avLst/>
          </a:prstGeom>
          <a:solidFill>
            <a:schemeClr val="tx1">
              <a:lumMod val="50000"/>
              <a:lumOff val="50000"/>
            </a:schemeClr>
          </a:solidFill>
          <a:ln w="508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31"/>
            <a:endParaRPr lang="zh-CN" altLang="en-US" sz="2000" b="1">
              <a:solidFill>
                <a:srgbClr val="FFFFFF"/>
              </a:solidFill>
              <a:latin typeface="Arial"/>
              <a:ea typeface="宋体" panose="02010600030101010101" pitchFamily="2" charset="-122"/>
            </a:endParaRPr>
          </a:p>
        </p:txBody>
      </p:sp>
      <p:sp>
        <p:nvSpPr>
          <p:cNvPr id="12" name="iśḻîḍe">
            <a:extLst>
              <a:ext uri="{FF2B5EF4-FFF2-40B4-BE49-F238E27FC236}">
                <a16:creationId xmlns:a16="http://schemas.microsoft.com/office/drawing/2014/main" id="{E9B65E45-FA7B-492A-8650-7E1EEA53E4C3}"/>
              </a:ext>
            </a:extLst>
          </p:cNvPr>
          <p:cNvSpPr txBox="1"/>
          <p:nvPr/>
        </p:nvSpPr>
        <p:spPr>
          <a:xfrm>
            <a:off x="3350515" y="2251405"/>
            <a:ext cx="2466975"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914378">
              <a:defRPr/>
            </a:pPr>
            <a:r>
              <a:rPr lang="en" sz="1400" kern="0">
                <a:solidFill>
                  <a:srgbClr val="8A827D"/>
                </a:solidFill>
              </a:rPr>
              <a:t>Drop features such as number of review, that has data leakage issues.</a:t>
            </a:r>
          </a:p>
        </p:txBody>
      </p:sp>
      <p:sp>
        <p:nvSpPr>
          <p:cNvPr id="13" name="îṧḷídè">
            <a:extLst>
              <a:ext uri="{FF2B5EF4-FFF2-40B4-BE49-F238E27FC236}">
                <a16:creationId xmlns:a16="http://schemas.microsoft.com/office/drawing/2014/main" id="{4E3F7CCB-3541-4F35-8EBD-0EC04B5FF876}"/>
              </a:ext>
            </a:extLst>
          </p:cNvPr>
          <p:cNvSpPr txBox="1"/>
          <p:nvPr/>
        </p:nvSpPr>
        <p:spPr>
          <a:xfrm>
            <a:off x="3253651" y="1912852"/>
            <a:ext cx="2660700" cy="338554"/>
          </a:xfrm>
          <a:prstGeom prst="rect">
            <a:avLst/>
          </a:prstGeom>
          <a:noFill/>
        </p:spPr>
        <p:txBody>
          <a:bodyPr wrap="square" rtlCol="0">
            <a:spAutoFit/>
          </a:bodyPr>
          <a:lstStyle/>
          <a:p>
            <a:pPr algn="ctr" defTabSz="914378">
              <a:defRPr/>
            </a:pPr>
            <a:r>
              <a:rPr lang="en" sz="1600" b="1">
                <a:solidFill>
                  <a:srgbClr val="443F3D"/>
                </a:solidFill>
                <a:sym typeface="Droid Serif"/>
              </a:rPr>
              <a:t>Avoid reversed causality</a:t>
            </a:r>
            <a:endParaRPr lang="en" sz="1600" b="1">
              <a:solidFill>
                <a:srgbClr val="443F3D"/>
              </a:solidFill>
            </a:endParaRPr>
          </a:p>
        </p:txBody>
      </p:sp>
      <p:sp>
        <p:nvSpPr>
          <p:cNvPr id="14" name="ï$ḷîďè">
            <a:extLst>
              <a:ext uri="{FF2B5EF4-FFF2-40B4-BE49-F238E27FC236}">
                <a16:creationId xmlns:a16="http://schemas.microsoft.com/office/drawing/2014/main" id="{A4835FD5-5540-459E-B1C0-ED3324509ACD}"/>
              </a:ext>
            </a:extLst>
          </p:cNvPr>
          <p:cNvSpPr/>
          <p:nvPr/>
        </p:nvSpPr>
        <p:spPr>
          <a:xfrm>
            <a:off x="7321123" y="3695056"/>
            <a:ext cx="202406" cy="202406"/>
          </a:xfrm>
          <a:prstGeom prst="ellipse">
            <a:avLst/>
          </a:prstGeom>
          <a:solidFill>
            <a:schemeClr val="accent1"/>
          </a:solidFill>
          <a:ln w="50800" cap="rnd">
            <a:solidFill>
              <a:schemeClr val="accent1">
                <a:lumMod val="20000"/>
                <a:lumOff val="80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31"/>
            <a:endParaRPr lang="zh-CN" altLang="en-US" sz="2000" b="1">
              <a:solidFill>
                <a:srgbClr val="FFFFFF"/>
              </a:solidFill>
              <a:latin typeface="Arial"/>
              <a:ea typeface="宋体" panose="02010600030101010101" pitchFamily="2" charset="-122"/>
            </a:endParaRPr>
          </a:p>
        </p:txBody>
      </p:sp>
      <p:sp>
        <p:nvSpPr>
          <p:cNvPr id="16" name="ïsḻîḍe">
            <a:extLst>
              <a:ext uri="{FF2B5EF4-FFF2-40B4-BE49-F238E27FC236}">
                <a16:creationId xmlns:a16="http://schemas.microsoft.com/office/drawing/2014/main" id="{E339C46A-AD14-4531-B944-12BB860AFC7A}"/>
              </a:ext>
            </a:extLst>
          </p:cNvPr>
          <p:cNvSpPr txBox="1"/>
          <p:nvPr/>
        </p:nvSpPr>
        <p:spPr>
          <a:xfrm>
            <a:off x="6188839" y="2251406"/>
            <a:ext cx="2466975" cy="116955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914378">
              <a:defRPr/>
            </a:pPr>
            <a:r>
              <a:rPr lang="en-SG" sz="1400" kern="0">
                <a:solidFill>
                  <a:srgbClr val="8A827D"/>
                </a:solidFill>
                <a:ea typeface="Droid Serif"/>
                <a:cs typeface="Droid Serif"/>
              </a:rPr>
              <a:t>C</a:t>
            </a:r>
            <a:r>
              <a:rPr lang="en" sz="1400" kern="0">
                <a:solidFill>
                  <a:srgbClr val="8A827D"/>
                </a:solidFill>
                <a:ea typeface="Droid Serif"/>
                <a:cs typeface="Droid Serif"/>
              </a:rPr>
              <a:t>onvert the regression into classification: </a:t>
            </a:r>
          </a:p>
          <a:p>
            <a:pPr algn="ctr" defTabSz="914378">
              <a:defRPr/>
            </a:pPr>
            <a:r>
              <a:rPr lang="en-SG" sz="1400" kern="0">
                <a:solidFill>
                  <a:srgbClr val="8A827D"/>
                </a:solidFill>
                <a:ea typeface="Droid Serif"/>
                <a:cs typeface="Droid Serif"/>
              </a:rPr>
              <a:t>H</a:t>
            </a:r>
            <a:r>
              <a:rPr lang="en" sz="1400" kern="0">
                <a:solidFill>
                  <a:srgbClr val="8A827D"/>
                </a:solidFill>
                <a:ea typeface="Droid Serif"/>
                <a:cs typeface="Droid Serif"/>
              </a:rPr>
              <a:t>igh class: 0%-10%</a:t>
            </a:r>
          </a:p>
          <a:p>
            <a:pPr algn="ctr" defTabSz="914378">
              <a:defRPr/>
            </a:pPr>
            <a:r>
              <a:rPr lang="en-SG" sz="1400" kern="0">
                <a:solidFill>
                  <a:srgbClr val="8A827D"/>
                </a:solidFill>
                <a:ea typeface="Droid Serif"/>
                <a:cs typeface="Droid Serif"/>
              </a:rPr>
              <a:t>M</a:t>
            </a:r>
            <a:r>
              <a:rPr lang="en" sz="1400" kern="0">
                <a:solidFill>
                  <a:srgbClr val="8A827D"/>
                </a:solidFill>
                <a:ea typeface="Droid Serif"/>
                <a:cs typeface="Droid Serif"/>
              </a:rPr>
              <a:t>iddle class: 10%-40%</a:t>
            </a:r>
          </a:p>
          <a:p>
            <a:pPr algn="ctr" defTabSz="914378">
              <a:defRPr/>
            </a:pPr>
            <a:r>
              <a:rPr lang="en-SG" sz="1400" kern="0">
                <a:solidFill>
                  <a:srgbClr val="8A827D"/>
                </a:solidFill>
                <a:ea typeface="Droid Serif"/>
                <a:cs typeface="Droid Serif"/>
              </a:rPr>
              <a:t>L</a:t>
            </a:r>
            <a:r>
              <a:rPr lang="en" sz="1400" kern="0">
                <a:solidFill>
                  <a:srgbClr val="8A827D"/>
                </a:solidFill>
                <a:ea typeface="Droid Serif"/>
                <a:cs typeface="Droid Serif"/>
              </a:rPr>
              <a:t>ow class: 40%-100%</a:t>
            </a:r>
          </a:p>
        </p:txBody>
      </p:sp>
      <p:sp>
        <p:nvSpPr>
          <p:cNvPr id="17" name="îṡḷïḍê">
            <a:extLst>
              <a:ext uri="{FF2B5EF4-FFF2-40B4-BE49-F238E27FC236}">
                <a16:creationId xmlns:a16="http://schemas.microsoft.com/office/drawing/2014/main" id="{5D7BE17C-DA58-4210-BBB3-13A0D4F16948}"/>
              </a:ext>
            </a:extLst>
          </p:cNvPr>
          <p:cNvSpPr txBox="1"/>
          <p:nvPr/>
        </p:nvSpPr>
        <p:spPr>
          <a:xfrm>
            <a:off x="6188839" y="1912851"/>
            <a:ext cx="2466975" cy="338554"/>
          </a:xfrm>
          <a:prstGeom prst="rect">
            <a:avLst/>
          </a:prstGeom>
          <a:noFill/>
        </p:spPr>
        <p:txBody>
          <a:bodyPr wrap="square" rtlCol="0">
            <a:spAutoFit/>
          </a:bodyPr>
          <a:lstStyle/>
          <a:p>
            <a:pPr algn="ctr" defTabSz="914378">
              <a:defRPr/>
            </a:pPr>
            <a:r>
              <a:rPr lang="en" sz="1600" b="1">
                <a:solidFill>
                  <a:srgbClr val="443F3D"/>
                </a:solidFill>
                <a:ea typeface="Droid Serif"/>
                <a:cs typeface="Droid Serif"/>
                <a:sym typeface="Droid Serif"/>
              </a:rPr>
              <a:t>Rank category</a:t>
            </a:r>
            <a:endParaRPr lang="en" sz="1600">
              <a:solidFill>
                <a:srgbClr val="443F3D"/>
              </a:solidFill>
              <a:ea typeface="Droid Serif"/>
              <a:cs typeface="Droid Serif"/>
            </a:endParaRPr>
          </a:p>
        </p:txBody>
      </p:sp>
      <p:pic>
        <p:nvPicPr>
          <p:cNvPr id="19" name="Graphic 18">
            <a:extLst>
              <a:ext uri="{FF2B5EF4-FFF2-40B4-BE49-F238E27FC236}">
                <a16:creationId xmlns:a16="http://schemas.microsoft.com/office/drawing/2014/main" id="{82153BCA-BCC8-4BC9-895B-E503EA64FF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67676" y="1234275"/>
            <a:ext cx="509300" cy="509300"/>
          </a:xfrm>
          <a:prstGeom prst="rect">
            <a:avLst/>
          </a:prstGeom>
        </p:spPr>
      </p:pic>
      <p:pic>
        <p:nvPicPr>
          <p:cNvPr id="21" name="Graphic 20">
            <a:extLst>
              <a:ext uri="{FF2B5EF4-FFF2-40B4-BE49-F238E27FC236}">
                <a16:creationId xmlns:a16="http://schemas.microsoft.com/office/drawing/2014/main" id="{6F722AB3-7320-4292-A84C-33392ED0AA1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29352" y="1302349"/>
            <a:ext cx="509300" cy="509300"/>
          </a:xfrm>
          <a:prstGeom prst="rect">
            <a:avLst/>
          </a:prstGeom>
        </p:spPr>
      </p:pic>
      <p:pic>
        <p:nvPicPr>
          <p:cNvPr id="23" name="Graphic 22">
            <a:extLst>
              <a:ext uri="{FF2B5EF4-FFF2-40B4-BE49-F238E27FC236}">
                <a16:creationId xmlns:a16="http://schemas.microsoft.com/office/drawing/2014/main" id="{D228A993-2119-454D-B73F-FE604D2343B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44885" y="1226209"/>
            <a:ext cx="601082" cy="601082"/>
          </a:xfrm>
          <a:prstGeom prst="rect">
            <a:avLst/>
          </a:prstGeom>
        </p:spPr>
      </p:pic>
    </p:spTree>
    <p:custDataLst>
      <p:tags r:id="rId1"/>
    </p:custDataLst>
    <p:extLst>
      <p:ext uri="{BB962C8B-B14F-4D97-AF65-F5344CB8AC3E}">
        <p14:creationId xmlns:p14="http://schemas.microsoft.com/office/powerpoint/2010/main" val="1163969831"/>
      </p:ext>
    </p:extLst>
  </p:cSld>
  <p:clrMapOvr>
    <a:masterClrMapping/>
  </p:clrMapOvr>
  <p:transition advTm="60643">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29F1A-1667-48A8-B28D-5385277D4E02}"/>
              </a:ext>
            </a:extLst>
          </p:cNvPr>
          <p:cNvSpPr>
            <a:spLocks noGrp="1"/>
          </p:cNvSpPr>
          <p:nvPr>
            <p:ph type="title"/>
          </p:nvPr>
        </p:nvSpPr>
        <p:spPr/>
        <p:txBody>
          <a:bodyPr/>
          <a:lstStyle/>
          <a:p>
            <a:r>
              <a:rPr lang="en-US"/>
              <a:t>Modelling</a:t>
            </a:r>
            <a:endParaRPr lang="en-SG"/>
          </a:p>
        </p:txBody>
      </p:sp>
      <p:sp>
        <p:nvSpPr>
          <p:cNvPr id="5" name="Slide Number Placeholder 4">
            <a:extLst>
              <a:ext uri="{FF2B5EF4-FFF2-40B4-BE49-F238E27FC236}">
                <a16:creationId xmlns:a16="http://schemas.microsoft.com/office/drawing/2014/main" id="{E5737A77-FB67-4524-A2E2-5A308D780F76}"/>
              </a:ext>
            </a:extLst>
          </p:cNvPr>
          <p:cNvSpPr>
            <a:spLocks noGrp="1"/>
          </p:cNvSpPr>
          <p:nvPr>
            <p:ph type="sldNum" idx="12"/>
          </p:nvPr>
        </p:nvSpPr>
        <p:spPr/>
        <p:txBody>
          <a:bodyPr/>
          <a:lstStyle/>
          <a:p>
            <a:pPr defTabSz="914378"/>
            <a:fld id="{00000000-1234-1234-1234-123412341234}" type="slidenum">
              <a:rPr lang="en" kern="0">
                <a:solidFill>
                  <a:srgbClr val="FF9E00"/>
                </a:solidFill>
              </a:rPr>
              <a:pPr defTabSz="914378"/>
              <a:t>12</a:t>
            </a:fld>
            <a:endParaRPr lang="en" kern="0">
              <a:solidFill>
                <a:srgbClr val="FF9E00"/>
              </a:solidFill>
            </a:endParaRPr>
          </a:p>
        </p:txBody>
      </p:sp>
      <p:graphicFrame>
        <p:nvGraphicFramePr>
          <p:cNvPr id="6" name="图示 7">
            <a:extLst>
              <a:ext uri="{FF2B5EF4-FFF2-40B4-BE49-F238E27FC236}">
                <a16:creationId xmlns:a16="http://schemas.microsoft.com/office/drawing/2014/main" id="{3FFF7B25-5EAF-4908-947F-96DFE0D47111}"/>
              </a:ext>
            </a:extLst>
          </p:cNvPr>
          <p:cNvGraphicFramePr/>
          <p:nvPr/>
        </p:nvGraphicFramePr>
        <p:xfrm>
          <a:off x="647430" y="922085"/>
          <a:ext cx="2999476"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A picture containing text&#10;&#10;Description automatically generated">
            <a:extLst>
              <a:ext uri="{FF2B5EF4-FFF2-40B4-BE49-F238E27FC236}">
                <a16:creationId xmlns:a16="http://schemas.microsoft.com/office/drawing/2014/main" id="{9FD03A12-BBC5-4B6A-A56C-39547EA89439}"/>
              </a:ext>
            </a:extLst>
          </p:cNvPr>
          <p:cNvPicPr>
            <a:picLocks noChangeAspect="1"/>
          </p:cNvPicPr>
          <p:nvPr/>
        </p:nvPicPr>
        <p:blipFill>
          <a:blip r:embed="rId7"/>
          <a:stretch>
            <a:fillRect/>
          </a:stretch>
        </p:blipFill>
        <p:spPr>
          <a:xfrm>
            <a:off x="8426785" y="1865897"/>
            <a:ext cx="284079" cy="284079"/>
          </a:xfrm>
          <a:prstGeom prst="rect">
            <a:avLst/>
          </a:prstGeom>
        </p:spPr>
      </p:pic>
      <p:graphicFrame>
        <p:nvGraphicFramePr>
          <p:cNvPr id="3" name="表格 2">
            <a:extLst>
              <a:ext uri="{FF2B5EF4-FFF2-40B4-BE49-F238E27FC236}">
                <a16:creationId xmlns:a16="http://schemas.microsoft.com/office/drawing/2014/main" id="{4CCD7244-F2A4-46E8-A66F-7D6A8F1E2C3A}"/>
              </a:ext>
            </a:extLst>
          </p:cNvPr>
          <p:cNvGraphicFramePr>
            <a:graphicFrameLocks noGrp="1"/>
          </p:cNvGraphicFramePr>
          <p:nvPr/>
        </p:nvGraphicFramePr>
        <p:xfrm>
          <a:off x="4059123" y="922086"/>
          <a:ext cx="4272080" cy="1363773"/>
        </p:xfrm>
        <a:graphic>
          <a:graphicData uri="http://schemas.openxmlformats.org/drawingml/2006/table">
            <a:tbl>
              <a:tblPr/>
              <a:tblGrid>
                <a:gridCol w="1068020">
                  <a:extLst>
                    <a:ext uri="{9D8B030D-6E8A-4147-A177-3AD203B41FA5}">
                      <a16:colId xmlns:a16="http://schemas.microsoft.com/office/drawing/2014/main" val="4231685569"/>
                    </a:ext>
                  </a:extLst>
                </a:gridCol>
                <a:gridCol w="1068020">
                  <a:extLst>
                    <a:ext uri="{9D8B030D-6E8A-4147-A177-3AD203B41FA5}">
                      <a16:colId xmlns:a16="http://schemas.microsoft.com/office/drawing/2014/main" val="3626727857"/>
                    </a:ext>
                  </a:extLst>
                </a:gridCol>
                <a:gridCol w="1068020">
                  <a:extLst>
                    <a:ext uri="{9D8B030D-6E8A-4147-A177-3AD203B41FA5}">
                      <a16:colId xmlns:a16="http://schemas.microsoft.com/office/drawing/2014/main" val="93591145"/>
                    </a:ext>
                  </a:extLst>
                </a:gridCol>
                <a:gridCol w="1068020">
                  <a:extLst>
                    <a:ext uri="{9D8B030D-6E8A-4147-A177-3AD203B41FA5}">
                      <a16:colId xmlns:a16="http://schemas.microsoft.com/office/drawing/2014/main" val="2706000811"/>
                    </a:ext>
                  </a:extLst>
                </a:gridCol>
              </a:tblGrid>
              <a:tr h="277495">
                <a:tc>
                  <a:txBody>
                    <a:bodyPr/>
                    <a:lstStyle/>
                    <a:p>
                      <a:pPr algn="ctr" fontAlgn="ctr"/>
                      <a:r>
                        <a:rPr lang="zh-CN" altLang="en-US" sz="1800" b="0" i="0" u="none" strike="noStrike">
                          <a:solidFill>
                            <a:srgbClr val="000000"/>
                          </a:solidFill>
                          <a:effectLst/>
                          <a:latin typeface="Arial" panose="020B0604020202020204" pitchFamily="34" charset="0"/>
                          <a:ea typeface="等线" panose="02010600030101010101" pitchFamily="2" charset="-122"/>
                        </a:rPr>
                        <a:t>　</a:t>
                      </a:r>
                    </a:p>
                  </a:txBody>
                  <a:tcPr marL="3175" marR="3175" marT="3175" marB="0" anchor="ctr">
                    <a:lnL>
                      <a:noFill/>
                    </a:lnL>
                    <a:lnR>
                      <a:noFill/>
                    </a:lnR>
                    <a:lnT w="6350" cap="flat" cmpd="sng" algn="ctr">
                      <a:solidFill>
                        <a:srgbClr val="000000"/>
                      </a:solidFill>
                      <a:prstDash val="solid"/>
                      <a:round/>
                      <a:headEnd type="none" w="med" len="med"/>
                      <a:tailEnd type="none" w="med" len="med"/>
                    </a:lnT>
                    <a:lnB>
                      <a:noFill/>
                    </a:lnB>
                  </a:tcPr>
                </a:tc>
                <a:tc gridSpan="3">
                  <a:txBody>
                    <a:bodyPr/>
                    <a:lstStyle/>
                    <a:p>
                      <a:pPr algn="ctr" rtl="0" fontAlgn="b"/>
                      <a:r>
                        <a:rPr lang="en-US" sz="1100" b="0" i="0" u="none" strike="noStrike">
                          <a:solidFill>
                            <a:srgbClr val="FFFFFF"/>
                          </a:solidFill>
                          <a:effectLst/>
                          <a:latin typeface="Arial" panose="020B0604020202020204" pitchFamily="34" charset="0"/>
                          <a:ea typeface="等线" panose="02010600030101010101" pitchFamily="2" charset="-122"/>
                        </a:rPr>
                        <a:t>Features: All Average by Product</a:t>
                      </a:r>
                    </a:p>
                  </a:txBody>
                  <a:tcPr marL="3175" marR="3175" marT="3175" marB="0" anchor="ctr">
                    <a:lnL>
                      <a:noFill/>
                    </a:lnL>
                    <a:lnR>
                      <a:noFill/>
                    </a:lnR>
                    <a:lnT w="6350" cap="flat" cmpd="sng" algn="ctr">
                      <a:solidFill>
                        <a:srgbClr val="000000"/>
                      </a:solidFill>
                      <a:prstDash val="solid"/>
                      <a:round/>
                      <a:headEnd type="none" w="med" len="med"/>
                      <a:tailEnd type="none" w="med" len="med"/>
                    </a:lnT>
                    <a:lnB>
                      <a:noFill/>
                    </a:lnB>
                    <a:solidFill>
                      <a:srgbClr val="443F3D"/>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23219285"/>
                  </a:ext>
                </a:extLst>
              </a:tr>
              <a:tr h="433192">
                <a:tc>
                  <a:txBody>
                    <a:bodyPr/>
                    <a:lstStyle/>
                    <a:p>
                      <a:pPr algn="ctr" fontAlgn="ctr"/>
                      <a:r>
                        <a:rPr lang="zh-CN" altLang="en-US" sz="1800" b="0" i="0" u="none" strike="noStrike">
                          <a:solidFill>
                            <a:srgbClr val="000000"/>
                          </a:solidFill>
                          <a:effectLst/>
                          <a:latin typeface="Arial" panose="020B0604020202020204" pitchFamily="34" charset="0"/>
                          <a:ea typeface="等线" panose="02010600030101010101" pitchFamily="2" charset="-122"/>
                        </a:rPr>
                        <a:t>　</a:t>
                      </a:r>
                    </a:p>
                  </a:txBody>
                  <a:tcPr marL="3175" marR="3175" marT="317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FFFFFF"/>
                          </a:solidFill>
                          <a:effectLst/>
                          <a:latin typeface="Arial" panose="020B0604020202020204" pitchFamily="34" charset="0"/>
                          <a:ea typeface="等线" panose="02010600030101010101" pitchFamily="2" charset="-122"/>
                        </a:rPr>
                        <a:t>Sentiment from Package</a:t>
                      </a:r>
                    </a:p>
                  </a:txBody>
                  <a:tcPr marL="3175" marR="3175" marT="3175" marB="0" anchor="ctr">
                    <a:lnL>
                      <a:noFill/>
                    </a:lnL>
                    <a:lnR>
                      <a:noFill/>
                    </a:lnR>
                    <a:lnT>
                      <a:noFill/>
                    </a:lnT>
                    <a:lnB w="6350" cap="flat" cmpd="sng" algn="ctr">
                      <a:solidFill>
                        <a:srgbClr val="000000"/>
                      </a:solidFill>
                      <a:prstDash val="solid"/>
                      <a:round/>
                      <a:headEnd type="none" w="med" len="med"/>
                      <a:tailEnd type="none" w="med" len="med"/>
                    </a:lnB>
                    <a:solidFill>
                      <a:srgbClr val="443F3D"/>
                    </a:solidFill>
                  </a:tcPr>
                </a:tc>
                <a:tc>
                  <a:txBody>
                    <a:bodyPr/>
                    <a:lstStyle/>
                    <a:p>
                      <a:pPr algn="ctr" rtl="0" fontAlgn="b"/>
                      <a:r>
                        <a:rPr lang="en-US" sz="1100" b="0" i="0" u="none" strike="noStrike">
                          <a:solidFill>
                            <a:srgbClr val="FFFFFF"/>
                          </a:solidFill>
                          <a:effectLst/>
                          <a:latin typeface="Arial" panose="020B0604020202020204" pitchFamily="34" charset="0"/>
                          <a:ea typeface="等线" panose="02010600030101010101" pitchFamily="2" charset="-122"/>
                        </a:rPr>
                        <a:t>Hand Code Sentiment</a:t>
                      </a:r>
                    </a:p>
                  </a:txBody>
                  <a:tcPr marL="3175" marR="3175" marT="3175" marB="0" anchor="ctr">
                    <a:lnL>
                      <a:noFill/>
                    </a:lnL>
                    <a:lnR>
                      <a:noFill/>
                    </a:lnR>
                    <a:lnT>
                      <a:noFill/>
                    </a:lnT>
                    <a:lnB w="6350" cap="flat" cmpd="sng" algn="ctr">
                      <a:solidFill>
                        <a:srgbClr val="000000"/>
                      </a:solidFill>
                      <a:prstDash val="solid"/>
                      <a:round/>
                      <a:headEnd type="none" w="med" len="med"/>
                      <a:tailEnd type="none" w="med" len="med"/>
                    </a:lnB>
                    <a:solidFill>
                      <a:srgbClr val="443F3D"/>
                    </a:solidFill>
                  </a:tcPr>
                </a:tc>
                <a:tc>
                  <a:txBody>
                    <a:bodyPr/>
                    <a:lstStyle/>
                    <a:p>
                      <a:pPr algn="ctr" rtl="0" fontAlgn="b"/>
                      <a:r>
                        <a:rPr lang="en-US" sz="1100" b="0" i="0" u="none" strike="noStrike">
                          <a:solidFill>
                            <a:srgbClr val="FFFFFF"/>
                          </a:solidFill>
                          <a:effectLst/>
                          <a:latin typeface="Arial" panose="020B0604020202020204" pitchFamily="34" charset="0"/>
                          <a:ea typeface="等线" panose="02010600030101010101" pitchFamily="2" charset="-122"/>
                        </a:rPr>
                        <a:t>Mixed Features</a:t>
                      </a:r>
                    </a:p>
                  </a:txBody>
                  <a:tcPr marL="3175" marR="3175" marT="3175" marB="0" anchor="ctr">
                    <a:lnL>
                      <a:noFill/>
                    </a:lnL>
                    <a:lnR>
                      <a:noFill/>
                    </a:lnR>
                    <a:lnT>
                      <a:noFill/>
                    </a:lnT>
                    <a:lnB w="6350" cap="flat" cmpd="sng" algn="ctr">
                      <a:solidFill>
                        <a:srgbClr val="000000"/>
                      </a:solidFill>
                      <a:prstDash val="solid"/>
                      <a:round/>
                      <a:headEnd type="none" w="med" len="med"/>
                      <a:tailEnd type="none" w="med" len="med"/>
                    </a:lnB>
                    <a:solidFill>
                      <a:srgbClr val="443F3D"/>
                    </a:solidFill>
                  </a:tcPr>
                </a:tc>
                <a:extLst>
                  <a:ext uri="{0D108BD9-81ED-4DB2-BD59-A6C34878D82A}">
                    <a16:rowId xmlns:a16="http://schemas.microsoft.com/office/drawing/2014/main" val="1323753639"/>
                  </a:ext>
                </a:extLst>
              </a:tr>
              <a:tr h="261865">
                <a:tc>
                  <a:txBody>
                    <a:bodyPr/>
                    <a:lstStyle/>
                    <a:p>
                      <a:pPr algn="ctr" rtl="0" fontAlgn="b"/>
                      <a:r>
                        <a:rPr lang="en-US" sz="1100" b="0" i="0" u="none" strike="noStrike">
                          <a:solidFill>
                            <a:srgbClr val="000000"/>
                          </a:solidFill>
                          <a:effectLst/>
                          <a:latin typeface="Arial" panose="020B0604020202020204" pitchFamily="34" charset="0"/>
                          <a:ea typeface="等线" panose="02010600030101010101" pitchFamily="2" charset="-122"/>
                        </a:rPr>
                        <a:t>Best model</a:t>
                      </a:r>
                    </a:p>
                  </a:txBody>
                  <a:tcPr marL="3175" marR="3175" marT="317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100" b="0" i="0" u="none" strike="noStrike">
                          <a:solidFill>
                            <a:srgbClr val="000000"/>
                          </a:solidFill>
                          <a:effectLst/>
                          <a:latin typeface="Arial" panose="020B0604020202020204" pitchFamily="34" charset="0"/>
                          <a:ea typeface="等线" panose="02010600030101010101" pitchFamily="2" charset="-122"/>
                        </a:rPr>
                        <a:t> </a:t>
                      </a:r>
                      <a:r>
                        <a:rPr lang="en-US" sz="1100" b="0" i="0" u="none" strike="noStrike" err="1">
                          <a:solidFill>
                            <a:srgbClr val="000000"/>
                          </a:solidFill>
                          <a:effectLst/>
                          <a:latin typeface="Arial" panose="020B0604020202020204" pitchFamily="34" charset="0"/>
                          <a:ea typeface="等线" panose="02010600030101010101" pitchFamily="2" charset="-122"/>
                        </a:rPr>
                        <a:t>XGBClassifier</a:t>
                      </a:r>
                      <a:endParaRPr lang="en-US" sz="1100" b="0" i="0" u="none" strike="noStrike">
                        <a:solidFill>
                          <a:srgbClr val="000000"/>
                        </a:solidFill>
                        <a:effectLst/>
                        <a:latin typeface="Arial" panose="020B0604020202020204" pitchFamily="34" charset="0"/>
                        <a:ea typeface="等线" panose="02010600030101010101" pitchFamily="2" charset="-122"/>
                      </a:endParaRPr>
                    </a:p>
                  </a:txBody>
                  <a:tcPr marL="3175" marR="3175" marT="317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100" b="0" i="0" u="none" strike="noStrike">
                          <a:solidFill>
                            <a:srgbClr val="000000"/>
                          </a:solidFill>
                          <a:effectLst/>
                          <a:latin typeface="Arial" panose="020B0604020202020204" pitchFamily="34" charset="0"/>
                          <a:ea typeface="等线" panose="02010600030101010101" pitchFamily="2" charset="-122"/>
                        </a:rPr>
                        <a:t> </a:t>
                      </a:r>
                      <a:r>
                        <a:rPr lang="en-US" sz="1100" b="0" i="0" u="none" strike="noStrike" err="1">
                          <a:solidFill>
                            <a:srgbClr val="000000"/>
                          </a:solidFill>
                          <a:effectLst/>
                          <a:latin typeface="Arial" panose="020B0604020202020204" pitchFamily="34" charset="0"/>
                          <a:ea typeface="等线" panose="02010600030101010101" pitchFamily="2" charset="-122"/>
                        </a:rPr>
                        <a:t>XGBClassifier</a:t>
                      </a:r>
                      <a:endParaRPr lang="en-US" sz="1100" b="0" i="0" u="none" strike="noStrike">
                        <a:solidFill>
                          <a:srgbClr val="000000"/>
                        </a:solidFill>
                        <a:effectLst/>
                        <a:latin typeface="Arial" panose="020B0604020202020204" pitchFamily="34" charset="0"/>
                        <a:ea typeface="等线" panose="02010600030101010101" pitchFamily="2" charset="-122"/>
                      </a:endParaRPr>
                    </a:p>
                  </a:txBody>
                  <a:tcPr marL="3175" marR="3175" marT="317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100" b="0" i="0" u="none" strike="noStrike">
                          <a:solidFill>
                            <a:srgbClr val="000000"/>
                          </a:solidFill>
                          <a:effectLst/>
                          <a:latin typeface="Arial" panose="020B0604020202020204" pitchFamily="34" charset="0"/>
                          <a:ea typeface="等线" panose="02010600030101010101" pitchFamily="2" charset="-122"/>
                        </a:rPr>
                        <a:t> XGBClassifier</a:t>
                      </a:r>
                    </a:p>
                  </a:txBody>
                  <a:tcPr marL="3175" marR="3175" marT="3175" marB="0" anchor="ctr">
                    <a:lnL>
                      <a:noFill/>
                    </a:lnL>
                    <a:lnR>
                      <a:noFill/>
                    </a:lnR>
                    <a:lnT w="6350" cap="flat" cmpd="sng" algn="ctr">
                      <a:solidFill>
                        <a:srgbClr val="000000"/>
                      </a:solidFill>
                      <a:prstDash val="solid"/>
                      <a:round/>
                      <a:headEnd type="none" w="med" len="med"/>
                      <a:tailEnd type="none" w="med" len="med"/>
                    </a:lnT>
                    <a:lnB>
                      <a:noFill/>
                    </a:lnB>
                    <a:solidFill>
                      <a:srgbClr val="92D050"/>
                    </a:solidFill>
                  </a:tcPr>
                </a:tc>
                <a:extLst>
                  <a:ext uri="{0D108BD9-81ED-4DB2-BD59-A6C34878D82A}">
                    <a16:rowId xmlns:a16="http://schemas.microsoft.com/office/drawing/2014/main" val="2206265096"/>
                  </a:ext>
                </a:extLst>
              </a:tr>
              <a:tr h="216596">
                <a:tc>
                  <a:txBody>
                    <a:bodyPr/>
                    <a:lstStyle/>
                    <a:p>
                      <a:pPr algn="ctr" rtl="0" fontAlgn="b"/>
                      <a:r>
                        <a:rPr lang="en-US" sz="1100" b="0" i="0" u="none" strike="noStrike">
                          <a:solidFill>
                            <a:srgbClr val="000000"/>
                          </a:solidFill>
                          <a:effectLst/>
                          <a:latin typeface="Arial" panose="020B0604020202020204" pitchFamily="34" charset="0"/>
                          <a:ea typeface="等线" panose="02010600030101010101" pitchFamily="2" charset="-122"/>
                        </a:rPr>
                        <a:t>Best score</a:t>
                      </a:r>
                    </a:p>
                  </a:txBody>
                  <a:tcPr marL="3175" marR="3175" marT="3175" marB="0" anchor="ctr">
                    <a:lnL>
                      <a:noFill/>
                    </a:lnL>
                    <a:lnR>
                      <a:noFill/>
                    </a:lnR>
                    <a:lnT>
                      <a:noFill/>
                    </a:lnT>
                    <a:lnB>
                      <a:noFill/>
                    </a:lnB>
                  </a:tcPr>
                </a:tc>
                <a:tc>
                  <a:txBody>
                    <a:bodyPr/>
                    <a:lstStyle/>
                    <a:p>
                      <a:pPr algn="ctr" rtl="0" fontAlgn="ctr"/>
                      <a:r>
                        <a:rPr lang="en-US" altLang="zh-CN" sz="1000" b="0" i="0" u="none" strike="noStrike">
                          <a:solidFill>
                            <a:srgbClr val="000000"/>
                          </a:solidFill>
                          <a:effectLst/>
                          <a:latin typeface="Arial" panose="020B0604020202020204" pitchFamily="34" charset="0"/>
                          <a:ea typeface="等线" panose="02010600030101010101" pitchFamily="2" charset="-122"/>
                        </a:rPr>
                        <a:t>0.64</a:t>
                      </a:r>
                    </a:p>
                  </a:txBody>
                  <a:tcPr marL="3175" marR="3175" marT="3175" marB="0" anchor="ctr">
                    <a:lnL>
                      <a:noFill/>
                    </a:lnL>
                    <a:lnR>
                      <a:noFill/>
                    </a:lnR>
                    <a:lnT>
                      <a:noFill/>
                    </a:lnT>
                    <a:lnB>
                      <a:noFill/>
                    </a:lnB>
                  </a:tcPr>
                </a:tc>
                <a:tc>
                  <a:txBody>
                    <a:bodyPr/>
                    <a:lstStyle/>
                    <a:p>
                      <a:pPr algn="ctr" rtl="0" fontAlgn="ctr"/>
                      <a:r>
                        <a:rPr lang="en-US" altLang="zh-CN" sz="1000" b="0" i="0" u="none" strike="noStrike">
                          <a:solidFill>
                            <a:srgbClr val="000000"/>
                          </a:solidFill>
                          <a:effectLst/>
                          <a:latin typeface="Arial" panose="020B0604020202020204" pitchFamily="34" charset="0"/>
                          <a:ea typeface="等线" panose="02010600030101010101" pitchFamily="2" charset="-122"/>
                        </a:rPr>
                        <a:t>0.64</a:t>
                      </a:r>
                    </a:p>
                  </a:txBody>
                  <a:tcPr marL="3175" marR="3175" marT="3175" marB="0" anchor="ctr">
                    <a:lnL>
                      <a:noFill/>
                    </a:lnL>
                    <a:lnR>
                      <a:noFill/>
                    </a:lnR>
                    <a:lnT>
                      <a:noFill/>
                    </a:lnT>
                    <a:lnB>
                      <a:noFill/>
                    </a:lnB>
                  </a:tcPr>
                </a:tc>
                <a:tc>
                  <a:txBody>
                    <a:bodyPr/>
                    <a:lstStyle/>
                    <a:p>
                      <a:pPr algn="ctr" rtl="0" fontAlgn="ctr"/>
                      <a:r>
                        <a:rPr lang="en-US" altLang="zh-CN" sz="1000" b="0" i="0" u="none" strike="noStrike">
                          <a:solidFill>
                            <a:srgbClr val="000000"/>
                          </a:solidFill>
                          <a:effectLst/>
                          <a:latin typeface="Arial" panose="020B0604020202020204" pitchFamily="34" charset="0"/>
                          <a:ea typeface="等线" panose="02010600030101010101" pitchFamily="2" charset="-122"/>
                        </a:rPr>
                        <a:t>0.65</a:t>
                      </a:r>
                    </a:p>
                  </a:txBody>
                  <a:tcPr marL="3175" marR="3175" marT="3175" marB="0" anchor="ctr">
                    <a:lnL>
                      <a:noFill/>
                    </a:lnL>
                    <a:lnR>
                      <a:noFill/>
                    </a:lnR>
                    <a:lnT>
                      <a:noFill/>
                    </a:lnT>
                    <a:lnB>
                      <a:noFill/>
                    </a:lnB>
                    <a:solidFill>
                      <a:srgbClr val="92D050"/>
                    </a:solidFill>
                  </a:tcPr>
                </a:tc>
                <a:extLst>
                  <a:ext uri="{0D108BD9-81ED-4DB2-BD59-A6C34878D82A}">
                    <a16:rowId xmlns:a16="http://schemas.microsoft.com/office/drawing/2014/main" val="569500173"/>
                  </a:ext>
                </a:extLst>
              </a:tr>
              <a:tr h="174625">
                <a:tc>
                  <a:txBody>
                    <a:bodyPr/>
                    <a:lstStyle/>
                    <a:p>
                      <a:pPr algn="ctr" rtl="0" fontAlgn="b"/>
                      <a:r>
                        <a:rPr lang="en-US" sz="1100" b="0" i="0" u="none" strike="noStrike">
                          <a:solidFill>
                            <a:srgbClr val="000000"/>
                          </a:solidFill>
                          <a:effectLst/>
                          <a:latin typeface="Arial" panose="020B0604020202020204" pitchFamily="34" charset="0"/>
                          <a:ea typeface="等线" panose="02010600030101010101" pitchFamily="2" charset="-122"/>
                        </a:rPr>
                        <a:t>NN score</a:t>
                      </a:r>
                    </a:p>
                  </a:txBody>
                  <a:tcPr marL="3175" marR="3175" marT="317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effectLst/>
                          <a:latin typeface="Arial" panose="020B0604020202020204" pitchFamily="34" charset="0"/>
                          <a:ea typeface="等线" panose="02010600030101010101" pitchFamily="2" charset="-122"/>
                        </a:rPr>
                        <a:t>0.61</a:t>
                      </a:r>
                    </a:p>
                  </a:txBody>
                  <a:tcPr marL="3175" marR="3175" marT="317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US" altLang="zh-CN" sz="1100" b="0" i="0" u="none" strike="noStrike">
                          <a:solidFill>
                            <a:srgbClr val="000000"/>
                          </a:solidFill>
                          <a:effectLst/>
                          <a:latin typeface="Arial" panose="020B0604020202020204" pitchFamily="34" charset="0"/>
                          <a:ea typeface="等线" panose="02010600030101010101" pitchFamily="2" charset="-122"/>
                        </a:rPr>
                        <a:t>0.62</a:t>
                      </a:r>
                    </a:p>
                  </a:txBody>
                  <a:tcPr marL="3175" marR="3175" marT="317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US" altLang="zh-CN" sz="1100" b="0" i="0" u="none" strike="noStrike">
                          <a:solidFill>
                            <a:srgbClr val="000000"/>
                          </a:solidFill>
                          <a:effectLst/>
                          <a:latin typeface="Arial" panose="020B0604020202020204" pitchFamily="34" charset="0"/>
                          <a:ea typeface="等线" panose="02010600030101010101" pitchFamily="2" charset="-122"/>
                        </a:rPr>
                        <a:t>0.63</a:t>
                      </a:r>
                    </a:p>
                  </a:txBody>
                  <a:tcPr marL="3175" marR="3175" marT="3175" marB="0" anchor="ctr">
                    <a:lnL>
                      <a:noFill/>
                    </a:lnL>
                    <a:lnR>
                      <a:noFill/>
                    </a:lnR>
                    <a:lnT>
                      <a:noFill/>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325863278"/>
                  </a:ext>
                </a:extLst>
              </a:tr>
            </a:tbl>
          </a:graphicData>
        </a:graphic>
      </p:graphicFrame>
      <p:graphicFrame>
        <p:nvGraphicFramePr>
          <p:cNvPr id="4" name="表格 3">
            <a:extLst>
              <a:ext uri="{FF2B5EF4-FFF2-40B4-BE49-F238E27FC236}">
                <a16:creationId xmlns:a16="http://schemas.microsoft.com/office/drawing/2014/main" id="{665E64F8-C53B-4EB9-9FA2-802CB6B33817}"/>
              </a:ext>
            </a:extLst>
          </p:cNvPr>
          <p:cNvGraphicFramePr>
            <a:graphicFrameLocks noGrp="1"/>
          </p:cNvGraphicFramePr>
          <p:nvPr/>
        </p:nvGraphicFramePr>
        <p:xfrm>
          <a:off x="4059123" y="2571751"/>
          <a:ext cx="4272080" cy="1527162"/>
        </p:xfrm>
        <a:graphic>
          <a:graphicData uri="http://schemas.openxmlformats.org/drawingml/2006/table">
            <a:tbl>
              <a:tblPr/>
              <a:tblGrid>
                <a:gridCol w="1068020">
                  <a:extLst>
                    <a:ext uri="{9D8B030D-6E8A-4147-A177-3AD203B41FA5}">
                      <a16:colId xmlns:a16="http://schemas.microsoft.com/office/drawing/2014/main" val="2248605136"/>
                    </a:ext>
                  </a:extLst>
                </a:gridCol>
                <a:gridCol w="1068020">
                  <a:extLst>
                    <a:ext uri="{9D8B030D-6E8A-4147-A177-3AD203B41FA5}">
                      <a16:colId xmlns:a16="http://schemas.microsoft.com/office/drawing/2014/main" val="1382206898"/>
                    </a:ext>
                  </a:extLst>
                </a:gridCol>
                <a:gridCol w="1068020">
                  <a:extLst>
                    <a:ext uri="{9D8B030D-6E8A-4147-A177-3AD203B41FA5}">
                      <a16:colId xmlns:a16="http://schemas.microsoft.com/office/drawing/2014/main" val="2503692403"/>
                    </a:ext>
                  </a:extLst>
                </a:gridCol>
                <a:gridCol w="1068020">
                  <a:extLst>
                    <a:ext uri="{9D8B030D-6E8A-4147-A177-3AD203B41FA5}">
                      <a16:colId xmlns:a16="http://schemas.microsoft.com/office/drawing/2014/main" val="4111982610"/>
                    </a:ext>
                  </a:extLst>
                </a:gridCol>
              </a:tblGrid>
              <a:tr h="277495">
                <a:tc>
                  <a:txBody>
                    <a:bodyPr/>
                    <a:lstStyle/>
                    <a:p>
                      <a:pPr algn="ctr" fontAlgn="ctr"/>
                      <a:r>
                        <a:rPr lang="zh-CN" altLang="en-US" sz="1800" b="0" i="0" u="none" strike="noStrike">
                          <a:solidFill>
                            <a:srgbClr val="000000"/>
                          </a:solidFill>
                          <a:effectLst/>
                          <a:latin typeface="Arial" panose="020B0604020202020204" pitchFamily="34" charset="0"/>
                          <a:ea typeface="等线" panose="02010600030101010101" pitchFamily="2" charset="-122"/>
                        </a:rPr>
                        <a:t>　</a:t>
                      </a:r>
                    </a:p>
                  </a:txBody>
                  <a:tcPr marL="3175" marR="3175" marT="3175" marB="0" anchor="ctr">
                    <a:lnL>
                      <a:noFill/>
                    </a:lnL>
                    <a:lnR>
                      <a:noFill/>
                    </a:lnR>
                    <a:lnT w="6350" cap="flat" cmpd="sng" algn="ctr">
                      <a:solidFill>
                        <a:srgbClr val="000000"/>
                      </a:solidFill>
                      <a:prstDash val="solid"/>
                      <a:round/>
                      <a:headEnd type="none" w="med" len="med"/>
                      <a:tailEnd type="none" w="med" len="med"/>
                    </a:lnT>
                    <a:lnB>
                      <a:noFill/>
                    </a:lnB>
                  </a:tcPr>
                </a:tc>
                <a:tc gridSpan="3">
                  <a:txBody>
                    <a:bodyPr/>
                    <a:lstStyle/>
                    <a:p>
                      <a:pPr algn="ctr" rtl="0" fontAlgn="b"/>
                      <a:r>
                        <a:rPr lang="en-US" sz="1100" b="0" i="0" u="none" strike="noStrike">
                          <a:solidFill>
                            <a:srgbClr val="FFFFFF"/>
                          </a:solidFill>
                          <a:effectLst/>
                          <a:latin typeface="Arial" panose="020B0604020202020204" pitchFamily="34" charset="0"/>
                          <a:ea typeface="等线" panose="02010600030101010101" pitchFamily="2" charset="-122"/>
                        </a:rPr>
                        <a:t>Features: Average on Positive Numbers</a:t>
                      </a:r>
                    </a:p>
                  </a:txBody>
                  <a:tcPr marL="3175" marR="3175" marT="3175" marB="0" anchor="ctr">
                    <a:lnL>
                      <a:noFill/>
                    </a:lnL>
                    <a:lnR>
                      <a:noFill/>
                    </a:lnR>
                    <a:lnT w="6350" cap="flat" cmpd="sng" algn="ctr">
                      <a:solidFill>
                        <a:srgbClr val="000000"/>
                      </a:solidFill>
                      <a:prstDash val="solid"/>
                      <a:round/>
                      <a:headEnd type="none" w="med" len="med"/>
                      <a:tailEnd type="none" w="med" len="med"/>
                    </a:lnT>
                    <a:lnB>
                      <a:noFill/>
                    </a:lnB>
                    <a:solidFill>
                      <a:srgbClr val="443F3D"/>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28870202"/>
                  </a:ext>
                </a:extLst>
              </a:tr>
              <a:tr h="511429">
                <a:tc>
                  <a:txBody>
                    <a:bodyPr/>
                    <a:lstStyle/>
                    <a:p>
                      <a:pPr algn="ctr" fontAlgn="ctr"/>
                      <a:r>
                        <a:rPr lang="zh-CN" altLang="en-US" sz="1800" b="0" i="0" u="none" strike="noStrike">
                          <a:solidFill>
                            <a:srgbClr val="000000"/>
                          </a:solidFill>
                          <a:effectLst/>
                          <a:latin typeface="Arial" panose="020B0604020202020204" pitchFamily="34" charset="0"/>
                          <a:ea typeface="等线" panose="02010600030101010101" pitchFamily="2" charset="-122"/>
                        </a:rPr>
                        <a:t>　</a:t>
                      </a:r>
                    </a:p>
                  </a:txBody>
                  <a:tcPr marL="3175" marR="3175" marT="317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FFFFFF"/>
                          </a:solidFill>
                          <a:effectLst/>
                          <a:latin typeface="Arial" panose="020B0604020202020204" pitchFamily="34" charset="0"/>
                          <a:ea typeface="等线" panose="02010600030101010101" pitchFamily="2" charset="-122"/>
                        </a:rPr>
                        <a:t>Sentiment from Package</a:t>
                      </a:r>
                    </a:p>
                  </a:txBody>
                  <a:tcPr marL="3175" marR="3175" marT="3175" marB="0" anchor="ctr">
                    <a:lnL>
                      <a:noFill/>
                    </a:lnL>
                    <a:lnR>
                      <a:noFill/>
                    </a:lnR>
                    <a:lnT>
                      <a:noFill/>
                    </a:lnT>
                    <a:lnB w="6350" cap="flat" cmpd="sng" algn="ctr">
                      <a:solidFill>
                        <a:srgbClr val="000000"/>
                      </a:solidFill>
                      <a:prstDash val="solid"/>
                      <a:round/>
                      <a:headEnd type="none" w="med" len="med"/>
                      <a:tailEnd type="none" w="med" len="med"/>
                    </a:lnB>
                    <a:solidFill>
                      <a:srgbClr val="443F3D"/>
                    </a:solidFill>
                  </a:tcPr>
                </a:tc>
                <a:tc>
                  <a:txBody>
                    <a:bodyPr/>
                    <a:lstStyle/>
                    <a:p>
                      <a:pPr algn="ctr" rtl="0" fontAlgn="b"/>
                      <a:r>
                        <a:rPr lang="en-US" sz="1100" b="0" i="0" u="none" strike="noStrike">
                          <a:solidFill>
                            <a:srgbClr val="FFFFFF"/>
                          </a:solidFill>
                          <a:effectLst/>
                          <a:latin typeface="Arial" panose="020B0604020202020204" pitchFamily="34" charset="0"/>
                          <a:ea typeface="等线" panose="02010600030101010101" pitchFamily="2" charset="-122"/>
                        </a:rPr>
                        <a:t>Hand Code Sentiment</a:t>
                      </a:r>
                    </a:p>
                  </a:txBody>
                  <a:tcPr marL="3175" marR="3175" marT="3175" marB="0" anchor="ctr">
                    <a:lnL>
                      <a:noFill/>
                    </a:lnL>
                    <a:lnR>
                      <a:noFill/>
                    </a:lnR>
                    <a:lnT>
                      <a:noFill/>
                    </a:lnT>
                    <a:lnB w="6350" cap="flat" cmpd="sng" algn="ctr">
                      <a:solidFill>
                        <a:srgbClr val="000000"/>
                      </a:solidFill>
                      <a:prstDash val="solid"/>
                      <a:round/>
                      <a:headEnd type="none" w="med" len="med"/>
                      <a:tailEnd type="none" w="med" len="med"/>
                    </a:lnB>
                    <a:solidFill>
                      <a:srgbClr val="443F3D"/>
                    </a:solidFill>
                  </a:tcPr>
                </a:tc>
                <a:tc>
                  <a:txBody>
                    <a:bodyPr/>
                    <a:lstStyle/>
                    <a:p>
                      <a:pPr algn="ctr" rtl="0" fontAlgn="b"/>
                      <a:r>
                        <a:rPr lang="en-US" sz="1100" b="0" i="0" u="none" strike="noStrike">
                          <a:solidFill>
                            <a:srgbClr val="FFFFFF"/>
                          </a:solidFill>
                          <a:effectLst/>
                          <a:latin typeface="Arial" panose="020B0604020202020204" pitchFamily="34" charset="0"/>
                          <a:ea typeface="等线" panose="02010600030101010101" pitchFamily="2" charset="-122"/>
                        </a:rPr>
                        <a:t>Mixed Features</a:t>
                      </a:r>
                    </a:p>
                  </a:txBody>
                  <a:tcPr marL="3175" marR="3175" marT="3175" marB="0" anchor="ctr">
                    <a:lnL>
                      <a:noFill/>
                    </a:lnL>
                    <a:lnR>
                      <a:noFill/>
                    </a:lnR>
                    <a:lnT>
                      <a:noFill/>
                    </a:lnT>
                    <a:lnB w="6350" cap="flat" cmpd="sng" algn="ctr">
                      <a:solidFill>
                        <a:srgbClr val="000000"/>
                      </a:solidFill>
                      <a:prstDash val="solid"/>
                      <a:round/>
                      <a:headEnd type="none" w="med" len="med"/>
                      <a:tailEnd type="none" w="med" len="med"/>
                    </a:lnB>
                    <a:solidFill>
                      <a:srgbClr val="443F3D"/>
                    </a:solidFill>
                  </a:tcPr>
                </a:tc>
                <a:extLst>
                  <a:ext uri="{0D108BD9-81ED-4DB2-BD59-A6C34878D82A}">
                    <a16:rowId xmlns:a16="http://schemas.microsoft.com/office/drawing/2014/main" val="1721462627"/>
                  </a:ext>
                </a:extLst>
              </a:tr>
              <a:tr h="307899">
                <a:tc>
                  <a:txBody>
                    <a:bodyPr/>
                    <a:lstStyle/>
                    <a:p>
                      <a:pPr algn="ctr" rtl="0" fontAlgn="b"/>
                      <a:r>
                        <a:rPr lang="en-US" sz="1100" b="0" i="0" u="none" strike="noStrike">
                          <a:solidFill>
                            <a:srgbClr val="000000"/>
                          </a:solidFill>
                          <a:effectLst/>
                          <a:latin typeface="Arial" panose="020B0604020202020204" pitchFamily="34" charset="0"/>
                          <a:ea typeface="等线" panose="02010600030101010101" pitchFamily="2" charset="-122"/>
                        </a:rPr>
                        <a:t>Best model</a:t>
                      </a:r>
                    </a:p>
                  </a:txBody>
                  <a:tcPr marL="3175" marR="3175" marT="317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100" b="0" i="0" u="none" strike="noStrike">
                          <a:solidFill>
                            <a:srgbClr val="000000"/>
                          </a:solidFill>
                          <a:effectLst/>
                          <a:latin typeface="Arial" panose="020B0604020202020204" pitchFamily="34" charset="0"/>
                          <a:ea typeface="等线" panose="02010600030101010101" pitchFamily="2" charset="-122"/>
                        </a:rPr>
                        <a:t> </a:t>
                      </a:r>
                      <a:r>
                        <a:rPr lang="en-US" sz="1100" b="0" i="0" u="none" strike="noStrike" err="1">
                          <a:solidFill>
                            <a:srgbClr val="000000"/>
                          </a:solidFill>
                          <a:effectLst/>
                          <a:latin typeface="Arial" panose="020B0604020202020204" pitchFamily="34" charset="0"/>
                          <a:ea typeface="等线" panose="02010600030101010101" pitchFamily="2" charset="-122"/>
                        </a:rPr>
                        <a:t>XGBClassifier</a:t>
                      </a:r>
                      <a:endParaRPr lang="en-US" sz="1100" b="0" i="0" u="none" strike="noStrike">
                        <a:solidFill>
                          <a:srgbClr val="000000"/>
                        </a:solidFill>
                        <a:effectLst/>
                        <a:latin typeface="Arial" panose="020B0604020202020204" pitchFamily="34" charset="0"/>
                        <a:ea typeface="等线" panose="02010600030101010101" pitchFamily="2" charset="-122"/>
                      </a:endParaRPr>
                    </a:p>
                  </a:txBody>
                  <a:tcPr marL="3175" marR="3175" marT="317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100" b="0" i="0" u="none" strike="noStrike">
                          <a:solidFill>
                            <a:srgbClr val="000000"/>
                          </a:solidFill>
                          <a:effectLst/>
                          <a:latin typeface="Arial" panose="020B0604020202020204" pitchFamily="34" charset="0"/>
                          <a:ea typeface="等线" panose="02010600030101010101" pitchFamily="2" charset="-122"/>
                        </a:rPr>
                        <a:t> XGBClassifier</a:t>
                      </a:r>
                    </a:p>
                  </a:txBody>
                  <a:tcPr marL="3175" marR="3175" marT="317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100" b="0" i="0" u="none" strike="noStrike">
                          <a:solidFill>
                            <a:srgbClr val="000000"/>
                          </a:solidFill>
                          <a:effectLst/>
                          <a:latin typeface="Arial" panose="020B0604020202020204" pitchFamily="34" charset="0"/>
                          <a:ea typeface="等线" panose="02010600030101010101" pitchFamily="2" charset="-122"/>
                        </a:rPr>
                        <a:t> XGBClassifier</a:t>
                      </a:r>
                    </a:p>
                  </a:txBody>
                  <a:tcPr marL="3175" marR="3175" marT="317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73065060"/>
                  </a:ext>
                </a:extLst>
              </a:tr>
              <a:tr h="255714">
                <a:tc>
                  <a:txBody>
                    <a:bodyPr/>
                    <a:lstStyle/>
                    <a:p>
                      <a:pPr algn="ctr" rtl="0" fontAlgn="b"/>
                      <a:r>
                        <a:rPr lang="en-US" sz="1100" b="0" i="0" u="none" strike="noStrike">
                          <a:solidFill>
                            <a:srgbClr val="000000"/>
                          </a:solidFill>
                          <a:effectLst/>
                          <a:latin typeface="Arial" panose="020B0604020202020204" pitchFamily="34" charset="0"/>
                          <a:ea typeface="等线" panose="02010600030101010101" pitchFamily="2" charset="-122"/>
                        </a:rPr>
                        <a:t>Best score</a:t>
                      </a:r>
                    </a:p>
                  </a:txBody>
                  <a:tcPr marL="3175" marR="3175" marT="3175" marB="0" anchor="ctr">
                    <a:lnL>
                      <a:noFill/>
                    </a:lnL>
                    <a:lnR>
                      <a:noFill/>
                    </a:lnR>
                    <a:lnT>
                      <a:noFill/>
                    </a:lnT>
                    <a:lnB>
                      <a:noFill/>
                    </a:lnB>
                  </a:tcPr>
                </a:tc>
                <a:tc>
                  <a:txBody>
                    <a:bodyPr/>
                    <a:lstStyle/>
                    <a:p>
                      <a:pPr algn="ctr" rtl="0" fontAlgn="ctr"/>
                      <a:r>
                        <a:rPr lang="en-US" altLang="zh-CN" sz="1000" b="0" i="0" u="none" strike="noStrike">
                          <a:solidFill>
                            <a:srgbClr val="000000"/>
                          </a:solidFill>
                          <a:effectLst/>
                          <a:latin typeface="Arial" panose="020B0604020202020204" pitchFamily="34" charset="0"/>
                          <a:ea typeface="等线" panose="02010600030101010101" pitchFamily="2" charset="-122"/>
                        </a:rPr>
                        <a:t>0.65</a:t>
                      </a:r>
                    </a:p>
                  </a:txBody>
                  <a:tcPr marL="3175" marR="3175" marT="3175" marB="0" anchor="ctr">
                    <a:lnL>
                      <a:noFill/>
                    </a:lnL>
                    <a:lnR>
                      <a:noFill/>
                    </a:lnR>
                    <a:lnT>
                      <a:noFill/>
                    </a:lnT>
                    <a:lnB>
                      <a:noFill/>
                    </a:lnB>
                  </a:tcPr>
                </a:tc>
                <a:tc>
                  <a:txBody>
                    <a:bodyPr/>
                    <a:lstStyle/>
                    <a:p>
                      <a:pPr algn="ctr" rtl="0" fontAlgn="ctr"/>
                      <a:r>
                        <a:rPr lang="en-US" altLang="zh-CN" sz="1000" b="0" i="0" u="none" strike="noStrike">
                          <a:solidFill>
                            <a:srgbClr val="000000"/>
                          </a:solidFill>
                          <a:effectLst/>
                          <a:latin typeface="Arial" panose="020B0604020202020204" pitchFamily="34" charset="0"/>
                          <a:ea typeface="等线" panose="02010600030101010101" pitchFamily="2" charset="-122"/>
                        </a:rPr>
                        <a:t>0.63</a:t>
                      </a:r>
                    </a:p>
                  </a:txBody>
                  <a:tcPr marL="3175" marR="3175" marT="3175" marB="0" anchor="ctr">
                    <a:lnL>
                      <a:noFill/>
                    </a:lnL>
                    <a:lnR>
                      <a:noFill/>
                    </a:lnR>
                    <a:lnT>
                      <a:noFill/>
                    </a:lnT>
                    <a:lnB>
                      <a:noFill/>
                    </a:lnB>
                  </a:tcPr>
                </a:tc>
                <a:tc>
                  <a:txBody>
                    <a:bodyPr/>
                    <a:lstStyle/>
                    <a:p>
                      <a:pPr algn="ctr" rtl="0" fontAlgn="ctr"/>
                      <a:r>
                        <a:rPr lang="en-US" altLang="zh-CN" sz="1000" b="0" i="0" u="none" strike="noStrike">
                          <a:solidFill>
                            <a:srgbClr val="000000"/>
                          </a:solidFill>
                          <a:effectLst/>
                          <a:latin typeface="Arial" panose="020B0604020202020204" pitchFamily="34" charset="0"/>
                          <a:ea typeface="等线" panose="02010600030101010101" pitchFamily="2" charset="-122"/>
                        </a:rPr>
                        <a:t>0.64</a:t>
                      </a:r>
                    </a:p>
                  </a:txBody>
                  <a:tcPr marL="3175" marR="3175" marT="3175" marB="0" anchor="ctr">
                    <a:lnL>
                      <a:noFill/>
                    </a:lnL>
                    <a:lnR>
                      <a:noFill/>
                    </a:lnR>
                    <a:lnT>
                      <a:noFill/>
                    </a:lnT>
                    <a:lnB>
                      <a:noFill/>
                    </a:lnB>
                  </a:tcPr>
                </a:tc>
                <a:extLst>
                  <a:ext uri="{0D108BD9-81ED-4DB2-BD59-A6C34878D82A}">
                    <a16:rowId xmlns:a16="http://schemas.microsoft.com/office/drawing/2014/main" val="1338420339"/>
                  </a:ext>
                </a:extLst>
              </a:tr>
              <a:tr h="174625">
                <a:tc>
                  <a:txBody>
                    <a:bodyPr/>
                    <a:lstStyle/>
                    <a:p>
                      <a:pPr algn="ctr" rtl="0" fontAlgn="b"/>
                      <a:r>
                        <a:rPr lang="en-US" sz="1100" b="0" i="0" u="none" strike="noStrike">
                          <a:solidFill>
                            <a:srgbClr val="000000"/>
                          </a:solidFill>
                          <a:effectLst/>
                          <a:latin typeface="Arial" panose="020B0604020202020204" pitchFamily="34" charset="0"/>
                          <a:ea typeface="等线" panose="02010600030101010101" pitchFamily="2" charset="-122"/>
                        </a:rPr>
                        <a:t>NN score</a:t>
                      </a:r>
                    </a:p>
                  </a:txBody>
                  <a:tcPr marL="3175" marR="3175" marT="317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effectLst/>
                          <a:latin typeface="Arial" panose="020B0604020202020204" pitchFamily="34" charset="0"/>
                          <a:ea typeface="等线" panose="02010600030101010101" pitchFamily="2" charset="-122"/>
                        </a:rPr>
                        <a:t>0.61</a:t>
                      </a:r>
                    </a:p>
                  </a:txBody>
                  <a:tcPr marL="3175" marR="3175" marT="317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US" altLang="zh-CN" sz="1100" b="0" i="0" u="none" strike="noStrike">
                          <a:solidFill>
                            <a:srgbClr val="000000"/>
                          </a:solidFill>
                          <a:effectLst/>
                          <a:latin typeface="Arial" panose="020B0604020202020204" pitchFamily="34" charset="0"/>
                          <a:ea typeface="等线" panose="02010600030101010101" pitchFamily="2" charset="-122"/>
                        </a:rPr>
                        <a:t>0.62</a:t>
                      </a:r>
                    </a:p>
                  </a:txBody>
                  <a:tcPr marL="3175" marR="3175" marT="317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US" altLang="zh-CN" sz="1100" b="0" i="0" u="none" strike="noStrike">
                          <a:solidFill>
                            <a:srgbClr val="000000"/>
                          </a:solidFill>
                          <a:effectLst/>
                          <a:latin typeface="Arial" panose="020B0604020202020204" pitchFamily="34" charset="0"/>
                          <a:ea typeface="等线" panose="02010600030101010101" pitchFamily="2" charset="-122"/>
                        </a:rPr>
                        <a:t>0.61</a:t>
                      </a:r>
                    </a:p>
                  </a:txBody>
                  <a:tcPr marL="3175" marR="3175" marT="317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0442250"/>
                  </a:ext>
                </a:extLst>
              </a:tr>
            </a:tbl>
          </a:graphicData>
        </a:graphic>
      </p:graphicFrame>
    </p:spTree>
    <p:extLst>
      <p:ext uri="{BB962C8B-B14F-4D97-AF65-F5344CB8AC3E}">
        <p14:creationId xmlns:p14="http://schemas.microsoft.com/office/powerpoint/2010/main" val="1346950487"/>
      </p:ext>
    </p:extLst>
  </p:cSld>
  <p:clrMapOvr>
    <a:masterClrMapping/>
  </p:clrMapOvr>
  <p:transition advTm="41961">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F73A-A6EB-48C2-A5F9-9225091559D2}"/>
              </a:ext>
            </a:extLst>
          </p:cNvPr>
          <p:cNvSpPr>
            <a:spLocks noGrp="1"/>
          </p:cNvSpPr>
          <p:nvPr>
            <p:ph type="title"/>
          </p:nvPr>
        </p:nvSpPr>
        <p:spPr/>
        <p:txBody>
          <a:bodyPr/>
          <a:lstStyle/>
          <a:p>
            <a:r>
              <a:rPr lang="en-US"/>
              <a:t>Insights – predictability</a:t>
            </a:r>
            <a:endParaRPr lang="en-SG"/>
          </a:p>
        </p:txBody>
      </p:sp>
      <p:sp>
        <p:nvSpPr>
          <p:cNvPr id="5" name="Slide Number Placeholder 4">
            <a:extLst>
              <a:ext uri="{FF2B5EF4-FFF2-40B4-BE49-F238E27FC236}">
                <a16:creationId xmlns:a16="http://schemas.microsoft.com/office/drawing/2014/main" id="{D4D2B8EA-C4F7-4FE2-8069-52AB7B9B9D8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graphicFrame>
        <p:nvGraphicFramePr>
          <p:cNvPr id="7" name="Table 6">
            <a:extLst>
              <a:ext uri="{FF2B5EF4-FFF2-40B4-BE49-F238E27FC236}">
                <a16:creationId xmlns:a16="http://schemas.microsoft.com/office/drawing/2014/main" id="{BCD4217E-5173-452F-A22D-F79140D4A2F2}"/>
              </a:ext>
            </a:extLst>
          </p:cNvPr>
          <p:cNvGraphicFramePr>
            <a:graphicFrameLocks noGrp="1"/>
          </p:cNvGraphicFramePr>
          <p:nvPr>
            <p:extLst>
              <p:ext uri="{D42A27DB-BD31-4B8C-83A1-F6EECF244321}">
                <p14:modId xmlns:p14="http://schemas.microsoft.com/office/powerpoint/2010/main" val="163601368"/>
              </p:ext>
            </p:extLst>
          </p:nvPr>
        </p:nvGraphicFramePr>
        <p:xfrm>
          <a:off x="1406352" y="2850813"/>
          <a:ext cx="5014674" cy="1258787"/>
        </p:xfrm>
        <a:graphic>
          <a:graphicData uri="http://schemas.openxmlformats.org/drawingml/2006/table">
            <a:tbl>
              <a:tblPr firstRow="1" firstCol="1" bandRow="1">
                <a:tableStyleId>{B9D65BA1-6D69-4548-B479-736EBF70C33D}</a:tableStyleId>
              </a:tblPr>
              <a:tblGrid>
                <a:gridCol w="1604598">
                  <a:extLst>
                    <a:ext uri="{9D8B030D-6E8A-4147-A177-3AD203B41FA5}">
                      <a16:colId xmlns:a16="http://schemas.microsoft.com/office/drawing/2014/main" val="2150079340"/>
                    </a:ext>
                  </a:extLst>
                </a:gridCol>
                <a:gridCol w="1136692">
                  <a:extLst>
                    <a:ext uri="{9D8B030D-6E8A-4147-A177-3AD203B41FA5}">
                      <a16:colId xmlns:a16="http://schemas.microsoft.com/office/drawing/2014/main" val="3574219472"/>
                    </a:ext>
                  </a:extLst>
                </a:gridCol>
                <a:gridCol w="1136692">
                  <a:extLst>
                    <a:ext uri="{9D8B030D-6E8A-4147-A177-3AD203B41FA5}">
                      <a16:colId xmlns:a16="http://schemas.microsoft.com/office/drawing/2014/main" val="2226559952"/>
                    </a:ext>
                  </a:extLst>
                </a:gridCol>
                <a:gridCol w="1136692">
                  <a:extLst>
                    <a:ext uri="{9D8B030D-6E8A-4147-A177-3AD203B41FA5}">
                      <a16:colId xmlns:a16="http://schemas.microsoft.com/office/drawing/2014/main" val="3388181339"/>
                    </a:ext>
                  </a:extLst>
                </a:gridCol>
              </a:tblGrid>
              <a:tr h="316889">
                <a:tc>
                  <a:txBody>
                    <a:bodyPr/>
                    <a:lstStyle/>
                    <a:p>
                      <a:pPr algn="ctr">
                        <a:lnSpc>
                          <a:spcPct val="107000"/>
                        </a:lnSpc>
                        <a:spcAft>
                          <a:spcPts val="800"/>
                        </a:spcAft>
                      </a:pPr>
                      <a:r>
                        <a:rPr lang="en-SG" sz="1200">
                          <a:solidFill>
                            <a:schemeClr val="bg1"/>
                          </a:solidFill>
                          <a:effectLst/>
                        </a:rPr>
                        <a:t>C</a:t>
                      </a:r>
                      <a:r>
                        <a:rPr lang="en-US" altLang="zh-CN" sz="1200">
                          <a:solidFill>
                            <a:schemeClr val="bg1"/>
                          </a:solidFill>
                          <a:effectLst/>
                        </a:rPr>
                        <a:t>l</a:t>
                      </a:r>
                      <a:r>
                        <a:rPr lang="en-SG" sz="1200">
                          <a:solidFill>
                            <a:schemeClr val="bg1"/>
                          </a:solidFill>
                          <a:effectLst/>
                        </a:rPr>
                        <a:t>ass</a:t>
                      </a:r>
                      <a:endParaRPr lang="en-SG" sz="11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28575"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lnSpc>
                          <a:spcPct val="107000"/>
                        </a:lnSpc>
                        <a:spcAft>
                          <a:spcPts val="800"/>
                        </a:spcAft>
                      </a:pPr>
                      <a:r>
                        <a:rPr lang="en-SG" sz="1100">
                          <a:solidFill>
                            <a:schemeClr val="bg1"/>
                          </a:solidFill>
                          <a:effectLst/>
                        </a:rPr>
                        <a:t>Precision</a:t>
                      </a:r>
                      <a:endParaRPr lang="en-SG" sz="11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lnSpc>
                          <a:spcPct val="107000"/>
                        </a:lnSpc>
                        <a:spcAft>
                          <a:spcPts val="800"/>
                        </a:spcAft>
                      </a:pPr>
                      <a:r>
                        <a:rPr lang="en-SG" sz="1100">
                          <a:solidFill>
                            <a:schemeClr val="bg1"/>
                          </a:solidFill>
                          <a:effectLst/>
                        </a:rPr>
                        <a:t>Recall</a:t>
                      </a:r>
                      <a:endParaRPr lang="en-SG" sz="11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lnSpc>
                          <a:spcPct val="107000"/>
                        </a:lnSpc>
                        <a:spcAft>
                          <a:spcPts val="800"/>
                        </a:spcAft>
                      </a:pPr>
                      <a:r>
                        <a:rPr lang="en-SG" sz="1100">
                          <a:solidFill>
                            <a:schemeClr val="bg1"/>
                          </a:solidFill>
                          <a:effectLst/>
                        </a:rPr>
                        <a:t>F1-score</a:t>
                      </a:r>
                      <a:endParaRPr lang="en-SG" sz="11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28575" cap="flat" cmpd="sng" algn="ctr">
                      <a:no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942079012"/>
                  </a:ext>
                </a:extLst>
              </a:tr>
              <a:tr h="313966">
                <a:tc>
                  <a:txBody>
                    <a:bodyPr/>
                    <a:lstStyle/>
                    <a:p>
                      <a:pPr algn="ctr">
                        <a:lnSpc>
                          <a:spcPct val="107000"/>
                        </a:lnSpc>
                        <a:spcAft>
                          <a:spcPts val="800"/>
                        </a:spcAft>
                      </a:pPr>
                      <a:r>
                        <a:rPr lang="en-SG" sz="1100">
                          <a:effectLst/>
                        </a:rPr>
                        <a:t>Low class</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28575"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lnSpc>
                          <a:spcPct val="107000"/>
                        </a:lnSpc>
                        <a:spcAft>
                          <a:spcPts val="800"/>
                        </a:spcAft>
                      </a:pPr>
                      <a:r>
                        <a:rPr lang="en-SG" sz="1100">
                          <a:effectLst/>
                        </a:rPr>
                        <a:t>0.71</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lnSpc>
                          <a:spcPct val="107000"/>
                        </a:lnSpc>
                        <a:spcAft>
                          <a:spcPts val="800"/>
                        </a:spcAft>
                      </a:pPr>
                      <a:r>
                        <a:rPr lang="en-SG" sz="1100">
                          <a:effectLst/>
                        </a:rPr>
                        <a:t>0.86</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lnSpc>
                          <a:spcPct val="107000"/>
                        </a:lnSpc>
                        <a:spcAft>
                          <a:spcPts val="800"/>
                        </a:spcAft>
                      </a:pPr>
                      <a:r>
                        <a:rPr lang="en-SG" sz="1100">
                          <a:effectLst/>
                        </a:rPr>
                        <a:t>0.78</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28575" cap="flat" cmpd="sng" algn="ctr">
                      <a:no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184353320"/>
                  </a:ext>
                </a:extLst>
              </a:tr>
              <a:tr h="313966">
                <a:tc>
                  <a:txBody>
                    <a:bodyPr/>
                    <a:lstStyle/>
                    <a:p>
                      <a:pPr algn="ctr">
                        <a:lnSpc>
                          <a:spcPct val="107000"/>
                        </a:lnSpc>
                        <a:spcAft>
                          <a:spcPts val="800"/>
                        </a:spcAft>
                      </a:pPr>
                      <a:r>
                        <a:rPr lang="en-SG" sz="1100">
                          <a:effectLst/>
                        </a:rPr>
                        <a:t>Middle class</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28575"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SG" sz="1100">
                          <a:effectLst/>
                        </a:rPr>
                        <a:t>0.47</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SG" sz="1100">
                          <a:effectLst/>
                        </a:rPr>
                        <a:t>0.34</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SG" sz="1100">
                          <a:effectLst/>
                        </a:rPr>
                        <a:t>0.39</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28575" cap="flat" cmpd="sng" algn="ctr">
                      <a:no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3802455"/>
                  </a:ext>
                </a:extLst>
              </a:tr>
              <a:tr h="313966">
                <a:tc>
                  <a:txBody>
                    <a:bodyPr/>
                    <a:lstStyle/>
                    <a:p>
                      <a:pPr algn="ctr">
                        <a:lnSpc>
                          <a:spcPct val="107000"/>
                        </a:lnSpc>
                        <a:spcAft>
                          <a:spcPts val="800"/>
                        </a:spcAft>
                        <a:tabLst>
                          <a:tab pos="804545" algn="l"/>
                          <a:tab pos="939800" algn="r"/>
                        </a:tabLst>
                      </a:pPr>
                      <a:r>
                        <a:rPr lang="en-SG" sz="1100">
                          <a:effectLst/>
                        </a:rPr>
                        <a:t>High class</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28575"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SG" sz="1100">
                          <a:effectLst/>
                        </a:rPr>
                        <a:t>0.59</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SG" sz="1100">
                          <a:effectLst/>
                        </a:rPr>
                        <a:t>0.34</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SG" sz="1100">
                          <a:effectLst/>
                        </a:rPr>
                        <a:t>0.43</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28575" cap="flat" cmpd="sng" algn="ctr">
                      <a:no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5441115"/>
                  </a:ext>
                </a:extLst>
              </a:tr>
            </a:tbl>
          </a:graphicData>
        </a:graphic>
      </p:graphicFrame>
      <p:sp>
        <p:nvSpPr>
          <p:cNvPr id="9" name="Rectangle 8">
            <a:extLst>
              <a:ext uri="{FF2B5EF4-FFF2-40B4-BE49-F238E27FC236}">
                <a16:creationId xmlns:a16="http://schemas.microsoft.com/office/drawing/2014/main" id="{3221E6F0-7C23-41C5-B41E-57798F9BF888}"/>
              </a:ext>
            </a:extLst>
          </p:cNvPr>
          <p:cNvSpPr/>
          <p:nvPr/>
        </p:nvSpPr>
        <p:spPr>
          <a:xfrm>
            <a:off x="1592364" y="1277682"/>
            <a:ext cx="1934603" cy="360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accent2"/>
                </a:solidFill>
              </a:rPr>
              <a:t>Prediction baseline: 60%</a:t>
            </a:r>
          </a:p>
        </p:txBody>
      </p:sp>
      <p:sp>
        <p:nvSpPr>
          <p:cNvPr id="10" name="Rectangle 9">
            <a:extLst>
              <a:ext uri="{FF2B5EF4-FFF2-40B4-BE49-F238E27FC236}">
                <a16:creationId xmlns:a16="http://schemas.microsoft.com/office/drawing/2014/main" id="{7E1BA478-FB01-474F-A535-EBD396C8C214}"/>
              </a:ext>
            </a:extLst>
          </p:cNvPr>
          <p:cNvSpPr/>
          <p:nvPr/>
        </p:nvSpPr>
        <p:spPr>
          <a:xfrm>
            <a:off x="4007087" y="1277682"/>
            <a:ext cx="1934603" cy="360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accent2"/>
                </a:solidFill>
              </a:rPr>
              <a:t>Model performance: 65%</a:t>
            </a:r>
          </a:p>
        </p:txBody>
      </p:sp>
      <p:sp>
        <p:nvSpPr>
          <p:cNvPr id="11" name="Arrow: Right 10">
            <a:extLst>
              <a:ext uri="{FF2B5EF4-FFF2-40B4-BE49-F238E27FC236}">
                <a16:creationId xmlns:a16="http://schemas.microsoft.com/office/drawing/2014/main" id="{B503A765-D952-4560-ADCD-0B33CAD3E5AD}"/>
              </a:ext>
            </a:extLst>
          </p:cNvPr>
          <p:cNvSpPr/>
          <p:nvPr/>
        </p:nvSpPr>
        <p:spPr>
          <a:xfrm>
            <a:off x="3614627" y="1367757"/>
            <a:ext cx="288000" cy="180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a:extLst>
              <a:ext uri="{FF2B5EF4-FFF2-40B4-BE49-F238E27FC236}">
                <a16:creationId xmlns:a16="http://schemas.microsoft.com/office/drawing/2014/main" id="{B20F8EFA-8FAC-4888-84D6-9F3BF191A16E}"/>
              </a:ext>
            </a:extLst>
          </p:cNvPr>
          <p:cNvSpPr/>
          <p:nvPr/>
        </p:nvSpPr>
        <p:spPr>
          <a:xfrm>
            <a:off x="6671215" y="1142181"/>
            <a:ext cx="2048042" cy="29674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dirty="0">
                <a:solidFill>
                  <a:schemeClr val="accent4"/>
                </a:solidFill>
                <a:latin typeface="Calibri" panose="020F0502020204030204" pitchFamily="34" charset="0"/>
                <a:ea typeface="DengXian" panose="02010600030101010101" pitchFamily="2" charset="-122"/>
                <a:cs typeface="Times New Roman" panose="02020603050405020304" pitchFamily="18" charset="0"/>
              </a:rPr>
              <a:t>The model can accurately predict lower class products using sentiment and keywords. However, the model is struggling on classifying the middle- and high-class products. </a:t>
            </a:r>
            <a:endParaRPr lang="en-SG" dirty="0">
              <a:solidFill>
                <a:schemeClr val="accent4"/>
              </a:solidFill>
              <a:latin typeface="Calibri" panose="020F0502020204030204" pitchFamily="34" charset="0"/>
              <a:ea typeface="DengXian" panose="02010600030101010101" pitchFamily="2" charset="-122"/>
              <a:cs typeface="Times New Roman" panose="02020603050405020304" pitchFamily="18" charset="0"/>
            </a:endParaRPr>
          </a:p>
          <a:p>
            <a:pPr algn="ctr"/>
            <a:endParaRPr lang="en-SG" dirty="0">
              <a:solidFill>
                <a:schemeClr val="accent4"/>
              </a:solidFill>
            </a:endParaRPr>
          </a:p>
        </p:txBody>
      </p:sp>
      <p:sp>
        <p:nvSpPr>
          <p:cNvPr id="14" name="TextBox 13">
            <a:extLst>
              <a:ext uri="{FF2B5EF4-FFF2-40B4-BE49-F238E27FC236}">
                <a16:creationId xmlns:a16="http://schemas.microsoft.com/office/drawing/2014/main" id="{33ABEADC-01E2-4F50-92E7-C555808118A1}"/>
              </a:ext>
            </a:extLst>
          </p:cNvPr>
          <p:cNvSpPr txBox="1"/>
          <p:nvPr/>
        </p:nvSpPr>
        <p:spPr>
          <a:xfrm>
            <a:off x="1592364" y="1717232"/>
            <a:ext cx="2133600" cy="430887"/>
          </a:xfrm>
          <a:prstGeom prst="rect">
            <a:avLst/>
          </a:prstGeom>
          <a:noFill/>
        </p:spPr>
        <p:txBody>
          <a:bodyPr wrap="square" rtlCol="0">
            <a:spAutoFit/>
          </a:bodyPr>
          <a:lstStyle/>
          <a:p>
            <a:pPr marL="171450" indent="-171450">
              <a:buFont typeface="Arial" panose="020B0604020202020204" pitchFamily="34" charset="0"/>
              <a:buChar char="•"/>
            </a:pPr>
            <a:r>
              <a:rPr lang="en-US" sz="1100"/>
              <a:t>Top classes has 60% of the population</a:t>
            </a:r>
            <a:endParaRPr lang="en-SG" sz="1100"/>
          </a:p>
        </p:txBody>
      </p:sp>
      <p:sp>
        <p:nvSpPr>
          <p:cNvPr id="15" name="Rectangle 14">
            <a:extLst>
              <a:ext uri="{FF2B5EF4-FFF2-40B4-BE49-F238E27FC236}">
                <a16:creationId xmlns:a16="http://schemas.microsoft.com/office/drawing/2014/main" id="{1E9AE5FB-94EE-47DA-A229-F7E8949D1E9F}"/>
              </a:ext>
            </a:extLst>
          </p:cNvPr>
          <p:cNvSpPr/>
          <p:nvPr/>
        </p:nvSpPr>
        <p:spPr>
          <a:xfrm>
            <a:off x="3938334" y="1717232"/>
            <a:ext cx="2660700" cy="600164"/>
          </a:xfrm>
          <a:prstGeom prst="rect">
            <a:avLst/>
          </a:prstGeom>
        </p:spPr>
        <p:txBody>
          <a:bodyPr wrap="square">
            <a:spAutoFit/>
          </a:bodyPr>
          <a:lstStyle/>
          <a:p>
            <a:pPr marL="171450" lvl="0" indent="-171450">
              <a:buFont typeface="Arial" panose="020B0604020202020204" pitchFamily="34" charset="0"/>
              <a:buChar char="•"/>
            </a:pPr>
            <a:r>
              <a:rPr lang="en-US" sz="1100"/>
              <a:t>Features: all average by product, with mixed features</a:t>
            </a:r>
            <a:endParaRPr lang="en-SG" sz="1100"/>
          </a:p>
          <a:p>
            <a:pPr marL="171450" lvl="0" indent="-171450">
              <a:buFont typeface="Arial" panose="020B0604020202020204" pitchFamily="34" charset="0"/>
              <a:buChar char="•"/>
            </a:pPr>
            <a:r>
              <a:rPr lang="en-US" sz="1100"/>
              <a:t>Model: XGBoostClassifier</a:t>
            </a:r>
            <a:endParaRPr lang="en-SG" sz="1100"/>
          </a:p>
        </p:txBody>
      </p:sp>
      <p:cxnSp>
        <p:nvCxnSpPr>
          <p:cNvPr id="17" name="Straight Connector 16">
            <a:extLst>
              <a:ext uri="{FF2B5EF4-FFF2-40B4-BE49-F238E27FC236}">
                <a16:creationId xmlns:a16="http://schemas.microsoft.com/office/drawing/2014/main" id="{B8DB6965-078B-4DF4-A438-0C9D54EA524E}"/>
              </a:ext>
            </a:extLst>
          </p:cNvPr>
          <p:cNvCxnSpPr/>
          <p:nvPr/>
        </p:nvCxnSpPr>
        <p:spPr>
          <a:xfrm flipH="1">
            <a:off x="1244597" y="1058779"/>
            <a:ext cx="0" cy="331418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C8C83058-D5E0-49B3-AC89-048DE650EF27}"/>
              </a:ext>
            </a:extLst>
          </p:cNvPr>
          <p:cNvSpPr/>
          <p:nvPr/>
        </p:nvSpPr>
        <p:spPr>
          <a:xfrm>
            <a:off x="1190597" y="1447968"/>
            <a:ext cx="108000" cy="108000"/>
          </a:xfrm>
          <a:prstGeom prst="ellipse">
            <a:avLst/>
          </a:prstGeom>
          <a:solidFill>
            <a:schemeClr val="bg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Oval 18">
            <a:extLst>
              <a:ext uri="{FF2B5EF4-FFF2-40B4-BE49-F238E27FC236}">
                <a16:creationId xmlns:a16="http://schemas.microsoft.com/office/drawing/2014/main" id="{AB8D4673-686E-4765-8825-B6650B648808}"/>
              </a:ext>
            </a:extLst>
          </p:cNvPr>
          <p:cNvSpPr/>
          <p:nvPr/>
        </p:nvSpPr>
        <p:spPr>
          <a:xfrm>
            <a:off x="1190597" y="3158596"/>
            <a:ext cx="108000" cy="108000"/>
          </a:xfrm>
          <a:prstGeom prst="ellipse">
            <a:avLst/>
          </a:prstGeom>
          <a:solidFill>
            <a:schemeClr val="bg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a:extLst>
              <a:ext uri="{FF2B5EF4-FFF2-40B4-BE49-F238E27FC236}">
                <a16:creationId xmlns:a16="http://schemas.microsoft.com/office/drawing/2014/main" id="{03742DBC-380B-4B19-B1BA-066B39F11812}"/>
              </a:ext>
            </a:extLst>
          </p:cNvPr>
          <p:cNvSpPr/>
          <p:nvPr/>
        </p:nvSpPr>
        <p:spPr>
          <a:xfrm>
            <a:off x="1406352" y="1142181"/>
            <a:ext cx="5014687" cy="125878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3411F084-EE13-434B-8805-6A52A0C0D458}"/>
              </a:ext>
            </a:extLst>
          </p:cNvPr>
          <p:cNvSpPr txBox="1"/>
          <p:nvPr/>
        </p:nvSpPr>
        <p:spPr>
          <a:xfrm>
            <a:off x="184788" y="1302428"/>
            <a:ext cx="1149383" cy="415498"/>
          </a:xfrm>
          <a:prstGeom prst="rect">
            <a:avLst/>
          </a:prstGeom>
          <a:noFill/>
        </p:spPr>
        <p:txBody>
          <a:bodyPr wrap="square" rtlCol="0">
            <a:spAutoFit/>
          </a:bodyPr>
          <a:lstStyle/>
          <a:p>
            <a:pPr algn="ctr"/>
            <a:r>
              <a:rPr lang="en-SG" sz="1000" i="1">
                <a:solidFill>
                  <a:schemeClr val="accent6"/>
                </a:solidFill>
              </a:rPr>
              <a:t>Prediction improvement </a:t>
            </a:r>
          </a:p>
        </p:txBody>
      </p:sp>
      <p:sp>
        <p:nvSpPr>
          <p:cNvPr id="16" name="TextBox 15">
            <a:extLst>
              <a:ext uri="{FF2B5EF4-FFF2-40B4-BE49-F238E27FC236}">
                <a16:creationId xmlns:a16="http://schemas.microsoft.com/office/drawing/2014/main" id="{BE0CFAAD-49FD-45FA-9A0E-5186AE806200}"/>
              </a:ext>
            </a:extLst>
          </p:cNvPr>
          <p:cNvSpPr txBox="1"/>
          <p:nvPr/>
        </p:nvSpPr>
        <p:spPr>
          <a:xfrm>
            <a:off x="169303" y="3058847"/>
            <a:ext cx="1149383" cy="400110"/>
          </a:xfrm>
          <a:prstGeom prst="rect">
            <a:avLst/>
          </a:prstGeom>
          <a:noFill/>
        </p:spPr>
        <p:txBody>
          <a:bodyPr wrap="square" rtlCol="0">
            <a:spAutoFit/>
          </a:bodyPr>
          <a:lstStyle/>
          <a:p>
            <a:pPr algn="ctr"/>
            <a:r>
              <a:rPr lang="en-SG" sz="1000" i="1">
                <a:solidFill>
                  <a:schemeClr val="accent6"/>
                </a:solidFill>
              </a:rPr>
              <a:t>Classification achievements</a:t>
            </a:r>
          </a:p>
        </p:txBody>
      </p:sp>
    </p:spTree>
    <p:extLst>
      <p:ext uri="{BB962C8B-B14F-4D97-AF65-F5344CB8AC3E}">
        <p14:creationId xmlns:p14="http://schemas.microsoft.com/office/powerpoint/2010/main" val="3836133568"/>
      </p:ext>
    </p:extLst>
  </p:cSld>
  <p:clrMapOvr>
    <a:masterClrMapping/>
  </p:clrMapOvr>
  <p:transition advTm="45267">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308CE-EFC2-4285-9756-817E5CD5CEA0}"/>
              </a:ext>
            </a:extLst>
          </p:cNvPr>
          <p:cNvSpPr>
            <a:spLocks noGrp="1"/>
          </p:cNvSpPr>
          <p:nvPr>
            <p:ph type="title"/>
          </p:nvPr>
        </p:nvSpPr>
        <p:spPr/>
        <p:txBody>
          <a:bodyPr/>
          <a:lstStyle/>
          <a:p>
            <a:r>
              <a:rPr lang="en-SG" dirty="0"/>
              <a:t>Insights – Features</a:t>
            </a:r>
          </a:p>
        </p:txBody>
      </p:sp>
      <p:sp>
        <p:nvSpPr>
          <p:cNvPr id="5" name="Slide Number Placeholder 4">
            <a:extLst>
              <a:ext uri="{FF2B5EF4-FFF2-40B4-BE49-F238E27FC236}">
                <a16:creationId xmlns:a16="http://schemas.microsoft.com/office/drawing/2014/main" id="{C5B0A1AB-D1FB-41B8-B2E5-F2CE839C913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graphicFrame>
        <p:nvGraphicFramePr>
          <p:cNvPr id="6" name="Table 5">
            <a:extLst>
              <a:ext uri="{FF2B5EF4-FFF2-40B4-BE49-F238E27FC236}">
                <a16:creationId xmlns:a16="http://schemas.microsoft.com/office/drawing/2014/main" id="{7E2B1526-C89C-4AB5-9271-48A3FA9B81C4}"/>
              </a:ext>
            </a:extLst>
          </p:cNvPr>
          <p:cNvGraphicFramePr>
            <a:graphicFrameLocks noGrp="1"/>
          </p:cNvGraphicFramePr>
          <p:nvPr>
            <p:extLst>
              <p:ext uri="{D42A27DB-BD31-4B8C-83A1-F6EECF244321}">
                <p14:modId xmlns:p14="http://schemas.microsoft.com/office/powerpoint/2010/main" val="6809711"/>
              </p:ext>
            </p:extLst>
          </p:nvPr>
        </p:nvGraphicFramePr>
        <p:xfrm>
          <a:off x="511609" y="1208800"/>
          <a:ext cx="5760854" cy="2788485"/>
        </p:xfrm>
        <a:graphic>
          <a:graphicData uri="http://schemas.openxmlformats.org/drawingml/2006/table">
            <a:tbl>
              <a:tblPr firstRow="1" firstCol="1" bandRow="1">
                <a:tableStyleId>{B9D65BA1-6D69-4548-B479-736EBF70C33D}</a:tableStyleId>
              </a:tblPr>
              <a:tblGrid>
                <a:gridCol w="1812889">
                  <a:extLst>
                    <a:ext uri="{9D8B030D-6E8A-4147-A177-3AD203B41FA5}">
                      <a16:colId xmlns:a16="http://schemas.microsoft.com/office/drawing/2014/main" val="2110835977"/>
                    </a:ext>
                  </a:extLst>
                </a:gridCol>
                <a:gridCol w="844810">
                  <a:extLst>
                    <a:ext uri="{9D8B030D-6E8A-4147-A177-3AD203B41FA5}">
                      <a16:colId xmlns:a16="http://schemas.microsoft.com/office/drawing/2014/main" val="875305403"/>
                    </a:ext>
                  </a:extLst>
                </a:gridCol>
                <a:gridCol w="2231534">
                  <a:extLst>
                    <a:ext uri="{9D8B030D-6E8A-4147-A177-3AD203B41FA5}">
                      <a16:colId xmlns:a16="http://schemas.microsoft.com/office/drawing/2014/main" val="2776359345"/>
                    </a:ext>
                  </a:extLst>
                </a:gridCol>
                <a:gridCol w="871621">
                  <a:extLst>
                    <a:ext uri="{9D8B030D-6E8A-4147-A177-3AD203B41FA5}">
                      <a16:colId xmlns:a16="http://schemas.microsoft.com/office/drawing/2014/main" val="3240835466"/>
                    </a:ext>
                  </a:extLst>
                </a:gridCol>
              </a:tblGrid>
              <a:tr h="234340">
                <a:tc>
                  <a:txBody>
                    <a:bodyPr/>
                    <a:lstStyle/>
                    <a:p>
                      <a:pPr algn="ctr">
                        <a:lnSpc>
                          <a:spcPct val="107000"/>
                        </a:lnSpc>
                        <a:spcAft>
                          <a:spcPts val="800"/>
                        </a:spcAft>
                      </a:pPr>
                      <a:r>
                        <a:rPr lang="en-SG" sz="1100">
                          <a:solidFill>
                            <a:schemeClr val="bg1"/>
                          </a:solidFill>
                          <a:effectLst/>
                          <a:latin typeface="Calibri" panose="020F0502020204030204" pitchFamily="34" charset="0"/>
                          <a:cs typeface="Calibri" panose="020F0502020204030204" pitchFamily="34" charset="0"/>
                        </a:rPr>
                        <a:t>Feature</a:t>
                      </a:r>
                      <a:endParaRPr lang="en-SG" sz="1100">
                        <a:solidFill>
                          <a:schemeClr val="bg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solidFill>
                      <a:schemeClr val="accent4"/>
                    </a:solidFill>
                  </a:tcPr>
                </a:tc>
                <a:tc>
                  <a:txBody>
                    <a:bodyPr/>
                    <a:lstStyle/>
                    <a:p>
                      <a:pPr algn="ctr">
                        <a:lnSpc>
                          <a:spcPct val="107000"/>
                        </a:lnSpc>
                        <a:spcAft>
                          <a:spcPts val="800"/>
                        </a:spcAft>
                      </a:pPr>
                      <a:r>
                        <a:rPr lang="en-US" sz="1100">
                          <a:solidFill>
                            <a:schemeClr val="bg1"/>
                          </a:solidFill>
                          <a:effectLst/>
                          <a:latin typeface="Calibri" panose="020F0502020204030204" pitchFamily="34" charset="0"/>
                          <a:ea typeface="DengXian" panose="02010600030101010101" pitchFamily="2" charset="-122"/>
                          <a:cs typeface="Calibri" panose="020F0502020204030204" pitchFamily="34" charset="0"/>
                        </a:rPr>
                        <a:t>Type</a:t>
                      </a:r>
                      <a:endParaRPr lang="en-SG" sz="1100">
                        <a:solidFill>
                          <a:schemeClr val="bg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solidFill>
                      <a:schemeClr val="accent4"/>
                    </a:solidFill>
                  </a:tcPr>
                </a:tc>
                <a:tc>
                  <a:txBody>
                    <a:bodyPr/>
                    <a:lstStyle/>
                    <a:p>
                      <a:pPr algn="ctr">
                        <a:lnSpc>
                          <a:spcPct val="107000"/>
                        </a:lnSpc>
                        <a:spcAft>
                          <a:spcPts val="800"/>
                        </a:spcAft>
                      </a:pPr>
                      <a:r>
                        <a:rPr lang="en-SG" sz="1100">
                          <a:solidFill>
                            <a:schemeClr val="bg1"/>
                          </a:solidFill>
                          <a:effectLst/>
                          <a:latin typeface="Calibri" panose="020F0502020204030204" pitchFamily="34" charset="0"/>
                          <a:cs typeface="Calibri" panose="020F0502020204030204" pitchFamily="34" charset="0"/>
                        </a:rPr>
                        <a:t>Explanation</a:t>
                      </a:r>
                      <a:endParaRPr lang="en-SG" sz="1100">
                        <a:solidFill>
                          <a:schemeClr val="bg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solidFill>
                      <a:schemeClr val="accent4"/>
                    </a:solidFill>
                  </a:tcPr>
                </a:tc>
                <a:tc>
                  <a:txBody>
                    <a:bodyPr/>
                    <a:lstStyle/>
                    <a:p>
                      <a:pPr algn="ctr">
                        <a:lnSpc>
                          <a:spcPct val="107000"/>
                        </a:lnSpc>
                        <a:spcAft>
                          <a:spcPts val="800"/>
                        </a:spcAft>
                      </a:pPr>
                      <a:r>
                        <a:rPr lang="en-SG" sz="1100">
                          <a:solidFill>
                            <a:schemeClr val="bg1"/>
                          </a:solidFill>
                          <a:effectLst/>
                          <a:latin typeface="Calibri" panose="020F0502020204030204" pitchFamily="34" charset="0"/>
                          <a:cs typeface="Calibri" panose="020F0502020204030204" pitchFamily="34" charset="0"/>
                        </a:rPr>
                        <a:t>Importance</a:t>
                      </a:r>
                      <a:endParaRPr lang="en-SG" sz="1100">
                        <a:solidFill>
                          <a:schemeClr val="bg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solidFill>
                      <a:schemeClr val="accent4"/>
                    </a:solidFill>
                  </a:tcPr>
                </a:tc>
                <a:extLst>
                  <a:ext uri="{0D108BD9-81ED-4DB2-BD59-A6C34878D82A}">
                    <a16:rowId xmlns:a16="http://schemas.microsoft.com/office/drawing/2014/main" val="3605400670"/>
                  </a:ext>
                </a:extLst>
              </a:tr>
              <a:tr h="234340">
                <a:tc>
                  <a:txBody>
                    <a:bodyPr/>
                    <a:lstStyle/>
                    <a:p>
                      <a:pPr>
                        <a:lnSpc>
                          <a:spcPct val="107000"/>
                        </a:lnSpc>
                        <a:spcAft>
                          <a:spcPts val="800"/>
                        </a:spcAft>
                      </a:pPr>
                      <a:r>
                        <a:rPr lang="en-SG" sz="1100" dirty="0" err="1">
                          <a:effectLst/>
                          <a:latin typeface="Calibri" panose="020F0502020204030204" pitchFamily="34" charset="0"/>
                          <a:cs typeface="Calibri" panose="020F0502020204030204" pitchFamily="34" charset="0"/>
                        </a:rPr>
                        <a:t>pos_price_package_avg</a:t>
                      </a:r>
                      <a:endParaRPr lang="en-SG" sz="11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tc>
                <a:tc>
                  <a:txBody>
                    <a:bodyPr/>
                    <a:lstStyle/>
                    <a:p>
                      <a:pPr algn="r">
                        <a:lnSpc>
                          <a:spcPct val="107000"/>
                        </a:lnSpc>
                        <a:spcAft>
                          <a:spcPts val="800"/>
                        </a:spcAft>
                      </a:pPr>
                      <a:r>
                        <a:rPr lang="en-US" sz="1100" dirty="0">
                          <a:effectLst/>
                          <a:latin typeface="Calibri" panose="020F0502020204030204" pitchFamily="34" charset="0"/>
                          <a:ea typeface="DengXian" panose="02010600030101010101" pitchFamily="2" charset="-122"/>
                          <a:cs typeface="Calibri" panose="020F0502020204030204" pitchFamily="34" charset="0"/>
                        </a:rPr>
                        <a:t>Sentiment</a:t>
                      </a:r>
                      <a:endParaRPr lang="en-SG" sz="11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solidFill>
                      <a:schemeClr val="accent1">
                        <a:lumMod val="20000"/>
                        <a:lumOff val="80000"/>
                      </a:schemeClr>
                    </a:solidFill>
                  </a:tcPr>
                </a:tc>
                <a:tc>
                  <a:txBody>
                    <a:bodyPr/>
                    <a:lstStyle/>
                    <a:p>
                      <a:pPr algn="r">
                        <a:lnSpc>
                          <a:spcPct val="107000"/>
                        </a:lnSpc>
                        <a:spcAft>
                          <a:spcPts val="800"/>
                        </a:spcAft>
                      </a:pPr>
                      <a:r>
                        <a:rPr lang="en-SG" sz="1100">
                          <a:effectLst/>
                          <a:latin typeface="Calibri" panose="020F0502020204030204" pitchFamily="34" charset="0"/>
                          <a:cs typeface="Calibri" panose="020F0502020204030204" pitchFamily="34" charset="0"/>
                        </a:rPr>
                        <a:t>Positive on price</a:t>
                      </a:r>
                      <a:endParaRPr lang="en-SG"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tc>
                <a:tc>
                  <a:txBody>
                    <a:bodyPr/>
                    <a:lstStyle/>
                    <a:p>
                      <a:pPr algn="r">
                        <a:lnSpc>
                          <a:spcPct val="107000"/>
                        </a:lnSpc>
                        <a:spcAft>
                          <a:spcPts val="800"/>
                        </a:spcAft>
                      </a:pPr>
                      <a:r>
                        <a:rPr lang="en-SG" sz="1100">
                          <a:effectLst/>
                          <a:latin typeface="Calibri" panose="020F0502020204030204" pitchFamily="34" charset="0"/>
                          <a:cs typeface="Calibri" panose="020F0502020204030204" pitchFamily="34" charset="0"/>
                        </a:rPr>
                        <a:t>3.87%</a:t>
                      </a:r>
                      <a:endParaRPr lang="en-SG"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tc>
                <a:extLst>
                  <a:ext uri="{0D108BD9-81ED-4DB2-BD59-A6C34878D82A}">
                    <a16:rowId xmlns:a16="http://schemas.microsoft.com/office/drawing/2014/main" val="978254230"/>
                  </a:ext>
                </a:extLst>
              </a:tr>
              <a:tr h="234340">
                <a:tc>
                  <a:txBody>
                    <a:bodyPr/>
                    <a:lstStyle/>
                    <a:p>
                      <a:pPr>
                        <a:lnSpc>
                          <a:spcPct val="107000"/>
                        </a:lnSpc>
                        <a:spcAft>
                          <a:spcPts val="800"/>
                        </a:spcAft>
                      </a:pPr>
                      <a:r>
                        <a:rPr lang="en-SG" sz="1100">
                          <a:effectLst/>
                          <a:latin typeface="Calibri" panose="020F0502020204030204" pitchFamily="34" charset="0"/>
                          <a:cs typeface="Calibri" panose="020F0502020204030204" pitchFamily="34" charset="0"/>
                        </a:rPr>
                        <a:t>neg_price_avg</a:t>
                      </a:r>
                      <a:endParaRPr lang="en-SG"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tc>
                <a:tc>
                  <a:txBody>
                    <a:bodyPr/>
                    <a:lstStyle/>
                    <a:p>
                      <a:pPr marL="0" marR="0" lvl="0" indent="0" algn="r" defTabSz="914400" rtl="0" eaLnBrk="1" fontAlgn="auto" latinLnBrk="0" hangingPunct="1">
                        <a:lnSpc>
                          <a:spcPct val="107000"/>
                        </a:lnSpc>
                        <a:spcBef>
                          <a:spcPts val="0"/>
                        </a:spcBef>
                        <a:spcAft>
                          <a:spcPts val="800"/>
                        </a:spcAft>
                        <a:buClr>
                          <a:srgbClr val="000000"/>
                        </a:buClr>
                        <a:buSzTx/>
                        <a:buFont typeface="Arial"/>
                        <a:buNone/>
                        <a:tabLst/>
                        <a:defRPr/>
                      </a:pPr>
                      <a:r>
                        <a:rPr lang="en-US" sz="1100" dirty="0">
                          <a:effectLst/>
                          <a:latin typeface="Calibri" panose="020F0502020204030204" pitchFamily="34" charset="0"/>
                          <a:ea typeface="DengXian" panose="02010600030101010101" pitchFamily="2" charset="-122"/>
                          <a:cs typeface="Calibri" panose="020F0502020204030204" pitchFamily="34" charset="0"/>
                        </a:rPr>
                        <a:t>Sentiment</a:t>
                      </a:r>
                      <a:endParaRPr lang="en-SG" sz="11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solidFill>
                      <a:schemeClr val="accent1">
                        <a:lumMod val="20000"/>
                        <a:lumOff val="80000"/>
                      </a:schemeClr>
                    </a:solidFill>
                  </a:tcPr>
                </a:tc>
                <a:tc>
                  <a:txBody>
                    <a:bodyPr/>
                    <a:lstStyle/>
                    <a:p>
                      <a:pPr algn="r">
                        <a:lnSpc>
                          <a:spcPct val="107000"/>
                        </a:lnSpc>
                        <a:spcAft>
                          <a:spcPts val="800"/>
                        </a:spcAft>
                      </a:pPr>
                      <a:r>
                        <a:rPr lang="en-SG" sz="1100">
                          <a:effectLst/>
                          <a:latin typeface="Calibri" panose="020F0502020204030204" pitchFamily="34" charset="0"/>
                          <a:cs typeface="Calibri" panose="020F0502020204030204" pitchFamily="34" charset="0"/>
                        </a:rPr>
                        <a:t>Negative on price</a:t>
                      </a:r>
                      <a:endParaRPr lang="en-SG"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tc>
                <a:tc>
                  <a:txBody>
                    <a:bodyPr/>
                    <a:lstStyle/>
                    <a:p>
                      <a:pPr algn="r">
                        <a:lnSpc>
                          <a:spcPct val="107000"/>
                        </a:lnSpc>
                        <a:spcAft>
                          <a:spcPts val="800"/>
                        </a:spcAft>
                      </a:pPr>
                      <a:r>
                        <a:rPr lang="en-SG" sz="1100">
                          <a:effectLst/>
                          <a:latin typeface="Calibri" panose="020F0502020204030204" pitchFamily="34" charset="0"/>
                          <a:cs typeface="Calibri" panose="020F0502020204030204" pitchFamily="34" charset="0"/>
                        </a:rPr>
                        <a:t>3.18%</a:t>
                      </a:r>
                      <a:endParaRPr lang="en-SG"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tc>
                <a:extLst>
                  <a:ext uri="{0D108BD9-81ED-4DB2-BD59-A6C34878D82A}">
                    <a16:rowId xmlns:a16="http://schemas.microsoft.com/office/drawing/2014/main" val="253230403"/>
                  </a:ext>
                </a:extLst>
              </a:tr>
              <a:tr h="234340">
                <a:tc>
                  <a:txBody>
                    <a:bodyPr/>
                    <a:lstStyle/>
                    <a:p>
                      <a:pPr>
                        <a:lnSpc>
                          <a:spcPct val="107000"/>
                        </a:lnSpc>
                        <a:spcAft>
                          <a:spcPts val="800"/>
                        </a:spcAft>
                      </a:pPr>
                      <a:r>
                        <a:rPr lang="en-SG" sz="1100">
                          <a:effectLst/>
                          <a:latin typeface="Calibri" panose="020F0502020204030204" pitchFamily="34" charset="0"/>
                          <a:cs typeface="Calibri" panose="020F0502020204030204" pitchFamily="34" charset="0"/>
                        </a:rPr>
                        <a:t>r_func_repair_avg</a:t>
                      </a:r>
                      <a:endParaRPr lang="en-SG"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tc>
                <a:tc>
                  <a:txBody>
                    <a:bodyPr/>
                    <a:lstStyle/>
                    <a:p>
                      <a:pPr marL="0" marR="0" lvl="0" indent="0" algn="r" defTabSz="914400" rtl="0" eaLnBrk="1" fontAlgn="auto" latinLnBrk="0" hangingPunct="1">
                        <a:lnSpc>
                          <a:spcPct val="107000"/>
                        </a:lnSpc>
                        <a:spcBef>
                          <a:spcPts val="0"/>
                        </a:spcBef>
                        <a:spcAft>
                          <a:spcPts val="800"/>
                        </a:spcAft>
                        <a:buClr>
                          <a:srgbClr val="000000"/>
                        </a:buClr>
                        <a:buSzTx/>
                        <a:buFont typeface="Arial"/>
                        <a:buNone/>
                        <a:tabLst/>
                        <a:defRPr/>
                      </a:pPr>
                      <a:r>
                        <a:rPr lang="en-US" sz="1100" dirty="0">
                          <a:effectLst/>
                          <a:latin typeface="Calibri" panose="020F0502020204030204" pitchFamily="34" charset="0"/>
                          <a:ea typeface="DengXian" panose="02010600030101010101" pitchFamily="2" charset="-122"/>
                          <a:cs typeface="Calibri" panose="020F0502020204030204" pitchFamily="34" charset="0"/>
                        </a:rPr>
                        <a:t>Keywords</a:t>
                      </a:r>
                      <a:endParaRPr lang="en-SG" sz="11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solidFill>
                      <a:srgbClr val="92D050"/>
                    </a:solidFill>
                  </a:tcPr>
                </a:tc>
                <a:tc>
                  <a:txBody>
                    <a:bodyPr/>
                    <a:lstStyle/>
                    <a:p>
                      <a:pPr algn="r">
                        <a:lnSpc>
                          <a:spcPct val="107000"/>
                        </a:lnSpc>
                        <a:spcAft>
                          <a:spcPts val="800"/>
                        </a:spcAft>
                      </a:pPr>
                      <a:r>
                        <a:rPr lang="en-SG" sz="1100">
                          <a:effectLst/>
                          <a:latin typeface="Calibri" panose="020F0502020204030204" pitchFamily="34" charset="0"/>
                          <a:cs typeface="Calibri" panose="020F0502020204030204" pitchFamily="34" charset="0"/>
                        </a:rPr>
                        <a:t>Contains repair function</a:t>
                      </a:r>
                      <a:endParaRPr lang="en-SG"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tc>
                <a:tc>
                  <a:txBody>
                    <a:bodyPr/>
                    <a:lstStyle/>
                    <a:p>
                      <a:pPr algn="r">
                        <a:lnSpc>
                          <a:spcPct val="107000"/>
                        </a:lnSpc>
                        <a:spcAft>
                          <a:spcPts val="800"/>
                        </a:spcAft>
                      </a:pPr>
                      <a:r>
                        <a:rPr lang="en-SG" sz="1100">
                          <a:effectLst/>
                          <a:latin typeface="Calibri" panose="020F0502020204030204" pitchFamily="34" charset="0"/>
                          <a:cs typeface="Calibri" panose="020F0502020204030204" pitchFamily="34" charset="0"/>
                        </a:rPr>
                        <a:t>3.12%</a:t>
                      </a:r>
                      <a:endParaRPr lang="en-SG"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tc>
                <a:extLst>
                  <a:ext uri="{0D108BD9-81ED-4DB2-BD59-A6C34878D82A}">
                    <a16:rowId xmlns:a16="http://schemas.microsoft.com/office/drawing/2014/main" val="4127658624"/>
                  </a:ext>
                </a:extLst>
              </a:tr>
              <a:tr h="234340">
                <a:tc>
                  <a:txBody>
                    <a:bodyPr/>
                    <a:lstStyle/>
                    <a:p>
                      <a:pPr>
                        <a:lnSpc>
                          <a:spcPct val="107000"/>
                        </a:lnSpc>
                        <a:spcAft>
                          <a:spcPts val="800"/>
                        </a:spcAft>
                      </a:pPr>
                      <a:r>
                        <a:rPr lang="en-SG" sz="1100">
                          <a:effectLst/>
                          <a:latin typeface="Calibri" panose="020F0502020204030204" pitchFamily="34" charset="0"/>
                          <a:cs typeface="Calibri" panose="020F0502020204030204" pitchFamily="34" charset="0"/>
                        </a:rPr>
                        <a:t>polarity_price_avg</a:t>
                      </a:r>
                      <a:endParaRPr lang="en-SG"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tc>
                <a:tc>
                  <a:txBody>
                    <a:bodyPr/>
                    <a:lstStyle/>
                    <a:p>
                      <a:pPr marL="0" marR="0" lvl="0" indent="0" algn="r" defTabSz="914400" rtl="0" eaLnBrk="1" fontAlgn="auto" latinLnBrk="0" hangingPunct="1">
                        <a:lnSpc>
                          <a:spcPct val="107000"/>
                        </a:lnSpc>
                        <a:spcBef>
                          <a:spcPts val="0"/>
                        </a:spcBef>
                        <a:spcAft>
                          <a:spcPts val="800"/>
                        </a:spcAft>
                        <a:buClr>
                          <a:srgbClr val="000000"/>
                        </a:buClr>
                        <a:buSzTx/>
                        <a:buFont typeface="Arial"/>
                        <a:buNone/>
                        <a:tabLst/>
                        <a:defRPr/>
                      </a:pPr>
                      <a:r>
                        <a:rPr lang="en-US" sz="1100" dirty="0">
                          <a:effectLst/>
                          <a:latin typeface="Calibri" panose="020F0502020204030204" pitchFamily="34" charset="0"/>
                          <a:ea typeface="DengXian" panose="02010600030101010101" pitchFamily="2" charset="-122"/>
                          <a:cs typeface="Calibri" panose="020F0502020204030204" pitchFamily="34" charset="0"/>
                        </a:rPr>
                        <a:t>Sentiment</a:t>
                      </a:r>
                      <a:endParaRPr lang="en-SG" sz="11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solidFill>
                      <a:schemeClr val="accent1">
                        <a:lumMod val="20000"/>
                        <a:lumOff val="80000"/>
                      </a:schemeClr>
                    </a:solidFill>
                  </a:tcPr>
                </a:tc>
                <a:tc>
                  <a:txBody>
                    <a:bodyPr/>
                    <a:lstStyle/>
                    <a:p>
                      <a:pPr algn="r">
                        <a:lnSpc>
                          <a:spcPct val="107000"/>
                        </a:lnSpc>
                        <a:spcAft>
                          <a:spcPts val="800"/>
                        </a:spcAft>
                      </a:pPr>
                      <a:r>
                        <a:rPr lang="en-SG" sz="1100">
                          <a:effectLst/>
                          <a:latin typeface="Calibri" panose="020F0502020204030204" pitchFamily="34" charset="0"/>
                          <a:cs typeface="Calibri" panose="020F0502020204030204" pitchFamily="34" charset="0"/>
                        </a:rPr>
                        <a:t>Polarity score on price</a:t>
                      </a:r>
                      <a:endParaRPr lang="en-SG"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tc>
                <a:tc>
                  <a:txBody>
                    <a:bodyPr/>
                    <a:lstStyle/>
                    <a:p>
                      <a:pPr algn="r">
                        <a:lnSpc>
                          <a:spcPct val="107000"/>
                        </a:lnSpc>
                        <a:spcAft>
                          <a:spcPts val="800"/>
                        </a:spcAft>
                      </a:pPr>
                      <a:r>
                        <a:rPr lang="en-SG" sz="1100">
                          <a:effectLst/>
                          <a:latin typeface="Calibri" panose="020F0502020204030204" pitchFamily="34" charset="0"/>
                          <a:cs typeface="Calibri" panose="020F0502020204030204" pitchFamily="34" charset="0"/>
                        </a:rPr>
                        <a:t>2.37%</a:t>
                      </a:r>
                      <a:endParaRPr lang="en-SG"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tc>
                <a:extLst>
                  <a:ext uri="{0D108BD9-81ED-4DB2-BD59-A6C34878D82A}">
                    <a16:rowId xmlns:a16="http://schemas.microsoft.com/office/drawing/2014/main" val="3334607856"/>
                  </a:ext>
                </a:extLst>
              </a:tr>
              <a:tr h="234340">
                <a:tc>
                  <a:txBody>
                    <a:bodyPr/>
                    <a:lstStyle/>
                    <a:p>
                      <a:pPr>
                        <a:lnSpc>
                          <a:spcPct val="107000"/>
                        </a:lnSpc>
                        <a:spcAft>
                          <a:spcPts val="800"/>
                        </a:spcAft>
                      </a:pPr>
                      <a:r>
                        <a:rPr lang="en-SG" sz="1100">
                          <a:effectLst/>
                          <a:latin typeface="Calibri" panose="020F0502020204030204" pitchFamily="34" charset="0"/>
                          <a:cs typeface="Calibri" panose="020F0502020204030204" pitchFamily="34" charset="0"/>
                        </a:rPr>
                        <a:t>neg_service_package_avg</a:t>
                      </a:r>
                      <a:endParaRPr lang="en-SG"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tc>
                <a:tc>
                  <a:txBody>
                    <a:bodyPr/>
                    <a:lstStyle/>
                    <a:p>
                      <a:pPr marL="0" marR="0" lvl="0" indent="0" algn="r" defTabSz="914400" rtl="0" eaLnBrk="1" fontAlgn="auto" latinLnBrk="0" hangingPunct="1">
                        <a:lnSpc>
                          <a:spcPct val="107000"/>
                        </a:lnSpc>
                        <a:spcBef>
                          <a:spcPts val="0"/>
                        </a:spcBef>
                        <a:spcAft>
                          <a:spcPts val="800"/>
                        </a:spcAft>
                        <a:buClr>
                          <a:srgbClr val="000000"/>
                        </a:buClr>
                        <a:buSzTx/>
                        <a:buFont typeface="Arial"/>
                        <a:buNone/>
                        <a:tabLst/>
                        <a:defRPr/>
                      </a:pPr>
                      <a:r>
                        <a:rPr lang="en-US" sz="1100" dirty="0">
                          <a:effectLst/>
                          <a:latin typeface="Calibri" panose="020F0502020204030204" pitchFamily="34" charset="0"/>
                          <a:ea typeface="DengXian" panose="02010600030101010101" pitchFamily="2" charset="-122"/>
                          <a:cs typeface="Calibri" panose="020F0502020204030204" pitchFamily="34" charset="0"/>
                        </a:rPr>
                        <a:t>Sentiment</a:t>
                      </a:r>
                      <a:endParaRPr lang="en-SG" sz="11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solidFill>
                      <a:schemeClr val="accent1">
                        <a:lumMod val="20000"/>
                        <a:lumOff val="80000"/>
                      </a:schemeClr>
                    </a:solidFill>
                  </a:tcPr>
                </a:tc>
                <a:tc>
                  <a:txBody>
                    <a:bodyPr/>
                    <a:lstStyle/>
                    <a:p>
                      <a:pPr algn="r">
                        <a:lnSpc>
                          <a:spcPct val="107000"/>
                        </a:lnSpc>
                        <a:spcAft>
                          <a:spcPts val="800"/>
                        </a:spcAft>
                      </a:pPr>
                      <a:r>
                        <a:rPr lang="en-SG" sz="1100">
                          <a:effectLst/>
                          <a:latin typeface="Calibri" panose="020F0502020204030204" pitchFamily="34" charset="0"/>
                          <a:cs typeface="Calibri" panose="020F0502020204030204" pitchFamily="34" charset="0"/>
                        </a:rPr>
                        <a:t>Negative on service</a:t>
                      </a:r>
                      <a:endParaRPr lang="en-SG"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tc>
                <a:tc>
                  <a:txBody>
                    <a:bodyPr/>
                    <a:lstStyle/>
                    <a:p>
                      <a:pPr algn="r">
                        <a:lnSpc>
                          <a:spcPct val="107000"/>
                        </a:lnSpc>
                        <a:spcAft>
                          <a:spcPts val="800"/>
                        </a:spcAft>
                      </a:pPr>
                      <a:r>
                        <a:rPr lang="en-SG" sz="1100">
                          <a:effectLst/>
                          <a:latin typeface="Calibri" panose="020F0502020204030204" pitchFamily="34" charset="0"/>
                          <a:cs typeface="Calibri" panose="020F0502020204030204" pitchFamily="34" charset="0"/>
                        </a:rPr>
                        <a:t>2.29%</a:t>
                      </a:r>
                      <a:endParaRPr lang="en-SG"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tc>
                <a:extLst>
                  <a:ext uri="{0D108BD9-81ED-4DB2-BD59-A6C34878D82A}">
                    <a16:rowId xmlns:a16="http://schemas.microsoft.com/office/drawing/2014/main" val="3227561747"/>
                  </a:ext>
                </a:extLst>
              </a:tr>
              <a:tr h="234340">
                <a:tc>
                  <a:txBody>
                    <a:bodyPr/>
                    <a:lstStyle/>
                    <a:p>
                      <a:pPr>
                        <a:lnSpc>
                          <a:spcPct val="107000"/>
                        </a:lnSpc>
                        <a:spcAft>
                          <a:spcPts val="800"/>
                        </a:spcAft>
                      </a:pPr>
                      <a:r>
                        <a:rPr lang="en-SG" sz="1100">
                          <a:effectLst/>
                          <a:latin typeface="Calibri" panose="020F0502020204030204" pitchFamily="34" charset="0"/>
                          <a:cs typeface="Calibri" panose="020F0502020204030204" pitchFamily="34" charset="0"/>
                        </a:rPr>
                        <a:t>pos_delivery_avg</a:t>
                      </a:r>
                      <a:endParaRPr lang="en-SG"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tc>
                <a:tc>
                  <a:txBody>
                    <a:bodyPr/>
                    <a:lstStyle/>
                    <a:p>
                      <a:pPr marL="0" marR="0" lvl="0" indent="0" algn="r" defTabSz="914400" rtl="0" eaLnBrk="1" fontAlgn="auto" latinLnBrk="0" hangingPunct="1">
                        <a:lnSpc>
                          <a:spcPct val="107000"/>
                        </a:lnSpc>
                        <a:spcBef>
                          <a:spcPts val="0"/>
                        </a:spcBef>
                        <a:spcAft>
                          <a:spcPts val="800"/>
                        </a:spcAft>
                        <a:buClr>
                          <a:srgbClr val="000000"/>
                        </a:buClr>
                        <a:buSzTx/>
                        <a:buFont typeface="Arial"/>
                        <a:buNone/>
                        <a:tabLst/>
                        <a:defRPr/>
                      </a:pPr>
                      <a:r>
                        <a:rPr lang="en-US" sz="1100" dirty="0">
                          <a:effectLst/>
                          <a:latin typeface="Calibri" panose="020F0502020204030204" pitchFamily="34" charset="0"/>
                          <a:ea typeface="DengXian" panose="02010600030101010101" pitchFamily="2" charset="-122"/>
                          <a:cs typeface="Calibri" panose="020F0502020204030204" pitchFamily="34" charset="0"/>
                        </a:rPr>
                        <a:t>Sentiment</a:t>
                      </a:r>
                      <a:endParaRPr lang="en-SG" sz="11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solidFill>
                      <a:schemeClr val="accent1">
                        <a:lumMod val="20000"/>
                        <a:lumOff val="80000"/>
                      </a:schemeClr>
                    </a:solidFill>
                  </a:tcPr>
                </a:tc>
                <a:tc>
                  <a:txBody>
                    <a:bodyPr/>
                    <a:lstStyle/>
                    <a:p>
                      <a:pPr algn="r">
                        <a:lnSpc>
                          <a:spcPct val="107000"/>
                        </a:lnSpc>
                        <a:spcAft>
                          <a:spcPts val="800"/>
                        </a:spcAft>
                      </a:pPr>
                      <a:r>
                        <a:rPr lang="en-SG" sz="1100">
                          <a:effectLst/>
                          <a:latin typeface="Calibri" panose="020F0502020204030204" pitchFamily="34" charset="0"/>
                          <a:cs typeface="Calibri" panose="020F0502020204030204" pitchFamily="34" charset="0"/>
                        </a:rPr>
                        <a:t>Positive on delivery</a:t>
                      </a:r>
                      <a:endParaRPr lang="en-SG"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tc>
                <a:tc>
                  <a:txBody>
                    <a:bodyPr/>
                    <a:lstStyle/>
                    <a:p>
                      <a:pPr algn="r">
                        <a:lnSpc>
                          <a:spcPct val="107000"/>
                        </a:lnSpc>
                        <a:spcAft>
                          <a:spcPts val="800"/>
                        </a:spcAft>
                      </a:pPr>
                      <a:r>
                        <a:rPr lang="en-SG" sz="1100">
                          <a:effectLst/>
                          <a:latin typeface="Calibri" panose="020F0502020204030204" pitchFamily="34" charset="0"/>
                          <a:cs typeface="Calibri" panose="020F0502020204030204" pitchFamily="34" charset="0"/>
                        </a:rPr>
                        <a:t>1.99%</a:t>
                      </a:r>
                      <a:endParaRPr lang="en-SG"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tc>
                <a:extLst>
                  <a:ext uri="{0D108BD9-81ED-4DB2-BD59-A6C34878D82A}">
                    <a16:rowId xmlns:a16="http://schemas.microsoft.com/office/drawing/2014/main" val="985880696"/>
                  </a:ext>
                </a:extLst>
              </a:tr>
              <a:tr h="234340">
                <a:tc>
                  <a:txBody>
                    <a:bodyPr/>
                    <a:lstStyle/>
                    <a:p>
                      <a:pPr>
                        <a:lnSpc>
                          <a:spcPct val="107000"/>
                        </a:lnSpc>
                        <a:spcAft>
                          <a:spcPts val="800"/>
                        </a:spcAft>
                      </a:pPr>
                      <a:r>
                        <a:rPr lang="en-SG" sz="1100">
                          <a:effectLst/>
                          <a:latin typeface="Calibri" panose="020F0502020204030204" pitchFamily="34" charset="0"/>
                          <a:cs typeface="Calibri" panose="020F0502020204030204" pitchFamily="34" charset="0"/>
                        </a:rPr>
                        <a:t>r_func_cleansing_avg</a:t>
                      </a:r>
                      <a:endParaRPr lang="en-SG"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tc>
                <a:tc>
                  <a:txBody>
                    <a:bodyPr/>
                    <a:lstStyle/>
                    <a:p>
                      <a:pPr algn="r">
                        <a:lnSpc>
                          <a:spcPct val="107000"/>
                        </a:lnSpc>
                        <a:spcAft>
                          <a:spcPts val="800"/>
                        </a:spcAft>
                      </a:pPr>
                      <a:r>
                        <a:rPr lang="en-US" sz="1100" dirty="0">
                          <a:effectLst/>
                          <a:latin typeface="Calibri" panose="020F0502020204030204" pitchFamily="34" charset="0"/>
                          <a:ea typeface="DengXian" panose="02010600030101010101" pitchFamily="2" charset="-122"/>
                          <a:cs typeface="Calibri" panose="020F0502020204030204" pitchFamily="34" charset="0"/>
                        </a:rPr>
                        <a:t>Keywords</a:t>
                      </a:r>
                      <a:endParaRPr lang="en-SG" sz="11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solidFill>
                      <a:srgbClr val="92D050"/>
                    </a:solidFill>
                  </a:tcPr>
                </a:tc>
                <a:tc>
                  <a:txBody>
                    <a:bodyPr/>
                    <a:lstStyle/>
                    <a:p>
                      <a:pPr algn="r">
                        <a:lnSpc>
                          <a:spcPct val="107000"/>
                        </a:lnSpc>
                        <a:spcAft>
                          <a:spcPts val="800"/>
                        </a:spcAft>
                      </a:pPr>
                      <a:r>
                        <a:rPr lang="en-SG" sz="1100">
                          <a:effectLst/>
                          <a:latin typeface="Calibri" panose="020F0502020204030204" pitchFamily="34" charset="0"/>
                          <a:cs typeface="Calibri" panose="020F0502020204030204" pitchFamily="34" charset="0"/>
                        </a:rPr>
                        <a:t>Contains cleansing function</a:t>
                      </a:r>
                      <a:endParaRPr lang="en-SG"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tc>
                <a:tc>
                  <a:txBody>
                    <a:bodyPr/>
                    <a:lstStyle/>
                    <a:p>
                      <a:pPr algn="r">
                        <a:lnSpc>
                          <a:spcPct val="107000"/>
                        </a:lnSpc>
                        <a:spcAft>
                          <a:spcPts val="800"/>
                        </a:spcAft>
                      </a:pPr>
                      <a:r>
                        <a:rPr lang="en-SG" sz="1100">
                          <a:effectLst/>
                          <a:latin typeface="Calibri" panose="020F0502020204030204" pitchFamily="34" charset="0"/>
                          <a:cs typeface="Calibri" panose="020F0502020204030204" pitchFamily="34" charset="0"/>
                        </a:rPr>
                        <a:t>1.92%</a:t>
                      </a:r>
                      <a:endParaRPr lang="en-SG"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tc>
                <a:extLst>
                  <a:ext uri="{0D108BD9-81ED-4DB2-BD59-A6C34878D82A}">
                    <a16:rowId xmlns:a16="http://schemas.microsoft.com/office/drawing/2014/main" val="677280480"/>
                  </a:ext>
                </a:extLst>
              </a:tr>
              <a:tr h="234340">
                <a:tc>
                  <a:txBody>
                    <a:bodyPr/>
                    <a:lstStyle/>
                    <a:p>
                      <a:pPr>
                        <a:lnSpc>
                          <a:spcPct val="107000"/>
                        </a:lnSpc>
                        <a:spcAft>
                          <a:spcPts val="800"/>
                        </a:spcAft>
                      </a:pPr>
                      <a:r>
                        <a:rPr lang="en-SG" sz="1100">
                          <a:effectLst/>
                          <a:latin typeface="Calibri" panose="020F0502020204030204" pitchFamily="34" charset="0"/>
                          <a:cs typeface="Calibri" panose="020F0502020204030204" pitchFamily="34" charset="0"/>
                        </a:rPr>
                        <a:t>r_func_dandruff_avg</a:t>
                      </a:r>
                      <a:endParaRPr lang="en-SG"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tc>
                <a:tc>
                  <a:txBody>
                    <a:bodyPr/>
                    <a:lstStyle/>
                    <a:p>
                      <a:pPr algn="r">
                        <a:lnSpc>
                          <a:spcPct val="107000"/>
                        </a:lnSpc>
                        <a:spcAft>
                          <a:spcPts val="800"/>
                        </a:spcAft>
                      </a:pPr>
                      <a:r>
                        <a:rPr lang="en-US" sz="1100" dirty="0">
                          <a:effectLst/>
                          <a:latin typeface="Calibri" panose="020F0502020204030204" pitchFamily="34" charset="0"/>
                          <a:ea typeface="DengXian" panose="02010600030101010101" pitchFamily="2" charset="-122"/>
                          <a:cs typeface="Calibri" panose="020F0502020204030204" pitchFamily="34" charset="0"/>
                        </a:rPr>
                        <a:t>Keywords</a:t>
                      </a:r>
                      <a:endParaRPr lang="en-SG" sz="11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solidFill>
                      <a:srgbClr val="92D050"/>
                    </a:solidFill>
                  </a:tcPr>
                </a:tc>
                <a:tc>
                  <a:txBody>
                    <a:bodyPr/>
                    <a:lstStyle/>
                    <a:p>
                      <a:pPr algn="r">
                        <a:lnSpc>
                          <a:spcPct val="107000"/>
                        </a:lnSpc>
                        <a:spcAft>
                          <a:spcPts val="800"/>
                        </a:spcAft>
                      </a:pPr>
                      <a:r>
                        <a:rPr lang="en-SG" sz="1100">
                          <a:effectLst/>
                          <a:latin typeface="Calibri" panose="020F0502020204030204" pitchFamily="34" charset="0"/>
                          <a:cs typeface="Calibri" panose="020F0502020204030204" pitchFamily="34" charset="0"/>
                        </a:rPr>
                        <a:t>Contains dandruff removal function</a:t>
                      </a:r>
                      <a:endParaRPr lang="en-SG"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tc>
                <a:tc>
                  <a:txBody>
                    <a:bodyPr/>
                    <a:lstStyle/>
                    <a:p>
                      <a:pPr algn="r">
                        <a:lnSpc>
                          <a:spcPct val="107000"/>
                        </a:lnSpc>
                        <a:spcAft>
                          <a:spcPts val="800"/>
                        </a:spcAft>
                      </a:pPr>
                      <a:r>
                        <a:rPr lang="en-SG" sz="1100">
                          <a:effectLst/>
                          <a:latin typeface="Calibri" panose="020F0502020204030204" pitchFamily="34" charset="0"/>
                          <a:cs typeface="Calibri" panose="020F0502020204030204" pitchFamily="34" charset="0"/>
                        </a:rPr>
                        <a:t>1.89%</a:t>
                      </a:r>
                      <a:endParaRPr lang="en-SG"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tc>
                <a:extLst>
                  <a:ext uri="{0D108BD9-81ED-4DB2-BD59-A6C34878D82A}">
                    <a16:rowId xmlns:a16="http://schemas.microsoft.com/office/drawing/2014/main" val="1042008587"/>
                  </a:ext>
                </a:extLst>
              </a:tr>
              <a:tr h="445085">
                <a:tc>
                  <a:txBody>
                    <a:bodyPr/>
                    <a:lstStyle/>
                    <a:p>
                      <a:pPr>
                        <a:lnSpc>
                          <a:spcPct val="107000"/>
                        </a:lnSpc>
                        <a:spcAft>
                          <a:spcPts val="800"/>
                        </a:spcAft>
                      </a:pPr>
                      <a:r>
                        <a:rPr lang="en-SG" sz="1100">
                          <a:effectLst/>
                          <a:latin typeface="Calibri" panose="020F0502020204030204" pitchFamily="34" charset="0"/>
                          <a:cs typeface="Calibri" panose="020F0502020204030204" pitchFamily="34" charset="0"/>
                        </a:rPr>
                        <a:t>pos_shipment_package_avg</a:t>
                      </a:r>
                      <a:endParaRPr lang="en-SG"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tc>
                <a:tc>
                  <a:txBody>
                    <a:bodyPr/>
                    <a:lstStyle/>
                    <a:p>
                      <a:pPr marL="0" marR="0" lvl="0" indent="0" algn="r" defTabSz="914400" rtl="0" eaLnBrk="1" fontAlgn="auto" latinLnBrk="0" hangingPunct="1">
                        <a:lnSpc>
                          <a:spcPct val="107000"/>
                        </a:lnSpc>
                        <a:spcBef>
                          <a:spcPts val="0"/>
                        </a:spcBef>
                        <a:spcAft>
                          <a:spcPts val="800"/>
                        </a:spcAft>
                        <a:buClr>
                          <a:srgbClr val="000000"/>
                        </a:buClr>
                        <a:buSzTx/>
                        <a:buFont typeface="Arial"/>
                        <a:buNone/>
                        <a:tabLst/>
                        <a:defRPr/>
                      </a:pPr>
                      <a:r>
                        <a:rPr lang="en-US" sz="1100" dirty="0">
                          <a:effectLst/>
                          <a:latin typeface="Calibri" panose="020F0502020204030204" pitchFamily="34" charset="0"/>
                          <a:ea typeface="DengXian" panose="02010600030101010101" pitchFamily="2" charset="-122"/>
                          <a:cs typeface="Calibri" panose="020F0502020204030204" pitchFamily="34" charset="0"/>
                        </a:rPr>
                        <a:t>Sentiment</a:t>
                      </a:r>
                      <a:endParaRPr lang="en-SG" sz="11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solidFill>
                      <a:schemeClr val="accent1">
                        <a:lumMod val="20000"/>
                        <a:lumOff val="80000"/>
                      </a:schemeClr>
                    </a:solidFill>
                  </a:tcPr>
                </a:tc>
                <a:tc>
                  <a:txBody>
                    <a:bodyPr/>
                    <a:lstStyle/>
                    <a:p>
                      <a:pPr algn="r">
                        <a:lnSpc>
                          <a:spcPct val="107000"/>
                        </a:lnSpc>
                        <a:spcAft>
                          <a:spcPts val="800"/>
                        </a:spcAft>
                      </a:pPr>
                      <a:r>
                        <a:rPr lang="en-SG" sz="1100">
                          <a:effectLst/>
                          <a:latin typeface="Calibri" panose="020F0502020204030204" pitchFamily="34" charset="0"/>
                          <a:cs typeface="Calibri" panose="020F0502020204030204" pitchFamily="34" charset="0"/>
                        </a:rPr>
                        <a:t>Positive on shipment</a:t>
                      </a:r>
                      <a:endParaRPr lang="en-SG"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tc>
                <a:tc>
                  <a:txBody>
                    <a:bodyPr/>
                    <a:lstStyle/>
                    <a:p>
                      <a:pPr algn="r">
                        <a:lnSpc>
                          <a:spcPct val="107000"/>
                        </a:lnSpc>
                        <a:spcAft>
                          <a:spcPts val="800"/>
                        </a:spcAft>
                      </a:pPr>
                      <a:r>
                        <a:rPr lang="en-SG" sz="1100">
                          <a:effectLst/>
                          <a:latin typeface="Calibri" panose="020F0502020204030204" pitchFamily="34" charset="0"/>
                          <a:cs typeface="Calibri" panose="020F0502020204030204" pitchFamily="34" charset="0"/>
                        </a:rPr>
                        <a:t>1.80%</a:t>
                      </a:r>
                      <a:endParaRPr lang="en-SG"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tc>
                <a:extLst>
                  <a:ext uri="{0D108BD9-81ED-4DB2-BD59-A6C34878D82A}">
                    <a16:rowId xmlns:a16="http://schemas.microsoft.com/office/drawing/2014/main" val="3410095571"/>
                  </a:ext>
                </a:extLst>
              </a:tr>
              <a:tr h="234340">
                <a:tc>
                  <a:txBody>
                    <a:bodyPr/>
                    <a:lstStyle/>
                    <a:p>
                      <a:pPr>
                        <a:lnSpc>
                          <a:spcPct val="107000"/>
                        </a:lnSpc>
                        <a:spcAft>
                          <a:spcPts val="800"/>
                        </a:spcAft>
                      </a:pPr>
                      <a:r>
                        <a:rPr lang="en-SG" sz="1100" err="1">
                          <a:effectLst/>
                          <a:latin typeface="Calibri" panose="020F0502020204030204" pitchFamily="34" charset="0"/>
                          <a:cs typeface="Calibri" panose="020F0502020204030204" pitchFamily="34" charset="0"/>
                        </a:rPr>
                        <a:t>polarity_service_avg</a:t>
                      </a:r>
                      <a:endParaRPr lang="en-SG"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tc>
                <a:tc>
                  <a:txBody>
                    <a:bodyPr/>
                    <a:lstStyle/>
                    <a:p>
                      <a:pPr marL="0" marR="0" lvl="0" indent="0" algn="r" defTabSz="914400" rtl="0" eaLnBrk="1" fontAlgn="auto" latinLnBrk="0" hangingPunct="1">
                        <a:lnSpc>
                          <a:spcPct val="107000"/>
                        </a:lnSpc>
                        <a:spcBef>
                          <a:spcPts val="0"/>
                        </a:spcBef>
                        <a:spcAft>
                          <a:spcPts val="800"/>
                        </a:spcAft>
                        <a:buClr>
                          <a:srgbClr val="000000"/>
                        </a:buClr>
                        <a:buSzTx/>
                        <a:buFont typeface="Arial"/>
                        <a:buNone/>
                        <a:tabLst/>
                        <a:defRPr/>
                      </a:pPr>
                      <a:r>
                        <a:rPr lang="en-US" sz="1100" dirty="0">
                          <a:effectLst/>
                          <a:latin typeface="Calibri" panose="020F0502020204030204" pitchFamily="34" charset="0"/>
                          <a:ea typeface="DengXian" panose="02010600030101010101" pitchFamily="2" charset="-122"/>
                          <a:cs typeface="Calibri" panose="020F0502020204030204" pitchFamily="34" charset="0"/>
                        </a:rPr>
                        <a:t>Sentiment</a:t>
                      </a:r>
                      <a:endParaRPr lang="en-SG" sz="11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solidFill>
                      <a:schemeClr val="accent1">
                        <a:lumMod val="20000"/>
                        <a:lumOff val="80000"/>
                      </a:schemeClr>
                    </a:solidFill>
                  </a:tcPr>
                </a:tc>
                <a:tc>
                  <a:txBody>
                    <a:bodyPr/>
                    <a:lstStyle/>
                    <a:p>
                      <a:pPr algn="r">
                        <a:lnSpc>
                          <a:spcPct val="107000"/>
                        </a:lnSpc>
                        <a:spcAft>
                          <a:spcPts val="800"/>
                        </a:spcAft>
                      </a:pPr>
                      <a:r>
                        <a:rPr lang="en-SG" sz="1100">
                          <a:effectLst/>
                          <a:latin typeface="Calibri" panose="020F0502020204030204" pitchFamily="34" charset="0"/>
                          <a:cs typeface="Calibri" panose="020F0502020204030204" pitchFamily="34" charset="0"/>
                        </a:rPr>
                        <a:t>Polarity score on service</a:t>
                      </a:r>
                      <a:endParaRPr lang="en-SG" sz="11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tc>
                <a:tc>
                  <a:txBody>
                    <a:bodyPr/>
                    <a:lstStyle/>
                    <a:p>
                      <a:pPr algn="r">
                        <a:lnSpc>
                          <a:spcPct val="107000"/>
                        </a:lnSpc>
                        <a:spcAft>
                          <a:spcPts val="800"/>
                        </a:spcAft>
                      </a:pPr>
                      <a:r>
                        <a:rPr lang="en-SG" sz="1100" dirty="0">
                          <a:effectLst/>
                          <a:latin typeface="Calibri" panose="020F0502020204030204" pitchFamily="34" charset="0"/>
                          <a:cs typeface="Calibri" panose="020F0502020204030204" pitchFamily="34" charset="0"/>
                        </a:rPr>
                        <a:t>1.74%</a:t>
                      </a:r>
                      <a:endParaRPr lang="en-SG" sz="11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nchor="ctr"/>
                </a:tc>
                <a:extLst>
                  <a:ext uri="{0D108BD9-81ED-4DB2-BD59-A6C34878D82A}">
                    <a16:rowId xmlns:a16="http://schemas.microsoft.com/office/drawing/2014/main" val="435027582"/>
                  </a:ext>
                </a:extLst>
              </a:tr>
            </a:tbl>
          </a:graphicData>
        </a:graphic>
      </p:graphicFrame>
      <p:sp>
        <p:nvSpPr>
          <p:cNvPr id="7" name="Rectangle 6">
            <a:extLst>
              <a:ext uri="{FF2B5EF4-FFF2-40B4-BE49-F238E27FC236}">
                <a16:creationId xmlns:a16="http://schemas.microsoft.com/office/drawing/2014/main" id="{0BA8F510-DC8A-4F8E-8CF0-9EED8FE52E63}"/>
              </a:ext>
            </a:extLst>
          </p:cNvPr>
          <p:cNvSpPr/>
          <p:nvPr/>
        </p:nvSpPr>
        <p:spPr>
          <a:xfrm>
            <a:off x="6406147" y="997451"/>
            <a:ext cx="2183465" cy="31163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nSpc>
                <a:spcPct val="150000"/>
              </a:lnSpc>
              <a:buFont typeface="+mj-lt"/>
              <a:buAutoNum type="arabicPeriod"/>
            </a:pPr>
            <a:r>
              <a:rPr lang="en-US" sz="1100" dirty="0">
                <a:solidFill>
                  <a:schemeClr val="accent4"/>
                </a:solidFill>
              </a:rPr>
              <a:t>Sentiment wise, a reasonable pricing, a high-quality customer service, and an effective delivery are the key to success.</a:t>
            </a:r>
          </a:p>
          <a:p>
            <a:pPr marL="228600" indent="-228600">
              <a:lnSpc>
                <a:spcPct val="150000"/>
              </a:lnSpc>
              <a:buFont typeface="+mj-lt"/>
              <a:buAutoNum type="arabicPeriod"/>
            </a:pPr>
            <a:r>
              <a:rPr lang="en-US" sz="1100" dirty="0">
                <a:solidFill>
                  <a:schemeClr val="accent4"/>
                </a:solidFill>
              </a:rPr>
              <a:t>Product function wise, hair-repair, hair-cleansing, and dandruff removal are the top functions that influence the product ranking</a:t>
            </a:r>
            <a:endParaRPr lang="en-SG" sz="1000" dirty="0">
              <a:solidFill>
                <a:schemeClr val="accent4"/>
              </a:solidFill>
            </a:endParaRPr>
          </a:p>
        </p:txBody>
      </p:sp>
    </p:spTree>
    <p:extLst>
      <p:ext uri="{BB962C8B-B14F-4D97-AF65-F5344CB8AC3E}">
        <p14:creationId xmlns:p14="http://schemas.microsoft.com/office/powerpoint/2010/main" val="4286922315"/>
      </p:ext>
    </p:extLst>
  </p:cSld>
  <p:clrMapOvr>
    <a:masterClrMapping/>
  </p:clrMapOvr>
  <p:transition advTm="45829">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9355E-E298-4517-9F09-0AEDF6B63EF7}"/>
              </a:ext>
            </a:extLst>
          </p:cNvPr>
          <p:cNvSpPr>
            <a:spLocks noGrp="1"/>
          </p:cNvSpPr>
          <p:nvPr>
            <p:ph type="title"/>
          </p:nvPr>
        </p:nvSpPr>
        <p:spPr/>
        <p:txBody>
          <a:bodyPr/>
          <a:lstStyle/>
          <a:p>
            <a:r>
              <a:rPr lang="en-SG"/>
              <a:t>Future works</a:t>
            </a:r>
          </a:p>
        </p:txBody>
      </p:sp>
      <p:sp>
        <p:nvSpPr>
          <p:cNvPr id="5" name="Slide Number Placeholder 4">
            <a:extLst>
              <a:ext uri="{FF2B5EF4-FFF2-40B4-BE49-F238E27FC236}">
                <a16:creationId xmlns:a16="http://schemas.microsoft.com/office/drawing/2014/main" id="{F472B431-EE20-4F9C-9625-BDADE67007C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pic>
        <p:nvPicPr>
          <p:cNvPr id="7" name="Picture 6" descr="A picture containing map&#10;&#10;Description automatically generated">
            <a:extLst>
              <a:ext uri="{FF2B5EF4-FFF2-40B4-BE49-F238E27FC236}">
                <a16:creationId xmlns:a16="http://schemas.microsoft.com/office/drawing/2014/main" id="{F75B92D9-8F4F-4836-B799-48B43D3C419C}"/>
              </a:ext>
            </a:extLst>
          </p:cNvPr>
          <p:cNvPicPr>
            <a:picLocks noChangeAspect="1"/>
          </p:cNvPicPr>
          <p:nvPr/>
        </p:nvPicPr>
        <p:blipFill>
          <a:blip r:embed="rId2"/>
          <a:stretch>
            <a:fillRect/>
          </a:stretch>
        </p:blipFill>
        <p:spPr>
          <a:xfrm>
            <a:off x="5220023" y="300386"/>
            <a:ext cx="3635219" cy="4542727"/>
          </a:xfrm>
          <a:prstGeom prst="rect">
            <a:avLst/>
          </a:prstGeom>
        </p:spPr>
      </p:pic>
      <p:sp>
        <p:nvSpPr>
          <p:cNvPr id="8" name="TextBox 7">
            <a:extLst>
              <a:ext uri="{FF2B5EF4-FFF2-40B4-BE49-F238E27FC236}">
                <a16:creationId xmlns:a16="http://schemas.microsoft.com/office/drawing/2014/main" id="{E7B24A59-F628-4904-911D-B23B20C60BE5}"/>
              </a:ext>
            </a:extLst>
          </p:cNvPr>
          <p:cNvSpPr txBox="1"/>
          <p:nvPr/>
        </p:nvSpPr>
        <p:spPr>
          <a:xfrm>
            <a:off x="439919" y="781246"/>
            <a:ext cx="4363695" cy="891975"/>
          </a:xfrm>
          <a:prstGeom prst="rect">
            <a:avLst/>
          </a:prstGeom>
          <a:noFill/>
        </p:spPr>
        <p:txBody>
          <a:bodyPr wrap="none" rtlCol="0">
            <a:spAutoFit/>
          </a:bodyPr>
          <a:lstStyle/>
          <a:p>
            <a:pPr>
              <a:lnSpc>
                <a:spcPct val="150000"/>
              </a:lnSpc>
            </a:pPr>
            <a:r>
              <a:rPr lang="en-SG" b="1" dirty="0">
                <a:solidFill>
                  <a:schemeClr val="accent2"/>
                </a:solidFill>
              </a:rPr>
              <a:t>Advanced sentiment analysis</a:t>
            </a:r>
          </a:p>
          <a:p>
            <a:pPr marL="171450" indent="-171450">
              <a:lnSpc>
                <a:spcPct val="150000"/>
              </a:lnSpc>
              <a:buFont typeface="Arial" panose="020B0604020202020204" pitchFamily="34" charset="0"/>
              <a:buChar char="•"/>
            </a:pPr>
            <a:r>
              <a:rPr lang="en-SG" sz="1100" dirty="0">
                <a:solidFill>
                  <a:schemeClr val="accent3"/>
                </a:solidFill>
              </a:rPr>
              <a:t>Explore other advanced sentiment analysis approaches</a:t>
            </a:r>
          </a:p>
          <a:p>
            <a:pPr marL="171450" indent="-171450">
              <a:lnSpc>
                <a:spcPct val="150000"/>
              </a:lnSpc>
              <a:buFont typeface="Arial" panose="020B0604020202020204" pitchFamily="34" charset="0"/>
              <a:buChar char="•"/>
            </a:pPr>
            <a:r>
              <a:rPr lang="en-SG" sz="1100" dirty="0">
                <a:solidFill>
                  <a:schemeClr val="accent3"/>
                </a:solidFill>
              </a:rPr>
              <a:t>Update sentiment analysis with recent online review behaviours </a:t>
            </a:r>
          </a:p>
        </p:txBody>
      </p:sp>
      <p:sp>
        <p:nvSpPr>
          <p:cNvPr id="9" name="TextBox 8">
            <a:extLst>
              <a:ext uri="{FF2B5EF4-FFF2-40B4-BE49-F238E27FC236}">
                <a16:creationId xmlns:a16="http://schemas.microsoft.com/office/drawing/2014/main" id="{78733CDB-B5DA-44AF-93B0-74A2C8DA9C0F}"/>
              </a:ext>
            </a:extLst>
          </p:cNvPr>
          <p:cNvSpPr txBox="1"/>
          <p:nvPr/>
        </p:nvSpPr>
        <p:spPr>
          <a:xfrm>
            <a:off x="439919" y="1987683"/>
            <a:ext cx="4797100" cy="891975"/>
          </a:xfrm>
          <a:prstGeom prst="rect">
            <a:avLst/>
          </a:prstGeom>
          <a:noFill/>
        </p:spPr>
        <p:txBody>
          <a:bodyPr wrap="square" rtlCol="0">
            <a:spAutoFit/>
          </a:bodyPr>
          <a:lstStyle/>
          <a:p>
            <a:pPr>
              <a:lnSpc>
                <a:spcPct val="150000"/>
              </a:lnSpc>
            </a:pPr>
            <a:r>
              <a:rPr lang="en-SG" b="1" dirty="0">
                <a:solidFill>
                  <a:schemeClr val="accent2"/>
                </a:solidFill>
              </a:rPr>
              <a:t>Integrate the analysis with other eCommerce analysis</a:t>
            </a:r>
          </a:p>
          <a:p>
            <a:pPr marL="171450" indent="-171450">
              <a:lnSpc>
                <a:spcPct val="150000"/>
              </a:lnSpc>
              <a:buFont typeface="Arial" panose="020B0604020202020204" pitchFamily="34" charset="0"/>
              <a:buChar char="•"/>
            </a:pPr>
            <a:r>
              <a:rPr lang="en-SG" sz="1100" dirty="0">
                <a:solidFill>
                  <a:schemeClr val="accent3"/>
                </a:solidFill>
              </a:rPr>
              <a:t>Combine the review analysis with other eCommerce considerations such as pricing, product distributions, and advertisements.</a:t>
            </a:r>
          </a:p>
        </p:txBody>
      </p:sp>
      <p:sp>
        <p:nvSpPr>
          <p:cNvPr id="10" name="TextBox 9">
            <a:extLst>
              <a:ext uri="{FF2B5EF4-FFF2-40B4-BE49-F238E27FC236}">
                <a16:creationId xmlns:a16="http://schemas.microsoft.com/office/drawing/2014/main" id="{C6E3E162-6E56-4F4C-85C0-8C28BE506999}"/>
              </a:ext>
            </a:extLst>
          </p:cNvPr>
          <p:cNvSpPr txBox="1"/>
          <p:nvPr/>
        </p:nvSpPr>
        <p:spPr>
          <a:xfrm>
            <a:off x="439919" y="3194119"/>
            <a:ext cx="4272546" cy="1145891"/>
          </a:xfrm>
          <a:prstGeom prst="rect">
            <a:avLst/>
          </a:prstGeom>
          <a:noFill/>
        </p:spPr>
        <p:txBody>
          <a:bodyPr wrap="square" lIns="91440" tIns="45720" rIns="91440" bIns="45720" rtlCol="0" anchor="t">
            <a:spAutoFit/>
          </a:bodyPr>
          <a:lstStyle/>
          <a:p>
            <a:pPr>
              <a:lnSpc>
                <a:spcPct val="150000"/>
              </a:lnSpc>
            </a:pPr>
            <a:r>
              <a:rPr lang="en-SG" b="1" dirty="0">
                <a:solidFill>
                  <a:schemeClr val="accent2"/>
                </a:solidFill>
              </a:rPr>
              <a:t>Individual level prediction explanations</a:t>
            </a:r>
          </a:p>
          <a:p>
            <a:pPr marL="171450" indent="-171450">
              <a:lnSpc>
                <a:spcPct val="150000"/>
              </a:lnSpc>
              <a:buFont typeface="Arial" panose="020B0604020202020204" pitchFamily="34" charset="0"/>
              <a:buChar char="•"/>
            </a:pPr>
            <a:r>
              <a:rPr lang="en-SG" sz="1100" dirty="0">
                <a:solidFill>
                  <a:schemeClr val="accent3"/>
                </a:solidFill>
              </a:rPr>
              <a:t>Each product’s ranking potentials could be different. Therefore, individual predictions such as LIME/Sharpley value could be applied. </a:t>
            </a:r>
          </a:p>
        </p:txBody>
      </p:sp>
    </p:spTree>
    <p:extLst>
      <p:ext uri="{BB962C8B-B14F-4D97-AF65-F5344CB8AC3E}">
        <p14:creationId xmlns:p14="http://schemas.microsoft.com/office/powerpoint/2010/main" val="1962768284"/>
      </p:ext>
    </p:extLst>
  </p:cSld>
  <p:clrMapOvr>
    <a:masterClrMapping/>
  </p:clrMapOvr>
  <p:transition advTm="53472">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body" idx="1"/>
          </p:nvPr>
        </p:nvSpPr>
        <p:spPr>
          <a:xfrm>
            <a:off x="2037600" y="2161800"/>
            <a:ext cx="5068800" cy="8199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 sz="3600" dirty="0">
                <a:latin typeface="+mn-lt"/>
              </a:rPr>
              <a:t>T</a:t>
            </a:r>
            <a:r>
              <a:rPr lang="en-SG" sz="3600" dirty="0">
                <a:latin typeface="+mn-lt"/>
              </a:rPr>
              <a:t>hank you!</a:t>
            </a:r>
            <a:endParaRPr sz="3600" dirty="0">
              <a:latin typeface="+mn-lt"/>
            </a:endParaRPr>
          </a:p>
        </p:txBody>
      </p:sp>
      <p:sp>
        <p:nvSpPr>
          <p:cNvPr id="90" name="Google Shape;90;p16"/>
          <p:cNvSpPr txBox="1">
            <a:spLocks noGrp="1"/>
          </p:cNvSpPr>
          <p:nvPr>
            <p:ph type="sldNum" idx="12"/>
          </p:nvPr>
        </p:nvSpPr>
        <p:spPr>
          <a:xfrm>
            <a:off x="-125" y="4337850"/>
            <a:ext cx="9144000" cy="80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4" name="TextBox 3">
            <a:extLst>
              <a:ext uri="{FF2B5EF4-FFF2-40B4-BE49-F238E27FC236}">
                <a16:creationId xmlns:a16="http://schemas.microsoft.com/office/drawing/2014/main" id="{A3C3A736-D2EB-478C-886B-AD7E1574764A}"/>
              </a:ext>
            </a:extLst>
          </p:cNvPr>
          <p:cNvSpPr txBox="1"/>
          <p:nvPr/>
        </p:nvSpPr>
        <p:spPr>
          <a:xfrm>
            <a:off x="1300787" y="3549764"/>
            <a:ext cx="6542176" cy="523220"/>
          </a:xfrm>
          <a:prstGeom prst="rect">
            <a:avLst/>
          </a:prstGeom>
          <a:noFill/>
        </p:spPr>
        <p:txBody>
          <a:bodyPr wrap="none" lIns="91440" tIns="45720" rIns="91440" bIns="45720" rtlCol="0" anchor="t">
            <a:spAutoFit/>
          </a:bodyPr>
          <a:lstStyle/>
          <a:p>
            <a:pPr algn="ctr" fontAlgn="base"/>
            <a:r>
              <a:rPr lang="en-US" dirty="0" err="1">
                <a:solidFill>
                  <a:schemeClr val="bg1"/>
                </a:solidFill>
              </a:rPr>
              <a:t>Anqi</a:t>
            </a:r>
            <a:r>
              <a:rPr lang="en-US" dirty="0">
                <a:solidFill>
                  <a:schemeClr val="bg1"/>
                </a:solidFill>
              </a:rPr>
              <a:t> Dong (A0218944W), Hui Xinyao (A0148006M)​</a:t>
            </a:r>
          </a:p>
          <a:p>
            <a:pPr algn="ctr" fontAlgn="base"/>
            <a:r>
              <a:rPr lang="en-US" dirty="0">
                <a:solidFill>
                  <a:schemeClr val="bg1"/>
                </a:solidFill>
              </a:rPr>
              <a:t>Zhao Dongyu (A0206513R), Xinyi Li (A0218908W), Zhang Yixuan (A0218975M)​</a:t>
            </a:r>
          </a:p>
        </p:txBody>
      </p:sp>
    </p:spTree>
  </p:cSld>
  <p:clrMapOvr>
    <a:masterClrMapping/>
  </p:clrMapOvr>
  <p:transition advTm="7048">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D181E-9CF6-42EA-9363-7A3B4DCBF37F}"/>
              </a:ext>
            </a:extLst>
          </p:cNvPr>
          <p:cNvSpPr>
            <a:spLocks noGrp="1"/>
          </p:cNvSpPr>
          <p:nvPr>
            <p:ph type="title"/>
          </p:nvPr>
        </p:nvSpPr>
        <p:spPr/>
        <p:txBody>
          <a:bodyPr/>
          <a:lstStyle/>
          <a:p>
            <a:r>
              <a:rPr lang="en-SG"/>
              <a:t>REFERENCES</a:t>
            </a:r>
          </a:p>
        </p:txBody>
      </p:sp>
      <p:sp>
        <p:nvSpPr>
          <p:cNvPr id="3" name="Text Placeholder 2">
            <a:extLst>
              <a:ext uri="{FF2B5EF4-FFF2-40B4-BE49-F238E27FC236}">
                <a16:creationId xmlns:a16="http://schemas.microsoft.com/office/drawing/2014/main" id="{BE0B1A96-7F0C-4D08-8E6E-624265D35C96}"/>
              </a:ext>
            </a:extLst>
          </p:cNvPr>
          <p:cNvSpPr>
            <a:spLocks noGrp="1"/>
          </p:cNvSpPr>
          <p:nvPr>
            <p:ph type="body" idx="1"/>
          </p:nvPr>
        </p:nvSpPr>
        <p:spPr>
          <a:xfrm>
            <a:off x="840975" y="956004"/>
            <a:ext cx="7680618" cy="2965500"/>
          </a:xfrm>
        </p:spPr>
        <p:txBody>
          <a:bodyPr/>
          <a:lstStyle/>
          <a:p>
            <a:pPr marL="91440" indent="-91440" algn="just">
              <a:lnSpc>
                <a:spcPts val="1100"/>
              </a:lnSpc>
              <a:spcAft>
                <a:spcPts val="600"/>
              </a:spcAft>
            </a:pPr>
            <a:r>
              <a:rPr lang="de-DE" sz="1400">
                <a:effectLst/>
                <a:latin typeface="Times New Roman" panose="02020603050405020304" pitchFamily="18" charset="0"/>
                <a:ea typeface="等线" panose="02010600030101010101" pitchFamily="2" charset="-122"/>
              </a:rPr>
              <a:t>Devlin, J., Chang, M. W., Lee, K., &amp; Toutanova, K. (2018). Bert: Pre-training of deep bidirectional transformers for language understanding. arXiv preprint arXiv:1810.04805.</a:t>
            </a:r>
            <a:endParaRPr lang="en-SG" sz="1400">
              <a:effectLst/>
              <a:latin typeface="Times New Roman" panose="02020603050405020304" pitchFamily="18" charset="0"/>
              <a:ea typeface="等线" panose="02010600030101010101" pitchFamily="2" charset="-122"/>
            </a:endParaRPr>
          </a:p>
          <a:p>
            <a:pPr marL="91440" indent="-91440" algn="just">
              <a:lnSpc>
                <a:spcPts val="1100"/>
              </a:lnSpc>
              <a:spcAft>
                <a:spcPts val="600"/>
              </a:spcAft>
            </a:pPr>
            <a:r>
              <a:rPr lang="de-DE" sz="1400">
                <a:effectLst/>
                <a:latin typeface="Times New Roman" panose="02020603050405020304" pitchFamily="18" charset="0"/>
                <a:ea typeface="等线" panose="02010600030101010101" pitchFamily="2" charset="-122"/>
              </a:rPr>
              <a:t>Fan, S., Yao, J., Sun, Y., &amp; Zhan, Y. (2020). A Summary of Aspect-based Sentiment Analysis. Journal of Physics: Conference Series, 1624, 022051. </a:t>
            </a:r>
            <a:r>
              <a:rPr lang="de-DE" sz="1400" u="sng">
                <a:solidFill>
                  <a:srgbClr val="0000FF"/>
                </a:solidFill>
                <a:effectLst/>
                <a:latin typeface="Times New Roman" panose="02020603050405020304" pitchFamily="18" charset="0"/>
                <a:ea typeface="等线" panose="02010600030101010101" pitchFamily="2" charset="-122"/>
                <a:hlinkClick r:id="rId3"/>
              </a:rPr>
              <a:t>https://doi.org/10.1088/1742-6596/1624/2/022051</a:t>
            </a:r>
            <a:endParaRPr lang="en-SG" sz="1400">
              <a:effectLst/>
              <a:latin typeface="Times New Roman" panose="02020603050405020304" pitchFamily="18" charset="0"/>
              <a:ea typeface="等线" panose="02010600030101010101" pitchFamily="2" charset="-122"/>
            </a:endParaRPr>
          </a:p>
          <a:p>
            <a:pPr marL="91440" indent="-91440" algn="just">
              <a:lnSpc>
                <a:spcPts val="1100"/>
              </a:lnSpc>
              <a:spcAft>
                <a:spcPts val="600"/>
              </a:spcAft>
            </a:pPr>
            <a:r>
              <a:rPr lang="en-SG" sz="1400">
                <a:effectLst/>
                <a:latin typeface="Times New Roman" panose="02020603050405020304" pitchFamily="18" charset="0"/>
                <a:ea typeface="等线" panose="02010600030101010101" pitchFamily="2" charset="-122"/>
              </a:rPr>
              <a:t>Liu, B. (2012). Sentiment Analysis and Opinion Mining. Synthesis Lectures on Human Language Technologies, 5(1), 1–167. </a:t>
            </a:r>
            <a:r>
              <a:rPr lang="en-SG" sz="1400" u="sng">
                <a:solidFill>
                  <a:srgbClr val="0000FF"/>
                </a:solidFill>
                <a:effectLst/>
                <a:latin typeface="Times New Roman" panose="02020603050405020304" pitchFamily="18" charset="0"/>
                <a:ea typeface="等线" panose="02010600030101010101" pitchFamily="2" charset="-122"/>
                <a:hlinkClick r:id="rId4"/>
              </a:rPr>
              <a:t>https://doi.org/10.2200/s00416ed1v01y201204hlt016</a:t>
            </a:r>
            <a:endParaRPr lang="en-SG" sz="1400">
              <a:effectLst/>
              <a:latin typeface="Times New Roman" panose="02020603050405020304" pitchFamily="18" charset="0"/>
              <a:ea typeface="等线" panose="02010600030101010101" pitchFamily="2" charset="-122"/>
            </a:endParaRPr>
          </a:p>
          <a:p>
            <a:pPr marL="91440" indent="-91440" algn="just">
              <a:lnSpc>
                <a:spcPts val="1100"/>
              </a:lnSpc>
              <a:spcAft>
                <a:spcPts val="600"/>
              </a:spcAft>
            </a:pPr>
            <a:r>
              <a:rPr lang="de-DE" sz="1400">
                <a:effectLst/>
                <a:latin typeface="Times New Roman" panose="02020603050405020304" pitchFamily="18" charset="0"/>
                <a:ea typeface="等线" panose="02010600030101010101" pitchFamily="2" charset="-122"/>
              </a:rPr>
              <a:t>Scalac, &amp; Rolczyński, R. ł. (2021, March). Do You Trust in Aspect-Based Sentiment Analysis? Testing and Explaining Model Behaviors. </a:t>
            </a:r>
            <a:r>
              <a:rPr lang="de-DE" sz="1400" u="sng">
                <a:solidFill>
                  <a:srgbClr val="0000FF"/>
                </a:solidFill>
                <a:effectLst/>
                <a:latin typeface="Times New Roman" panose="02020603050405020304" pitchFamily="18" charset="0"/>
                <a:ea typeface="等线" panose="02010600030101010101" pitchFamily="2" charset="-122"/>
                <a:hlinkClick r:id="rId5"/>
              </a:rPr>
              <a:t>https://rafalrolczynski.com/2021/03/07/aspect-based-sentiment-analysis/</a:t>
            </a:r>
            <a:endParaRPr lang="en-SG" sz="1400">
              <a:effectLst/>
              <a:latin typeface="Times New Roman" panose="02020603050405020304" pitchFamily="18" charset="0"/>
              <a:ea typeface="等线" panose="02010600030101010101" pitchFamily="2" charset="-122"/>
            </a:endParaRPr>
          </a:p>
          <a:p>
            <a:pPr marL="91440" indent="-91440" algn="just">
              <a:lnSpc>
                <a:spcPts val="1100"/>
              </a:lnSpc>
              <a:spcAft>
                <a:spcPts val="600"/>
              </a:spcAft>
            </a:pPr>
            <a:r>
              <a:rPr lang="de-DE" sz="1400">
                <a:effectLst/>
                <a:latin typeface="Times New Roman" panose="02020603050405020304" pitchFamily="18" charset="0"/>
                <a:ea typeface="等线" panose="02010600030101010101" pitchFamily="2" charset="-122"/>
              </a:rPr>
              <a:t>Radford, A., Wu, J., Child, R., Luan, D., Amodei, D., &amp; Sutskever, I. (2019). Language models are unsupervised multitask learners. OpenAI blog, 1(8), 9.</a:t>
            </a:r>
            <a:endParaRPr lang="en-SG" sz="1400">
              <a:effectLst/>
              <a:latin typeface="Times New Roman" panose="02020603050405020304" pitchFamily="18" charset="0"/>
              <a:ea typeface="等线" panose="02010600030101010101" pitchFamily="2" charset="-122"/>
            </a:endParaRPr>
          </a:p>
          <a:p>
            <a:pPr marL="91440" indent="-91440" algn="just">
              <a:lnSpc>
                <a:spcPts val="1100"/>
              </a:lnSpc>
              <a:spcAft>
                <a:spcPts val="600"/>
              </a:spcAft>
            </a:pPr>
            <a:r>
              <a:rPr lang="en-GB" sz="1400">
                <a:effectLst/>
                <a:latin typeface="Times New Roman" panose="02020603050405020304" pitchFamily="18" charset="0"/>
                <a:ea typeface="等线" panose="02010600030101010101" pitchFamily="2" charset="-122"/>
              </a:rPr>
              <a:t>Tang, T. Y., Fang, E. E., &amp; Wang, F. (2014). Is Neutral Really Neutral? The Effects of Neutral User-Generated Content on Product Sales. Journal of Marketing, 78(4), 41–58. </a:t>
            </a:r>
            <a:r>
              <a:rPr lang="en-GB" sz="1400" u="sng">
                <a:solidFill>
                  <a:srgbClr val="0000FF"/>
                </a:solidFill>
                <a:effectLst/>
                <a:latin typeface="Times New Roman" panose="02020603050405020304" pitchFamily="18" charset="0"/>
                <a:ea typeface="等线" panose="02010600030101010101" pitchFamily="2" charset="-122"/>
                <a:hlinkClick r:id="rId6"/>
              </a:rPr>
              <a:t>https://doi.org/10.1509/jm.13.0301</a:t>
            </a:r>
            <a:endParaRPr lang="en-SG" sz="1400">
              <a:effectLst/>
              <a:latin typeface="Times New Roman" panose="02020603050405020304" pitchFamily="18" charset="0"/>
              <a:ea typeface="等线" panose="02010600030101010101" pitchFamily="2" charset="-122"/>
            </a:endParaRPr>
          </a:p>
        </p:txBody>
      </p:sp>
      <p:sp>
        <p:nvSpPr>
          <p:cNvPr id="5" name="Slide Number Placeholder 4">
            <a:extLst>
              <a:ext uri="{FF2B5EF4-FFF2-40B4-BE49-F238E27FC236}">
                <a16:creationId xmlns:a16="http://schemas.microsoft.com/office/drawing/2014/main" id="{65162131-F21B-41B4-A210-194A99E8ECD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2325115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E5692-0E4C-4D2F-9EE5-0BCF287F6DF9}"/>
              </a:ext>
            </a:extLst>
          </p:cNvPr>
          <p:cNvSpPr>
            <a:spLocks noGrp="1"/>
          </p:cNvSpPr>
          <p:nvPr>
            <p:ph type="title"/>
          </p:nvPr>
        </p:nvSpPr>
        <p:spPr/>
        <p:txBody>
          <a:bodyPr/>
          <a:lstStyle/>
          <a:p>
            <a:r>
              <a:rPr lang="en-US" dirty="0"/>
              <a:t>Problem statement</a:t>
            </a:r>
            <a:endParaRPr lang="en-SG" dirty="0"/>
          </a:p>
        </p:txBody>
      </p:sp>
      <p:sp>
        <p:nvSpPr>
          <p:cNvPr id="3" name="Slide Number Placeholder 2">
            <a:extLst>
              <a:ext uri="{FF2B5EF4-FFF2-40B4-BE49-F238E27FC236}">
                <a16:creationId xmlns:a16="http://schemas.microsoft.com/office/drawing/2014/main" id="{339C54C5-3D85-41E5-ABF7-1D76B0B4D9D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sp>
        <p:nvSpPr>
          <p:cNvPr id="22" name="ïṣḷïḋé">
            <a:extLst>
              <a:ext uri="{FF2B5EF4-FFF2-40B4-BE49-F238E27FC236}">
                <a16:creationId xmlns:a16="http://schemas.microsoft.com/office/drawing/2014/main" id="{F016C24A-E10D-41BF-A364-0E59C85D433B}"/>
              </a:ext>
            </a:extLst>
          </p:cNvPr>
          <p:cNvSpPr/>
          <p:nvPr/>
        </p:nvSpPr>
        <p:spPr>
          <a:xfrm>
            <a:off x="6191453" y="898259"/>
            <a:ext cx="2447721" cy="3438455"/>
          </a:xfrm>
          <a:prstGeom prst="rect">
            <a:avLst/>
          </a:prstGeom>
          <a:solidFill>
            <a:schemeClr val="bg1"/>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en-GB" sz="2000" b="1">
              <a:solidFill>
                <a:schemeClr val="bg1"/>
              </a:solidFill>
            </a:endParaRPr>
          </a:p>
        </p:txBody>
      </p:sp>
      <p:cxnSp>
        <p:nvCxnSpPr>
          <p:cNvPr id="24" name="iśļíḋe">
            <a:extLst>
              <a:ext uri="{FF2B5EF4-FFF2-40B4-BE49-F238E27FC236}">
                <a16:creationId xmlns:a16="http://schemas.microsoft.com/office/drawing/2014/main" id="{15406669-75FD-4BE0-A0E8-9141CFB21911}"/>
              </a:ext>
            </a:extLst>
          </p:cNvPr>
          <p:cNvCxnSpPr>
            <a:cxnSpLocks/>
          </p:cNvCxnSpPr>
          <p:nvPr/>
        </p:nvCxnSpPr>
        <p:spPr>
          <a:xfrm rot="5400000">
            <a:off x="6722631" y="883002"/>
            <a:ext cx="0" cy="448383"/>
          </a:xfrm>
          <a:prstGeom prst="line">
            <a:avLst/>
          </a:prstGeom>
          <a:noFill/>
          <a:ln w="25400" cap="flat">
            <a:solidFill>
              <a:schemeClr val="accent2"/>
            </a:solidFill>
            <a:prstDash val="solid"/>
            <a:bevel/>
            <a:headEnd/>
            <a:tailEnd/>
          </a:ln>
          <a:effectLst/>
        </p:spPr>
        <p:style>
          <a:lnRef idx="2">
            <a:schemeClr val="accent1">
              <a:shade val="50000"/>
            </a:schemeClr>
          </a:lnRef>
          <a:fillRef idx="1">
            <a:schemeClr val="accent1"/>
          </a:fillRef>
          <a:effectRef idx="0">
            <a:schemeClr val="accent1"/>
          </a:effectRef>
          <a:fontRef idx="minor">
            <a:schemeClr val="lt1"/>
          </a:fontRef>
        </p:style>
      </p:cxnSp>
      <p:sp>
        <p:nvSpPr>
          <p:cNvPr id="25" name="îś1îďè">
            <a:extLst>
              <a:ext uri="{FF2B5EF4-FFF2-40B4-BE49-F238E27FC236}">
                <a16:creationId xmlns:a16="http://schemas.microsoft.com/office/drawing/2014/main" id="{E1D5E730-031F-498C-94B2-5A0F9067FC5F}"/>
              </a:ext>
            </a:extLst>
          </p:cNvPr>
          <p:cNvSpPr txBox="1"/>
          <p:nvPr/>
        </p:nvSpPr>
        <p:spPr>
          <a:xfrm>
            <a:off x="6361997" y="1240748"/>
            <a:ext cx="2106634" cy="584775"/>
          </a:xfrm>
          <a:prstGeom prst="rect">
            <a:avLst/>
          </a:prstGeom>
          <a:noFill/>
        </p:spPr>
        <p:txBody>
          <a:bodyPr wrap="square" rtlCol="0">
            <a:spAutoFit/>
          </a:bodyPr>
          <a:lstStyle/>
          <a:p>
            <a:r>
              <a:rPr lang="en-GB" altLang="zh-CN" sz="1600" b="1">
                <a:solidFill>
                  <a:schemeClr val="accent2">
                    <a:lumMod val="75000"/>
                  </a:schemeClr>
                </a:solidFill>
              </a:rPr>
              <a:t>From review to product ratings</a:t>
            </a:r>
          </a:p>
        </p:txBody>
      </p:sp>
      <p:sp>
        <p:nvSpPr>
          <p:cNvPr id="26" name="îs1iḍê">
            <a:extLst>
              <a:ext uri="{FF2B5EF4-FFF2-40B4-BE49-F238E27FC236}">
                <a16:creationId xmlns:a16="http://schemas.microsoft.com/office/drawing/2014/main" id="{934E2910-4FFC-4B9C-A53E-BAF25BD6405A}"/>
              </a:ext>
            </a:extLst>
          </p:cNvPr>
          <p:cNvSpPr txBox="1"/>
          <p:nvPr/>
        </p:nvSpPr>
        <p:spPr>
          <a:xfrm>
            <a:off x="6361997" y="1997315"/>
            <a:ext cx="2106634" cy="998671"/>
          </a:xfrm>
          <a:prstGeom prst="rect">
            <a:avLst/>
          </a:prstGeom>
          <a:noFill/>
        </p:spPr>
        <p:txBody>
          <a:bodyPr wrap="square" rtlCol="0">
            <a:spAutoFit/>
          </a:bodyPr>
          <a:lstStyle/>
          <a:p>
            <a:pPr>
              <a:lnSpc>
                <a:spcPct val="120000"/>
              </a:lnSpc>
            </a:pPr>
            <a:r>
              <a:rPr lang="en-US" altLang="zh-CN" sz="1000"/>
              <a:t>Therefore, the study is focused on analyzing how platform reviews would affect product rating, and providing key insights for brands to better manage their products</a:t>
            </a:r>
            <a:endParaRPr lang="en-GB" altLang="zh-CN" sz="1000"/>
          </a:p>
        </p:txBody>
      </p:sp>
      <p:sp>
        <p:nvSpPr>
          <p:cNvPr id="16" name="ïṥḷíďé">
            <a:extLst>
              <a:ext uri="{FF2B5EF4-FFF2-40B4-BE49-F238E27FC236}">
                <a16:creationId xmlns:a16="http://schemas.microsoft.com/office/drawing/2014/main" id="{45EFDE0C-F532-409C-BEFE-FA41F7EB3C2B}"/>
              </a:ext>
            </a:extLst>
          </p:cNvPr>
          <p:cNvSpPr/>
          <p:nvPr/>
        </p:nvSpPr>
        <p:spPr>
          <a:xfrm>
            <a:off x="3343376" y="898259"/>
            <a:ext cx="2447721" cy="3438455"/>
          </a:xfrm>
          <a:prstGeom prst="rect">
            <a:avLst/>
          </a:prstGeom>
          <a:solidFill>
            <a:schemeClr val="bg1"/>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en-GB" sz="2000" b="1">
              <a:solidFill>
                <a:schemeClr val="bg1"/>
              </a:solidFill>
            </a:endParaRPr>
          </a:p>
        </p:txBody>
      </p:sp>
      <p:cxnSp>
        <p:nvCxnSpPr>
          <p:cNvPr id="18" name="íṧľíďè">
            <a:extLst>
              <a:ext uri="{FF2B5EF4-FFF2-40B4-BE49-F238E27FC236}">
                <a16:creationId xmlns:a16="http://schemas.microsoft.com/office/drawing/2014/main" id="{25A5FD8B-7151-4AD2-BCDC-4F010B82178C}"/>
              </a:ext>
            </a:extLst>
          </p:cNvPr>
          <p:cNvCxnSpPr>
            <a:cxnSpLocks/>
          </p:cNvCxnSpPr>
          <p:nvPr/>
        </p:nvCxnSpPr>
        <p:spPr>
          <a:xfrm rot="5400000">
            <a:off x="3874554" y="883002"/>
            <a:ext cx="0" cy="448383"/>
          </a:xfrm>
          <a:prstGeom prst="line">
            <a:avLst/>
          </a:prstGeom>
          <a:noFill/>
          <a:ln w="25400" cap="flat">
            <a:solidFill>
              <a:schemeClr val="accent3"/>
            </a:solidFill>
            <a:prstDash val="solid"/>
            <a:bevel/>
            <a:headEnd/>
            <a:tailEnd/>
          </a:ln>
          <a:effectLst/>
        </p:spPr>
        <p:style>
          <a:lnRef idx="2">
            <a:schemeClr val="accent1">
              <a:shade val="50000"/>
            </a:schemeClr>
          </a:lnRef>
          <a:fillRef idx="1">
            <a:schemeClr val="accent1"/>
          </a:fillRef>
          <a:effectRef idx="0">
            <a:schemeClr val="accent1"/>
          </a:effectRef>
          <a:fontRef idx="minor">
            <a:schemeClr val="lt1"/>
          </a:fontRef>
        </p:style>
      </p:cxnSp>
      <p:sp>
        <p:nvSpPr>
          <p:cNvPr id="19" name="iṧḻïḋé">
            <a:extLst>
              <a:ext uri="{FF2B5EF4-FFF2-40B4-BE49-F238E27FC236}">
                <a16:creationId xmlns:a16="http://schemas.microsoft.com/office/drawing/2014/main" id="{C2179708-2DB1-42DC-84A9-4129ED87DAF4}"/>
              </a:ext>
            </a:extLst>
          </p:cNvPr>
          <p:cNvSpPr txBox="1"/>
          <p:nvPr/>
        </p:nvSpPr>
        <p:spPr>
          <a:xfrm>
            <a:off x="3513920" y="1240748"/>
            <a:ext cx="2106634" cy="584775"/>
          </a:xfrm>
          <a:prstGeom prst="rect">
            <a:avLst/>
          </a:prstGeom>
          <a:noFill/>
        </p:spPr>
        <p:txBody>
          <a:bodyPr wrap="square" rtlCol="0">
            <a:spAutoFit/>
          </a:bodyPr>
          <a:lstStyle/>
          <a:p>
            <a:r>
              <a:rPr lang="en-GB" altLang="zh-CN" sz="1600" b="1">
                <a:solidFill>
                  <a:schemeClr val="accent2">
                    <a:lumMod val="75000"/>
                  </a:schemeClr>
                </a:solidFill>
              </a:rPr>
              <a:t>R&amp;R is important to eCommerce</a:t>
            </a:r>
          </a:p>
        </p:txBody>
      </p:sp>
      <p:sp>
        <p:nvSpPr>
          <p:cNvPr id="20" name="ísļïḑé">
            <a:extLst>
              <a:ext uri="{FF2B5EF4-FFF2-40B4-BE49-F238E27FC236}">
                <a16:creationId xmlns:a16="http://schemas.microsoft.com/office/drawing/2014/main" id="{EEB69A22-EA82-4C98-B600-B3416F595188}"/>
              </a:ext>
            </a:extLst>
          </p:cNvPr>
          <p:cNvSpPr txBox="1"/>
          <p:nvPr/>
        </p:nvSpPr>
        <p:spPr>
          <a:xfrm>
            <a:off x="3513920" y="1997315"/>
            <a:ext cx="2106634" cy="998671"/>
          </a:xfrm>
          <a:prstGeom prst="rect">
            <a:avLst/>
          </a:prstGeom>
          <a:noFill/>
        </p:spPr>
        <p:txBody>
          <a:bodyPr wrap="square" rtlCol="0">
            <a:spAutoFit/>
          </a:bodyPr>
          <a:lstStyle/>
          <a:p>
            <a:pPr>
              <a:lnSpc>
                <a:spcPct val="120000"/>
              </a:lnSpc>
            </a:pPr>
            <a:r>
              <a:rPr lang="en-GB" altLang="zh-CN" sz="1000"/>
              <a:t>Ratings &amp; reviews is considered as one of the most important aspects that eCommerce brands would use to validate their business success</a:t>
            </a:r>
          </a:p>
        </p:txBody>
      </p:sp>
      <p:sp>
        <p:nvSpPr>
          <p:cNvPr id="10" name="íṥľîḍè">
            <a:extLst>
              <a:ext uri="{FF2B5EF4-FFF2-40B4-BE49-F238E27FC236}">
                <a16:creationId xmlns:a16="http://schemas.microsoft.com/office/drawing/2014/main" id="{F847D277-06DF-47B1-9470-A8CB500F4269}"/>
              </a:ext>
            </a:extLst>
          </p:cNvPr>
          <p:cNvSpPr/>
          <p:nvPr/>
        </p:nvSpPr>
        <p:spPr>
          <a:xfrm>
            <a:off x="495300" y="898259"/>
            <a:ext cx="2447721" cy="3438455"/>
          </a:xfrm>
          <a:prstGeom prst="rect">
            <a:avLst/>
          </a:prstGeom>
          <a:solidFill>
            <a:schemeClr val="bg1"/>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en-GB" sz="2000" b="1">
              <a:solidFill>
                <a:schemeClr val="bg1"/>
              </a:solidFill>
            </a:endParaRPr>
          </a:p>
        </p:txBody>
      </p:sp>
      <p:cxnSp>
        <p:nvCxnSpPr>
          <p:cNvPr id="12" name="iṣ1ïḋé">
            <a:extLst>
              <a:ext uri="{FF2B5EF4-FFF2-40B4-BE49-F238E27FC236}">
                <a16:creationId xmlns:a16="http://schemas.microsoft.com/office/drawing/2014/main" id="{3A5FA036-1875-4D04-A356-E3137E159015}"/>
              </a:ext>
            </a:extLst>
          </p:cNvPr>
          <p:cNvCxnSpPr>
            <a:cxnSpLocks/>
          </p:cNvCxnSpPr>
          <p:nvPr/>
        </p:nvCxnSpPr>
        <p:spPr>
          <a:xfrm rot="5400000">
            <a:off x="1034905" y="853747"/>
            <a:ext cx="0" cy="448383"/>
          </a:xfrm>
          <a:prstGeom prst="line">
            <a:avLst/>
          </a:prstGeom>
          <a:noFill/>
          <a:ln w="25400" cap="flat">
            <a:solidFill>
              <a:schemeClr val="accent1"/>
            </a:solidFill>
            <a:prstDash val="solid"/>
            <a:bevel/>
            <a:headEnd/>
            <a:tailEnd/>
          </a:ln>
          <a:effectLst/>
        </p:spPr>
        <p:style>
          <a:lnRef idx="2">
            <a:schemeClr val="accent1">
              <a:shade val="50000"/>
            </a:schemeClr>
          </a:lnRef>
          <a:fillRef idx="1">
            <a:schemeClr val="accent1"/>
          </a:fillRef>
          <a:effectRef idx="0">
            <a:schemeClr val="accent1"/>
          </a:effectRef>
          <a:fontRef idx="minor">
            <a:schemeClr val="lt1"/>
          </a:fontRef>
        </p:style>
      </p:cxnSp>
      <p:sp>
        <p:nvSpPr>
          <p:cNvPr id="13" name="íṩḷîdé">
            <a:extLst>
              <a:ext uri="{FF2B5EF4-FFF2-40B4-BE49-F238E27FC236}">
                <a16:creationId xmlns:a16="http://schemas.microsoft.com/office/drawing/2014/main" id="{965667CE-7DA6-489B-A065-2A24BEAA23DE}"/>
              </a:ext>
            </a:extLst>
          </p:cNvPr>
          <p:cNvSpPr txBox="1"/>
          <p:nvPr/>
        </p:nvSpPr>
        <p:spPr>
          <a:xfrm>
            <a:off x="665844" y="1240748"/>
            <a:ext cx="2106634" cy="584775"/>
          </a:xfrm>
          <a:prstGeom prst="rect">
            <a:avLst/>
          </a:prstGeom>
          <a:noFill/>
        </p:spPr>
        <p:txBody>
          <a:bodyPr wrap="square" rtlCol="0">
            <a:spAutoFit/>
          </a:bodyPr>
          <a:lstStyle/>
          <a:p>
            <a:r>
              <a:rPr lang="en-GB" altLang="zh-CN" sz="1600" b="1" dirty="0">
                <a:solidFill>
                  <a:schemeClr val="accent2">
                    <a:lumMod val="75000"/>
                  </a:schemeClr>
                </a:solidFill>
              </a:rPr>
              <a:t>eCommerce is booming</a:t>
            </a:r>
          </a:p>
        </p:txBody>
      </p:sp>
      <p:sp>
        <p:nvSpPr>
          <p:cNvPr id="14" name="iṣlîḍé">
            <a:extLst>
              <a:ext uri="{FF2B5EF4-FFF2-40B4-BE49-F238E27FC236}">
                <a16:creationId xmlns:a16="http://schemas.microsoft.com/office/drawing/2014/main" id="{7D3F5BC6-4C2A-40EB-A6A8-C3F513D59896}"/>
              </a:ext>
            </a:extLst>
          </p:cNvPr>
          <p:cNvSpPr txBox="1"/>
          <p:nvPr/>
        </p:nvSpPr>
        <p:spPr>
          <a:xfrm>
            <a:off x="665844" y="1997315"/>
            <a:ext cx="2106634" cy="1183337"/>
          </a:xfrm>
          <a:prstGeom prst="rect">
            <a:avLst/>
          </a:prstGeom>
          <a:noFill/>
        </p:spPr>
        <p:txBody>
          <a:bodyPr wrap="square" rtlCol="0">
            <a:spAutoFit/>
          </a:bodyPr>
          <a:lstStyle/>
          <a:p>
            <a:pPr>
              <a:lnSpc>
                <a:spcPct val="120000"/>
              </a:lnSpc>
            </a:pPr>
            <a:r>
              <a:rPr lang="en-GB" altLang="zh-CN" sz="1000" dirty="0"/>
              <a:t>Nowadays, consumers shop more often online than offline,</a:t>
            </a:r>
            <a:r>
              <a:rPr lang="en-US" altLang="zh-CN" sz="1000" dirty="0"/>
              <a:t> in 2020, e-Commerce share of total global retail sales will reach 16.1%, and the number is set to reach 22% by 2023.</a:t>
            </a:r>
            <a:endParaRPr lang="en-GB" altLang="zh-CN" sz="1000" dirty="0"/>
          </a:p>
        </p:txBody>
      </p:sp>
      <p:sp>
        <p:nvSpPr>
          <p:cNvPr id="28" name="išlïḍe">
            <a:extLst>
              <a:ext uri="{FF2B5EF4-FFF2-40B4-BE49-F238E27FC236}">
                <a16:creationId xmlns:a16="http://schemas.microsoft.com/office/drawing/2014/main" id="{BA0C1228-A9F8-4A04-A1E9-2B64F3113AE1}"/>
              </a:ext>
            </a:extLst>
          </p:cNvPr>
          <p:cNvSpPr/>
          <p:nvPr/>
        </p:nvSpPr>
        <p:spPr>
          <a:xfrm rot="18819964">
            <a:off x="2605433" y="651538"/>
            <a:ext cx="978991" cy="978991"/>
          </a:xfrm>
          <a:prstGeom prst="arc">
            <a:avLst>
              <a:gd name="adj1" fmla="val 16187256"/>
              <a:gd name="adj2" fmla="val 726099"/>
            </a:avLst>
          </a:prstGeom>
          <a:ln w="57150" cap="rnd">
            <a:gradFill>
              <a:gsLst>
                <a:gs pos="100000">
                  <a:schemeClr val="tx1">
                    <a:lumMod val="50000"/>
                    <a:lumOff val="50000"/>
                    <a:alpha val="0"/>
                  </a:schemeClr>
                </a:gs>
                <a:gs pos="20000">
                  <a:schemeClr val="tx1">
                    <a:lumMod val="50000"/>
                    <a:lumOff val="50000"/>
                    <a:alpha val="20000"/>
                  </a:schemeClr>
                </a:gs>
              </a:gsLst>
              <a:lin ang="12000000" scaled="0"/>
            </a:gradFill>
            <a:round/>
            <a:headEnd w="lg" len="lg"/>
            <a:tailEnd type="stealth"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ïṡḷíḍé">
            <a:extLst>
              <a:ext uri="{FF2B5EF4-FFF2-40B4-BE49-F238E27FC236}">
                <a16:creationId xmlns:a16="http://schemas.microsoft.com/office/drawing/2014/main" id="{B5759023-2A54-425F-8318-C6257B881C3D}"/>
              </a:ext>
            </a:extLst>
          </p:cNvPr>
          <p:cNvSpPr/>
          <p:nvPr/>
        </p:nvSpPr>
        <p:spPr>
          <a:xfrm rot="18819964">
            <a:off x="5437787" y="638975"/>
            <a:ext cx="978991" cy="978991"/>
          </a:xfrm>
          <a:prstGeom prst="arc">
            <a:avLst>
              <a:gd name="adj1" fmla="val 16187256"/>
              <a:gd name="adj2" fmla="val 726099"/>
            </a:avLst>
          </a:prstGeom>
          <a:ln w="57150" cap="rnd">
            <a:gradFill>
              <a:gsLst>
                <a:gs pos="100000">
                  <a:schemeClr val="tx1">
                    <a:lumMod val="50000"/>
                    <a:lumOff val="50000"/>
                    <a:alpha val="0"/>
                  </a:schemeClr>
                </a:gs>
                <a:gs pos="20000">
                  <a:schemeClr val="tx1">
                    <a:lumMod val="50000"/>
                    <a:lumOff val="50000"/>
                    <a:alpha val="20000"/>
                  </a:schemeClr>
                </a:gs>
              </a:gsLst>
              <a:lin ang="12000000" scaled="0"/>
            </a:gradFill>
            <a:round/>
            <a:headEnd w="lg" len="lg"/>
            <a:tailEnd type="stealth"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33" name="Picture 32" descr="A picture containing text, outdoor, building, street&#10;&#10;Description automatically generated">
            <a:extLst>
              <a:ext uri="{FF2B5EF4-FFF2-40B4-BE49-F238E27FC236}">
                <a16:creationId xmlns:a16="http://schemas.microsoft.com/office/drawing/2014/main" id="{D470F04F-F4CC-448C-9C50-D4E0F96D9044}"/>
              </a:ext>
            </a:extLst>
          </p:cNvPr>
          <p:cNvPicPr>
            <a:picLocks noChangeAspect="1"/>
          </p:cNvPicPr>
          <p:nvPr/>
        </p:nvPicPr>
        <p:blipFill>
          <a:blip r:embed="rId3"/>
          <a:stretch>
            <a:fillRect/>
          </a:stretch>
        </p:blipFill>
        <p:spPr>
          <a:xfrm>
            <a:off x="864375" y="3174214"/>
            <a:ext cx="1728000" cy="972000"/>
          </a:xfrm>
          <a:prstGeom prst="rect">
            <a:avLst/>
          </a:prstGeom>
        </p:spPr>
      </p:pic>
      <p:pic>
        <p:nvPicPr>
          <p:cNvPr id="35" name="Picture 34">
            <a:extLst>
              <a:ext uri="{FF2B5EF4-FFF2-40B4-BE49-F238E27FC236}">
                <a16:creationId xmlns:a16="http://schemas.microsoft.com/office/drawing/2014/main" id="{EE9253B5-9437-4C6E-A1C3-806D0F94DA5C}"/>
              </a:ext>
            </a:extLst>
          </p:cNvPr>
          <p:cNvPicPr>
            <a:picLocks noChangeAspect="1"/>
          </p:cNvPicPr>
          <p:nvPr/>
        </p:nvPicPr>
        <p:blipFill rotWithShape="1">
          <a:blip r:embed="rId4"/>
          <a:srcRect t="7098" b="10269"/>
          <a:stretch/>
        </p:blipFill>
        <p:spPr>
          <a:xfrm>
            <a:off x="3589824" y="3184253"/>
            <a:ext cx="1728000" cy="951923"/>
          </a:xfrm>
          <a:prstGeom prst="rect">
            <a:avLst/>
          </a:prstGeom>
        </p:spPr>
      </p:pic>
      <p:pic>
        <p:nvPicPr>
          <p:cNvPr id="37" name="Picture 36" descr="A picture containing businesscard&#10;&#10;Description automatically generated">
            <a:extLst>
              <a:ext uri="{FF2B5EF4-FFF2-40B4-BE49-F238E27FC236}">
                <a16:creationId xmlns:a16="http://schemas.microsoft.com/office/drawing/2014/main" id="{814385E1-70A9-460D-9A5F-8E655A9F14BD}"/>
              </a:ext>
            </a:extLst>
          </p:cNvPr>
          <p:cNvPicPr>
            <a:picLocks noChangeAspect="1"/>
          </p:cNvPicPr>
          <p:nvPr/>
        </p:nvPicPr>
        <p:blipFill rotWithShape="1">
          <a:blip r:embed="rId5"/>
          <a:srcRect t="6042" b="10124"/>
          <a:stretch/>
        </p:blipFill>
        <p:spPr>
          <a:xfrm>
            <a:off x="6573627" y="3177816"/>
            <a:ext cx="1728000" cy="964797"/>
          </a:xfrm>
          <a:prstGeom prst="rect">
            <a:avLst/>
          </a:prstGeom>
        </p:spPr>
      </p:pic>
    </p:spTree>
    <p:custDataLst>
      <p:tags r:id="rId1"/>
    </p:custDataLst>
    <p:extLst>
      <p:ext uri="{BB962C8B-B14F-4D97-AF65-F5344CB8AC3E}">
        <p14:creationId xmlns:p14="http://schemas.microsoft.com/office/powerpoint/2010/main" val="503452706"/>
      </p:ext>
    </p:extLst>
  </p:cSld>
  <p:clrMapOvr>
    <a:masterClrMapping/>
  </p:clrMapOvr>
  <p:transition advTm="55412">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316F4-523A-4A4E-95F9-12AD503E0EE9}"/>
              </a:ext>
            </a:extLst>
          </p:cNvPr>
          <p:cNvSpPr>
            <a:spLocks noGrp="1"/>
          </p:cNvSpPr>
          <p:nvPr>
            <p:ph type="title"/>
          </p:nvPr>
        </p:nvSpPr>
        <p:spPr/>
        <p:txBody>
          <a:bodyPr/>
          <a:lstStyle/>
          <a:p>
            <a:r>
              <a:rPr lang="en-US" dirty="0"/>
              <a:t>Data D</a:t>
            </a:r>
            <a:r>
              <a:rPr lang="en-US" altLang="zh-CN" dirty="0"/>
              <a:t>escription</a:t>
            </a:r>
            <a:endParaRPr lang="en-SG" dirty="0"/>
          </a:p>
        </p:txBody>
      </p:sp>
      <p:sp>
        <p:nvSpPr>
          <p:cNvPr id="5" name="Slide Number Placeholder 4">
            <a:extLst>
              <a:ext uri="{FF2B5EF4-FFF2-40B4-BE49-F238E27FC236}">
                <a16:creationId xmlns:a16="http://schemas.microsoft.com/office/drawing/2014/main" id="{85592A28-570C-42CF-935B-0150525D663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
        <p:nvSpPr>
          <p:cNvPr id="10" name="íṩḷîdé">
            <a:extLst>
              <a:ext uri="{FF2B5EF4-FFF2-40B4-BE49-F238E27FC236}">
                <a16:creationId xmlns:a16="http://schemas.microsoft.com/office/drawing/2014/main" id="{3718D993-07C7-4E20-AD22-361C59022FFD}"/>
              </a:ext>
            </a:extLst>
          </p:cNvPr>
          <p:cNvSpPr txBox="1"/>
          <p:nvPr/>
        </p:nvSpPr>
        <p:spPr>
          <a:xfrm>
            <a:off x="476046" y="801328"/>
            <a:ext cx="2106634" cy="338554"/>
          </a:xfrm>
          <a:prstGeom prst="rect">
            <a:avLst/>
          </a:prstGeom>
          <a:noFill/>
        </p:spPr>
        <p:txBody>
          <a:bodyPr wrap="square" rtlCol="0">
            <a:spAutoFit/>
          </a:bodyPr>
          <a:lstStyle/>
          <a:p>
            <a:r>
              <a:rPr lang="en-GB" altLang="zh-CN" sz="1600" b="1" dirty="0">
                <a:solidFill>
                  <a:schemeClr val="accent2">
                    <a:lumMod val="75000"/>
                  </a:schemeClr>
                </a:solidFill>
              </a:rPr>
              <a:t>2 Data Sets</a:t>
            </a:r>
          </a:p>
        </p:txBody>
      </p:sp>
      <p:graphicFrame>
        <p:nvGraphicFramePr>
          <p:cNvPr id="8" name="表格 7">
            <a:extLst>
              <a:ext uri="{FF2B5EF4-FFF2-40B4-BE49-F238E27FC236}">
                <a16:creationId xmlns:a16="http://schemas.microsoft.com/office/drawing/2014/main" id="{44C8589D-80AF-46A8-84B0-08D6A569BA78}"/>
              </a:ext>
            </a:extLst>
          </p:cNvPr>
          <p:cNvGraphicFramePr>
            <a:graphicFrameLocks noGrp="1"/>
          </p:cNvGraphicFramePr>
          <p:nvPr>
            <p:extLst>
              <p:ext uri="{D42A27DB-BD31-4B8C-83A1-F6EECF244321}">
                <p14:modId xmlns:p14="http://schemas.microsoft.com/office/powerpoint/2010/main" val="381185538"/>
              </p:ext>
            </p:extLst>
          </p:nvPr>
        </p:nvGraphicFramePr>
        <p:xfrm>
          <a:off x="476046" y="1328242"/>
          <a:ext cx="8191658" cy="859790"/>
        </p:xfrm>
        <a:graphic>
          <a:graphicData uri="http://schemas.openxmlformats.org/drawingml/2006/table">
            <a:tbl>
              <a:tblPr/>
              <a:tblGrid>
                <a:gridCol w="1312520">
                  <a:extLst>
                    <a:ext uri="{9D8B030D-6E8A-4147-A177-3AD203B41FA5}">
                      <a16:colId xmlns:a16="http://schemas.microsoft.com/office/drawing/2014/main" val="3213045707"/>
                    </a:ext>
                  </a:extLst>
                </a:gridCol>
                <a:gridCol w="605369">
                  <a:extLst>
                    <a:ext uri="{9D8B030D-6E8A-4147-A177-3AD203B41FA5}">
                      <a16:colId xmlns:a16="http://schemas.microsoft.com/office/drawing/2014/main" val="1003406969"/>
                    </a:ext>
                  </a:extLst>
                </a:gridCol>
                <a:gridCol w="1040210">
                  <a:extLst>
                    <a:ext uri="{9D8B030D-6E8A-4147-A177-3AD203B41FA5}">
                      <a16:colId xmlns:a16="http://schemas.microsoft.com/office/drawing/2014/main" val="3961690496"/>
                    </a:ext>
                  </a:extLst>
                </a:gridCol>
                <a:gridCol w="958943">
                  <a:extLst>
                    <a:ext uri="{9D8B030D-6E8A-4147-A177-3AD203B41FA5}">
                      <a16:colId xmlns:a16="http://schemas.microsoft.com/office/drawing/2014/main" val="3098530716"/>
                    </a:ext>
                  </a:extLst>
                </a:gridCol>
                <a:gridCol w="1072319">
                  <a:extLst>
                    <a:ext uri="{9D8B030D-6E8A-4147-A177-3AD203B41FA5}">
                      <a16:colId xmlns:a16="http://schemas.microsoft.com/office/drawing/2014/main" val="3273020641"/>
                    </a:ext>
                  </a:extLst>
                </a:gridCol>
                <a:gridCol w="699289">
                  <a:extLst>
                    <a:ext uri="{9D8B030D-6E8A-4147-A177-3AD203B41FA5}">
                      <a16:colId xmlns:a16="http://schemas.microsoft.com/office/drawing/2014/main" val="1323395411"/>
                    </a:ext>
                  </a:extLst>
                </a:gridCol>
                <a:gridCol w="812665">
                  <a:extLst>
                    <a:ext uri="{9D8B030D-6E8A-4147-A177-3AD203B41FA5}">
                      <a16:colId xmlns:a16="http://schemas.microsoft.com/office/drawing/2014/main" val="288124662"/>
                    </a:ext>
                  </a:extLst>
                </a:gridCol>
                <a:gridCol w="812665">
                  <a:extLst>
                    <a:ext uri="{9D8B030D-6E8A-4147-A177-3AD203B41FA5}">
                      <a16:colId xmlns:a16="http://schemas.microsoft.com/office/drawing/2014/main" val="1019116445"/>
                    </a:ext>
                  </a:extLst>
                </a:gridCol>
                <a:gridCol w="877678">
                  <a:extLst>
                    <a:ext uri="{9D8B030D-6E8A-4147-A177-3AD203B41FA5}">
                      <a16:colId xmlns:a16="http://schemas.microsoft.com/office/drawing/2014/main" val="1039830879"/>
                    </a:ext>
                  </a:extLst>
                </a:gridCol>
              </a:tblGrid>
              <a:tr h="331307">
                <a:tc>
                  <a:txBody>
                    <a:bodyPr/>
                    <a:lstStyle/>
                    <a:p>
                      <a:pPr algn="r" rtl="0" fontAlgn="ctr"/>
                      <a:r>
                        <a:rPr lang="en-US" sz="1400" b="1" i="0" u="none" strike="noStrike" dirty="0">
                          <a:solidFill>
                            <a:schemeClr val="accent4"/>
                          </a:solidFill>
                          <a:effectLst/>
                          <a:latin typeface="+mn-lt"/>
                          <a:ea typeface="等线" panose="02010600030101010101" pitchFamily="2" charset="-122"/>
                        </a:rPr>
                        <a:t>Meta Data</a:t>
                      </a:r>
                    </a:p>
                  </a:txBody>
                  <a:tcPr marL="3175" marR="3175" marT="317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tc>
                  <a:txBody>
                    <a:bodyPr/>
                    <a:lstStyle/>
                    <a:p>
                      <a:pPr algn="ctr" rtl="0" fontAlgn="ctr"/>
                      <a:r>
                        <a:rPr lang="en-US" sz="1400" b="1" i="0" u="none" strike="noStrike" dirty="0" err="1">
                          <a:solidFill>
                            <a:srgbClr val="FFFFFF"/>
                          </a:solidFill>
                          <a:effectLst/>
                          <a:latin typeface="+mn-lt"/>
                          <a:ea typeface="等线" panose="02010600030101010101" pitchFamily="2" charset="-122"/>
                        </a:rPr>
                        <a:t>asin</a:t>
                      </a:r>
                      <a:endParaRPr lang="en-US" sz="1400" b="1" i="0" u="none" strike="noStrike" dirty="0">
                        <a:solidFill>
                          <a:srgbClr val="FFFFFF"/>
                        </a:solidFill>
                        <a:effectLst/>
                        <a:latin typeface="+mn-lt"/>
                        <a:ea typeface="等线" panose="02010600030101010101" pitchFamily="2" charset="-122"/>
                      </a:endParaRPr>
                    </a:p>
                  </a:txBody>
                  <a:tcPr marL="3175" marR="3175" marT="317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6A6A6"/>
                    </a:solidFill>
                  </a:tcPr>
                </a:tc>
                <a:tc>
                  <a:txBody>
                    <a:bodyPr/>
                    <a:lstStyle/>
                    <a:p>
                      <a:pPr algn="ctr" rtl="0" fontAlgn="ctr"/>
                      <a:r>
                        <a:rPr lang="en-US" sz="1400" b="0" i="0" u="none" strike="noStrike" dirty="0" err="1">
                          <a:solidFill>
                            <a:srgbClr val="434343"/>
                          </a:solidFill>
                          <a:effectLst/>
                          <a:latin typeface="+mn-lt"/>
                          <a:ea typeface="等线" panose="02010600030101010101" pitchFamily="2" charset="-122"/>
                        </a:rPr>
                        <a:t>imURL</a:t>
                      </a:r>
                      <a:endParaRPr lang="en-US" sz="1400" b="0" i="0" u="none" strike="noStrike" dirty="0">
                        <a:solidFill>
                          <a:srgbClr val="434343"/>
                        </a:solidFill>
                        <a:effectLst/>
                        <a:latin typeface="+mn-lt"/>
                        <a:ea typeface="等线" panose="02010600030101010101" pitchFamily="2" charset="-122"/>
                      </a:endParaRPr>
                    </a:p>
                  </a:txBody>
                  <a:tcPr marL="3175" marR="3175" marT="317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tc>
                  <a:txBody>
                    <a:bodyPr/>
                    <a:lstStyle/>
                    <a:p>
                      <a:pPr algn="ctr" fontAlgn="ctr"/>
                      <a:r>
                        <a:rPr lang="en-US" sz="1400" b="1" i="0" u="none" strike="noStrike" dirty="0">
                          <a:solidFill>
                            <a:srgbClr val="FFFFFF"/>
                          </a:solidFill>
                          <a:effectLst/>
                          <a:latin typeface="+mn-lt"/>
                          <a:ea typeface="等线" panose="02010600030101010101" pitchFamily="2" charset="-122"/>
                        </a:rPr>
                        <a:t>price</a:t>
                      </a:r>
                    </a:p>
                  </a:txBody>
                  <a:tcPr marL="3175" marR="3175" marT="317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9E00"/>
                    </a:solidFill>
                  </a:tcPr>
                </a:tc>
                <a:tc>
                  <a:txBody>
                    <a:bodyPr/>
                    <a:lstStyle/>
                    <a:p>
                      <a:pPr algn="ctr" fontAlgn="ctr"/>
                      <a:r>
                        <a:rPr lang="en-US" sz="1400" b="1" i="0" u="none" strike="noStrike" dirty="0" err="1">
                          <a:solidFill>
                            <a:srgbClr val="FFFFFF"/>
                          </a:solidFill>
                          <a:effectLst/>
                          <a:latin typeface="+mn-lt"/>
                          <a:ea typeface="等线" panose="02010600030101010101" pitchFamily="2" charset="-122"/>
                        </a:rPr>
                        <a:t>salesRank</a:t>
                      </a:r>
                      <a:endParaRPr lang="en-US" sz="1400" b="1" i="0" u="none" strike="noStrike" dirty="0">
                        <a:solidFill>
                          <a:srgbClr val="FFFFFF"/>
                        </a:solidFill>
                        <a:effectLst/>
                        <a:latin typeface="+mn-lt"/>
                        <a:ea typeface="等线" panose="02010600030101010101" pitchFamily="2" charset="-122"/>
                      </a:endParaRPr>
                    </a:p>
                  </a:txBody>
                  <a:tcPr marL="3175" marR="3175" marT="317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9E00"/>
                    </a:solidFill>
                  </a:tcPr>
                </a:tc>
                <a:tc>
                  <a:txBody>
                    <a:bodyPr/>
                    <a:lstStyle/>
                    <a:p>
                      <a:pPr algn="ctr" fontAlgn="ctr"/>
                      <a:r>
                        <a:rPr lang="en-US" sz="1400" b="1" i="0" u="none" strike="noStrike" dirty="0">
                          <a:solidFill>
                            <a:srgbClr val="FFFFFF"/>
                          </a:solidFill>
                          <a:effectLst/>
                          <a:latin typeface="+mn-lt"/>
                          <a:ea typeface="等线" panose="02010600030101010101" pitchFamily="2" charset="-122"/>
                        </a:rPr>
                        <a:t>title</a:t>
                      </a:r>
                    </a:p>
                  </a:txBody>
                  <a:tcPr marL="3175" marR="3175" marT="317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F75B5"/>
                    </a:solidFill>
                  </a:tcPr>
                </a:tc>
                <a:tc>
                  <a:txBody>
                    <a:bodyPr/>
                    <a:lstStyle/>
                    <a:p>
                      <a:pPr algn="ctr" fontAlgn="ctr"/>
                      <a:r>
                        <a:rPr lang="en-US" sz="1400" b="1" i="0" u="none" strike="noStrike">
                          <a:solidFill>
                            <a:srgbClr val="FFFFFF"/>
                          </a:solidFill>
                          <a:effectLst/>
                          <a:latin typeface="+mn-lt"/>
                          <a:ea typeface="等线" panose="02010600030101010101" pitchFamily="2" charset="-122"/>
                        </a:rPr>
                        <a:t>brand</a:t>
                      </a:r>
                    </a:p>
                  </a:txBody>
                  <a:tcPr marL="3175" marR="3175" marT="317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9E00"/>
                    </a:solidFill>
                  </a:tcPr>
                </a:tc>
                <a:tc gridSpan="2">
                  <a:txBody>
                    <a:bodyPr/>
                    <a:lstStyle/>
                    <a:p>
                      <a:pPr algn="ctr" rtl="0" fontAlgn="ctr"/>
                      <a:r>
                        <a:rPr lang="zh-CN" altLang="en-US" sz="1400" b="0" i="0" u="none" strike="noStrike" dirty="0">
                          <a:solidFill>
                            <a:srgbClr val="434343"/>
                          </a:solidFill>
                          <a:effectLst/>
                          <a:latin typeface="+mn-lt"/>
                          <a:ea typeface="等线" panose="02010600030101010101" pitchFamily="2" charset="-122"/>
                        </a:rPr>
                        <a:t>　</a:t>
                      </a:r>
                    </a:p>
                    <a:p>
                      <a:pPr algn="ctr" rtl="0" fontAlgn="ctr"/>
                      <a:r>
                        <a:rPr lang="zh-CN" altLang="en-US" sz="1400" b="0" i="0" u="none" strike="noStrike" dirty="0">
                          <a:solidFill>
                            <a:srgbClr val="434343"/>
                          </a:solidFill>
                          <a:effectLst/>
                          <a:latin typeface="+mn-lt"/>
                          <a:ea typeface="等线" panose="02010600030101010101" pitchFamily="2" charset="-122"/>
                        </a:rPr>
                        <a:t>　</a:t>
                      </a:r>
                    </a:p>
                  </a:txBody>
                  <a:tcPr marL="3175" marR="3175" marT="317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tc hMerge="1">
                  <a:txBody>
                    <a:bodyPr/>
                    <a:lstStyle/>
                    <a:p>
                      <a:pPr algn="ctr" rtl="0" fontAlgn="ctr"/>
                      <a:r>
                        <a:rPr lang="zh-CN" altLang="en-US" sz="1400" b="0" i="0" u="none" strike="noStrike" dirty="0">
                          <a:solidFill>
                            <a:srgbClr val="434343"/>
                          </a:solidFill>
                          <a:effectLst/>
                          <a:latin typeface="Montserrat" panose="020B0604020202020204" charset="0"/>
                          <a:ea typeface="等线" panose="02010600030101010101" pitchFamily="2" charset="-122"/>
                        </a:rPr>
                        <a:t>　</a:t>
                      </a:r>
                    </a:p>
                  </a:txBody>
                  <a:tcPr marL="3175" marR="3175" marT="317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2578894722"/>
                  </a:ext>
                </a:extLst>
              </a:tr>
              <a:tr h="387350">
                <a:tc>
                  <a:txBody>
                    <a:bodyPr/>
                    <a:lstStyle/>
                    <a:p>
                      <a:pPr algn="r" rtl="0" fontAlgn="ctr"/>
                      <a:r>
                        <a:rPr lang="en-US" sz="1400" b="1" i="0" u="none" strike="noStrike" dirty="0">
                          <a:solidFill>
                            <a:schemeClr val="accent4"/>
                          </a:solidFill>
                          <a:effectLst/>
                          <a:latin typeface="+mn-lt"/>
                          <a:ea typeface="等线" panose="02010600030101010101" pitchFamily="2" charset="-122"/>
                        </a:rPr>
                        <a:t>Review Data</a:t>
                      </a:r>
                    </a:p>
                  </a:txBody>
                  <a:tcPr marL="3175" marR="3175" marT="317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tc>
                  <a:txBody>
                    <a:bodyPr/>
                    <a:lstStyle/>
                    <a:p>
                      <a:pPr algn="ctr" rtl="0" fontAlgn="ctr"/>
                      <a:r>
                        <a:rPr lang="en-US" sz="1400" b="1" i="0" u="none" strike="noStrike">
                          <a:solidFill>
                            <a:srgbClr val="FFFFFF"/>
                          </a:solidFill>
                          <a:effectLst/>
                          <a:latin typeface="+mn-lt"/>
                          <a:ea typeface="等线" panose="02010600030101010101" pitchFamily="2" charset="-122"/>
                        </a:rPr>
                        <a:t>asin</a:t>
                      </a:r>
                    </a:p>
                  </a:txBody>
                  <a:tcPr marL="3175" marR="3175" marT="317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6A6A6"/>
                    </a:solidFill>
                  </a:tcPr>
                </a:tc>
                <a:tc>
                  <a:txBody>
                    <a:bodyPr/>
                    <a:lstStyle/>
                    <a:p>
                      <a:pPr algn="ctr" fontAlgn="ctr"/>
                      <a:r>
                        <a:rPr lang="en-US" sz="1400" b="1" i="0" u="none" strike="noStrike" dirty="0">
                          <a:solidFill>
                            <a:srgbClr val="FFFFFF"/>
                          </a:solidFill>
                          <a:effectLst/>
                          <a:latin typeface="+mn-lt"/>
                          <a:ea typeface="等线" panose="02010600030101010101" pitchFamily="2" charset="-122"/>
                        </a:rPr>
                        <a:t>helpful</a:t>
                      </a:r>
                    </a:p>
                  </a:txBody>
                  <a:tcPr marL="3175" marR="3175" marT="317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9E00"/>
                    </a:solidFill>
                  </a:tcPr>
                </a:tc>
                <a:tc>
                  <a:txBody>
                    <a:bodyPr/>
                    <a:lstStyle/>
                    <a:p>
                      <a:pPr algn="ctr" fontAlgn="ctr"/>
                      <a:r>
                        <a:rPr lang="en-US" sz="1400" b="1" i="0" u="none" strike="noStrike" dirty="0">
                          <a:solidFill>
                            <a:srgbClr val="FFFFFF"/>
                          </a:solidFill>
                          <a:effectLst/>
                          <a:latin typeface="+mn-lt"/>
                          <a:ea typeface="等线" panose="02010600030101010101" pitchFamily="2" charset="-122"/>
                        </a:rPr>
                        <a:t>overall (rating)</a:t>
                      </a:r>
                    </a:p>
                  </a:txBody>
                  <a:tcPr marL="3175" marR="3175" marT="317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9E00"/>
                    </a:solidFill>
                  </a:tcPr>
                </a:tc>
                <a:tc>
                  <a:txBody>
                    <a:bodyPr/>
                    <a:lstStyle/>
                    <a:p>
                      <a:pPr algn="ctr" fontAlgn="ctr"/>
                      <a:r>
                        <a:rPr lang="en-US" sz="1400" b="1" i="0" u="none" strike="noStrike">
                          <a:solidFill>
                            <a:srgbClr val="FFFFFF"/>
                          </a:solidFill>
                          <a:effectLst/>
                          <a:latin typeface="+mn-lt"/>
                          <a:ea typeface="等线" panose="02010600030101010101" pitchFamily="2" charset="-122"/>
                        </a:rPr>
                        <a:t>review text</a:t>
                      </a:r>
                    </a:p>
                  </a:txBody>
                  <a:tcPr marL="3175" marR="3175" marT="317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F75B5"/>
                    </a:solidFill>
                  </a:tcPr>
                </a:tc>
                <a:tc>
                  <a:txBody>
                    <a:bodyPr/>
                    <a:lstStyle/>
                    <a:p>
                      <a:pPr algn="ctr" rtl="0" fontAlgn="ctr"/>
                      <a:r>
                        <a:rPr lang="en-US" sz="1400" b="0" i="0" u="none" strike="noStrike" dirty="0">
                          <a:solidFill>
                            <a:srgbClr val="434343"/>
                          </a:solidFill>
                          <a:effectLst/>
                          <a:latin typeface="+mn-lt"/>
                          <a:ea typeface="等线" panose="02010600030101010101" pitchFamily="2" charset="-122"/>
                        </a:rPr>
                        <a:t>review time</a:t>
                      </a:r>
                    </a:p>
                  </a:txBody>
                  <a:tcPr marL="3175" marR="3175" marT="317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tc>
                  <a:txBody>
                    <a:bodyPr/>
                    <a:lstStyle/>
                    <a:p>
                      <a:pPr algn="ctr" rtl="0" fontAlgn="ctr"/>
                      <a:r>
                        <a:rPr lang="en-US" sz="1400" b="0" i="0" u="none" strike="noStrike" dirty="0">
                          <a:solidFill>
                            <a:srgbClr val="434343"/>
                          </a:solidFill>
                          <a:effectLst/>
                          <a:latin typeface="+mn-lt"/>
                          <a:ea typeface="等线" panose="02010600030101010101" pitchFamily="2" charset="-122"/>
                        </a:rPr>
                        <a:t>reviewer ID</a:t>
                      </a:r>
                    </a:p>
                  </a:txBody>
                  <a:tcPr marL="3175" marR="3175" marT="317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tc>
                  <a:txBody>
                    <a:bodyPr/>
                    <a:lstStyle/>
                    <a:p>
                      <a:pPr algn="ctr" rtl="0" fontAlgn="ctr"/>
                      <a:r>
                        <a:rPr lang="en-US" sz="1400" b="0" i="0" u="none" strike="noStrike" dirty="0">
                          <a:solidFill>
                            <a:srgbClr val="434343"/>
                          </a:solidFill>
                          <a:effectLst/>
                          <a:latin typeface="+mn-lt"/>
                          <a:ea typeface="等线" panose="02010600030101010101" pitchFamily="2" charset="-122"/>
                        </a:rPr>
                        <a:t>reviewer name</a:t>
                      </a:r>
                    </a:p>
                  </a:txBody>
                  <a:tcPr marL="3175" marR="3175" marT="317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tc>
                  <a:txBody>
                    <a:bodyPr/>
                    <a:lstStyle/>
                    <a:p>
                      <a:pPr algn="ctr" rtl="0" fontAlgn="ctr"/>
                      <a:r>
                        <a:rPr lang="en-US" sz="1400" b="0" i="0" u="none" strike="noStrike" dirty="0">
                          <a:solidFill>
                            <a:srgbClr val="434343"/>
                          </a:solidFill>
                          <a:effectLst/>
                          <a:latin typeface="+mn-lt"/>
                          <a:ea typeface="等线" panose="02010600030101010101" pitchFamily="2" charset="-122"/>
                        </a:rPr>
                        <a:t>summary</a:t>
                      </a:r>
                    </a:p>
                  </a:txBody>
                  <a:tcPr marL="3175" marR="3175" marT="317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2597666770"/>
                  </a:ext>
                </a:extLst>
              </a:tr>
            </a:tbl>
          </a:graphicData>
        </a:graphic>
      </p:graphicFrame>
      <p:grpSp>
        <p:nvGrpSpPr>
          <p:cNvPr id="34" name="组合 33">
            <a:extLst>
              <a:ext uri="{FF2B5EF4-FFF2-40B4-BE49-F238E27FC236}">
                <a16:creationId xmlns:a16="http://schemas.microsoft.com/office/drawing/2014/main" id="{AFA08012-186B-47A1-B9D2-156888CF11A2}"/>
              </a:ext>
            </a:extLst>
          </p:cNvPr>
          <p:cNvGrpSpPr/>
          <p:nvPr/>
        </p:nvGrpSpPr>
        <p:grpSpPr>
          <a:xfrm>
            <a:off x="1021845" y="2240695"/>
            <a:ext cx="5371552" cy="2101477"/>
            <a:chOff x="956008" y="2242006"/>
            <a:chExt cx="5371552" cy="2101477"/>
          </a:xfrm>
        </p:grpSpPr>
        <p:cxnSp>
          <p:nvCxnSpPr>
            <p:cNvPr id="12" name="直接箭头连接符 11">
              <a:extLst>
                <a:ext uri="{FF2B5EF4-FFF2-40B4-BE49-F238E27FC236}">
                  <a16:creationId xmlns:a16="http://schemas.microsoft.com/office/drawing/2014/main" id="{D1B27335-88B9-4DEB-B51F-30C20CB45EBF}"/>
                </a:ext>
              </a:extLst>
            </p:cNvPr>
            <p:cNvCxnSpPr>
              <a:cxnSpLocks/>
            </p:cNvCxnSpPr>
            <p:nvPr/>
          </p:nvCxnSpPr>
          <p:spPr>
            <a:xfrm>
              <a:off x="2007126" y="2242006"/>
              <a:ext cx="0" cy="432217"/>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íṩḷîdé">
              <a:extLst>
                <a:ext uri="{FF2B5EF4-FFF2-40B4-BE49-F238E27FC236}">
                  <a16:creationId xmlns:a16="http://schemas.microsoft.com/office/drawing/2014/main" id="{CA6F6044-B2B5-4253-9A6A-95D90DCCBA09}"/>
                </a:ext>
              </a:extLst>
            </p:cNvPr>
            <p:cNvSpPr txBox="1"/>
            <p:nvPr/>
          </p:nvSpPr>
          <p:spPr>
            <a:xfrm>
              <a:off x="1358723" y="2652219"/>
              <a:ext cx="1296805" cy="276999"/>
            </a:xfrm>
            <a:prstGeom prst="rect">
              <a:avLst/>
            </a:prstGeom>
            <a:noFill/>
          </p:spPr>
          <p:txBody>
            <a:bodyPr wrap="square" rtlCol="0">
              <a:spAutoFit/>
            </a:bodyPr>
            <a:lstStyle/>
            <a:p>
              <a:pPr algn="ctr"/>
              <a:r>
                <a:rPr lang="en-GB" altLang="zh-CN" sz="1200" b="1" dirty="0">
                  <a:solidFill>
                    <a:schemeClr val="accent2">
                      <a:lumMod val="75000"/>
                    </a:schemeClr>
                  </a:solidFill>
                </a:rPr>
                <a:t>Merge Key</a:t>
              </a:r>
            </a:p>
          </p:txBody>
        </p:sp>
        <p:cxnSp>
          <p:nvCxnSpPr>
            <p:cNvPr id="14" name="直接箭头连接符 13">
              <a:extLst>
                <a:ext uri="{FF2B5EF4-FFF2-40B4-BE49-F238E27FC236}">
                  <a16:creationId xmlns:a16="http://schemas.microsoft.com/office/drawing/2014/main" id="{3C40365B-DC3D-409E-9CD0-7617E4FCA313}"/>
                </a:ext>
              </a:extLst>
            </p:cNvPr>
            <p:cNvCxnSpPr>
              <a:cxnSpLocks/>
            </p:cNvCxnSpPr>
            <p:nvPr/>
          </p:nvCxnSpPr>
          <p:spPr>
            <a:xfrm>
              <a:off x="3468522" y="2261209"/>
              <a:ext cx="0" cy="8260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íṩḷîdé">
              <a:extLst>
                <a:ext uri="{FF2B5EF4-FFF2-40B4-BE49-F238E27FC236}">
                  <a16:creationId xmlns:a16="http://schemas.microsoft.com/office/drawing/2014/main" id="{B6B43EB2-4892-495B-A820-A6E75AB28920}"/>
                </a:ext>
              </a:extLst>
            </p:cNvPr>
            <p:cNvSpPr txBox="1"/>
            <p:nvPr/>
          </p:nvSpPr>
          <p:spPr>
            <a:xfrm>
              <a:off x="2655186" y="3162573"/>
              <a:ext cx="1626672" cy="461665"/>
            </a:xfrm>
            <a:prstGeom prst="rect">
              <a:avLst/>
            </a:prstGeom>
            <a:noFill/>
          </p:spPr>
          <p:txBody>
            <a:bodyPr wrap="square" rtlCol="0">
              <a:spAutoFit/>
            </a:bodyPr>
            <a:lstStyle/>
            <a:p>
              <a:pPr algn="ctr"/>
              <a:r>
                <a:rPr lang="en-GB" altLang="zh-CN" sz="1200" b="1" dirty="0">
                  <a:solidFill>
                    <a:schemeClr val="accent2">
                      <a:lumMod val="75000"/>
                    </a:schemeClr>
                  </a:solidFill>
                </a:rPr>
                <a:t>Product /Review Description</a:t>
              </a:r>
            </a:p>
          </p:txBody>
        </p:sp>
        <p:cxnSp>
          <p:nvCxnSpPr>
            <p:cNvPr id="17" name="直接箭头连接符 16">
              <a:extLst>
                <a:ext uri="{FF2B5EF4-FFF2-40B4-BE49-F238E27FC236}">
                  <a16:creationId xmlns:a16="http://schemas.microsoft.com/office/drawing/2014/main" id="{21DDB107-ACCC-4413-8542-896326D5FFC7}"/>
                </a:ext>
              </a:extLst>
            </p:cNvPr>
            <p:cNvCxnSpPr>
              <a:cxnSpLocks/>
            </p:cNvCxnSpPr>
            <p:nvPr/>
          </p:nvCxnSpPr>
          <p:spPr>
            <a:xfrm>
              <a:off x="5514224" y="2267103"/>
              <a:ext cx="0" cy="447843"/>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íṩḷîdé">
              <a:extLst>
                <a:ext uri="{FF2B5EF4-FFF2-40B4-BE49-F238E27FC236}">
                  <a16:creationId xmlns:a16="http://schemas.microsoft.com/office/drawing/2014/main" id="{F678F2B9-EA8D-4854-BF4F-C3BCC1D6608A}"/>
                </a:ext>
              </a:extLst>
            </p:cNvPr>
            <p:cNvSpPr txBox="1"/>
            <p:nvPr/>
          </p:nvSpPr>
          <p:spPr>
            <a:xfrm>
              <a:off x="4700888" y="2714946"/>
              <a:ext cx="1626672" cy="276999"/>
            </a:xfrm>
            <a:prstGeom prst="rect">
              <a:avLst/>
            </a:prstGeom>
            <a:noFill/>
          </p:spPr>
          <p:txBody>
            <a:bodyPr wrap="square" rtlCol="0">
              <a:spAutoFit/>
            </a:bodyPr>
            <a:lstStyle/>
            <a:p>
              <a:pPr algn="ctr"/>
              <a:r>
                <a:rPr lang="en-GB" altLang="zh-CN" sz="1200" b="1" dirty="0">
                  <a:solidFill>
                    <a:schemeClr val="accent2">
                      <a:lumMod val="75000"/>
                    </a:schemeClr>
                  </a:solidFill>
                </a:rPr>
                <a:t>Text Objects</a:t>
              </a:r>
            </a:p>
          </p:txBody>
        </p:sp>
        <p:sp>
          <p:nvSpPr>
            <p:cNvPr id="24" name="íṩḷîdé">
              <a:extLst>
                <a:ext uri="{FF2B5EF4-FFF2-40B4-BE49-F238E27FC236}">
                  <a16:creationId xmlns:a16="http://schemas.microsoft.com/office/drawing/2014/main" id="{D574DA69-25CE-456C-B26F-28EC446CAD54}"/>
                </a:ext>
              </a:extLst>
            </p:cNvPr>
            <p:cNvSpPr txBox="1"/>
            <p:nvPr/>
          </p:nvSpPr>
          <p:spPr>
            <a:xfrm>
              <a:off x="956008" y="3881818"/>
              <a:ext cx="1626672" cy="461665"/>
            </a:xfrm>
            <a:prstGeom prst="rect">
              <a:avLst/>
            </a:prstGeom>
            <a:noFill/>
          </p:spPr>
          <p:txBody>
            <a:bodyPr wrap="square" rtlCol="0">
              <a:spAutoFit/>
            </a:bodyPr>
            <a:lstStyle/>
            <a:p>
              <a:pPr algn="ctr"/>
              <a:r>
                <a:rPr lang="en-GB" altLang="zh-CN" sz="1200" b="1" dirty="0">
                  <a:solidFill>
                    <a:schemeClr val="accent2">
                      <a:lumMod val="75000"/>
                    </a:schemeClr>
                  </a:solidFill>
                </a:rPr>
                <a:t>13,132 Products</a:t>
              </a:r>
            </a:p>
            <a:p>
              <a:pPr algn="ctr"/>
              <a:r>
                <a:rPr lang="en-GB" altLang="zh-CN" sz="1200" b="1" dirty="0">
                  <a:solidFill>
                    <a:schemeClr val="accent2">
                      <a:lumMod val="75000"/>
                    </a:schemeClr>
                  </a:solidFill>
                </a:rPr>
                <a:t>133,159 Reviews</a:t>
              </a:r>
              <a:endParaRPr lang="en-US" altLang="zh-CN" sz="1200" b="1" dirty="0">
                <a:solidFill>
                  <a:schemeClr val="accent2">
                    <a:lumMod val="75000"/>
                  </a:schemeClr>
                </a:solidFill>
              </a:endParaRPr>
            </a:p>
          </p:txBody>
        </p:sp>
        <p:cxnSp>
          <p:nvCxnSpPr>
            <p:cNvPr id="26" name="连接符: 肘形 25">
              <a:extLst>
                <a:ext uri="{FF2B5EF4-FFF2-40B4-BE49-F238E27FC236}">
                  <a16:creationId xmlns:a16="http://schemas.microsoft.com/office/drawing/2014/main" id="{56234216-1775-402E-9B44-BD5C9C436517}"/>
                </a:ext>
              </a:extLst>
            </p:cNvPr>
            <p:cNvCxnSpPr>
              <a:cxnSpLocks/>
            </p:cNvCxnSpPr>
            <p:nvPr/>
          </p:nvCxnSpPr>
          <p:spPr>
            <a:xfrm rot="5400000">
              <a:off x="2847779" y="3395301"/>
              <a:ext cx="391807" cy="84968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AFBBC442-DB09-472B-A453-1EC3A493BCD3}"/>
                </a:ext>
              </a:extLst>
            </p:cNvPr>
            <p:cNvCxnSpPr>
              <a:cxnSpLocks/>
            </p:cNvCxnSpPr>
            <p:nvPr/>
          </p:nvCxnSpPr>
          <p:spPr>
            <a:xfrm rot="5400000">
              <a:off x="3444039" y="2166748"/>
              <a:ext cx="1244989" cy="2895382"/>
            </a:xfrm>
            <a:prstGeom prst="bentConnector2">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00A628C4-F3FC-4029-A3EB-9E64CCF1F3C2}"/>
                </a:ext>
              </a:extLst>
            </p:cNvPr>
            <p:cNvCxnSpPr>
              <a:cxnSpLocks/>
            </p:cNvCxnSpPr>
            <p:nvPr/>
          </p:nvCxnSpPr>
          <p:spPr>
            <a:xfrm flipV="1">
              <a:off x="2007126" y="2929218"/>
              <a:ext cx="0" cy="945178"/>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3122860"/>
      </p:ext>
    </p:extLst>
  </p:cSld>
  <p:clrMapOvr>
    <a:masterClrMapping/>
  </p:clrMapOvr>
  <p:transition advTm="48609">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316F4-523A-4A4E-95F9-12AD503E0EE9}"/>
              </a:ext>
            </a:extLst>
          </p:cNvPr>
          <p:cNvSpPr>
            <a:spLocks noGrp="1"/>
          </p:cNvSpPr>
          <p:nvPr>
            <p:ph type="title"/>
          </p:nvPr>
        </p:nvSpPr>
        <p:spPr/>
        <p:txBody>
          <a:bodyPr/>
          <a:lstStyle/>
          <a:p>
            <a:r>
              <a:rPr lang="en-US" dirty="0"/>
              <a:t>Data D</a:t>
            </a:r>
            <a:r>
              <a:rPr lang="en-US" altLang="zh-CN" dirty="0"/>
              <a:t>escription</a:t>
            </a:r>
            <a:endParaRPr lang="en-SG" dirty="0"/>
          </a:p>
        </p:txBody>
      </p:sp>
      <p:sp>
        <p:nvSpPr>
          <p:cNvPr id="5" name="Slide Number Placeholder 4">
            <a:extLst>
              <a:ext uri="{FF2B5EF4-FFF2-40B4-BE49-F238E27FC236}">
                <a16:creationId xmlns:a16="http://schemas.microsoft.com/office/drawing/2014/main" id="{85592A28-570C-42CF-935B-0150525D663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pic>
        <p:nvPicPr>
          <p:cNvPr id="12" name="图片 11">
            <a:extLst>
              <a:ext uri="{FF2B5EF4-FFF2-40B4-BE49-F238E27FC236}">
                <a16:creationId xmlns:a16="http://schemas.microsoft.com/office/drawing/2014/main" id="{7A7343AE-4780-490C-86CE-DE241CFDC730}"/>
              </a:ext>
            </a:extLst>
          </p:cNvPr>
          <p:cNvPicPr>
            <a:picLocks noChangeAspect="1"/>
          </p:cNvPicPr>
          <p:nvPr/>
        </p:nvPicPr>
        <p:blipFill>
          <a:blip r:embed="rId2"/>
          <a:stretch>
            <a:fillRect/>
          </a:stretch>
        </p:blipFill>
        <p:spPr>
          <a:xfrm>
            <a:off x="417359" y="607465"/>
            <a:ext cx="4784064" cy="1874560"/>
          </a:xfrm>
          <a:prstGeom prst="rect">
            <a:avLst/>
          </a:prstGeom>
        </p:spPr>
      </p:pic>
      <p:pic>
        <p:nvPicPr>
          <p:cNvPr id="14" name="图片 13">
            <a:extLst>
              <a:ext uri="{FF2B5EF4-FFF2-40B4-BE49-F238E27FC236}">
                <a16:creationId xmlns:a16="http://schemas.microsoft.com/office/drawing/2014/main" id="{27EA7ADA-2CDC-46F1-9756-67728A28CEDD}"/>
              </a:ext>
            </a:extLst>
          </p:cNvPr>
          <p:cNvPicPr>
            <a:picLocks noChangeAspect="1"/>
          </p:cNvPicPr>
          <p:nvPr/>
        </p:nvPicPr>
        <p:blipFill>
          <a:blip r:embed="rId3"/>
          <a:stretch>
            <a:fillRect/>
          </a:stretch>
        </p:blipFill>
        <p:spPr>
          <a:xfrm>
            <a:off x="417361" y="2703711"/>
            <a:ext cx="4784064" cy="1951416"/>
          </a:xfrm>
          <a:prstGeom prst="rect">
            <a:avLst/>
          </a:prstGeom>
        </p:spPr>
      </p:pic>
      <p:sp>
        <p:nvSpPr>
          <p:cNvPr id="3" name="Rectangle 2">
            <a:extLst>
              <a:ext uri="{FF2B5EF4-FFF2-40B4-BE49-F238E27FC236}">
                <a16:creationId xmlns:a16="http://schemas.microsoft.com/office/drawing/2014/main" id="{C33D725D-5644-4C91-A71F-F185CD055E54}"/>
              </a:ext>
            </a:extLst>
          </p:cNvPr>
          <p:cNvSpPr/>
          <p:nvPr/>
        </p:nvSpPr>
        <p:spPr>
          <a:xfrm>
            <a:off x="5769032" y="681644"/>
            <a:ext cx="2776451" cy="383216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accent4"/>
                </a:solidFill>
              </a:rPr>
              <a:t>Top brands have more product </a:t>
            </a:r>
            <a:r>
              <a:rPr lang="en-US" dirty="0" err="1">
                <a:solidFill>
                  <a:schemeClr val="accent4"/>
                </a:solidFill>
              </a:rPr>
              <a:t>asins</a:t>
            </a:r>
            <a:r>
              <a:rPr lang="en-US" dirty="0">
                <a:solidFill>
                  <a:schemeClr val="accent4"/>
                </a:solidFill>
              </a:rPr>
              <a:t> and reviews in total.</a:t>
            </a:r>
          </a:p>
          <a:p>
            <a:pPr marL="285750" indent="-285750">
              <a:buFont typeface="Arial" panose="020B0604020202020204" pitchFamily="34" charset="0"/>
              <a:buChar char="•"/>
            </a:pPr>
            <a:endParaRPr lang="en-US" dirty="0">
              <a:solidFill>
                <a:schemeClr val="accent4"/>
              </a:solidFill>
            </a:endParaRPr>
          </a:p>
          <a:p>
            <a:pPr marL="285750" indent="-285750">
              <a:buFont typeface="Arial" panose="020B0604020202020204" pitchFamily="34" charset="0"/>
              <a:buChar char="•"/>
            </a:pPr>
            <a:r>
              <a:rPr lang="en-US" dirty="0">
                <a:solidFill>
                  <a:schemeClr val="accent4"/>
                </a:solidFill>
              </a:rPr>
              <a:t>Number of the product </a:t>
            </a:r>
            <a:r>
              <a:rPr lang="en-US" dirty="0" err="1">
                <a:solidFill>
                  <a:schemeClr val="accent4"/>
                </a:solidFill>
              </a:rPr>
              <a:t>asins</a:t>
            </a:r>
            <a:r>
              <a:rPr lang="en-US" dirty="0">
                <a:solidFill>
                  <a:schemeClr val="accent4"/>
                </a:solidFill>
              </a:rPr>
              <a:t> and number of reviews do not necessarily align.</a:t>
            </a:r>
          </a:p>
        </p:txBody>
      </p:sp>
      <p:sp>
        <p:nvSpPr>
          <p:cNvPr id="19" name="文本框 18">
            <a:extLst>
              <a:ext uri="{FF2B5EF4-FFF2-40B4-BE49-F238E27FC236}">
                <a16:creationId xmlns:a16="http://schemas.microsoft.com/office/drawing/2014/main" id="{03747D02-F10F-4047-A02C-BB7D3D55E42F}"/>
              </a:ext>
            </a:extLst>
          </p:cNvPr>
          <p:cNvSpPr txBox="1"/>
          <p:nvPr/>
        </p:nvSpPr>
        <p:spPr>
          <a:xfrm>
            <a:off x="3588422" y="1728826"/>
            <a:ext cx="1613001" cy="430887"/>
          </a:xfrm>
          <a:prstGeom prst="rect">
            <a:avLst/>
          </a:prstGeom>
          <a:noFill/>
        </p:spPr>
        <p:txBody>
          <a:bodyPr wrap="square" rtlCol="0">
            <a:spAutoFit/>
          </a:bodyPr>
          <a:lstStyle/>
          <a:p>
            <a:pPr algn="ctr"/>
            <a:r>
              <a:rPr lang="en-US" altLang="zh-CN" sz="1100" b="1" dirty="0"/>
              <a:t>Top15 Brands with Most Product </a:t>
            </a:r>
            <a:r>
              <a:rPr lang="en-US" altLang="zh-CN" sz="1100" b="1" dirty="0" err="1"/>
              <a:t>Asins</a:t>
            </a:r>
            <a:endParaRPr lang="zh-CN" altLang="en-US" sz="1100" b="1" dirty="0"/>
          </a:p>
        </p:txBody>
      </p:sp>
      <p:sp>
        <p:nvSpPr>
          <p:cNvPr id="20" name="文本框 19">
            <a:extLst>
              <a:ext uri="{FF2B5EF4-FFF2-40B4-BE49-F238E27FC236}">
                <a16:creationId xmlns:a16="http://schemas.microsoft.com/office/drawing/2014/main" id="{0E52B24B-13EF-46B5-B112-A27732CEE76E}"/>
              </a:ext>
            </a:extLst>
          </p:cNvPr>
          <p:cNvSpPr txBox="1"/>
          <p:nvPr/>
        </p:nvSpPr>
        <p:spPr>
          <a:xfrm>
            <a:off x="3588421" y="3925825"/>
            <a:ext cx="1613001" cy="430887"/>
          </a:xfrm>
          <a:prstGeom prst="rect">
            <a:avLst/>
          </a:prstGeom>
          <a:noFill/>
        </p:spPr>
        <p:txBody>
          <a:bodyPr wrap="square" rtlCol="0">
            <a:spAutoFit/>
          </a:bodyPr>
          <a:lstStyle/>
          <a:p>
            <a:pPr algn="ctr"/>
            <a:r>
              <a:rPr lang="en-US" altLang="zh-CN" sz="1100" b="1" dirty="0"/>
              <a:t>Top15 Brands with Most Reviews</a:t>
            </a:r>
            <a:endParaRPr lang="zh-CN" altLang="en-US" sz="1100" b="1" dirty="0"/>
          </a:p>
        </p:txBody>
      </p:sp>
    </p:spTree>
    <p:extLst>
      <p:ext uri="{BB962C8B-B14F-4D97-AF65-F5344CB8AC3E}">
        <p14:creationId xmlns:p14="http://schemas.microsoft.com/office/powerpoint/2010/main" val="1162250735"/>
      </p:ext>
    </p:extLst>
  </p:cSld>
  <p:clrMapOvr>
    <a:masterClrMapping/>
  </p:clrMapOvr>
  <p:transition advTm="23415">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316F4-523A-4A4E-95F9-12AD503E0EE9}"/>
              </a:ext>
            </a:extLst>
          </p:cNvPr>
          <p:cNvSpPr>
            <a:spLocks noGrp="1"/>
          </p:cNvSpPr>
          <p:nvPr>
            <p:ph type="title"/>
          </p:nvPr>
        </p:nvSpPr>
        <p:spPr/>
        <p:txBody>
          <a:bodyPr/>
          <a:lstStyle/>
          <a:p>
            <a:r>
              <a:rPr lang="en-US" dirty="0"/>
              <a:t>Data D</a:t>
            </a:r>
            <a:r>
              <a:rPr lang="en-US" altLang="zh-CN" dirty="0"/>
              <a:t>escription</a:t>
            </a:r>
            <a:endParaRPr lang="en-SG" dirty="0"/>
          </a:p>
        </p:txBody>
      </p:sp>
      <p:sp>
        <p:nvSpPr>
          <p:cNvPr id="5" name="Slide Number Placeholder 4">
            <a:extLst>
              <a:ext uri="{FF2B5EF4-FFF2-40B4-BE49-F238E27FC236}">
                <a16:creationId xmlns:a16="http://schemas.microsoft.com/office/drawing/2014/main" id="{85592A28-570C-42CF-935B-0150525D663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pic>
        <p:nvPicPr>
          <p:cNvPr id="16" name="图片 15">
            <a:extLst>
              <a:ext uri="{FF2B5EF4-FFF2-40B4-BE49-F238E27FC236}">
                <a16:creationId xmlns:a16="http://schemas.microsoft.com/office/drawing/2014/main" id="{6D1CE265-D669-4E61-9B61-A1C7F3D5D2E6}"/>
              </a:ext>
            </a:extLst>
          </p:cNvPr>
          <p:cNvPicPr>
            <a:picLocks noChangeAspect="1"/>
          </p:cNvPicPr>
          <p:nvPr/>
        </p:nvPicPr>
        <p:blipFill>
          <a:blip r:embed="rId2"/>
          <a:stretch>
            <a:fillRect/>
          </a:stretch>
        </p:blipFill>
        <p:spPr>
          <a:xfrm>
            <a:off x="722952" y="503305"/>
            <a:ext cx="4285380" cy="2084650"/>
          </a:xfrm>
          <a:prstGeom prst="rect">
            <a:avLst/>
          </a:prstGeom>
        </p:spPr>
      </p:pic>
      <p:pic>
        <p:nvPicPr>
          <p:cNvPr id="1026" name="Picture 2">
            <a:extLst>
              <a:ext uri="{FF2B5EF4-FFF2-40B4-BE49-F238E27FC236}">
                <a16:creationId xmlns:a16="http://schemas.microsoft.com/office/drawing/2014/main" id="{7F54FAF4-6458-4739-BDCE-B8893D08D5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952" y="2571750"/>
            <a:ext cx="1969042" cy="21399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3F9AC3A-26A6-48C3-98EC-1D86A2B805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65" y="2566742"/>
            <a:ext cx="2103715" cy="2139994"/>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DA18E9C1-1070-4E38-A16E-D6AD0B23F300}"/>
              </a:ext>
            </a:extLst>
          </p:cNvPr>
          <p:cNvSpPr txBox="1"/>
          <p:nvPr/>
        </p:nvSpPr>
        <p:spPr>
          <a:xfrm>
            <a:off x="1174862" y="2654199"/>
            <a:ext cx="1247242" cy="430887"/>
          </a:xfrm>
          <a:prstGeom prst="rect">
            <a:avLst/>
          </a:prstGeom>
          <a:noFill/>
        </p:spPr>
        <p:txBody>
          <a:bodyPr wrap="square" rtlCol="0">
            <a:spAutoFit/>
          </a:bodyPr>
          <a:lstStyle/>
          <a:p>
            <a:pPr algn="ctr"/>
            <a:r>
              <a:rPr lang="en-US" altLang="zh-CN" sz="1100" b="1" dirty="0"/>
              <a:t>Distribution of Review Counts</a:t>
            </a:r>
            <a:endParaRPr lang="zh-CN" altLang="en-US" sz="1100" b="1" dirty="0"/>
          </a:p>
        </p:txBody>
      </p:sp>
      <p:sp>
        <p:nvSpPr>
          <p:cNvPr id="10" name="文本框 9">
            <a:extLst>
              <a:ext uri="{FF2B5EF4-FFF2-40B4-BE49-F238E27FC236}">
                <a16:creationId xmlns:a16="http://schemas.microsoft.com/office/drawing/2014/main" id="{3FB4E9B1-4FD4-45AD-BD4E-E27D8887CBA3}"/>
              </a:ext>
            </a:extLst>
          </p:cNvPr>
          <p:cNvSpPr txBox="1"/>
          <p:nvPr/>
        </p:nvSpPr>
        <p:spPr>
          <a:xfrm>
            <a:off x="3324633" y="2645160"/>
            <a:ext cx="1247242" cy="430887"/>
          </a:xfrm>
          <a:prstGeom prst="rect">
            <a:avLst/>
          </a:prstGeom>
          <a:noFill/>
        </p:spPr>
        <p:txBody>
          <a:bodyPr wrap="square" rtlCol="0">
            <a:spAutoFit/>
          </a:bodyPr>
          <a:lstStyle/>
          <a:p>
            <a:pPr algn="ctr"/>
            <a:r>
              <a:rPr lang="en-US" altLang="zh-CN" sz="1100" b="1" dirty="0"/>
              <a:t>Distribution of Review Lengths</a:t>
            </a:r>
            <a:endParaRPr lang="zh-CN" altLang="en-US" sz="1100" b="1" dirty="0"/>
          </a:p>
        </p:txBody>
      </p:sp>
      <p:sp>
        <p:nvSpPr>
          <p:cNvPr id="11" name="文本框 10">
            <a:extLst>
              <a:ext uri="{FF2B5EF4-FFF2-40B4-BE49-F238E27FC236}">
                <a16:creationId xmlns:a16="http://schemas.microsoft.com/office/drawing/2014/main" id="{0575CF7A-E6A4-4969-89E9-ABB552A0ED4B}"/>
              </a:ext>
            </a:extLst>
          </p:cNvPr>
          <p:cNvSpPr txBox="1"/>
          <p:nvPr/>
        </p:nvSpPr>
        <p:spPr>
          <a:xfrm>
            <a:off x="2148244" y="459405"/>
            <a:ext cx="1247242" cy="430887"/>
          </a:xfrm>
          <a:prstGeom prst="rect">
            <a:avLst/>
          </a:prstGeom>
          <a:noFill/>
        </p:spPr>
        <p:txBody>
          <a:bodyPr wrap="square" rtlCol="0">
            <a:spAutoFit/>
          </a:bodyPr>
          <a:lstStyle/>
          <a:p>
            <a:pPr algn="ctr"/>
            <a:r>
              <a:rPr lang="en-US" altLang="zh-CN" sz="1100" b="1" dirty="0"/>
              <a:t>Distribution of Overall Ratings</a:t>
            </a:r>
            <a:endParaRPr lang="zh-CN" altLang="en-US" sz="1100" b="1" dirty="0"/>
          </a:p>
        </p:txBody>
      </p:sp>
      <p:sp>
        <p:nvSpPr>
          <p:cNvPr id="4" name="箭头: 下 3">
            <a:extLst>
              <a:ext uri="{FF2B5EF4-FFF2-40B4-BE49-F238E27FC236}">
                <a16:creationId xmlns:a16="http://schemas.microsoft.com/office/drawing/2014/main" id="{D314D504-47FF-4473-85C2-8A3BEABB6BC8}"/>
              </a:ext>
            </a:extLst>
          </p:cNvPr>
          <p:cNvSpPr/>
          <p:nvPr/>
        </p:nvSpPr>
        <p:spPr>
          <a:xfrm rot="2436044">
            <a:off x="990284" y="3346476"/>
            <a:ext cx="184578" cy="2655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下 11">
            <a:extLst>
              <a:ext uri="{FF2B5EF4-FFF2-40B4-BE49-F238E27FC236}">
                <a16:creationId xmlns:a16="http://schemas.microsoft.com/office/drawing/2014/main" id="{7B5AB071-DDCD-441B-9BBF-6F3A6DF0814A}"/>
              </a:ext>
            </a:extLst>
          </p:cNvPr>
          <p:cNvSpPr/>
          <p:nvPr/>
        </p:nvSpPr>
        <p:spPr>
          <a:xfrm rot="2436044">
            <a:off x="3137305" y="3337987"/>
            <a:ext cx="184578" cy="2655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下 12">
            <a:extLst>
              <a:ext uri="{FF2B5EF4-FFF2-40B4-BE49-F238E27FC236}">
                <a16:creationId xmlns:a16="http://schemas.microsoft.com/office/drawing/2014/main" id="{5CE69BEC-9B18-4C6F-8E3F-133F43AE4543}"/>
              </a:ext>
            </a:extLst>
          </p:cNvPr>
          <p:cNvSpPr/>
          <p:nvPr/>
        </p:nvSpPr>
        <p:spPr>
          <a:xfrm rot="18640387">
            <a:off x="3892300" y="828863"/>
            <a:ext cx="184578" cy="2655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下 13">
            <a:extLst>
              <a:ext uri="{FF2B5EF4-FFF2-40B4-BE49-F238E27FC236}">
                <a16:creationId xmlns:a16="http://schemas.microsoft.com/office/drawing/2014/main" id="{5FB781EC-458D-4E10-BBA9-16D658BA1A5C}"/>
              </a:ext>
            </a:extLst>
          </p:cNvPr>
          <p:cNvSpPr/>
          <p:nvPr/>
        </p:nvSpPr>
        <p:spPr>
          <a:xfrm rot="20702517">
            <a:off x="2138575" y="4132403"/>
            <a:ext cx="184578" cy="2655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下 14">
            <a:extLst>
              <a:ext uri="{FF2B5EF4-FFF2-40B4-BE49-F238E27FC236}">
                <a16:creationId xmlns:a16="http://schemas.microsoft.com/office/drawing/2014/main" id="{A171EEC0-C0DF-4609-AEB2-3E00DA823EE6}"/>
              </a:ext>
            </a:extLst>
          </p:cNvPr>
          <p:cNvSpPr/>
          <p:nvPr/>
        </p:nvSpPr>
        <p:spPr>
          <a:xfrm rot="20702517">
            <a:off x="4188900" y="4127393"/>
            <a:ext cx="184578" cy="2655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2">
            <a:extLst>
              <a:ext uri="{FF2B5EF4-FFF2-40B4-BE49-F238E27FC236}">
                <a16:creationId xmlns:a16="http://schemas.microsoft.com/office/drawing/2014/main" id="{4F53077F-38A1-4D91-AEFA-5BDE4673CC09}"/>
              </a:ext>
            </a:extLst>
          </p:cNvPr>
          <p:cNvSpPr/>
          <p:nvPr/>
        </p:nvSpPr>
        <p:spPr>
          <a:xfrm>
            <a:off x="5769032" y="681644"/>
            <a:ext cx="2776451" cy="383216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dirty="0">
                <a:solidFill>
                  <a:schemeClr val="accent4"/>
                </a:solidFill>
              </a:rPr>
              <a:t>Overall, our dataset has a theme of long-tail distribution.</a:t>
            </a:r>
          </a:p>
          <a:p>
            <a:pPr marL="285750" indent="-285750">
              <a:buFont typeface="Arial" panose="020B0604020202020204" pitchFamily="34" charset="0"/>
              <a:buChar char="•"/>
            </a:pPr>
            <a:endParaRPr lang="en-US" altLang="zh-CN" dirty="0">
              <a:solidFill>
                <a:schemeClr val="accent4"/>
              </a:solidFill>
            </a:endParaRPr>
          </a:p>
          <a:p>
            <a:pPr marL="285750" indent="-285750">
              <a:buFont typeface="Arial" panose="020B0604020202020204" pitchFamily="34" charset="0"/>
              <a:buChar char="•"/>
            </a:pPr>
            <a:r>
              <a:rPr lang="en-US" altLang="zh-CN" dirty="0">
                <a:solidFill>
                  <a:schemeClr val="accent4"/>
                </a:solidFill>
              </a:rPr>
              <a:t>Most ratings reflected by reviews lie in the range between 4.5 and 5.0</a:t>
            </a:r>
          </a:p>
          <a:p>
            <a:pPr marL="285750" indent="-285750">
              <a:buFont typeface="Arial" panose="020B0604020202020204" pitchFamily="34" charset="0"/>
              <a:buChar char="•"/>
            </a:pPr>
            <a:endParaRPr lang="en-US" altLang="zh-CN" dirty="0">
              <a:solidFill>
                <a:schemeClr val="accent4"/>
              </a:solidFill>
            </a:endParaRPr>
          </a:p>
          <a:p>
            <a:pPr marL="285750" indent="-285750">
              <a:buFont typeface="Arial" panose="020B0604020202020204" pitchFamily="34" charset="0"/>
              <a:buChar char="•"/>
            </a:pPr>
            <a:r>
              <a:rPr lang="en-US" altLang="zh-CN" dirty="0">
                <a:solidFill>
                  <a:schemeClr val="accent4"/>
                </a:solidFill>
              </a:rPr>
              <a:t>Most products have only several reviews, while a few have over 1,000 reviews.</a:t>
            </a:r>
          </a:p>
          <a:p>
            <a:pPr marL="285750" indent="-285750">
              <a:buFont typeface="Arial" panose="020B0604020202020204" pitchFamily="34" charset="0"/>
              <a:buChar char="•"/>
            </a:pPr>
            <a:endParaRPr lang="en-US" altLang="zh-CN" dirty="0">
              <a:solidFill>
                <a:schemeClr val="accent4"/>
              </a:solidFill>
            </a:endParaRPr>
          </a:p>
          <a:p>
            <a:pPr marL="285750" indent="-285750">
              <a:buFont typeface="Arial" panose="020B0604020202020204" pitchFamily="34" charset="0"/>
              <a:buChar char="•"/>
            </a:pPr>
            <a:r>
              <a:rPr lang="en-US" altLang="zh-CN" dirty="0">
                <a:solidFill>
                  <a:schemeClr val="accent4"/>
                </a:solidFill>
              </a:rPr>
              <a:t>Most reviews are of 1 ore 2-sentence length, while some have over 4,000 letters.</a:t>
            </a:r>
          </a:p>
          <a:p>
            <a:pPr marL="285750" indent="-285750">
              <a:buFont typeface="Arial" panose="020B0604020202020204" pitchFamily="34" charset="0"/>
              <a:buChar char="•"/>
            </a:pPr>
            <a:endParaRPr lang="en-US" dirty="0">
              <a:solidFill>
                <a:schemeClr val="accent4"/>
              </a:solidFill>
            </a:endParaRPr>
          </a:p>
        </p:txBody>
      </p:sp>
      <p:sp>
        <p:nvSpPr>
          <p:cNvPr id="7" name="文本框 6">
            <a:extLst>
              <a:ext uri="{FF2B5EF4-FFF2-40B4-BE49-F238E27FC236}">
                <a16:creationId xmlns:a16="http://schemas.microsoft.com/office/drawing/2014/main" id="{86993AF5-6295-4BB1-82F7-B47E9D083E63}"/>
              </a:ext>
            </a:extLst>
          </p:cNvPr>
          <p:cNvSpPr txBox="1"/>
          <p:nvPr/>
        </p:nvSpPr>
        <p:spPr>
          <a:xfrm>
            <a:off x="1239067" y="3165987"/>
            <a:ext cx="63934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900" b="1" dirty="0"/>
              <a:t>1 review: 31.6%</a:t>
            </a:r>
            <a:endParaRPr lang="zh-CN" altLang="en-US" sz="900" b="1" dirty="0"/>
          </a:p>
        </p:txBody>
      </p:sp>
    </p:spTree>
    <p:extLst>
      <p:ext uri="{BB962C8B-B14F-4D97-AF65-F5344CB8AC3E}">
        <p14:creationId xmlns:p14="http://schemas.microsoft.com/office/powerpoint/2010/main" val="294314029"/>
      </p:ext>
    </p:extLst>
  </p:cSld>
  <p:clrMapOvr>
    <a:masterClrMapping/>
  </p:clrMapOvr>
  <p:transition advTm="46240">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BBCE-3EF4-48E6-B36C-0C762074B37A}"/>
              </a:ext>
            </a:extLst>
          </p:cNvPr>
          <p:cNvSpPr>
            <a:spLocks noGrp="1"/>
          </p:cNvSpPr>
          <p:nvPr>
            <p:ph type="title"/>
          </p:nvPr>
        </p:nvSpPr>
        <p:spPr/>
        <p:txBody>
          <a:bodyPr/>
          <a:lstStyle/>
          <a:p>
            <a:r>
              <a:rPr lang="en-US" dirty="0"/>
              <a:t>Functionality Keywords Extraction</a:t>
            </a:r>
            <a:endParaRPr lang="en-SG" dirty="0"/>
          </a:p>
        </p:txBody>
      </p:sp>
      <p:sp>
        <p:nvSpPr>
          <p:cNvPr id="5" name="Slide Number Placeholder 4">
            <a:extLst>
              <a:ext uri="{FF2B5EF4-FFF2-40B4-BE49-F238E27FC236}">
                <a16:creationId xmlns:a16="http://schemas.microsoft.com/office/drawing/2014/main" id="{4C24F147-8124-4ABC-98C1-B4EA6F354F0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graphicFrame>
        <p:nvGraphicFramePr>
          <p:cNvPr id="3" name="表格 2">
            <a:extLst>
              <a:ext uri="{FF2B5EF4-FFF2-40B4-BE49-F238E27FC236}">
                <a16:creationId xmlns:a16="http://schemas.microsoft.com/office/drawing/2014/main" id="{69CCB3DF-F3F4-4B91-B50E-A93EA3B265F9}"/>
              </a:ext>
            </a:extLst>
          </p:cNvPr>
          <p:cNvGraphicFramePr>
            <a:graphicFrameLocks noGrp="1"/>
          </p:cNvGraphicFramePr>
          <p:nvPr/>
        </p:nvGraphicFramePr>
        <p:xfrm>
          <a:off x="833933" y="651825"/>
          <a:ext cx="5859478" cy="704571"/>
        </p:xfrm>
        <a:graphic>
          <a:graphicData uri="http://schemas.openxmlformats.org/drawingml/2006/table">
            <a:tbl>
              <a:tblPr/>
              <a:tblGrid>
                <a:gridCol w="1621038">
                  <a:extLst>
                    <a:ext uri="{9D8B030D-6E8A-4147-A177-3AD203B41FA5}">
                      <a16:colId xmlns:a16="http://schemas.microsoft.com/office/drawing/2014/main" val="1586606010"/>
                    </a:ext>
                  </a:extLst>
                </a:gridCol>
                <a:gridCol w="4238440">
                  <a:extLst>
                    <a:ext uri="{9D8B030D-6E8A-4147-A177-3AD203B41FA5}">
                      <a16:colId xmlns:a16="http://schemas.microsoft.com/office/drawing/2014/main" val="54950744"/>
                    </a:ext>
                  </a:extLst>
                </a:gridCol>
              </a:tblGrid>
              <a:tr h="335636">
                <a:tc>
                  <a:txBody>
                    <a:bodyPr/>
                    <a:lstStyle/>
                    <a:p>
                      <a:pPr algn="r" rtl="0" fontAlgn="ctr"/>
                      <a:r>
                        <a:rPr lang="en-US" sz="1200" b="1" i="0" u="none" strike="noStrike" dirty="0">
                          <a:solidFill>
                            <a:srgbClr val="000000"/>
                          </a:solidFill>
                          <a:effectLst/>
                          <a:latin typeface="Montserrat" panose="020B0604020202020204" charset="0"/>
                          <a:ea typeface="等线" panose="02010600030101010101" pitchFamily="2" charset="-122"/>
                        </a:rPr>
                        <a:t>(Product) Title  </a:t>
                      </a:r>
                    </a:p>
                  </a:txBody>
                  <a:tcPr marL="3175" marR="3175" marT="317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tc>
                  <a:txBody>
                    <a:bodyPr/>
                    <a:lstStyle/>
                    <a:p>
                      <a:pPr algn="l" rtl="0" fontAlgn="ctr"/>
                      <a:r>
                        <a:rPr lang="en-US" sz="1200" b="0" i="0" u="none" strike="noStrike">
                          <a:solidFill>
                            <a:srgbClr val="000000"/>
                          </a:solidFill>
                          <a:effectLst/>
                          <a:latin typeface="Montserrat" panose="020B0604020202020204" charset="0"/>
                          <a:ea typeface="等线" panose="02010600030101010101" pitchFamily="2" charset="-122"/>
                        </a:rPr>
                        <a:t> kms headremedy </a:t>
                      </a:r>
                      <a:r>
                        <a:rPr lang="en-US" sz="1200" b="1" i="0" u="none" strike="noStrike">
                          <a:solidFill>
                            <a:srgbClr val="000000"/>
                          </a:solidFill>
                          <a:effectLst/>
                          <a:latin typeface="Montserrat" panose="020B0604020202020204" charset="0"/>
                          <a:ea typeface="等线" panose="02010600030101010101" pitchFamily="2" charset="-122"/>
                        </a:rPr>
                        <a:t>dandruff</a:t>
                      </a:r>
                      <a:r>
                        <a:rPr lang="en-US" sz="1200" b="0" i="0" u="none" strike="noStrike">
                          <a:solidFill>
                            <a:srgbClr val="000000"/>
                          </a:solidFill>
                          <a:effectLst/>
                          <a:latin typeface="Montserrat" panose="020B0604020202020204" charset="0"/>
                          <a:ea typeface="等线" panose="02010600030101010101" pitchFamily="2" charset="-122"/>
                        </a:rPr>
                        <a:t> conditioner 8.5oz</a:t>
                      </a:r>
                    </a:p>
                  </a:txBody>
                  <a:tcPr marL="3175" marR="3175" marT="317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870898844"/>
                  </a:ext>
                </a:extLst>
              </a:tr>
              <a:tr h="203200">
                <a:tc>
                  <a:txBody>
                    <a:bodyPr/>
                    <a:lstStyle/>
                    <a:p>
                      <a:pPr algn="r" rtl="0" fontAlgn="ctr"/>
                      <a:r>
                        <a:rPr lang="en-US" sz="1200" b="1" i="0" u="none" strike="noStrike" dirty="0">
                          <a:solidFill>
                            <a:srgbClr val="000000"/>
                          </a:solidFill>
                          <a:effectLst/>
                          <a:latin typeface="Montserrat" panose="020B0604020202020204" charset="0"/>
                          <a:ea typeface="等线" panose="02010600030101010101" pitchFamily="2" charset="-122"/>
                        </a:rPr>
                        <a:t>Review  </a:t>
                      </a:r>
                    </a:p>
                  </a:txBody>
                  <a:tcPr marL="3175" marR="3175" marT="317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tc>
                  <a:txBody>
                    <a:bodyPr/>
                    <a:lstStyle/>
                    <a:p>
                      <a:pPr algn="l" rtl="0" fontAlgn="ctr"/>
                      <a:r>
                        <a:rPr lang="en-US" sz="1200" b="0" i="0" u="none" strike="noStrike" dirty="0">
                          <a:solidFill>
                            <a:srgbClr val="000000"/>
                          </a:solidFill>
                          <a:effectLst/>
                          <a:latin typeface="Montserrat" panose="020B0604020202020204" charset="0"/>
                          <a:ea typeface="等线" panose="02010600030101010101" pitchFamily="2" charset="-122"/>
                        </a:rPr>
                        <a:t>‘Really works for me. </a:t>
                      </a:r>
                      <a:r>
                        <a:rPr lang="en-US" sz="1200" b="1" i="0" u="none" strike="noStrike" dirty="0">
                          <a:solidFill>
                            <a:srgbClr val="000000"/>
                          </a:solidFill>
                          <a:effectLst/>
                          <a:latin typeface="Montserrat" panose="020B0604020202020204" charset="0"/>
                          <a:ea typeface="等线" panose="02010600030101010101" pitchFamily="2" charset="-122"/>
                        </a:rPr>
                        <a:t>Dandruff</a:t>
                      </a:r>
                      <a:r>
                        <a:rPr lang="en-US" sz="1200" b="0" i="0" u="none" strike="noStrike" dirty="0">
                          <a:solidFill>
                            <a:srgbClr val="000000"/>
                          </a:solidFill>
                          <a:effectLst/>
                          <a:latin typeface="Montserrat" panose="020B0604020202020204" charset="0"/>
                          <a:ea typeface="等线" panose="02010600030101010101" pitchFamily="2" charset="-122"/>
                        </a:rPr>
                        <a:t> evidently decreased. Will definitely purchase again.’</a:t>
                      </a:r>
                    </a:p>
                  </a:txBody>
                  <a:tcPr marL="3175" marR="3175" marT="317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2797570399"/>
                  </a:ext>
                </a:extLst>
              </a:tr>
            </a:tbl>
          </a:graphicData>
        </a:graphic>
      </p:graphicFrame>
      <p:graphicFrame>
        <p:nvGraphicFramePr>
          <p:cNvPr id="6" name="表格 5">
            <a:extLst>
              <a:ext uri="{FF2B5EF4-FFF2-40B4-BE49-F238E27FC236}">
                <a16:creationId xmlns:a16="http://schemas.microsoft.com/office/drawing/2014/main" id="{A01AAB8E-0D68-4391-A26E-5F7A5674EAA4}"/>
              </a:ext>
            </a:extLst>
          </p:cNvPr>
          <p:cNvGraphicFramePr>
            <a:graphicFrameLocks noGrp="1"/>
          </p:cNvGraphicFramePr>
          <p:nvPr/>
        </p:nvGraphicFramePr>
        <p:xfrm>
          <a:off x="833933" y="2692658"/>
          <a:ext cx="5859478" cy="704571"/>
        </p:xfrm>
        <a:graphic>
          <a:graphicData uri="http://schemas.openxmlformats.org/drawingml/2006/table">
            <a:tbl>
              <a:tblPr/>
              <a:tblGrid>
                <a:gridCol w="1621038">
                  <a:extLst>
                    <a:ext uri="{9D8B030D-6E8A-4147-A177-3AD203B41FA5}">
                      <a16:colId xmlns:a16="http://schemas.microsoft.com/office/drawing/2014/main" val="1586606010"/>
                    </a:ext>
                  </a:extLst>
                </a:gridCol>
                <a:gridCol w="4238440">
                  <a:extLst>
                    <a:ext uri="{9D8B030D-6E8A-4147-A177-3AD203B41FA5}">
                      <a16:colId xmlns:a16="http://schemas.microsoft.com/office/drawing/2014/main" val="54950744"/>
                    </a:ext>
                  </a:extLst>
                </a:gridCol>
              </a:tblGrid>
              <a:tr h="335636">
                <a:tc>
                  <a:txBody>
                    <a:bodyPr/>
                    <a:lstStyle/>
                    <a:p>
                      <a:pPr algn="r" rtl="0" fontAlgn="ctr"/>
                      <a:r>
                        <a:rPr lang="en-US" sz="1200" b="1" i="0" u="none" strike="noStrike" dirty="0">
                          <a:solidFill>
                            <a:srgbClr val="000000"/>
                          </a:solidFill>
                          <a:effectLst/>
                          <a:latin typeface="Montserrat" panose="020B0604020202020204" charset="0"/>
                          <a:ea typeface="等线" panose="02010600030101010101" pitchFamily="2" charset="-122"/>
                        </a:rPr>
                        <a:t>(Product) Title</a:t>
                      </a:r>
                    </a:p>
                  </a:txBody>
                  <a:tcPr marL="3175" marR="3175" marT="317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tc>
                  <a:txBody>
                    <a:bodyPr/>
                    <a:lstStyle/>
                    <a:p>
                      <a:pPr algn="l" rtl="0" fontAlgn="ctr"/>
                      <a:r>
                        <a:rPr lang="en-US" sz="1200" b="0" i="0" u="none" strike="noStrike">
                          <a:solidFill>
                            <a:srgbClr val="000000"/>
                          </a:solidFill>
                          <a:effectLst/>
                          <a:latin typeface="Montserrat" panose="020B0604020202020204" charset="0"/>
                          <a:ea typeface="等线" panose="02010600030101010101" pitchFamily="2" charset="-122"/>
                        </a:rPr>
                        <a:t> kms headremedy </a:t>
                      </a:r>
                      <a:r>
                        <a:rPr lang="en-US" sz="1200" b="1" i="0" u="none" strike="noStrike">
                          <a:solidFill>
                            <a:srgbClr val="000000"/>
                          </a:solidFill>
                          <a:effectLst/>
                          <a:latin typeface="Montserrat" panose="020B0604020202020204" charset="0"/>
                          <a:ea typeface="等线" panose="02010600030101010101" pitchFamily="2" charset="-122"/>
                        </a:rPr>
                        <a:t>dandruff</a:t>
                      </a:r>
                      <a:r>
                        <a:rPr lang="en-US" sz="1200" b="0" i="0" u="none" strike="noStrike">
                          <a:solidFill>
                            <a:srgbClr val="000000"/>
                          </a:solidFill>
                          <a:effectLst/>
                          <a:latin typeface="Montserrat" panose="020B0604020202020204" charset="0"/>
                          <a:ea typeface="等线" panose="02010600030101010101" pitchFamily="2" charset="-122"/>
                        </a:rPr>
                        <a:t> conditioner 8.5oz</a:t>
                      </a:r>
                    </a:p>
                  </a:txBody>
                  <a:tcPr marL="3175" marR="3175" marT="317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870898844"/>
                  </a:ext>
                </a:extLst>
              </a:tr>
              <a:tr h="203200">
                <a:tc>
                  <a:txBody>
                    <a:bodyPr/>
                    <a:lstStyle/>
                    <a:p>
                      <a:pPr algn="r" rtl="0" fontAlgn="ctr"/>
                      <a:r>
                        <a:rPr lang="en-US" sz="1200" b="1" i="0" u="none" strike="noStrike" dirty="0">
                          <a:solidFill>
                            <a:srgbClr val="000000"/>
                          </a:solidFill>
                          <a:effectLst/>
                          <a:latin typeface="Montserrat" panose="020B0604020202020204" charset="0"/>
                          <a:ea typeface="等线" panose="02010600030101010101" pitchFamily="2" charset="-122"/>
                        </a:rPr>
                        <a:t>Review</a:t>
                      </a:r>
                    </a:p>
                  </a:txBody>
                  <a:tcPr marL="3175" marR="3175" marT="317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tc>
                  <a:txBody>
                    <a:bodyPr/>
                    <a:lstStyle/>
                    <a:p>
                      <a:pPr algn="l" rtl="0" fontAlgn="ctr"/>
                      <a:r>
                        <a:rPr lang="en-US" sz="1200" b="0" i="0" u="none" strike="noStrike" dirty="0">
                          <a:solidFill>
                            <a:srgbClr val="000000"/>
                          </a:solidFill>
                          <a:effectLst/>
                          <a:latin typeface="Montserrat" panose="020B0604020202020204" charset="0"/>
                          <a:ea typeface="等线" panose="02010600030101010101" pitchFamily="2" charset="-122"/>
                        </a:rPr>
                        <a:t>‘Not only controls </a:t>
                      </a:r>
                      <a:r>
                        <a:rPr lang="en-US" sz="1200" b="1" i="0" u="none" strike="noStrike" dirty="0">
                          <a:solidFill>
                            <a:srgbClr val="000000"/>
                          </a:solidFill>
                          <a:effectLst/>
                          <a:latin typeface="Montserrat" panose="020B0604020202020204" charset="0"/>
                          <a:ea typeface="等线" panose="02010600030101010101" pitchFamily="2" charset="-122"/>
                        </a:rPr>
                        <a:t>dandruff</a:t>
                      </a:r>
                      <a:r>
                        <a:rPr lang="en-US" sz="1200" b="0" i="0" u="none" strike="noStrike" dirty="0">
                          <a:solidFill>
                            <a:srgbClr val="000000"/>
                          </a:solidFill>
                          <a:effectLst/>
                          <a:latin typeface="Montserrat" panose="020B0604020202020204" charset="0"/>
                          <a:ea typeface="等线" panose="02010600030101010101" pitchFamily="2" charset="-122"/>
                        </a:rPr>
                        <a:t>, but also </a:t>
                      </a:r>
                      <a:r>
                        <a:rPr lang="en-US" sz="1200" b="0" i="0" u="none" strike="noStrike" dirty="0">
                          <a:solidFill>
                            <a:srgbClr val="000000"/>
                          </a:solidFill>
                          <a:effectLst/>
                          <a:highlight>
                            <a:srgbClr val="FFFF00"/>
                          </a:highlight>
                          <a:latin typeface="Montserrat" panose="020B0604020202020204" charset="0"/>
                          <a:ea typeface="等线" panose="02010600030101010101" pitchFamily="2" charset="-122"/>
                        </a:rPr>
                        <a:t>strengthens</a:t>
                      </a:r>
                      <a:r>
                        <a:rPr lang="en-US" sz="1200" b="0" i="0" u="none" strike="noStrike" dirty="0">
                          <a:solidFill>
                            <a:srgbClr val="000000"/>
                          </a:solidFill>
                          <a:effectLst/>
                          <a:latin typeface="Montserrat" panose="020B0604020202020204" charset="0"/>
                          <a:ea typeface="等线" panose="02010600030101010101" pitchFamily="2" charset="-122"/>
                        </a:rPr>
                        <a:t> hair. Nice product.’</a:t>
                      </a:r>
                    </a:p>
                  </a:txBody>
                  <a:tcPr marL="3175" marR="3175" marT="317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2797570399"/>
                  </a:ext>
                </a:extLst>
              </a:tr>
            </a:tbl>
          </a:graphicData>
        </a:graphic>
      </p:graphicFrame>
      <p:sp>
        <p:nvSpPr>
          <p:cNvPr id="4" name="矩形 3">
            <a:extLst>
              <a:ext uri="{FF2B5EF4-FFF2-40B4-BE49-F238E27FC236}">
                <a16:creationId xmlns:a16="http://schemas.microsoft.com/office/drawing/2014/main" id="{B210AFF3-009D-45EC-AFE3-688D1874D969}"/>
              </a:ext>
            </a:extLst>
          </p:cNvPr>
          <p:cNvSpPr/>
          <p:nvPr/>
        </p:nvSpPr>
        <p:spPr>
          <a:xfrm>
            <a:off x="581555" y="1510949"/>
            <a:ext cx="7874816" cy="9277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lumMod val="50000"/>
                  </a:schemeClr>
                </a:solidFill>
              </a:rPr>
              <a:t>Promised Functions</a:t>
            </a:r>
          </a:p>
          <a:p>
            <a:pPr marL="171450" indent="-171450">
              <a:buFont typeface="Arial" panose="020B0604020202020204" pitchFamily="34" charset="0"/>
              <a:buChar char="•"/>
            </a:pPr>
            <a:r>
              <a:rPr lang="en-US" altLang="zh-CN" sz="1200" dirty="0">
                <a:solidFill>
                  <a:schemeClr val="tx1">
                    <a:lumMod val="50000"/>
                  </a:schemeClr>
                </a:solidFill>
              </a:rPr>
              <a:t>From a review mentioning the promised function, the keyword should be extracted and this review will thus be considered to remark that the product has met the basic standard. </a:t>
            </a:r>
          </a:p>
          <a:p>
            <a:pPr marL="171450" indent="-171450">
              <a:buFont typeface="Arial" panose="020B0604020202020204" pitchFamily="34" charset="0"/>
              <a:buChar char="•"/>
            </a:pPr>
            <a:r>
              <a:rPr lang="en-US" altLang="zh-CN" sz="1200" dirty="0">
                <a:solidFill>
                  <a:schemeClr val="tx1">
                    <a:lumMod val="50000"/>
                  </a:schemeClr>
                </a:solidFill>
              </a:rPr>
              <a:t>Note that there are many different expressions standing for a same function.</a:t>
            </a:r>
            <a:endParaRPr lang="zh-CN" altLang="en-US" sz="1200" dirty="0">
              <a:solidFill>
                <a:schemeClr val="tx1">
                  <a:lumMod val="50000"/>
                </a:schemeClr>
              </a:solidFill>
            </a:endParaRPr>
          </a:p>
        </p:txBody>
      </p:sp>
      <p:sp>
        <p:nvSpPr>
          <p:cNvPr id="7" name="矩形 6">
            <a:extLst>
              <a:ext uri="{FF2B5EF4-FFF2-40B4-BE49-F238E27FC236}">
                <a16:creationId xmlns:a16="http://schemas.microsoft.com/office/drawing/2014/main" id="{83EEAA69-4749-4637-A121-4096193BAEF2}"/>
              </a:ext>
            </a:extLst>
          </p:cNvPr>
          <p:cNvSpPr/>
          <p:nvPr/>
        </p:nvSpPr>
        <p:spPr>
          <a:xfrm>
            <a:off x="581555" y="3570372"/>
            <a:ext cx="7874816" cy="95408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lumMod val="50000"/>
                  </a:schemeClr>
                </a:solidFill>
              </a:rPr>
              <a:t>Extra Functions</a:t>
            </a:r>
          </a:p>
          <a:p>
            <a:pPr marL="171450" indent="-171450">
              <a:buFont typeface="Arial" panose="020B0604020202020204" pitchFamily="34" charset="0"/>
              <a:buChar char="•"/>
            </a:pPr>
            <a:r>
              <a:rPr lang="en-US" altLang="zh-CN" sz="1200" dirty="0">
                <a:solidFill>
                  <a:schemeClr val="tx1">
                    <a:lumMod val="50000"/>
                  </a:schemeClr>
                </a:solidFill>
              </a:rPr>
              <a:t>From a review mentioning some functions other than the promised function, this review will be considered to remark that the product has some extra functions. </a:t>
            </a:r>
          </a:p>
          <a:p>
            <a:pPr marL="171450" indent="-171450">
              <a:buFont typeface="Arial" panose="020B0604020202020204" pitchFamily="34" charset="0"/>
              <a:buChar char="•"/>
            </a:pPr>
            <a:r>
              <a:rPr lang="en-US" altLang="zh-CN" sz="1200" dirty="0">
                <a:solidFill>
                  <a:schemeClr val="tx1">
                    <a:lumMod val="50000"/>
                  </a:schemeClr>
                </a:solidFill>
              </a:rPr>
              <a:t>Reviews mentioning extra functions may not simultaneously mention the promised function.</a:t>
            </a:r>
          </a:p>
        </p:txBody>
      </p:sp>
      <p:sp>
        <p:nvSpPr>
          <p:cNvPr id="9" name="文本框 8">
            <a:extLst>
              <a:ext uri="{FF2B5EF4-FFF2-40B4-BE49-F238E27FC236}">
                <a16:creationId xmlns:a16="http://schemas.microsoft.com/office/drawing/2014/main" id="{740FF809-1184-4569-951D-D773A07A4A81}"/>
              </a:ext>
            </a:extLst>
          </p:cNvPr>
          <p:cNvSpPr txBox="1"/>
          <p:nvPr/>
        </p:nvSpPr>
        <p:spPr>
          <a:xfrm>
            <a:off x="420624" y="523037"/>
            <a:ext cx="413309" cy="584775"/>
          </a:xfrm>
          <a:prstGeom prst="rect">
            <a:avLst/>
          </a:prstGeom>
          <a:noFill/>
        </p:spPr>
        <p:txBody>
          <a:bodyPr wrap="square" rtlCol="0">
            <a:spAutoFit/>
          </a:bodyPr>
          <a:lstStyle/>
          <a:p>
            <a:r>
              <a:rPr lang="en-US" altLang="zh-CN" sz="3200" b="1" dirty="0">
                <a:solidFill>
                  <a:schemeClr val="bg2"/>
                </a:solidFill>
                <a:latin typeface="Calibri" panose="020F0502020204030204" pitchFamily="34" charset="0"/>
                <a:cs typeface="Calibri" panose="020F0502020204030204" pitchFamily="34" charset="0"/>
              </a:rPr>
              <a:t>1</a:t>
            </a:r>
            <a:endParaRPr lang="zh-CN" altLang="en-US" sz="3200" b="1" dirty="0">
              <a:solidFill>
                <a:schemeClr val="bg2"/>
              </a:solidFill>
              <a:latin typeface="Calibri" panose="020F0502020204030204" pitchFamily="34" charset="0"/>
              <a:cs typeface="Calibri" panose="020F0502020204030204" pitchFamily="34" charset="0"/>
            </a:endParaRPr>
          </a:p>
        </p:txBody>
      </p:sp>
      <p:sp>
        <p:nvSpPr>
          <p:cNvPr id="10" name="文本框 9">
            <a:extLst>
              <a:ext uri="{FF2B5EF4-FFF2-40B4-BE49-F238E27FC236}">
                <a16:creationId xmlns:a16="http://schemas.microsoft.com/office/drawing/2014/main" id="{EBBDDEA3-F408-49B7-BCBC-86DEFE3BFD8C}"/>
              </a:ext>
            </a:extLst>
          </p:cNvPr>
          <p:cNvSpPr txBox="1"/>
          <p:nvPr/>
        </p:nvSpPr>
        <p:spPr>
          <a:xfrm>
            <a:off x="420624" y="2573442"/>
            <a:ext cx="413309" cy="584775"/>
          </a:xfrm>
          <a:prstGeom prst="rect">
            <a:avLst/>
          </a:prstGeom>
          <a:noFill/>
        </p:spPr>
        <p:txBody>
          <a:bodyPr wrap="square" rtlCol="0">
            <a:spAutoFit/>
          </a:bodyPr>
          <a:lstStyle/>
          <a:p>
            <a:r>
              <a:rPr lang="en-US" altLang="zh-CN" sz="3200" b="1" dirty="0">
                <a:solidFill>
                  <a:schemeClr val="bg2"/>
                </a:solidFill>
                <a:latin typeface="Calibri" panose="020F0502020204030204" pitchFamily="34" charset="0"/>
                <a:cs typeface="Calibri" panose="020F0502020204030204" pitchFamily="34" charset="0"/>
              </a:rPr>
              <a:t>2</a:t>
            </a:r>
            <a:endParaRPr lang="zh-CN" altLang="en-US" sz="3200" b="1"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1677930"/>
      </p:ext>
    </p:extLst>
  </p:cSld>
  <p:clrMapOvr>
    <a:masterClrMapping/>
  </p:clrMapOvr>
  <p:transition advTm="167240">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779F3-C110-4ED7-B674-526746E92383}"/>
              </a:ext>
            </a:extLst>
          </p:cNvPr>
          <p:cNvSpPr>
            <a:spLocks noGrp="1"/>
          </p:cNvSpPr>
          <p:nvPr>
            <p:ph type="title"/>
          </p:nvPr>
        </p:nvSpPr>
        <p:spPr/>
        <p:txBody>
          <a:bodyPr/>
          <a:lstStyle/>
          <a:p>
            <a:r>
              <a:rPr lang="en-US"/>
              <a:t>Sentiment by Aspect</a:t>
            </a:r>
            <a:br>
              <a:rPr lang="en-US"/>
            </a:br>
            <a:r>
              <a:rPr lang="en-US"/>
              <a:t>(1</a:t>
            </a:r>
            <a:r>
              <a:rPr lang="en-US" baseline="30000"/>
              <a:t>st</a:t>
            </a:r>
            <a:r>
              <a:rPr lang="en-US"/>
              <a:t> approach)</a:t>
            </a:r>
            <a:endParaRPr lang="en-SG"/>
          </a:p>
        </p:txBody>
      </p:sp>
      <p:sp>
        <p:nvSpPr>
          <p:cNvPr id="5" name="Slide Number Placeholder 4">
            <a:extLst>
              <a:ext uri="{FF2B5EF4-FFF2-40B4-BE49-F238E27FC236}">
                <a16:creationId xmlns:a16="http://schemas.microsoft.com/office/drawing/2014/main" id="{C36A97DF-DA1E-426F-94A6-E330B6BC018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grpSp>
        <p:nvGrpSpPr>
          <p:cNvPr id="135" name="组合 134">
            <a:extLst>
              <a:ext uri="{FF2B5EF4-FFF2-40B4-BE49-F238E27FC236}">
                <a16:creationId xmlns:a16="http://schemas.microsoft.com/office/drawing/2014/main" id="{0D8F155F-1085-CB40-88F4-6835192F1162}"/>
              </a:ext>
            </a:extLst>
          </p:cNvPr>
          <p:cNvGrpSpPr/>
          <p:nvPr/>
        </p:nvGrpSpPr>
        <p:grpSpPr>
          <a:xfrm>
            <a:off x="664351" y="2170337"/>
            <a:ext cx="5850736" cy="2224932"/>
            <a:chOff x="1944125" y="1239820"/>
            <a:chExt cx="6164272" cy="2067894"/>
          </a:xfrm>
        </p:grpSpPr>
        <p:sp>
          <p:nvSpPr>
            <p:cNvPr id="7" name="Rectangle 6">
              <a:extLst>
                <a:ext uri="{FF2B5EF4-FFF2-40B4-BE49-F238E27FC236}">
                  <a16:creationId xmlns:a16="http://schemas.microsoft.com/office/drawing/2014/main" id="{20AB1E4A-8FD0-4E26-B4EC-9DB6727B1947}"/>
                </a:ext>
              </a:extLst>
            </p:cNvPr>
            <p:cNvSpPr/>
            <p:nvPr/>
          </p:nvSpPr>
          <p:spPr>
            <a:xfrm>
              <a:off x="1944125" y="2193695"/>
              <a:ext cx="1344579" cy="70800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a:p>
              <a:pPr algn="ctr"/>
              <a:r>
                <a:rPr lang="en-US"/>
                <a:t>Review</a:t>
              </a:r>
            </a:p>
            <a:p>
              <a:pPr algn="ctr"/>
              <a:r>
                <a:rPr lang="en-US" sz="1100" err="1"/>
                <a:t>Contain</a:t>
              </a:r>
              <a:r>
                <a:rPr lang="en-US" altLang="zh-CN" sz="1100" err="1"/>
                <a:t>sAspect</a:t>
              </a:r>
              <a:endParaRPr lang="en-US" sz="1100"/>
            </a:p>
            <a:p>
              <a:pPr algn="ctr"/>
              <a:r>
                <a:rPr lang="en-US" sz="1100"/>
                <a:t>T/F</a:t>
              </a:r>
              <a:endParaRPr lang="en-SG" sz="1100"/>
            </a:p>
            <a:p>
              <a:pPr algn="ctr"/>
              <a:r>
                <a:rPr lang="en-US"/>
                <a:t> </a:t>
              </a:r>
              <a:endParaRPr lang="en-SG"/>
            </a:p>
          </p:txBody>
        </p:sp>
        <p:sp>
          <p:nvSpPr>
            <p:cNvPr id="20" name="Rectangle 6">
              <a:extLst>
                <a:ext uri="{FF2B5EF4-FFF2-40B4-BE49-F238E27FC236}">
                  <a16:creationId xmlns:a16="http://schemas.microsoft.com/office/drawing/2014/main" id="{20AB1E4A-8FD0-4E26-B4EC-9DB6727B1947}"/>
                </a:ext>
              </a:extLst>
            </p:cNvPr>
            <p:cNvSpPr/>
            <p:nvPr/>
          </p:nvSpPr>
          <p:spPr>
            <a:xfrm>
              <a:off x="3983508" y="2178118"/>
              <a:ext cx="1176820" cy="90733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ABSA package </a:t>
              </a:r>
              <a:endParaRPr lang="en-SG"/>
            </a:p>
          </p:txBody>
        </p:sp>
        <p:sp>
          <p:nvSpPr>
            <p:cNvPr id="24" name="Rectangle 6">
              <a:extLst>
                <a:ext uri="{FF2B5EF4-FFF2-40B4-BE49-F238E27FC236}">
                  <a16:creationId xmlns:a16="http://schemas.microsoft.com/office/drawing/2014/main" id="{F83B70EB-615B-7442-BD00-37A84AE02C13}"/>
                </a:ext>
              </a:extLst>
            </p:cNvPr>
            <p:cNvSpPr/>
            <p:nvPr/>
          </p:nvSpPr>
          <p:spPr>
            <a:xfrm>
              <a:off x="6199929" y="1678466"/>
              <a:ext cx="736229" cy="29096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t>0 </a:t>
              </a:r>
              <a:endParaRPr lang="en-SG"/>
            </a:p>
          </p:txBody>
        </p:sp>
        <p:sp>
          <p:nvSpPr>
            <p:cNvPr id="41" name="圆角矩形 40">
              <a:extLst>
                <a:ext uri="{FF2B5EF4-FFF2-40B4-BE49-F238E27FC236}">
                  <a16:creationId xmlns:a16="http://schemas.microsoft.com/office/drawing/2014/main" id="{BCFA3C8F-6A92-3346-9A91-CDA732AAD6A2}"/>
                </a:ext>
              </a:extLst>
            </p:cNvPr>
            <p:cNvSpPr/>
            <p:nvPr/>
          </p:nvSpPr>
          <p:spPr>
            <a:xfrm>
              <a:off x="3863182" y="2023276"/>
              <a:ext cx="1396343" cy="1284438"/>
            </a:xfrm>
            <a:prstGeom prst="roundRect">
              <a:avLst/>
            </a:prstGeom>
            <a:noFill/>
            <a:ln w="31750" cap="flat" cmpd="sng" algn="ctr">
              <a:solidFill>
                <a:schemeClr val="accent1">
                  <a:lumMod val="40000"/>
                  <a:lumOff val="60000"/>
                </a:schemeClr>
              </a:solidFill>
              <a:prstDash val="sysDash"/>
              <a:round/>
              <a:headEnd type="none" w="med" len="med"/>
              <a:tailEnd type="none" w="med" len="med"/>
              <a:extLst>
                <a:ext uri="{C807C97D-BFC1-408E-A445-0C87EB9F89A2}">
                  <ask:lineSketchStyleProps xmlns:ask="http://schemas.microsoft.com/office/drawing/2018/sketchyshapes" sd="1219033472">
                    <a:custGeom>
                      <a:avLst/>
                      <a:gdLst>
                        <a:gd name="connsiteX0" fmla="*/ 0 w 1491069"/>
                        <a:gd name="connsiteY0" fmla="*/ 248516 h 2275368"/>
                        <a:gd name="connsiteX1" fmla="*/ 248516 w 1491069"/>
                        <a:gd name="connsiteY1" fmla="*/ 0 h 2275368"/>
                        <a:gd name="connsiteX2" fmla="*/ 765415 w 1491069"/>
                        <a:gd name="connsiteY2" fmla="*/ 0 h 2275368"/>
                        <a:gd name="connsiteX3" fmla="*/ 1242553 w 1491069"/>
                        <a:gd name="connsiteY3" fmla="*/ 0 h 2275368"/>
                        <a:gd name="connsiteX4" fmla="*/ 1491069 w 1491069"/>
                        <a:gd name="connsiteY4" fmla="*/ 248516 h 2275368"/>
                        <a:gd name="connsiteX5" fmla="*/ 1491069 w 1491069"/>
                        <a:gd name="connsiteY5" fmla="*/ 805728 h 2275368"/>
                        <a:gd name="connsiteX6" fmla="*/ 1491069 w 1491069"/>
                        <a:gd name="connsiteY6" fmla="*/ 1434073 h 2275368"/>
                        <a:gd name="connsiteX7" fmla="*/ 1491069 w 1491069"/>
                        <a:gd name="connsiteY7" fmla="*/ 2026852 h 2275368"/>
                        <a:gd name="connsiteX8" fmla="*/ 1242553 w 1491069"/>
                        <a:gd name="connsiteY8" fmla="*/ 2275368 h 2275368"/>
                        <a:gd name="connsiteX9" fmla="*/ 765415 w 1491069"/>
                        <a:gd name="connsiteY9" fmla="*/ 2275368 h 2275368"/>
                        <a:gd name="connsiteX10" fmla="*/ 248516 w 1491069"/>
                        <a:gd name="connsiteY10" fmla="*/ 2275368 h 2275368"/>
                        <a:gd name="connsiteX11" fmla="*/ 0 w 1491069"/>
                        <a:gd name="connsiteY11" fmla="*/ 2026852 h 2275368"/>
                        <a:gd name="connsiteX12" fmla="*/ 0 w 1491069"/>
                        <a:gd name="connsiteY12" fmla="*/ 1434073 h 2275368"/>
                        <a:gd name="connsiteX13" fmla="*/ 0 w 1491069"/>
                        <a:gd name="connsiteY13" fmla="*/ 876861 h 2275368"/>
                        <a:gd name="connsiteX14" fmla="*/ 0 w 1491069"/>
                        <a:gd name="connsiteY14" fmla="*/ 248516 h 227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1069" h="2275368" extrusionOk="0">
                          <a:moveTo>
                            <a:pt x="0" y="248516"/>
                          </a:moveTo>
                          <a:cubicBezTo>
                            <a:pt x="-29050" y="93345"/>
                            <a:pt x="91389" y="7459"/>
                            <a:pt x="248516" y="0"/>
                          </a:cubicBezTo>
                          <a:cubicBezTo>
                            <a:pt x="377481" y="-7670"/>
                            <a:pt x="547096" y="8879"/>
                            <a:pt x="765415" y="0"/>
                          </a:cubicBezTo>
                          <a:cubicBezTo>
                            <a:pt x="983734" y="-8879"/>
                            <a:pt x="1056104" y="-1"/>
                            <a:pt x="1242553" y="0"/>
                          </a:cubicBezTo>
                          <a:cubicBezTo>
                            <a:pt x="1362048" y="-9715"/>
                            <a:pt x="1507942" y="119326"/>
                            <a:pt x="1491069" y="248516"/>
                          </a:cubicBezTo>
                          <a:cubicBezTo>
                            <a:pt x="1465382" y="380649"/>
                            <a:pt x="1517414" y="528673"/>
                            <a:pt x="1491069" y="805728"/>
                          </a:cubicBezTo>
                          <a:cubicBezTo>
                            <a:pt x="1464724" y="1082783"/>
                            <a:pt x="1486818" y="1179333"/>
                            <a:pt x="1491069" y="1434073"/>
                          </a:cubicBezTo>
                          <a:cubicBezTo>
                            <a:pt x="1495320" y="1688814"/>
                            <a:pt x="1488743" y="1841241"/>
                            <a:pt x="1491069" y="2026852"/>
                          </a:cubicBezTo>
                          <a:cubicBezTo>
                            <a:pt x="1486823" y="2171128"/>
                            <a:pt x="1373807" y="2268411"/>
                            <a:pt x="1242553" y="2275368"/>
                          </a:cubicBezTo>
                          <a:cubicBezTo>
                            <a:pt x="1051998" y="2269848"/>
                            <a:pt x="954177" y="2295835"/>
                            <a:pt x="765415" y="2275368"/>
                          </a:cubicBezTo>
                          <a:cubicBezTo>
                            <a:pt x="576653" y="2254901"/>
                            <a:pt x="352935" y="2281930"/>
                            <a:pt x="248516" y="2275368"/>
                          </a:cubicBezTo>
                          <a:cubicBezTo>
                            <a:pt x="119538" y="2267192"/>
                            <a:pt x="6051" y="2160202"/>
                            <a:pt x="0" y="2026852"/>
                          </a:cubicBezTo>
                          <a:cubicBezTo>
                            <a:pt x="13070" y="1806062"/>
                            <a:pt x="16620" y="1656314"/>
                            <a:pt x="0" y="1434073"/>
                          </a:cubicBezTo>
                          <a:cubicBezTo>
                            <a:pt x="-16620" y="1211832"/>
                            <a:pt x="-3900" y="996058"/>
                            <a:pt x="0" y="876861"/>
                          </a:cubicBezTo>
                          <a:cubicBezTo>
                            <a:pt x="3900" y="757664"/>
                            <a:pt x="-24435" y="429972"/>
                            <a:pt x="0" y="248516"/>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zh-SG" altLang="en-US"/>
            </a:p>
          </p:txBody>
        </p:sp>
        <p:cxnSp>
          <p:nvCxnSpPr>
            <p:cNvPr id="73" name="直线箭头连接符 72">
              <a:extLst>
                <a:ext uri="{FF2B5EF4-FFF2-40B4-BE49-F238E27FC236}">
                  <a16:creationId xmlns:a16="http://schemas.microsoft.com/office/drawing/2014/main" id="{13D4D618-ABA3-8D45-9E7C-F6782752BA03}"/>
                </a:ext>
              </a:extLst>
            </p:cNvPr>
            <p:cNvCxnSpPr>
              <a:cxnSpLocks/>
            </p:cNvCxnSpPr>
            <p:nvPr/>
          </p:nvCxnSpPr>
          <p:spPr>
            <a:xfrm>
              <a:off x="3231018" y="2523831"/>
              <a:ext cx="607072" cy="0"/>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77" name="文本框 76">
              <a:extLst>
                <a:ext uri="{FF2B5EF4-FFF2-40B4-BE49-F238E27FC236}">
                  <a16:creationId xmlns:a16="http://schemas.microsoft.com/office/drawing/2014/main" id="{2ECBA6BB-47B8-0F4B-99B7-20FFC2D07530}"/>
                </a:ext>
              </a:extLst>
            </p:cNvPr>
            <p:cNvSpPr txBox="1"/>
            <p:nvPr/>
          </p:nvSpPr>
          <p:spPr>
            <a:xfrm>
              <a:off x="4306767" y="1499996"/>
              <a:ext cx="3801630" cy="257448"/>
            </a:xfrm>
            <a:prstGeom prst="rect">
              <a:avLst/>
            </a:prstGeom>
            <a:noFill/>
          </p:spPr>
          <p:txBody>
            <a:bodyPr wrap="square" rtlCol="0">
              <a:spAutoFit/>
            </a:bodyPr>
            <a:lstStyle/>
            <a:p>
              <a:r>
                <a:rPr kumimoji="1" lang="en-US" altLang="zh-SG" sz="1200"/>
                <a:t>F</a:t>
              </a:r>
              <a:endParaRPr kumimoji="1" lang="zh-SG" altLang="en-US" sz="1200"/>
            </a:p>
          </p:txBody>
        </p:sp>
        <p:sp>
          <p:nvSpPr>
            <p:cNvPr id="80" name="文本框 79">
              <a:extLst>
                <a:ext uri="{FF2B5EF4-FFF2-40B4-BE49-F238E27FC236}">
                  <a16:creationId xmlns:a16="http://schemas.microsoft.com/office/drawing/2014/main" id="{2AFD88D3-0D54-524A-AB4C-6B96ABAB973B}"/>
                </a:ext>
              </a:extLst>
            </p:cNvPr>
            <p:cNvSpPr txBox="1"/>
            <p:nvPr/>
          </p:nvSpPr>
          <p:spPr>
            <a:xfrm>
              <a:off x="3354395" y="2568558"/>
              <a:ext cx="895423" cy="257448"/>
            </a:xfrm>
            <a:prstGeom prst="rect">
              <a:avLst/>
            </a:prstGeom>
            <a:noFill/>
          </p:spPr>
          <p:txBody>
            <a:bodyPr wrap="square" rtlCol="0">
              <a:spAutoFit/>
            </a:bodyPr>
            <a:lstStyle/>
            <a:p>
              <a:r>
                <a:rPr kumimoji="1" lang="en-US" altLang="zh-SG" sz="1200"/>
                <a:t>T</a:t>
              </a:r>
              <a:endParaRPr kumimoji="1" lang="zh-SG" altLang="en-US" sz="1200"/>
            </a:p>
          </p:txBody>
        </p:sp>
        <p:cxnSp>
          <p:nvCxnSpPr>
            <p:cNvPr id="82" name="直线箭头连接符 81">
              <a:extLst>
                <a:ext uri="{FF2B5EF4-FFF2-40B4-BE49-F238E27FC236}">
                  <a16:creationId xmlns:a16="http://schemas.microsoft.com/office/drawing/2014/main" id="{B37051E1-BE40-AF49-B0D6-EA5118B44790}"/>
                </a:ext>
              </a:extLst>
            </p:cNvPr>
            <p:cNvCxnSpPr>
              <a:cxnSpLocks/>
            </p:cNvCxnSpPr>
            <p:nvPr/>
          </p:nvCxnSpPr>
          <p:spPr>
            <a:xfrm>
              <a:off x="5363138" y="2514485"/>
              <a:ext cx="607072" cy="0"/>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86" name="Rectangle 6">
              <a:extLst>
                <a:ext uri="{FF2B5EF4-FFF2-40B4-BE49-F238E27FC236}">
                  <a16:creationId xmlns:a16="http://schemas.microsoft.com/office/drawing/2014/main" id="{627D4017-1661-4C43-BFDA-0E729CB73140}"/>
                </a:ext>
              </a:extLst>
            </p:cNvPr>
            <p:cNvSpPr/>
            <p:nvPr/>
          </p:nvSpPr>
          <p:spPr>
            <a:xfrm>
              <a:off x="6181042" y="2332450"/>
              <a:ext cx="760228" cy="35984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score </a:t>
              </a:r>
              <a:endParaRPr lang="en-SG"/>
            </a:p>
          </p:txBody>
        </p:sp>
        <p:cxnSp>
          <p:nvCxnSpPr>
            <p:cNvPr id="115" name="直线连接符 114">
              <a:extLst>
                <a:ext uri="{FF2B5EF4-FFF2-40B4-BE49-F238E27FC236}">
                  <a16:creationId xmlns:a16="http://schemas.microsoft.com/office/drawing/2014/main" id="{EB6366C4-51B8-EB4F-A760-53792AB4BE09}"/>
                </a:ext>
              </a:extLst>
            </p:cNvPr>
            <p:cNvCxnSpPr>
              <a:cxnSpLocks/>
            </p:cNvCxnSpPr>
            <p:nvPr/>
          </p:nvCxnSpPr>
          <p:spPr>
            <a:xfrm flipV="1">
              <a:off x="2785937" y="1760749"/>
              <a:ext cx="0" cy="417369"/>
            </a:xfrm>
            <a:prstGeom prst="line">
              <a:avLst/>
            </a:prstGeom>
            <a:ln w="50800" cap="rnd"/>
          </p:spPr>
          <p:style>
            <a:lnRef idx="1">
              <a:schemeClr val="accent1"/>
            </a:lnRef>
            <a:fillRef idx="0">
              <a:schemeClr val="accent1"/>
            </a:fillRef>
            <a:effectRef idx="0">
              <a:schemeClr val="accent1"/>
            </a:effectRef>
            <a:fontRef idx="minor">
              <a:schemeClr val="tx1"/>
            </a:fontRef>
          </p:style>
        </p:cxnSp>
        <p:cxnSp>
          <p:nvCxnSpPr>
            <p:cNvPr id="117" name="直线连接符 116">
              <a:extLst>
                <a:ext uri="{FF2B5EF4-FFF2-40B4-BE49-F238E27FC236}">
                  <a16:creationId xmlns:a16="http://schemas.microsoft.com/office/drawing/2014/main" id="{CBE04B4D-A1E0-8444-8DF3-44547E5CC08E}"/>
                </a:ext>
              </a:extLst>
            </p:cNvPr>
            <p:cNvCxnSpPr>
              <a:cxnSpLocks/>
            </p:cNvCxnSpPr>
            <p:nvPr/>
          </p:nvCxnSpPr>
          <p:spPr>
            <a:xfrm>
              <a:off x="2785834" y="1758494"/>
              <a:ext cx="3105884"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6" name="直线箭头连接符 125">
              <a:extLst>
                <a:ext uri="{FF2B5EF4-FFF2-40B4-BE49-F238E27FC236}">
                  <a16:creationId xmlns:a16="http://schemas.microsoft.com/office/drawing/2014/main" id="{FFDAABCF-CB02-0E4C-9A84-EE1E1546E953}"/>
                </a:ext>
              </a:extLst>
            </p:cNvPr>
            <p:cNvCxnSpPr>
              <a:cxnSpLocks/>
            </p:cNvCxnSpPr>
            <p:nvPr/>
          </p:nvCxnSpPr>
          <p:spPr>
            <a:xfrm>
              <a:off x="5375051" y="1760593"/>
              <a:ext cx="607072" cy="0"/>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131" name="圆角矩形 130">
              <a:extLst>
                <a:ext uri="{FF2B5EF4-FFF2-40B4-BE49-F238E27FC236}">
                  <a16:creationId xmlns:a16="http://schemas.microsoft.com/office/drawing/2014/main" id="{994FC5A1-A55C-454E-9EDD-4CAB5B602CEB}"/>
                </a:ext>
              </a:extLst>
            </p:cNvPr>
            <p:cNvSpPr/>
            <p:nvPr/>
          </p:nvSpPr>
          <p:spPr>
            <a:xfrm>
              <a:off x="6023101" y="1535878"/>
              <a:ext cx="1099571" cy="1365829"/>
            </a:xfrm>
            <a:prstGeom prst="roundRect">
              <a:avLst/>
            </a:prstGeom>
            <a:noFill/>
            <a:ln w="31750" cap="flat" cmpd="sng" algn="ctr">
              <a:solidFill>
                <a:schemeClr val="accent1">
                  <a:lumMod val="40000"/>
                  <a:lumOff val="60000"/>
                </a:schemeClr>
              </a:solidFill>
              <a:prstDash val="sysDash"/>
              <a:round/>
              <a:headEnd type="none" w="med" len="med"/>
              <a:tailEnd type="none" w="med" len="med"/>
              <a:extLst>
                <a:ext uri="{C807C97D-BFC1-408E-A445-0C87EB9F89A2}">
                  <ask:lineSketchStyleProps xmlns:ask="http://schemas.microsoft.com/office/drawing/2018/sketchyshapes" sd="1219033472">
                    <a:custGeom>
                      <a:avLst/>
                      <a:gdLst>
                        <a:gd name="connsiteX0" fmla="*/ 0 w 1491069"/>
                        <a:gd name="connsiteY0" fmla="*/ 248516 h 2275368"/>
                        <a:gd name="connsiteX1" fmla="*/ 248516 w 1491069"/>
                        <a:gd name="connsiteY1" fmla="*/ 0 h 2275368"/>
                        <a:gd name="connsiteX2" fmla="*/ 765415 w 1491069"/>
                        <a:gd name="connsiteY2" fmla="*/ 0 h 2275368"/>
                        <a:gd name="connsiteX3" fmla="*/ 1242553 w 1491069"/>
                        <a:gd name="connsiteY3" fmla="*/ 0 h 2275368"/>
                        <a:gd name="connsiteX4" fmla="*/ 1491069 w 1491069"/>
                        <a:gd name="connsiteY4" fmla="*/ 248516 h 2275368"/>
                        <a:gd name="connsiteX5" fmla="*/ 1491069 w 1491069"/>
                        <a:gd name="connsiteY5" fmla="*/ 805728 h 2275368"/>
                        <a:gd name="connsiteX6" fmla="*/ 1491069 w 1491069"/>
                        <a:gd name="connsiteY6" fmla="*/ 1434073 h 2275368"/>
                        <a:gd name="connsiteX7" fmla="*/ 1491069 w 1491069"/>
                        <a:gd name="connsiteY7" fmla="*/ 2026852 h 2275368"/>
                        <a:gd name="connsiteX8" fmla="*/ 1242553 w 1491069"/>
                        <a:gd name="connsiteY8" fmla="*/ 2275368 h 2275368"/>
                        <a:gd name="connsiteX9" fmla="*/ 765415 w 1491069"/>
                        <a:gd name="connsiteY9" fmla="*/ 2275368 h 2275368"/>
                        <a:gd name="connsiteX10" fmla="*/ 248516 w 1491069"/>
                        <a:gd name="connsiteY10" fmla="*/ 2275368 h 2275368"/>
                        <a:gd name="connsiteX11" fmla="*/ 0 w 1491069"/>
                        <a:gd name="connsiteY11" fmla="*/ 2026852 h 2275368"/>
                        <a:gd name="connsiteX12" fmla="*/ 0 w 1491069"/>
                        <a:gd name="connsiteY12" fmla="*/ 1434073 h 2275368"/>
                        <a:gd name="connsiteX13" fmla="*/ 0 w 1491069"/>
                        <a:gd name="connsiteY13" fmla="*/ 876861 h 2275368"/>
                        <a:gd name="connsiteX14" fmla="*/ 0 w 1491069"/>
                        <a:gd name="connsiteY14" fmla="*/ 248516 h 227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1069" h="2275368" extrusionOk="0">
                          <a:moveTo>
                            <a:pt x="0" y="248516"/>
                          </a:moveTo>
                          <a:cubicBezTo>
                            <a:pt x="-29050" y="93345"/>
                            <a:pt x="91389" y="7459"/>
                            <a:pt x="248516" y="0"/>
                          </a:cubicBezTo>
                          <a:cubicBezTo>
                            <a:pt x="377481" y="-7670"/>
                            <a:pt x="547096" y="8879"/>
                            <a:pt x="765415" y="0"/>
                          </a:cubicBezTo>
                          <a:cubicBezTo>
                            <a:pt x="983734" y="-8879"/>
                            <a:pt x="1056104" y="-1"/>
                            <a:pt x="1242553" y="0"/>
                          </a:cubicBezTo>
                          <a:cubicBezTo>
                            <a:pt x="1362048" y="-9715"/>
                            <a:pt x="1507942" y="119326"/>
                            <a:pt x="1491069" y="248516"/>
                          </a:cubicBezTo>
                          <a:cubicBezTo>
                            <a:pt x="1465382" y="380649"/>
                            <a:pt x="1517414" y="528673"/>
                            <a:pt x="1491069" y="805728"/>
                          </a:cubicBezTo>
                          <a:cubicBezTo>
                            <a:pt x="1464724" y="1082783"/>
                            <a:pt x="1486818" y="1179333"/>
                            <a:pt x="1491069" y="1434073"/>
                          </a:cubicBezTo>
                          <a:cubicBezTo>
                            <a:pt x="1495320" y="1688814"/>
                            <a:pt x="1488743" y="1841241"/>
                            <a:pt x="1491069" y="2026852"/>
                          </a:cubicBezTo>
                          <a:cubicBezTo>
                            <a:pt x="1486823" y="2171128"/>
                            <a:pt x="1373807" y="2268411"/>
                            <a:pt x="1242553" y="2275368"/>
                          </a:cubicBezTo>
                          <a:cubicBezTo>
                            <a:pt x="1051998" y="2269848"/>
                            <a:pt x="954177" y="2295835"/>
                            <a:pt x="765415" y="2275368"/>
                          </a:cubicBezTo>
                          <a:cubicBezTo>
                            <a:pt x="576653" y="2254901"/>
                            <a:pt x="352935" y="2281930"/>
                            <a:pt x="248516" y="2275368"/>
                          </a:cubicBezTo>
                          <a:cubicBezTo>
                            <a:pt x="119538" y="2267192"/>
                            <a:pt x="6051" y="2160202"/>
                            <a:pt x="0" y="2026852"/>
                          </a:cubicBezTo>
                          <a:cubicBezTo>
                            <a:pt x="13070" y="1806062"/>
                            <a:pt x="16620" y="1656314"/>
                            <a:pt x="0" y="1434073"/>
                          </a:cubicBezTo>
                          <a:cubicBezTo>
                            <a:pt x="-16620" y="1211832"/>
                            <a:pt x="-3900" y="996058"/>
                            <a:pt x="0" y="876861"/>
                          </a:cubicBezTo>
                          <a:cubicBezTo>
                            <a:pt x="3900" y="757664"/>
                            <a:pt x="-24435" y="429972"/>
                            <a:pt x="0" y="248516"/>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zh-SG" altLang="en-US"/>
            </a:p>
          </p:txBody>
        </p:sp>
        <p:sp>
          <p:nvSpPr>
            <p:cNvPr id="133" name="矩形 132">
              <a:extLst>
                <a:ext uri="{FF2B5EF4-FFF2-40B4-BE49-F238E27FC236}">
                  <a16:creationId xmlns:a16="http://schemas.microsoft.com/office/drawing/2014/main" id="{9C6B1FCF-DE6A-9648-8D59-9B6E889D34A3}"/>
                </a:ext>
              </a:extLst>
            </p:cNvPr>
            <p:cNvSpPr/>
            <p:nvPr/>
          </p:nvSpPr>
          <p:spPr>
            <a:xfrm>
              <a:off x="6207581" y="1239820"/>
              <a:ext cx="583814" cy="307777"/>
            </a:xfrm>
            <a:prstGeom prst="rect">
              <a:avLst/>
            </a:prstGeom>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SG">
                  <a:latin typeface="Times New Roman" panose="02020603050405020304" pitchFamily="18" charset="0"/>
                  <a:ea typeface="DengXian" panose="02010600030101010101" pitchFamily="2" charset="-122"/>
                </a:rPr>
                <a:t>result</a:t>
              </a:r>
              <a:endParaRPr lang="zh-SG" altLang="en-US"/>
            </a:p>
          </p:txBody>
        </p:sp>
      </p:grpSp>
      <p:sp>
        <p:nvSpPr>
          <p:cNvPr id="137" name="Rectangle 2">
            <a:extLst>
              <a:ext uri="{FF2B5EF4-FFF2-40B4-BE49-F238E27FC236}">
                <a16:creationId xmlns:a16="http://schemas.microsoft.com/office/drawing/2014/main" id="{C33D725D-5644-4C91-A71F-F185CD055E54}"/>
              </a:ext>
            </a:extLst>
          </p:cNvPr>
          <p:cNvSpPr/>
          <p:nvPr/>
        </p:nvSpPr>
        <p:spPr>
          <a:xfrm>
            <a:off x="5902350" y="748231"/>
            <a:ext cx="2776451" cy="3832167"/>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285750" indent="-285750">
              <a:buFont typeface="Arial" panose="020B0604020202020204" pitchFamily="34" charset="0"/>
              <a:buChar char="•"/>
            </a:pPr>
            <a:r>
              <a:rPr kumimoji="1" lang="en-US" altLang="zh-SG">
                <a:solidFill>
                  <a:schemeClr val="tx1"/>
                </a:solidFill>
              </a:rPr>
              <a:t>Four general aspects: Price, </a:t>
            </a:r>
            <a:r>
              <a:rPr kumimoji="1" lang="en-US" altLang="zh-CN">
                <a:solidFill>
                  <a:schemeClr val="tx1"/>
                </a:solidFill>
              </a:rPr>
              <a:t>C</a:t>
            </a:r>
            <a:r>
              <a:rPr kumimoji="1" lang="en-US" altLang="zh-SG">
                <a:solidFill>
                  <a:schemeClr val="tx1"/>
                </a:solidFill>
              </a:rPr>
              <a:t>ustomer service, Delivery, Package</a:t>
            </a:r>
          </a:p>
          <a:p>
            <a:pPr marL="285750" lvl="5" indent="-285750">
              <a:buFont typeface="Arial" panose="020B0604020202020204" pitchFamily="34" charset="0"/>
              <a:buChar char="•"/>
            </a:pPr>
            <a:endParaRPr kumimoji="1" lang="en-US" altLang="zh-SG">
              <a:solidFill>
                <a:schemeClr val="tx1"/>
              </a:solidFill>
            </a:endParaRPr>
          </a:p>
          <a:p>
            <a:pPr marL="285750" lvl="5" indent="-285750">
              <a:buFont typeface="Arial" panose="020B0604020202020204" pitchFamily="34" charset="0"/>
              <a:buChar char="•"/>
            </a:pPr>
            <a:r>
              <a:rPr kumimoji="1" lang="en-US" altLang="zh-CN">
                <a:solidFill>
                  <a:schemeClr val="tx1"/>
                </a:solidFill>
              </a:rPr>
              <a:t>For each aspect, set a list of keywords</a:t>
            </a:r>
            <a:endParaRPr kumimoji="1" lang="en-US" altLang="zh-SG">
              <a:solidFill>
                <a:schemeClr val="tx1"/>
              </a:solidFill>
            </a:endParaRPr>
          </a:p>
          <a:p>
            <a:pPr marL="285750" indent="-285750">
              <a:buFont typeface="Arial" panose="020B0604020202020204" pitchFamily="34" charset="0"/>
              <a:buChar char="•"/>
            </a:pPr>
            <a:endParaRPr kumimoji="1" lang="en-US" altLang="zh-SG">
              <a:solidFill>
                <a:schemeClr val="tx1"/>
              </a:solidFill>
            </a:endParaRPr>
          </a:p>
          <a:p>
            <a:pPr marL="285750" indent="-285750">
              <a:buFont typeface="Arial" panose="020B0604020202020204" pitchFamily="34" charset="0"/>
              <a:buChar char="•"/>
            </a:pPr>
            <a:r>
              <a:rPr kumimoji="1" lang="en-US" altLang="zh-SG">
                <a:solidFill>
                  <a:schemeClr val="tx1"/>
                </a:solidFill>
              </a:rPr>
              <a:t>For each review, detect whether it contains keywords</a:t>
            </a:r>
          </a:p>
          <a:p>
            <a:pPr marL="285750" indent="-285750">
              <a:buFont typeface="Arial" panose="020B0604020202020204" pitchFamily="34" charset="0"/>
              <a:buChar char="•"/>
            </a:pPr>
            <a:endParaRPr kumimoji="1" lang="en-US" altLang="zh-SG">
              <a:solidFill>
                <a:schemeClr val="tx1"/>
              </a:solidFill>
            </a:endParaRPr>
          </a:p>
          <a:p>
            <a:pPr marL="285750" indent="-285750">
              <a:buFont typeface="Arial" panose="020B0604020202020204" pitchFamily="34" charset="0"/>
              <a:buChar char="•"/>
            </a:pPr>
            <a:r>
              <a:rPr kumimoji="1" lang="en-US" altLang="zh-SG">
                <a:solidFill>
                  <a:schemeClr val="tx1"/>
                </a:solidFill>
              </a:rPr>
              <a:t>If contain keywords, use ABSA package to retrieve sentiment score: neutral, positive and negative; Otherwise, assign zero</a:t>
            </a:r>
            <a:endParaRPr kumimoji="1" lang="zh-SG" altLang="en-US">
              <a:solidFill>
                <a:schemeClr val="tx1"/>
              </a:solidFill>
            </a:endParaRPr>
          </a:p>
        </p:txBody>
      </p:sp>
      <p:pic>
        <p:nvPicPr>
          <p:cNvPr id="9" name="Picture 8" descr="Diagram&#10;&#10;Description automatically generated">
            <a:extLst>
              <a:ext uri="{FF2B5EF4-FFF2-40B4-BE49-F238E27FC236}">
                <a16:creationId xmlns:a16="http://schemas.microsoft.com/office/drawing/2014/main" id="{CEF9C056-96A3-43C2-BFC0-BAFF9B2BA018}"/>
              </a:ext>
            </a:extLst>
          </p:cNvPr>
          <p:cNvPicPr>
            <a:picLocks noChangeAspect="1"/>
          </p:cNvPicPr>
          <p:nvPr/>
        </p:nvPicPr>
        <p:blipFill>
          <a:blip r:embed="rId3"/>
          <a:stretch>
            <a:fillRect/>
          </a:stretch>
        </p:blipFill>
        <p:spPr>
          <a:xfrm>
            <a:off x="2224368" y="755178"/>
            <a:ext cx="3631313" cy="1329777"/>
          </a:xfrm>
          <a:prstGeom prst="rect">
            <a:avLst/>
          </a:prstGeom>
        </p:spPr>
      </p:pic>
      <p:sp>
        <p:nvSpPr>
          <p:cNvPr id="32" name="Rectangle 2">
            <a:extLst>
              <a:ext uri="{FF2B5EF4-FFF2-40B4-BE49-F238E27FC236}">
                <a16:creationId xmlns:a16="http://schemas.microsoft.com/office/drawing/2014/main" id="{A1861F16-D169-4112-AB24-CEF9370FC644}"/>
              </a:ext>
            </a:extLst>
          </p:cNvPr>
          <p:cNvSpPr/>
          <p:nvPr/>
        </p:nvSpPr>
        <p:spPr>
          <a:xfrm>
            <a:off x="531465" y="971549"/>
            <a:ext cx="1614751" cy="924419"/>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kumimoji="1" lang="en-SG" altLang="zh-SG" sz="1100" i="1">
                <a:solidFill>
                  <a:schemeClr val="tx1"/>
                </a:solidFill>
              </a:rPr>
              <a:t>Aspect-based-sentiment-analysis:</a:t>
            </a:r>
          </a:p>
          <a:p>
            <a:endParaRPr kumimoji="1" lang="en-SG" altLang="zh-SG" sz="1100" i="1">
              <a:solidFill>
                <a:schemeClr val="tx1"/>
              </a:solidFill>
            </a:endParaRPr>
          </a:p>
          <a:p>
            <a:pPr marL="171450" indent="-171450">
              <a:buFont typeface="Arial" panose="020B0604020202020204" pitchFamily="34" charset="0"/>
              <a:buChar char="•"/>
            </a:pPr>
            <a:r>
              <a:rPr kumimoji="1" lang="en-SG" altLang="zh-SG" sz="1100" i="1">
                <a:solidFill>
                  <a:schemeClr val="tx1"/>
                </a:solidFill>
              </a:rPr>
              <a:t>Python package </a:t>
            </a:r>
          </a:p>
          <a:p>
            <a:pPr marL="171450" indent="-171450">
              <a:buFont typeface="Arial" panose="020B0604020202020204" pitchFamily="34" charset="0"/>
              <a:buChar char="•"/>
            </a:pPr>
            <a:r>
              <a:rPr kumimoji="1" lang="en-SG" altLang="zh-SG" sz="1100" i="1">
                <a:solidFill>
                  <a:schemeClr val="tx1"/>
                </a:solidFill>
              </a:rPr>
              <a:t>BERT + </a:t>
            </a:r>
            <a:r>
              <a:rPr kumimoji="1" lang="en-SG" altLang="zh-SG" sz="1100" i="1" err="1">
                <a:solidFill>
                  <a:schemeClr val="tx1"/>
                </a:solidFill>
              </a:rPr>
              <a:t>Tensorflow</a:t>
            </a:r>
            <a:endParaRPr kumimoji="1" lang="en-SG" altLang="zh-SG" sz="1100" i="1">
              <a:solidFill>
                <a:schemeClr val="tx1"/>
              </a:solidFill>
            </a:endParaRPr>
          </a:p>
        </p:txBody>
      </p:sp>
    </p:spTree>
    <p:extLst>
      <p:ext uri="{BB962C8B-B14F-4D97-AF65-F5344CB8AC3E}">
        <p14:creationId xmlns:p14="http://schemas.microsoft.com/office/powerpoint/2010/main" val="4216384949"/>
      </p:ext>
    </p:extLst>
  </p:cSld>
  <p:clrMapOvr>
    <a:masterClrMapping/>
  </p:clrMapOvr>
  <p:transition advTm="211759">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779F3-C110-4ED7-B674-526746E92383}"/>
              </a:ext>
            </a:extLst>
          </p:cNvPr>
          <p:cNvSpPr>
            <a:spLocks noGrp="1"/>
          </p:cNvSpPr>
          <p:nvPr>
            <p:ph type="title"/>
          </p:nvPr>
        </p:nvSpPr>
        <p:spPr/>
        <p:txBody>
          <a:bodyPr/>
          <a:lstStyle/>
          <a:p>
            <a:r>
              <a:rPr lang="en-US"/>
              <a:t>Sentiment by Aspect</a:t>
            </a:r>
            <a:br>
              <a:rPr lang="en-US"/>
            </a:br>
            <a:r>
              <a:rPr lang="en-US"/>
              <a:t>(2</a:t>
            </a:r>
            <a:r>
              <a:rPr lang="en-US" baseline="30000"/>
              <a:t>nd</a:t>
            </a:r>
            <a:r>
              <a:rPr lang="en-US"/>
              <a:t> approach)</a:t>
            </a:r>
            <a:endParaRPr lang="en-SG"/>
          </a:p>
        </p:txBody>
      </p:sp>
      <p:sp>
        <p:nvSpPr>
          <p:cNvPr id="5" name="Slide Number Placeholder 4">
            <a:extLst>
              <a:ext uri="{FF2B5EF4-FFF2-40B4-BE49-F238E27FC236}">
                <a16:creationId xmlns:a16="http://schemas.microsoft.com/office/drawing/2014/main" id="{C36A97DF-DA1E-426F-94A6-E330B6BC018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grpSp>
        <p:nvGrpSpPr>
          <p:cNvPr id="3" name="组合 2">
            <a:extLst>
              <a:ext uri="{FF2B5EF4-FFF2-40B4-BE49-F238E27FC236}">
                <a16:creationId xmlns:a16="http://schemas.microsoft.com/office/drawing/2014/main" id="{B5099A06-CA5B-7A4C-8B26-409659DDE3F2}"/>
              </a:ext>
            </a:extLst>
          </p:cNvPr>
          <p:cNvGrpSpPr/>
          <p:nvPr/>
        </p:nvGrpSpPr>
        <p:grpSpPr>
          <a:xfrm>
            <a:off x="1041777" y="972780"/>
            <a:ext cx="6441478" cy="3383069"/>
            <a:chOff x="988615" y="1265274"/>
            <a:chExt cx="6441478" cy="3383069"/>
          </a:xfrm>
        </p:grpSpPr>
        <p:sp>
          <p:nvSpPr>
            <p:cNvPr id="7" name="Rectangle 6">
              <a:extLst>
                <a:ext uri="{FF2B5EF4-FFF2-40B4-BE49-F238E27FC236}">
                  <a16:creationId xmlns:a16="http://schemas.microsoft.com/office/drawing/2014/main" id="{20AB1E4A-8FD0-4E26-B4EC-9DB6727B1947}"/>
                </a:ext>
              </a:extLst>
            </p:cNvPr>
            <p:cNvSpPr/>
            <p:nvPr/>
          </p:nvSpPr>
          <p:spPr>
            <a:xfrm>
              <a:off x="988615" y="2155886"/>
              <a:ext cx="1029340" cy="42335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t>Review </a:t>
              </a:r>
              <a:endParaRPr lang="en-SG"/>
            </a:p>
          </p:txBody>
        </p:sp>
        <p:cxnSp>
          <p:nvCxnSpPr>
            <p:cNvPr id="13" name="直线箭头连接符 12">
              <a:extLst>
                <a:ext uri="{FF2B5EF4-FFF2-40B4-BE49-F238E27FC236}">
                  <a16:creationId xmlns:a16="http://schemas.microsoft.com/office/drawing/2014/main" id="{E1B1A056-A705-C348-8BA2-A474332AD471}"/>
                </a:ext>
              </a:extLst>
            </p:cNvPr>
            <p:cNvCxnSpPr>
              <a:cxnSpLocks/>
              <a:endCxn id="41" idx="1"/>
            </p:cNvCxnSpPr>
            <p:nvPr/>
          </p:nvCxnSpPr>
          <p:spPr>
            <a:xfrm>
              <a:off x="2116074" y="2400382"/>
              <a:ext cx="584596" cy="2576"/>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18" name="Rectangle 6">
              <a:extLst>
                <a:ext uri="{FF2B5EF4-FFF2-40B4-BE49-F238E27FC236}">
                  <a16:creationId xmlns:a16="http://schemas.microsoft.com/office/drawing/2014/main" id="{627D4017-1661-4C43-BFDA-0E729CB73140}"/>
                </a:ext>
              </a:extLst>
            </p:cNvPr>
            <p:cNvSpPr/>
            <p:nvPr/>
          </p:nvSpPr>
          <p:spPr>
            <a:xfrm>
              <a:off x="2885244" y="1404152"/>
              <a:ext cx="1115394" cy="34969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t>sentence </a:t>
              </a:r>
              <a:endParaRPr lang="en-SG"/>
            </a:p>
          </p:txBody>
        </p:sp>
        <p:sp>
          <p:nvSpPr>
            <p:cNvPr id="19" name="Rectangle 6">
              <a:extLst>
                <a:ext uri="{FF2B5EF4-FFF2-40B4-BE49-F238E27FC236}">
                  <a16:creationId xmlns:a16="http://schemas.microsoft.com/office/drawing/2014/main" id="{20AB1E4A-8FD0-4E26-B4EC-9DB6727B1947}"/>
                </a:ext>
              </a:extLst>
            </p:cNvPr>
            <p:cNvSpPr/>
            <p:nvPr/>
          </p:nvSpPr>
          <p:spPr>
            <a:xfrm>
              <a:off x="2885244" y="1957425"/>
              <a:ext cx="1115394" cy="34969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sentence </a:t>
              </a:r>
              <a:endParaRPr lang="en-SG"/>
            </a:p>
          </p:txBody>
        </p:sp>
        <p:sp>
          <p:nvSpPr>
            <p:cNvPr id="20" name="Rectangle 6">
              <a:extLst>
                <a:ext uri="{FF2B5EF4-FFF2-40B4-BE49-F238E27FC236}">
                  <a16:creationId xmlns:a16="http://schemas.microsoft.com/office/drawing/2014/main" id="{20AB1E4A-8FD0-4E26-B4EC-9DB6727B1947}"/>
                </a:ext>
              </a:extLst>
            </p:cNvPr>
            <p:cNvSpPr/>
            <p:nvPr/>
          </p:nvSpPr>
          <p:spPr>
            <a:xfrm>
              <a:off x="2885244" y="2541732"/>
              <a:ext cx="1115394" cy="34969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sentence </a:t>
              </a:r>
              <a:endParaRPr lang="en-SG"/>
            </a:p>
          </p:txBody>
        </p:sp>
        <p:sp>
          <p:nvSpPr>
            <p:cNvPr id="21" name="Rectangle 6">
              <a:extLst>
                <a:ext uri="{FF2B5EF4-FFF2-40B4-BE49-F238E27FC236}">
                  <a16:creationId xmlns:a16="http://schemas.microsoft.com/office/drawing/2014/main" id="{51DB9FEE-E696-684B-B21C-79819D0F729D}"/>
                </a:ext>
              </a:extLst>
            </p:cNvPr>
            <p:cNvSpPr/>
            <p:nvPr/>
          </p:nvSpPr>
          <p:spPr>
            <a:xfrm>
              <a:off x="2885244" y="3063284"/>
              <a:ext cx="1115394" cy="34969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sentence </a:t>
              </a:r>
              <a:endParaRPr lang="en-SG"/>
            </a:p>
          </p:txBody>
        </p:sp>
        <p:cxnSp>
          <p:nvCxnSpPr>
            <p:cNvPr id="22" name="直线箭头连接符 21">
              <a:extLst>
                <a:ext uri="{FF2B5EF4-FFF2-40B4-BE49-F238E27FC236}">
                  <a16:creationId xmlns:a16="http://schemas.microsoft.com/office/drawing/2014/main" id="{FB33674B-B077-304F-AD29-EDBD075ACED6}"/>
                </a:ext>
              </a:extLst>
            </p:cNvPr>
            <p:cNvCxnSpPr>
              <a:cxnSpLocks/>
            </p:cNvCxnSpPr>
            <p:nvPr/>
          </p:nvCxnSpPr>
          <p:spPr>
            <a:xfrm>
              <a:off x="4278058" y="1579000"/>
              <a:ext cx="38025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Rectangle 6">
              <a:extLst>
                <a:ext uri="{FF2B5EF4-FFF2-40B4-BE49-F238E27FC236}">
                  <a16:creationId xmlns:a16="http://schemas.microsoft.com/office/drawing/2014/main" id="{F83B70EB-615B-7442-BD00-37A84AE02C13}"/>
                </a:ext>
              </a:extLst>
            </p:cNvPr>
            <p:cNvSpPr/>
            <p:nvPr/>
          </p:nvSpPr>
          <p:spPr>
            <a:xfrm>
              <a:off x="4763103" y="1404152"/>
              <a:ext cx="455486" cy="35985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t>0 </a:t>
              </a:r>
              <a:endParaRPr lang="en-SG"/>
            </a:p>
          </p:txBody>
        </p:sp>
        <p:sp>
          <p:nvSpPr>
            <p:cNvPr id="25" name="Rectangle 6">
              <a:extLst>
                <a:ext uri="{FF2B5EF4-FFF2-40B4-BE49-F238E27FC236}">
                  <a16:creationId xmlns:a16="http://schemas.microsoft.com/office/drawing/2014/main" id="{627D4017-1661-4C43-BFDA-0E729CB73140}"/>
                </a:ext>
              </a:extLst>
            </p:cNvPr>
            <p:cNvSpPr/>
            <p:nvPr/>
          </p:nvSpPr>
          <p:spPr>
            <a:xfrm>
              <a:off x="4763102" y="2011064"/>
              <a:ext cx="455486" cy="35984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0 </a:t>
              </a:r>
              <a:endParaRPr lang="en-SG"/>
            </a:p>
          </p:txBody>
        </p:sp>
        <p:cxnSp>
          <p:nvCxnSpPr>
            <p:cNvPr id="28" name="直线箭头连接符 27">
              <a:extLst>
                <a:ext uri="{FF2B5EF4-FFF2-40B4-BE49-F238E27FC236}">
                  <a16:creationId xmlns:a16="http://schemas.microsoft.com/office/drawing/2014/main" id="{7D557DAB-44BE-7347-B56C-C77EE5183502}"/>
                </a:ext>
              </a:extLst>
            </p:cNvPr>
            <p:cNvCxnSpPr>
              <a:cxnSpLocks/>
            </p:cNvCxnSpPr>
            <p:nvPr/>
          </p:nvCxnSpPr>
          <p:spPr>
            <a:xfrm>
              <a:off x="4278058" y="2172280"/>
              <a:ext cx="38026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a:extLst>
                <a:ext uri="{FF2B5EF4-FFF2-40B4-BE49-F238E27FC236}">
                  <a16:creationId xmlns:a16="http://schemas.microsoft.com/office/drawing/2014/main" id="{FB33674B-B077-304F-AD29-EDBD075ACED6}"/>
                </a:ext>
              </a:extLst>
            </p:cNvPr>
            <p:cNvCxnSpPr>
              <a:cxnSpLocks/>
            </p:cNvCxnSpPr>
            <p:nvPr/>
          </p:nvCxnSpPr>
          <p:spPr>
            <a:xfrm>
              <a:off x="4278058" y="2741812"/>
              <a:ext cx="86853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a:extLst>
                <a:ext uri="{FF2B5EF4-FFF2-40B4-BE49-F238E27FC236}">
                  <a16:creationId xmlns:a16="http://schemas.microsoft.com/office/drawing/2014/main" id="{6557C4D2-6D2C-0748-BA28-BD7989A6602A}"/>
                </a:ext>
              </a:extLst>
            </p:cNvPr>
            <p:cNvCxnSpPr>
              <a:cxnSpLocks/>
            </p:cNvCxnSpPr>
            <p:nvPr/>
          </p:nvCxnSpPr>
          <p:spPr>
            <a:xfrm>
              <a:off x="4308620" y="3251831"/>
              <a:ext cx="86853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Rectangle 6">
              <a:extLst>
                <a:ext uri="{FF2B5EF4-FFF2-40B4-BE49-F238E27FC236}">
                  <a16:creationId xmlns:a16="http://schemas.microsoft.com/office/drawing/2014/main" id="{B7934E92-3F78-EF47-91BC-12620BD460F7}"/>
                </a:ext>
              </a:extLst>
            </p:cNvPr>
            <p:cNvSpPr/>
            <p:nvPr/>
          </p:nvSpPr>
          <p:spPr>
            <a:xfrm>
              <a:off x="5279490" y="2561550"/>
              <a:ext cx="455486" cy="35984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x </a:t>
              </a:r>
              <a:endParaRPr lang="en-SG"/>
            </a:p>
          </p:txBody>
        </p:sp>
        <p:sp>
          <p:nvSpPr>
            <p:cNvPr id="33" name="Rectangle 6">
              <a:extLst>
                <a:ext uri="{FF2B5EF4-FFF2-40B4-BE49-F238E27FC236}">
                  <a16:creationId xmlns:a16="http://schemas.microsoft.com/office/drawing/2014/main" id="{627D4017-1661-4C43-BFDA-0E729CB73140}"/>
                </a:ext>
              </a:extLst>
            </p:cNvPr>
            <p:cNvSpPr/>
            <p:nvPr/>
          </p:nvSpPr>
          <p:spPr>
            <a:xfrm>
              <a:off x="5279490" y="3071908"/>
              <a:ext cx="455486" cy="35984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y </a:t>
              </a:r>
              <a:endParaRPr lang="en-SG"/>
            </a:p>
          </p:txBody>
        </p:sp>
        <p:sp>
          <p:nvSpPr>
            <p:cNvPr id="40" name="文本框 39">
              <a:extLst>
                <a:ext uri="{FF2B5EF4-FFF2-40B4-BE49-F238E27FC236}">
                  <a16:creationId xmlns:a16="http://schemas.microsoft.com/office/drawing/2014/main" id="{AC9CEDD9-76F4-DB42-9536-BC5B9700B4A0}"/>
                </a:ext>
              </a:extLst>
            </p:cNvPr>
            <p:cNvSpPr txBox="1"/>
            <p:nvPr/>
          </p:nvSpPr>
          <p:spPr>
            <a:xfrm>
              <a:off x="2053594" y="1955831"/>
              <a:ext cx="736099" cy="400110"/>
            </a:xfrm>
            <a:prstGeom prst="rect">
              <a:avLst/>
            </a:prstGeom>
            <a:noFill/>
          </p:spPr>
          <p:txBody>
            <a:bodyPr wrap="none" rtlCol="0">
              <a:spAutoFit/>
            </a:bodyPr>
            <a:lstStyle/>
            <a:p>
              <a:r>
                <a:rPr kumimoji="1" lang="en-US" altLang="zh-SG" sz="1000"/>
                <a:t>sentence </a:t>
              </a:r>
            </a:p>
            <a:p>
              <a:r>
                <a:rPr kumimoji="1" lang="en-US" altLang="zh-SG" sz="1000"/>
                <a:t>tokenize</a:t>
              </a:r>
              <a:endParaRPr kumimoji="1" lang="zh-SG" altLang="en-US" sz="1000"/>
            </a:p>
          </p:txBody>
        </p:sp>
        <p:sp>
          <p:nvSpPr>
            <p:cNvPr id="41" name="圆角矩形 40">
              <a:extLst>
                <a:ext uri="{FF2B5EF4-FFF2-40B4-BE49-F238E27FC236}">
                  <a16:creationId xmlns:a16="http://schemas.microsoft.com/office/drawing/2014/main" id="{BCFA3C8F-6A92-3346-9A91-CDA732AAD6A2}"/>
                </a:ext>
              </a:extLst>
            </p:cNvPr>
            <p:cNvSpPr/>
            <p:nvPr/>
          </p:nvSpPr>
          <p:spPr>
            <a:xfrm>
              <a:off x="2700670" y="1265274"/>
              <a:ext cx="1491069" cy="2275368"/>
            </a:xfrm>
            <a:prstGeom prst="roundRect">
              <a:avLst/>
            </a:prstGeom>
            <a:noFill/>
            <a:ln w="31750" cap="flat" cmpd="sng" algn="ctr">
              <a:solidFill>
                <a:schemeClr val="accent1">
                  <a:lumMod val="40000"/>
                  <a:lumOff val="60000"/>
                </a:schemeClr>
              </a:solidFill>
              <a:prstDash val="sysDash"/>
              <a:round/>
              <a:headEnd type="none" w="med" len="med"/>
              <a:tailEnd type="none" w="med" len="med"/>
              <a:extLst>
                <a:ext uri="{C807C97D-BFC1-408E-A445-0C87EB9F89A2}">
                  <ask:lineSketchStyleProps xmlns:ask="http://schemas.microsoft.com/office/drawing/2018/sketchyshapes" sd="1219033472">
                    <a:custGeom>
                      <a:avLst/>
                      <a:gdLst>
                        <a:gd name="connsiteX0" fmla="*/ 0 w 1491069"/>
                        <a:gd name="connsiteY0" fmla="*/ 248516 h 2275368"/>
                        <a:gd name="connsiteX1" fmla="*/ 248516 w 1491069"/>
                        <a:gd name="connsiteY1" fmla="*/ 0 h 2275368"/>
                        <a:gd name="connsiteX2" fmla="*/ 765415 w 1491069"/>
                        <a:gd name="connsiteY2" fmla="*/ 0 h 2275368"/>
                        <a:gd name="connsiteX3" fmla="*/ 1242553 w 1491069"/>
                        <a:gd name="connsiteY3" fmla="*/ 0 h 2275368"/>
                        <a:gd name="connsiteX4" fmla="*/ 1491069 w 1491069"/>
                        <a:gd name="connsiteY4" fmla="*/ 248516 h 2275368"/>
                        <a:gd name="connsiteX5" fmla="*/ 1491069 w 1491069"/>
                        <a:gd name="connsiteY5" fmla="*/ 805728 h 2275368"/>
                        <a:gd name="connsiteX6" fmla="*/ 1491069 w 1491069"/>
                        <a:gd name="connsiteY6" fmla="*/ 1434073 h 2275368"/>
                        <a:gd name="connsiteX7" fmla="*/ 1491069 w 1491069"/>
                        <a:gd name="connsiteY7" fmla="*/ 2026852 h 2275368"/>
                        <a:gd name="connsiteX8" fmla="*/ 1242553 w 1491069"/>
                        <a:gd name="connsiteY8" fmla="*/ 2275368 h 2275368"/>
                        <a:gd name="connsiteX9" fmla="*/ 765415 w 1491069"/>
                        <a:gd name="connsiteY9" fmla="*/ 2275368 h 2275368"/>
                        <a:gd name="connsiteX10" fmla="*/ 248516 w 1491069"/>
                        <a:gd name="connsiteY10" fmla="*/ 2275368 h 2275368"/>
                        <a:gd name="connsiteX11" fmla="*/ 0 w 1491069"/>
                        <a:gd name="connsiteY11" fmla="*/ 2026852 h 2275368"/>
                        <a:gd name="connsiteX12" fmla="*/ 0 w 1491069"/>
                        <a:gd name="connsiteY12" fmla="*/ 1434073 h 2275368"/>
                        <a:gd name="connsiteX13" fmla="*/ 0 w 1491069"/>
                        <a:gd name="connsiteY13" fmla="*/ 876861 h 2275368"/>
                        <a:gd name="connsiteX14" fmla="*/ 0 w 1491069"/>
                        <a:gd name="connsiteY14" fmla="*/ 248516 h 227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1069" h="2275368" extrusionOk="0">
                          <a:moveTo>
                            <a:pt x="0" y="248516"/>
                          </a:moveTo>
                          <a:cubicBezTo>
                            <a:pt x="-29050" y="93345"/>
                            <a:pt x="91389" y="7459"/>
                            <a:pt x="248516" y="0"/>
                          </a:cubicBezTo>
                          <a:cubicBezTo>
                            <a:pt x="377481" y="-7670"/>
                            <a:pt x="547096" y="8879"/>
                            <a:pt x="765415" y="0"/>
                          </a:cubicBezTo>
                          <a:cubicBezTo>
                            <a:pt x="983734" y="-8879"/>
                            <a:pt x="1056104" y="-1"/>
                            <a:pt x="1242553" y="0"/>
                          </a:cubicBezTo>
                          <a:cubicBezTo>
                            <a:pt x="1362048" y="-9715"/>
                            <a:pt x="1507942" y="119326"/>
                            <a:pt x="1491069" y="248516"/>
                          </a:cubicBezTo>
                          <a:cubicBezTo>
                            <a:pt x="1465382" y="380649"/>
                            <a:pt x="1517414" y="528673"/>
                            <a:pt x="1491069" y="805728"/>
                          </a:cubicBezTo>
                          <a:cubicBezTo>
                            <a:pt x="1464724" y="1082783"/>
                            <a:pt x="1486818" y="1179333"/>
                            <a:pt x="1491069" y="1434073"/>
                          </a:cubicBezTo>
                          <a:cubicBezTo>
                            <a:pt x="1495320" y="1688814"/>
                            <a:pt x="1488743" y="1841241"/>
                            <a:pt x="1491069" y="2026852"/>
                          </a:cubicBezTo>
                          <a:cubicBezTo>
                            <a:pt x="1486823" y="2171128"/>
                            <a:pt x="1373807" y="2268411"/>
                            <a:pt x="1242553" y="2275368"/>
                          </a:cubicBezTo>
                          <a:cubicBezTo>
                            <a:pt x="1051998" y="2269848"/>
                            <a:pt x="954177" y="2295835"/>
                            <a:pt x="765415" y="2275368"/>
                          </a:cubicBezTo>
                          <a:cubicBezTo>
                            <a:pt x="576653" y="2254901"/>
                            <a:pt x="352935" y="2281930"/>
                            <a:pt x="248516" y="2275368"/>
                          </a:cubicBezTo>
                          <a:cubicBezTo>
                            <a:pt x="119538" y="2267192"/>
                            <a:pt x="6051" y="2160202"/>
                            <a:pt x="0" y="2026852"/>
                          </a:cubicBezTo>
                          <a:cubicBezTo>
                            <a:pt x="13070" y="1806062"/>
                            <a:pt x="16620" y="1656314"/>
                            <a:pt x="0" y="1434073"/>
                          </a:cubicBezTo>
                          <a:cubicBezTo>
                            <a:pt x="-16620" y="1211832"/>
                            <a:pt x="-3900" y="996058"/>
                            <a:pt x="0" y="876861"/>
                          </a:cubicBezTo>
                          <a:cubicBezTo>
                            <a:pt x="3900" y="757664"/>
                            <a:pt x="-24435" y="429972"/>
                            <a:pt x="0" y="248516"/>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zh-SG" altLang="en-US"/>
            </a:p>
          </p:txBody>
        </p:sp>
        <p:cxnSp>
          <p:nvCxnSpPr>
            <p:cNvPr id="47" name="直线箭头连接符 46">
              <a:extLst>
                <a:ext uri="{FF2B5EF4-FFF2-40B4-BE49-F238E27FC236}">
                  <a16:creationId xmlns:a16="http://schemas.microsoft.com/office/drawing/2014/main" id="{BEFE87BE-3752-F848-B524-CB1A4AA3B6AD}"/>
                </a:ext>
              </a:extLst>
            </p:cNvPr>
            <p:cNvCxnSpPr>
              <a:cxnSpLocks/>
            </p:cNvCxnSpPr>
            <p:nvPr/>
          </p:nvCxnSpPr>
          <p:spPr>
            <a:xfrm>
              <a:off x="3419668" y="3616617"/>
              <a:ext cx="0" cy="501968"/>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49" name="Rectangle 6">
              <a:extLst>
                <a:ext uri="{FF2B5EF4-FFF2-40B4-BE49-F238E27FC236}">
                  <a16:creationId xmlns:a16="http://schemas.microsoft.com/office/drawing/2014/main" id="{EBF95171-3D66-E647-9D02-C019298175C6}"/>
                </a:ext>
              </a:extLst>
            </p:cNvPr>
            <p:cNvSpPr/>
            <p:nvPr/>
          </p:nvSpPr>
          <p:spPr>
            <a:xfrm>
              <a:off x="2609803" y="4146375"/>
              <a:ext cx="1668255" cy="50196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ContainKeywords</a:t>
              </a:r>
            </a:p>
            <a:p>
              <a:pPr algn="ctr"/>
              <a:r>
                <a:rPr lang="en-US"/>
                <a:t>T/F</a:t>
              </a:r>
              <a:endParaRPr lang="en-SG"/>
            </a:p>
          </p:txBody>
        </p:sp>
        <p:sp>
          <p:nvSpPr>
            <p:cNvPr id="51" name="文本框 50">
              <a:extLst>
                <a:ext uri="{FF2B5EF4-FFF2-40B4-BE49-F238E27FC236}">
                  <a16:creationId xmlns:a16="http://schemas.microsoft.com/office/drawing/2014/main" id="{4D86D5D1-5B2B-2443-856D-1AD4E48DF92A}"/>
                </a:ext>
              </a:extLst>
            </p:cNvPr>
            <p:cNvSpPr txBox="1"/>
            <p:nvPr/>
          </p:nvSpPr>
          <p:spPr>
            <a:xfrm>
              <a:off x="4322804" y="1329890"/>
              <a:ext cx="275207" cy="246221"/>
            </a:xfrm>
            <a:prstGeom prst="rect">
              <a:avLst/>
            </a:prstGeom>
            <a:noFill/>
          </p:spPr>
          <p:txBody>
            <a:bodyPr wrap="square" rtlCol="0">
              <a:spAutoFit/>
            </a:bodyPr>
            <a:lstStyle/>
            <a:p>
              <a:r>
                <a:rPr kumimoji="1" lang="en-US" altLang="zh-SG" sz="1000"/>
                <a:t>F</a:t>
              </a:r>
              <a:endParaRPr kumimoji="1" lang="zh-SG" altLang="en-US" sz="1000"/>
            </a:p>
          </p:txBody>
        </p:sp>
        <p:sp>
          <p:nvSpPr>
            <p:cNvPr id="52" name="文本框 51">
              <a:extLst>
                <a:ext uri="{FF2B5EF4-FFF2-40B4-BE49-F238E27FC236}">
                  <a16:creationId xmlns:a16="http://schemas.microsoft.com/office/drawing/2014/main" id="{F924D74A-D23E-3E49-9EFE-7C75E72A9BC0}"/>
                </a:ext>
              </a:extLst>
            </p:cNvPr>
            <p:cNvSpPr txBox="1"/>
            <p:nvPr/>
          </p:nvSpPr>
          <p:spPr>
            <a:xfrm>
              <a:off x="4330583" y="1890921"/>
              <a:ext cx="275207" cy="246221"/>
            </a:xfrm>
            <a:prstGeom prst="rect">
              <a:avLst/>
            </a:prstGeom>
            <a:noFill/>
          </p:spPr>
          <p:txBody>
            <a:bodyPr wrap="square" rtlCol="0">
              <a:spAutoFit/>
            </a:bodyPr>
            <a:lstStyle/>
            <a:p>
              <a:r>
                <a:rPr kumimoji="1" lang="en-US" altLang="zh-SG" sz="1000"/>
                <a:t>F</a:t>
              </a:r>
              <a:endParaRPr kumimoji="1" lang="zh-SG" altLang="en-US" sz="1000"/>
            </a:p>
          </p:txBody>
        </p:sp>
        <p:sp>
          <p:nvSpPr>
            <p:cNvPr id="53" name="文本框 52">
              <a:extLst>
                <a:ext uri="{FF2B5EF4-FFF2-40B4-BE49-F238E27FC236}">
                  <a16:creationId xmlns:a16="http://schemas.microsoft.com/office/drawing/2014/main" id="{E1F03E22-DA4F-2E4A-9069-D818F82EA3FA}"/>
                </a:ext>
              </a:extLst>
            </p:cNvPr>
            <p:cNvSpPr txBox="1"/>
            <p:nvPr/>
          </p:nvSpPr>
          <p:spPr>
            <a:xfrm>
              <a:off x="4207181" y="2513442"/>
              <a:ext cx="1155842" cy="246221"/>
            </a:xfrm>
            <a:prstGeom prst="rect">
              <a:avLst/>
            </a:prstGeom>
            <a:noFill/>
          </p:spPr>
          <p:txBody>
            <a:bodyPr wrap="square" rtlCol="0">
              <a:spAutoFit/>
            </a:bodyPr>
            <a:lstStyle/>
            <a:p>
              <a:r>
                <a:rPr kumimoji="1" lang="en-US" altLang="zh-SG" sz="1000"/>
                <a:t>T: get sentiment</a:t>
              </a:r>
              <a:endParaRPr kumimoji="1" lang="zh-SG" altLang="en-US" sz="1000"/>
            </a:p>
          </p:txBody>
        </p:sp>
        <p:sp>
          <p:nvSpPr>
            <p:cNvPr id="56" name="文本框 52">
              <a:extLst>
                <a:ext uri="{FF2B5EF4-FFF2-40B4-BE49-F238E27FC236}">
                  <a16:creationId xmlns:a16="http://schemas.microsoft.com/office/drawing/2014/main" id="{E1F03E22-DA4F-2E4A-9069-D818F82EA3FA}"/>
                </a:ext>
              </a:extLst>
            </p:cNvPr>
            <p:cNvSpPr txBox="1"/>
            <p:nvPr/>
          </p:nvSpPr>
          <p:spPr>
            <a:xfrm>
              <a:off x="4219858" y="2983251"/>
              <a:ext cx="1155842" cy="24622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kumimoji="1" lang="en-US" altLang="zh-SG" sz="1000"/>
                <a:t>T: get sentiment</a:t>
              </a:r>
              <a:endParaRPr kumimoji="1" lang="zh-SG" altLang="en-US" sz="1000"/>
            </a:p>
          </p:txBody>
        </p:sp>
        <p:cxnSp>
          <p:nvCxnSpPr>
            <p:cNvPr id="57" name="直线箭头连接符 56">
              <a:extLst>
                <a:ext uri="{FF2B5EF4-FFF2-40B4-BE49-F238E27FC236}">
                  <a16:creationId xmlns:a16="http://schemas.microsoft.com/office/drawing/2014/main" id="{5F8A8C37-35FC-7340-A9A7-F6DFA8A1E92E}"/>
                </a:ext>
              </a:extLst>
            </p:cNvPr>
            <p:cNvCxnSpPr>
              <a:cxnSpLocks/>
            </p:cNvCxnSpPr>
            <p:nvPr/>
          </p:nvCxnSpPr>
          <p:spPr>
            <a:xfrm>
              <a:off x="4393305" y="4397359"/>
              <a:ext cx="530023" cy="0"/>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06DE3B72-FDB1-4349-B5A4-E892A05AA011}"/>
                </a:ext>
              </a:extLst>
            </p:cNvPr>
            <p:cNvSpPr txBox="1"/>
            <p:nvPr/>
          </p:nvSpPr>
          <p:spPr>
            <a:xfrm>
              <a:off x="4467679" y="4069967"/>
              <a:ext cx="275207" cy="276999"/>
            </a:xfrm>
            <a:prstGeom prst="rect">
              <a:avLst/>
            </a:prstGeom>
            <a:noFill/>
          </p:spPr>
          <p:txBody>
            <a:bodyPr wrap="square" rtlCol="0">
              <a:spAutoFit/>
            </a:bodyPr>
            <a:lstStyle/>
            <a:p>
              <a:r>
                <a:rPr kumimoji="1" lang="en-US" altLang="zh-SG" sz="1200"/>
                <a:t>T</a:t>
              </a:r>
              <a:endParaRPr kumimoji="1" lang="zh-SG" altLang="en-US" sz="1200"/>
            </a:p>
          </p:txBody>
        </p:sp>
        <p:sp>
          <p:nvSpPr>
            <p:cNvPr id="60" name="矩形 59">
              <a:extLst>
                <a:ext uri="{FF2B5EF4-FFF2-40B4-BE49-F238E27FC236}">
                  <a16:creationId xmlns:a16="http://schemas.microsoft.com/office/drawing/2014/main" id="{BA7A231E-6638-6443-BAFA-83D9C135E936}"/>
                </a:ext>
              </a:extLst>
            </p:cNvPr>
            <p:cNvSpPr/>
            <p:nvPr/>
          </p:nvSpPr>
          <p:spPr>
            <a:xfrm>
              <a:off x="4973238" y="4204573"/>
              <a:ext cx="1693092" cy="307777"/>
            </a:xfrm>
            <a:prstGeom prst="rect">
              <a:avLst/>
            </a:prstGeom>
          </p:spPr>
          <p:txBody>
            <a:bodyPr wrap="none">
              <a:spAutoFit/>
            </a:bodyPr>
            <a:lstStyle/>
            <a:p>
              <a:r>
                <a:rPr lang="en-US" altLang="zh-SG" i="1" err="1">
                  <a:latin typeface="Times New Roman" panose="02020603050405020304" pitchFamily="18" charset="0"/>
                  <a:ea typeface="DengXian" panose="02010600030101010101" pitchFamily="2" charset="-122"/>
                </a:rPr>
                <a:t>nltk.sentiment.vader</a:t>
              </a:r>
              <a:r>
                <a:rPr lang="zh-CN" altLang="zh-SG"/>
                <a:t> </a:t>
              </a:r>
              <a:endParaRPr lang="zh-SG" altLang="en-US"/>
            </a:p>
          </p:txBody>
        </p:sp>
        <p:sp>
          <p:nvSpPr>
            <p:cNvPr id="63" name="Rectangle 6">
              <a:extLst>
                <a:ext uri="{FF2B5EF4-FFF2-40B4-BE49-F238E27FC236}">
                  <a16:creationId xmlns:a16="http://schemas.microsoft.com/office/drawing/2014/main" id="{1E536DA0-C6E4-464F-8E22-0ABC2E1D6705}"/>
                </a:ext>
              </a:extLst>
            </p:cNvPr>
            <p:cNvSpPr/>
            <p:nvPr/>
          </p:nvSpPr>
          <p:spPr>
            <a:xfrm>
              <a:off x="6594983" y="2832683"/>
              <a:ext cx="737972" cy="35984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a:t>
              </a:r>
              <a:r>
                <a:rPr lang="en-US" err="1"/>
                <a:t>x+y</a:t>
              </a:r>
              <a:r>
                <a:rPr lang="en-US"/>
                <a:t>)/2 </a:t>
              </a:r>
              <a:endParaRPr lang="en-SG"/>
            </a:p>
          </p:txBody>
        </p:sp>
        <p:sp>
          <p:nvSpPr>
            <p:cNvPr id="64" name="圆角矩形 63">
              <a:extLst>
                <a:ext uri="{FF2B5EF4-FFF2-40B4-BE49-F238E27FC236}">
                  <a16:creationId xmlns:a16="http://schemas.microsoft.com/office/drawing/2014/main" id="{2A0F98D7-23BB-2C44-8DC2-3B04C563E97F}"/>
                </a:ext>
              </a:extLst>
            </p:cNvPr>
            <p:cNvSpPr/>
            <p:nvPr/>
          </p:nvSpPr>
          <p:spPr>
            <a:xfrm>
              <a:off x="6512307" y="2714866"/>
              <a:ext cx="917786" cy="651359"/>
            </a:xfrm>
            <a:prstGeom prst="roundRect">
              <a:avLst/>
            </a:prstGeom>
            <a:noFill/>
            <a:ln w="31750" cap="flat" cmpd="sng" algn="ctr">
              <a:solidFill>
                <a:schemeClr val="accent1">
                  <a:lumMod val="40000"/>
                  <a:lumOff val="60000"/>
                </a:schemeClr>
              </a:solidFill>
              <a:prstDash val="sysDash"/>
              <a:round/>
              <a:headEnd type="none" w="med" len="med"/>
              <a:tailEnd type="none" w="med" len="med"/>
              <a:extLst>
                <a:ext uri="{C807C97D-BFC1-408E-A445-0C87EB9F89A2}">
                  <ask:lineSketchStyleProps xmlns:ask="http://schemas.microsoft.com/office/drawing/2018/sketchyshapes" sd="1219033472">
                    <a:custGeom>
                      <a:avLst/>
                      <a:gdLst>
                        <a:gd name="connsiteX0" fmla="*/ 0 w 1491069"/>
                        <a:gd name="connsiteY0" fmla="*/ 248516 h 2275368"/>
                        <a:gd name="connsiteX1" fmla="*/ 248516 w 1491069"/>
                        <a:gd name="connsiteY1" fmla="*/ 0 h 2275368"/>
                        <a:gd name="connsiteX2" fmla="*/ 765415 w 1491069"/>
                        <a:gd name="connsiteY2" fmla="*/ 0 h 2275368"/>
                        <a:gd name="connsiteX3" fmla="*/ 1242553 w 1491069"/>
                        <a:gd name="connsiteY3" fmla="*/ 0 h 2275368"/>
                        <a:gd name="connsiteX4" fmla="*/ 1491069 w 1491069"/>
                        <a:gd name="connsiteY4" fmla="*/ 248516 h 2275368"/>
                        <a:gd name="connsiteX5" fmla="*/ 1491069 w 1491069"/>
                        <a:gd name="connsiteY5" fmla="*/ 805728 h 2275368"/>
                        <a:gd name="connsiteX6" fmla="*/ 1491069 w 1491069"/>
                        <a:gd name="connsiteY6" fmla="*/ 1434073 h 2275368"/>
                        <a:gd name="connsiteX7" fmla="*/ 1491069 w 1491069"/>
                        <a:gd name="connsiteY7" fmla="*/ 2026852 h 2275368"/>
                        <a:gd name="connsiteX8" fmla="*/ 1242553 w 1491069"/>
                        <a:gd name="connsiteY8" fmla="*/ 2275368 h 2275368"/>
                        <a:gd name="connsiteX9" fmla="*/ 765415 w 1491069"/>
                        <a:gd name="connsiteY9" fmla="*/ 2275368 h 2275368"/>
                        <a:gd name="connsiteX10" fmla="*/ 248516 w 1491069"/>
                        <a:gd name="connsiteY10" fmla="*/ 2275368 h 2275368"/>
                        <a:gd name="connsiteX11" fmla="*/ 0 w 1491069"/>
                        <a:gd name="connsiteY11" fmla="*/ 2026852 h 2275368"/>
                        <a:gd name="connsiteX12" fmla="*/ 0 w 1491069"/>
                        <a:gd name="connsiteY12" fmla="*/ 1434073 h 2275368"/>
                        <a:gd name="connsiteX13" fmla="*/ 0 w 1491069"/>
                        <a:gd name="connsiteY13" fmla="*/ 876861 h 2275368"/>
                        <a:gd name="connsiteX14" fmla="*/ 0 w 1491069"/>
                        <a:gd name="connsiteY14" fmla="*/ 248516 h 227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1069" h="2275368" extrusionOk="0">
                          <a:moveTo>
                            <a:pt x="0" y="248516"/>
                          </a:moveTo>
                          <a:cubicBezTo>
                            <a:pt x="-29050" y="93345"/>
                            <a:pt x="91389" y="7459"/>
                            <a:pt x="248516" y="0"/>
                          </a:cubicBezTo>
                          <a:cubicBezTo>
                            <a:pt x="377481" y="-7670"/>
                            <a:pt x="547096" y="8879"/>
                            <a:pt x="765415" y="0"/>
                          </a:cubicBezTo>
                          <a:cubicBezTo>
                            <a:pt x="983734" y="-8879"/>
                            <a:pt x="1056104" y="-1"/>
                            <a:pt x="1242553" y="0"/>
                          </a:cubicBezTo>
                          <a:cubicBezTo>
                            <a:pt x="1362048" y="-9715"/>
                            <a:pt x="1507942" y="119326"/>
                            <a:pt x="1491069" y="248516"/>
                          </a:cubicBezTo>
                          <a:cubicBezTo>
                            <a:pt x="1465382" y="380649"/>
                            <a:pt x="1517414" y="528673"/>
                            <a:pt x="1491069" y="805728"/>
                          </a:cubicBezTo>
                          <a:cubicBezTo>
                            <a:pt x="1464724" y="1082783"/>
                            <a:pt x="1486818" y="1179333"/>
                            <a:pt x="1491069" y="1434073"/>
                          </a:cubicBezTo>
                          <a:cubicBezTo>
                            <a:pt x="1495320" y="1688814"/>
                            <a:pt x="1488743" y="1841241"/>
                            <a:pt x="1491069" y="2026852"/>
                          </a:cubicBezTo>
                          <a:cubicBezTo>
                            <a:pt x="1486823" y="2171128"/>
                            <a:pt x="1373807" y="2268411"/>
                            <a:pt x="1242553" y="2275368"/>
                          </a:cubicBezTo>
                          <a:cubicBezTo>
                            <a:pt x="1051998" y="2269848"/>
                            <a:pt x="954177" y="2295835"/>
                            <a:pt x="765415" y="2275368"/>
                          </a:cubicBezTo>
                          <a:cubicBezTo>
                            <a:pt x="576653" y="2254901"/>
                            <a:pt x="352935" y="2281930"/>
                            <a:pt x="248516" y="2275368"/>
                          </a:cubicBezTo>
                          <a:cubicBezTo>
                            <a:pt x="119538" y="2267192"/>
                            <a:pt x="6051" y="2160202"/>
                            <a:pt x="0" y="2026852"/>
                          </a:cubicBezTo>
                          <a:cubicBezTo>
                            <a:pt x="13070" y="1806062"/>
                            <a:pt x="16620" y="1656314"/>
                            <a:pt x="0" y="1434073"/>
                          </a:cubicBezTo>
                          <a:cubicBezTo>
                            <a:pt x="-16620" y="1211832"/>
                            <a:pt x="-3900" y="996058"/>
                            <a:pt x="0" y="876861"/>
                          </a:cubicBezTo>
                          <a:cubicBezTo>
                            <a:pt x="3900" y="757664"/>
                            <a:pt x="-24435" y="429972"/>
                            <a:pt x="0" y="248516"/>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zh-SG" altLang="en-US"/>
            </a:p>
          </p:txBody>
        </p:sp>
        <p:sp>
          <p:nvSpPr>
            <p:cNvPr id="66" name="矩形 65">
              <a:extLst>
                <a:ext uri="{FF2B5EF4-FFF2-40B4-BE49-F238E27FC236}">
                  <a16:creationId xmlns:a16="http://schemas.microsoft.com/office/drawing/2014/main" id="{9C6B1FCF-DE6A-9648-8D59-9B6E889D34A3}"/>
                </a:ext>
              </a:extLst>
            </p:cNvPr>
            <p:cNvSpPr/>
            <p:nvPr/>
          </p:nvSpPr>
          <p:spPr>
            <a:xfrm>
              <a:off x="6679293" y="2367414"/>
              <a:ext cx="583814" cy="307777"/>
            </a:xfrm>
            <a:prstGeom prst="rect">
              <a:avLst/>
            </a:prstGeom>
          </p:spPr>
          <p:txBody>
            <a:bodyPr wrap="none">
              <a:spAutoFit/>
            </a:bodyPr>
            <a:lstStyle/>
            <a:p>
              <a:r>
                <a:rPr lang="en-US" altLang="zh-SG">
                  <a:latin typeface="Times New Roman" panose="02020603050405020304" pitchFamily="18" charset="0"/>
                  <a:ea typeface="DengXian" panose="02010600030101010101" pitchFamily="2" charset="-122"/>
                </a:rPr>
                <a:t>result</a:t>
              </a:r>
              <a:endParaRPr lang="zh-SG" altLang="en-US"/>
            </a:p>
          </p:txBody>
        </p:sp>
        <p:cxnSp>
          <p:nvCxnSpPr>
            <p:cNvPr id="67" name="直线箭头连接符 66">
              <a:extLst>
                <a:ext uri="{FF2B5EF4-FFF2-40B4-BE49-F238E27FC236}">
                  <a16:creationId xmlns:a16="http://schemas.microsoft.com/office/drawing/2014/main" id="{FF38693B-BDF6-6149-A13A-C4E2E80D7C9B}"/>
                </a:ext>
              </a:extLst>
            </p:cNvPr>
            <p:cNvCxnSpPr>
              <a:cxnSpLocks/>
            </p:cNvCxnSpPr>
            <p:nvPr/>
          </p:nvCxnSpPr>
          <p:spPr>
            <a:xfrm>
              <a:off x="5993030" y="2741473"/>
              <a:ext cx="319986" cy="1940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9" name="直线箭头连接符 68">
              <a:extLst>
                <a:ext uri="{FF2B5EF4-FFF2-40B4-BE49-F238E27FC236}">
                  <a16:creationId xmlns:a16="http://schemas.microsoft.com/office/drawing/2014/main" id="{7705F1D6-3039-5347-A106-DFC21F9D720D}"/>
                </a:ext>
              </a:extLst>
            </p:cNvPr>
            <p:cNvCxnSpPr>
              <a:cxnSpLocks/>
            </p:cNvCxnSpPr>
            <p:nvPr/>
          </p:nvCxnSpPr>
          <p:spPr>
            <a:xfrm flipV="1">
              <a:off x="6001220" y="3121226"/>
              <a:ext cx="310587" cy="1602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7141844"/>
      </p:ext>
    </p:extLst>
  </p:cSld>
  <p:clrMapOvr>
    <a:masterClrMapping/>
  </p:clrMapOvr>
  <p:transition advTm="84512">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ïṣḷïḋé">
            <a:extLst>
              <a:ext uri="{FF2B5EF4-FFF2-40B4-BE49-F238E27FC236}">
                <a16:creationId xmlns:a16="http://schemas.microsoft.com/office/drawing/2014/main" id="{F016C24A-E10D-41BF-A364-0E59C85D433B}"/>
              </a:ext>
            </a:extLst>
          </p:cNvPr>
          <p:cNvSpPr/>
          <p:nvPr/>
        </p:nvSpPr>
        <p:spPr>
          <a:xfrm>
            <a:off x="6362224" y="2990809"/>
            <a:ext cx="1704299" cy="1776158"/>
          </a:xfrm>
          <a:prstGeom prst="rect">
            <a:avLst/>
          </a:prstGeom>
          <a:solidFill>
            <a:schemeClr val="bg1"/>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31">
              <a:defRPr/>
            </a:pPr>
            <a:endParaRPr lang="en-GB" sz="2000" b="1">
              <a:solidFill>
                <a:srgbClr val="FFFFFF"/>
              </a:solidFill>
              <a:latin typeface="Arial"/>
            </a:endParaRPr>
          </a:p>
        </p:txBody>
      </p:sp>
      <p:sp>
        <p:nvSpPr>
          <p:cNvPr id="50" name="ïṥḷíďé">
            <a:extLst>
              <a:ext uri="{FF2B5EF4-FFF2-40B4-BE49-F238E27FC236}">
                <a16:creationId xmlns:a16="http://schemas.microsoft.com/office/drawing/2014/main" id="{C2F227B2-4B1A-44AB-8890-5BAF9B4D9D6A}"/>
              </a:ext>
            </a:extLst>
          </p:cNvPr>
          <p:cNvSpPr/>
          <p:nvPr/>
        </p:nvSpPr>
        <p:spPr>
          <a:xfrm>
            <a:off x="6350734" y="487002"/>
            <a:ext cx="1715789" cy="1873668"/>
          </a:xfrm>
          <a:prstGeom prst="rect">
            <a:avLst/>
          </a:prstGeom>
          <a:solidFill>
            <a:schemeClr val="bg1"/>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31">
              <a:defRPr/>
            </a:pPr>
            <a:endParaRPr lang="en-GB" sz="2000" b="1">
              <a:solidFill>
                <a:srgbClr val="FFFFFF"/>
              </a:solidFill>
              <a:latin typeface="Arial"/>
            </a:endParaRPr>
          </a:p>
        </p:txBody>
      </p:sp>
      <p:sp>
        <p:nvSpPr>
          <p:cNvPr id="48" name="ïṥḷíďé">
            <a:extLst>
              <a:ext uri="{FF2B5EF4-FFF2-40B4-BE49-F238E27FC236}">
                <a16:creationId xmlns:a16="http://schemas.microsoft.com/office/drawing/2014/main" id="{C2F227B2-4B1A-44AB-8890-5BAF9B4D9D6A}"/>
              </a:ext>
            </a:extLst>
          </p:cNvPr>
          <p:cNvSpPr/>
          <p:nvPr/>
        </p:nvSpPr>
        <p:spPr>
          <a:xfrm>
            <a:off x="1048327" y="1645270"/>
            <a:ext cx="1472455" cy="1997702"/>
          </a:xfrm>
          <a:prstGeom prst="rect">
            <a:avLst/>
          </a:prstGeom>
          <a:solidFill>
            <a:schemeClr val="bg1"/>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31">
              <a:defRPr/>
            </a:pPr>
            <a:endParaRPr lang="en-GB" sz="2000" b="1">
              <a:solidFill>
                <a:srgbClr val="FFFFFF"/>
              </a:solidFill>
              <a:latin typeface="Arial"/>
            </a:endParaRPr>
          </a:p>
        </p:txBody>
      </p:sp>
      <p:sp>
        <p:nvSpPr>
          <p:cNvPr id="2" name="Title 1">
            <a:extLst>
              <a:ext uri="{FF2B5EF4-FFF2-40B4-BE49-F238E27FC236}">
                <a16:creationId xmlns:a16="http://schemas.microsoft.com/office/drawing/2014/main" id="{BECE5692-0E4C-4D2F-9EE5-0BCF287F6DF9}"/>
              </a:ext>
            </a:extLst>
          </p:cNvPr>
          <p:cNvSpPr>
            <a:spLocks noGrp="1"/>
          </p:cNvSpPr>
          <p:nvPr>
            <p:ph type="title"/>
          </p:nvPr>
        </p:nvSpPr>
        <p:spPr/>
        <p:txBody>
          <a:bodyPr/>
          <a:lstStyle/>
          <a:p>
            <a:r>
              <a:rPr lang="en-US" dirty="0"/>
              <a:t>Feat</a:t>
            </a:r>
            <a:r>
              <a:rPr lang="en-US" altLang="zh-CN" dirty="0"/>
              <a:t>u</a:t>
            </a:r>
            <a:r>
              <a:rPr lang="en-US" dirty="0"/>
              <a:t>re Engineering</a:t>
            </a:r>
            <a:endParaRPr lang="en-SG" dirty="0"/>
          </a:p>
        </p:txBody>
      </p:sp>
      <p:sp>
        <p:nvSpPr>
          <p:cNvPr id="3" name="Slide Number Placeholder 2">
            <a:extLst>
              <a:ext uri="{FF2B5EF4-FFF2-40B4-BE49-F238E27FC236}">
                <a16:creationId xmlns:a16="http://schemas.microsoft.com/office/drawing/2014/main" id="{339C54C5-3D85-41E5-ABF7-1D76B0B4D9DA}"/>
              </a:ext>
            </a:extLst>
          </p:cNvPr>
          <p:cNvSpPr>
            <a:spLocks noGrp="1"/>
          </p:cNvSpPr>
          <p:nvPr>
            <p:ph type="sldNum" idx="12"/>
          </p:nvPr>
        </p:nvSpPr>
        <p:spPr/>
        <p:txBody>
          <a:bodyPr/>
          <a:lstStyle/>
          <a:p>
            <a:pPr defTabSz="914378">
              <a:defRPr/>
            </a:pPr>
            <a:fld id="{00000000-1234-1234-1234-123412341234}" type="slidenum">
              <a:rPr lang="en" kern="0">
                <a:solidFill>
                  <a:srgbClr val="FF9E00"/>
                </a:solidFill>
              </a:rPr>
              <a:pPr defTabSz="914378">
                <a:defRPr/>
              </a:pPr>
              <a:t>9</a:t>
            </a:fld>
            <a:endParaRPr lang="en" kern="0">
              <a:solidFill>
                <a:srgbClr val="FF9E00"/>
              </a:solidFill>
            </a:endParaRPr>
          </a:p>
        </p:txBody>
      </p:sp>
      <p:grpSp>
        <p:nvGrpSpPr>
          <p:cNvPr id="17" name="Google Shape;1116;p48"/>
          <p:cNvGrpSpPr/>
          <p:nvPr/>
        </p:nvGrpSpPr>
        <p:grpSpPr>
          <a:xfrm>
            <a:off x="3090502" y="1290410"/>
            <a:ext cx="2962748" cy="2635708"/>
            <a:chOff x="9878975" y="4425243"/>
            <a:chExt cx="719918" cy="645502"/>
          </a:xfrm>
        </p:grpSpPr>
        <p:sp>
          <p:nvSpPr>
            <p:cNvPr id="23" name="Google Shape;1117;p48"/>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defTabSz="914378">
                <a:buClr>
                  <a:srgbClr val="434343"/>
                </a:buClr>
                <a:buSzPts val="1400"/>
                <a:defRPr/>
              </a:pPr>
              <a:endParaRPr>
                <a:solidFill>
                  <a:srgbClr val="434343"/>
                </a:solidFill>
                <a:latin typeface="Calibri"/>
                <a:ea typeface="Calibri"/>
                <a:cs typeface="Calibri"/>
                <a:sym typeface="Calibri"/>
              </a:endParaRPr>
            </a:p>
          </p:txBody>
        </p:sp>
        <p:sp>
          <p:nvSpPr>
            <p:cNvPr id="27" name="Google Shape;1118;p48"/>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defTabSz="914378">
                <a:buClr>
                  <a:srgbClr val="434343"/>
                </a:buClr>
                <a:buSzPts val="1400"/>
                <a:defRPr/>
              </a:pPr>
              <a:endParaRPr>
                <a:solidFill>
                  <a:srgbClr val="434343"/>
                </a:solidFill>
                <a:latin typeface="Calibri"/>
                <a:ea typeface="Calibri"/>
                <a:cs typeface="Calibri"/>
                <a:sym typeface="Calibri"/>
              </a:endParaRPr>
            </a:p>
          </p:txBody>
        </p:sp>
        <p:sp>
          <p:nvSpPr>
            <p:cNvPr id="28" name="Google Shape;1119;p48"/>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defTabSz="914378">
                <a:buClr>
                  <a:srgbClr val="434343"/>
                </a:buClr>
                <a:buSzPts val="1400"/>
                <a:defRPr/>
              </a:pPr>
              <a:endParaRPr>
                <a:solidFill>
                  <a:srgbClr val="434343"/>
                </a:solidFill>
                <a:latin typeface="Calibri"/>
                <a:ea typeface="Calibri"/>
                <a:cs typeface="Calibri"/>
                <a:sym typeface="Calibri"/>
              </a:endParaRPr>
            </a:p>
          </p:txBody>
        </p:sp>
      </p:grpSp>
      <p:sp>
        <p:nvSpPr>
          <p:cNvPr id="29" name="íṩḷîdé">
            <a:extLst>
              <a:ext uri="{FF2B5EF4-FFF2-40B4-BE49-F238E27FC236}">
                <a16:creationId xmlns:a16="http://schemas.microsoft.com/office/drawing/2014/main" id="{965667CE-7DA6-489B-A065-2A24BEAA23DE}"/>
              </a:ext>
            </a:extLst>
          </p:cNvPr>
          <p:cNvSpPr txBox="1"/>
          <p:nvPr/>
        </p:nvSpPr>
        <p:spPr>
          <a:xfrm>
            <a:off x="3958551" y="1667164"/>
            <a:ext cx="1326034" cy="584775"/>
          </a:xfrm>
          <a:prstGeom prst="rect">
            <a:avLst/>
          </a:prstGeom>
          <a:noFill/>
        </p:spPr>
        <p:txBody>
          <a:bodyPr wrap="square" lIns="91440" tIns="45720" rIns="91440" bIns="45720" rtlCol="0" anchor="t">
            <a:spAutoFit/>
          </a:bodyPr>
          <a:lstStyle/>
          <a:p>
            <a:pPr algn="ctr" defTabSz="914378">
              <a:defRPr/>
            </a:pPr>
            <a:r>
              <a:rPr lang="en-GB" altLang="zh-CN" sz="1600" b="1">
                <a:solidFill>
                  <a:srgbClr val="FFFFFF"/>
                </a:solidFill>
              </a:rPr>
              <a:t>Basic Information</a:t>
            </a:r>
          </a:p>
        </p:txBody>
      </p:sp>
      <p:sp>
        <p:nvSpPr>
          <p:cNvPr id="30" name="iṧḻïḋé">
            <a:extLst>
              <a:ext uri="{FF2B5EF4-FFF2-40B4-BE49-F238E27FC236}">
                <a16:creationId xmlns:a16="http://schemas.microsoft.com/office/drawing/2014/main" id="{C2179708-2DB1-42DC-84A9-4129ED87DAF4}"/>
              </a:ext>
            </a:extLst>
          </p:cNvPr>
          <p:cNvSpPr txBox="1"/>
          <p:nvPr/>
        </p:nvSpPr>
        <p:spPr>
          <a:xfrm>
            <a:off x="3226165" y="2894598"/>
            <a:ext cx="1384236" cy="584775"/>
          </a:xfrm>
          <a:prstGeom prst="rect">
            <a:avLst/>
          </a:prstGeom>
          <a:noFill/>
        </p:spPr>
        <p:txBody>
          <a:bodyPr wrap="square" lIns="91440" tIns="45720" rIns="91440" bIns="45720" rtlCol="0" anchor="t">
            <a:spAutoFit/>
          </a:bodyPr>
          <a:lstStyle/>
          <a:p>
            <a:pPr algn="ctr" defTabSz="914378">
              <a:defRPr/>
            </a:pPr>
            <a:r>
              <a:rPr lang="en-GB" altLang="zh-CN" sz="1600" b="1">
                <a:solidFill>
                  <a:srgbClr val="FFFFFF"/>
                </a:solidFill>
              </a:rPr>
              <a:t>Functional Aspects</a:t>
            </a:r>
          </a:p>
        </p:txBody>
      </p:sp>
      <p:sp>
        <p:nvSpPr>
          <p:cNvPr id="31" name="îś1îďè">
            <a:extLst>
              <a:ext uri="{FF2B5EF4-FFF2-40B4-BE49-F238E27FC236}">
                <a16:creationId xmlns:a16="http://schemas.microsoft.com/office/drawing/2014/main" id="{E1D5E730-031F-498C-94B2-5A0F9067FC5F}"/>
              </a:ext>
            </a:extLst>
          </p:cNvPr>
          <p:cNvSpPr txBox="1"/>
          <p:nvPr/>
        </p:nvSpPr>
        <p:spPr>
          <a:xfrm>
            <a:off x="4621568" y="2816132"/>
            <a:ext cx="1289757" cy="830997"/>
          </a:xfrm>
          <a:prstGeom prst="rect">
            <a:avLst/>
          </a:prstGeom>
          <a:noFill/>
        </p:spPr>
        <p:txBody>
          <a:bodyPr wrap="square" lIns="91440" tIns="45720" rIns="91440" bIns="45720" rtlCol="0" anchor="t">
            <a:spAutoFit/>
          </a:bodyPr>
          <a:lstStyle/>
          <a:p>
            <a:pPr algn="ctr" defTabSz="914378">
              <a:defRPr/>
            </a:pPr>
            <a:r>
              <a:rPr lang="en-GB" altLang="zh-CN" sz="1600" b="1">
                <a:solidFill>
                  <a:srgbClr val="FFFFFF"/>
                </a:solidFill>
              </a:rPr>
              <a:t>General Product Aspects</a:t>
            </a:r>
          </a:p>
        </p:txBody>
      </p:sp>
      <p:sp>
        <p:nvSpPr>
          <p:cNvPr id="32" name="iṣlîḍé">
            <a:extLst>
              <a:ext uri="{FF2B5EF4-FFF2-40B4-BE49-F238E27FC236}">
                <a16:creationId xmlns:a16="http://schemas.microsoft.com/office/drawing/2014/main" id="{7D3F5BC6-4C2A-40EB-A6A8-C3F513D59896}"/>
              </a:ext>
            </a:extLst>
          </p:cNvPr>
          <p:cNvSpPr txBox="1"/>
          <p:nvPr/>
        </p:nvSpPr>
        <p:spPr>
          <a:xfrm>
            <a:off x="6365643" y="756385"/>
            <a:ext cx="2106634" cy="1844800"/>
          </a:xfrm>
          <a:prstGeom prst="rect">
            <a:avLst/>
          </a:prstGeom>
          <a:noFill/>
        </p:spPr>
        <p:txBody>
          <a:bodyPr wrap="square" lIns="91440" tIns="45720" rIns="91440" bIns="45720" rtlCol="0" anchor="t">
            <a:spAutoFit/>
          </a:bodyPr>
          <a:lstStyle/>
          <a:p>
            <a:pPr marL="171446" indent="-171446" defTabSz="914378">
              <a:lnSpc>
                <a:spcPct val="120000"/>
              </a:lnSpc>
              <a:buFont typeface="Arial"/>
              <a:buChar char="•"/>
              <a:defRPr/>
            </a:pPr>
            <a:r>
              <a:rPr lang="en-GB" altLang="zh-CN" sz="1200"/>
              <a:t>Overall score</a:t>
            </a:r>
            <a:endParaRPr lang="zh-CN" altLang="en-US" sz="2000"/>
          </a:p>
          <a:p>
            <a:pPr marL="171446" indent="-171446" defTabSz="914378">
              <a:lnSpc>
                <a:spcPct val="120000"/>
              </a:lnSpc>
              <a:buFont typeface="Arial"/>
              <a:buChar char="•"/>
              <a:defRPr/>
            </a:pPr>
            <a:r>
              <a:rPr lang="en-GB" altLang="zh-CN" sz="1200"/>
              <a:t>Helpful count</a:t>
            </a:r>
          </a:p>
          <a:p>
            <a:pPr marL="171446" indent="-171446" defTabSz="914378">
              <a:lnSpc>
                <a:spcPct val="120000"/>
              </a:lnSpc>
              <a:buFont typeface="Arial"/>
              <a:buChar char="•"/>
              <a:defRPr/>
            </a:pPr>
            <a:r>
              <a:rPr lang="en-GB" altLang="zh-CN" sz="1200"/>
              <a:t>Price</a:t>
            </a:r>
          </a:p>
          <a:p>
            <a:pPr marL="171446" indent="-171446" defTabSz="914378">
              <a:lnSpc>
                <a:spcPct val="120000"/>
              </a:lnSpc>
              <a:buFont typeface="Arial"/>
              <a:buChar char="•"/>
              <a:defRPr/>
            </a:pPr>
            <a:r>
              <a:rPr lang="en-GB" altLang="zh-CN" sz="1200"/>
              <a:t>Brand</a:t>
            </a:r>
          </a:p>
          <a:p>
            <a:pPr marL="171446" indent="-171446" defTabSz="914378">
              <a:lnSpc>
                <a:spcPct val="120000"/>
              </a:lnSpc>
              <a:buFont typeface="Arial"/>
              <a:buChar char="•"/>
              <a:defRPr/>
            </a:pPr>
            <a:r>
              <a:rPr lang="en-GB" altLang="zh-CN" sz="1200"/>
              <a:t>Review length</a:t>
            </a:r>
          </a:p>
          <a:p>
            <a:pPr marL="171446" indent="-171446" defTabSz="914378">
              <a:lnSpc>
                <a:spcPct val="120000"/>
              </a:lnSpc>
              <a:buFont typeface="Arial"/>
              <a:buChar char="•"/>
              <a:defRPr/>
            </a:pPr>
            <a:r>
              <a:rPr lang="en-GB" altLang="zh-CN" sz="1200"/>
              <a:t>… ...</a:t>
            </a:r>
          </a:p>
          <a:p>
            <a:pPr marL="171446" indent="-171446" defTabSz="914378">
              <a:lnSpc>
                <a:spcPct val="120000"/>
              </a:lnSpc>
              <a:buFont typeface="Arial"/>
              <a:buChar char="•"/>
              <a:defRPr/>
            </a:pPr>
            <a:endParaRPr lang="en-GB" altLang="zh-CN" sz="1200"/>
          </a:p>
          <a:p>
            <a:pPr defTabSz="914378">
              <a:lnSpc>
                <a:spcPct val="120000"/>
              </a:lnSpc>
              <a:defRPr/>
            </a:pPr>
            <a:endParaRPr lang="en-GB" altLang="zh-CN" sz="1200"/>
          </a:p>
        </p:txBody>
      </p:sp>
      <p:sp>
        <p:nvSpPr>
          <p:cNvPr id="33" name="ísļïḑé">
            <a:extLst>
              <a:ext uri="{FF2B5EF4-FFF2-40B4-BE49-F238E27FC236}">
                <a16:creationId xmlns:a16="http://schemas.microsoft.com/office/drawing/2014/main" id="{EEB69A22-EA82-4C98-B600-B3416F595188}"/>
              </a:ext>
            </a:extLst>
          </p:cNvPr>
          <p:cNvSpPr txBox="1"/>
          <p:nvPr/>
        </p:nvSpPr>
        <p:spPr>
          <a:xfrm>
            <a:off x="967703" y="1890603"/>
            <a:ext cx="1254967" cy="1623201"/>
          </a:xfrm>
          <a:prstGeom prst="rect">
            <a:avLst/>
          </a:prstGeom>
          <a:noFill/>
        </p:spPr>
        <p:txBody>
          <a:bodyPr wrap="square" lIns="91440" tIns="45720" rIns="91440" bIns="45720" rtlCol="0" anchor="t">
            <a:spAutoFit/>
          </a:bodyPr>
          <a:lstStyle/>
          <a:p>
            <a:pPr marL="171446" indent="-171446" defTabSz="914378">
              <a:lnSpc>
                <a:spcPct val="120000"/>
              </a:lnSpc>
              <a:buFont typeface="Arial"/>
              <a:buChar char="•"/>
              <a:defRPr/>
            </a:pPr>
            <a:r>
              <a:rPr lang="en-US" sz="1200"/>
              <a:t>Cleansing</a:t>
            </a:r>
            <a:endParaRPr lang="zh-CN" altLang="en-US" sz="2000"/>
          </a:p>
          <a:p>
            <a:pPr marL="171446" indent="-171446" defTabSz="914378">
              <a:lnSpc>
                <a:spcPct val="120000"/>
              </a:lnSpc>
              <a:buFont typeface="Arial"/>
              <a:buChar char="•"/>
              <a:defRPr/>
            </a:pPr>
            <a:r>
              <a:rPr lang="en-US" sz="1200"/>
              <a:t>Dandruff</a:t>
            </a:r>
            <a:endParaRPr lang="zh-CN" altLang="en-US" sz="2000"/>
          </a:p>
          <a:p>
            <a:pPr marL="171446" indent="-171446" defTabSz="914378">
              <a:lnSpc>
                <a:spcPct val="120000"/>
              </a:lnSpc>
              <a:buFont typeface="Arial"/>
              <a:buChar char="•"/>
              <a:defRPr/>
            </a:pPr>
            <a:r>
              <a:rPr lang="en-US" sz="1200"/>
              <a:t>Growth</a:t>
            </a:r>
            <a:endParaRPr lang="zh-CN" altLang="en-US" sz="2000"/>
          </a:p>
          <a:p>
            <a:pPr marL="171446" indent="-171446" defTabSz="914378">
              <a:lnSpc>
                <a:spcPct val="120000"/>
              </a:lnSpc>
              <a:buFont typeface="Arial"/>
              <a:buChar char="•"/>
              <a:defRPr/>
            </a:pPr>
            <a:r>
              <a:rPr lang="en-US" sz="1200"/>
              <a:t>Moisture</a:t>
            </a:r>
            <a:endParaRPr lang="zh-CN" altLang="en-US" sz="2000"/>
          </a:p>
          <a:p>
            <a:pPr marL="171446" indent="-171446" defTabSz="914378">
              <a:lnSpc>
                <a:spcPct val="120000"/>
              </a:lnSpc>
              <a:buFont typeface="Arial"/>
              <a:buChar char="•"/>
              <a:defRPr/>
            </a:pPr>
            <a:r>
              <a:rPr lang="en-US" sz="1200"/>
              <a:t>Repair</a:t>
            </a:r>
            <a:endParaRPr lang="zh-CN" altLang="en-US" sz="2000"/>
          </a:p>
          <a:p>
            <a:pPr marL="171446" indent="-171446" defTabSz="914378">
              <a:lnSpc>
                <a:spcPct val="120000"/>
              </a:lnSpc>
              <a:buFont typeface="Arial"/>
              <a:buChar char="•"/>
              <a:defRPr/>
            </a:pPr>
            <a:r>
              <a:rPr lang="en-US" sz="1200"/>
              <a:t>Color</a:t>
            </a:r>
            <a:endParaRPr lang="zh-CN" altLang="en-US" sz="2000"/>
          </a:p>
          <a:p>
            <a:pPr marL="171446" indent="-171446" defTabSz="914378">
              <a:lnSpc>
                <a:spcPct val="120000"/>
              </a:lnSpc>
              <a:buFont typeface="Arial"/>
              <a:buChar char="•"/>
              <a:defRPr/>
            </a:pPr>
            <a:r>
              <a:rPr lang="en-US" sz="1200"/>
              <a:t>Satisfactory</a:t>
            </a:r>
            <a:endParaRPr lang="en-US" altLang="zh-CN" sz="1200"/>
          </a:p>
        </p:txBody>
      </p:sp>
      <p:sp>
        <p:nvSpPr>
          <p:cNvPr id="34" name="îs1iḍê">
            <a:extLst>
              <a:ext uri="{FF2B5EF4-FFF2-40B4-BE49-F238E27FC236}">
                <a16:creationId xmlns:a16="http://schemas.microsoft.com/office/drawing/2014/main" id="{934E2910-4FFC-4B9C-A53E-BAF25BD6405A}"/>
              </a:ext>
            </a:extLst>
          </p:cNvPr>
          <p:cNvSpPr txBox="1"/>
          <p:nvPr/>
        </p:nvSpPr>
        <p:spPr>
          <a:xfrm>
            <a:off x="6409225" y="3333378"/>
            <a:ext cx="1582170" cy="1180003"/>
          </a:xfrm>
          <a:prstGeom prst="rect">
            <a:avLst/>
          </a:prstGeom>
          <a:noFill/>
        </p:spPr>
        <p:txBody>
          <a:bodyPr wrap="square" lIns="91440" tIns="45720" rIns="91440" bIns="45720" rtlCol="0" anchor="t">
            <a:spAutoFit/>
          </a:bodyPr>
          <a:lstStyle/>
          <a:p>
            <a:pPr marL="171446" indent="-171446" defTabSz="914378">
              <a:lnSpc>
                <a:spcPct val="120000"/>
              </a:lnSpc>
              <a:buFont typeface="Arial"/>
              <a:buChar char="•"/>
              <a:defRPr/>
            </a:pPr>
            <a:r>
              <a:rPr lang="en-US" sz="1200"/>
              <a:t>Delivery</a:t>
            </a:r>
            <a:endParaRPr lang="zh-CN" altLang="en-US" sz="2000"/>
          </a:p>
          <a:p>
            <a:pPr marL="171446" indent="-171446" defTabSz="914378">
              <a:lnSpc>
                <a:spcPct val="120000"/>
              </a:lnSpc>
              <a:buFont typeface="Arial"/>
              <a:buChar char="•"/>
              <a:defRPr/>
            </a:pPr>
            <a:r>
              <a:rPr lang="en-US" sz="1200"/>
              <a:t>Price</a:t>
            </a:r>
            <a:endParaRPr lang="zh-CN" altLang="en-US" sz="2000"/>
          </a:p>
          <a:p>
            <a:pPr marL="171446" indent="-171446" defTabSz="914378">
              <a:lnSpc>
                <a:spcPct val="120000"/>
              </a:lnSpc>
              <a:buFont typeface="Arial"/>
              <a:buChar char="•"/>
              <a:defRPr/>
            </a:pPr>
            <a:r>
              <a:rPr lang="en-US" sz="1200"/>
              <a:t>Service</a:t>
            </a:r>
            <a:endParaRPr lang="zh-CN" altLang="en-US" sz="2000"/>
          </a:p>
          <a:p>
            <a:pPr marL="171446" indent="-171446" defTabSz="914378">
              <a:lnSpc>
                <a:spcPct val="120000"/>
              </a:lnSpc>
              <a:buFont typeface="Arial"/>
              <a:buChar char="•"/>
              <a:defRPr/>
            </a:pPr>
            <a:r>
              <a:rPr lang="en-US" sz="1200"/>
              <a:t>Package</a:t>
            </a:r>
          </a:p>
          <a:p>
            <a:pPr marL="171446" indent="-171446" defTabSz="914378">
              <a:lnSpc>
                <a:spcPct val="120000"/>
              </a:lnSpc>
              <a:buFont typeface="Arial"/>
              <a:buChar char="•"/>
              <a:defRPr/>
            </a:pPr>
            <a:r>
              <a:rPr lang="en-US" altLang="zh-CN" sz="1200">
                <a:solidFill>
                  <a:srgbClr val="434343"/>
                </a:solidFill>
              </a:rPr>
              <a:t>Overall Sentiment</a:t>
            </a:r>
            <a:endParaRPr lang="zh-CN" altLang="en-US" sz="2000">
              <a:solidFill>
                <a:srgbClr val="434343"/>
              </a:solidFill>
            </a:endParaRPr>
          </a:p>
        </p:txBody>
      </p:sp>
      <p:cxnSp>
        <p:nvCxnSpPr>
          <p:cNvPr id="5" name="肘形连接符 4"/>
          <p:cNvCxnSpPr>
            <a:cxnSpLocks/>
            <a:stCxn id="31" idx="3"/>
            <a:endCxn id="54" idx="1"/>
          </p:cNvCxnSpPr>
          <p:nvPr/>
        </p:nvCxnSpPr>
        <p:spPr>
          <a:xfrm>
            <a:off x="5911325" y="3231631"/>
            <a:ext cx="450899" cy="647257"/>
          </a:xfrm>
          <a:prstGeom prst="bentConnector3">
            <a:avLst>
              <a:gd name="adj1" fmla="val 50000"/>
            </a:avLst>
          </a:prstGeom>
        </p:spPr>
        <p:style>
          <a:lnRef idx="2">
            <a:schemeClr val="accent2"/>
          </a:lnRef>
          <a:fillRef idx="0">
            <a:schemeClr val="accent2"/>
          </a:fillRef>
          <a:effectRef idx="1">
            <a:schemeClr val="accent2"/>
          </a:effectRef>
          <a:fontRef idx="minor">
            <a:schemeClr val="tx1"/>
          </a:fontRef>
        </p:style>
      </p:cxnSp>
      <p:cxnSp>
        <p:nvCxnSpPr>
          <p:cNvPr id="8" name="肘形连接符 7"/>
          <p:cNvCxnSpPr>
            <a:cxnSpLocks/>
            <a:stCxn id="29" idx="3"/>
          </p:cNvCxnSpPr>
          <p:nvPr/>
        </p:nvCxnSpPr>
        <p:spPr>
          <a:xfrm flipV="1">
            <a:off x="5284585" y="1429791"/>
            <a:ext cx="1077638" cy="529761"/>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40" name="肘形连接符 39"/>
          <p:cNvCxnSpPr>
            <a:cxnSpLocks/>
            <a:stCxn id="30" idx="1"/>
            <a:endCxn id="48" idx="3"/>
          </p:cNvCxnSpPr>
          <p:nvPr/>
        </p:nvCxnSpPr>
        <p:spPr>
          <a:xfrm rot="10800000">
            <a:off x="2520783" y="2644122"/>
            <a:ext cx="705383" cy="542865"/>
          </a:xfrm>
          <a:prstGeom prst="bentConnector3">
            <a:avLst>
              <a:gd name="adj1" fmla="val 50000"/>
            </a:avLst>
          </a:prstGeom>
        </p:spPr>
        <p:style>
          <a:lnRef idx="2">
            <a:schemeClr val="accent3"/>
          </a:lnRef>
          <a:fillRef idx="0">
            <a:schemeClr val="accent3"/>
          </a:fillRef>
          <a:effectRef idx="1">
            <a:schemeClr val="accent3"/>
          </a:effectRef>
          <a:fontRef idx="minor">
            <a:schemeClr val="tx1"/>
          </a:fontRef>
        </p:style>
      </p:cxnSp>
      <p:cxnSp>
        <p:nvCxnSpPr>
          <p:cNvPr id="49" name="íṧľíďè">
            <a:extLst>
              <a:ext uri="{FF2B5EF4-FFF2-40B4-BE49-F238E27FC236}">
                <a16:creationId xmlns:a16="http://schemas.microsoft.com/office/drawing/2014/main" id="{25A5FD8B-7151-4AD2-BCDC-4F010B82178C}"/>
              </a:ext>
            </a:extLst>
          </p:cNvPr>
          <p:cNvCxnSpPr>
            <a:cxnSpLocks/>
          </p:cNvCxnSpPr>
          <p:nvPr/>
        </p:nvCxnSpPr>
        <p:spPr>
          <a:xfrm rot="5400000">
            <a:off x="1338682" y="1506158"/>
            <a:ext cx="0" cy="448383"/>
          </a:xfrm>
          <a:prstGeom prst="line">
            <a:avLst/>
          </a:prstGeom>
          <a:noFill/>
          <a:ln w="25400" cap="flat">
            <a:solidFill>
              <a:schemeClr val="accent3"/>
            </a:solidFill>
            <a:prstDash val="solid"/>
            <a:bevel/>
            <a:headEnd/>
            <a:tailEnd/>
          </a:ln>
          <a:effectLst/>
        </p:spPr>
        <p:style>
          <a:lnRef idx="2">
            <a:schemeClr val="accent1">
              <a:shade val="50000"/>
            </a:schemeClr>
          </a:lnRef>
          <a:fillRef idx="1">
            <a:schemeClr val="accent1"/>
          </a:fillRef>
          <a:effectRef idx="0">
            <a:schemeClr val="accent1"/>
          </a:effectRef>
          <a:fontRef idx="minor">
            <a:schemeClr val="lt1"/>
          </a:fontRef>
        </p:style>
      </p:cxnSp>
      <p:cxnSp>
        <p:nvCxnSpPr>
          <p:cNvPr id="53" name="iṣ1ïḋé">
            <a:extLst>
              <a:ext uri="{FF2B5EF4-FFF2-40B4-BE49-F238E27FC236}">
                <a16:creationId xmlns:a16="http://schemas.microsoft.com/office/drawing/2014/main" id="{3A5FA036-1875-4D04-A356-E3137E159015}"/>
              </a:ext>
            </a:extLst>
          </p:cNvPr>
          <p:cNvCxnSpPr>
            <a:cxnSpLocks/>
          </p:cNvCxnSpPr>
          <p:nvPr/>
        </p:nvCxnSpPr>
        <p:spPr>
          <a:xfrm rot="5400000">
            <a:off x="6744776" y="371207"/>
            <a:ext cx="0" cy="448383"/>
          </a:xfrm>
          <a:prstGeom prst="line">
            <a:avLst/>
          </a:prstGeom>
          <a:noFill/>
          <a:ln w="25400" cap="flat">
            <a:solidFill>
              <a:schemeClr val="accent1"/>
            </a:solidFill>
            <a:prstDash val="solid"/>
            <a:bevel/>
            <a:headEnd/>
            <a:tailEnd/>
          </a:ln>
          <a:effectLst/>
        </p:spPr>
        <p:style>
          <a:lnRef idx="2">
            <a:schemeClr val="accent1">
              <a:shade val="50000"/>
            </a:schemeClr>
          </a:lnRef>
          <a:fillRef idx="1">
            <a:schemeClr val="accent1"/>
          </a:fillRef>
          <a:effectRef idx="0">
            <a:schemeClr val="accent1"/>
          </a:effectRef>
          <a:fontRef idx="minor">
            <a:schemeClr val="lt1"/>
          </a:fontRef>
        </p:style>
      </p:cxnSp>
      <p:cxnSp>
        <p:nvCxnSpPr>
          <p:cNvPr id="55" name="iśļíḋe">
            <a:extLst>
              <a:ext uri="{FF2B5EF4-FFF2-40B4-BE49-F238E27FC236}">
                <a16:creationId xmlns:a16="http://schemas.microsoft.com/office/drawing/2014/main" id="{15406669-75FD-4BE0-A0E8-9141CFB21911}"/>
              </a:ext>
            </a:extLst>
          </p:cNvPr>
          <p:cNvCxnSpPr>
            <a:cxnSpLocks/>
          </p:cNvCxnSpPr>
          <p:nvPr/>
        </p:nvCxnSpPr>
        <p:spPr>
          <a:xfrm rot="5400000">
            <a:off x="6734279" y="2880706"/>
            <a:ext cx="0" cy="448383"/>
          </a:xfrm>
          <a:prstGeom prst="line">
            <a:avLst/>
          </a:prstGeom>
          <a:noFill/>
          <a:ln w="25400" cap="flat">
            <a:solidFill>
              <a:schemeClr val="accent2"/>
            </a:solidFill>
            <a:prstDash val="solid"/>
            <a:bevel/>
            <a:headEnd/>
            <a:tailEnd/>
          </a:ln>
          <a:effectLst/>
        </p:spPr>
        <p:style>
          <a:lnRef idx="2">
            <a:schemeClr val="accent1">
              <a:shade val="50000"/>
            </a:schemeClr>
          </a:lnRef>
          <a:fillRef idx="1">
            <a:schemeClr val="accent1"/>
          </a:fillRef>
          <a:effectRef idx="0">
            <a:schemeClr val="accent1"/>
          </a:effectRef>
          <a:fontRef idx="minor">
            <a:schemeClr val="lt1"/>
          </a:fontRef>
        </p:style>
      </p:cxnSp>
    </p:spTree>
    <p:custDataLst>
      <p:tags r:id="rId1"/>
    </p:custDataLst>
    <p:extLst>
      <p:ext uri="{BB962C8B-B14F-4D97-AF65-F5344CB8AC3E}">
        <p14:creationId xmlns:p14="http://schemas.microsoft.com/office/powerpoint/2010/main" val="239742600"/>
      </p:ext>
    </p:extLst>
  </p:cSld>
  <p:clrMapOvr>
    <a:masterClrMapping/>
  </p:clrMapOvr>
  <p:transition advTm="70707">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ISLIDE.DIAGRAM" val="#557409;"/>
</p:tagLst>
</file>

<file path=ppt/tags/tag2.xml><?xml version="1.0" encoding="utf-8"?>
<p:tagLst xmlns:a="http://schemas.openxmlformats.org/drawingml/2006/main" xmlns:r="http://schemas.openxmlformats.org/officeDocument/2006/relationships" xmlns:p="http://schemas.openxmlformats.org/presentationml/2006/main">
  <p:tag name="ISLIDE.DIAGRAM" val="#557409;"/>
</p:tagLst>
</file>

<file path=ppt/tags/tag3.xml><?xml version="1.0" encoding="utf-8"?>
<p:tagLst xmlns:a="http://schemas.openxmlformats.org/drawingml/2006/main" xmlns:r="http://schemas.openxmlformats.org/officeDocument/2006/relationships" xmlns:p="http://schemas.openxmlformats.org/presentationml/2006/main">
  <p:tag name="ISLIDE.DIAGRAM" val="#524886;"/>
</p:tagLst>
</file>

<file path=ppt/theme/theme1.xml><?xml version="1.0" encoding="utf-8"?>
<a:theme xmlns:a="http://schemas.openxmlformats.org/drawingml/2006/main" name="Perdita template">
  <a:themeElements>
    <a:clrScheme name="Custom 347">
      <a:dk1>
        <a:srgbClr val="434343"/>
      </a:dk1>
      <a:lt1>
        <a:srgbClr val="FFFFFF"/>
      </a:lt1>
      <a:dk2>
        <a:srgbClr val="999999"/>
      </a:dk2>
      <a:lt2>
        <a:srgbClr val="EFEFEF"/>
      </a:lt2>
      <a:accent1>
        <a:srgbClr val="FF9E00"/>
      </a:accent1>
      <a:accent2>
        <a:srgbClr val="FF6F00"/>
      </a:accent2>
      <a:accent3>
        <a:srgbClr val="8A827D"/>
      </a:accent3>
      <a:accent4>
        <a:srgbClr val="443F3D"/>
      </a:accent4>
      <a:accent5>
        <a:srgbClr val="A0BEDA"/>
      </a:accent5>
      <a:accent6>
        <a:srgbClr val="5E86AC"/>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A6E445C69F0C345B7A35B9524CF64AC" ma:contentTypeVersion="4" ma:contentTypeDescription="Create a new document." ma:contentTypeScope="" ma:versionID="fce4b404286e63234e906bc8e9ad8bed">
  <xsd:schema xmlns:xsd="http://www.w3.org/2001/XMLSchema" xmlns:xs="http://www.w3.org/2001/XMLSchema" xmlns:p="http://schemas.microsoft.com/office/2006/metadata/properties" xmlns:ns2="153d9383-20ea-40a1-a73a-e571f0630ae1" targetNamespace="http://schemas.microsoft.com/office/2006/metadata/properties" ma:root="true" ma:fieldsID="f999b21b76b1c4649e32d34b60596be4" ns2:_="">
    <xsd:import namespace="153d9383-20ea-40a1-a73a-e571f0630ae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3d9383-20ea-40a1-a73a-e571f0630a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FCA1926-F8F6-4BCD-8756-1B23FD711240}">
  <ds:schemaRefs>
    <ds:schemaRef ds:uri="http://schemas.microsoft.com/sharepoint/v3/contenttype/forms"/>
  </ds:schemaRefs>
</ds:datastoreItem>
</file>

<file path=customXml/itemProps2.xml><?xml version="1.0" encoding="utf-8"?>
<ds:datastoreItem xmlns:ds="http://schemas.openxmlformats.org/officeDocument/2006/customXml" ds:itemID="{45681875-863F-46E8-AC91-0AC9ADEB0942}">
  <ds:schemaRefs>
    <ds:schemaRef ds:uri="153d9383-20ea-40a1-a73a-e571f0630ae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F1D2101-6CC5-45B9-8096-83C552D4644F}">
  <ds:schemaRefs>
    <ds:schemaRef ds:uri="http://schemas.microsoft.com/office/2006/metadata/properties"/>
    <ds:schemaRef ds:uri="http://purl.org/dc/elements/1.1/"/>
    <ds:schemaRef ds:uri="http://purl.org/dc/dcmitype/"/>
    <ds:schemaRef ds:uri="http://schemas.openxmlformats.org/package/2006/metadata/core-properties"/>
    <ds:schemaRef ds:uri="http://schemas.microsoft.com/office/2006/documentManagement/types"/>
    <ds:schemaRef ds:uri="http://schemas.microsoft.com/office/infopath/2007/PartnerControls"/>
    <ds:schemaRef ds:uri="153d9383-20ea-40a1-a73a-e571f0630ae1"/>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70</TotalTime>
  <Words>1750</Words>
  <Application>Microsoft Office PowerPoint</Application>
  <PresentationFormat>On-screen Show (16:9)</PresentationFormat>
  <Paragraphs>331</Paragraphs>
  <Slides>17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Montserrat</vt:lpstr>
      <vt:lpstr>Droid Serif</vt:lpstr>
      <vt:lpstr>Calibri</vt:lpstr>
      <vt:lpstr>Arial</vt:lpstr>
      <vt:lpstr>Times New Roman</vt:lpstr>
      <vt:lpstr>Perdita template</vt:lpstr>
      <vt:lpstr>eCommerce NLP: Ranking Forecast on Hair Care Products</vt:lpstr>
      <vt:lpstr>Problem statement</vt:lpstr>
      <vt:lpstr>Data Description</vt:lpstr>
      <vt:lpstr>Data Description</vt:lpstr>
      <vt:lpstr>Data Description</vt:lpstr>
      <vt:lpstr>Functionality Keywords Extraction</vt:lpstr>
      <vt:lpstr>Sentiment by Aspect (1st approach)</vt:lpstr>
      <vt:lpstr>Sentiment by Aspect (2nd approach)</vt:lpstr>
      <vt:lpstr>Feature Engineering</vt:lpstr>
      <vt:lpstr>Feature Engineering</vt:lpstr>
      <vt:lpstr>Feature Engineering</vt:lpstr>
      <vt:lpstr>Modelling</vt:lpstr>
      <vt:lpstr>Insights – predictability</vt:lpstr>
      <vt:lpstr>Insights – Features</vt:lpstr>
      <vt:lpstr>Future works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Zhao, Dongyu</dc:creator>
  <cp:lastModifiedBy>Zhao Dongyu</cp:lastModifiedBy>
  <cp:revision>12</cp:revision>
  <dcterms:modified xsi:type="dcterms:W3CDTF">2021-04-25T12:25:08Z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0x0101007A6E445C69F0C345B7A35B9524CF64AC</vt:lpwstr>
  </property>
</Properties>
</file>