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37"/>
  </p:notesMasterIdLst>
  <p:handoutMasterIdLst>
    <p:handoutMasterId r:id="rId38"/>
  </p:handoutMasterIdLst>
  <p:sldIdLst>
    <p:sldId id="312" r:id="rId2"/>
    <p:sldId id="322" r:id="rId3"/>
    <p:sldId id="328" r:id="rId4"/>
    <p:sldId id="323" r:id="rId5"/>
    <p:sldId id="324" r:id="rId6"/>
    <p:sldId id="326" r:id="rId7"/>
    <p:sldId id="329" r:id="rId8"/>
    <p:sldId id="325" r:id="rId9"/>
    <p:sldId id="338" r:id="rId10"/>
    <p:sldId id="401" r:id="rId11"/>
    <p:sldId id="402" r:id="rId12"/>
    <p:sldId id="403" r:id="rId13"/>
    <p:sldId id="404" r:id="rId14"/>
    <p:sldId id="405" r:id="rId15"/>
    <p:sldId id="406" r:id="rId16"/>
    <p:sldId id="407" r:id="rId17"/>
    <p:sldId id="386" r:id="rId18"/>
    <p:sldId id="393" r:id="rId19"/>
    <p:sldId id="398" r:id="rId20"/>
    <p:sldId id="383" r:id="rId21"/>
    <p:sldId id="400" r:id="rId22"/>
    <p:sldId id="408" r:id="rId23"/>
    <p:sldId id="409" r:id="rId24"/>
    <p:sldId id="410" r:id="rId25"/>
    <p:sldId id="413" r:id="rId26"/>
    <p:sldId id="414" r:id="rId27"/>
    <p:sldId id="416" r:id="rId28"/>
    <p:sldId id="417" r:id="rId29"/>
    <p:sldId id="418" r:id="rId30"/>
    <p:sldId id="419" r:id="rId31"/>
    <p:sldId id="420" r:id="rId32"/>
    <p:sldId id="421" r:id="rId33"/>
    <p:sldId id="422" r:id="rId34"/>
    <p:sldId id="423" r:id="rId35"/>
    <p:sldId id="321" r:id="rId36"/>
  </p:sldIdLst>
  <p:sldSz cx="9144000" cy="6858000" type="screen4x3"/>
  <p:notesSz cx="6997700" cy="9309100"/>
  <p:defaultTextStyle>
    <a:defPPr>
      <a:defRPr lang="en-US"/>
    </a:defPPr>
    <a:lvl1pPr algn="l" rtl="0" eaLnBrk="0" fontAlgn="base" hangingPunct="0">
      <a:spcBef>
        <a:spcPct val="0"/>
      </a:spcBef>
      <a:spcAft>
        <a:spcPct val="0"/>
      </a:spcAft>
      <a:defRPr sz="2400" kern="1200">
        <a:solidFill>
          <a:schemeClr val="tx1"/>
        </a:solidFill>
        <a:latin typeface="Arial" charset="0"/>
        <a:ea typeface="+mn-ea"/>
        <a:cs typeface="+mn-cs"/>
      </a:defRPr>
    </a:lvl1pPr>
    <a:lvl2pPr marL="457200" algn="l" rtl="0" eaLnBrk="0" fontAlgn="base" hangingPunct="0">
      <a:spcBef>
        <a:spcPct val="0"/>
      </a:spcBef>
      <a:spcAft>
        <a:spcPct val="0"/>
      </a:spcAft>
      <a:defRPr sz="2400" kern="1200">
        <a:solidFill>
          <a:schemeClr val="tx1"/>
        </a:solidFill>
        <a:latin typeface="Arial" charset="0"/>
        <a:ea typeface="+mn-ea"/>
        <a:cs typeface="+mn-cs"/>
      </a:defRPr>
    </a:lvl2pPr>
    <a:lvl3pPr marL="914400" algn="l" rtl="0" eaLnBrk="0" fontAlgn="base" hangingPunct="0">
      <a:spcBef>
        <a:spcPct val="0"/>
      </a:spcBef>
      <a:spcAft>
        <a:spcPct val="0"/>
      </a:spcAft>
      <a:defRPr sz="2400" kern="1200">
        <a:solidFill>
          <a:schemeClr val="tx1"/>
        </a:solidFill>
        <a:latin typeface="Arial" charset="0"/>
        <a:ea typeface="+mn-ea"/>
        <a:cs typeface="+mn-cs"/>
      </a:defRPr>
    </a:lvl3pPr>
    <a:lvl4pPr marL="1371600" algn="l" rtl="0" eaLnBrk="0" fontAlgn="base" hangingPunct="0">
      <a:spcBef>
        <a:spcPct val="0"/>
      </a:spcBef>
      <a:spcAft>
        <a:spcPct val="0"/>
      </a:spcAft>
      <a:defRPr sz="2400" kern="1200">
        <a:solidFill>
          <a:schemeClr val="tx1"/>
        </a:solidFill>
        <a:latin typeface="Arial" charset="0"/>
        <a:ea typeface="+mn-ea"/>
        <a:cs typeface="+mn-cs"/>
      </a:defRPr>
    </a:lvl4pPr>
    <a:lvl5pPr marL="1828800" algn="l"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FF2B"/>
    <a:srgbClr val="BD7CCA"/>
    <a:srgbClr val="682F73"/>
    <a:srgbClr val="FCFC18"/>
    <a:srgbClr val="A24E12"/>
    <a:srgbClr val="296DC1"/>
    <a:srgbClr val="FFFFFF"/>
    <a:srgbClr val="6C8072"/>
    <a:srgbClr val="9FD9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632" autoAdjust="0"/>
    <p:restoredTop sz="90929"/>
  </p:normalViewPr>
  <p:slideViewPr>
    <p:cSldViewPr snapToGrid="0">
      <p:cViewPr varScale="1">
        <p:scale>
          <a:sx n="71" d="100"/>
          <a:sy n="71" d="100"/>
        </p:scale>
        <p:origin x="-1800" y="-96"/>
      </p:cViewPr>
      <p:guideLst>
        <p:guide orient="horz" pos="796"/>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89" d="100"/>
          <a:sy n="89" d="100"/>
        </p:scale>
        <p:origin x="-990" y="1974"/>
      </p:cViewPr>
      <p:guideLst>
        <p:guide orient="horz" pos="2932"/>
        <p:guide pos="22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3052763"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723" tIns="45862" rIns="91723" bIns="45862" numCol="1" anchor="t" anchorCtr="0" compatLnSpc="1">
            <a:prstTxWarp prst="textNoShape">
              <a:avLst/>
            </a:prstTxWarp>
          </a:bodyPr>
          <a:lstStyle>
            <a:lvl1pPr defTabSz="917575">
              <a:defRPr sz="1200">
                <a:latin typeface="Times New Roman" pitchFamily="18" charset="0"/>
              </a:defRPr>
            </a:lvl1pPr>
          </a:lstStyle>
          <a:p>
            <a:pPr>
              <a:defRPr/>
            </a:pPr>
            <a:endParaRPr lang="en-US" altLang="en-US"/>
          </a:p>
        </p:txBody>
      </p:sp>
      <p:sp>
        <p:nvSpPr>
          <p:cNvPr id="27651" name="Rectangle 3"/>
          <p:cNvSpPr>
            <a:spLocks noGrp="1" noChangeArrowheads="1"/>
          </p:cNvSpPr>
          <p:nvPr>
            <p:ph type="dt" sz="quarter" idx="1"/>
          </p:nvPr>
        </p:nvSpPr>
        <p:spPr bwMode="auto">
          <a:xfrm>
            <a:off x="3970338" y="0"/>
            <a:ext cx="3052762"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723" tIns="45862" rIns="91723" bIns="45862" numCol="1" anchor="t" anchorCtr="0" compatLnSpc="1">
            <a:prstTxWarp prst="textNoShape">
              <a:avLst/>
            </a:prstTxWarp>
          </a:bodyPr>
          <a:lstStyle>
            <a:lvl1pPr algn="r" defTabSz="917575">
              <a:defRPr sz="1200">
                <a:latin typeface="Times New Roman" pitchFamily="18" charset="0"/>
              </a:defRPr>
            </a:lvl1pPr>
          </a:lstStyle>
          <a:p>
            <a:pPr>
              <a:defRPr/>
            </a:pPr>
            <a:endParaRPr lang="en-US" altLang="en-US"/>
          </a:p>
        </p:txBody>
      </p:sp>
      <p:sp>
        <p:nvSpPr>
          <p:cNvPr id="27652" name="Rectangle 4"/>
          <p:cNvSpPr>
            <a:spLocks noGrp="1" noChangeArrowheads="1"/>
          </p:cNvSpPr>
          <p:nvPr>
            <p:ph type="ftr" sz="quarter" idx="2"/>
          </p:nvPr>
        </p:nvSpPr>
        <p:spPr bwMode="auto">
          <a:xfrm>
            <a:off x="0" y="8875713"/>
            <a:ext cx="3052763" cy="45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723" tIns="45862" rIns="91723" bIns="45862" numCol="1" anchor="b" anchorCtr="0" compatLnSpc="1">
            <a:prstTxWarp prst="textNoShape">
              <a:avLst/>
            </a:prstTxWarp>
          </a:bodyPr>
          <a:lstStyle>
            <a:lvl1pPr defTabSz="917575">
              <a:defRPr sz="1200">
                <a:latin typeface="Times New Roman" pitchFamily="18" charset="0"/>
              </a:defRPr>
            </a:lvl1pPr>
          </a:lstStyle>
          <a:p>
            <a:pPr>
              <a:defRPr/>
            </a:pPr>
            <a:endParaRPr lang="en-US" altLang="en-US"/>
          </a:p>
        </p:txBody>
      </p:sp>
      <p:sp>
        <p:nvSpPr>
          <p:cNvPr id="27653" name="Rectangle 5"/>
          <p:cNvSpPr>
            <a:spLocks noGrp="1" noChangeArrowheads="1"/>
          </p:cNvSpPr>
          <p:nvPr>
            <p:ph type="sldNum" sz="quarter" idx="3"/>
          </p:nvPr>
        </p:nvSpPr>
        <p:spPr bwMode="auto">
          <a:xfrm>
            <a:off x="3970338" y="8875713"/>
            <a:ext cx="3052762" cy="45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723" tIns="45862" rIns="91723" bIns="45862" numCol="1" anchor="b" anchorCtr="0" compatLnSpc="1">
            <a:prstTxWarp prst="textNoShape">
              <a:avLst/>
            </a:prstTxWarp>
          </a:bodyPr>
          <a:lstStyle>
            <a:lvl1pPr algn="r" defTabSz="917575">
              <a:defRPr sz="1200">
                <a:latin typeface="Times New Roman" pitchFamily="18" charset="0"/>
              </a:defRPr>
            </a:lvl1pPr>
          </a:lstStyle>
          <a:p>
            <a:pPr>
              <a:defRPr/>
            </a:pPr>
            <a:fld id="{4E12D90B-CC8A-4CAB-BB5F-6CDE18832E1F}" type="slidenum">
              <a:rPr lang="en-US" altLang="en-US"/>
              <a:pPr>
                <a:defRPr/>
              </a:pPr>
              <a:t>‹#›</a:t>
            </a:fld>
            <a:endParaRPr lang="en-US" altLang="en-US"/>
          </a:p>
        </p:txBody>
      </p:sp>
    </p:spTree>
    <p:extLst>
      <p:ext uri="{BB962C8B-B14F-4D97-AF65-F5344CB8AC3E}">
        <p14:creationId xmlns:p14="http://schemas.microsoft.com/office/powerpoint/2010/main" val="15734821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3052763"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723" tIns="45862" rIns="91723" bIns="45862" numCol="1" anchor="t" anchorCtr="0" compatLnSpc="1">
            <a:prstTxWarp prst="textNoShape">
              <a:avLst/>
            </a:prstTxWarp>
          </a:bodyPr>
          <a:lstStyle>
            <a:lvl1pPr defTabSz="917575">
              <a:defRPr sz="1200"/>
            </a:lvl1pPr>
          </a:lstStyle>
          <a:p>
            <a:pPr>
              <a:defRPr/>
            </a:pPr>
            <a:endParaRPr lang="en-US" altLang="en-US"/>
          </a:p>
        </p:txBody>
      </p:sp>
      <p:sp>
        <p:nvSpPr>
          <p:cNvPr id="33795" name="Rectangle 3"/>
          <p:cNvSpPr>
            <a:spLocks noGrp="1" noChangeArrowheads="1"/>
          </p:cNvSpPr>
          <p:nvPr>
            <p:ph type="dt" idx="1"/>
          </p:nvPr>
        </p:nvSpPr>
        <p:spPr bwMode="auto">
          <a:xfrm>
            <a:off x="3970338" y="0"/>
            <a:ext cx="3052762"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723" tIns="45862" rIns="91723" bIns="45862" numCol="1" anchor="t" anchorCtr="0" compatLnSpc="1">
            <a:prstTxWarp prst="textNoShape">
              <a:avLst/>
            </a:prstTxWarp>
          </a:bodyPr>
          <a:lstStyle>
            <a:lvl1pPr algn="r" defTabSz="917575">
              <a:defRPr sz="1200"/>
            </a:lvl1pPr>
          </a:lstStyle>
          <a:p>
            <a:pPr>
              <a:defRPr/>
            </a:pPr>
            <a:endParaRPr lang="en-US" altLang="en-US"/>
          </a:p>
        </p:txBody>
      </p:sp>
      <p:sp>
        <p:nvSpPr>
          <p:cNvPr id="77828" name="Rectangle 4"/>
          <p:cNvSpPr>
            <a:spLocks noGrp="1" noRot="1" noChangeAspect="1" noChangeArrowheads="1" noTextEdit="1"/>
          </p:cNvSpPr>
          <p:nvPr>
            <p:ph type="sldImg" idx="2"/>
          </p:nvPr>
        </p:nvSpPr>
        <p:spPr bwMode="auto">
          <a:xfrm>
            <a:off x="1127125" y="688975"/>
            <a:ext cx="4692650" cy="351948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3797" name="Rectangle 5"/>
          <p:cNvSpPr>
            <a:spLocks noGrp="1" noChangeArrowheads="1"/>
          </p:cNvSpPr>
          <p:nvPr>
            <p:ph type="body" sz="quarter" idx="3"/>
          </p:nvPr>
        </p:nvSpPr>
        <p:spPr bwMode="auto">
          <a:xfrm>
            <a:off x="915988" y="4437063"/>
            <a:ext cx="5114925" cy="4208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723" tIns="45862" rIns="91723" bIns="45862"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33798" name="Rectangle 6"/>
          <p:cNvSpPr>
            <a:spLocks noGrp="1" noChangeArrowheads="1"/>
          </p:cNvSpPr>
          <p:nvPr>
            <p:ph type="ftr" sz="quarter" idx="4"/>
          </p:nvPr>
        </p:nvSpPr>
        <p:spPr bwMode="auto">
          <a:xfrm>
            <a:off x="0" y="8875713"/>
            <a:ext cx="3052763" cy="45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723" tIns="45862" rIns="91723" bIns="45862" numCol="1" anchor="b" anchorCtr="0" compatLnSpc="1">
            <a:prstTxWarp prst="textNoShape">
              <a:avLst/>
            </a:prstTxWarp>
          </a:bodyPr>
          <a:lstStyle>
            <a:lvl1pPr defTabSz="917575">
              <a:defRPr sz="1200"/>
            </a:lvl1pPr>
          </a:lstStyle>
          <a:p>
            <a:pPr>
              <a:defRPr/>
            </a:pPr>
            <a:endParaRPr lang="en-US" altLang="en-US"/>
          </a:p>
        </p:txBody>
      </p:sp>
      <p:sp>
        <p:nvSpPr>
          <p:cNvPr id="33799" name="Rectangle 7"/>
          <p:cNvSpPr>
            <a:spLocks noGrp="1" noChangeArrowheads="1"/>
          </p:cNvSpPr>
          <p:nvPr>
            <p:ph type="sldNum" sz="quarter" idx="5"/>
          </p:nvPr>
        </p:nvSpPr>
        <p:spPr bwMode="auto">
          <a:xfrm>
            <a:off x="3970338" y="8875713"/>
            <a:ext cx="3052762" cy="45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723" tIns="45862" rIns="91723" bIns="45862" numCol="1" anchor="b" anchorCtr="0" compatLnSpc="1">
            <a:prstTxWarp prst="textNoShape">
              <a:avLst/>
            </a:prstTxWarp>
          </a:bodyPr>
          <a:lstStyle>
            <a:lvl1pPr algn="r" defTabSz="917575">
              <a:defRPr sz="1200"/>
            </a:lvl1pPr>
          </a:lstStyle>
          <a:p>
            <a:pPr>
              <a:defRPr/>
            </a:pPr>
            <a:fld id="{E0375194-3E2B-481A-9708-43DAFB698804}" type="slidenum">
              <a:rPr lang="en-US" altLang="en-US"/>
              <a:pPr>
                <a:defRPr/>
              </a:pPr>
              <a:t>‹#›</a:t>
            </a:fld>
            <a:endParaRPr lang="en-US" altLang="en-US"/>
          </a:p>
        </p:txBody>
      </p:sp>
    </p:spTree>
    <p:extLst>
      <p:ext uri="{BB962C8B-B14F-4D97-AF65-F5344CB8AC3E}">
        <p14:creationId xmlns:p14="http://schemas.microsoft.com/office/powerpoint/2010/main" val="2626472067"/>
      </p:ext>
    </p:extLst>
  </p:cSld>
  <p:clrMap bg1="lt1" tx1="dk1" bg2="lt2" tx2="dk2" accent1="accent1" accent2="accent2" accent3="accent3" accent4="accent4" accent5="accent5" accent6="accent6" hlink="hlink" folHlink="folHlink"/>
  <p:notesStyle>
    <a:lvl1pPr marL="123825" indent="-123825" algn="l" rtl="0" eaLnBrk="0" fontAlgn="base" hangingPunct="0">
      <a:spcBef>
        <a:spcPct val="30000"/>
      </a:spcBef>
      <a:spcAft>
        <a:spcPct val="0"/>
      </a:spcAft>
      <a:buChar char="•"/>
      <a:defRPr kumimoji="1" sz="1200" kern="1200">
        <a:solidFill>
          <a:schemeClr val="tx1"/>
        </a:solidFill>
        <a:latin typeface="Arial" charset="0"/>
        <a:ea typeface="+mn-ea"/>
        <a:cs typeface="+mn-cs"/>
      </a:defRPr>
    </a:lvl1pPr>
    <a:lvl2pPr marL="579438" indent="-122238" algn="l" rtl="0" eaLnBrk="0" fontAlgn="base" hangingPunct="0">
      <a:spcBef>
        <a:spcPct val="30000"/>
      </a:spcBef>
      <a:spcAft>
        <a:spcPct val="0"/>
      </a:spcAft>
      <a:buChar char="•"/>
      <a:defRPr kumimoji="1" sz="1200" kern="1200">
        <a:solidFill>
          <a:schemeClr val="tx1"/>
        </a:solidFill>
        <a:latin typeface="Arial" charset="0"/>
        <a:ea typeface="+mn-ea"/>
        <a:cs typeface="+mn-cs"/>
      </a:defRPr>
    </a:lvl2pPr>
    <a:lvl3pPr marL="1035050" indent="-120650" algn="l" rtl="0" eaLnBrk="0" fontAlgn="base" hangingPunct="0">
      <a:spcBef>
        <a:spcPct val="30000"/>
      </a:spcBef>
      <a:spcAft>
        <a:spcPct val="0"/>
      </a:spcAft>
      <a:buChar char="•"/>
      <a:defRPr kumimoji="1" sz="1200" kern="1200">
        <a:solidFill>
          <a:schemeClr val="tx1"/>
        </a:solidFill>
        <a:latin typeface="Arial" charset="0"/>
        <a:ea typeface="+mn-ea"/>
        <a:cs typeface="+mn-cs"/>
      </a:defRPr>
    </a:lvl3pPr>
    <a:lvl4pPr marL="1490663" indent="-119063" algn="l" rtl="0" eaLnBrk="0" fontAlgn="base" hangingPunct="0">
      <a:spcBef>
        <a:spcPct val="30000"/>
      </a:spcBef>
      <a:spcAft>
        <a:spcPct val="0"/>
      </a:spcAft>
      <a:buChar char="•"/>
      <a:defRPr kumimoji="1" sz="1200" kern="1200">
        <a:solidFill>
          <a:schemeClr val="tx1"/>
        </a:solidFill>
        <a:latin typeface="Arial" charset="0"/>
        <a:ea typeface="+mn-ea"/>
        <a:cs typeface="+mn-cs"/>
      </a:defRPr>
    </a:lvl4pPr>
    <a:lvl5pPr marL="1946275" indent="-117475" algn="l" rtl="0" eaLnBrk="0" fontAlgn="base" hangingPunct="0">
      <a:spcBef>
        <a:spcPct val="30000"/>
      </a:spcBef>
      <a:spcAft>
        <a:spcPct val="0"/>
      </a:spcAft>
      <a:buChar char="•"/>
      <a:defRPr kumimoji="1"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lvl1pPr defTabSz="917575">
              <a:defRPr sz="2400">
                <a:solidFill>
                  <a:schemeClr val="tx1"/>
                </a:solidFill>
                <a:latin typeface="Arial" charset="0"/>
              </a:defRPr>
            </a:lvl1pPr>
            <a:lvl2pPr marL="742950" indent="-285750" defTabSz="917575">
              <a:defRPr sz="2400">
                <a:solidFill>
                  <a:schemeClr val="tx1"/>
                </a:solidFill>
                <a:latin typeface="Arial" charset="0"/>
              </a:defRPr>
            </a:lvl2pPr>
            <a:lvl3pPr marL="1143000" indent="-228600" defTabSz="917575">
              <a:defRPr sz="2400">
                <a:solidFill>
                  <a:schemeClr val="tx1"/>
                </a:solidFill>
                <a:latin typeface="Arial" charset="0"/>
              </a:defRPr>
            </a:lvl3pPr>
            <a:lvl4pPr marL="1600200" indent="-228600" defTabSz="917575">
              <a:defRPr sz="2400">
                <a:solidFill>
                  <a:schemeClr val="tx1"/>
                </a:solidFill>
                <a:latin typeface="Arial" charset="0"/>
              </a:defRPr>
            </a:lvl4pPr>
            <a:lvl5pPr marL="2057400" indent="-228600" defTabSz="917575">
              <a:defRPr sz="2400">
                <a:solidFill>
                  <a:schemeClr val="tx1"/>
                </a:solidFill>
                <a:latin typeface="Arial" charset="0"/>
              </a:defRPr>
            </a:lvl5pPr>
            <a:lvl6pPr marL="2514600" indent="-228600" defTabSz="917575" eaLnBrk="0" fontAlgn="base" hangingPunct="0">
              <a:spcBef>
                <a:spcPct val="0"/>
              </a:spcBef>
              <a:spcAft>
                <a:spcPct val="0"/>
              </a:spcAft>
              <a:defRPr sz="2400">
                <a:solidFill>
                  <a:schemeClr val="tx1"/>
                </a:solidFill>
                <a:latin typeface="Arial" charset="0"/>
              </a:defRPr>
            </a:lvl6pPr>
            <a:lvl7pPr marL="2971800" indent="-228600" defTabSz="917575" eaLnBrk="0" fontAlgn="base" hangingPunct="0">
              <a:spcBef>
                <a:spcPct val="0"/>
              </a:spcBef>
              <a:spcAft>
                <a:spcPct val="0"/>
              </a:spcAft>
              <a:defRPr sz="2400">
                <a:solidFill>
                  <a:schemeClr val="tx1"/>
                </a:solidFill>
                <a:latin typeface="Arial" charset="0"/>
              </a:defRPr>
            </a:lvl7pPr>
            <a:lvl8pPr marL="3429000" indent="-228600" defTabSz="917575" eaLnBrk="0" fontAlgn="base" hangingPunct="0">
              <a:spcBef>
                <a:spcPct val="0"/>
              </a:spcBef>
              <a:spcAft>
                <a:spcPct val="0"/>
              </a:spcAft>
              <a:defRPr sz="2400">
                <a:solidFill>
                  <a:schemeClr val="tx1"/>
                </a:solidFill>
                <a:latin typeface="Arial" charset="0"/>
              </a:defRPr>
            </a:lvl8pPr>
            <a:lvl9pPr marL="3886200" indent="-228600" defTabSz="917575" eaLnBrk="0" fontAlgn="base" hangingPunct="0">
              <a:spcBef>
                <a:spcPct val="0"/>
              </a:spcBef>
              <a:spcAft>
                <a:spcPct val="0"/>
              </a:spcAft>
              <a:defRPr sz="2400">
                <a:solidFill>
                  <a:schemeClr val="tx1"/>
                </a:solidFill>
                <a:latin typeface="Arial" charset="0"/>
              </a:defRPr>
            </a:lvl9pPr>
          </a:lstStyle>
          <a:p>
            <a:fld id="{D491B881-132A-4097-8B63-34419CE30D59}" type="slidenum">
              <a:rPr lang="en-US" altLang="en-US" sz="1200" smtClean="0"/>
              <a:pPr/>
              <a:t>1</a:t>
            </a:fld>
            <a:endParaRPr lang="en-US" altLang="en-US" sz="1200"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p:spPr>
        <p:txBody>
          <a:bodyPr/>
          <a:lstStyle/>
          <a:p>
            <a:pPr>
              <a:buFontTx/>
              <a:buNone/>
            </a:pPr>
            <a:r>
              <a:rPr lang="en-US" altLang="en-US" sz="1100" smtClean="0"/>
              <a:t>Alternate Layout</a:t>
            </a:r>
          </a:p>
          <a:p>
            <a:r>
              <a:rPr lang="en-US" altLang="en-US" sz="1100" smtClean="0"/>
              <a:t>See slide one for tips on photo usage.</a:t>
            </a:r>
          </a:p>
          <a:p>
            <a:r>
              <a:rPr lang="en-US" altLang="en-US" sz="1100" smtClean="0"/>
              <a:t>Change the footer by changing “Avionics Engineering Center” to your unit’s name or by deleting “Avionics Engineering Center.” </a:t>
            </a:r>
          </a:p>
          <a:p>
            <a:r>
              <a:rPr lang="en-US" altLang="en-US" sz="1100" smtClean="0"/>
              <a:t>Do not delete “Ohio University” from the footer.</a:t>
            </a:r>
          </a:p>
          <a:p>
            <a:r>
              <a:rPr lang="en-US" altLang="en-US" sz="1100" smtClean="0"/>
              <a:t>For university brand guidelines, go to http://www.ohiou.edu/ucm/styleguide/.</a:t>
            </a:r>
          </a:p>
          <a:p>
            <a:endParaRPr lang="en-US" altLang="en-US" sz="110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lvl1pPr defTabSz="917575">
              <a:defRPr sz="2400">
                <a:solidFill>
                  <a:schemeClr val="tx1"/>
                </a:solidFill>
                <a:latin typeface="Arial" charset="0"/>
              </a:defRPr>
            </a:lvl1pPr>
            <a:lvl2pPr marL="742950" indent="-285750" defTabSz="917575">
              <a:defRPr sz="2400">
                <a:solidFill>
                  <a:schemeClr val="tx1"/>
                </a:solidFill>
                <a:latin typeface="Arial" charset="0"/>
              </a:defRPr>
            </a:lvl2pPr>
            <a:lvl3pPr marL="1143000" indent="-228600" defTabSz="917575">
              <a:defRPr sz="2400">
                <a:solidFill>
                  <a:schemeClr val="tx1"/>
                </a:solidFill>
                <a:latin typeface="Arial" charset="0"/>
              </a:defRPr>
            </a:lvl3pPr>
            <a:lvl4pPr marL="1600200" indent="-228600" defTabSz="917575">
              <a:defRPr sz="2400">
                <a:solidFill>
                  <a:schemeClr val="tx1"/>
                </a:solidFill>
                <a:latin typeface="Arial" charset="0"/>
              </a:defRPr>
            </a:lvl4pPr>
            <a:lvl5pPr marL="2057400" indent="-228600" defTabSz="917575">
              <a:defRPr sz="2400">
                <a:solidFill>
                  <a:schemeClr val="tx1"/>
                </a:solidFill>
                <a:latin typeface="Arial" charset="0"/>
              </a:defRPr>
            </a:lvl5pPr>
            <a:lvl6pPr marL="2514600" indent="-228600" defTabSz="917575" eaLnBrk="0" fontAlgn="base" hangingPunct="0">
              <a:spcBef>
                <a:spcPct val="0"/>
              </a:spcBef>
              <a:spcAft>
                <a:spcPct val="0"/>
              </a:spcAft>
              <a:defRPr sz="2400">
                <a:solidFill>
                  <a:schemeClr val="tx1"/>
                </a:solidFill>
                <a:latin typeface="Arial" charset="0"/>
              </a:defRPr>
            </a:lvl6pPr>
            <a:lvl7pPr marL="2971800" indent="-228600" defTabSz="917575" eaLnBrk="0" fontAlgn="base" hangingPunct="0">
              <a:spcBef>
                <a:spcPct val="0"/>
              </a:spcBef>
              <a:spcAft>
                <a:spcPct val="0"/>
              </a:spcAft>
              <a:defRPr sz="2400">
                <a:solidFill>
                  <a:schemeClr val="tx1"/>
                </a:solidFill>
                <a:latin typeface="Arial" charset="0"/>
              </a:defRPr>
            </a:lvl7pPr>
            <a:lvl8pPr marL="3429000" indent="-228600" defTabSz="917575" eaLnBrk="0" fontAlgn="base" hangingPunct="0">
              <a:spcBef>
                <a:spcPct val="0"/>
              </a:spcBef>
              <a:spcAft>
                <a:spcPct val="0"/>
              </a:spcAft>
              <a:defRPr sz="2400">
                <a:solidFill>
                  <a:schemeClr val="tx1"/>
                </a:solidFill>
                <a:latin typeface="Arial" charset="0"/>
              </a:defRPr>
            </a:lvl8pPr>
            <a:lvl9pPr marL="3886200" indent="-228600" defTabSz="917575" eaLnBrk="0" fontAlgn="base" hangingPunct="0">
              <a:spcBef>
                <a:spcPct val="0"/>
              </a:spcBef>
              <a:spcAft>
                <a:spcPct val="0"/>
              </a:spcAft>
              <a:defRPr sz="2400">
                <a:solidFill>
                  <a:schemeClr val="tx1"/>
                </a:solidFill>
                <a:latin typeface="Arial" charset="0"/>
              </a:defRPr>
            </a:lvl9pPr>
          </a:lstStyle>
          <a:p>
            <a:fld id="{084E981C-1AE6-487E-9F1B-5F77966D8A78}" type="slidenum">
              <a:rPr lang="en-US" altLang="en-US" sz="1200" smtClean="0"/>
              <a:pPr/>
              <a:t>10</a:t>
            </a:fld>
            <a:endParaRPr lang="en-US" altLang="en-US" sz="1200" smtClean="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p:spPr>
        <p:txBody>
          <a:bodyPr/>
          <a:lstStyle/>
          <a:p>
            <a:pPr>
              <a:buFontTx/>
              <a:buNone/>
            </a:pPr>
            <a:r>
              <a:rPr lang="en-US" altLang="en-US" sz="1100" smtClean="0"/>
              <a:t>Alternate Layout</a:t>
            </a:r>
          </a:p>
          <a:p>
            <a:r>
              <a:rPr lang="en-US" altLang="en-US" sz="1100" smtClean="0"/>
              <a:t>This layout allows for the use of photos on either the left or right side of the slide title title.</a:t>
            </a:r>
          </a:p>
          <a:p>
            <a:r>
              <a:rPr lang="en-US" altLang="en-US" sz="1100" smtClean="0"/>
              <a:t>See slide one for tips on photo usage.</a:t>
            </a:r>
          </a:p>
          <a:p>
            <a:r>
              <a:rPr lang="en-US" altLang="en-US" sz="1100" smtClean="0"/>
              <a:t>Change the footer by changing “Avionics Engineering Center” to your unit’s name or by deleting “Avionics Engineering Center.” </a:t>
            </a:r>
          </a:p>
          <a:p>
            <a:r>
              <a:rPr lang="en-US" altLang="en-US" sz="1100" smtClean="0"/>
              <a:t>Do not delete “Ohio University” from the footer.</a:t>
            </a:r>
          </a:p>
          <a:p>
            <a:endParaRPr lang="en-US" altLang="en-US" sz="110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lvl1pPr defTabSz="917575">
              <a:defRPr sz="2400">
                <a:solidFill>
                  <a:schemeClr val="tx1"/>
                </a:solidFill>
                <a:latin typeface="Arial" charset="0"/>
              </a:defRPr>
            </a:lvl1pPr>
            <a:lvl2pPr marL="742950" indent="-285750" defTabSz="917575">
              <a:defRPr sz="2400">
                <a:solidFill>
                  <a:schemeClr val="tx1"/>
                </a:solidFill>
                <a:latin typeface="Arial" charset="0"/>
              </a:defRPr>
            </a:lvl2pPr>
            <a:lvl3pPr marL="1143000" indent="-228600" defTabSz="917575">
              <a:defRPr sz="2400">
                <a:solidFill>
                  <a:schemeClr val="tx1"/>
                </a:solidFill>
                <a:latin typeface="Arial" charset="0"/>
              </a:defRPr>
            </a:lvl3pPr>
            <a:lvl4pPr marL="1600200" indent="-228600" defTabSz="917575">
              <a:defRPr sz="2400">
                <a:solidFill>
                  <a:schemeClr val="tx1"/>
                </a:solidFill>
                <a:latin typeface="Arial" charset="0"/>
              </a:defRPr>
            </a:lvl4pPr>
            <a:lvl5pPr marL="2057400" indent="-228600" defTabSz="917575">
              <a:defRPr sz="2400">
                <a:solidFill>
                  <a:schemeClr val="tx1"/>
                </a:solidFill>
                <a:latin typeface="Arial" charset="0"/>
              </a:defRPr>
            </a:lvl5pPr>
            <a:lvl6pPr marL="2514600" indent="-228600" defTabSz="917575" eaLnBrk="0" fontAlgn="base" hangingPunct="0">
              <a:spcBef>
                <a:spcPct val="0"/>
              </a:spcBef>
              <a:spcAft>
                <a:spcPct val="0"/>
              </a:spcAft>
              <a:defRPr sz="2400">
                <a:solidFill>
                  <a:schemeClr val="tx1"/>
                </a:solidFill>
                <a:latin typeface="Arial" charset="0"/>
              </a:defRPr>
            </a:lvl6pPr>
            <a:lvl7pPr marL="2971800" indent="-228600" defTabSz="917575" eaLnBrk="0" fontAlgn="base" hangingPunct="0">
              <a:spcBef>
                <a:spcPct val="0"/>
              </a:spcBef>
              <a:spcAft>
                <a:spcPct val="0"/>
              </a:spcAft>
              <a:defRPr sz="2400">
                <a:solidFill>
                  <a:schemeClr val="tx1"/>
                </a:solidFill>
                <a:latin typeface="Arial" charset="0"/>
              </a:defRPr>
            </a:lvl7pPr>
            <a:lvl8pPr marL="3429000" indent="-228600" defTabSz="917575" eaLnBrk="0" fontAlgn="base" hangingPunct="0">
              <a:spcBef>
                <a:spcPct val="0"/>
              </a:spcBef>
              <a:spcAft>
                <a:spcPct val="0"/>
              </a:spcAft>
              <a:defRPr sz="2400">
                <a:solidFill>
                  <a:schemeClr val="tx1"/>
                </a:solidFill>
                <a:latin typeface="Arial" charset="0"/>
              </a:defRPr>
            </a:lvl8pPr>
            <a:lvl9pPr marL="3886200" indent="-228600" defTabSz="917575" eaLnBrk="0" fontAlgn="base" hangingPunct="0">
              <a:spcBef>
                <a:spcPct val="0"/>
              </a:spcBef>
              <a:spcAft>
                <a:spcPct val="0"/>
              </a:spcAft>
              <a:defRPr sz="2400">
                <a:solidFill>
                  <a:schemeClr val="tx1"/>
                </a:solidFill>
                <a:latin typeface="Arial" charset="0"/>
              </a:defRPr>
            </a:lvl9pPr>
          </a:lstStyle>
          <a:p>
            <a:fld id="{084E981C-1AE6-487E-9F1B-5F77966D8A78}" type="slidenum">
              <a:rPr lang="en-US" altLang="en-US" sz="1200" smtClean="0"/>
              <a:pPr/>
              <a:t>11</a:t>
            </a:fld>
            <a:endParaRPr lang="en-US" altLang="en-US" sz="1200" smtClean="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p:spPr>
        <p:txBody>
          <a:bodyPr/>
          <a:lstStyle/>
          <a:p>
            <a:pPr>
              <a:buFontTx/>
              <a:buNone/>
            </a:pPr>
            <a:r>
              <a:rPr lang="en-US" altLang="en-US" sz="1100" smtClean="0"/>
              <a:t>Alternate Layout</a:t>
            </a:r>
          </a:p>
          <a:p>
            <a:r>
              <a:rPr lang="en-US" altLang="en-US" sz="1100" smtClean="0"/>
              <a:t>This layout allows for the use of photos on either the left or right side of the slide title title.</a:t>
            </a:r>
          </a:p>
          <a:p>
            <a:r>
              <a:rPr lang="en-US" altLang="en-US" sz="1100" smtClean="0"/>
              <a:t>See slide one for tips on photo usage.</a:t>
            </a:r>
          </a:p>
          <a:p>
            <a:r>
              <a:rPr lang="en-US" altLang="en-US" sz="1100" smtClean="0"/>
              <a:t>Change the footer by changing “Avionics Engineering Center” to your unit’s name or by deleting “Avionics Engineering Center.” </a:t>
            </a:r>
          </a:p>
          <a:p>
            <a:r>
              <a:rPr lang="en-US" altLang="en-US" sz="1100" smtClean="0"/>
              <a:t>Do not delete “Ohio University” from the footer.</a:t>
            </a:r>
          </a:p>
          <a:p>
            <a:endParaRPr lang="en-US" altLang="en-US" sz="110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lvl1pPr defTabSz="917575">
              <a:defRPr sz="2400">
                <a:solidFill>
                  <a:schemeClr val="tx1"/>
                </a:solidFill>
                <a:latin typeface="Arial" charset="0"/>
              </a:defRPr>
            </a:lvl1pPr>
            <a:lvl2pPr marL="742950" indent="-285750" defTabSz="917575">
              <a:defRPr sz="2400">
                <a:solidFill>
                  <a:schemeClr val="tx1"/>
                </a:solidFill>
                <a:latin typeface="Arial" charset="0"/>
              </a:defRPr>
            </a:lvl2pPr>
            <a:lvl3pPr marL="1143000" indent="-228600" defTabSz="917575">
              <a:defRPr sz="2400">
                <a:solidFill>
                  <a:schemeClr val="tx1"/>
                </a:solidFill>
                <a:latin typeface="Arial" charset="0"/>
              </a:defRPr>
            </a:lvl3pPr>
            <a:lvl4pPr marL="1600200" indent="-228600" defTabSz="917575">
              <a:defRPr sz="2400">
                <a:solidFill>
                  <a:schemeClr val="tx1"/>
                </a:solidFill>
                <a:latin typeface="Arial" charset="0"/>
              </a:defRPr>
            </a:lvl4pPr>
            <a:lvl5pPr marL="2057400" indent="-228600" defTabSz="917575">
              <a:defRPr sz="2400">
                <a:solidFill>
                  <a:schemeClr val="tx1"/>
                </a:solidFill>
                <a:latin typeface="Arial" charset="0"/>
              </a:defRPr>
            </a:lvl5pPr>
            <a:lvl6pPr marL="2514600" indent="-228600" defTabSz="917575" eaLnBrk="0" fontAlgn="base" hangingPunct="0">
              <a:spcBef>
                <a:spcPct val="0"/>
              </a:spcBef>
              <a:spcAft>
                <a:spcPct val="0"/>
              </a:spcAft>
              <a:defRPr sz="2400">
                <a:solidFill>
                  <a:schemeClr val="tx1"/>
                </a:solidFill>
                <a:latin typeface="Arial" charset="0"/>
              </a:defRPr>
            </a:lvl6pPr>
            <a:lvl7pPr marL="2971800" indent="-228600" defTabSz="917575" eaLnBrk="0" fontAlgn="base" hangingPunct="0">
              <a:spcBef>
                <a:spcPct val="0"/>
              </a:spcBef>
              <a:spcAft>
                <a:spcPct val="0"/>
              </a:spcAft>
              <a:defRPr sz="2400">
                <a:solidFill>
                  <a:schemeClr val="tx1"/>
                </a:solidFill>
                <a:latin typeface="Arial" charset="0"/>
              </a:defRPr>
            </a:lvl7pPr>
            <a:lvl8pPr marL="3429000" indent="-228600" defTabSz="917575" eaLnBrk="0" fontAlgn="base" hangingPunct="0">
              <a:spcBef>
                <a:spcPct val="0"/>
              </a:spcBef>
              <a:spcAft>
                <a:spcPct val="0"/>
              </a:spcAft>
              <a:defRPr sz="2400">
                <a:solidFill>
                  <a:schemeClr val="tx1"/>
                </a:solidFill>
                <a:latin typeface="Arial" charset="0"/>
              </a:defRPr>
            </a:lvl8pPr>
            <a:lvl9pPr marL="3886200" indent="-228600" defTabSz="917575" eaLnBrk="0" fontAlgn="base" hangingPunct="0">
              <a:spcBef>
                <a:spcPct val="0"/>
              </a:spcBef>
              <a:spcAft>
                <a:spcPct val="0"/>
              </a:spcAft>
              <a:defRPr sz="2400">
                <a:solidFill>
                  <a:schemeClr val="tx1"/>
                </a:solidFill>
                <a:latin typeface="Arial" charset="0"/>
              </a:defRPr>
            </a:lvl9pPr>
          </a:lstStyle>
          <a:p>
            <a:fld id="{084E981C-1AE6-487E-9F1B-5F77966D8A78}" type="slidenum">
              <a:rPr lang="en-US" altLang="en-US" sz="1200" smtClean="0"/>
              <a:pPr/>
              <a:t>12</a:t>
            </a:fld>
            <a:endParaRPr lang="en-US" altLang="en-US" sz="1200" smtClean="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p:spPr>
        <p:txBody>
          <a:bodyPr/>
          <a:lstStyle/>
          <a:p>
            <a:pPr>
              <a:buFontTx/>
              <a:buNone/>
            </a:pPr>
            <a:r>
              <a:rPr lang="en-US" altLang="en-US" sz="1100" smtClean="0"/>
              <a:t>Alternate Layout</a:t>
            </a:r>
          </a:p>
          <a:p>
            <a:r>
              <a:rPr lang="en-US" altLang="en-US" sz="1100" smtClean="0"/>
              <a:t>This layout allows for the use of photos on either the left or right side of the slide title title.</a:t>
            </a:r>
          </a:p>
          <a:p>
            <a:r>
              <a:rPr lang="en-US" altLang="en-US" sz="1100" smtClean="0"/>
              <a:t>See slide one for tips on photo usage.</a:t>
            </a:r>
          </a:p>
          <a:p>
            <a:r>
              <a:rPr lang="en-US" altLang="en-US" sz="1100" smtClean="0"/>
              <a:t>Change the footer by changing “Avionics Engineering Center” to your unit’s name or by deleting “Avionics Engineering Center.” </a:t>
            </a:r>
          </a:p>
          <a:p>
            <a:r>
              <a:rPr lang="en-US" altLang="en-US" sz="1100" smtClean="0"/>
              <a:t>Do not delete “Ohio University” from the footer.</a:t>
            </a:r>
          </a:p>
          <a:p>
            <a:endParaRPr lang="en-US" altLang="en-US" sz="110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lvl1pPr defTabSz="917575">
              <a:defRPr sz="2400">
                <a:solidFill>
                  <a:schemeClr val="tx1"/>
                </a:solidFill>
                <a:latin typeface="Arial" charset="0"/>
              </a:defRPr>
            </a:lvl1pPr>
            <a:lvl2pPr marL="742950" indent="-285750" defTabSz="917575">
              <a:defRPr sz="2400">
                <a:solidFill>
                  <a:schemeClr val="tx1"/>
                </a:solidFill>
                <a:latin typeface="Arial" charset="0"/>
              </a:defRPr>
            </a:lvl2pPr>
            <a:lvl3pPr marL="1143000" indent="-228600" defTabSz="917575">
              <a:defRPr sz="2400">
                <a:solidFill>
                  <a:schemeClr val="tx1"/>
                </a:solidFill>
                <a:latin typeface="Arial" charset="0"/>
              </a:defRPr>
            </a:lvl3pPr>
            <a:lvl4pPr marL="1600200" indent="-228600" defTabSz="917575">
              <a:defRPr sz="2400">
                <a:solidFill>
                  <a:schemeClr val="tx1"/>
                </a:solidFill>
                <a:latin typeface="Arial" charset="0"/>
              </a:defRPr>
            </a:lvl4pPr>
            <a:lvl5pPr marL="2057400" indent="-228600" defTabSz="917575">
              <a:defRPr sz="2400">
                <a:solidFill>
                  <a:schemeClr val="tx1"/>
                </a:solidFill>
                <a:latin typeface="Arial" charset="0"/>
              </a:defRPr>
            </a:lvl5pPr>
            <a:lvl6pPr marL="2514600" indent="-228600" defTabSz="917575" eaLnBrk="0" fontAlgn="base" hangingPunct="0">
              <a:spcBef>
                <a:spcPct val="0"/>
              </a:spcBef>
              <a:spcAft>
                <a:spcPct val="0"/>
              </a:spcAft>
              <a:defRPr sz="2400">
                <a:solidFill>
                  <a:schemeClr val="tx1"/>
                </a:solidFill>
                <a:latin typeface="Arial" charset="0"/>
              </a:defRPr>
            </a:lvl6pPr>
            <a:lvl7pPr marL="2971800" indent="-228600" defTabSz="917575" eaLnBrk="0" fontAlgn="base" hangingPunct="0">
              <a:spcBef>
                <a:spcPct val="0"/>
              </a:spcBef>
              <a:spcAft>
                <a:spcPct val="0"/>
              </a:spcAft>
              <a:defRPr sz="2400">
                <a:solidFill>
                  <a:schemeClr val="tx1"/>
                </a:solidFill>
                <a:latin typeface="Arial" charset="0"/>
              </a:defRPr>
            </a:lvl7pPr>
            <a:lvl8pPr marL="3429000" indent="-228600" defTabSz="917575" eaLnBrk="0" fontAlgn="base" hangingPunct="0">
              <a:spcBef>
                <a:spcPct val="0"/>
              </a:spcBef>
              <a:spcAft>
                <a:spcPct val="0"/>
              </a:spcAft>
              <a:defRPr sz="2400">
                <a:solidFill>
                  <a:schemeClr val="tx1"/>
                </a:solidFill>
                <a:latin typeface="Arial" charset="0"/>
              </a:defRPr>
            </a:lvl8pPr>
            <a:lvl9pPr marL="3886200" indent="-228600" defTabSz="917575" eaLnBrk="0" fontAlgn="base" hangingPunct="0">
              <a:spcBef>
                <a:spcPct val="0"/>
              </a:spcBef>
              <a:spcAft>
                <a:spcPct val="0"/>
              </a:spcAft>
              <a:defRPr sz="2400">
                <a:solidFill>
                  <a:schemeClr val="tx1"/>
                </a:solidFill>
                <a:latin typeface="Arial" charset="0"/>
              </a:defRPr>
            </a:lvl9pPr>
          </a:lstStyle>
          <a:p>
            <a:fld id="{084E981C-1AE6-487E-9F1B-5F77966D8A78}" type="slidenum">
              <a:rPr lang="en-US" altLang="en-US" sz="1200" smtClean="0"/>
              <a:pPr/>
              <a:t>13</a:t>
            </a:fld>
            <a:endParaRPr lang="en-US" altLang="en-US" sz="1200" smtClean="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p:spPr>
        <p:txBody>
          <a:bodyPr/>
          <a:lstStyle/>
          <a:p>
            <a:pPr>
              <a:buFontTx/>
              <a:buNone/>
            </a:pPr>
            <a:r>
              <a:rPr lang="en-US" altLang="en-US" sz="1100" smtClean="0"/>
              <a:t>Alternate Layout</a:t>
            </a:r>
          </a:p>
          <a:p>
            <a:r>
              <a:rPr lang="en-US" altLang="en-US" sz="1100" smtClean="0"/>
              <a:t>This layout allows for the use of photos on either the left or right side of the slide title title.</a:t>
            </a:r>
          </a:p>
          <a:p>
            <a:r>
              <a:rPr lang="en-US" altLang="en-US" sz="1100" smtClean="0"/>
              <a:t>See slide one for tips on photo usage.</a:t>
            </a:r>
          </a:p>
          <a:p>
            <a:r>
              <a:rPr lang="en-US" altLang="en-US" sz="1100" smtClean="0"/>
              <a:t>Change the footer by changing “Avionics Engineering Center” to your unit’s name or by deleting “Avionics Engineering Center.” </a:t>
            </a:r>
          </a:p>
          <a:p>
            <a:r>
              <a:rPr lang="en-US" altLang="en-US" sz="1100" smtClean="0"/>
              <a:t>Do not delete “Ohio University” from the footer.</a:t>
            </a:r>
          </a:p>
          <a:p>
            <a:endParaRPr lang="en-US" altLang="en-US" sz="110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lvl1pPr defTabSz="917575">
              <a:defRPr sz="2400">
                <a:solidFill>
                  <a:schemeClr val="tx1"/>
                </a:solidFill>
                <a:latin typeface="Arial" charset="0"/>
              </a:defRPr>
            </a:lvl1pPr>
            <a:lvl2pPr marL="742950" indent="-285750" defTabSz="917575">
              <a:defRPr sz="2400">
                <a:solidFill>
                  <a:schemeClr val="tx1"/>
                </a:solidFill>
                <a:latin typeface="Arial" charset="0"/>
              </a:defRPr>
            </a:lvl2pPr>
            <a:lvl3pPr marL="1143000" indent="-228600" defTabSz="917575">
              <a:defRPr sz="2400">
                <a:solidFill>
                  <a:schemeClr val="tx1"/>
                </a:solidFill>
                <a:latin typeface="Arial" charset="0"/>
              </a:defRPr>
            </a:lvl3pPr>
            <a:lvl4pPr marL="1600200" indent="-228600" defTabSz="917575">
              <a:defRPr sz="2400">
                <a:solidFill>
                  <a:schemeClr val="tx1"/>
                </a:solidFill>
                <a:latin typeface="Arial" charset="0"/>
              </a:defRPr>
            </a:lvl4pPr>
            <a:lvl5pPr marL="2057400" indent="-228600" defTabSz="917575">
              <a:defRPr sz="2400">
                <a:solidFill>
                  <a:schemeClr val="tx1"/>
                </a:solidFill>
                <a:latin typeface="Arial" charset="0"/>
              </a:defRPr>
            </a:lvl5pPr>
            <a:lvl6pPr marL="2514600" indent="-228600" defTabSz="917575" eaLnBrk="0" fontAlgn="base" hangingPunct="0">
              <a:spcBef>
                <a:spcPct val="0"/>
              </a:spcBef>
              <a:spcAft>
                <a:spcPct val="0"/>
              </a:spcAft>
              <a:defRPr sz="2400">
                <a:solidFill>
                  <a:schemeClr val="tx1"/>
                </a:solidFill>
                <a:latin typeface="Arial" charset="0"/>
              </a:defRPr>
            </a:lvl6pPr>
            <a:lvl7pPr marL="2971800" indent="-228600" defTabSz="917575" eaLnBrk="0" fontAlgn="base" hangingPunct="0">
              <a:spcBef>
                <a:spcPct val="0"/>
              </a:spcBef>
              <a:spcAft>
                <a:spcPct val="0"/>
              </a:spcAft>
              <a:defRPr sz="2400">
                <a:solidFill>
                  <a:schemeClr val="tx1"/>
                </a:solidFill>
                <a:latin typeface="Arial" charset="0"/>
              </a:defRPr>
            </a:lvl7pPr>
            <a:lvl8pPr marL="3429000" indent="-228600" defTabSz="917575" eaLnBrk="0" fontAlgn="base" hangingPunct="0">
              <a:spcBef>
                <a:spcPct val="0"/>
              </a:spcBef>
              <a:spcAft>
                <a:spcPct val="0"/>
              </a:spcAft>
              <a:defRPr sz="2400">
                <a:solidFill>
                  <a:schemeClr val="tx1"/>
                </a:solidFill>
                <a:latin typeface="Arial" charset="0"/>
              </a:defRPr>
            </a:lvl8pPr>
            <a:lvl9pPr marL="3886200" indent="-228600" defTabSz="917575" eaLnBrk="0" fontAlgn="base" hangingPunct="0">
              <a:spcBef>
                <a:spcPct val="0"/>
              </a:spcBef>
              <a:spcAft>
                <a:spcPct val="0"/>
              </a:spcAft>
              <a:defRPr sz="2400">
                <a:solidFill>
                  <a:schemeClr val="tx1"/>
                </a:solidFill>
                <a:latin typeface="Arial" charset="0"/>
              </a:defRPr>
            </a:lvl9pPr>
          </a:lstStyle>
          <a:p>
            <a:fld id="{084E981C-1AE6-487E-9F1B-5F77966D8A78}" type="slidenum">
              <a:rPr lang="en-US" altLang="en-US" sz="1200" smtClean="0"/>
              <a:pPr/>
              <a:t>14</a:t>
            </a:fld>
            <a:endParaRPr lang="en-US" altLang="en-US" sz="1200" smtClean="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p:spPr>
        <p:txBody>
          <a:bodyPr/>
          <a:lstStyle/>
          <a:p>
            <a:pPr>
              <a:buFontTx/>
              <a:buNone/>
            </a:pPr>
            <a:r>
              <a:rPr lang="en-US" altLang="en-US" sz="1100" smtClean="0"/>
              <a:t>Alternate Layout</a:t>
            </a:r>
          </a:p>
          <a:p>
            <a:r>
              <a:rPr lang="en-US" altLang="en-US" sz="1100" smtClean="0"/>
              <a:t>This layout allows for the use of photos on either the left or right side of the slide title title.</a:t>
            </a:r>
          </a:p>
          <a:p>
            <a:r>
              <a:rPr lang="en-US" altLang="en-US" sz="1100" smtClean="0"/>
              <a:t>See slide one for tips on photo usage.</a:t>
            </a:r>
          </a:p>
          <a:p>
            <a:r>
              <a:rPr lang="en-US" altLang="en-US" sz="1100" smtClean="0"/>
              <a:t>Change the footer by changing “Avionics Engineering Center” to your unit’s name or by deleting “Avionics Engineering Center.” </a:t>
            </a:r>
          </a:p>
          <a:p>
            <a:r>
              <a:rPr lang="en-US" altLang="en-US" sz="1100" smtClean="0"/>
              <a:t>Do not delete “Ohio University” from the footer.</a:t>
            </a:r>
          </a:p>
          <a:p>
            <a:endParaRPr lang="en-US" altLang="en-US" sz="110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lvl1pPr defTabSz="917575">
              <a:defRPr sz="2400">
                <a:solidFill>
                  <a:schemeClr val="tx1"/>
                </a:solidFill>
                <a:latin typeface="Arial" charset="0"/>
              </a:defRPr>
            </a:lvl1pPr>
            <a:lvl2pPr marL="742950" indent="-285750" defTabSz="917575">
              <a:defRPr sz="2400">
                <a:solidFill>
                  <a:schemeClr val="tx1"/>
                </a:solidFill>
                <a:latin typeface="Arial" charset="0"/>
              </a:defRPr>
            </a:lvl2pPr>
            <a:lvl3pPr marL="1143000" indent="-228600" defTabSz="917575">
              <a:defRPr sz="2400">
                <a:solidFill>
                  <a:schemeClr val="tx1"/>
                </a:solidFill>
                <a:latin typeface="Arial" charset="0"/>
              </a:defRPr>
            </a:lvl3pPr>
            <a:lvl4pPr marL="1600200" indent="-228600" defTabSz="917575">
              <a:defRPr sz="2400">
                <a:solidFill>
                  <a:schemeClr val="tx1"/>
                </a:solidFill>
                <a:latin typeface="Arial" charset="0"/>
              </a:defRPr>
            </a:lvl4pPr>
            <a:lvl5pPr marL="2057400" indent="-228600" defTabSz="917575">
              <a:defRPr sz="2400">
                <a:solidFill>
                  <a:schemeClr val="tx1"/>
                </a:solidFill>
                <a:latin typeface="Arial" charset="0"/>
              </a:defRPr>
            </a:lvl5pPr>
            <a:lvl6pPr marL="2514600" indent="-228600" defTabSz="917575" eaLnBrk="0" fontAlgn="base" hangingPunct="0">
              <a:spcBef>
                <a:spcPct val="0"/>
              </a:spcBef>
              <a:spcAft>
                <a:spcPct val="0"/>
              </a:spcAft>
              <a:defRPr sz="2400">
                <a:solidFill>
                  <a:schemeClr val="tx1"/>
                </a:solidFill>
                <a:latin typeface="Arial" charset="0"/>
              </a:defRPr>
            </a:lvl6pPr>
            <a:lvl7pPr marL="2971800" indent="-228600" defTabSz="917575" eaLnBrk="0" fontAlgn="base" hangingPunct="0">
              <a:spcBef>
                <a:spcPct val="0"/>
              </a:spcBef>
              <a:spcAft>
                <a:spcPct val="0"/>
              </a:spcAft>
              <a:defRPr sz="2400">
                <a:solidFill>
                  <a:schemeClr val="tx1"/>
                </a:solidFill>
                <a:latin typeface="Arial" charset="0"/>
              </a:defRPr>
            </a:lvl7pPr>
            <a:lvl8pPr marL="3429000" indent="-228600" defTabSz="917575" eaLnBrk="0" fontAlgn="base" hangingPunct="0">
              <a:spcBef>
                <a:spcPct val="0"/>
              </a:spcBef>
              <a:spcAft>
                <a:spcPct val="0"/>
              </a:spcAft>
              <a:defRPr sz="2400">
                <a:solidFill>
                  <a:schemeClr val="tx1"/>
                </a:solidFill>
                <a:latin typeface="Arial" charset="0"/>
              </a:defRPr>
            </a:lvl8pPr>
            <a:lvl9pPr marL="3886200" indent="-228600" defTabSz="917575" eaLnBrk="0" fontAlgn="base" hangingPunct="0">
              <a:spcBef>
                <a:spcPct val="0"/>
              </a:spcBef>
              <a:spcAft>
                <a:spcPct val="0"/>
              </a:spcAft>
              <a:defRPr sz="2400">
                <a:solidFill>
                  <a:schemeClr val="tx1"/>
                </a:solidFill>
                <a:latin typeface="Arial" charset="0"/>
              </a:defRPr>
            </a:lvl9pPr>
          </a:lstStyle>
          <a:p>
            <a:fld id="{084E981C-1AE6-487E-9F1B-5F77966D8A78}" type="slidenum">
              <a:rPr lang="en-US" altLang="en-US" sz="1200" smtClean="0"/>
              <a:pPr/>
              <a:t>15</a:t>
            </a:fld>
            <a:endParaRPr lang="en-US" altLang="en-US" sz="1200" smtClean="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p:spPr>
        <p:txBody>
          <a:bodyPr/>
          <a:lstStyle/>
          <a:p>
            <a:pPr>
              <a:buFontTx/>
              <a:buNone/>
            </a:pPr>
            <a:r>
              <a:rPr lang="en-US" altLang="en-US" sz="1100" smtClean="0"/>
              <a:t>Alternate Layout</a:t>
            </a:r>
          </a:p>
          <a:p>
            <a:r>
              <a:rPr lang="en-US" altLang="en-US" sz="1100" smtClean="0"/>
              <a:t>This layout allows for the use of photos on either the left or right side of the slide title title.</a:t>
            </a:r>
          </a:p>
          <a:p>
            <a:r>
              <a:rPr lang="en-US" altLang="en-US" sz="1100" smtClean="0"/>
              <a:t>See slide one for tips on photo usage.</a:t>
            </a:r>
          </a:p>
          <a:p>
            <a:r>
              <a:rPr lang="en-US" altLang="en-US" sz="1100" smtClean="0"/>
              <a:t>Change the footer by changing “Avionics Engineering Center” to your unit’s name or by deleting “Avionics Engineering Center.” </a:t>
            </a:r>
          </a:p>
          <a:p>
            <a:r>
              <a:rPr lang="en-US" altLang="en-US" sz="1100" smtClean="0"/>
              <a:t>Do not delete “Ohio University” from the footer.</a:t>
            </a:r>
          </a:p>
          <a:p>
            <a:endParaRPr lang="en-US" altLang="en-US" sz="110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lvl1pPr defTabSz="917575">
              <a:defRPr sz="2400">
                <a:solidFill>
                  <a:schemeClr val="tx1"/>
                </a:solidFill>
                <a:latin typeface="Arial" charset="0"/>
              </a:defRPr>
            </a:lvl1pPr>
            <a:lvl2pPr marL="742950" indent="-285750" defTabSz="917575">
              <a:defRPr sz="2400">
                <a:solidFill>
                  <a:schemeClr val="tx1"/>
                </a:solidFill>
                <a:latin typeface="Arial" charset="0"/>
              </a:defRPr>
            </a:lvl2pPr>
            <a:lvl3pPr marL="1143000" indent="-228600" defTabSz="917575">
              <a:defRPr sz="2400">
                <a:solidFill>
                  <a:schemeClr val="tx1"/>
                </a:solidFill>
                <a:latin typeface="Arial" charset="0"/>
              </a:defRPr>
            </a:lvl3pPr>
            <a:lvl4pPr marL="1600200" indent="-228600" defTabSz="917575">
              <a:defRPr sz="2400">
                <a:solidFill>
                  <a:schemeClr val="tx1"/>
                </a:solidFill>
                <a:latin typeface="Arial" charset="0"/>
              </a:defRPr>
            </a:lvl4pPr>
            <a:lvl5pPr marL="2057400" indent="-228600" defTabSz="917575">
              <a:defRPr sz="2400">
                <a:solidFill>
                  <a:schemeClr val="tx1"/>
                </a:solidFill>
                <a:latin typeface="Arial" charset="0"/>
              </a:defRPr>
            </a:lvl5pPr>
            <a:lvl6pPr marL="2514600" indent="-228600" defTabSz="917575" eaLnBrk="0" fontAlgn="base" hangingPunct="0">
              <a:spcBef>
                <a:spcPct val="0"/>
              </a:spcBef>
              <a:spcAft>
                <a:spcPct val="0"/>
              </a:spcAft>
              <a:defRPr sz="2400">
                <a:solidFill>
                  <a:schemeClr val="tx1"/>
                </a:solidFill>
                <a:latin typeface="Arial" charset="0"/>
              </a:defRPr>
            </a:lvl6pPr>
            <a:lvl7pPr marL="2971800" indent="-228600" defTabSz="917575" eaLnBrk="0" fontAlgn="base" hangingPunct="0">
              <a:spcBef>
                <a:spcPct val="0"/>
              </a:spcBef>
              <a:spcAft>
                <a:spcPct val="0"/>
              </a:spcAft>
              <a:defRPr sz="2400">
                <a:solidFill>
                  <a:schemeClr val="tx1"/>
                </a:solidFill>
                <a:latin typeface="Arial" charset="0"/>
              </a:defRPr>
            </a:lvl7pPr>
            <a:lvl8pPr marL="3429000" indent="-228600" defTabSz="917575" eaLnBrk="0" fontAlgn="base" hangingPunct="0">
              <a:spcBef>
                <a:spcPct val="0"/>
              </a:spcBef>
              <a:spcAft>
                <a:spcPct val="0"/>
              </a:spcAft>
              <a:defRPr sz="2400">
                <a:solidFill>
                  <a:schemeClr val="tx1"/>
                </a:solidFill>
                <a:latin typeface="Arial" charset="0"/>
              </a:defRPr>
            </a:lvl8pPr>
            <a:lvl9pPr marL="3886200" indent="-228600" defTabSz="917575" eaLnBrk="0" fontAlgn="base" hangingPunct="0">
              <a:spcBef>
                <a:spcPct val="0"/>
              </a:spcBef>
              <a:spcAft>
                <a:spcPct val="0"/>
              </a:spcAft>
              <a:defRPr sz="2400">
                <a:solidFill>
                  <a:schemeClr val="tx1"/>
                </a:solidFill>
                <a:latin typeface="Arial" charset="0"/>
              </a:defRPr>
            </a:lvl9pPr>
          </a:lstStyle>
          <a:p>
            <a:fld id="{084E981C-1AE6-487E-9F1B-5F77966D8A78}" type="slidenum">
              <a:rPr lang="en-US" altLang="en-US" sz="1200" smtClean="0"/>
              <a:pPr/>
              <a:t>16</a:t>
            </a:fld>
            <a:endParaRPr lang="en-US" altLang="en-US" sz="1200" smtClean="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p:spPr>
        <p:txBody>
          <a:bodyPr/>
          <a:lstStyle/>
          <a:p>
            <a:pPr>
              <a:buFontTx/>
              <a:buNone/>
            </a:pPr>
            <a:r>
              <a:rPr lang="en-US" altLang="en-US" sz="1100" smtClean="0"/>
              <a:t>Alternate Layout</a:t>
            </a:r>
          </a:p>
          <a:p>
            <a:r>
              <a:rPr lang="en-US" altLang="en-US" sz="1100" smtClean="0"/>
              <a:t>This layout allows for the use of photos on either the left or right side of the slide title title.</a:t>
            </a:r>
          </a:p>
          <a:p>
            <a:r>
              <a:rPr lang="en-US" altLang="en-US" sz="1100" smtClean="0"/>
              <a:t>See slide one for tips on photo usage.</a:t>
            </a:r>
          </a:p>
          <a:p>
            <a:r>
              <a:rPr lang="en-US" altLang="en-US" sz="1100" smtClean="0"/>
              <a:t>Change the footer by changing “Avionics Engineering Center” to your unit’s name or by deleting “Avionics Engineering Center.” </a:t>
            </a:r>
          </a:p>
          <a:p>
            <a:r>
              <a:rPr lang="en-US" altLang="en-US" sz="1100" smtClean="0"/>
              <a:t>Do not delete “Ohio University” from the footer.</a:t>
            </a:r>
          </a:p>
          <a:p>
            <a:endParaRPr lang="en-US" altLang="en-US" sz="110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p:spPr>
        <p:txBody>
          <a:bodyPr/>
          <a:lstStyle>
            <a:lvl1pPr defTabSz="917575">
              <a:defRPr sz="2400">
                <a:solidFill>
                  <a:schemeClr val="tx1"/>
                </a:solidFill>
                <a:latin typeface="Arial" charset="0"/>
              </a:defRPr>
            </a:lvl1pPr>
            <a:lvl2pPr marL="742950" indent="-285750" defTabSz="917575">
              <a:defRPr sz="2400">
                <a:solidFill>
                  <a:schemeClr val="tx1"/>
                </a:solidFill>
                <a:latin typeface="Arial" charset="0"/>
              </a:defRPr>
            </a:lvl2pPr>
            <a:lvl3pPr marL="1143000" indent="-228600" defTabSz="917575">
              <a:defRPr sz="2400">
                <a:solidFill>
                  <a:schemeClr val="tx1"/>
                </a:solidFill>
                <a:latin typeface="Arial" charset="0"/>
              </a:defRPr>
            </a:lvl3pPr>
            <a:lvl4pPr marL="1600200" indent="-228600" defTabSz="917575">
              <a:defRPr sz="2400">
                <a:solidFill>
                  <a:schemeClr val="tx1"/>
                </a:solidFill>
                <a:latin typeface="Arial" charset="0"/>
              </a:defRPr>
            </a:lvl4pPr>
            <a:lvl5pPr marL="2057400" indent="-228600" defTabSz="917575">
              <a:defRPr sz="2400">
                <a:solidFill>
                  <a:schemeClr val="tx1"/>
                </a:solidFill>
                <a:latin typeface="Arial" charset="0"/>
              </a:defRPr>
            </a:lvl5pPr>
            <a:lvl6pPr marL="2514600" indent="-228600" defTabSz="917575" eaLnBrk="0" fontAlgn="base" hangingPunct="0">
              <a:spcBef>
                <a:spcPct val="0"/>
              </a:spcBef>
              <a:spcAft>
                <a:spcPct val="0"/>
              </a:spcAft>
              <a:defRPr sz="2400">
                <a:solidFill>
                  <a:schemeClr val="tx1"/>
                </a:solidFill>
                <a:latin typeface="Arial" charset="0"/>
              </a:defRPr>
            </a:lvl6pPr>
            <a:lvl7pPr marL="2971800" indent="-228600" defTabSz="917575" eaLnBrk="0" fontAlgn="base" hangingPunct="0">
              <a:spcBef>
                <a:spcPct val="0"/>
              </a:spcBef>
              <a:spcAft>
                <a:spcPct val="0"/>
              </a:spcAft>
              <a:defRPr sz="2400">
                <a:solidFill>
                  <a:schemeClr val="tx1"/>
                </a:solidFill>
                <a:latin typeface="Arial" charset="0"/>
              </a:defRPr>
            </a:lvl7pPr>
            <a:lvl8pPr marL="3429000" indent="-228600" defTabSz="917575" eaLnBrk="0" fontAlgn="base" hangingPunct="0">
              <a:spcBef>
                <a:spcPct val="0"/>
              </a:spcBef>
              <a:spcAft>
                <a:spcPct val="0"/>
              </a:spcAft>
              <a:defRPr sz="2400">
                <a:solidFill>
                  <a:schemeClr val="tx1"/>
                </a:solidFill>
                <a:latin typeface="Arial" charset="0"/>
              </a:defRPr>
            </a:lvl8pPr>
            <a:lvl9pPr marL="3886200" indent="-228600" defTabSz="917575" eaLnBrk="0" fontAlgn="base" hangingPunct="0">
              <a:spcBef>
                <a:spcPct val="0"/>
              </a:spcBef>
              <a:spcAft>
                <a:spcPct val="0"/>
              </a:spcAft>
              <a:defRPr sz="2400">
                <a:solidFill>
                  <a:schemeClr val="tx1"/>
                </a:solidFill>
                <a:latin typeface="Arial" charset="0"/>
              </a:defRPr>
            </a:lvl9pPr>
          </a:lstStyle>
          <a:p>
            <a:fld id="{E0981124-97E9-4BEA-B26E-ADF7EC6C260C}" type="slidenum">
              <a:rPr lang="en-US" altLang="en-US" sz="1200" smtClean="0"/>
              <a:pPr/>
              <a:t>17</a:t>
            </a:fld>
            <a:endParaRPr lang="en-US" altLang="en-US" sz="1200" smtClean="0"/>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p:spPr>
        <p:txBody>
          <a:bodyPr/>
          <a:lstStyle/>
          <a:p>
            <a:pPr>
              <a:buFontTx/>
              <a:buNone/>
            </a:pPr>
            <a:r>
              <a:rPr lang="en-US" altLang="en-US" sz="1100" smtClean="0"/>
              <a:t>Alternate Layout</a:t>
            </a:r>
          </a:p>
          <a:p>
            <a:r>
              <a:rPr lang="en-US" altLang="en-US" sz="1100" smtClean="0"/>
              <a:t>This layout allows for the use of photos on either the left or right side of the slide title title.</a:t>
            </a:r>
          </a:p>
          <a:p>
            <a:r>
              <a:rPr lang="en-US" altLang="en-US" sz="1100" smtClean="0"/>
              <a:t>See slide one for tips on photo usage.</a:t>
            </a:r>
          </a:p>
          <a:p>
            <a:r>
              <a:rPr lang="en-US" altLang="en-US" sz="1100" smtClean="0"/>
              <a:t>Change the footer by changing “Avionics Engineering Center” to your unit’s name or by deleting “Avionics Engineering Center.” </a:t>
            </a:r>
          </a:p>
          <a:p>
            <a:r>
              <a:rPr lang="en-US" altLang="en-US" sz="1100" smtClean="0"/>
              <a:t>Do not delete “Ohio University” from the footer.</a:t>
            </a:r>
          </a:p>
          <a:p>
            <a:endParaRPr lang="en-US" altLang="en-US" sz="110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lvl1pPr defTabSz="917575">
              <a:defRPr sz="2400">
                <a:solidFill>
                  <a:schemeClr val="tx1"/>
                </a:solidFill>
                <a:latin typeface="Arial" charset="0"/>
              </a:defRPr>
            </a:lvl1pPr>
            <a:lvl2pPr marL="742950" indent="-285750" defTabSz="917575">
              <a:defRPr sz="2400">
                <a:solidFill>
                  <a:schemeClr val="tx1"/>
                </a:solidFill>
                <a:latin typeface="Arial" charset="0"/>
              </a:defRPr>
            </a:lvl2pPr>
            <a:lvl3pPr marL="1143000" indent="-228600" defTabSz="917575">
              <a:defRPr sz="2400">
                <a:solidFill>
                  <a:schemeClr val="tx1"/>
                </a:solidFill>
                <a:latin typeface="Arial" charset="0"/>
              </a:defRPr>
            </a:lvl3pPr>
            <a:lvl4pPr marL="1600200" indent="-228600" defTabSz="917575">
              <a:defRPr sz="2400">
                <a:solidFill>
                  <a:schemeClr val="tx1"/>
                </a:solidFill>
                <a:latin typeface="Arial" charset="0"/>
              </a:defRPr>
            </a:lvl4pPr>
            <a:lvl5pPr marL="2057400" indent="-228600" defTabSz="917575">
              <a:defRPr sz="2400">
                <a:solidFill>
                  <a:schemeClr val="tx1"/>
                </a:solidFill>
                <a:latin typeface="Arial" charset="0"/>
              </a:defRPr>
            </a:lvl5pPr>
            <a:lvl6pPr marL="2514600" indent="-228600" defTabSz="917575" eaLnBrk="0" fontAlgn="base" hangingPunct="0">
              <a:spcBef>
                <a:spcPct val="0"/>
              </a:spcBef>
              <a:spcAft>
                <a:spcPct val="0"/>
              </a:spcAft>
              <a:defRPr sz="2400">
                <a:solidFill>
                  <a:schemeClr val="tx1"/>
                </a:solidFill>
                <a:latin typeface="Arial" charset="0"/>
              </a:defRPr>
            </a:lvl6pPr>
            <a:lvl7pPr marL="2971800" indent="-228600" defTabSz="917575" eaLnBrk="0" fontAlgn="base" hangingPunct="0">
              <a:spcBef>
                <a:spcPct val="0"/>
              </a:spcBef>
              <a:spcAft>
                <a:spcPct val="0"/>
              </a:spcAft>
              <a:defRPr sz="2400">
                <a:solidFill>
                  <a:schemeClr val="tx1"/>
                </a:solidFill>
                <a:latin typeface="Arial" charset="0"/>
              </a:defRPr>
            </a:lvl7pPr>
            <a:lvl8pPr marL="3429000" indent="-228600" defTabSz="917575" eaLnBrk="0" fontAlgn="base" hangingPunct="0">
              <a:spcBef>
                <a:spcPct val="0"/>
              </a:spcBef>
              <a:spcAft>
                <a:spcPct val="0"/>
              </a:spcAft>
              <a:defRPr sz="2400">
                <a:solidFill>
                  <a:schemeClr val="tx1"/>
                </a:solidFill>
                <a:latin typeface="Arial" charset="0"/>
              </a:defRPr>
            </a:lvl8pPr>
            <a:lvl9pPr marL="3886200" indent="-228600" defTabSz="917575" eaLnBrk="0" fontAlgn="base" hangingPunct="0">
              <a:spcBef>
                <a:spcPct val="0"/>
              </a:spcBef>
              <a:spcAft>
                <a:spcPct val="0"/>
              </a:spcAft>
              <a:defRPr sz="2400">
                <a:solidFill>
                  <a:schemeClr val="tx1"/>
                </a:solidFill>
                <a:latin typeface="Arial" charset="0"/>
              </a:defRPr>
            </a:lvl9pPr>
          </a:lstStyle>
          <a:p>
            <a:fld id="{52972352-77AE-4498-9A17-A251BFCD3A55}" type="slidenum">
              <a:rPr lang="en-US" altLang="en-US" sz="1200" smtClean="0"/>
              <a:pPr/>
              <a:t>18</a:t>
            </a:fld>
            <a:endParaRPr lang="en-US" altLang="en-US" sz="1200" smtClean="0"/>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p:spPr>
        <p:txBody>
          <a:bodyPr/>
          <a:lstStyle/>
          <a:p>
            <a:pPr>
              <a:buFontTx/>
              <a:buNone/>
            </a:pPr>
            <a:r>
              <a:rPr lang="en-US" altLang="en-US" sz="1100" smtClean="0"/>
              <a:t>Alternate Layout</a:t>
            </a:r>
          </a:p>
          <a:p>
            <a:r>
              <a:rPr lang="en-US" altLang="en-US" sz="1100" smtClean="0"/>
              <a:t>This layout allows for the use of photos on either the left or right side of the slide title title.</a:t>
            </a:r>
          </a:p>
          <a:p>
            <a:r>
              <a:rPr lang="en-US" altLang="en-US" sz="1100" smtClean="0"/>
              <a:t>See slide one for tips on photo usage.</a:t>
            </a:r>
          </a:p>
          <a:p>
            <a:r>
              <a:rPr lang="en-US" altLang="en-US" sz="1100" smtClean="0"/>
              <a:t>Change the footer by changing “Avionics Engineering Center” to your unit’s name or by deleting “Avionics Engineering Center.” </a:t>
            </a:r>
          </a:p>
          <a:p>
            <a:r>
              <a:rPr lang="en-US" altLang="en-US" sz="1100" smtClean="0"/>
              <a:t>Do not delete “Ohio University” from the footer.</a:t>
            </a:r>
          </a:p>
          <a:p>
            <a:endParaRPr lang="en-US" altLang="en-US" sz="110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lvl1pPr defTabSz="917575">
              <a:defRPr sz="2400">
                <a:solidFill>
                  <a:schemeClr val="tx1"/>
                </a:solidFill>
                <a:latin typeface="Arial" charset="0"/>
              </a:defRPr>
            </a:lvl1pPr>
            <a:lvl2pPr marL="742950" indent="-285750" defTabSz="917575">
              <a:defRPr sz="2400">
                <a:solidFill>
                  <a:schemeClr val="tx1"/>
                </a:solidFill>
                <a:latin typeface="Arial" charset="0"/>
              </a:defRPr>
            </a:lvl2pPr>
            <a:lvl3pPr marL="1143000" indent="-228600" defTabSz="917575">
              <a:defRPr sz="2400">
                <a:solidFill>
                  <a:schemeClr val="tx1"/>
                </a:solidFill>
                <a:latin typeface="Arial" charset="0"/>
              </a:defRPr>
            </a:lvl3pPr>
            <a:lvl4pPr marL="1600200" indent="-228600" defTabSz="917575">
              <a:defRPr sz="2400">
                <a:solidFill>
                  <a:schemeClr val="tx1"/>
                </a:solidFill>
                <a:latin typeface="Arial" charset="0"/>
              </a:defRPr>
            </a:lvl4pPr>
            <a:lvl5pPr marL="2057400" indent="-228600" defTabSz="917575">
              <a:defRPr sz="2400">
                <a:solidFill>
                  <a:schemeClr val="tx1"/>
                </a:solidFill>
                <a:latin typeface="Arial" charset="0"/>
              </a:defRPr>
            </a:lvl5pPr>
            <a:lvl6pPr marL="2514600" indent="-228600" defTabSz="917575" eaLnBrk="0" fontAlgn="base" hangingPunct="0">
              <a:spcBef>
                <a:spcPct val="0"/>
              </a:spcBef>
              <a:spcAft>
                <a:spcPct val="0"/>
              </a:spcAft>
              <a:defRPr sz="2400">
                <a:solidFill>
                  <a:schemeClr val="tx1"/>
                </a:solidFill>
                <a:latin typeface="Arial" charset="0"/>
              </a:defRPr>
            </a:lvl6pPr>
            <a:lvl7pPr marL="2971800" indent="-228600" defTabSz="917575" eaLnBrk="0" fontAlgn="base" hangingPunct="0">
              <a:spcBef>
                <a:spcPct val="0"/>
              </a:spcBef>
              <a:spcAft>
                <a:spcPct val="0"/>
              </a:spcAft>
              <a:defRPr sz="2400">
                <a:solidFill>
                  <a:schemeClr val="tx1"/>
                </a:solidFill>
                <a:latin typeface="Arial" charset="0"/>
              </a:defRPr>
            </a:lvl7pPr>
            <a:lvl8pPr marL="3429000" indent="-228600" defTabSz="917575" eaLnBrk="0" fontAlgn="base" hangingPunct="0">
              <a:spcBef>
                <a:spcPct val="0"/>
              </a:spcBef>
              <a:spcAft>
                <a:spcPct val="0"/>
              </a:spcAft>
              <a:defRPr sz="2400">
                <a:solidFill>
                  <a:schemeClr val="tx1"/>
                </a:solidFill>
                <a:latin typeface="Arial" charset="0"/>
              </a:defRPr>
            </a:lvl8pPr>
            <a:lvl9pPr marL="3886200" indent="-228600" defTabSz="917575" eaLnBrk="0" fontAlgn="base" hangingPunct="0">
              <a:spcBef>
                <a:spcPct val="0"/>
              </a:spcBef>
              <a:spcAft>
                <a:spcPct val="0"/>
              </a:spcAft>
              <a:defRPr sz="2400">
                <a:solidFill>
                  <a:schemeClr val="tx1"/>
                </a:solidFill>
                <a:latin typeface="Arial" charset="0"/>
              </a:defRPr>
            </a:lvl9pPr>
          </a:lstStyle>
          <a:p>
            <a:fld id="{2C2E4EF4-DD26-4DF4-9AC6-ED7BD2147876}" type="slidenum">
              <a:rPr lang="en-US" altLang="en-US" sz="1200" smtClean="0"/>
              <a:pPr/>
              <a:t>19</a:t>
            </a:fld>
            <a:endParaRPr lang="en-US" altLang="en-US" sz="1200" smtClean="0"/>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p:spPr>
        <p:txBody>
          <a:bodyPr/>
          <a:lstStyle/>
          <a:p>
            <a:pPr>
              <a:buFontTx/>
              <a:buNone/>
            </a:pPr>
            <a:r>
              <a:rPr lang="en-US" altLang="en-US" sz="1100" smtClean="0"/>
              <a:t>Alternate Layout</a:t>
            </a:r>
          </a:p>
          <a:p>
            <a:r>
              <a:rPr lang="en-US" altLang="en-US" sz="1100" smtClean="0"/>
              <a:t>This layout allows for the use of photos on either the left or right side of the slide title title.</a:t>
            </a:r>
          </a:p>
          <a:p>
            <a:r>
              <a:rPr lang="en-US" altLang="en-US" sz="1100" smtClean="0"/>
              <a:t>See slide one for tips on photo usage.</a:t>
            </a:r>
          </a:p>
          <a:p>
            <a:r>
              <a:rPr lang="en-US" altLang="en-US" sz="1100" smtClean="0"/>
              <a:t>Change the footer by changing “Avionics Engineering Center” to your unit’s name or by deleting “Avionics Engineering Center.” </a:t>
            </a:r>
          </a:p>
          <a:p>
            <a:r>
              <a:rPr lang="en-US" altLang="en-US" sz="1100" smtClean="0"/>
              <a:t>Do not delete “Ohio University” from the footer.</a:t>
            </a:r>
          </a:p>
          <a:p>
            <a:endParaRPr lang="en-US" altLang="en-US" sz="110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lvl1pPr defTabSz="917575">
              <a:defRPr sz="2400">
                <a:solidFill>
                  <a:schemeClr val="tx1"/>
                </a:solidFill>
                <a:latin typeface="Arial" charset="0"/>
              </a:defRPr>
            </a:lvl1pPr>
            <a:lvl2pPr marL="742950" indent="-285750" defTabSz="917575">
              <a:defRPr sz="2400">
                <a:solidFill>
                  <a:schemeClr val="tx1"/>
                </a:solidFill>
                <a:latin typeface="Arial" charset="0"/>
              </a:defRPr>
            </a:lvl2pPr>
            <a:lvl3pPr marL="1143000" indent="-228600" defTabSz="917575">
              <a:defRPr sz="2400">
                <a:solidFill>
                  <a:schemeClr val="tx1"/>
                </a:solidFill>
                <a:latin typeface="Arial" charset="0"/>
              </a:defRPr>
            </a:lvl3pPr>
            <a:lvl4pPr marL="1600200" indent="-228600" defTabSz="917575">
              <a:defRPr sz="2400">
                <a:solidFill>
                  <a:schemeClr val="tx1"/>
                </a:solidFill>
                <a:latin typeface="Arial" charset="0"/>
              </a:defRPr>
            </a:lvl4pPr>
            <a:lvl5pPr marL="2057400" indent="-228600" defTabSz="917575">
              <a:defRPr sz="2400">
                <a:solidFill>
                  <a:schemeClr val="tx1"/>
                </a:solidFill>
                <a:latin typeface="Arial" charset="0"/>
              </a:defRPr>
            </a:lvl5pPr>
            <a:lvl6pPr marL="2514600" indent="-228600" defTabSz="917575" eaLnBrk="0" fontAlgn="base" hangingPunct="0">
              <a:spcBef>
                <a:spcPct val="0"/>
              </a:spcBef>
              <a:spcAft>
                <a:spcPct val="0"/>
              </a:spcAft>
              <a:defRPr sz="2400">
                <a:solidFill>
                  <a:schemeClr val="tx1"/>
                </a:solidFill>
                <a:latin typeface="Arial" charset="0"/>
              </a:defRPr>
            </a:lvl6pPr>
            <a:lvl7pPr marL="2971800" indent="-228600" defTabSz="917575" eaLnBrk="0" fontAlgn="base" hangingPunct="0">
              <a:spcBef>
                <a:spcPct val="0"/>
              </a:spcBef>
              <a:spcAft>
                <a:spcPct val="0"/>
              </a:spcAft>
              <a:defRPr sz="2400">
                <a:solidFill>
                  <a:schemeClr val="tx1"/>
                </a:solidFill>
                <a:latin typeface="Arial" charset="0"/>
              </a:defRPr>
            </a:lvl7pPr>
            <a:lvl8pPr marL="3429000" indent="-228600" defTabSz="917575" eaLnBrk="0" fontAlgn="base" hangingPunct="0">
              <a:spcBef>
                <a:spcPct val="0"/>
              </a:spcBef>
              <a:spcAft>
                <a:spcPct val="0"/>
              </a:spcAft>
              <a:defRPr sz="2400">
                <a:solidFill>
                  <a:schemeClr val="tx1"/>
                </a:solidFill>
                <a:latin typeface="Arial" charset="0"/>
              </a:defRPr>
            </a:lvl8pPr>
            <a:lvl9pPr marL="3886200" indent="-228600" defTabSz="917575" eaLnBrk="0" fontAlgn="base" hangingPunct="0">
              <a:spcBef>
                <a:spcPct val="0"/>
              </a:spcBef>
              <a:spcAft>
                <a:spcPct val="0"/>
              </a:spcAft>
              <a:defRPr sz="2400">
                <a:solidFill>
                  <a:schemeClr val="tx1"/>
                </a:solidFill>
                <a:latin typeface="Arial" charset="0"/>
              </a:defRPr>
            </a:lvl9pPr>
          </a:lstStyle>
          <a:p>
            <a:fld id="{075DD1AC-6CED-4CDA-B318-22351E43AD3C}" type="slidenum">
              <a:rPr lang="en-US" altLang="en-US" sz="1200" smtClean="0"/>
              <a:pPr/>
              <a:t>2</a:t>
            </a:fld>
            <a:endParaRPr lang="en-US" altLang="en-US" sz="1200" smtClean="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p:spPr>
        <p:txBody>
          <a:bodyPr/>
          <a:lstStyle/>
          <a:p>
            <a:pPr>
              <a:buFontTx/>
              <a:buNone/>
            </a:pPr>
            <a:r>
              <a:rPr lang="en-US" altLang="en-US" sz="1100" smtClean="0"/>
              <a:t>Alternate Layout</a:t>
            </a:r>
          </a:p>
          <a:p>
            <a:r>
              <a:rPr lang="en-US" altLang="en-US" sz="1100" smtClean="0"/>
              <a:t>This layout allows for the use of photos on either the left or right side of the slide title title.</a:t>
            </a:r>
          </a:p>
          <a:p>
            <a:r>
              <a:rPr lang="en-US" altLang="en-US" sz="1100" smtClean="0"/>
              <a:t>See slide one for tips on photo usage.</a:t>
            </a:r>
          </a:p>
          <a:p>
            <a:r>
              <a:rPr lang="en-US" altLang="en-US" sz="1100" smtClean="0"/>
              <a:t>Change the footer by changing “Avionics Engineering Center” to your unit’s name or by deleting “Avionics Engineering Center.” </a:t>
            </a:r>
          </a:p>
          <a:p>
            <a:r>
              <a:rPr lang="en-US" altLang="en-US" sz="1100" smtClean="0"/>
              <a:t>Do not delete “Ohio University” from the footer.</a:t>
            </a:r>
          </a:p>
          <a:p>
            <a:endParaRPr lang="en-US" altLang="en-US" sz="110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p:spPr>
        <p:txBody>
          <a:bodyPr/>
          <a:lstStyle>
            <a:lvl1pPr defTabSz="917575">
              <a:defRPr sz="2400">
                <a:solidFill>
                  <a:schemeClr val="tx1"/>
                </a:solidFill>
                <a:latin typeface="Arial" charset="0"/>
              </a:defRPr>
            </a:lvl1pPr>
            <a:lvl2pPr marL="742950" indent="-285750" defTabSz="917575">
              <a:defRPr sz="2400">
                <a:solidFill>
                  <a:schemeClr val="tx1"/>
                </a:solidFill>
                <a:latin typeface="Arial" charset="0"/>
              </a:defRPr>
            </a:lvl2pPr>
            <a:lvl3pPr marL="1143000" indent="-228600" defTabSz="917575">
              <a:defRPr sz="2400">
                <a:solidFill>
                  <a:schemeClr val="tx1"/>
                </a:solidFill>
                <a:latin typeface="Arial" charset="0"/>
              </a:defRPr>
            </a:lvl3pPr>
            <a:lvl4pPr marL="1600200" indent="-228600" defTabSz="917575">
              <a:defRPr sz="2400">
                <a:solidFill>
                  <a:schemeClr val="tx1"/>
                </a:solidFill>
                <a:latin typeface="Arial" charset="0"/>
              </a:defRPr>
            </a:lvl4pPr>
            <a:lvl5pPr marL="2057400" indent="-228600" defTabSz="917575">
              <a:defRPr sz="2400">
                <a:solidFill>
                  <a:schemeClr val="tx1"/>
                </a:solidFill>
                <a:latin typeface="Arial" charset="0"/>
              </a:defRPr>
            </a:lvl5pPr>
            <a:lvl6pPr marL="2514600" indent="-228600" defTabSz="917575" eaLnBrk="0" fontAlgn="base" hangingPunct="0">
              <a:spcBef>
                <a:spcPct val="0"/>
              </a:spcBef>
              <a:spcAft>
                <a:spcPct val="0"/>
              </a:spcAft>
              <a:defRPr sz="2400">
                <a:solidFill>
                  <a:schemeClr val="tx1"/>
                </a:solidFill>
                <a:latin typeface="Arial" charset="0"/>
              </a:defRPr>
            </a:lvl6pPr>
            <a:lvl7pPr marL="2971800" indent="-228600" defTabSz="917575" eaLnBrk="0" fontAlgn="base" hangingPunct="0">
              <a:spcBef>
                <a:spcPct val="0"/>
              </a:spcBef>
              <a:spcAft>
                <a:spcPct val="0"/>
              </a:spcAft>
              <a:defRPr sz="2400">
                <a:solidFill>
                  <a:schemeClr val="tx1"/>
                </a:solidFill>
                <a:latin typeface="Arial" charset="0"/>
              </a:defRPr>
            </a:lvl7pPr>
            <a:lvl8pPr marL="3429000" indent="-228600" defTabSz="917575" eaLnBrk="0" fontAlgn="base" hangingPunct="0">
              <a:spcBef>
                <a:spcPct val="0"/>
              </a:spcBef>
              <a:spcAft>
                <a:spcPct val="0"/>
              </a:spcAft>
              <a:defRPr sz="2400">
                <a:solidFill>
                  <a:schemeClr val="tx1"/>
                </a:solidFill>
                <a:latin typeface="Arial" charset="0"/>
              </a:defRPr>
            </a:lvl8pPr>
            <a:lvl9pPr marL="3886200" indent="-228600" defTabSz="917575" eaLnBrk="0" fontAlgn="base" hangingPunct="0">
              <a:spcBef>
                <a:spcPct val="0"/>
              </a:spcBef>
              <a:spcAft>
                <a:spcPct val="0"/>
              </a:spcAft>
              <a:defRPr sz="2400">
                <a:solidFill>
                  <a:schemeClr val="tx1"/>
                </a:solidFill>
                <a:latin typeface="Arial" charset="0"/>
              </a:defRPr>
            </a:lvl9pPr>
          </a:lstStyle>
          <a:p>
            <a:fld id="{FC9317E7-B133-4924-B688-25A4D7F1CFF9}" type="slidenum">
              <a:rPr lang="en-US" altLang="en-US" sz="1200" smtClean="0"/>
              <a:pPr/>
              <a:t>20</a:t>
            </a:fld>
            <a:endParaRPr lang="en-US" altLang="en-US" sz="1200" smtClean="0"/>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p:spPr>
        <p:txBody>
          <a:bodyPr/>
          <a:lstStyle/>
          <a:p>
            <a:pPr>
              <a:buFontTx/>
              <a:buNone/>
            </a:pPr>
            <a:r>
              <a:rPr lang="en-US" altLang="en-US" sz="1100" smtClean="0"/>
              <a:t>Alternate Layout</a:t>
            </a:r>
          </a:p>
          <a:p>
            <a:r>
              <a:rPr lang="en-US" altLang="en-US" sz="1100" smtClean="0"/>
              <a:t>This layout allows for the use of photos on either the left or right side of the slide title title.</a:t>
            </a:r>
          </a:p>
          <a:p>
            <a:r>
              <a:rPr lang="en-US" altLang="en-US" sz="1100" smtClean="0"/>
              <a:t>See slide one for tips on photo usage.</a:t>
            </a:r>
          </a:p>
          <a:p>
            <a:r>
              <a:rPr lang="en-US" altLang="en-US" sz="1100" smtClean="0"/>
              <a:t>Change the footer by changing “Avionics Engineering Center” to your unit’s name or by deleting “Avionics Engineering Center.” </a:t>
            </a:r>
          </a:p>
          <a:p>
            <a:r>
              <a:rPr lang="en-US" altLang="en-US" sz="1100" smtClean="0"/>
              <a:t>Do not delete “Ohio University” from the footer.</a:t>
            </a:r>
          </a:p>
          <a:p>
            <a:endParaRPr lang="en-US" altLang="en-US" sz="110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p:spPr>
        <p:txBody>
          <a:bodyPr/>
          <a:lstStyle>
            <a:lvl1pPr defTabSz="917575">
              <a:defRPr sz="2400">
                <a:solidFill>
                  <a:schemeClr val="tx1"/>
                </a:solidFill>
                <a:latin typeface="Arial" charset="0"/>
              </a:defRPr>
            </a:lvl1pPr>
            <a:lvl2pPr marL="742950" indent="-285750" defTabSz="917575">
              <a:defRPr sz="2400">
                <a:solidFill>
                  <a:schemeClr val="tx1"/>
                </a:solidFill>
                <a:latin typeface="Arial" charset="0"/>
              </a:defRPr>
            </a:lvl2pPr>
            <a:lvl3pPr marL="1143000" indent="-228600" defTabSz="917575">
              <a:defRPr sz="2400">
                <a:solidFill>
                  <a:schemeClr val="tx1"/>
                </a:solidFill>
                <a:latin typeface="Arial" charset="0"/>
              </a:defRPr>
            </a:lvl3pPr>
            <a:lvl4pPr marL="1600200" indent="-228600" defTabSz="917575">
              <a:defRPr sz="2400">
                <a:solidFill>
                  <a:schemeClr val="tx1"/>
                </a:solidFill>
                <a:latin typeface="Arial" charset="0"/>
              </a:defRPr>
            </a:lvl4pPr>
            <a:lvl5pPr marL="2057400" indent="-228600" defTabSz="917575">
              <a:defRPr sz="2400">
                <a:solidFill>
                  <a:schemeClr val="tx1"/>
                </a:solidFill>
                <a:latin typeface="Arial" charset="0"/>
              </a:defRPr>
            </a:lvl5pPr>
            <a:lvl6pPr marL="2514600" indent="-228600" defTabSz="917575" eaLnBrk="0" fontAlgn="base" hangingPunct="0">
              <a:spcBef>
                <a:spcPct val="0"/>
              </a:spcBef>
              <a:spcAft>
                <a:spcPct val="0"/>
              </a:spcAft>
              <a:defRPr sz="2400">
                <a:solidFill>
                  <a:schemeClr val="tx1"/>
                </a:solidFill>
                <a:latin typeface="Arial" charset="0"/>
              </a:defRPr>
            </a:lvl6pPr>
            <a:lvl7pPr marL="2971800" indent="-228600" defTabSz="917575" eaLnBrk="0" fontAlgn="base" hangingPunct="0">
              <a:spcBef>
                <a:spcPct val="0"/>
              </a:spcBef>
              <a:spcAft>
                <a:spcPct val="0"/>
              </a:spcAft>
              <a:defRPr sz="2400">
                <a:solidFill>
                  <a:schemeClr val="tx1"/>
                </a:solidFill>
                <a:latin typeface="Arial" charset="0"/>
              </a:defRPr>
            </a:lvl7pPr>
            <a:lvl8pPr marL="3429000" indent="-228600" defTabSz="917575" eaLnBrk="0" fontAlgn="base" hangingPunct="0">
              <a:spcBef>
                <a:spcPct val="0"/>
              </a:spcBef>
              <a:spcAft>
                <a:spcPct val="0"/>
              </a:spcAft>
              <a:defRPr sz="2400">
                <a:solidFill>
                  <a:schemeClr val="tx1"/>
                </a:solidFill>
                <a:latin typeface="Arial" charset="0"/>
              </a:defRPr>
            </a:lvl8pPr>
            <a:lvl9pPr marL="3886200" indent="-228600" defTabSz="917575" eaLnBrk="0" fontAlgn="base" hangingPunct="0">
              <a:spcBef>
                <a:spcPct val="0"/>
              </a:spcBef>
              <a:spcAft>
                <a:spcPct val="0"/>
              </a:spcAft>
              <a:defRPr sz="2400">
                <a:solidFill>
                  <a:schemeClr val="tx1"/>
                </a:solidFill>
                <a:latin typeface="Arial" charset="0"/>
              </a:defRPr>
            </a:lvl9pPr>
          </a:lstStyle>
          <a:p>
            <a:fld id="{502DFAB9-525D-4D5E-B0A4-AA0D43440EA5}" type="slidenum">
              <a:rPr lang="en-US" altLang="en-US" sz="1200" smtClean="0"/>
              <a:pPr/>
              <a:t>21</a:t>
            </a:fld>
            <a:endParaRPr lang="en-US" altLang="en-US" sz="1200" smtClean="0"/>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p:spPr>
        <p:txBody>
          <a:bodyPr/>
          <a:lstStyle/>
          <a:p>
            <a:pPr>
              <a:buFontTx/>
              <a:buNone/>
            </a:pPr>
            <a:r>
              <a:rPr lang="en-US" altLang="en-US" sz="1100" smtClean="0"/>
              <a:t>Alternate Layout</a:t>
            </a:r>
          </a:p>
          <a:p>
            <a:r>
              <a:rPr lang="en-US" altLang="en-US" sz="1100" smtClean="0"/>
              <a:t>This layout allows for the use of photos on either the left or right side of the slide title title.</a:t>
            </a:r>
          </a:p>
          <a:p>
            <a:r>
              <a:rPr lang="en-US" altLang="en-US" sz="1100" smtClean="0"/>
              <a:t>See slide one for tips on photo usage.</a:t>
            </a:r>
          </a:p>
          <a:p>
            <a:r>
              <a:rPr lang="en-US" altLang="en-US" sz="1100" smtClean="0"/>
              <a:t>Change the footer by changing “Avionics Engineering Center” to your unit’s name or by deleting “Avionics Engineering Center.” </a:t>
            </a:r>
          </a:p>
          <a:p>
            <a:r>
              <a:rPr lang="en-US" altLang="en-US" sz="1100" smtClean="0"/>
              <a:t>Do not delete “Ohio University” from the footer.</a:t>
            </a:r>
          </a:p>
          <a:p>
            <a:endParaRPr lang="en-US" altLang="en-US" sz="110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p:spPr>
        <p:txBody>
          <a:bodyPr/>
          <a:lstStyle>
            <a:lvl1pPr defTabSz="917575">
              <a:defRPr sz="2400">
                <a:solidFill>
                  <a:schemeClr val="tx1"/>
                </a:solidFill>
                <a:latin typeface="Arial" charset="0"/>
              </a:defRPr>
            </a:lvl1pPr>
            <a:lvl2pPr marL="742950" indent="-285750" defTabSz="917575">
              <a:defRPr sz="2400">
                <a:solidFill>
                  <a:schemeClr val="tx1"/>
                </a:solidFill>
                <a:latin typeface="Arial" charset="0"/>
              </a:defRPr>
            </a:lvl2pPr>
            <a:lvl3pPr marL="1143000" indent="-228600" defTabSz="917575">
              <a:defRPr sz="2400">
                <a:solidFill>
                  <a:schemeClr val="tx1"/>
                </a:solidFill>
                <a:latin typeface="Arial" charset="0"/>
              </a:defRPr>
            </a:lvl3pPr>
            <a:lvl4pPr marL="1600200" indent="-228600" defTabSz="917575">
              <a:defRPr sz="2400">
                <a:solidFill>
                  <a:schemeClr val="tx1"/>
                </a:solidFill>
                <a:latin typeface="Arial" charset="0"/>
              </a:defRPr>
            </a:lvl4pPr>
            <a:lvl5pPr marL="2057400" indent="-228600" defTabSz="917575">
              <a:defRPr sz="2400">
                <a:solidFill>
                  <a:schemeClr val="tx1"/>
                </a:solidFill>
                <a:latin typeface="Arial" charset="0"/>
              </a:defRPr>
            </a:lvl5pPr>
            <a:lvl6pPr marL="2514600" indent="-228600" defTabSz="917575" eaLnBrk="0" fontAlgn="base" hangingPunct="0">
              <a:spcBef>
                <a:spcPct val="0"/>
              </a:spcBef>
              <a:spcAft>
                <a:spcPct val="0"/>
              </a:spcAft>
              <a:defRPr sz="2400">
                <a:solidFill>
                  <a:schemeClr val="tx1"/>
                </a:solidFill>
                <a:latin typeface="Arial" charset="0"/>
              </a:defRPr>
            </a:lvl6pPr>
            <a:lvl7pPr marL="2971800" indent="-228600" defTabSz="917575" eaLnBrk="0" fontAlgn="base" hangingPunct="0">
              <a:spcBef>
                <a:spcPct val="0"/>
              </a:spcBef>
              <a:spcAft>
                <a:spcPct val="0"/>
              </a:spcAft>
              <a:defRPr sz="2400">
                <a:solidFill>
                  <a:schemeClr val="tx1"/>
                </a:solidFill>
                <a:latin typeface="Arial" charset="0"/>
              </a:defRPr>
            </a:lvl7pPr>
            <a:lvl8pPr marL="3429000" indent="-228600" defTabSz="917575" eaLnBrk="0" fontAlgn="base" hangingPunct="0">
              <a:spcBef>
                <a:spcPct val="0"/>
              </a:spcBef>
              <a:spcAft>
                <a:spcPct val="0"/>
              </a:spcAft>
              <a:defRPr sz="2400">
                <a:solidFill>
                  <a:schemeClr val="tx1"/>
                </a:solidFill>
                <a:latin typeface="Arial" charset="0"/>
              </a:defRPr>
            </a:lvl8pPr>
            <a:lvl9pPr marL="3886200" indent="-228600" defTabSz="917575" eaLnBrk="0" fontAlgn="base" hangingPunct="0">
              <a:spcBef>
                <a:spcPct val="0"/>
              </a:spcBef>
              <a:spcAft>
                <a:spcPct val="0"/>
              </a:spcAft>
              <a:defRPr sz="2400">
                <a:solidFill>
                  <a:schemeClr val="tx1"/>
                </a:solidFill>
                <a:latin typeface="Arial" charset="0"/>
              </a:defRPr>
            </a:lvl9pPr>
          </a:lstStyle>
          <a:p>
            <a:fld id="{502DFAB9-525D-4D5E-B0A4-AA0D43440EA5}" type="slidenum">
              <a:rPr lang="en-US" altLang="en-US" sz="1200" smtClean="0"/>
              <a:pPr/>
              <a:t>22</a:t>
            </a:fld>
            <a:endParaRPr lang="en-US" altLang="en-US" sz="1200" smtClean="0"/>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p:spPr>
        <p:txBody>
          <a:bodyPr/>
          <a:lstStyle/>
          <a:p>
            <a:pPr>
              <a:buFontTx/>
              <a:buNone/>
            </a:pPr>
            <a:r>
              <a:rPr lang="en-US" altLang="en-US" sz="1100" smtClean="0"/>
              <a:t>Alternate Layout</a:t>
            </a:r>
          </a:p>
          <a:p>
            <a:r>
              <a:rPr lang="en-US" altLang="en-US" sz="1100" smtClean="0"/>
              <a:t>This layout allows for the use of photos on either the left or right side of the slide title title.</a:t>
            </a:r>
          </a:p>
          <a:p>
            <a:r>
              <a:rPr lang="en-US" altLang="en-US" sz="1100" smtClean="0"/>
              <a:t>See slide one for tips on photo usage.</a:t>
            </a:r>
          </a:p>
          <a:p>
            <a:r>
              <a:rPr lang="en-US" altLang="en-US" sz="1100" smtClean="0"/>
              <a:t>Change the footer by changing “Avionics Engineering Center” to your unit’s name or by deleting “Avionics Engineering Center.” </a:t>
            </a:r>
          </a:p>
          <a:p>
            <a:r>
              <a:rPr lang="en-US" altLang="en-US" sz="1100" smtClean="0"/>
              <a:t>Do not delete “Ohio University” from the footer.</a:t>
            </a:r>
          </a:p>
          <a:p>
            <a:endParaRPr lang="en-US" altLang="en-US" sz="110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p:spPr>
        <p:txBody>
          <a:bodyPr/>
          <a:lstStyle>
            <a:lvl1pPr defTabSz="917575">
              <a:defRPr sz="2400">
                <a:solidFill>
                  <a:schemeClr val="tx1"/>
                </a:solidFill>
                <a:latin typeface="Arial" charset="0"/>
              </a:defRPr>
            </a:lvl1pPr>
            <a:lvl2pPr marL="742950" indent="-285750" defTabSz="917575">
              <a:defRPr sz="2400">
                <a:solidFill>
                  <a:schemeClr val="tx1"/>
                </a:solidFill>
                <a:latin typeface="Arial" charset="0"/>
              </a:defRPr>
            </a:lvl2pPr>
            <a:lvl3pPr marL="1143000" indent="-228600" defTabSz="917575">
              <a:defRPr sz="2400">
                <a:solidFill>
                  <a:schemeClr val="tx1"/>
                </a:solidFill>
                <a:latin typeface="Arial" charset="0"/>
              </a:defRPr>
            </a:lvl3pPr>
            <a:lvl4pPr marL="1600200" indent="-228600" defTabSz="917575">
              <a:defRPr sz="2400">
                <a:solidFill>
                  <a:schemeClr val="tx1"/>
                </a:solidFill>
                <a:latin typeface="Arial" charset="0"/>
              </a:defRPr>
            </a:lvl4pPr>
            <a:lvl5pPr marL="2057400" indent="-228600" defTabSz="917575">
              <a:defRPr sz="2400">
                <a:solidFill>
                  <a:schemeClr val="tx1"/>
                </a:solidFill>
                <a:latin typeface="Arial" charset="0"/>
              </a:defRPr>
            </a:lvl5pPr>
            <a:lvl6pPr marL="2514600" indent="-228600" defTabSz="917575" eaLnBrk="0" fontAlgn="base" hangingPunct="0">
              <a:spcBef>
                <a:spcPct val="0"/>
              </a:spcBef>
              <a:spcAft>
                <a:spcPct val="0"/>
              </a:spcAft>
              <a:defRPr sz="2400">
                <a:solidFill>
                  <a:schemeClr val="tx1"/>
                </a:solidFill>
                <a:latin typeface="Arial" charset="0"/>
              </a:defRPr>
            </a:lvl6pPr>
            <a:lvl7pPr marL="2971800" indent="-228600" defTabSz="917575" eaLnBrk="0" fontAlgn="base" hangingPunct="0">
              <a:spcBef>
                <a:spcPct val="0"/>
              </a:spcBef>
              <a:spcAft>
                <a:spcPct val="0"/>
              </a:spcAft>
              <a:defRPr sz="2400">
                <a:solidFill>
                  <a:schemeClr val="tx1"/>
                </a:solidFill>
                <a:latin typeface="Arial" charset="0"/>
              </a:defRPr>
            </a:lvl7pPr>
            <a:lvl8pPr marL="3429000" indent="-228600" defTabSz="917575" eaLnBrk="0" fontAlgn="base" hangingPunct="0">
              <a:spcBef>
                <a:spcPct val="0"/>
              </a:spcBef>
              <a:spcAft>
                <a:spcPct val="0"/>
              </a:spcAft>
              <a:defRPr sz="2400">
                <a:solidFill>
                  <a:schemeClr val="tx1"/>
                </a:solidFill>
                <a:latin typeface="Arial" charset="0"/>
              </a:defRPr>
            </a:lvl8pPr>
            <a:lvl9pPr marL="3886200" indent="-228600" defTabSz="917575" eaLnBrk="0" fontAlgn="base" hangingPunct="0">
              <a:spcBef>
                <a:spcPct val="0"/>
              </a:spcBef>
              <a:spcAft>
                <a:spcPct val="0"/>
              </a:spcAft>
              <a:defRPr sz="2400">
                <a:solidFill>
                  <a:schemeClr val="tx1"/>
                </a:solidFill>
                <a:latin typeface="Arial" charset="0"/>
              </a:defRPr>
            </a:lvl9pPr>
          </a:lstStyle>
          <a:p>
            <a:fld id="{502DFAB9-525D-4D5E-B0A4-AA0D43440EA5}" type="slidenum">
              <a:rPr lang="en-US" altLang="en-US" sz="1200" smtClean="0"/>
              <a:pPr/>
              <a:t>23</a:t>
            </a:fld>
            <a:endParaRPr lang="en-US" altLang="en-US" sz="1200" smtClean="0"/>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p:spPr>
        <p:txBody>
          <a:bodyPr/>
          <a:lstStyle/>
          <a:p>
            <a:pPr>
              <a:buFontTx/>
              <a:buNone/>
            </a:pPr>
            <a:r>
              <a:rPr lang="en-US" altLang="en-US" sz="1100" smtClean="0"/>
              <a:t>Alternate Layout</a:t>
            </a:r>
          </a:p>
          <a:p>
            <a:r>
              <a:rPr lang="en-US" altLang="en-US" sz="1100" smtClean="0"/>
              <a:t>This layout allows for the use of photos on either the left or right side of the slide title title.</a:t>
            </a:r>
          </a:p>
          <a:p>
            <a:r>
              <a:rPr lang="en-US" altLang="en-US" sz="1100" smtClean="0"/>
              <a:t>See slide one for tips on photo usage.</a:t>
            </a:r>
          </a:p>
          <a:p>
            <a:r>
              <a:rPr lang="en-US" altLang="en-US" sz="1100" smtClean="0"/>
              <a:t>Change the footer by changing “Avionics Engineering Center” to your unit’s name or by deleting “Avionics Engineering Center.” </a:t>
            </a:r>
          </a:p>
          <a:p>
            <a:r>
              <a:rPr lang="en-US" altLang="en-US" sz="1100" smtClean="0"/>
              <a:t>Do not delete “Ohio University” from the footer.</a:t>
            </a:r>
          </a:p>
          <a:p>
            <a:endParaRPr lang="en-US" altLang="en-US" sz="110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p:spPr>
        <p:txBody>
          <a:bodyPr/>
          <a:lstStyle>
            <a:lvl1pPr defTabSz="917575">
              <a:defRPr sz="2400">
                <a:solidFill>
                  <a:schemeClr val="tx1"/>
                </a:solidFill>
                <a:latin typeface="Arial" charset="0"/>
              </a:defRPr>
            </a:lvl1pPr>
            <a:lvl2pPr marL="742950" indent="-285750" defTabSz="917575">
              <a:defRPr sz="2400">
                <a:solidFill>
                  <a:schemeClr val="tx1"/>
                </a:solidFill>
                <a:latin typeface="Arial" charset="0"/>
              </a:defRPr>
            </a:lvl2pPr>
            <a:lvl3pPr marL="1143000" indent="-228600" defTabSz="917575">
              <a:defRPr sz="2400">
                <a:solidFill>
                  <a:schemeClr val="tx1"/>
                </a:solidFill>
                <a:latin typeface="Arial" charset="0"/>
              </a:defRPr>
            </a:lvl3pPr>
            <a:lvl4pPr marL="1600200" indent="-228600" defTabSz="917575">
              <a:defRPr sz="2400">
                <a:solidFill>
                  <a:schemeClr val="tx1"/>
                </a:solidFill>
                <a:latin typeface="Arial" charset="0"/>
              </a:defRPr>
            </a:lvl4pPr>
            <a:lvl5pPr marL="2057400" indent="-228600" defTabSz="917575">
              <a:defRPr sz="2400">
                <a:solidFill>
                  <a:schemeClr val="tx1"/>
                </a:solidFill>
                <a:latin typeface="Arial" charset="0"/>
              </a:defRPr>
            </a:lvl5pPr>
            <a:lvl6pPr marL="2514600" indent="-228600" defTabSz="917575" eaLnBrk="0" fontAlgn="base" hangingPunct="0">
              <a:spcBef>
                <a:spcPct val="0"/>
              </a:spcBef>
              <a:spcAft>
                <a:spcPct val="0"/>
              </a:spcAft>
              <a:defRPr sz="2400">
                <a:solidFill>
                  <a:schemeClr val="tx1"/>
                </a:solidFill>
                <a:latin typeface="Arial" charset="0"/>
              </a:defRPr>
            </a:lvl6pPr>
            <a:lvl7pPr marL="2971800" indent="-228600" defTabSz="917575" eaLnBrk="0" fontAlgn="base" hangingPunct="0">
              <a:spcBef>
                <a:spcPct val="0"/>
              </a:spcBef>
              <a:spcAft>
                <a:spcPct val="0"/>
              </a:spcAft>
              <a:defRPr sz="2400">
                <a:solidFill>
                  <a:schemeClr val="tx1"/>
                </a:solidFill>
                <a:latin typeface="Arial" charset="0"/>
              </a:defRPr>
            </a:lvl7pPr>
            <a:lvl8pPr marL="3429000" indent="-228600" defTabSz="917575" eaLnBrk="0" fontAlgn="base" hangingPunct="0">
              <a:spcBef>
                <a:spcPct val="0"/>
              </a:spcBef>
              <a:spcAft>
                <a:spcPct val="0"/>
              </a:spcAft>
              <a:defRPr sz="2400">
                <a:solidFill>
                  <a:schemeClr val="tx1"/>
                </a:solidFill>
                <a:latin typeface="Arial" charset="0"/>
              </a:defRPr>
            </a:lvl8pPr>
            <a:lvl9pPr marL="3886200" indent="-228600" defTabSz="917575" eaLnBrk="0" fontAlgn="base" hangingPunct="0">
              <a:spcBef>
                <a:spcPct val="0"/>
              </a:spcBef>
              <a:spcAft>
                <a:spcPct val="0"/>
              </a:spcAft>
              <a:defRPr sz="2400">
                <a:solidFill>
                  <a:schemeClr val="tx1"/>
                </a:solidFill>
                <a:latin typeface="Arial" charset="0"/>
              </a:defRPr>
            </a:lvl9pPr>
          </a:lstStyle>
          <a:p>
            <a:fld id="{502DFAB9-525D-4D5E-B0A4-AA0D43440EA5}" type="slidenum">
              <a:rPr lang="en-US" altLang="en-US" sz="1200" smtClean="0"/>
              <a:pPr/>
              <a:t>24</a:t>
            </a:fld>
            <a:endParaRPr lang="en-US" altLang="en-US" sz="1200" smtClean="0"/>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p:spPr>
        <p:txBody>
          <a:bodyPr/>
          <a:lstStyle/>
          <a:p>
            <a:pPr>
              <a:buFontTx/>
              <a:buNone/>
            </a:pPr>
            <a:r>
              <a:rPr lang="en-US" altLang="en-US" sz="1100" smtClean="0"/>
              <a:t>Alternate Layout</a:t>
            </a:r>
          </a:p>
          <a:p>
            <a:r>
              <a:rPr lang="en-US" altLang="en-US" sz="1100" smtClean="0"/>
              <a:t>This layout allows for the use of photos on either the left or right side of the slide title title.</a:t>
            </a:r>
          </a:p>
          <a:p>
            <a:r>
              <a:rPr lang="en-US" altLang="en-US" sz="1100" smtClean="0"/>
              <a:t>See slide one for tips on photo usage.</a:t>
            </a:r>
          </a:p>
          <a:p>
            <a:r>
              <a:rPr lang="en-US" altLang="en-US" sz="1100" smtClean="0"/>
              <a:t>Change the footer by changing “Avionics Engineering Center” to your unit’s name or by deleting “Avionics Engineering Center.” </a:t>
            </a:r>
          </a:p>
          <a:p>
            <a:r>
              <a:rPr lang="en-US" altLang="en-US" sz="1100" smtClean="0"/>
              <a:t>Do not delete “Ohio University” from the footer.</a:t>
            </a:r>
          </a:p>
          <a:p>
            <a:endParaRPr lang="en-US" altLang="en-US" sz="110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p:spPr>
        <p:txBody>
          <a:bodyPr/>
          <a:lstStyle>
            <a:lvl1pPr defTabSz="917575">
              <a:defRPr sz="2400">
                <a:solidFill>
                  <a:schemeClr val="tx1"/>
                </a:solidFill>
                <a:latin typeface="Arial" charset="0"/>
              </a:defRPr>
            </a:lvl1pPr>
            <a:lvl2pPr marL="742950" indent="-285750" defTabSz="917575">
              <a:defRPr sz="2400">
                <a:solidFill>
                  <a:schemeClr val="tx1"/>
                </a:solidFill>
                <a:latin typeface="Arial" charset="0"/>
              </a:defRPr>
            </a:lvl2pPr>
            <a:lvl3pPr marL="1143000" indent="-228600" defTabSz="917575">
              <a:defRPr sz="2400">
                <a:solidFill>
                  <a:schemeClr val="tx1"/>
                </a:solidFill>
                <a:latin typeface="Arial" charset="0"/>
              </a:defRPr>
            </a:lvl3pPr>
            <a:lvl4pPr marL="1600200" indent="-228600" defTabSz="917575">
              <a:defRPr sz="2400">
                <a:solidFill>
                  <a:schemeClr val="tx1"/>
                </a:solidFill>
                <a:latin typeface="Arial" charset="0"/>
              </a:defRPr>
            </a:lvl4pPr>
            <a:lvl5pPr marL="2057400" indent="-228600" defTabSz="917575">
              <a:defRPr sz="2400">
                <a:solidFill>
                  <a:schemeClr val="tx1"/>
                </a:solidFill>
                <a:latin typeface="Arial" charset="0"/>
              </a:defRPr>
            </a:lvl5pPr>
            <a:lvl6pPr marL="2514600" indent="-228600" defTabSz="917575" eaLnBrk="0" fontAlgn="base" hangingPunct="0">
              <a:spcBef>
                <a:spcPct val="0"/>
              </a:spcBef>
              <a:spcAft>
                <a:spcPct val="0"/>
              </a:spcAft>
              <a:defRPr sz="2400">
                <a:solidFill>
                  <a:schemeClr val="tx1"/>
                </a:solidFill>
                <a:latin typeface="Arial" charset="0"/>
              </a:defRPr>
            </a:lvl6pPr>
            <a:lvl7pPr marL="2971800" indent="-228600" defTabSz="917575" eaLnBrk="0" fontAlgn="base" hangingPunct="0">
              <a:spcBef>
                <a:spcPct val="0"/>
              </a:spcBef>
              <a:spcAft>
                <a:spcPct val="0"/>
              </a:spcAft>
              <a:defRPr sz="2400">
                <a:solidFill>
                  <a:schemeClr val="tx1"/>
                </a:solidFill>
                <a:latin typeface="Arial" charset="0"/>
              </a:defRPr>
            </a:lvl7pPr>
            <a:lvl8pPr marL="3429000" indent="-228600" defTabSz="917575" eaLnBrk="0" fontAlgn="base" hangingPunct="0">
              <a:spcBef>
                <a:spcPct val="0"/>
              </a:spcBef>
              <a:spcAft>
                <a:spcPct val="0"/>
              </a:spcAft>
              <a:defRPr sz="2400">
                <a:solidFill>
                  <a:schemeClr val="tx1"/>
                </a:solidFill>
                <a:latin typeface="Arial" charset="0"/>
              </a:defRPr>
            </a:lvl8pPr>
            <a:lvl9pPr marL="3886200" indent="-228600" defTabSz="917575" eaLnBrk="0" fontAlgn="base" hangingPunct="0">
              <a:spcBef>
                <a:spcPct val="0"/>
              </a:spcBef>
              <a:spcAft>
                <a:spcPct val="0"/>
              </a:spcAft>
              <a:defRPr sz="2400">
                <a:solidFill>
                  <a:schemeClr val="tx1"/>
                </a:solidFill>
                <a:latin typeface="Arial" charset="0"/>
              </a:defRPr>
            </a:lvl9pPr>
          </a:lstStyle>
          <a:p>
            <a:fld id="{502DFAB9-525D-4D5E-B0A4-AA0D43440EA5}" type="slidenum">
              <a:rPr lang="en-US" altLang="en-US" sz="1200" smtClean="0"/>
              <a:pPr/>
              <a:t>25</a:t>
            </a:fld>
            <a:endParaRPr lang="en-US" altLang="en-US" sz="1200" smtClean="0"/>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p:spPr>
        <p:txBody>
          <a:bodyPr/>
          <a:lstStyle/>
          <a:p>
            <a:pPr>
              <a:buFontTx/>
              <a:buNone/>
            </a:pPr>
            <a:r>
              <a:rPr lang="en-US" altLang="en-US" sz="1100" smtClean="0"/>
              <a:t>Alternate Layout</a:t>
            </a:r>
          </a:p>
          <a:p>
            <a:r>
              <a:rPr lang="en-US" altLang="en-US" sz="1100" smtClean="0"/>
              <a:t>This layout allows for the use of photos on either the left or right side of the slide title title.</a:t>
            </a:r>
          </a:p>
          <a:p>
            <a:r>
              <a:rPr lang="en-US" altLang="en-US" sz="1100" smtClean="0"/>
              <a:t>See slide one for tips on photo usage.</a:t>
            </a:r>
          </a:p>
          <a:p>
            <a:r>
              <a:rPr lang="en-US" altLang="en-US" sz="1100" smtClean="0"/>
              <a:t>Change the footer by changing “Avionics Engineering Center” to your unit’s name or by deleting “Avionics Engineering Center.” </a:t>
            </a:r>
          </a:p>
          <a:p>
            <a:r>
              <a:rPr lang="en-US" altLang="en-US" sz="1100" smtClean="0"/>
              <a:t>Do not delete “Ohio University” from the footer.</a:t>
            </a:r>
          </a:p>
          <a:p>
            <a:endParaRPr lang="en-US" altLang="en-US" sz="110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p:spPr>
        <p:txBody>
          <a:bodyPr/>
          <a:lstStyle>
            <a:lvl1pPr defTabSz="917575">
              <a:defRPr sz="2400">
                <a:solidFill>
                  <a:schemeClr val="tx1"/>
                </a:solidFill>
                <a:latin typeface="Arial" charset="0"/>
              </a:defRPr>
            </a:lvl1pPr>
            <a:lvl2pPr marL="742950" indent="-285750" defTabSz="917575">
              <a:defRPr sz="2400">
                <a:solidFill>
                  <a:schemeClr val="tx1"/>
                </a:solidFill>
                <a:latin typeface="Arial" charset="0"/>
              </a:defRPr>
            </a:lvl2pPr>
            <a:lvl3pPr marL="1143000" indent="-228600" defTabSz="917575">
              <a:defRPr sz="2400">
                <a:solidFill>
                  <a:schemeClr val="tx1"/>
                </a:solidFill>
                <a:latin typeface="Arial" charset="0"/>
              </a:defRPr>
            </a:lvl3pPr>
            <a:lvl4pPr marL="1600200" indent="-228600" defTabSz="917575">
              <a:defRPr sz="2400">
                <a:solidFill>
                  <a:schemeClr val="tx1"/>
                </a:solidFill>
                <a:latin typeface="Arial" charset="0"/>
              </a:defRPr>
            </a:lvl4pPr>
            <a:lvl5pPr marL="2057400" indent="-228600" defTabSz="917575">
              <a:defRPr sz="2400">
                <a:solidFill>
                  <a:schemeClr val="tx1"/>
                </a:solidFill>
                <a:latin typeface="Arial" charset="0"/>
              </a:defRPr>
            </a:lvl5pPr>
            <a:lvl6pPr marL="2514600" indent="-228600" defTabSz="917575" eaLnBrk="0" fontAlgn="base" hangingPunct="0">
              <a:spcBef>
                <a:spcPct val="0"/>
              </a:spcBef>
              <a:spcAft>
                <a:spcPct val="0"/>
              </a:spcAft>
              <a:defRPr sz="2400">
                <a:solidFill>
                  <a:schemeClr val="tx1"/>
                </a:solidFill>
                <a:latin typeface="Arial" charset="0"/>
              </a:defRPr>
            </a:lvl6pPr>
            <a:lvl7pPr marL="2971800" indent="-228600" defTabSz="917575" eaLnBrk="0" fontAlgn="base" hangingPunct="0">
              <a:spcBef>
                <a:spcPct val="0"/>
              </a:spcBef>
              <a:spcAft>
                <a:spcPct val="0"/>
              </a:spcAft>
              <a:defRPr sz="2400">
                <a:solidFill>
                  <a:schemeClr val="tx1"/>
                </a:solidFill>
                <a:latin typeface="Arial" charset="0"/>
              </a:defRPr>
            </a:lvl7pPr>
            <a:lvl8pPr marL="3429000" indent="-228600" defTabSz="917575" eaLnBrk="0" fontAlgn="base" hangingPunct="0">
              <a:spcBef>
                <a:spcPct val="0"/>
              </a:spcBef>
              <a:spcAft>
                <a:spcPct val="0"/>
              </a:spcAft>
              <a:defRPr sz="2400">
                <a:solidFill>
                  <a:schemeClr val="tx1"/>
                </a:solidFill>
                <a:latin typeface="Arial" charset="0"/>
              </a:defRPr>
            </a:lvl8pPr>
            <a:lvl9pPr marL="3886200" indent="-228600" defTabSz="917575" eaLnBrk="0" fontAlgn="base" hangingPunct="0">
              <a:spcBef>
                <a:spcPct val="0"/>
              </a:spcBef>
              <a:spcAft>
                <a:spcPct val="0"/>
              </a:spcAft>
              <a:defRPr sz="2400">
                <a:solidFill>
                  <a:schemeClr val="tx1"/>
                </a:solidFill>
                <a:latin typeface="Arial" charset="0"/>
              </a:defRPr>
            </a:lvl9pPr>
          </a:lstStyle>
          <a:p>
            <a:fld id="{502DFAB9-525D-4D5E-B0A4-AA0D43440EA5}" type="slidenum">
              <a:rPr lang="en-US" altLang="en-US" sz="1200" smtClean="0"/>
              <a:pPr/>
              <a:t>26</a:t>
            </a:fld>
            <a:endParaRPr lang="en-US" altLang="en-US" sz="1200" smtClean="0"/>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p:spPr>
        <p:txBody>
          <a:bodyPr/>
          <a:lstStyle/>
          <a:p>
            <a:pPr>
              <a:buFontTx/>
              <a:buNone/>
            </a:pPr>
            <a:r>
              <a:rPr lang="en-US" altLang="en-US" sz="1100" smtClean="0"/>
              <a:t>Alternate Layout</a:t>
            </a:r>
          </a:p>
          <a:p>
            <a:r>
              <a:rPr lang="en-US" altLang="en-US" sz="1100" smtClean="0"/>
              <a:t>This layout allows for the use of photos on either the left or right side of the slide title title.</a:t>
            </a:r>
          </a:p>
          <a:p>
            <a:r>
              <a:rPr lang="en-US" altLang="en-US" sz="1100" smtClean="0"/>
              <a:t>See slide one for tips on photo usage.</a:t>
            </a:r>
          </a:p>
          <a:p>
            <a:r>
              <a:rPr lang="en-US" altLang="en-US" sz="1100" smtClean="0"/>
              <a:t>Change the footer by changing “Avionics Engineering Center” to your unit’s name or by deleting “Avionics Engineering Center.” </a:t>
            </a:r>
          </a:p>
          <a:p>
            <a:r>
              <a:rPr lang="en-US" altLang="en-US" sz="1100" smtClean="0"/>
              <a:t>Do not delete “Ohio University” from the footer.</a:t>
            </a:r>
          </a:p>
          <a:p>
            <a:endParaRPr lang="en-US" altLang="en-US" sz="110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p:spPr>
        <p:txBody>
          <a:bodyPr/>
          <a:lstStyle>
            <a:lvl1pPr defTabSz="917575">
              <a:defRPr sz="2400">
                <a:solidFill>
                  <a:schemeClr val="tx1"/>
                </a:solidFill>
                <a:latin typeface="Arial" charset="0"/>
              </a:defRPr>
            </a:lvl1pPr>
            <a:lvl2pPr marL="742950" indent="-285750" defTabSz="917575">
              <a:defRPr sz="2400">
                <a:solidFill>
                  <a:schemeClr val="tx1"/>
                </a:solidFill>
                <a:latin typeface="Arial" charset="0"/>
              </a:defRPr>
            </a:lvl2pPr>
            <a:lvl3pPr marL="1143000" indent="-228600" defTabSz="917575">
              <a:defRPr sz="2400">
                <a:solidFill>
                  <a:schemeClr val="tx1"/>
                </a:solidFill>
                <a:latin typeface="Arial" charset="0"/>
              </a:defRPr>
            </a:lvl3pPr>
            <a:lvl4pPr marL="1600200" indent="-228600" defTabSz="917575">
              <a:defRPr sz="2400">
                <a:solidFill>
                  <a:schemeClr val="tx1"/>
                </a:solidFill>
                <a:latin typeface="Arial" charset="0"/>
              </a:defRPr>
            </a:lvl4pPr>
            <a:lvl5pPr marL="2057400" indent="-228600" defTabSz="917575">
              <a:defRPr sz="2400">
                <a:solidFill>
                  <a:schemeClr val="tx1"/>
                </a:solidFill>
                <a:latin typeface="Arial" charset="0"/>
              </a:defRPr>
            </a:lvl5pPr>
            <a:lvl6pPr marL="2514600" indent="-228600" defTabSz="917575" eaLnBrk="0" fontAlgn="base" hangingPunct="0">
              <a:spcBef>
                <a:spcPct val="0"/>
              </a:spcBef>
              <a:spcAft>
                <a:spcPct val="0"/>
              </a:spcAft>
              <a:defRPr sz="2400">
                <a:solidFill>
                  <a:schemeClr val="tx1"/>
                </a:solidFill>
                <a:latin typeface="Arial" charset="0"/>
              </a:defRPr>
            </a:lvl6pPr>
            <a:lvl7pPr marL="2971800" indent="-228600" defTabSz="917575" eaLnBrk="0" fontAlgn="base" hangingPunct="0">
              <a:spcBef>
                <a:spcPct val="0"/>
              </a:spcBef>
              <a:spcAft>
                <a:spcPct val="0"/>
              </a:spcAft>
              <a:defRPr sz="2400">
                <a:solidFill>
                  <a:schemeClr val="tx1"/>
                </a:solidFill>
                <a:latin typeface="Arial" charset="0"/>
              </a:defRPr>
            </a:lvl7pPr>
            <a:lvl8pPr marL="3429000" indent="-228600" defTabSz="917575" eaLnBrk="0" fontAlgn="base" hangingPunct="0">
              <a:spcBef>
                <a:spcPct val="0"/>
              </a:spcBef>
              <a:spcAft>
                <a:spcPct val="0"/>
              </a:spcAft>
              <a:defRPr sz="2400">
                <a:solidFill>
                  <a:schemeClr val="tx1"/>
                </a:solidFill>
                <a:latin typeface="Arial" charset="0"/>
              </a:defRPr>
            </a:lvl8pPr>
            <a:lvl9pPr marL="3886200" indent="-228600" defTabSz="917575" eaLnBrk="0" fontAlgn="base" hangingPunct="0">
              <a:spcBef>
                <a:spcPct val="0"/>
              </a:spcBef>
              <a:spcAft>
                <a:spcPct val="0"/>
              </a:spcAft>
              <a:defRPr sz="2400">
                <a:solidFill>
                  <a:schemeClr val="tx1"/>
                </a:solidFill>
                <a:latin typeface="Arial" charset="0"/>
              </a:defRPr>
            </a:lvl9pPr>
          </a:lstStyle>
          <a:p>
            <a:fld id="{502DFAB9-525D-4D5E-B0A4-AA0D43440EA5}" type="slidenum">
              <a:rPr lang="en-US" altLang="en-US" sz="1200" smtClean="0"/>
              <a:pPr/>
              <a:t>27</a:t>
            </a:fld>
            <a:endParaRPr lang="en-US" altLang="en-US" sz="1200" smtClean="0"/>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p:spPr>
        <p:txBody>
          <a:bodyPr/>
          <a:lstStyle/>
          <a:p>
            <a:pPr>
              <a:buFontTx/>
              <a:buNone/>
            </a:pPr>
            <a:r>
              <a:rPr lang="en-US" altLang="en-US" sz="1100" smtClean="0"/>
              <a:t>Alternate Layout</a:t>
            </a:r>
          </a:p>
          <a:p>
            <a:r>
              <a:rPr lang="en-US" altLang="en-US" sz="1100" smtClean="0"/>
              <a:t>This layout allows for the use of photos on either the left or right side of the slide title title.</a:t>
            </a:r>
          </a:p>
          <a:p>
            <a:r>
              <a:rPr lang="en-US" altLang="en-US" sz="1100" smtClean="0"/>
              <a:t>See slide one for tips on photo usage.</a:t>
            </a:r>
          </a:p>
          <a:p>
            <a:r>
              <a:rPr lang="en-US" altLang="en-US" sz="1100" smtClean="0"/>
              <a:t>Change the footer by changing “Avionics Engineering Center” to your unit’s name or by deleting “Avionics Engineering Center.” </a:t>
            </a:r>
          </a:p>
          <a:p>
            <a:r>
              <a:rPr lang="en-US" altLang="en-US" sz="1100" smtClean="0"/>
              <a:t>Do not delete “Ohio University” from the footer.</a:t>
            </a:r>
          </a:p>
          <a:p>
            <a:endParaRPr lang="en-US" altLang="en-US" sz="110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p:spPr>
        <p:txBody>
          <a:bodyPr/>
          <a:lstStyle>
            <a:lvl1pPr defTabSz="917575">
              <a:defRPr sz="2400">
                <a:solidFill>
                  <a:schemeClr val="tx1"/>
                </a:solidFill>
                <a:latin typeface="Arial" charset="0"/>
              </a:defRPr>
            </a:lvl1pPr>
            <a:lvl2pPr marL="742950" indent="-285750" defTabSz="917575">
              <a:defRPr sz="2400">
                <a:solidFill>
                  <a:schemeClr val="tx1"/>
                </a:solidFill>
                <a:latin typeface="Arial" charset="0"/>
              </a:defRPr>
            </a:lvl2pPr>
            <a:lvl3pPr marL="1143000" indent="-228600" defTabSz="917575">
              <a:defRPr sz="2400">
                <a:solidFill>
                  <a:schemeClr val="tx1"/>
                </a:solidFill>
                <a:latin typeface="Arial" charset="0"/>
              </a:defRPr>
            </a:lvl3pPr>
            <a:lvl4pPr marL="1600200" indent="-228600" defTabSz="917575">
              <a:defRPr sz="2400">
                <a:solidFill>
                  <a:schemeClr val="tx1"/>
                </a:solidFill>
                <a:latin typeface="Arial" charset="0"/>
              </a:defRPr>
            </a:lvl4pPr>
            <a:lvl5pPr marL="2057400" indent="-228600" defTabSz="917575">
              <a:defRPr sz="2400">
                <a:solidFill>
                  <a:schemeClr val="tx1"/>
                </a:solidFill>
                <a:latin typeface="Arial" charset="0"/>
              </a:defRPr>
            </a:lvl5pPr>
            <a:lvl6pPr marL="2514600" indent="-228600" defTabSz="917575" eaLnBrk="0" fontAlgn="base" hangingPunct="0">
              <a:spcBef>
                <a:spcPct val="0"/>
              </a:spcBef>
              <a:spcAft>
                <a:spcPct val="0"/>
              </a:spcAft>
              <a:defRPr sz="2400">
                <a:solidFill>
                  <a:schemeClr val="tx1"/>
                </a:solidFill>
                <a:latin typeface="Arial" charset="0"/>
              </a:defRPr>
            </a:lvl6pPr>
            <a:lvl7pPr marL="2971800" indent="-228600" defTabSz="917575" eaLnBrk="0" fontAlgn="base" hangingPunct="0">
              <a:spcBef>
                <a:spcPct val="0"/>
              </a:spcBef>
              <a:spcAft>
                <a:spcPct val="0"/>
              </a:spcAft>
              <a:defRPr sz="2400">
                <a:solidFill>
                  <a:schemeClr val="tx1"/>
                </a:solidFill>
                <a:latin typeface="Arial" charset="0"/>
              </a:defRPr>
            </a:lvl7pPr>
            <a:lvl8pPr marL="3429000" indent="-228600" defTabSz="917575" eaLnBrk="0" fontAlgn="base" hangingPunct="0">
              <a:spcBef>
                <a:spcPct val="0"/>
              </a:spcBef>
              <a:spcAft>
                <a:spcPct val="0"/>
              </a:spcAft>
              <a:defRPr sz="2400">
                <a:solidFill>
                  <a:schemeClr val="tx1"/>
                </a:solidFill>
                <a:latin typeface="Arial" charset="0"/>
              </a:defRPr>
            </a:lvl8pPr>
            <a:lvl9pPr marL="3886200" indent="-228600" defTabSz="917575" eaLnBrk="0" fontAlgn="base" hangingPunct="0">
              <a:spcBef>
                <a:spcPct val="0"/>
              </a:spcBef>
              <a:spcAft>
                <a:spcPct val="0"/>
              </a:spcAft>
              <a:defRPr sz="2400">
                <a:solidFill>
                  <a:schemeClr val="tx1"/>
                </a:solidFill>
                <a:latin typeface="Arial" charset="0"/>
              </a:defRPr>
            </a:lvl9pPr>
          </a:lstStyle>
          <a:p>
            <a:fld id="{502DFAB9-525D-4D5E-B0A4-AA0D43440EA5}" type="slidenum">
              <a:rPr lang="en-US" altLang="en-US" sz="1200" smtClean="0"/>
              <a:pPr/>
              <a:t>28</a:t>
            </a:fld>
            <a:endParaRPr lang="en-US" altLang="en-US" sz="1200" smtClean="0"/>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p:spPr>
        <p:txBody>
          <a:bodyPr/>
          <a:lstStyle/>
          <a:p>
            <a:pPr>
              <a:buFontTx/>
              <a:buNone/>
            </a:pPr>
            <a:r>
              <a:rPr lang="en-US" altLang="en-US" sz="1100" smtClean="0"/>
              <a:t>Alternate Layout</a:t>
            </a:r>
          </a:p>
          <a:p>
            <a:r>
              <a:rPr lang="en-US" altLang="en-US" sz="1100" smtClean="0"/>
              <a:t>This layout allows for the use of photos on either the left or right side of the slide title title.</a:t>
            </a:r>
          </a:p>
          <a:p>
            <a:r>
              <a:rPr lang="en-US" altLang="en-US" sz="1100" smtClean="0"/>
              <a:t>See slide one for tips on photo usage.</a:t>
            </a:r>
          </a:p>
          <a:p>
            <a:r>
              <a:rPr lang="en-US" altLang="en-US" sz="1100" smtClean="0"/>
              <a:t>Change the footer by changing “Avionics Engineering Center” to your unit’s name or by deleting “Avionics Engineering Center.” </a:t>
            </a:r>
          </a:p>
          <a:p>
            <a:r>
              <a:rPr lang="en-US" altLang="en-US" sz="1100" smtClean="0"/>
              <a:t>Do not delete “Ohio University” from the footer.</a:t>
            </a:r>
          </a:p>
          <a:p>
            <a:endParaRPr lang="en-US" altLang="en-US" sz="110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p:spPr>
        <p:txBody>
          <a:bodyPr/>
          <a:lstStyle>
            <a:lvl1pPr defTabSz="917575">
              <a:defRPr sz="2400">
                <a:solidFill>
                  <a:schemeClr val="tx1"/>
                </a:solidFill>
                <a:latin typeface="Arial" charset="0"/>
              </a:defRPr>
            </a:lvl1pPr>
            <a:lvl2pPr marL="742950" indent="-285750" defTabSz="917575">
              <a:defRPr sz="2400">
                <a:solidFill>
                  <a:schemeClr val="tx1"/>
                </a:solidFill>
                <a:latin typeface="Arial" charset="0"/>
              </a:defRPr>
            </a:lvl2pPr>
            <a:lvl3pPr marL="1143000" indent="-228600" defTabSz="917575">
              <a:defRPr sz="2400">
                <a:solidFill>
                  <a:schemeClr val="tx1"/>
                </a:solidFill>
                <a:latin typeface="Arial" charset="0"/>
              </a:defRPr>
            </a:lvl3pPr>
            <a:lvl4pPr marL="1600200" indent="-228600" defTabSz="917575">
              <a:defRPr sz="2400">
                <a:solidFill>
                  <a:schemeClr val="tx1"/>
                </a:solidFill>
                <a:latin typeface="Arial" charset="0"/>
              </a:defRPr>
            </a:lvl4pPr>
            <a:lvl5pPr marL="2057400" indent="-228600" defTabSz="917575">
              <a:defRPr sz="2400">
                <a:solidFill>
                  <a:schemeClr val="tx1"/>
                </a:solidFill>
                <a:latin typeface="Arial" charset="0"/>
              </a:defRPr>
            </a:lvl5pPr>
            <a:lvl6pPr marL="2514600" indent="-228600" defTabSz="917575" eaLnBrk="0" fontAlgn="base" hangingPunct="0">
              <a:spcBef>
                <a:spcPct val="0"/>
              </a:spcBef>
              <a:spcAft>
                <a:spcPct val="0"/>
              </a:spcAft>
              <a:defRPr sz="2400">
                <a:solidFill>
                  <a:schemeClr val="tx1"/>
                </a:solidFill>
                <a:latin typeface="Arial" charset="0"/>
              </a:defRPr>
            </a:lvl6pPr>
            <a:lvl7pPr marL="2971800" indent="-228600" defTabSz="917575" eaLnBrk="0" fontAlgn="base" hangingPunct="0">
              <a:spcBef>
                <a:spcPct val="0"/>
              </a:spcBef>
              <a:spcAft>
                <a:spcPct val="0"/>
              </a:spcAft>
              <a:defRPr sz="2400">
                <a:solidFill>
                  <a:schemeClr val="tx1"/>
                </a:solidFill>
                <a:latin typeface="Arial" charset="0"/>
              </a:defRPr>
            </a:lvl7pPr>
            <a:lvl8pPr marL="3429000" indent="-228600" defTabSz="917575" eaLnBrk="0" fontAlgn="base" hangingPunct="0">
              <a:spcBef>
                <a:spcPct val="0"/>
              </a:spcBef>
              <a:spcAft>
                <a:spcPct val="0"/>
              </a:spcAft>
              <a:defRPr sz="2400">
                <a:solidFill>
                  <a:schemeClr val="tx1"/>
                </a:solidFill>
                <a:latin typeface="Arial" charset="0"/>
              </a:defRPr>
            </a:lvl8pPr>
            <a:lvl9pPr marL="3886200" indent="-228600" defTabSz="917575" eaLnBrk="0" fontAlgn="base" hangingPunct="0">
              <a:spcBef>
                <a:spcPct val="0"/>
              </a:spcBef>
              <a:spcAft>
                <a:spcPct val="0"/>
              </a:spcAft>
              <a:defRPr sz="2400">
                <a:solidFill>
                  <a:schemeClr val="tx1"/>
                </a:solidFill>
                <a:latin typeface="Arial" charset="0"/>
              </a:defRPr>
            </a:lvl9pPr>
          </a:lstStyle>
          <a:p>
            <a:fld id="{502DFAB9-525D-4D5E-B0A4-AA0D43440EA5}" type="slidenum">
              <a:rPr lang="en-US" altLang="en-US" sz="1200" smtClean="0"/>
              <a:pPr/>
              <a:t>29</a:t>
            </a:fld>
            <a:endParaRPr lang="en-US" altLang="en-US" sz="1200" smtClean="0"/>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p:spPr>
        <p:txBody>
          <a:bodyPr/>
          <a:lstStyle/>
          <a:p>
            <a:pPr>
              <a:buFontTx/>
              <a:buNone/>
            </a:pPr>
            <a:r>
              <a:rPr lang="en-US" altLang="en-US" sz="1100" smtClean="0"/>
              <a:t>Alternate Layout</a:t>
            </a:r>
          </a:p>
          <a:p>
            <a:r>
              <a:rPr lang="en-US" altLang="en-US" sz="1100" smtClean="0"/>
              <a:t>This layout allows for the use of photos on either the left or right side of the slide title title.</a:t>
            </a:r>
          </a:p>
          <a:p>
            <a:r>
              <a:rPr lang="en-US" altLang="en-US" sz="1100" smtClean="0"/>
              <a:t>See slide one for tips on photo usage.</a:t>
            </a:r>
          </a:p>
          <a:p>
            <a:r>
              <a:rPr lang="en-US" altLang="en-US" sz="1100" smtClean="0"/>
              <a:t>Change the footer by changing “Avionics Engineering Center” to your unit’s name or by deleting “Avionics Engineering Center.” </a:t>
            </a:r>
          </a:p>
          <a:p>
            <a:r>
              <a:rPr lang="en-US" altLang="en-US" sz="1100" smtClean="0"/>
              <a:t>Do not delete “Ohio University” from the footer.</a:t>
            </a:r>
          </a:p>
          <a:p>
            <a:endParaRPr lang="en-US" altLang="en-US" sz="110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lvl1pPr defTabSz="917575">
              <a:defRPr sz="2400">
                <a:solidFill>
                  <a:schemeClr val="tx1"/>
                </a:solidFill>
                <a:latin typeface="Arial" charset="0"/>
              </a:defRPr>
            </a:lvl1pPr>
            <a:lvl2pPr marL="742950" indent="-285750" defTabSz="917575">
              <a:defRPr sz="2400">
                <a:solidFill>
                  <a:schemeClr val="tx1"/>
                </a:solidFill>
                <a:latin typeface="Arial" charset="0"/>
              </a:defRPr>
            </a:lvl2pPr>
            <a:lvl3pPr marL="1143000" indent="-228600" defTabSz="917575">
              <a:defRPr sz="2400">
                <a:solidFill>
                  <a:schemeClr val="tx1"/>
                </a:solidFill>
                <a:latin typeface="Arial" charset="0"/>
              </a:defRPr>
            </a:lvl3pPr>
            <a:lvl4pPr marL="1600200" indent="-228600" defTabSz="917575">
              <a:defRPr sz="2400">
                <a:solidFill>
                  <a:schemeClr val="tx1"/>
                </a:solidFill>
                <a:latin typeface="Arial" charset="0"/>
              </a:defRPr>
            </a:lvl4pPr>
            <a:lvl5pPr marL="2057400" indent="-228600" defTabSz="917575">
              <a:defRPr sz="2400">
                <a:solidFill>
                  <a:schemeClr val="tx1"/>
                </a:solidFill>
                <a:latin typeface="Arial" charset="0"/>
              </a:defRPr>
            </a:lvl5pPr>
            <a:lvl6pPr marL="2514600" indent="-228600" defTabSz="917575" eaLnBrk="0" fontAlgn="base" hangingPunct="0">
              <a:spcBef>
                <a:spcPct val="0"/>
              </a:spcBef>
              <a:spcAft>
                <a:spcPct val="0"/>
              </a:spcAft>
              <a:defRPr sz="2400">
                <a:solidFill>
                  <a:schemeClr val="tx1"/>
                </a:solidFill>
                <a:latin typeface="Arial" charset="0"/>
              </a:defRPr>
            </a:lvl6pPr>
            <a:lvl7pPr marL="2971800" indent="-228600" defTabSz="917575" eaLnBrk="0" fontAlgn="base" hangingPunct="0">
              <a:spcBef>
                <a:spcPct val="0"/>
              </a:spcBef>
              <a:spcAft>
                <a:spcPct val="0"/>
              </a:spcAft>
              <a:defRPr sz="2400">
                <a:solidFill>
                  <a:schemeClr val="tx1"/>
                </a:solidFill>
                <a:latin typeface="Arial" charset="0"/>
              </a:defRPr>
            </a:lvl7pPr>
            <a:lvl8pPr marL="3429000" indent="-228600" defTabSz="917575" eaLnBrk="0" fontAlgn="base" hangingPunct="0">
              <a:spcBef>
                <a:spcPct val="0"/>
              </a:spcBef>
              <a:spcAft>
                <a:spcPct val="0"/>
              </a:spcAft>
              <a:defRPr sz="2400">
                <a:solidFill>
                  <a:schemeClr val="tx1"/>
                </a:solidFill>
                <a:latin typeface="Arial" charset="0"/>
              </a:defRPr>
            </a:lvl8pPr>
            <a:lvl9pPr marL="3886200" indent="-228600" defTabSz="917575" eaLnBrk="0" fontAlgn="base" hangingPunct="0">
              <a:spcBef>
                <a:spcPct val="0"/>
              </a:spcBef>
              <a:spcAft>
                <a:spcPct val="0"/>
              </a:spcAft>
              <a:defRPr sz="2400">
                <a:solidFill>
                  <a:schemeClr val="tx1"/>
                </a:solidFill>
                <a:latin typeface="Arial" charset="0"/>
              </a:defRPr>
            </a:lvl9pPr>
          </a:lstStyle>
          <a:p>
            <a:fld id="{2F9CC07F-7649-408F-A691-2EFE1371EB07}" type="slidenum">
              <a:rPr lang="en-US" altLang="en-US" sz="1200" smtClean="0"/>
              <a:pPr/>
              <a:t>3</a:t>
            </a:fld>
            <a:endParaRPr lang="en-US" altLang="en-US" sz="1200" smtClean="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p:spPr>
        <p:txBody>
          <a:bodyPr/>
          <a:lstStyle/>
          <a:p>
            <a:pPr>
              <a:buFontTx/>
              <a:buNone/>
            </a:pPr>
            <a:r>
              <a:rPr lang="en-US" altLang="en-US" sz="1100" smtClean="0"/>
              <a:t>Alternate Layout</a:t>
            </a:r>
          </a:p>
          <a:p>
            <a:r>
              <a:rPr lang="en-US" altLang="en-US" sz="1100" smtClean="0"/>
              <a:t>This layout allows for the use of photos on either the left or right side of the slide title title.</a:t>
            </a:r>
          </a:p>
          <a:p>
            <a:r>
              <a:rPr lang="en-US" altLang="en-US" sz="1100" smtClean="0"/>
              <a:t>See slide one for tips on photo usage.</a:t>
            </a:r>
          </a:p>
          <a:p>
            <a:r>
              <a:rPr lang="en-US" altLang="en-US" sz="1100" smtClean="0"/>
              <a:t>Change the footer by changing “Avionics Engineering Center” to your unit’s name or by deleting “Avionics Engineering Center.” </a:t>
            </a:r>
          </a:p>
          <a:p>
            <a:r>
              <a:rPr lang="en-US" altLang="en-US" sz="1100" smtClean="0"/>
              <a:t>Do not delete “Ohio University” from the footer.</a:t>
            </a:r>
          </a:p>
          <a:p>
            <a:endParaRPr lang="en-US" altLang="en-US" sz="110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p:spPr>
        <p:txBody>
          <a:bodyPr/>
          <a:lstStyle>
            <a:lvl1pPr defTabSz="917575">
              <a:defRPr sz="2400">
                <a:solidFill>
                  <a:schemeClr val="tx1"/>
                </a:solidFill>
                <a:latin typeface="Arial" charset="0"/>
              </a:defRPr>
            </a:lvl1pPr>
            <a:lvl2pPr marL="742950" indent="-285750" defTabSz="917575">
              <a:defRPr sz="2400">
                <a:solidFill>
                  <a:schemeClr val="tx1"/>
                </a:solidFill>
                <a:latin typeface="Arial" charset="0"/>
              </a:defRPr>
            </a:lvl2pPr>
            <a:lvl3pPr marL="1143000" indent="-228600" defTabSz="917575">
              <a:defRPr sz="2400">
                <a:solidFill>
                  <a:schemeClr val="tx1"/>
                </a:solidFill>
                <a:latin typeface="Arial" charset="0"/>
              </a:defRPr>
            </a:lvl3pPr>
            <a:lvl4pPr marL="1600200" indent="-228600" defTabSz="917575">
              <a:defRPr sz="2400">
                <a:solidFill>
                  <a:schemeClr val="tx1"/>
                </a:solidFill>
                <a:latin typeface="Arial" charset="0"/>
              </a:defRPr>
            </a:lvl4pPr>
            <a:lvl5pPr marL="2057400" indent="-228600" defTabSz="917575">
              <a:defRPr sz="2400">
                <a:solidFill>
                  <a:schemeClr val="tx1"/>
                </a:solidFill>
                <a:latin typeface="Arial" charset="0"/>
              </a:defRPr>
            </a:lvl5pPr>
            <a:lvl6pPr marL="2514600" indent="-228600" defTabSz="917575" eaLnBrk="0" fontAlgn="base" hangingPunct="0">
              <a:spcBef>
                <a:spcPct val="0"/>
              </a:spcBef>
              <a:spcAft>
                <a:spcPct val="0"/>
              </a:spcAft>
              <a:defRPr sz="2400">
                <a:solidFill>
                  <a:schemeClr val="tx1"/>
                </a:solidFill>
                <a:latin typeface="Arial" charset="0"/>
              </a:defRPr>
            </a:lvl6pPr>
            <a:lvl7pPr marL="2971800" indent="-228600" defTabSz="917575" eaLnBrk="0" fontAlgn="base" hangingPunct="0">
              <a:spcBef>
                <a:spcPct val="0"/>
              </a:spcBef>
              <a:spcAft>
                <a:spcPct val="0"/>
              </a:spcAft>
              <a:defRPr sz="2400">
                <a:solidFill>
                  <a:schemeClr val="tx1"/>
                </a:solidFill>
                <a:latin typeface="Arial" charset="0"/>
              </a:defRPr>
            </a:lvl7pPr>
            <a:lvl8pPr marL="3429000" indent="-228600" defTabSz="917575" eaLnBrk="0" fontAlgn="base" hangingPunct="0">
              <a:spcBef>
                <a:spcPct val="0"/>
              </a:spcBef>
              <a:spcAft>
                <a:spcPct val="0"/>
              </a:spcAft>
              <a:defRPr sz="2400">
                <a:solidFill>
                  <a:schemeClr val="tx1"/>
                </a:solidFill>
                <a:latin typeface="Arial" charset="0"/>
              </a:defRPr>
            </a:lvl8pPr>
            <a:lvl9pPr marL="3886200" indent="-228600" defTabSz="917575" eaLnBrk="0" fontAlgn="base" hangingPunct="0">
              <a:spcBef>
                <a:spcPct val="0"/>
              </a:spcBef>
              <a:spcAft>
                <a:spcPct val="0"/>
              </a:spcAft>
              <a:defRPr sz="2400">
                <a:solidFill>
                  <a:schemeClr val="tx1"/>
                </a:solidFill>
                <a:latin typeface="Arial" charset="0"/>
              </a:defRPr>
            </a:lvl9pPr>
          </a:lstStyle>
          <a:p>
            <a:fld id="{502DFAB9-525D-4D5E-B0A4-AA0D43440EA5}" type="slidenum">
              <a:rPr lang="en-US" altLang="en-US" sz="1200" smtClean="0"/>
              <a:pPr/>
              <a:t>30</a:t>
            </a:fld>
            <a:endParaRPr lang="en-US" altLang="en-US" sz="1200" smtClean="0"/>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p:spPr>
        <p:txBody>
          <a:bodyPr/>
          <a:lstStyle/>
          <a:p>
            <a:pPr>
              <a:buFontTx/>
              <a:buNone/>
            </a:pPr>
            <a:r>
              <a:rPr lang="en-US" altLang="en-US" sz="1100" smtClean="0"/>
              <a:t>Alternate Layout</a:t>
            </a:r>
          </a:p>
          <a:p>
            <a:r>
              <a:rPr lang="en-US" altLang="en-US" sz="1100" smtClean="0"/>
              <a:t>This layout allows for the use of photos on either the left or right side of the slide title title.</a:t>
            </a:r>
          </a:p>
          <a:p>
            <a:r>
              <a:rPr lang="en-US" altLang="en-US" sz="1100" smtClean="0"/>
              <a:t>See slide one for tips on photo usage.</a:t>
            </a:r>
          </a:p>
          <a:p>
            <a:r>
              <a:rPr lang="en-US" altLang="en-US" sz="1100" smtClean="0"/>
              <a:t>Change the footer by changing “Avionics Engineering Center” to your unit’s name or by deleting “Avionics Engineering Center.” </a:t>
            </a:r>
          </a:p>
          <a:p>
            <a:r>
              <a:rPr lang="en-US" altLang="en-US" sz="1100" smtClean="0"/>
              <a:t>Do not delete “Ohio University” from the footer.</a:t>
            </a:r>
          </a:p>
          <a:p>
            <a:endParaRPr lang="en-US" altLang="en-US" sz="110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p:spPr>
        <p:txBody>
          <a:bodyPr/>
          <a:lstStyle>
            <a:lvl1pPr defTabSz="917575">
              <a:defRPr sz="2400">
                <a:solidFill>
                  <a:schemeClr val="tx1"/>
                </a:solidFill>
                <a:latin typeface="Arial" charset="0"/>
              </a:defRPr>
            </a:lvl1pPr>
            <a:lvl2pPr marL="742950" indent="-285750" defTabSz="917575">
              <a:defRPr sz="2400">
                <a:solidFill>
                  <a:schemeClr val="tx1"/>
                </a:solidFill>
                <a:latin typeface="Arial" charset="0"/>
              </a:defRPr>
            </a:lvl2pPr>
            <a:lvl3pPr marL="1143000" indent="-228600" defTabSz="917575">
              <a:defRPr sz="2400">
                <a:solidFill>
                  <a:schemeClr val="tx1"/>
                </a:solidFill>
                <a:latin typeface="Arial" charset="0"/>
              </a:defRPr>
            </a:lvl3pPr>
            <a:lvl4pPr marL="1600200" indent="-228600" defTabSz="917575">
              <a:defRPr sz="2400">
                <a:solidFill>
                  <a:schemeClr val="tx1"/>
                </a:solidFill>
                <a:latin typeface="Arial" charset="0"/>
              </a:defRPr>
            </a:lvl4pPr>
            <a:lvl5pPr marL="2057400" indent="-228600" defTabSz="917575">
              <a:defRPr sz="2400">
                <a:solidFill>
                  <a:schemeClr val="tx1"/>
                </a:solidFill>
                <a:latin typeface="Arial" charset="0"/>
              </a:defRPr>
            </a:lvl5pPr>
            <a:lvl6pPr marL="2514600" indent="-228600" defTabSz="917575" eaLnBrk="0" fontAlgn="base" hangingPunct="0">
              <a:spcBef>
                <a:spcPct val="0"/>
              </a:spcBef>
              <a:spcAft>
                <a:spcPct val="0"/>
              </a:spcAft>
              <a:defRPr sz="2400">
                <a:solidFill>
                  <a:schemeClr val="tx1"/>
                </a:solidFill>
                <a:latin typeface="Arial" charset="0"/>
              </a:defRPr>
            </a:lvl6pPr>
            <a:lvl7pPr marL="2971800" indent="-228600" defTabSz="917575" eaLnBrk="0" fontAlgn="base" hangingPunct="0">
              <a:spcBef>
                <a:spcPct val="0"/>
              </a:spcBef>
              <a:spcAft>
                <a:spcPct val="0"/>
              </a:spcAft>
              <a:defRPr sz="2400">
                <a:solidFill>
                  <a:schemeClr val="tx1"/>
                </a:solidFill>
                <a:latin typeface="Arial" charset="0"/>
              </a:defRPr>
            </a:lvl7pPr>
            <a:lvl8pPr marL="3429000" indent="-228600" defTabSz="917575" eaLnBrk="0" fontAlgn="base" hangingPunct="0">
              <a:spcBef>
                <a:spcPct val="0"/>
              </a:spcBef>
              <a:spcAft>
                <a:spcPct val="0"/>
              </a:spcAft>
              <a:defRPr sz="2400">
                <a:solidFill>
                  <a:schemeClr val="tx1"/>
                </a:solidFill>
                <a:latin typeface="Arial" charset="0"/>
              </a:defRPr>
            </a:lvl8pPr>
            <a:lvl9pPr marL="3886200" indent="-228600" defTabSz="917575" eaLnBrk="0" fontAlgn="base" hangingPunct="0">
              <a:spcBef>
                <a:spcPct val="0"/>
              </a:spcBef>
              <a:spcAft>
                <a:spcPct val="0"/>
              </a:spcAft>
              <a:defRPr sz="2400">
                <a:solidFill>
                  <a:schemeClr val="tx1"/>
                </a:solidFill>
                <a:latin typeface="Arial" charset="0"/>
              </a:defRPr>
            </a:lvl9pPr>
          </a:lstStyle>
          <a:p>
            <a:fld id="{502DFAB9-525D-4D5E-B0A4-AA0D43440EA5}" type="slidenum">
              <a:rPr lang="en-US" altLang="en-US" sz="1200" smtClean="0"/>
              <a:pPr/>
              <a:t>31</a:t>
            </a:fld>
            <a:endParaRPr lang="en-US" altLang="en-US" sz="1200" smtClean="0"/>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p:spPr>
        <p:txBody>
          <a:bodyPr/>
          <a:lstStyle/>
          <a:p>
            <a:pPr>
              <a:buFontTx/>
              <a:buNone/>
            </a:pPr>
            <a:r>
              <a:rPr lang="en-US" altLang="en-US" sz="1100" smtClean="0"/>
              <a:t>Alternate Layout</a:t>
            </a:r>
          </a:p>
          <a:p>
            <a:r>
              <a:rPr lang="en-US" altLang="en-US" sz="1100" smtClean="0"/>
              <a:t>This layout allows for the use of photos on either the left or right side of the slide title title.</a:t>
            </a:r>
          </a:p>
          <a:p>
            <a:r>
              <a:rPr lang="en-US" altLang="en-US" sz="1100" smtClean="0"/>
              <a:t>See slide one for tips on photo usage.</a:t>
            </a:r>
          </a:p>
          <a:p>
            <a:r>
              <a:rPr lang="en-US" altLang="en-US" sz="1100" smtClean="0"/>
              <a:t>Change the footer by changing “Avionics Engineering Center” to your unit’s name or by deleting “Avionics Engineering Center.” </a:t>
            </a:r>
          </a:p>
          <a:p>
            <a:r>
              <a:rPr lang="en-US" altLang="en-US" sz="1100" smtClean="0"/>
              <a:t>Do not delete “Ohio University” from the footer.</a:t>
            </a:r>
          </a:p>
          <a:p>
            <a:endParaRPr lang="en-US" altLang="en-US" sz="110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p:spPr>
        <p:txBody>
          <a:bodyPr/>
          <a:lstStyle>
            <a:lvl1pPr defTabSz="917575">
              <a:defRPr sz="2400">
                <a:solidFill>
                  <a:schemeClr val="tx1"/>
                </a:solidFill>
                <a:latin typeface="Arial" charset="0"/>
              </a:defRPr>
            </a:lvl1pPr>
            <a:lvl2pPr marL="742950" indent="-285750" defTabSz="917575">
              <a:defRPr sz="2400">
                <a:solidFill>
                  <a:schemeClr val="tx1"/>
                </a:solidFill>
                <a:latin typeface="Arial" charset="0"/>
              </a:defRPr>
            </a:lvl2pPr>
            <a:lvl3pPr marL="1143000" indent="-228600" defTabSz="917575">
              <a:defRPr sz="2400">
                <a:solidFill>
                  <a:schemeClr val="tx1"/>
                </a:solidFill>
                <a:latin typeface="Arial" charset="0"/>
              </a:defRPr>
            </a:lvl3pPr>
            <a:lvl4pPr marL="1600200" indent="-228600" defTabSz="917575">
              <a:defRPr sz="2400">
                <a:solidFill>
                  <a:schemeClr val="tx1"/>
                </a:solidFill>
                <a:latin typeface="Arial" charset="0"/>
              </a:defRPr>
            </a:lvl4pPr>
            <a:lvl5pPr marL="2057400" indent="-228600" defTabSz="917575">
              <a:defRPr sz="2400">
                <a:solidFill>
                  <a:schemeClr val="tx1"/>
                </a:solidFill>
                <a:latin typeface="Arial" charset="0"/>
              </a:defRPr>
            </a:lvl5pPr>
            <a:lvl6pPr marL="2514600" indent="-228600" defTabSz="917575" eaLnBrk="0" fontAlgn="base" hangingPunct="0">
              <a:spcBef>
                <a:spcPct val="0"/>
              </a:spcBef>
              <a:spcAft>
                <a:spcPct val="0"/>
              </a:spcAft>
              <a:defRPr sz="2400">
                <a:solidFill>
                  <a:schemeClr val="tx1"/>
                </a:solidFill>
                <a:latin typeface="Arial" charset="0"/>
              </a:defRPr>
            </a:lvl6pPr>
            <a:lvl7pPr marL="2971800" indent="-228600" defTabSz="917575" eaLnBrk="0" fontAlgn="base" hangingPunct="0">
              <a:spcBef>
                <a:spcPct val="0"/>
              </a:spcBef>
              <a:spcAft>
                <a:spcPct val="0"/>
              </a:spcAft>
              <a:defRPr sz="2400">
                <a:solidFill>
                  <a:schemeClr val="tx1"/>
                </a:solidFill>
                <a:latin typeface="Arial" charset="0"/>
              </a:defRPr>
            </a:lvl7pPr>
            <a:lvl8pPr marL="3429000" indent="-228600" defTabSz="917575" eaLnBrk="0" fontAlgn="base" hangingPunct="0">
              <a:spcBef>
                <a:spcPct val="0"/>
              </a:spcBef>
              <a:spcAft>
                <a:spcPct val="0"/>
              </a:spcAft>
              <a:defRPr sz="2400">
                <a:solidFill>
                  <a:schemeClr val="tx1"/>
                </a:solidFill>
                <a:latin typeface="Arial" charset="0"/>
              </a:defRPr>
            </a:lvl8pPr>
            <a:lvl9pPr marL="3886200" indent="-228600" defTabSz="917575" eaLnBrk="0" fontAlgn="base" hangingPunct="0">
              <a:spcBef>
                <a:spcPct val="0"/>
              </a:spcBef>
              <a:spcAft>
                <a:spcPct val="0"/>
              </a:spcAft>
              <a:defRPr sz="2400">
                <a:solidFill>
                  <a:schemeClr val="tx1"/>
                </a:solidFill>
                <a:latin typeface="Arial" charset="0"/>
              </a:defRPr>
            </a:lvl9pPr>
          </a:lstStyle>
          <a:p>
            <a:fld id="{502DFAB9-525D-4D5E-B0A4-AA0D43440EA5}" type="slidenum">
              <a:rPr lang="en-US" altLang="en-US" sz="1200" smtClean="0"/>
              <a:pPr/>
              <a:t>32</a:t>
            </a:fld>
            <a:endParaRPr lang="en-US" altLang="en-US" sz="1200" smtClean="0"/>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p:spPr>
        <p:txBody>
          <a:bodyPr/>
          <a:lstStyle/>
          <a:p>
            <a:pPr>
              <a:buFontTx/>
              <a:buNone/>
            </a:pPr>
            <a:r>
              <a:rPr lang="en-US" altLang="en-US" sz="1100" smtClean="0"/>
              <a:t>Alternate Layout</a:t>
            </a:r>
          </a:p>
          <a:p>
            <a:r>
              <a:rPr lang="en-US" altLang="en-US" sz="1100" smtClean="0"/>
              <a:t>This layout allows for the use of photos on either the left or right side of the slide title title.</a:t>
            </a:r>
          </a:p>
          <a:p>
            <a:r>
              <a:rPr lang="en-US" altLang="en-US" sz="1100" smtClean="0"/>
              <a:t>See slide one for tips on photo usage.</a:t>
            </a:r>
          </a:p>
          <a:p>
            <a:r>
              <a:rPr lang="en-US" altLang="en-US" sz="1100" smtClean="0"/>
              <a:t>Change the footer by changing “Avionics Engineering Center” to your unit’s name or by deleting “Avionics Engineering Center.” </a:t>
            </a:r>
          </a:p>
          <a:p>
            <a:r>
              <a:rPr lang="en-US" altLang="en-US" sz="1100" smtClean="0"/>
              <a:t>Do not delete “Ohio University” from the footer.</a:t>
            </a:r>
          </a:p>
          <a:p>
            <a:endParaRPr lang="en-US" altLang="en-US" sz="110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p:spPr>
        <p:txBody>
          <a:bodyPr/>
          <a:lstStyle>
            <a:lvl1pPr defTabSz="917575">
              <a:defRPr sz="2400">
                <a:solidFill>
                  <a:schemeClr val="tx1"/>
                </a:solidFill>
                <a:latin typeface="Arial" charset="0"/>
              </a:defRPr>
            </a:lvl1pPr>
            <a:lvl2pPr marL="742950" indent="-285750" defTabSz="917575">
              <a:defRPr sz="2400">
                <a:solidFill>
                  <a:schemeClr val="tx1"/>
                </a:solidFill>
                <a:latin typeface="Arial" charset="0"/>
              </a:defRPr>
            </a:lvl2pPr>
            <a:lvl3pPr marL="1143000" indent="-228600" defTabSz="917575">
              <a:defRPr sz="2400">
                <a:solidFill>
                  <a:schemeClr val="tx1"/>
                </a:solidFill>
                <a:latin typeface="Arial" charset="0"/>
              </a:defRPr>
            </a:lvl3pPr>
            <a:lvl4pPr marL="1600200" indent="-228600" defTabSz="917575">
              <a:defRPr sz="2400">
                <a:solidFill>
                  <a:schemeClr val="tx1"/>
                </a:solidFill>
                <a:latin typeface="Arial" charset="0"/>
              </a:defRPr>
            </a:lvl4pPr>
            <a:lvl5pPr marL="2057400" indent="-228600" defTabSz="917575">
              <a:defRPr sz="2400">
                <a:solidFill>
                  <a:schemeClr val="tx1"/>
                </a:solidFill>
                <a:latin typeface="Arial" charset="0"/>
              </a:defRPr>
            </a:lvl5pPr>
            <a:lvl6pPr marL="2514600" indent="-228600" defTabSz="917575" eaLnBrk="0" fontAlgn="base" hangingPunct="0">
              <a:spcBef>
                <a:spcPct val="0"/>
              </a:spcBef>
              <a:spcAft>
                <a:spcPct val="0"/>
              </a:spcAft>
              <a:defRPr sz="2400">
                <a:solidFill>
                  <a:schemeClr val="tx1"/>
                </a:solidFill>
                <a:latin typeface="Arial" charset="0"/>
              </a:defRPr>
            </a:lvl6pPr>
            <a:lvl7pPr marL="2971800" indent="-228600" defTabSz="917575" eaLnBrk="0" fontAlgn="base" hangingPunct="0">
              <a:spcBef>
                <a:spcPct val="0"/>
              </a:spcBef>
              <a:spcAft>
                <a:spcPct val="0"/>
              </a:spcAft>
              <a:defRPr sz="2400">
                <a:solidFill>
                  <a:schemeClr val="tx1"/>
                </a:solidFill>
                <a:latin typeface="Arial" charset="0"/>
              </a:defRPr>
            </a:lvl7pPr>
            <a:lvl8pPr marL="3429000" indent="-228600" defTabSz="917575" eaLnBrk="0" fontAlgn="base" hangingPunct="0">
              <a:spcBef>
                <a:spcPct val="0"/>
              </a:spcBef>
              <a:spcAft>
                <a:spcPct val="0"/>
              </a:spcAft>
              <a:defRPr sz="2400">
                <a:solidFill>
                  <a:schemeClr val="tx1"/>
                </a:solidFill>
                <a:latin typeface="Arial" charset="0"/>
              </a:defRPr>
            </a:lvl8pPr>
            <a:lvl9pPr marL="3886200" indent="-228600" defTabSz="917575" eaLnBrk="0" fontAlgn="base" hangingPunct="0">
              <a:spcBef>
                <a:spcPct val="0"/>
              </a:spcBef>
              <a:spcAft>
                <a:spcPct val="0"/>
              </a:spcAft>
              <a:defRPr sz="2400">
                <a:solidFill>
                  <a:schemeClr val="tx1"/>
                </a:solidFill>
                <a:latin typeface="Arial" charset="0"/>
              </a:defRPr>
            </a:lvl9pPr>
          </a:lstStyle>
          <a:p>
            <a:fld id="{502DFAB9-525D-4D5E-B0A4-AA0D43440EA5}" type="slidenum">
              <a:rPr lang="en-US" altLang="en-US" sz="1200" smtClean="0"/>
              <a:pPr/>
              <a:t>33</a:t>
            </a:fld>
            <a:endParaRPr lang="en-US" altLang="en-US" sz="1200" smtClean="0"/>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p:spPr>
        <p:txBody>
          <a:bodyPr/>
          <a:lstStyle/>
          <a:p>
            <a:pPr>
              <a:buFontTx/>
              <a:buNone/>
            </a:pPr>
            <a:r>
              <a:rPr lang="en-US" altLang="en-US" sz="1100" smtClean="0"/>
              <a:t>Alternate Layout</a:t>
            </a:r>
          </a:p>
          <a:p>
            <a:r>
              <a:rPr lang="en-US" altLang="en-US" sz="1100" smtClean="0"/>
              <a:t>This layout allows for the use of photos on either the left or right side of the slide title title.</a:t>
            </a:r>
          </a:p>
          <a:p>
            <a:r>
              <a:rPr lang="en-US" altLang="en-US" sz="1100" smtClean="0"/>
              <a:t>See slide one for tips on photo usage.</a:t>
            </a:r>
          </a:p>
          <a:p>
            <a:r>
              <a:rPr lang="en-US" altLang="en-US" sz="1100" smtClean="0"/>
              <a:t>Change the footer by changing “Avionics Engineering Center” to your unit’s name or by deleting “Avionics Engineering Center.” </a:t>
            </a:r>
          </a:p>
          <a:p>
            <a:r>
              <a:rPr lang="en-US" altLang="en-US" sz="1100" smtClean="0"/>
              <a:t>Do not delete “Ohio University” from the footer.</a:t>
            </a:r>
          </a:p>
          <a:p>
            <a:endParaRPr lang="en-US" altLang="en-US" sz="110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p:spPr>
        <p:txBody>
          <a:bodyPr/>
          <a:lstStyle>
            <a:lvl1pPr defTabSz="917575">
              <a:defRPr sz="2400">
                <a:solidFill>
                  <a:schemeClr val="tx1"/>
                </a:solidFill>
                <a:latin typeface="Arial" charset="0"/>
              </a:defRPr>
            </a:lvl1pPr>
            <a:lvl2pPr marL="742950" indent="-285750" defTabSz="917575">
              <a:defRPr sz="2400">
                <a:solidFill>
                  <a:schemeClr val="tx1"/>
                </a:solidFill>
                <a:latin typeface="Arial" charset="0"/>
              </a:defRPr>
            </a:lvl2pPr>
            <a:lvl3pPr marL="1143000" indent="-228600" defTabSz="917575">
              <a:defRPr sz="2400">
                <a:solidFill>
                  <a:schemeClr val="tx1"/>
                </a:solidFill>
                <a:latin typeface="Arial" charset="0"/>
              </a:defRPr>
            </a:lvl3pPr>
            <a:lvl4pPr marL="1600200" indent="-228600" defTabSz="917575">
              <a:defRPr sz="2400">
                <a:solidFill>
                  <a:schemeClr val="tx1"/>
                </a:solidFill>
                <a:latin typeface="Arial" charset="0"/>
              </a:defRPr>
            </a:lvl4pPr>
            <a:lvl5pPr marL="2057400" indent="-228600" defTabSz="917575">
              <a:defRPr sz="2400">
                <a:solidFill>
                  <a:schemeClr val="tx1"/>
                </a:solidFill>
                <a:latin typeface="Arial" charset="0"/>
              </a:defRPr>
            </a:lvl5pPr>
            <a:lvl6pPr marL="2514600" indent="-228600" defTabSz="917575" eaLnBrk="0" fontAlgn="base" hangingPunct="0">
              <a:spcBef>
                <a:spcPct val="0"/>
              </a:spcBef>
              <a:spcAft>
                <a:spcPct val="0"/>
              </a:spcAft>
              <a:defRPr sz="2400">
                <a:solidFill>
                  <a:schemeClr val="tx1"/>
                </a:solidFill>
                <a:latin typeface="Arial" charset="0"/>
              </a:defRPr>
            </a:lvl6pPr>
            <a:lvl7pPr marL="2971800" indent="-228600" defTabSz="917575" eaLnBrk="0" fontAlgn="base" hangingPunct="0">
              <a:spcBef>
                <a:spcPct val="0"/>
              </a:spcBef>
              <a:spcAft>
                <a:spcPct val="0"/>
              </a:spcAft>
              <a:defRPr sz="2400">
                <a:solidFill>
                  <a:schemeClr val="tx1"/>
                </a:solidFill>
                <a:latin typeface="Arial" charset="0"/>
              </a:defRPr>
            </a:lvl7pPr>
            <a:lvl8pPr marL="3429000" indent="-228600" defTabSz="917575" eaLnBrk="0" fontAlgn="base" hangingPunct="0">
              <a:spcBef>
                <a:spcPct val="0"/>
              </a:spcBef>
              <a:spcAft>
                <a:spcPct val="0"/>
              </a:spcAft>
              <a:defRPr sz="2400">
                <a:solidFill>
                  <a:schemeClr val="tx1"/>
                </a:solidFill>
                <a:latin typeface="Arial" charset="0"/>
              </a:defRPr>
            </a:lvl8pPr>
            <a:lvl9pPr marL="3886200" indent="-228600" defTabSz="917575" eaLnBrk="0" fontAlgn="base" hangingPunct="0">
              <a:spcBef>
                <a:spcPct val="0"/>
              </a:spcBef>
              <a:spcAft>
                <a:spcPct val="0"/>
              </a:spcAft>
              <a:defRPr sz="2400">
                <a:solidFill>
                  <a:schemeClr val="tx1"/>
                </a:solidFill>
                <a:latin typeface="Arial" charset="0"/>
              </a:defRPr>
            </a:lvl9pPr>
          </a:lstStyle>
          <a:p>
            <a:fld id="{502DFAB9-525D-4D5E-B0A4-AA0D43440EA5}" type="slidenum">
              <a:rPr lang="en-US" altLang="en-US" sz="1200" smtClean="0"/>
              <a:pPr/>
              <a:t>34</a:t>
            </a:fld>
            <a:endParaRPr lang="en-US" altLang="en-US" sz="1200" smtClean="0"/>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p:spPr>
        <p:txBody>
          <a:bodyPr/>
          <a:lstStyle/>
          <a:p>
            <a:pPr>
              <a:buFontTx/>
              <a:buNone/>
            </a:pPr>
            <a:r>
              <a:rPr lang="en-US" altLang="en-US" sz="1100" smtClean="0"/>
              <a:t>Alternate Layout</a:t>
            </a:r>
          </a:p>
          <a:p>
            <a:r>
              <a:rPr lang="en-US" altLang="en-US" sz="1100" smtClean="0"/>
              <a:t>This layout allows for the use of photos on either the left or right side of the slide title title.</a:t>
            </a:r>
          </a:p>
          <a:p>
            <a:r>
              <a:rPr lang="en-US" altLang="en-US" sz="1100" smtClean="0"/>
              <a:t>See slide one for tips on photo usage.</a:t>
            </a:r>
          </a:p>
          <a:p>
            <a:r>
              <a:rPr lang="en-US" altLang="en-US" sz="1100" smtClean="0"/>
              <a:t>Change the footer by changing “Avionics Engineering Center” to your unit’s name or by deleting “Avionics Engineering Center.” </a:t>
            </a:r>
          </a:p>
          <a:p>
            <a:r>
              <a:rPr lang="en-US" altLang="en-US" sz="1100" smtClean="0"/>
              <a:t>Do not delete “Ohio University” from the footer.</a:t>
            </a:r>
          </a:p>
          <a:p>
            <a:endParaRPr lang="en-US" altLang="en-US" sz="1100"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lvl1pPr defTabSz="917575">
              <a:defRPr sz="2400">
                <a:solidFill>
                  <a:schemeClr val="tx1"/>
                </a:solidFill>
                <a:latin typeface="Arial" charset="0"/>
              </a:defRPr>
            </a:lvl1pPr>
            <a:lvl2pPr marL="742950" indent="-285750" defTabSz="917575">
              <a:defRPr sz="2400">
                <a:solidFill>
                  <a:schemeClr val="tx1"/>
                </a:solidFill>
                <a:latin typeface="Arial" charset="0"/>
              </a:defRPr>
            </a:lvl2pPr>
            <a:lvl3pPr marL="1143000" indent="-228600" defTabSz="917575">
              <a:defRPr sz="2400">
                <a:solidFill>
                  <a:schemeClr val="tx1"/>
                </a:solidFill>
                <a:latin typeface="Arial" charset="0"/>
              </a:defRPr>
            </a:lvl3pPr>
            <a:lvl4pPr marL="1600200" indent="-228600" defTabSz="917575">
              <a:defRPr sz="2400">
                <a:solidFill>
                  <a:schemeClr val="tx1"/>
                </a:solidFill>
                <a:latin typeface="Arial" charset="0"/>
              </a:defRPr>
            </a:lvl4pPr>
            <a:lvl5pPr marL="2057400" indent="-228600" defTabSz="917575">
              <a:defRPr sz="2400">
                <a:solidFill>
                  <a:schemeClr val="tx1"/>
                </a:solidFill>
                <a:latin typeface="Arial" charset="0"/>
              </a:defRPr>
            </a:lvl5pPr>
            <a:lvl6pPr marL="2514600" indent="-228600" defTabSz="917575" eaLnBrk="0" fontAlgn="base" hangingPunct="0">
              <a:spcBef>
                <a:spcPct val="0"/>
              </a:spcBef>
              <a:spcAft>
                <a:spcPct val="0"/>
              </a:spcAft>
              <a:defRPr sz="2400">
                <a:solidFill>
                  <a:schemeClr val="tx1"/>
                </a:solidFill>
                <a:latin typeface="Arial" charset="0"/>
              </a:defRPr>
            </a:lvl6pPr>
            <a:lvl7pPr marL="2971800" indent="-228600" defTabSz="917575" eaLnBrk="0" fontAlgn="base" hangingPunct="0">
              <a:spcBef>
                <a:spcPct val="0"/>
              </a:spcBef>
              <a:spcAft>
                <a:spcPct val="0"/>
              </a:spcAft>
              <a:defRPr sz="2400">
                <a:solidFill>
                  <a:schemeClr val="tx1"/>
                </a:solidFill>
                <a:latin typeface="Arial" charset="0"/>
              </a:defRPr>
            </a:lvl7pPr>
            <a:lvl8pPr marL="3429000" indent="-228600" defTabSz="917575" eaLnBrk="0" fontAlgn="base" hangingPunct="0">
              <a:spcBef>
                <a:spcPct val="0"/>
              </a:spcBef>
              <a:spcAft>
                <a:spcPct val="0"/>
              </a:spcAft>
              <a:defRPr sz="2400">
                <a:solidFill>
                  <a:schemeClr val="tx1"/>
                </a:solidFill>
                <a:latin typeface="Arial" charset="0"/>
              </a:defRPr>
            </a:lvl8pPr>
            <a:lvl9pPr marL="3886200" indent="-228600" defTabSz="917575" eaLnBrk="0" fontAlgn="base" hangingPunct="0">
              <a:spcBef>
                <a:spcPct val="0"/>
              </a:spcBef>
              <a:spcAft>
                <a:spcPct val="0"/>
              </a:spcAft>
              <a:defRPr sz="2400">
                <a:solidFill>
                  <a:schemeClr val="tx1"/>
                </a:solidFill>
                <a:latin typeface="Arial" charset="0"/>
              </a:defRPr>
            </a:lvl9pPr>
          </a:lstStyle>
          <a:p>
            <a:fld id="{CB0546A8-B6FD-4B16-8CC3-1108A0F810FE}" type="slidenum">
              <a:rPr lang="en-US" altLang="en-US" sz="1200" smtClean="0"/>
              <a:pPr/>
              <a:t>35</a:t>
            </a:fld>
            <a:endParaRPr lang="en-US" altLang="en-US" sz="1200" smtClean="0"/>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p:spPr>
        <p:txBody>
          <a:bodyPr/>
          <a:lstStyle/>
          <a:p>
            <a:pPr>
              <a:buFontTx/>
              <a:buNone/>
            </a:pPr>
            <a:r>
              <a:rPr lang="en-US" altLang="en-US" sz="1100" smtClean="0"/>
              <a:t>Alternate Layout</a:t>
            </a:r>
          </a:p>
          <a:p>
            <a:r>
              <a:rPr lang="en-US" altLang="en-US" sz="1100" smtClean="0"/>
              <a:t>This layout allows for the use of photos on either the left or right side of the slide title title.</a:t>
            </a:r>
          </a:p>
          <a:p>
            <a:r>
              <a:rPr lang="en-US" altLang="en-US" sz="1100" smtClean="0"/>
              <a:t>See slide one for tips on photo usage.</a:t>
            </a:r>
          </a:p>
          <a:p>
            <a:r>
              <a:rPr lang="en-US" altLang="en-US" sz="1100" smtClean="0"/>
              <a:t>Change the footer by changing “Avionics Engineering Center” to your unit’s name or by deleting “Avionics Engineering Center.” </a:t>
            </a:r>
          </a:p>
          <a:p>
            <a:r>
              <a:rPr lang="en-US" altLang="en-US" sz="1100" smtClean="0"/>
              <a:t>Do not delete “Ohio University” from the footer.</a:t>
            </a:r>
          </a:p>
          <a:p>
            <a:endParaRPr lang="en-US" altLang="en-US" sz="110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lvl1pPr defTabSz="917575">
              <a:defRPr sz="2400">
                <a:solidFill>
                  <a:schemeClr val="tx1"/>
                </a:solidFill>
                <a:latin typeface="Arial" charset="0"/>
              </a:defRPr>
            </a:lvl1pPr>
            <a:lvl2pPr marL="742950" indent="-285750" defTabSz="917575">
              <a:defRPr sz="2400">
                <a:solidFill>
                  <a:schemeClr val="tx1"/>
                </a:solidFill>
                <a:latin typeface="Arial" charset="0"/>
              </a:defRPr>
            </a:lvl2pPr>
            <a:lvl3pPr marL="1143000" indent="-228600" defTabSz="917575">
              <a:defRPr sz="2400">
                <a:solidFill>
                  <a:schemeClr val="tx1"/>
                </a:solidFill>
                <a:latin typeface="Arial" charset="0"/>
              </a:defRPr>
            </a:lvl3pPr>
            <a:lvl4pPr marL="1600200" indent="-228600" defTabSz="917575">
              <a:defRPr sz="2400">
                <a:solidFill>
                  <a:schemeClr val="tx1"/>
                </a:solidFill>
                <a:latin typeface="Arial" charset="0"/>
              </a:defRPr>
            </a:lvl4pPr>
            <a:lvl5pPr marL="2057400" indent="-228600" defTabSz="917575">
              <a:defRPr sz="2400">
                <a:solidFill>
                  <a:schemeClr val="tx1"/>
                </a:solidFill>
                <a:latin typeface="Arial" charset="0"/>
              </a:defRPr>
            </a:lvl5pPr>
            <a:lvl6pPr marL="2514600" indent="-228600" defTabSz="917575" eaLnBrk="0" fontAlgn="base" hangingPunct="0">
              <a:spcBef>
                <a:spcPct val="0"/>
              </a:spcBef>
              <a:spcAft>
                <a:spcPct val="0"/>
              </a:spcAft>
              <a:defRPr sz="2400">
                <a:solidFill>
                  <a:schemeClr val="tx1"/>
                </a:solidFill>
                <a:latin typeface="Arial" charset="0"/>
              </a:defRPr>
            </a:lvl6pPr>
            <a:lvl7pPr marL="2971800" indent="-228600" defTabSz="917575" eaLnBrk="0" fontAlgn="base" hangingPunct="0">
              <a:spcBef>
                <a:spcPct val="0"/>
              </a:spcBef>
              <a:spcAft>
                <a:spcPct val="0"/>
              </a:spcAft>
              <a:defRPr sz="2400">
                <a:solidFill>
                  <a:schemeClr val="tx1"/>
                </a:solidFill>
                <a:latin typeface="Arial" charset="0"/>
              </a:defRPr>
            </a:lvl7pPr>
            <a:lvl8pPr marL="3429000" indent="-228600" defTabSz="917575" eaLnBrk="0" fontAlgn="base" hangingPunct="0">
              <a:spcBef>
                <a:spcPct val="0"/>
              </a:spcBef>
              <a:spcAft>
                <a:spcPct val="0"/>
              </a:spcAft>
              <a:defRPr sz="2400">
                <a:solidFill>
                  <a:schemeClr val="tx1"/>
                </a:solidFill>
                <a:latin typeface="Arial" charset="0"/>
              </a:defRPr>
            </a:lvl8pPr>
            <a:lvl9pPr marL="3886200" indent="-228600" defTabSz="917575" eaLnBrk="0" fontAlgn="base" hangingPunct="0">
              <a:spcBef>
                <a:spcPct val="0"/>
              </a:spcBef>
              <a:spcAft>
                <a:spcPct val="0"/>
              </a:spcAft>
              <a:defRPr sz="2400">
                <a:solidFill>
                  <a:schemeClr val="tx1"/>
                </a:solidFill>
                <a:latin typeface="Arial" charset="0"/>
              </a:defRPr>
            </a:lvl9pPr>
          </a:lstStyle>
          <a:p>
            <a:fld id="{3A4D4BA9-C65E-4536-A8E4-5819D7C77793}" type="slidenum">
              <a:rPr lang="en-US" altLang="en-US" sz="1200" smtClean="0"/>
              <a:pPr/>
              <a:t>4</a:t>
            </a:fld>
            <a:endParaRPr lang="en-US" altLang="en-US" sz="1200"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p:spPr>
        <p:txBody>
          <a:bodyPr/>
          <a:lstStyle/>
          <a:p>
            <a:pPr>
              <a:buFontTx/>
              <a:buNone/>
            </a:pPr>
            <a:r>
              <a:rPr lang="en-US" altLang="en-US" sz="1100" smtClean="0"/>
              <a:t>Alternate Layout</a:t>
            </a:r>
          </a:p>
          <a:p>
            <a:r>
              <a:rPr lang="en-US" altLang="en-US" sz="1100" smtClean="0"/>
              <a:t>This layout allows for the use of photos on either the left or right side of the slide title title.</a:t>
            </a:r>
          </a:p>
          <a:p>
            <a:r>
              <a:rPr lang="en-US" altLang="en-US" sz="1100" smtClean="0"/>
              <a:t>See slide one for tips on photo usage.</a:t>
            </a:r>
          </a:p>
          <a:p>
            <a:r>
              <a:rPr lang="en-US" altLang="en-US" sz="1100" smtClean="0"/>
              <a:t>Change the footer by changing “Avionics Engineering Center” to your unit’s name or by deleting “Avionics Engineering Center.” </a:t>
            </a:r>
          </a:p>
          <a:p>
            <a:r>
              <a:rPr lang="en-US" altLang="en-US" sz="1100" smtClean="0"/>
              <a:t>Do not delete “Ohio University” from the footer.</a:t>
            </a:r>
          </a:p>
          <a:p>
            <a:endParaRPr lang="en-US" altLang="en-US" sz="110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lvl1pPr defTabSz="917575">
              <a:defRPr sz="2400">
                <a:solidFill>
                  <a:schemeClr val="tx1"/>
                </a:solidFill>
                <a:latin typeface="Arial" charset="0"/>
              </a:defRPr>
            </a:lvl1pPr>
            <a:lvl2pPr marL="742950" indent="-285750" defTabSz="917575">
              <a:defRPr sz="2400">
                <a:solidFill>
                  <a:schemeClr val="tx1"/>
                </a:solidFill>
                <a:latin typeface="Arial" charset="0"/>
              </a:defRPr>
            </a:lvl2pPr>
            <a:lvl3pPr marL="1143000" indent="-228600" defTabSz="917575">
              <a:defRPr sz="2400">
                <a:solidFill>
                  <a:schemeClr val="tx1"/>
                </a:solidFill>
                <a:latin typeface="Arial" charset="0"/>
              </a:defRPr>
            </a:lvl3pPr>
            <a:lvl4pPr marL="1600200" indent="-228600" defTabSz="917575">
              <a:defRPr sz="2400">
                <a:solidFill>
                  <a:schemeClr val="tx1"/>
                </a:solidFill>
                <a:latin typeface="Arial" charset="0"/>
              </a:defRPr>
            </a:lvl4pPr>
            <a:lvl5pPr marL="2057400" indent="-228600" defTabSz="917575">
              <a:defRPr sz="2400">
                <a:solidFill>
                  <a:schemeClr val="tx1"/>
                </a:solidFill>
                <a:latin typeface="Arial" charset="0"/>
              </a:defRPr>
            </a:lvl5pPr>
            <a:lvl6pPr marL="2514600" indent="-228600" defTabSz="917575" eaLnBrk="0" fontAlgn="base" hangingPunct="0">
              <a:spcBef>
                <a:spcPct val="0"/>
              </a:spcBef>
              <a:spcAft>
                <a:spcPct val="0"/>
              </a:spcAft>
              <a:defRPr sz="2400">
                <a:solidFill>
                  <a:schemeClr val="tx1"/>
                </a:solidFill>
                <a:latin typeface="Arial" charset="0"/>
              </a:defRPr>
            </a:lvl6pPr>
            <a:lvl7pPr marL="2971800" indent="-228600" defTabSz="917575" eaLnBrk="0" fontAlgn="base" hangingPunct="0">
              <a:spcBef>
                <a:spcPct val="0"/>
              </a:spcBef>
              <a:spcAft>
                <a:spcPct val="0"/>
              </a:spcAft>
              <a:defRPr sz="2400">
                <a:solidFill>
                  <a:schemeClr val="tx1"/>
                </a:solidFill>
                <a:latin typeface="Arial" charset="0"/>
              </a:defRPr>
            </a:lvl7pPr>
            <a:lvl8pPr marL="3429000" indent="-228600" defTabSz="917575" eaLnBrk="0" fontAlgn="base" hangingPunct="0">
              <a:spcBef>
                <a:spcPct val="0"/>
              </a:spcBef>
              <a:spcAft>
                <a:spcPct val="0"/>
              </a:spcAft>
              <a:defRPr sz="2400">
                <a:solidFill>
                  <a:schemeClr val="tx1"/>
                </a:solidFill>
                <a:latin typeface="Arial" charset="0"/>
              </a:defRPr>
            </a:lvl8pPr>
            <a:lvl9pPr marL="3886200" indent="-228600" defTabSz="917575" eaLnBrk="0" fontAlgn="base" hangingPunct="0">
              <a:spcBef>
                <a:spcPct val="0"/>
              </a:spcBef>
              <a:spcAft>
                <a:spcPct val="0"/>
              </a:spcAft>
              <a:defRPr sz="2400">
                <a:solidFill>
                  <a:schemeClr val="tx1"/>
                </a:solidFill>
                <a:latin typeface="Arial" charset="0"/>
              </a:defRPr>
            </a:lvl9pPr>
          </a:lstStyle>
          <a:p>
            <a:fld id="{7C4CB38D-75DD-45AD-95C4-E1927208D62E}" type="slidenum">
              <a:rPr lang="en-US" altLang="en-US" sz="1200" smtClean="0"/>
              <a:pPr/>
              <a:t>5</a:t>
            </a:fld>
            <a:endParaRPr lang="en-US" altLang="en-US" sz="1200"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p:spPr>
        <p:txBody>
          <a:bodyPr/>
          <a:lstStyle/>
          <a:p>
            <a:pPr>
              <a:buFontTx/>
              <a:buNone/>
            </a:pPr>
            <a:r>
              <a:rPr lang="en-US" altLang="en-US" sz="1100" smtClean="0"/>
              <a:t>Alternate Layout</a:t>
            </a:r>
          </a:p>
          <a:p>
            <a:r>
              <a:rPr lang="en-US" altLang="en-US" sz="1100" smtClean="0"/>
              <a:t>This layout allows for the use of photos on either the left or right side of the slide title title.</a:t>
            </a:r>
          </a:p>
          <a:p>
            <a:r>
              <a:rPr lang="en-US" altLang="en-US" sz="1100" smtClean="0"/>
              <a:t>See slide one for tips on photo usage.</a:t>
            </a:r>
          </a:p>
          <a:p>
            <a:r>
              <a:rPr lang="en-US" altLang="en-US" sz="1100" smtClean="0"/>
              <a:t>Change the footer by changing “Avionics Engineering Center” to your unit’s name or by deleting “Avionics Engineering Center.” </a:t>
            </a:r>
          </a:p>
          <a:p>
            <a:r>
              <a:rPr lang="en-US" altLang="en-US" sz="1100" smtClean="0"/>
              <a:t>Do not delete “Ohio University” from the footer.</a:t>
            </a:r>
          </a:p>
          <a:p>
            <a:endParaRPr lang="en-US" altLang="en-US" sz="110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defTabSz="917575">
              <a:defRPr sz="2400">
                <a:solidFill>
                  <a:schemeClr val="tx1"/>
                </a:solidFill>
                <a:latin typeface="Arial" charset="0"/>
              </a:defRPr>
            </a:lvl1pPr>
            <a:lvl2pPr marL="742950" indent="-285750" defTabSz="917575">
              <a:defRPr sz="2400">
                <a:solidFill>
                  <a:schemeClr val="tx1"/>
                </a:solidFill>
                <a:latin typeface="Arial" charset="0"/>
              </a:defRPr>
            </a:lvl2pPr>
            <a:lvl3pPr marL="1143000" indent="-228600" defTabSz="917575">
              <a:defRPr sz="2400">
                <a:solidFill>
                  <a:schemeClr val="tx1"/>
                </a:solidFill>
                <a:latin typeface="Arial" charset="0"/>
              </a:defRPr>
            </a:lvl3pPr>
            <a:lvl4pPr marL="1600200" indent="-228600" defTabSz="917575">
              <a:defRPr sz="2400">
                <a:solidFill>
                  <a:schemeClr val="tx1"/>
                </a:solidFill>
                <a:latin typeface="Arial" charset="0"/>
              </a:defRPr>
            </a:lvl4pPr>
            <a:lvl5pPr marL="2057400" indent="-228600" defTabSz="917575">
              <a:defRPr sz="2400">
                <a:solidFill>
                  <a:schemeClr val="tx1"/>
                </a:solidFill>
                <a:latin typeface="Arial" charset="0"/>
              </a:defRPr>
            </a:lvl5pPr>
            <a:lvl6pPr marL="2514600" indent="-228600" defTabSz="917575" eaLnBrk="0" fontAlgn="base" hangingPunct="0">
              <a:spcBef>
                <a:spcPct val="0"/>
              </a:spcBef>
              <a:spcAft>
                <a:spcPct val="0"/>
              </a:spcAft>
              <a:defRPr sz="2400">
                <a:solidFill>
                  <a:schemeClr val="tx1"/>
                </a:solidFill>
                <a:latin typeface="Arial" charset="0"/>
              </a:defRPr>
            </a:lvl6pPr>
            <a:lvl7pPr marL="2971800" indent="-228600" defTabSz="917575" eaLnBrk="0" fontAlgn="base" hangingPunct="0">
              <a:spcBef>
                <a:spcPct val="0"/>
              </a:spcBef>
              <a:spcAft>
                <a:spcPct val="0"/>
              </a:spcAft>
              <a:defRPr sz="2400">
                <a:solidFill>
                  <a:schemeClr val="tx1"/>
                </a:solidFill>
                <a:latin typeface="Arial" charset="0"/>
              </a:defRPr>
            </a:lvl7pPr>
            <a:lvl8pPr marL="3429000" indent="-228600" defTabSz="917575" eaLnBrk="0" fontAlgn="base" hangingPunct="0">
              <a:spcBef>
                <a:spcPct val="0"/>
              </a:spcBef>
              <a:spcAft>
                <a:spcPct val="0"/>
              </a:spcAft>
              <a:defRPr sz="2400">
                <a:solidFill>
                  <a:schemeClr val="tx1"/>
                </a:solidFill>
                <a:latin typeface="Arial" charset="0"/>
              </a:defRPr>
            </a:lvl8pPr>
            <a:lvl9pPr marL="3886200" indent="-228600" defTabSz="917575" eaLnBrk="0" fontAlgn="base" hangingPunct="0">
              <a:spcBef>
                <a:spcPct val="0"/>
              </a:spcBef>
              <a:spcAft>
                <a:spcPct val="0"/>
              </a:spcAft>
              <a:defRPr sz="2400">
                <a:solidFill>
                  <a:schemeClr val="tx1"/>
                </a:solidFill>
                <a:latin typeface="Arial" charset="0"/>
              </a:defRPr>
            </a:lvl9pPr>
          </a:lstStyle>
          <a:p>
            <a:fld id="{340BA0CF-850E-487E-9081-53787DB0990E}" type="slidenum">
              <a:rPr lang="en-US" altLang="en-US" sz="1200" smtClean="0"/>
              <a:pPr/>
              <a:t>6</a:t>
            </a:fld>
            <a:endParaRPr lang="en-US" altLang="en-US" sz="1200"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pPr>
              <a:buFontTx/>
              <a:buNone/>
            </a:pPr>
            <a:r>
              <a:rPr lang="en-US" altLang="en-US" sz="1100" smtClean="0"/>
              <a:t>Alternate Layout</a:t>
            </a:r>
          </a:p>
          <a:p>
            <a:r>
              <a:rPr lang="en-US" altLang="en-US" sz="1100" smtClean="0"/>
              <a:t>This layout allows for the use of photos on either the left or right side of the slide title title.</a:t>
            </a:r>
          </a:p>
          <a:p>
            <a:r>
              <a:rPr lang="en-US" altLang="en-US" sz="1100" smtClean="0"/>
              <a:t>See slide one for tips on photo usage.</a:t>
            </a:r>
          </a:p>
          <a:p>
            <a:r>
              <a:rPr lang="en-US" altLang="en-US" sz="1100" smtClean="0"/>
              <a:t>Change the footer by changing “Avionics Engineering Center” to your unit’s name or by deleting “Avionics Engineering Center.” </a:t>
            </a:r>
          </a:p>
          <a:p>
            <a:r>
              <a:rPr lang="en-US" altLang="en-US" sz="1100" smtClean="0"/>
              <a:t>Do not delete “Ohio University” from the footer.</a:t>
            </a:r>
          </a:p>
          <a:p>
            <a:endParaRPr lang="en-US" altLang="en-US" sz="110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lvl1pPr defTabSz="917575">
              <a:defRPr sz="2400">
                <a:solidFill>
                  <a:schemeClr val="tx1"/>
                </a:solidFill>
                <a:latin typeface="Arial" charset="0"/>
              </a:defRPr>
            </a:lvl1pPr>
            <a:lvl2pPr marL="742950" indent="-285750" defTabSz="917575">
              <a:defRPr sz="2400">
                <a:solidFill>
                  <a:schemeClr val="tx1"/>
                </a:solidFill>
                <a:latin typeface="Arial" charset="0"/>
              </a:defRPr>
            </a:lvl2pPr>
            <a:lvl3pPr marL="1143000" indent="-228600" defTabSz="917575">
              <a:defRPr sz="2400">
                <a:solidFill>
                  <a:schemeClr val="tx1"/>
                </a:solidFill>
                <a:latin typeface="Arial" charset="0"/>
              </a:defRPr>
            </a:lvl3pPr>
            <a:lvl4pPr marL="1600200" indent="-228600" defTabSz="917575">
              <a:defRPr sz="2400">
                <a:solidFill>
                  <a:schemeClr val="tx1"/>
                </a:solidFill>
                <a:latin typeface="Arial" charset="0"/>
              </a:defRPr>
            </a:lvl4pPr>
            <a:lvl5pPr marL="2057400" indent="-228600" defTabSz="917575">
              <a:defRPr sz="2400">
                <a:solidFill>
                  <a:schemeClr val="tx1"/>
                </a:solidFill>
                <a:latin typeface="Arial" charset="0"/>
              </a:defRPr>
            </a:lvl5pPr>
            <a:lvl6pPr marL="2514600" indent="-228600" defTabSz="917575" eaLnBrk="0" fontAlgn="base" hangingPunct="0">
              <a:spcBef>
                <a:spcPct val="0"/>
              </a:spcBef>
              <a:spcAft>
                <a:spcPct val="0"/>
              </a:spcAft>
              <a:defRPr sz="2400">
                <a:solidFill>
                  <a:schemeClr val="tx1"/>
                </a:solidFill>
                <a:latin typeface="Arial" charset="0"/>
              </a:defRPr>
            </a:lvl6pPr>
            <a:lvl7pPr marL="2971800" indent="-228600" defTabSz="917575" eaLnBrk="0" fontAlgn="base" hangingPunct="0">
              <a:spcBef>
                <a:spcPct val="0"/>
              </a:spcBef>
              <a:spcAft>
                <a:spcPct val="0"/>
              </a:spcAft>
              <a:defRPr sz="2400">
                <a:solidFill>
                  <a:schemeClr val="tx1"/>
                </a:solidFill>
                <a:latin typeface="Arial" charset="0"/>
              </a:defRPr>
            </a:lvl7pPr>
            <a:lvl8pPr marL="3429000" indent="-228600" defTabSz="917575" eaLnBrk="0" fontAlgn="base" hangingPunct="0">
              <a:spcBef>
                <a:spcPct val="0"/>
              </a:spcBef>
              <a:spcAft>
                <a:spcPct val="0"/>
              </a:spcAft>
              <a:defRPr sz="2400">
                <a:solidFill>
                  <a:schemeClr val="tx1"/>
                </a:solidFill>
                <a:latin typeface="Arial" charset="0"/>
              </a:defRPr>
            </a:lvl8pPr>
            <a:lvl9pPr marL="3886200" indent="-228600" defTabSz="917575" eaLnBrk="0" fontAlgn="base" hangingPunct="0">
              <a:spcBef>
                <a:spcPct val="0"/>
              </a:spcBef>
              <a:spcAft>
                <a:spcPct val="0"/>
              </a:spcAft>
              <a:defRPr sz="2400">
                <a:solidFill>
                  <a:schemeClr val="tx1"/>
                </a:solidFill>
                <a:latin typeface="Arial" charset="0"/>
              </a:defRPr>
            </a:lvl9pPr>
          </a:lstStyle>
          <a:p>
            <a:fld id="{25C44AD7-5380-453C-A648-A63DAEE6A66F}" type="slidenum">
              <a:rPr lang="en-US" altLang="en-US" sz="1200" smtClean="0"/>
              <a:pPr/>
              <a:t>7</a:t>
            </a:fld>
            <a:endParaRPr lang="en-US" altLang="en-US" sz="1200"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p:spPr>
        <p:txBody>
          <a:bodyPr/>
          <a:lstStyle/>
          <a:p>
            <a:pPr>
              <a:buFontTx/>
              <a:buNone/>
            </a:pPr>
            <a:r>
              <a:rPr lang="en-US" altLang="en-US" sz="1100" smtClean="0"/>
              <a:t>Alternate Layout</a:t>
            </a:r>
          </a:p>
          <a:p>
            <a:r>
              <a:rPr lang="en-US" altLang="en-US" sz="1100" smtClean="0"/>
              <a:t>This layout allows for the use of photos on either the left or right side of the slide title title.</a:t>
            </a:r>
          </a:p>
          <a:p>
            <a:r>
              <a:rPr lang="en-US" altLang="en-US" sz="1100" smtClean="0"/>
              <a:t>See slide one for tips on photo usage.</a:t>
            </a:r>
          </a:p>
          <a:p>
            <a:r>
              <a:rPr lang="en-US" altLang="en-US" sz="1100" smtClean="0"/>
              <a:t>Change the footer by changing “Avionics Engineering Center” to your unit’s name or by deleting “Avionics Engineering Center.” </a:t>
            </a:r>
          </a:p>
          <a:p>
            <a:r>
              <a:rPr lang="en-US" altLang="en-US" sz="1100" smtClean="0"/>
              <a:t>Do not delete “Ohio University” from the footer.</a:t>
            </a:r>
          </a:p>
          <a:p>
            <a:endParaRPr lang="en-US" altLang="en-US" sz="110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lvl1pPr defTabSz="917575">
              <a:defRPr sz="2400">
                <a:solidFill>
                  <a:schemeClr val="tx1"/>
                </a:solidFill>
                <a:latin typeface="Arial" charset="0"/>
              </a:defRPr>
            </a:lvl1pPr>
            <a:lvl2pPr marL="742950" indent="-285750" defTabSz="917575">
              <a:defRPr sz="2400">
                <a:solidFill>
                  <a:schemeClr val="tx1"/>
                </a:solidFill>
                <a:latin typeface="Arial" charset="0"/>
              </a:defRPr>
            </a:lvl2pPr>
            <a:lvl3pPr marL="1143000" indent="-228600" defTabSz="917575">
              <a:defRPr sz="2400">
                <a:solidFill>
                  <a:schemeClr val="tx1"/>
                </a:solidFill>
                <a:latin typeface="Arial" charset="0"/>
              </a:defRPr>
            </a:lvl3pPr>
            <a:lvl4pPr marL="1600200" indent="-228600" defTabSz="917575">
              <a:defRPr sz="2400">
                <a:solidFill>
                  <a:schemeClr val="tx1"/>
                </a:solidFill>
                <a:latin typeface="Arial" charset="0"/>
              </a:defRPr>
            </a:lvl4pPr>
            <a:lvl5pPr marL="2057400" indent="-228600" defTabSz="917575">
              <a:defRPr sz="2400">
                <a:solidFill>
                  <a:schemeClr val="tx1"/>
                </a:solidFill>
                <a:latin typeface="Arial" charset="0"/>
              </a:defRPr>
            </a:lvl5pPr>
            <a:lvl6pPr marL="2514600" indent="-228600" defTabSz="917575" eaLnBrk="0" fontAlgn="base" hangingPunct="0">
              <a:spcBef>
                <a:spcPct val="0"/>
              </a:spcBef>
              <a:spcAft>
                <a:spcPct val="0"/>
              </a:spcAft>
              <a:defRPr sz="2400">
                <a:solidFill>
                  <a:schemeClr val="tx1"/>
                </a:solidFill>
                <a:latin typeface="Arial" charset="0"/>
              </a:defRPr>
            </a:lvl6pPr>
            <a:lvl7pPr marL="2971800" indent="-228600" defTabSz="917575" eaLnBrk="0" fontAlgn="base" hangingPunct="0">
              <a:spcBef>
                <a:spcPct val="0"/>
              </a:spcBef>
              <a:spcAft>
                <a:spcPct val="0"/>
              </a:spcAft>
              <a:defRPr sz="2400">
                <a:solidFill>
                  <a:schemeClr val="tx1"/>
                </a:solidFill>
                <a:latin typeface="Arial" charset="0"/>
              </a:defRPr>
            </a:lvl7pPr>
            <a:lvl8pPr marL="3429000" indent="-228600" defTabSz="917575" eaLnBrk="0" fontAlgn="base" hangingPunct="0">
              <a:spcBef>
                <a:spcPct val="0"/>
              </a:spcBef>
              <a:spcAft>
                <a:spcPct val="0"/>
              </a:spcAft>
              <a:defRPr sz="2400">
                <a:solidFill>
                  <a:schemeClr val="tx1"/>
                </a:solidFill>
                <a:latin typeface="Arial" charset="0"/>
              </a:defRPr>
            </a:lvl8pPr>
            <a:lvl9pPr marL="3886200" indent="-228600" defTabSz="917575" eaLnBrk="0" fontAlgn="base" hangingPunct="0">
              <a:spcBef>
                <a:spcPct val="0"/>
              </a:spcBef>
              <a:spcAft>
                <a:spcPct val="0"/>
              </a:spcAft>
              <a:defRPr sz="2400">
                <a:solidFill>
                  <a:schemeClr val="tx1"/>
                </a:solidFill>
                <a:latin typeface="Arial" charset="0"/>
              </a:defRPr>
            </a:lvl9pPr>
          </a:lstStyle>
          <a:p>
            <a:fld id="{A2188DE0-A8C7-447A-8D47-750689B47839}" type="slidenum">
              <a:rPr lang="en-US" altLang="en-US" sz="1200" smtClean="0"/>
              <a:pPr/>
              <a:t>8</a:t>
            </a:fld>
            <a:endParaRPr lang="en-US" altLang="en-US" sz="1200"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p:spPr>
        <p:txBody>
          <a:bodyPr/>
          <a:lstStyle/>
          <a:p>
            <a:pPr>
              <a:buFontTx/>
              <a:buNone/>
            </a:pPr>
            <a:r>
              <a:rPr lang="en-US" altLang="en-US" sz="1100" smtClean="0"/>
              <a:t>Alternate Layout</a:t>
            </a:r>
          </a:p>
          <a:p>
            <a:r>
              <a:rPr lang="en-US" altLang="en-US" sz="1100" smtClean="0"/>
              <a:t>This layout allows for the use of photos on either the left or right side of the slide title title.</a:t>
            </a:r>
          </a:p>
          <a:p>
            <a:r>
              <a:rPr lang="en-US" altLang="en-US" sz="1100" smtClean="0"/>
              <a:t>See slide one for tips on photo usage.</a:t>
            </a:r>
          </a:p>
          <a:p>
            <a:r>
              <a:rPr lang="en-US" altLang="en-US" sz="1100" smtClean="0"/>
              <a:t>Change the footer by changing “Avionics Engineering Center” to your unit’s name or by deleting “Avionics Engineering Center.” </a:t>
            </a:r>
          </a:p>
          <a:p>
            <a:r>
              <a:rPr lang="en-US" altLang="en-US" sz="1100" smtClean="0"/>
              <a:t>Do not delete “Ohio University” from the footer.</a:t>
            </a:r>
          </a:p>
          <a:p>
            <a:endParaRPr lang="en-US" altLang="en-US" sz="110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lvl1pPr defTabSz="917575">
              <a:defRPr sz="2400">
                <a:solidFill>
                  <a:schemeClr val="tx1"/>
                </a:solidFill>
                <a:latin typeface="Arial" charset="0"/>
              </a:defRPr>
            </a:lvl1pPr>
            <a:lvl2pPr marL="742950" indent="-285750" defTabSz="917575">
              <a:defRPr sz="2400">
                <a:solidFill>
                  <a:schemeClr val="tx1"/>
                </a:solidFill>
                <a:latin typeface="Arial" charset="0"/>
              </a:defRPr>
            </a:lvl2pPr>
            <a:lvl3pPr marL="1143000" indent="-228600" defTabSz="917575">
              <a:defRPr sz="2400">
                <a:solidFill>
                  <a:schemeClr val="tx1"/>
                </a:solidFill>
                <a:latin typeface="Arial" charset="0"/>
              </a:defRPr>
            </a:lvl3pPr>
            <a:lvl4pPr marL="1600200" indent="-228600" defTabSz="917575">
              <a:defRPr sz="2400">
                <a:solidFill>
                  <a:schemeClr val="tx1"/>
                </a:solidFill>
                <a:latin typeface="Arial" charset="0"/>
              </a:defRPr>
            </a:lvl4pPr>
            <a:lvl5pPr marL="2057400" indent="-228600" defTabSz="917575">
              <a:defRPr sz="2400">
                <a:solidFill>
                  <a:schemeClr val="tx1"/>
                </a:solidFill>
                <a:latin typeface="Arial" charset="0"/>
              </a:defRPr>
            </a:lvl5pPr>
            <a:lvl6pPr marL="2514600" indent="-228600" defTabSz="917575" eaLnBrk="0" fontAlgn="base" hangingPunct="0">
              <a:spcBef>
                <a:spcPct val="0"/>
              </a:spcBef>
              <a:spcAft>
                <a:spcPct val="0"/>
              </a:spcAft>
              <a:defRPr sz="2400">
                <a:solidFill>
                  <a:schemeClr val="tx1"/>
                </a:solidFill>
                <a:latin typeface="Arial" charset="0"/>
              </a:defRPr>
            </a:lvl6pPr>
            <a:lvl7pPr marL="2971800" indent="-228600" defTabSz="917575" eaLnBrk="0" fontAlgn="base" hangingPunct="0">
              <a:spcBef>
                <a:spcPct val="0"/>
              </a:spcBef>
              <a:spcAft>
                <a:spcPct val="0"/>
              </a:spcAft>
              <a:defRPr sz="2400">
                <a:solidFill>
                  <a:schemeClr val="tx1"/>
                </a:solidFill>
                <a:latin typeface="Arial" charset="0"/>
              </a:defRPr>
            </a:lvl7pPr>
            <a:lvl8pPr marL="3429000" indent="-228600" defTabSz="917575" eaLnBrk="0" fontAlgn="base" hangingPunct="0">
              <a:spcBef>
                <a:spcPct val="0"/>
              </a:spcBef>
              <a:spcAft>
                <a:spcPct val="0"/>
              </a:spcAft>
              <a:defRPr sz="2400">
                <a:solidFill>
                  <a:schemeClr val="tx1"/>
                </a:solidFill>
                <a:latin typeface="Arial" charset="0"/>
              </a:defRPr>
            </a:lvl8pPr>
            <a:lvl9pPr marL="3886200" indent="-228600" defTabSz="917575" eaLnBrk="0" fontAlgn="base" hangingPunct="0">
              <a:spcBef>
                <a:spcPct val="0"/>
              </a:spcBef>
              <a:spcAft>
                <a:spcPct val="0"/>
              </a:spcAft>
              <a:defRPr sz="2400">
                <a:solidFill>
                  <a:schemeClr val="tx1"/>
                </a:solidFill>
                <a:latin typeface="Arial" charset="0"/>
              </a:defRPr>
            </a:lvl9pPr>
          </a:lstStyle>
          <a:p>
            <a:fld id="{9AA88D2F-86B5-4FE2-A528-BBAC773A63A0}" type="slidenum">
              <a:rPr lang="en-US" altLang="en-US" sz="1200" smtClean="0"/>
              <a:pPr/>
              <a:t>9</a:t>
            </a:fld>
            <a:endParaRPr lang="en-US" altLang="en-US" sz="1200" smtClean="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p:spPr>
        <p:txBody>
          <a:bodyPr/>
          <a:lstStyle/>
          <a:p>
            <a:pPr>
              <a:buFontTx/>
              <a:buNone/>
            </a:pPr>
            <a:r>
              <a:rPr lang="en-US" altLang="en-US" sz="1100" smtClean="0"/>
              <a:t>Alternate Layout</a:t>
            </a:r>
          </a:p>
          <a:p>
            <a:r>
              <a:rPr lang="en-US" altLang="en-US" sz="1100" smtClean="0"/>
              <a:t>This layout allows for the use of photos on either the left or right side of the slide title title.</a:t>
            </a:r>
          </a:p>
          <a:p>
            <a:r>
              <a:rPr lang="en-US" altLang="en-US" sz="1100" smtClean="0"/>
              <a:t>See slide one for tips on photo usage.</a:t>
            </a:r>
          </a:p>
          <a:p>
            <a:r>
              <a:rPr lang="en-US" altLang="en-US" sz="1100" smtClean="0"/>
              <a:t>Change the footer by changing “Avionics Engineering Center” to your unit’s name or by deleting “Avionics Engineering Center.” </a:t>
            </a:r>
          </a:p>
          <a:p>
            <a:r>
              <a:rPr lang="en-US" altLang="en-US" sz="1100" smtClean="0"/>
              <a:t>Do not delete “Ohio University” from the footer.</a:t>
            </a:r>
          </a:p>
          <a:p>
            <a:endParaRPr lang="en-US" altLang="en-US" sz="1100"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81"/>
          <p:cNvSpPr>
            <a:spLocks noChangeArrowheads="1"/>
          </p:cNvSpPr>
          <p:nvPr/>
        </p:nvSpPr>
        <p:spPr bwMode="auto">
          <a:xfrm>
            <a:off x="3771900" y="0"/>
            <a:ext cx="5372100" cy="6858000"/>
          </a:xfrm>
          <a:prstGeom prst="rect">
            <a:avLst/>
          </a:prstGeom>
          <a:gradFill rotWithShape="0">
            <a:gsLst>
              <a:gs pos="0">
                <a:srgbClr val="DDDDDD"/>
              </a:gs>
              <a:gs pos="100000">
                <a:srgbClr val="FFFF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defRPr/>
            </a:pPr>
            <a:endParaRPr lang="en-US" altLang="en-US" smtClean="0"/>
          </a:p>
        </p:txBody>
      </p:sp>
      <p:pic>
        <p:nvPicPr>
          <p:cNvPr id="5" name="Picture 80"/>
          <p:cNvPicPr>
            <a:picLocks noChangeAspect="1" noChangeArrowheads="1"/>
          </p:cNvPicPr>
          <p:nvPr/>
        </p:nvPicPr>
        <p:blipFill>
          <a:blip r:embed="rId2">
            <a:extLst>
              <a:ext uri="{28A0092B-C50C-407E-A947-70E740481C1C}">
                <a14:useLocalDpi xmlns:a14="http://schemas.microsoft.com/office/drawing/2010/main" val="0"/>
              </a:ext>
            </a:extLst>
          </a:blip>
          <a:srcRect l="36969" t="47720" r="59331" b="42223"/>
          <a:stretch>
            <a:fillRect/>
          </a:stretch>
        </p:blipFill>
        <p:spPr bwMode="auto">
          <a:xfrm>
            <a:off x="0" y="1981200"/>
            <a:ext cx="3822700" cy="4876800"/>
          </a:xfrm>
          <a:prstGeom prst="rect">
            <a:avLst/>
          </a:prstGeom>
          <a:solidFill>
            <a:srgbClr val="7D028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84" descr="C:\Documents and Settings\administrator\Desktop\Ariana\EDS Online Photo Library\Colleen\untitled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2463" y="6165850"/>
            <a:ext cx="194310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9"/>
          <p:cNvPicPr>
            <a:picLocks noChangeAspect="1" noChangeArrowheads="1"/>
          </p:cNvPicPr>
          <p:nvPr/>
        </p:nvPicPr>
        <p:blipFill>
          <a:blip r:embed="rId2">
            <a:extLst>
              <a:ext uri="{28A0092B-C50C-407E-A947-70E740481C1C}">
                <a14:useLocalDpi xmlns:a14="http://schemas.microsoft.com/office/drawing/2010/main" val="0"/>
              </a:ext>
            </a:extLst>
          </a:blip>
          <a:srcRect t="14389" r="58733" b="42223"/>
          <a:stretch>
            <a:fillRect/>
          </a:stretch>
        </p:blipFill>
        <p:spPr bwMode="auto">
          <a:xfrm>
            <a:off x="0" y="0"/>
            <a:ext cx="3816350" cy="3157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82" name="Rectangle 10"/>
          <p:cNvSpPr>
            <a:spLocks noGrp="1" noChangeArrowheads="1"/>
          </p:cNvSpPr>
          <p:nvPr>
            <p:ph type="ctrTitle"/>
          </p:nvPr>
        </p:nvSpPr>
        <p:spPr>
          <a:xfrm>
            <a:off x="4013200" y="2336800"/>
            <a:ext cx="5105400" cy="1143000"/>
          </a:xfrm>
          <a:effectLst/>
          <a:extLst>
            <a:ext uri="{AF507438-7753-43E0-B8FC-AC1667EBCBE1}">
              <a14:hiddenEffects xmlns:a14="http://schemas.microsoft.com/office/drawing/2010/main">
                <a:effectLst>
                  <a:outerShdw dist="17961" dir="2700000" algn="ctr" rotWithShape="0">
                    <a:schemeClr val="accent2"/>
                  </a:outerShdw>
                </a:effectLst>
              </a14:hiddenEffects>
            </a:ext>
          </a:extLst>
        </p:spPr>
        <p:txBody>
          <a:bodyPr/>
          <a:lstStyle>
            <a:lvl1pPr>
              <a:defRPr>
                <a:solidFill>
                  <a:schemeClr val="accent1"/>
                </a:solidFill>
              </a:defRPr>
            </a:lvl1pPr>
          </a:lstStyle>
          <a:p>
            <a:pPr lvl="0"/>
            <a:r>
              <a:rPr lang="en-US" altLang="en-US" noProof="0" smtClean="0"/>
              <a:t>Click to edit Master title style</a:t>
            </a:r>
          </a:p>
        </p:txBody>
      </p:sp>
      <p:sp>
        <p:nvSpPr>
          <p:cNvPr id="3083" name="Rectangle 11"/>
          <p:cNvSpPr>
            <a:spLocks noGrp="1" noChangeArrowheads="1"/>
          </p:cNvSpPr>
          <p:nvPr>
            <p:ph type="subTitle" idx="1"/>
          </p:nvPr>
        </p:nvSpPr>
        <p:spPr>
          <a:xfrm>
            <a:off x="4013200" y="3898900"/>
            <a:ext cx="5003800" cy="1752600"/>
          </a:xfrm>
          <a:extLst>
            <a:ext uri="{AF507438-7753-43E0-B8FC-AC1667EBCBE1}">
              <a14:hiddenEffects xmlns:a14="http://schemas.microsoft.com/office/drawing/2010/main">
                <a:effectLst>
                  <a:outerShdw dist="35921" dir="2700000" algn="ctr" rotWithShape="0">
                    <a:schemeClr val="accent2"/>
                  </a:outerShdw>
                </a:effectLst>
              </a14:hiddenEffects>
            </a:ext>
          </a:extLst>
        </p:spPr>
        <p:txBody>
          <a:bodyPr/>
          <a:lstStyle>
            <a:lvl1pPr marL="0" indent="0">
              <a:buFontTx/>
              <a:buNone/>
              <a:defRPr sz="2000" b="1">
                <a:solidFill>
                  <a:schemeClr val="accent1"/>
                </a:solidFill>
              </a:defRPr>
            </a:lvl1pPr>
          </a:lstStyle>
          <a:p>
            <a:pPr lvl="0"/>
            <a:r>
              <a:rPr lang="en-US" altLang="en-US" noProof="0" smtClean="0"/>
              <a:t>Click to edit Master subtitle style</a:t>
            </a:r>
          </a:p>
        </p:txBody>
      </p:sp>
    </p:spTree>
    <p:extLst>
      <p:ext uri="{BB962C8B-B14F-4D97-AF65-F5344CB8AC3E}">
        <p14:creationId xmlns:p14="http://schemas.microsoft.com/office/powerpoint/2010/main" val="1389120475"/>
      </p:ext>
    </p:extLst>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Rectangle 13"/>
          <p:cNvSpPr>
            <a:spLocks noGrp="1" noChangeArrowheads="1"/>
          </p:cNvSpPr>
          <p:nvPr>
            <p:ph type="ftr" sz="quarter" idx="10"/>
          </p:nvPr>
        </p:nvSpPr>
        <p:spPr>
          <a:ln/>
        </p:spPr>
        <p:txBody>
          <a:bodyPr/>
          <a:lstStyle>
            <a:lvl1pPr>
              <a:defRPr/>
            </a:lvl1pPr>
          </a:lstStyle>
          <a:p>
            <a:pPr>
              <a:defRPr/>
            </a:pPr>
            <a:r>
              <a:rPr lang="en-US" altLang="en-US"/>
              <a:t>Ohio University - Avionics Engineering Center</a:t>
            </a:r>
          </a:p>
        </p:txBody>
      </p:sp>
    </p:spTree>
    <p:extLst>
      <p:ext uri="{BB962C8B-B14F-4D97-AF65-F5344CB8AC3E}">
        <p14:creationId xmlns:p14="http://schemas.microsoft.com/office/powerpoint/2010/main" val="3929540043"/>
      </p:ext>
    </p:extLst>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86550" y="4763"/>
            <a:ext cx="2228850" cy="6167437"/>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0" y="4763"/>
            <a:ext cx="6534150" cy="616743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Rectangle 13"/>
          <p:cNvSpPr>
            <a:spLocks noGrp="1" noChangeArrowheads="1"/>
          </p:cNvSpPr>
          <p:nvPr>
            <p:ph type="ftr" sz="quarter" idx="10"/>
          </p:nvPr>
        </p:nvSpPr>
        <p:spPr>
          <a:ln/>
        </p:spPr>
        <p:txBody>
          <a:bodyPr/>
          <a:lstStyle>
            <a:lvl1pPr>
              <a:defRPr/>
            </a:lvl1pPr>
          </a:lstStyle>
          <a:p>
            <a:pPr>
              <a:defRPr/>
            </a:pPr>
            <a:r>
              <a:rPr lang="en-US" altLang="en-US"/>
              <a:t>Ohio University - Avionics Engineering Center</a:t>
            </a:r>
          </a:p>
        </p:txBody>
      </p:sp>
    </p:spTree>
    <p:extLst>
      <p:ext uri="{BB962C8B-B14F-4D97-AF65-F5344CB8AC3E}">
        <p14:creationId xmlns:p14="http://schemas.microsoft.com/office/powerpoint/2010/main" val="2744829615"/>
      </p:ext>
    </p:extLst>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0" y="4763"/>
            <a:ext cx="8915400" cy="1143000"/>
          </a:xfrm>
        </p:spPr>
        <p:txBody>
          <a:bodyPr/>
          <a:lstStyle/>
          <a:p>
            <a:r>
              <a:rPr lang="zh-CN" altLang="en-US" smtClean="0"/>
              <a:t>单击此处编辑母版标题样式</a:t>
            </a:r>
            <a:endParaRPr lang="en-US"/>
          </a:p>
        </p:txBody>
      </p:sp>
      <p:sp>
        <p:nvSpPr>
          <p:cNvPr id="3" name="图表占位符 2"/>
          <p:cNvSpPr>
            <a:spLocks noGrp="1"/>
          </p:cNvSpPr>
          <p:nvPr>
            <p:ph type="chart" idx="1"/>
          </p:nvPr>
        </p:nvSpPr>
        <p:spPr>
          <a:xfrm>
            <a:off x="990600" y="2057400"/>
            <a:ext cx="7467600" cy="4114800"/>
          </a:xfrm>
        </p:spPr>
        <p:txBody>
          <a:bodyPr/>
          <a:lstStyle/>
          <a:p>
            <a:pPr lvl="0"/>
            <a:endParaRPr lang="en-US" noProof="0" smtClean="0"/>
          </a:p>
        </p:txBody>
      </p:sp>
      <p:sp>
        <p:nvSpPr>
          <p:cNvPr id="4" name="Rectangle 13"/>
          <p:cNvSpPr>
            <a:spLocks noGrp="1" noChangeArrowheads="1"/>
          </p:cNvSpPr>
          <p:nvPr>
            <p:ph type="ftr" sz="quarter" idx="10"/>
          </p:nvPr>
        </p:nvSpPr>
        <p:spPr>
          <a:ln/>
        </p:spPr>
        <p:txBody>
          <a:bodyPr/>
          <a:lstStyle>
            <a:lvl1pPr>
              <a:defRPr/>
            </a:lvl1pPr>
          </a:lstStyle>
          <a:p>
            <a:pPr>
              <a:defRPr/>
            </a:pPr>
            <a:r>
              <a:rPr lang="en-US" altLang="en-US"/>
              <a:t>Ohio University - Avionics Engineering Center</a:t>
            </a:r>
          </a:p>
        </p:txBody>
      </p:sp>
    </p:spTree>
    <p:extLst>
      <p:ext uri="{BB962C8B-B14F-4D97-AF65-F5344CB8AC3E}">
        <p14:creationId xmlns:p14="http://schemas.microsoft.com/office/powerpoint/2010/main" val="631396693"/>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Rectangle 13"/>
          <p:cNvSpPr>
            <a:spLocks noGrp="1" noChangeArrowheads="1"/>
          </p:cNvSpPr>
          <p:nvPr>
            <p:ph type="ftr" sz="quarter" idx="10"/>
          </p:nvPr>
        </p:nvSpPr>
        <p:spPr>
          <a:ln/>
        </p:spPr>
        <p:txBody>
          <a:bodyPr/>
          <a:lstStyle>
            <a:lvl1pPr>
              <a:defRPr/>
            </a:lvl1pPr>
          </a:lstStyle>
          <a:p>
            <a:pPr>
              <a:defRPr/>
            </a:pPr>
            <a:r>
              <a:rPr lang="en-US" altLang="en-US"/>
              <a:t>Ohio University - Avionics Engineering Center</a:t>
            </a:r>
          </a:p>
        </p:txBody>
      </p:sp>
    </p:spTree>
    <p:extLst>
      <p:ext uri="{BB962C8B-B14F-4D97-AF65-F5344CB8AC3E}">
        <p14:creationId xmlns:p14="http://schemas.microsoft.com/office/powerpoint/2010/main" val="3951968190"/>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3"/>
          <p:cNvSpPr>
            <a:spLocks noGrp="1" noChangeArrowheads="1"/>
          </p:cNvSpPr>
          <p:nvPr>
            <p:ph type="ftr" sz="quarter" idx="10"/>
          </p:nvPr>
        </p:nvSpPr>
        <p:spPr>
          <a:ln/>
        </p:spPr>
        <p:txBody>
          <a:bodyPr/>
          <a:lstStyle>
            <a:lvl1pPr>
              <a:defRPr/>
            </a:lvl1pPr>
          </a:lstStyle>
          <a:p>
            <a:pPr>
              <a:defRPr/>
            </a:pPr>
            <a:r>
              <a:rPr lang="en-US" altLang="en-US"/>
              <a:t>Ohio University - Avionics Engineering Center</a:t>
            </a:r>
          </a:p>
        </p:txBody>
      </p:sp>
    </p:spTree>
    <p:extLst>
      <p:ext uri="{BB962C8B-B14F-4D97-AF65-F5344CB8AC3E}">
        <p14:creationId xmlns:p14="http://schemas.microsoft.com/office/powerpoint/2010/main" val="3525359550"/>
      </p:ext>
    </p:extLst>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990600" y="2057400"/>
            <a:ext cx="3657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800600" y="2057400"/>
            <a:ext cx="3657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Rectangle 13"/>
          <p:cNvSpPr>
            <a:spLocks noGrp="1" noChangeArrowheads="1"/>
          </p:cNvSpPr>
          <p:nvPr>
            <p:ph type="ftr" sz="quarter" idx="10"/>
          </p:nvPr>
        </p:nvSpPr>
        <p:spPr>
          <a:ln/>
        </p:spPr>
        <p:txBody>
          <a:bodyPr/>
          <a:lstStyle>
            <a:lvl1pPr>
              <a:defRPr/>
            </a:lvl1pPr>
          </a:lstStyle>
          <a:p>
            <a:pPr>
              <a:defRPr/>
            </a:pPr>
            <a:r>
              <a:rPr lang="en-US" altLang="en-US"/>
              <a:t>Ohio University - Avionics Engineering Center</a:t>
            </a:r>
          </a:p>
        </p:txBody>
      </p:sp>
    </p:spTree>
    <p:extLst>
      <p:ext uri="{BB962C8B-B14F-4D97-AF65-F5344CB8AC3E}">
        <p14:creationId xmlns:p14="http://schemas.microsoft.com/office/powerpoint/2010/main" val="2130091917"/>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Rectangle 13"/>
          <p:cNvSpPr>
            <a:spLocks noGrp="1" noChangeArrowheads="1"/>
          </p:cNvSpPr>
          <p:nvPr>
            <p:ph type="ftr" sz="quarter" idx="10"/>
          </p:nvPr>
        </p:nvSpPr>
        <p:spPr>
          <a:ln/>
        </p:spPr>
        <p:txBody>
          <a:bodyPr/>
          <a:lstStyle>
            <a:lvl1pPr>
              <a:defRPr/>
            </a:lvl1pPr>
          </a:lstStyle>
          <a:p>
            <a:pPr>
              <a:defRPr/>
            </a:pPr>
            <a:r>
              <a:rPr lang="en-US" altLang="en-US"/>
              <a:t>Ohio University - Avionics Engineering Center</a:t>
            </a:r>
          </a:p>
        </p:txBody>
      </p:sp>
    </p:spTree>
    <p:extLst>
      <p:ext uri="{BB962C8B-B14F-4D97-AF65-F5344CB8AC3E}">
        <p14:creationId xmlns:p14="http://schemas.microsoft.com/office/powerpoint/2010/main" val="4000549967"/>
      </p:ext>
    </p:extLst>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Rectangle 13"/>
          <p:cNvSpPr>
            <a:spLocks noGrp="1" noChangeArrowheads="1"/>
          </p:cNvSpPr>
          <p:nvPr>
            <p:ph type="ftr" sz="quarter" idx="10"/>
          </p:nvPr>
        </p:nvSpPr>
        <p:spPr>
          <a:ln/>
        </p:spPr>
        <p:txBody>
          <a:bodyPr/>
          <a:lstStyle>
            <a:lvl1pPr>
              <a:defRPr/>
            </a:lvl1pPr>
          </a:lstStyle>
          <a:p>
            <a:pPr>
              <a:defRPr/>
            </a:pPr>
            <a:r>
              <a:rPr lang="en-US" altLang="en-US"/>
              <a:t>Ohio University - Avionics Engineering Center</a:t>
            </a:r>
          </a:p>
        </p:txBody>
      </p:sp>
    </p:spTree>
    <p:extLst>
      <p:ext uri="{BB962C8B-B14F-4D97-AF65-F5344CB8AC3E}">
        <p14:creationId xmlns:p14="http://schemas.microsoft.com/office/powerpoint/2010/main" val="3878264436"/>
      </p:ext>
    </p:extLst>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3"/>
          <p:cNvSpPr>
            <a:spLocks noGrp="1" noChangeArrowheads="1"/>
          </p:cNvSpPr>
          <p:nvPr>
            <p:ph type="ftr" sz="quarter" idx="10"/>
          </p:nvPr>
        </p:nvSpPr>
        <p:spPr>
          <a:ln/>
        </p:spPr>
        <p:txBody>
          <a:bodyPr/>
          <a:lstStyle>
            <a:lvl1pPr>
              <a:defRPr/>
            </a:lvl1pPr>
          </a:lstStyle>
          <a:p>
            <a:pPr>
              <a:defRPr/>
            </a:pPr>
            <a:r>
              <a:rPr lang="en-US" altLang="en-US"/>
              <a:t>Ohio University - Avionics Engineering Center</a:t>
            </a:r>
          </a:p>
        </p:txBody>
      </p:sp>
    </p:spTree>
    <p:extLst>
      <p:ext uri="{BB962C8B-B14F-4D97-AF65-F5344CB8AC3E}">
        <p14:creationId xmlns:p14="http://schemas.microsoft.com/office/powerpoint/2010/main" val="1154692865"/>
      </p:ext>
    </p:extLst>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3"/>
          <p:cNvSpPr>
            <a:spLocks noGrp="1" noChangeArrowheads="1"/>
          </p:cNvSpPr>
          <p:nvPr>
            <p:ph type="ftr" sz="quarter" idx="10"/>
          </p:nvPr>
        </p:nvSpPr>
        <p:spPr>
          <a:ln/>
        </p:spPr>
        <p:txBody>
          <a:bodyPr/>
          <a:lstStyle>
            <a:lvl1pPr>
              <a:defRPr/>
            </a:lvl1pPr>
          </a:lstStyle>
          <a:p>
            <a:pPr>
              <a:defRPr/>
            </a:pPr>
            <a:r>
              <a:rPr lang="en-US" altLang="en-US"/>
              <a:t>Ohio University - Avionics Engineering Center</a:t>
            </a:r>
          </a:p>
        </p:txBody>
      </p:sp>
    </p:spTree>
    <p:extLst>
      <p:ext uri="{BB962C8B-B14F-4D97-AF65-F5344CB8AC3E}">
        <p14:creationId xmlns:p14="http://schemas.microsoft.com/office/powerpoint/2010/main" val="749958040"/>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3"/>
          <p:cNvSpPr>
            <a:spLocks noGrp="1" noChangeArrowheads="1"/>
          </p:cNvSpPr>
          <p:nvPr>
            <p:ph type="ftr" sz="quarter" idx="10"/>
          </p:nvPr>
        </p:nvSpPr>
        <p:spPr>
          <a:ln/>
        </p:spPr>
        <p:txBody>
          <a:bodyPr/>
          <a:lstStyle>
            <a:lvl1pPr>
              <a:defRPr/>
            </a:lvl1pPr>
          </a:lstStyle>
          <a:p>
            <a:pPr>
              <a:defRPr/>
            </a:pPr>
            <a:r>
              <a:rPr lang="en-US" altLang="en-US"/>
              <a:t>Ohio University - Avionics Engineering Center</a:t>
            </a:r>
          </a:p>
        </p:txBody>
      </p:sp>
    </p:spTree>
    <p:extLst>
      <p:ext uri="{BB962C8B-B14F-4D97-AF65-F5344CB8AC3E}">
        <p14:creationId xmlns:p14="http://schemas.microsoft.com/office/powerpoint/2010/main" val="3118136552"/>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DDDDDD"/>
        </a:solidFill>
        <a:effectLst/>
      </p:bgPr>
    </p:bg>
    <p:spTree>
      <p:nvGrpSpPr>
        <p:cNvPr id="1" name=""/>
        <p:cNvGrpSpPr/>
        <p:nvPr/>
      </p:nvGrpSpPr>
      <p:grpSpPr>
        <a:xfrm>
          <a:off x="0" y="0"/>
          <a:ext cx="0" cy="0"/>
          <a:chOff x="0" y="0"/>
          <a:chExt cx="0" cy="0"/>
        </a:xfrm>
      </p:grpSpPr>
      <p:sp>
        <p:nvSpPr>
          <p:cNvPr id="2145" name="Rectangle 97"/>
          <p:cNvSpPr>
            <a:spLocks noChangeArrowheads="1"/>
          </p:cNvSpPr>
          <p:nvPr/>
        </p:nvSpPr>
        <p:spPr bwMode="auto">
          <a:xfrm>
            <a:off x="0" y="6494463"/>
            <a:ext cx="9144000" cy="363537"/>
          </a:xfrm>
          <a:prstGeom prst="rect">
            <a:avLst/>
          </a:prstGeom>
          <a:gradFill rotWithShape="0">
            <a:gsLst>
              <a:gs pos="0">
                <a:schemeClr val="bg1">
                  <a:gamma/>
                  <a:shade val="76078"/>
                  <a:invGamma/>
                </a:schemeClr>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sp>
        <p:nvSpPr>
          <p:cNvPr id="1027" name="Rectangle 84"/>
          <p:cNvSpPr>
            <a:spLocks noChangeArrowheads="1"/>
          </p:cNvSpPr>
          <p:nvPr/>
        </p:nvSpPr>
        <p:spPr bwMode="ltGray">
          <a:xfrm>
            <a:off x="-1588" y="0"/>
            <a:ext cx="9145588" cy="1089025"/>
          </a:xfrm>
          <a:prstGeom prst="rect">
            <a:avLst/>
          </a:prstGeom>
          <a:solidFill>
            <a:srgbClr val="162F1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defRPr/>
            </a:pPr>
            <a:endParaRPr lang="en-US" altLang="en-US" smtClean="0"/>
          </a:p>
        </p:txBody>
      </p:sp>
      <p:sp>
        <p:nvSpPr>
          <p:cNvPr id="2061" name="Rectangle 13"/>
          <p:cNvSpPr>
            <a:spLocks noGrp="1" noChangeArrowheads="1"/>
          </p:cNvSpPr>
          <p:nvPr>
            <p:ph type="ftr" sz="quarter" idx="3"/>
          </p:nvPr>
        </p:nvSpPr>
        <p:spPr bwMode="auto">
          <a:xfrm>
            <a:off x="247650" y="6315075"/>
            <a:ext cx="8496300" cy="542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nSpc>
                <a:spcPct val="200000"/>
              </a:lnSpc>
              <a:spcBef>
                <a:spcPct val="50000"/>
              </a:spcBef>
              <a:defRPr sz="1600" b="1">
                <a:solidFill>
                  <a:srgbClr val="5F5F5F"/>
                </a:solidFill>
                <a:latin typeface="+mn-lt"/>
              </a:defRPr>
            </a:lvl1pPr>
          </a:lstStyle>
          <a:p>
            <a:pPr>
              <a:defRPr/>
            </a:pPr>
            <a:r>
              <a:rPr lang="en-US" altLang="en-US"/>
              <a:t>Ohio University - Avionics Engineering Center</a:t>
            </a:r>
          </a:p>
        </p:txBody>
      </p:sp>
      <p:sp>
        <p:nvSpPr>
          <p:cNvPr id="1029" name="Rectangle 10"/>
          <p:cNvSpPr>
            <a:spLocks noGrp="1" noChangeArrowheads="1"/>
          </p:cNvSpPr>
          <p:nvPr>
            <p:ph type="title"/>
          </p:nvPr>
        </p:nvSpPr>
        <p:spPr bwMode="auto">
          <a:xfrm>
            <a:off x="0" y="4763"/>
            <a:ext cx="8915400" cy="114300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30" name="Rectangle 80"/>
          <p:cNvSpPr>
            <a:spLocks noChangeArrowheads="1"/>
          </p:cNvSpPr>
          <p:nvPr/>
        </p:nvSpPr>
        <p:spPr bwMode="auto">
          <a:xfrm>
            <a:off x="0" y="1071563"/>
            <a:ext cx="9144000" cy="355600"/>
          </a:xfrm>
          <a:prstGeom prst="rect">
            <a:avLst/>
          </a:prstGeom>
          <a:solidFill>
            <a:srgbClr val="9FD98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defRPr/>
            </a:pPr>
            <a:endParaRPr lang="en-US" altLang="en-US" smtClean="0"/>
          </a:p>
        </p:txBody>
      </p:sp>
      <p:sp>
        <p:nvSpPr>
          <p:cNvPr id="1031" name="Rectangle 11"/>
          <p:cNvSpPr>
            <a:spLocks noGrp="1" noChangeArrowheads="1"/>
          </p:cNvSpPr>
          <p:nvPr>
            <p:ph type="body" idx="1"/>
          </p:nvPr>
        </p:nvSpPr>
        <p:spPr bwMode="auto">
          <a:xfrm>
            <a:off x="990600" y="2057400"/>
            <a:ext cx="74676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32" name="Text Box 98"/>
          <p:cNvSpPr txBox="1">
            <a:spLocks noChangeArrowheads="1"/>
          </p:cNvSpPr>
          <p:nvPr/>
        </p:nvSpPr>
        <p:spPr bwMode="auto">
          <a:xfrm>
            <a:off x="7415213" y="6499225"/>
            <a:ext cx="1543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r">
              <a:spcBef>
                <a:spcPct val="50000"/>
              </a:spcBef>
              <a:defRPr/>
            </a:pPr>
            <a:fld id="{6FB38BDA-65B1-4AB7-9F70-02B094663933}" type="slidenum">
              <a:rPr lang="en-US" altLang="en-US" sz="1800" b="1" smtClean="0">
                <a:solidFill>
                  <a:srgbClr val="5F5F5F"/>
                </a:solidFill>
                <a:latin typeface="Frutiger 55 Roman" pitchFamily="34" charset="0"/>
              </a:rPr>
              <a:pPr algn="r">
                <a:spcBef>
                  <a:spcPct val="50000"/>
                </a:spcBef>
                <a:defRPr/>
              </a:pPr>
              <a:t>‹#›</a:t>
            </a:fld>
            <a:endParaRPr lang="en-US" altLang="en-US" sz="1800" b="1" smtClean="0">
              <a:solidFill>
                <a:srgbClr val="5F5F5F"/>
              </a:solidFill>
              <a:latin typeface="Frutiger 55 Roman" pitchFamily="34" charset="0"/>
            </a:endParaRPr>
          </a:p>
        </p:txBody>
      </p:sp>
    </p:spTree>
  </p:cSld>
  <p:clrMap bg1="lt1" tx1="dk1" bg2="lt2" tx2="dk2" accent1="accent1" accent2="accent2" accent3="accent3" accent4="accent4" accent5="accent5" accent6="accent6" hlink="hlink" folHlink="folHlink"/>
  <p:sldLayoutIdLst>
    <p:sldLayoutId id="2147483700"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ransition>
    <p:wipe dir="r"/>
  </p:transition>
  <p:hf sldNum="0" hdr="0" dt="0"/>
  <p:txStyles>
    <p:titleStyle>
      <a:lvl1pPr algn="ctr" rtl="0" eaLnBrk="0" fontAlgn="base" hangingPunct="0">
        <a:spcBef>
          <a:spcPct val="0"/>
        </a:spcBef>
        <a:spcAft>
          <a:spcPct val="0"/>
        </a:spcAft>
        <a:defRPr kumimoji="1" sz="2800" b="1">
          <a:solidFill>
            <a:srgbClr val="FFFFFF"/>
          </a:solidFill>
          <a:latin typeface="+mj-lt"/>
          <a:ea typeface="+mj-ea"/>
          <a:cs typeface="+mj-cs"/>
        </a:defRPr>
      </a:lvl1pPr>
      <a:lvl2pPr algn="ctr" rtl="0" eaLnBrk="0" fontAlgn="base" hangingPunct="0">
        <a:spcBef>
          <a:spcPct val="0"/>
        </a:spcBef>
        <a:spcAft>
          <a:spcPct val="0"/>
        </a:spcAft>
        <a:defRPr kumimoji="1" sz="2800" b="1">
          <a:solidFill>
            <a:srgbClr val="FFFFFF"/>
          </a:solidFill>
          <a:latin typeface="Frutiger 55 Roman" pitchFamily="34" charset="0"/>
        </a:defRPr>
      </a:lvl2pPr>
      <a:lvl3pPr algn="ctr" rtl="0" eaLnBrk="0" fontAlgn="base" hangingPunct="0">
        <a:spcBef>
          <a:spcPct val="0"/>
        </a:spcBef>
        <a:spcAft>
          <a:spcPct val="0"/>
        </a:spcAft>
        <a:defRPr kumimoji="1" sz="2800" b="1">
          <a:solidFill>
            <a:srgbClr val="FFFFFF"/>
          </a:solidFill>
          <a:latin typeface="Frutiger 55 Roman" pitchFamily="34" charset="0"/>
        </a:defRPr>
      </a:lvl3pPr>
      <a:lvl4pPr algn="ctr" rtl="0" eaLnBrk="0" fontAlgn="base" hangingPunct="0">
        <a:spcBef>
          <a:spcPct val="0"/>
        </a:spcBef>
        <a:spcAft>
          <a:spcPct val="0"/>
        </a:spcAft>
        <a:defRPr kumimoji="1" sz="2800" b="1">
          <a:solidFill>
            <a:srgbClr val="FFFFFF"/>
          </a:solidFill>
          <a:latin typeface="Frutiger 55 Roman" pitchFamily="34" charset="0"/>
        </a:defRPr>
      </a:lvl4pPr>
      <a:lvl5pPr algn="ctr" rtl="0" eaLnBrk="0" fontAlgn="base" hangingPunct="0">
        <a:spcBef>
          <a:spcPct val="0"/>
        </a:spcBef>
        <a:spcAft>
          <a:spcPct val="0"/>
        </a:spcAft>
        <a:defRPr kumimoji="1" sz="2800" b="1">
          <a:solidFill>
            <a:srgbClr val="FFFFFF"/>
          </a:solidFill>
          <a:latin typeface="Frutiger 55 Roman" pitchFamily="34" charset="0"/>
        </a:defRPr>
      </a:lvl5pPr>
      <a:lvl6pPr marL="457200" algn="ctr" rtl="0" eaLnBrk="0" fontAlgn="base" hangingPunct="0">
        <a:spcBef>
          <a:spcPct val="0"/>
        </a:spcBef>
        <a:spcAft>
          <a:spcPct val="0"/>
        </a:spcAft>
        <a:defRPr kumimoji="1" sz="2800" b="1">
          <a:solidFill>
            <a:srgbClr val="FFFFFF"/>
          </a:solidFill>
          <a:latin typeface="Frutiger 55 Roman" pitchFamily="34" charset="0"/>
        </a:defRPr>
      </a:lvl6pPr>
      <a:lvl7pPr marL="914400" algn="ctr" rtl="0" eaLnBrk="0" fontAlgn="base" hangingPunct="0">
        <a:spcBef>
          <a:spcPct val="0"/>
        </a:spcBef>
        <a:spcAft>
          <a:spcPct val="0"/>
        </a:spcAft>
        <a:defRPr kumimoji="1" sz="2800" b="1">
          <a:solidFill>
            <a:srgbClr val="FFFFFF"/>
          </a:solidFill>
          <a:latin typeface="Frutiger 55 Roman" pitchFamily="34" charset="0"/>
        </a:defRPr>
      </a:lvl7pPr>
      <a:lvl8pPr marL="1371600" algn="ctr" rtl="0" eaLnBrk="0" fontAlgn="base" hangingPunct="0">
        <a:spcBef>
          <a:spcPct val="0"/>
        </a:spcBef>
        <a:spcAft>
          <a:spcPct val="0"/>
        </a:spcAft>
        <a:defRPr kumimoji="1" sz="2800" b="1">
          <a:solidFill>
            <a:srgbClr val="FFFFFF"/>
          </a:solidFill>
          <a:latin typeface="Frutiger 55 Roman" pitchFamily="34" charset="0"/>
        </a:defRPr>
      </a:lvl8pPr>
      <a:lvl9pPr marL="1828800" algn="ctr" rtl="0" eaLnBrk="0" fontAlgn="base" hangingPunct="0">
        <a:spcBef>
          <a:spcPct val="0"/>
        </a:spcBef>
        <a:spcAft>
          <a:spcPct val="0"/>
        </a:spcAft>
        <a:defRPr kumimoji="1" sz="2800" b="1">
          <a:solidFill>
            <a:srgbClr val="FFFFFF"/>
          </a:solidFill>
          <a:latin typeface="Frutiger 55 Roman" pitchFamily="34" charset="0"/>
        </a:defRPr>
      </a:lvl9pPr>
    </p:titleStyle>
    <p:bodyStyle>
      <a:lvl1pPr marL="342900" indent="-342900" algn="l" rtl="0" eaLnBrk="0" fontAlgn="base" hangingPunct="0">
        <a:spcBef>
          <a:spcPct val="45000"/>
        </a:spcBef>
        <a:spcAft>
          <a:spcPct val="0"/>
        </a:spcAft>
        <a:buClr>
          <a:schemeClr val="tx1"/>
        </a:buClr>
        <a:buChar char="•"/>
        <a:defRPr kumimoji="1" sz="2400">
          <a:solidFill>
            <a:schemeClr val="tx1"/>
          </a:solidFill>
          <a:latin typeface="+mn-lt"/>
          <a:ea typeface="+mn-ea"/>
          <a:cs typeface="+mn-cs"/>
        </a:defRPr>
      </a:lvl1pPr>
      <a:lvl2pPr marL="742950" indent="-285750" algn="l" rtl="0" eaLnBrk="0" fontAlgn="base" hangingPunct="0">
        <a:spcBef>
          <a:spcPct val="45000"/>
        </a:spcBef>
        <a:spcAft>
          <a:spcPct val="0"/>
        </a:spcAft>
        <a:buClr>
          <a:schemeClr val="tx1"/>
        </a:buClr>
        <a:buChar char="–"/>
        <a:defRPr kumimoji="1" sz="2400">
          <a:solidFill>
            <a:schemeClr val="tx1"/>
          </a:solidFill>
          <a:latin typeface="+mn-lt"/>
        </a:defRPr>
      </a:lvl2pPr>
      <a:lvl3pPr marL="1143000" indent="-228600" algn="l" rtl="0" eaLnBrk="0" fontAlgn="base" hangingPunct="0">
        <a:spcBef>
          <a:spcPct val="45000"/>
        </a:spcBef>
        <a:spcAft>
          <a:spcPct val="0"/>
        </a:spcAft>
        <a:buClr>
          <a:schemeClr val="tx1"/>
        </a:buClr>
        <a:buChar char="•"/>
        <a:defRPr kumimoji="1" sz="2400">
          <a:solidFill>
            <a:schemeClr val="tx1"/>
          </a:solidFill>
          <a:latin typeface="+mn-lt"/>
        </a:defRPr>
      </a:lvl3pPr>
      <a:lvl4pPr marL="1600200" indent="-228600" algn="l" rtl="0" eaLnBrk="0" fontAlgn="base" hangingPunct="0">
        <a:spcBef>
          <a:spcPct val="45000"/>
        </a:spcBef>
        <a:spcAft>
          <a:spcPct val="0"/>
        </a:spcAft>
        <a:buClr>
          <a:schemeClr val="tx1"/>
        </a:buClr>
        <a:buChar char="–"/>
        <a:defRPr kumimoji="1" sz="2400">
          <a:solidFill>
            <a:schemeClr val="tx1"/>
          </a:solidFill>
          <a:latin typeface="+mn-lt"/>
        </a:defRPr>
      </a:lvl4pPr>
      <a:lvl5pPr marL="2057400" indent="-228600" algn="l" rtl="0" eaLnBrk="0" fontAlgn="base" hangingPunct="0">
        <a:spcBef>
          <a:spcPct val="20000"/>
        </a:spcBef>
        <a:spcAft>
          <a:spcPct val="0"/>
        </a:spcAft>
        <a:buClr>
          <a:schemeClr val="tx1"/>
        </a:buClr>
        <a:buChar char="»"/>
        <a:defRPr kumimoji="1" sz="2000">
          <a:solidFill>
            <a:schemeClr val="tx1"/>
          </a:solidFill>
          <a:latin typeface="+mn-lt"/>
        </a:defRPr>
      </a:lvl5pPr>
      <a:lvl6pPr marL="2514600" indent="-228600" algn="l" rtl="0" eaLnBrk="0" fontAlgn="base" hangingPunct="0">
        <a:spcBef>
          <a:spcPct val="20000"/>
        </a:spcBef>
        <a:spcAft>
          <a:spcPct val="0"/>
        </a:spcAft>
        <a:buClr>
          <a:schemeClr val="tx1"/>
        </a:buClr>
        <a:buChar char="»"/>
        <a:defRPr kumimoji="1" sz="2000">
          <a:solidFill>
            <a:schemeClr val="tx1"/>
          </a:solidFill>
          <a:latin typeface="+mn-lt"/>
        </a:defRPr>
      </a:lvl6pPr>
      <a:lvl7pPr marL="2971800" indent="-228600" algn="l" rtl="0" eaLnBrk="0" fontAlgn="base" hangingPunct="0">
        <a:spcBef>
          <a:spcPct val="20000"/>
        </a:spcBef>
        <a:spcAft>
          <a:spcPct val="0"/>
        </a:spcAft>
        <a:buClr>
          <a:schemeClr val="tx1"/>
        </a:buClr>
        <a:buChar char="»"/>
        <a:defRPr kumimoji="1" sz="2000">
          <a:solidFill>
            <a:schemeClr val="tx1"/>
          </a:solidFill>
          <a:latin typeface="+mn-lt"/>
        </a:defRPr>
      </a:lvl7pPr>
      <a:lvl8pPr marL="3429000" indent="-228600" algn="l" rtl="0" eaLnBrk="0" fontAlgn="base" hangingPunct="0">
        <a:spcBef>
          <a:spcPct val="20000"/>
        </a:spcBef>
        <a:spcAft>
          <a:spcPct val="0"/>
        </a:spcAft>
        <a:buClr>
          <a:schemeClr val="tx1"/>
        </a:buClr>
        <a:buChar char="»"/>
        <a:defRPr kumimoji="1" sz="2000">
          <a:solidFill>
            <a:schemeClr val="tx1"/>
          </a:solidFill>
          <a:latin typeface="+mn-lt"/>
        </a:defRPr>
      </a:lvl8pPr>
      <a:lvl9pPr marL="3886200" indent="-228600" algn="l" rtl="0" eaLnBrk="0" fontAlgn="base" hangingPunct="0">
        <a:spcBef>
          <a:spcPct val="20000"/>
        </a:spcBef>
        <a:spcAft>
          <a:spcPct val="0"/>
        </a:spcAft>
        <a:buClr>
          <a:schemeClr val="tx1"/>
        </a:buClr>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12" Type="http://schemas.openxmlformats.org/officeDocument/2006/relationships/image" Target="../media/image38.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32.png"/><Relationship Id="rId11" Type="http://schemas.openxmlformats.org/officeDocument/2006/relationships/image" Target="../media/image37.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2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3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3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p:cNvSpPr>
            <a:spLocks noChangeArrowheads="1"/>
          </p:cNvSpPr>
          <p:nvPr/>
        </p:nvSpPr>
        <p:spPr bwMode="gray">
          <a:xfrm>
            <a:off x="0" y="0"/>
            <a:ext cx="9144000" cy="28590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45000"/>
              </a:spcBef>
              <a:buClr>
                <a:schemeClr val="tx1"/>
              </a:buClr>
              <a:buChar char="•"/>
              <a:defRPr kumimoji="1" sz="2400">
                <a:solidFill>
                  <a:schemeClr val="tx1"/>
                </a:solidFill>
                <a:latin typeface="Frutiger 55 Roman" pitchFamily="34" charset="0"/>
              </a:defRPr>
            </a:lvl1pPr>
            <a:lvl2pPr marL="742950" indent="-285750">
              <a:spcBef>
                <a:spcPct val="45000"/>
              </a:spcBef>
              <a:buClr>
                <a:schemeClr val="tx1"/>
              </a:buClr>
              <a:buChar char="–"/>
              <a:defRPr kumimoji="1" sz="2400">
                <a:solidFill>
                  <a:schemeClr val="tx1"/>
                </a:solidFill>
                <a:latin typeface="Frutiger 55 Roman" pitchFamily="34" charset="0"/>
              </a:defRPr>
            </a:lvl2pPr>
            <a:lvl3pPr marL="1143000" indent="-228600">
              <a:spcBef>
                <a:spcPct val="45000"/>
              </a:spcBef>
              <a:buClr>
                <a:schemeClr val="tx1"/>
              </a:buClr>
              <a:buChar char="•"/>
              <a:defRPr kumimoji="1" sz="2400">
                <a:solidFill>
                  <a:schemeClr val="tx1"/>
                </a:solidFill>
                <a:latin typeface="Frutiger 55 Roman" pitchFamily="34" charset="0"/>
              </a:defRPr>
            </a:lvl3pPr>
            <a:lvl4pPr marL="1600200" indent="-228600">
              <a:spcBef>
                <a:spcPct val="45000"/>
              </a:spcBef>
              <a:buClr>
                <a:schemeClr val="tx1"/>
              </a:buClr>
              <a:buChar char="–"/>
              <a:defRPr kumimoji="1" sz="2400">
                <a:solidFill>
                  <a:schemeClr val="tx1"/>
                </a:solidFill>
                <a:latin typeface="Frutiger 55 Roman" pitchFamily="34" charset="0"/>
              </a:defRPr>
            </a:lvl4pPr>
            <a:lvl5pPr marL="2057400" indent="-228600">
              <a:spcBef>
                <a:spcPct val="20000"/>
              </a:spcBef>
              <a:buClr>
                <a:schemeClr val="tx1"/>
              </a:buClr>
              <a:buChar char="»"/>
              <a:defRPr kumimoji="1" sz="2000">
                <a:solidFill>
                  <a:schemeClr val="tx1"/>
                </a:solidFill>
                <a:latin typeface="Frutiger 55 Roman" pitchFamily="34" charset="0"/>
              </a:defRPr>
            </a:lvl5pPr>
            <a:lvl6pPr marL="25146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6pPr>
            <a:lvl7pPr marL="29718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7pPr>
            <a:lvl8pPr marL="34290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8pPr>
            <a:lvl9pPr marL="38862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9pPr>
          </a:lstStyle>
          <a:p>
            <a:pPr>
              <a:spcBef>
                <a:spcPct val="0"/>
              </a:spcBef>
              <a:buClrTx/>
              <a:buFontTx/>
              <a:buNone/>
            </a:pPr>
            <a:endParaRPr kumimoji="0" lang="en-US" altLang="en-US">
              <a:latin typeface="Arial" charset="0"/>
            </a:endParaRPr>
          </a:p>
        </p:txBody>
      </p:sp>
      <p:pic>
        <p:nvPicPr>
          <p:cNvPr id="307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98513"/>
            <a:ext cx="9144000" cy="1925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6" name="Rectangle 2"/>
          <p:cNvSpPr>
            <a:spLocks noGrp="1" noChangeArrowheads="1"/>
          </p:cNvSpPr>
          <p:nvPr>
            <p:ph type="body" idx="1"/>
          </p:nvPr>
        </p:nvSpPr>
        <p:spPr>
          <a:xfrm>
            <a:off x="592138" y="3440113"/>
            <a:ext cx="7986712" cy="1295400"/>
          </a:xfrm>
        </p:spPr>
        <p:txBody>
          <a:bodyPr/>
          <a:lstStyle/>
          <a:p>
            <a:pPr marL="0" indent="0" algn="ctr">
              <a:buFontTx/>
              <a:buNone/>
            </a:pPr>
            <a:r>
              <a:rPr lang="en-US" altLang="en-US" sz="3000" b="1" smtClean="0">
                <a:solidFill>
                  <a:srgbClr val="0070C0"/>
                </a:solidFill>
                <a:latin typeface="Calibri" pitchFamily="34" charset="0"/>
                <a:ea typeface="Segoe UI" pitchFamily="34" charset="0"/>
                <a:cs typeface="Times New Roman" pitchFamily="18" charset="0"/>
              </a:rPr>
              <a:t>Learning to Rank Relevant Files for Bug Reports </a:t>
            </a:r>
            <a:r>
              <a:rPr lang="en-US" altLang="en-US" sz="3000" b="1" smtClean="0">
                <a:latin typeface="Calibri" pitchFamily="34" charset="0"/>
                <a:ea typeface="Segoe UI" pitchFamily="34" charset="0"/>
                <a:cs typeface="Times New Roman" pitchFamily="18" charset="0"/>
              </a:rPr>
              <a:t>using</a:t>
            </a:r>
            <a:r>
              <a:rPr lang="en-US" altLang="en-US" sz="3000" b="1" smtClean="0">
                <a:solidFill>
                  <a:srgbClr val="0066FF"/>
                </a:solidFill>
                <a:latin typeface="Calibri" pitchFamily="34" charset="0"/>
                <a:ea typeface="Segoe UI" pitchFamily="34" charset="0"/>
                <a:cs typeface="Times New Roman" pitchFamily="18" charset="0"/>
              </a:rPr>
              <a:t> </a:t>
            </a:r>
            <a:r>
              <a:rPr lang="en-US" altLang="en-US" sz="3000" b="1" smtClean="0">
                <a:solidFill>
                  <a:srgbClr val="7030A0"/>
                </a:solidFill>
                <a:latin typeface="Calibri" pitchFamily="34" charset="0"/>
                <a:ea typeface="Segoe UI" pitchFamily="34" charset="0"/>
                <a:cs typeface="Times New Roman" pitchFamily="18" charset="0"/>
              </a:rPr>
              <a:t>Domain Knowledge</a:t>
            </a:r>
          </a:p>
        </p:txBody>
      </p:sp>
      <p:sp>
        <p:nvSpPr>
          <p:cNvPr id="3077" name="Rectangle 4"/>
          <p:cNvSpPr>
            <a:spLocks noChangeArrowheads="1"/>
          </p:cNvSpPr>
          <p:nvPr/>
        </p:nvSpPr>
        <p:spPr bwMode="invGray">
          <a:xfrm>
            <a:off x="0" y="2722563"/>
            <a:ext cx="9144000" cy="152400"/>
          </a:xfrm>
          <a:prstGeom prst="rect">
            <a:avLst/>
          </a:prstGeom>
          <a:solidFill>
            <a:srgbClr val="5F9153"/>
          </a:solidFill>
          <a:ln w="9525">
            <a:solidFill>
              <a:srgbClr val="5F915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45000"/>
              </a:spcBef>
              <a:buClr>
                <a:schemeClr val="tx1"/>
              </a:buClr>
              <a:buChar char="•"/>
              <a:defRPr kumimoji="1" sz="2400">
                <a:solidFill>
                  <a:schemeClr val="tx1"/>
                </a:solidFill>
                <a:latin typeface="Frutiger 55 Roman" pitchFamily="34" charset="0"/>
              </a:defRPr>
            </a:lvl1pPr>
            <a:lvl2pPr marL="742950" indent="-285750">
              <a:spcBef>
                <a:spcPct val="45000"/>
              </a:spcBef>
              <a:buClr>
                <a:schemeClr val="tx1"/>
              </a:buClr>
              <a:buChar char="–"/>
              <a:defRPr kumimoji="1" sz="2400">
                <a:solidFill>
                  <a:schemeClr val="tx1"/>
                </a:solidFill>
                <a:latin typeface="Frutiger 55 Roman" pitchFamily="34" charset="0"/>
              </a:defRPr>
            </a:lvl2pPr>
            <a:lvl3pPr marL="1143000" indent="-228600">
              <a:spcBef>
                <a:spcPct val="45000"/>
              </a:spcBef>
              <a:buClr>
                <a:schemeClr val="tx1"/>
              </a:buClr>
              <a:buChar char="•"/>
              <a:defRPr kumimoji="1" sz="2400">
                <a:solidFill>
                  <a:schemeClr val="tx1"/>
                </a:solidFill>
                <a:latin typeface="Frutiger 55 Roman" pitchFamily="34" charset="0"/>
              </a:defRPr>
            </a:lvl3pPr>
            <a:lvl4pPr marL="1600200" indent="-228600">
              <a:spcBef>
                <a:spcPct val="45000"/>
              </a:spcBef>
              <a:buClr>
                <a:schemeClr val="tx1"/>
              </a:buClr>
              <a:buChar char="–"/>
              <a:defRPr kumimoji="1" sz="2400">
                <a:solidFill>
                  <a:schemeClr val="tx1"/>
                </a:solidFill>
                <a:latin typeface="Frutiger 55 Roman" pitchFamily="34" charset="0"/>
              </a:defRPr>
            </a:lvl4pPr>
            <a:lvl5pPr marL="2057400" indent="-228600">
              <a:spcBef>
                <a:spcPct val="20000"/>
              </a:spcBef>
              <a:buClr>
                <a:schemeClr val="tx1"/>
              </a:buClr>
              <a:buChar char="»"/>
              <a:defRPr kumimoji="1" sz="2000">
                <a:solidFill>
                  <a:schemeClr val="tx1"/>
                </a:solidFill>
                <a:latin typeface="Frutiger 55 Roman" pitchFamily="34" charset="0"/>
              </a:defRPr>
            </a:lvl5pPr>
            <a:lvl6pPr marL="25146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6pPr>
            <a:lvl7pPr marL="29718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7pPr>
            <a:lvl8pPr marL="34290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8pPr>
            <a:lvl9pPr marL="38862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9pPr>
          </a:lstStyle>
          <a:p>
            <a:pPr>
              <a:spcBef>
                <a:spcPct val="0"/>
              </a:spcBef>
              <a:buClrTx/>
              <a:buFontTx/>
              <a:buNone/>
            </a:pPr>
            <a:endParaRPr kumimoji="0" lang="en-US" altLang="en-US">
              <a:latin typeface="Arial" charset="0"/>
            </a:endParaRPr>
          </a:p>
        </p:txBody>
      </p:sp>
      <p:pic>
        <p:nvPicPr>
          <p:cNvPr id="307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69038" y="0"/>
            <a:ext cx="2874962" cy="868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页脚占位符 3"/>
          <p:cNvSpPr>
            <a:spLocks noGrp="1"/>
          </p:cNvSpPr>
          <p:nvPr>
            <p:ph type="ftr" sz="quarter" idx="10"/>
          </p:nvPr>
        </p:nvSpPr>
        <p:spPr>
          <a:xfrm>
            <a:off x="220663" y="6334125"/>
            <a:ext cx="8496300" cy="523875"/>
          </a:xfrm>
        </p:spPr>
        <p:txBody>
          <a:bodyPr/>
          <a:lstStyle/>
          <a:p>
            <a:pPr>
              <a:defRPr/>
            </a:pPr>
            <a:r>
              <a:rPr lang="en-US" altLang="en-US" dirty="0"/>
              <a:t>FSE 2014			VITAL Lab @ Ohio University</a:t>
            </a:r>
          </a:p>
        </p:txBody>
      </p:sp>
      <p:sp>
        <p:nvSpPr>
          <p:cNvPr id="3080" name="TextBox 1"/>
          <p:cNvSpPr txBox="1">
            <a:spLocks noChangeArrowheads="1"/>
          </p:cNvSpPr>
          <p:nvPr/>
        </p:nvSpPr>
        <p:spPr bwMode="auto">
          <a:xfrm>
            <a:off x="1277938" y="4840288"/>
            <a:ext cx="6629400" cy="120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5000"/>
              </a:spcBef>
              <a:buClr>
                <a:schemeClr val="tx1"/>
              </a:buClr>
              <a:buChar char="•"/>
              <a:defRPr kumimoji="1" sz="2400">
                <a:solidFill>
                  <a:schemeClr val="tx1"/>
                </a:solidFill>
                <a:latin typeface="Frutiger 55 Roman" pitchFamily="34" charset="0"/>
              </a:defRPr>
            </a:lvl1pPr>
            <a:lvl2pPr marL="742950" indent="-285750">
              <a:spcBef>
                <a:spcPct val="45000"/>
              </a:spcBef>
              <a:buClr>
                <a:schemeClr val="tx1"/>
              </a:buClr>
              <a:buChar char="–"/>
              <a:defRPr kumimoji="1" sz="2400">
                <a:solidFill>
                  <a:schemeClr val="tx1"/>
                </a:solidFill>
                <a:latin typeface="Frutiger 55 Roman" pitchFamily="34" charset="0"/>
              </a:defRPr>
            </a:lvl2pPr>
            <a:lvl3pPr marL="1143000" indent="-228600">
              <a:spcBef>
                <a:spcPct val="45000"/>
              </a:spcBef>
              <a:buClr>
                <a:schemeClr val="tx1"/>
              </a:buClr>
              <a:buChar char="•"/>
              <a:defRPr kumimoji="1" sz="2400">
                <a:solidFill>
                  <a:schemeClr val="tx1"/>
                </a:solidFill>
                <a:latin typeface="Frutiger 55 Roman" pitchFamily="34" charset="0"/>
              </a:defRPr>
            </a:lvl3pPr>
            <a:lvl4pPr marL="1600200" indent="-228600">
              <a:spcBef>
                <a:spcPct val="45000"/>
              </a:spcBef>
              <a:buClr>
                <a:schemeClr val="tx1"/>
              </a:buClr>
              <a:buChar char="–"/>
              <a:defRPr kumimoji="1" sz="2400">
                <a:solidFill>
                  <a:schemeClr val="tx1"/>
                </a:solidFill>
                <a:latin typeface="Frutiger 55 Roman" pitchFamily="34" charset="0"/>
              </a:defRPr>
            </a:lvl4pPr>
            <a:lvl5pPr marL="2057400" indent="-228600">
              <a:spcBef>
                <a:spcPct val="20000"/>
              </a:spcBef>
              <a:buClr>
                <a:schemeClr val="tx1"/>
              </a:buClr>
              <a:buChar char="»"/>
              <a:defRPr kumimoji="1" sz="2000">
                <a:solidFill>
                  <a:schemeClr val="tx1"/>
                </a:solidFill>
                <a:latin typeface="Frutiger 55 Roman" pitchFamily="34" charset="0"/>
              </a:defRPr>
            </a:lvl5pPr>
            <a:lvl6pPr marL="25146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6pPr>
            <a:lvl7pPr marL="29718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7pPr>
            <a:lvl8pPr marL="34290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8pPr>
            <a:lvl9pPr marL="38862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9pPr>
          </a:lstStyle>
          <a:p>
            <a:pPr algn="ctr">
              <a:spcBef>
                <a:spcPct val="0"/>
              </a:spcBef>
              <a:buClrTx/>
              <a:buFontTx/>
              <a:buNone/>
            </a:pPr>
            <a:r>
              <a:rPr kumimoji="0" lang="en-US" altLang="en-US" sz="1800" b="1">
                <a:latin typeface="Times New Roman" pitchFamily="18" charset="0"/>
                <a:cs typeface="Times New Roman" pitchFamily="18" charset="0"/>
              </a:rPr>
              <a:t>Xin Ye, Razvan Bunescu, Chang Liu</a:t>
            </a:r>
          </a:p>
          <a:p>
            <a:pPr algn="ctr">
              <a:spcBef>
                <a:spcPct val="0"/>
              </a:spcBef>
              <a:buClrTx/>
              <a:buFontTx/>
              <a:buNone/>
            </a:pPr>
            <a:endParaRPr kumimoji="0" lang="en-US" altLang="en-US" sz="1800">
              <a:latin typeface="Times New Roman" pitchFamily="18" charset="0"/>
              <a:cs typeface="Times New Roman" pitchFamily="18" charset="0"/>
            </a:endParaRPr>
          </a:p>
          <a:p>
            <a:pPr algn="ctr">
              <a:spcBef>
                <a:spcPct val="0"/>
              </a:spcBef>
              <a:buClrTx/>
              <a:buFontTx/>
              <a:buNone/>
            </a:pPr>
            <a:r>
              <a:rPr kumimoji="0" lang="en-US" altLang="en-US" sz="1800">
                <a:latin typeface="Times New Roman" pitchFamily="18" charset="0"/>
                <a:cs typeface="Times New Roman" pitchFamily="18" charset="0"/>
              </a:rPr>
              <a:t>School of Electrical Engineering and Computer Science</a:t>
            </a:r>
          </a:p>
          <a:p>
            <a:pPr algn="ctr">
              <a:spcBef>
                <a:spcPct val="0"/>
              </a:spcBef>
              <a:buClrTx/>
              <a:buFontTx/>
              <a:buNone/>
            </a:pPr>
            <a:r>
              <a:rPr kumimoji="0" lang="en-US" altLang="en-US" sz="1800">
                <a:latin typeface="Times New Roman" pitchFamily="18" charset="0"/>
                <a:cs typeface="Times New Roman" pitchFamily="18" charset="0"/>
              </a:rPr>
              <a:t>Ohio University, Athens OH, USA</a:t>
            </a:r>
          </a:p>
        </p:txBody>
      </p:sp>
      <p:pic>
        <p:nvPicPr>
          <p:cNvPr id="3081" name="Picture 18" descr="FSE 20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00" y="12700"/>
            <a:ext cx="892175"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2" name="TextBox 2"/>
          <p:cNvSpPr txBox="1">
            <a:spLocks noChangeArrowheads="1"/>
          </p:cNvSpPr>
          <p:nvPr/>
        </p:nvSpPr>
        <p:spPr bwMode="auto">
          <a:xfrm>
            <a:off x="349250" y="6253163"/>
            <a:ext cx="855345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5000"/>
              </a:spcBef>
              <a:buClr>
                <a:schemeClr val="tx1"/>
              </a:buClr>
              <a:buChar char="•"/>
              <a:defRPr kumimoji="1" sz="2400">
                <a:solidFill>
                  <a:schemeClr val="tx1"/>
                </a:solidFill>
                <a:latin typeface="Frutiger 55 Roman" pitchFamily="34" charset="0"/>
              </a:defRPr>
            </a:lvl1pPr>
            <a:lvl2pPr marL="742950" indent="-285750">
              <a:spcBef>
                <a:spcPct val="45000"/>
              </a:spcBef>
              <a:buClr>
                <a:schemeClr val="tx1"/>
              </a:buClr>
              <a:buChar char="–"/>
              <a:defRPr kumimoji="1" sz="2400">
                <a:solidFill>
                  <a:schemeClr val="tx1"/>
                </a:solidFill>
                <a:latin typeface="Frutiger 55 Roman" pitchFamily="34" charset="0"/>
              </a:defRPr>
            </a:lvl2pPr>
            <a:lvl3pPr marL="1143000" indent="-228600">
              <a:spcBef>
                <a:spcPct val="45000"/>
              </a:spcBef>
              <a:buClr>
                <a:schemeClr val="tx1"/>
              </a:buClr>
              <a:buChar char="•"/>
              <a:defRPr kumimoji="1" sz="2400">
                <a:solidFill>
                  <a:schemeClr val="tx1"/>
                </a:solidFill>
                <a:latin typeface="Frutiger 55 Roman" pitchFamily="34" charset="0"/>
              </a:defRPr>
            </a:lvl3pPr>
            <a:lvl4pPr marL="1600200" indent="-228600">
              <a:spcBef>
                <a:spcPct val="45000"/>
              </a:spcBef>
              <a:buClr>
                <a:schemeClr val="tx1"/>
              </a:buClr>
              <a:buChar char="–"/>
              <a:defRPr kumimoji="1" sz="2400">
                <a:solidFill>
                  <a:schemeClr val="tx1"/>
                </a:solidFill>
                <a:latin typeface="Frutiger 55 Roman" pitchFamily="34" charset="0"/>
              </a:defRPr>
            </a:lvl4pPr>
            <a:lvl5pPr marL="2057400" indent="-228600">
              <a:spcBef>
                <a:spcPct val="20000"/>
              </a:spcBef>
              <a:buClr>
                <a:schemeClr val="tx1"/>
              </a:buClr>
              <a:buChar char="»"/>
              <a:defRPr kumimoji="1" sz="2000">
                <a:solidFill>
                  <a:schemeClr val="tx1"/>
                </a:solidFill>
                <a:latin typeface="Frutiger 55 Roman" pitchFamily="34" charset="0"/>
              </a:defRPr>
            </a:lvl5pPr>
            <a:lvl6pPr marL="25146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6pPr>
            <a:lvl7pPr marL="29718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7pPr>
            <a:lvl8pPr marL="34290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8pPr>
            <a:lvl9pPr marL="38862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9pPr>
          </a:lstStyle>
          <a:p>
            <a:pPr algn="ctr">
              <a:spcBef>
                <a:spcPct val="0"/>
              </a:spcBef>
              <a:buClrTx/>
              <a:buFontTx/>
              <a:buNone/>
            </a:pPr>
            <a:r>
              <a:rPr kumimoji="0" lang="en-US" altLang="en-US" sz="1000">
                <a:solidFill>
                  <a:srgbClr val="A24E12"/>
                </a:solidFill>
                <a:latin typeface="Arial" charset="0"/>
              </a:rPr>
              <a:t>The 22nd ACM SIGSOFT International Symposium on the Foundations of Software Engineering (FSE 2014), November 16 – 21, 2014, Hong Kong </a:t>
            </a:r>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white">
          <a:xfrm>
            <a:off x="0" y="0"/>
            <a:ext cx="9144000" cy="65405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45000"/>
              </a:spcBef>
              <a:buClr>
                <a:schemeClr val="tx1"/>
              </a:buClr>
              <a:buChar char="•"/>
              <a:defRPr kumimoji="1" sz="2400">
                <a:solidFill>
                  <a:schemeClr val="tx1"/>
                </a:solidFill>
                <a:latin typeface="Frutiger 55 Roman" pitchFamily="34" charset="0"/>
              </a:defRPr>
            </a:lvl1pPr>
            <a:lvl2pPr marL="742950" indent="-285750">
              <a:spcBef>
                <a:spcPct val="45000"/>
              </a:spcBef>
              <a:buClr>
                <a:schemeClr val="tx1"/>
              </a:buClr>
              <a:buChar char="–"/>
              <a:defRPr kumimoji="1" sz="2400">
                <a:solidFill>
                  <a:schemeClr val="tx1"/>
                </a:solidFill>
                <a:latin typeface="Frutiger 55 Roman" pitchFamily="34" charset="0"/>
              </a:defRPr>
            </a:lvl2pPr>
            <a:lvl3pPr marL="1143000" indent="-228600">
              <a:spcBef>
                <a:spcPct val="45000"/>
              </a:spcBef>
              <a:buClr>
                <a:schemeClr val="tx1"/>
              </a:buClr>
              <a:buChar char="•"/>
              <a:defRPr kumimoji="1" sz="2400">
                <a:solidFill>
                  <a:schemeClr val="tx1"/>
                </a:solidFill>
                <a:latin typeface="Frutiger 55 Roman" pitchFamily="34" charset="0"/>
              </a:defRPr>
            </a:lvl3pPr>
            <a:lvl4pPr marL="1600200" indent="-228600">
              <a:spcBef>
                <a:spcPct val="45000"/>
              </a:spcBef>
              <a:buClr>
                <a:schemeClr val="tx1"/>
              </a:buClr>
              <a:buChar char="–"/>
              <a:defRPr kumimoji="1" sz="2400">
                <a:solidFill>
                  <a:schemeClr val="tx1"/>
                </a:solidFill>
                <a:latin typeface="Frutiger 55 Roman" pitchFamily="34" charset="0"/>
              </a:defRPr>
            </a:lvl4pPr>
            <a:lvl5pPr marL="2057400" indent="-228600">
              <a:spcBef>
                <a:spcPct val="20000"/>
              </a:spcBef>
              <a:buClr>
                <a:schemeClr val="tx1"/>
              </a:buClr>
              <a:buChar char="»"/>
              <a:defRPr kumimoji="1" sz="2000">
                <a:solidFill>
                  <a:schemeClr val="tx1"/>
                </a:solidFill>
                <a:latin typeface="Frutiger 55 Roman" pitchFamily="34" charset="0"/>
              </a:defRPr>
            </a:lvl5pPr>
            <a:lvl6pPr marL="25146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6pPr>
            <a:lvl7pPr marL="29718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7pPr>
            <a:lvl8pPr marL="34290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8pPr>
            <a:lvl9pPr marL="38862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9pPr>
          </a:lstStyle>
          <a:p>
            <a:pPr>
              <a:spcBef>
                <a:spcPct val="0"/>
              </a:spcBef>
              <a:buClrTx/>
              <a:buFontTx/>
              <a:buNone/>
            </a:pPr>
            <a:endParaRPr kumimoji="0" lang="en-US" altLang="en-US" dirty="0">
              <a:latin typeface="Arial" charset="0"/>
            </a:endParaRPr>
          </a:p>
        </p:txBody>
      </p:sp>
      <p:sp>
        <p:nvSpPr>
          <p:cNvPr id="22531" name="标题 1"/>
          <p:cNvSpPr>
            <a:spLocks noGrp="1"/>
          </p:cNvSpPr>
          <p:nvPr>
            <p:ph type="title"/>
          </p:nvPr>
        </p:nvSpPr>
        <p:spPr>
          <a:xfrm>
            <a:off x="0" y="4763"/>
            <a:ext cx="9144000" cy="1143000"/>
          </a:xfrm>
        </p:spPr>
        <p:txBody>
          <a:bodyPr/>
          <a:lstStyle/>
          <a:p>
            <a:r>
              <a:rPr lang="en-US" altLang="en-US" sz="3000" smtClean="0">
                <a:solidFill>
                  <a:srgbClr val="296DC1"/>
                </a:solidFill>
                <a:latin typeface="Calibri" pitchFamily="34" charset="0"/>
              </a:rPr>
              <a:t>RANKING MODEL</a:t>
            </a:r>
          </a:p>
        </p:txBody>
      </p:sp>
      <p:sp>
        <p:nvSpPr>
          <p:cNvPr id="11" name="页脚占位符 3"/>
          <p:cNvSpPr>
            <a:spLocks noGrp="1"/>
          </p:cNvSpPr>
          <p:nvPr>
            <p:ph type="ftr" sz="quarter" idx="10"/>
          </p:nvPr>
        </p:nvSpPr>
        <p:spPr>
          <a:xfrm>
            <a:off x="220663" y="6334125"/>
            <a:ext cx="8496300" cy="523875"/>
          </a:xfrm>
        </p:spPr>
        <p:txBody>
          <a:bodyPr/>
          <a:lstStyle/>
          <a:p>
            <a:pPr>
              <a:defRPr/>
            </a:pPr>
            <a:r>
              <a:rPr lang="en-US" altLang="en-US" dirty="0"/>
              <a:t>FSE 2014			VITAL Lab @ Ohio University</a:t>
            </a:r>
          </a:p>
        </p:txBody>
      </p:sp>
      <mc:AlternateContent xmlns:mc="http://schemas.openxmlformats.org/markup-compatibility/2006" xmlns:a14="http://schemas.microsoft.com/office/drawing/2010/main">
        <mc:Choice Requires="a14">
          <p:sp>
            <p:nvSpPr>
              <p:cNvPr id="3" name="TextBox 2"/>
              <p:cNvSpPr txBox="1"/>
              <p:nvPr/>
            </p:nvSpPr>
            <p:spPr>
              <a:xfrm>
                <a:off x="847166" y="1640541"/>
                <a:ext cx="7586314" cy="624402"/>
              </a:xfrm>
              <a:prstGeom prst="rect">
                <a:avLst/>
              </a:prstGeom>
              <a:noFill/>
            </p:spPr>
            <p:txBody>
              <a:bodyPr wrap="square" rtlCol="0">
                <a:spAutoFit/>
              </a:bodyPr>
              <a:lstStyle/>
              <a:p>
                <a:pPr algn="ctr"/>
                <a14:m>
                  <m:oMath xmlns:m="http://schemas.openxmlformats.org/officeDocument/2006/math">
                    <m:r>
                      <a:rPr lang="en-US" sz="3200" b="0" i="1" smtClean="0">
                        <a:latin typeface="Cambria Math" panose="02040503050406030204" pitchFamily="18" charset="0"/>
                        <a:ea typeface="Cambria Math" panose="02040503050406030204" pitchFamily="18" charset="0"/>
                      </a:rPr>
                      <m:t>𝑓</m:t>
                    </m:r>
                    <m:d>
                      <m:dPr>
                        <m:ctrlPr>
                          <a:rPr lang="en-US" sz="3200" i="1" smtClean="0">
                            <a:latin typeface="Cambria Math"/>
                            <a:ea typeface="Cambria Math" panose="02040503050406030204" pitchFamily="18" charset="0"/>
                          </a:rPr>
                        </m:ctrlPr>
                      </m:dPr>
                      <m:e>
                        <m:r>
                          <a:rPr lang="en-US" sz="3200" b="0" i="1" smtClean="0">
                            <a:solidFill>
                              <a:srgbClr val="7030A0"/>
                            </a:solidFill>
                            <a:latin typeface="Cambria Math" panose="02040503050406030204" pitchFamily="18" charset="0"/>
                            <a:ea typeface="Cambria Math" panose="02040503050406030204" pitchFamily="18" charset="0"/>
                          </a:rPr>
                          <m:t>𝑟</m:t>
                        </m:r>
                        <m:r>
                          <a:rPr lang="en-US" sz="3200" b="0" i="1" smtClean="0">
                            <a:latin typeface="Cambria Math" panose="02040503050406030204" pitchFamily="18" charset="0"/>
                            <a:ea typeface="Cambria Math" panose="02040503050406030204" pitchFamily="18" charset="0"/>
                          </a:rPr>
                          <m:t>, </m:t>
                        </m:r>
                        <m:r>
                          <a:rPr lang="en-US" sz="3200" b="0" i="1" smtClean="0">
                            <a:solidFill>
                              <a:srgbClr val="0070C0"/>
                            </a:solidFill>
                            <a:latin typeface="Cambria Math" panose="02040503050406030204" pitchFamily="18" charset="0"/>
                            <a:ea typeface="Cambria Math" panose="02040503050406030204" pitchFamily="18" charset="0"/>
                          </a:rPr>
                          <m:t>𝑠</m:t>
                        </m:r>
                      </m:e>
                    </m:d>
                    <m:r>
                      <a:rPr lang="en-US" sz="3200" b="0" i="1" smtClean="0">
                        <a:latin typeface="Cambria Math" panose="02040503050406030204" pitchFamily="18" charset="0"/>
                        <a:ea typeface="Cambria Math" panose="02040503050406030204" pitchFamily="18" charset="0"/>
                      </a:rPr>
                      <m:t>= </m:t>
                    </m:r>
                    <m:sSup>
                      <m:sSupPr>
                        <m:ctrlPr>
                          <a:rPr lang="en-US" sz="3200" i="1" smtClean="0">
                            <a:latin typeface="Cambria Math"/>
                            <a:ea typeface="Cambria Math" panose="02040503050406030204" pitchFamily="18" charset="0"/>
                          </a:rPr>
                        </m:ctrlPr>
                      </m:sSupPr>
                      <m:e>
                        <m:r>
                          <a:rPr lang="en-US" sz="3200" b="0" i="1" smtClean="0">
                            <a:solidFill>
                              <a:srgbClr val="FF0000"/>
                            </a:solidFill>
                            <a:latin typeface="Cambria Math" panose="02040503050406030204" pitchFamily="18" charset="0"/>
                            <a:ea typeface="Cambria Math" panose="02040503050406030204" pitchFamily="18" charset="0"/>
                          </a:rPr>
                          <m:t>𝑊</m:t>
                        </m:r>
                      </m:e>
                      <m:sup>
                        <m:r>
                          <a:rPr lang="en-US" sz="3200" b="0" i="1" smtClean="0">
                            <a:latin typeface="Cambria Math" panose="02040503050406030204" pitchFamily="18" charset="0"/>
                            <a:ea typeface="Cambria Math" panose="02040503050406030204" pitchFamily="18" charset="0"/>
                          </a:rPr>
                          <m:t>𝑇</m:t>
                        </m:r>
                      </m:sup>
                    </m:sSup>
                    <m:r>
                      <a:rPr lang="en-US" sz="3200" b="0" i="1" smtClean="0">
                        <a:latin typeface="Cambria Math"/>
                        <a:ea typeface="Cambria Math" panose="02040503050406030204" pitchFamily="18" charset="0"/>
                      </a:rPr>
                      <m:t>(</m:t>
                    </m:r>
                    <m:r>
                      <a:rPr lang="en-US" sz="3200" b="0" i="1" smtClean="0">
                        <a:solidFill>
                          <a:srgbClr val="7030A0"/>
                        </a:solidFill>
                        <a:latin typeface="Cambria Math" panose="02040503050406030204" pitchFamily="18" charset="0"/>
                        <a:ea typeface="Cambria Math" panose="02040503050406030204" pitchFamily="18" charset="0"/>
                      </a:rPr>
                      <m:t>𝑟</m:t>
                    </m:r>
                  </m:oMath>
                </a14:m>
                <a:r>
                  <a:rPr lang="en-US" sz="3200" i="1" dirty="0" smtClean="0">
                    <a:latin typeface="Cambria Math" panose="02040503050406030204" pitchFamily="18" charset="0"/>
                    <a:ea typeface="Cambria Math" panose="02040503050406030204" pitchFamily="18" charset="0"/>
                  </a:rPr>
                  <a:t>, </a:t>
                </a:r>
                <a14:m>
                  <m:oMath xmlns:m="http://schemas.openxmlformats.org/officeDocument/2006/math">
                    <m:r>
                      <a:rPr lang="en-US" sz="3200" b="0" i="1" smtClean="0">
                        <a:solidFill>
                          <a:srgbClr val="0070C0"/>
                        </a:solidFill>
                        <a:latin typeface="Cambria Math" panose="02040503050406030204" pitchFamily="18" charset="0"/>
                        <a:ea typeface="Cambria Math" panose="02040503050406030204" pitchFamily="18" charset="0"/>
                      </a:rPr>
                      <m:t>𝑠</m:t>
                    </m:r>
                    <m:r>
                      <a:rPr lang="en-US" sz="3200" b="0" i="1" smtClean="0">
                        <a:latin typeface="Cambria Math"/>
                        <a:ea typeface="Cambria Math" panose="02040503050406030204" pitchFamily="18" charset="0"/>
                      </a:rPr>
                      <m:t>)</m:t>
                    </m:r>
                  </m:oMath>
                </a14:m>
                <a:r>
                  <a:rPr lang="en-US" sz="3200" i="1" dirty="0" smtClean="0">
                    <a:latin typeface="Cambria Math" panose="02040503050406030204" pitchFamily="18" charset="0"/>
                    <a:ea typeface="Cambria Math" panose="02040503050406030204" pitchFamily="18" charset="0"/>
                  </a:rPr>
                  <a:t> = </a:t>
                </a:r>
                <a14:m>
                  <m:oMath xmlns:m="http://schemas.openxmlformats.org/officeDocument/2006/math">
                    <m:nary>
                      <m:naryPr>
                        <m:chr m:val="∑"/>
                        <m:ctrlPr>
                          <a:rPr lang="en-US" sz="3200" i="1" smtClean="0">
                            <a:latin typeface="Cambria Math"/>
                            <a:ea typeface="Cambria Math" panose="02040503050406030204" pitchFamily="18" charset="0"/>
                          </a:rPr>
                        </m:ctrlPr>
                      </m:naryPr>
                      <m:sub>
                        <m:r>
                          <m:rPr>
                            <m:brk m:alnAt="23"/>
                          </m:rPr>
                          <a:rPr lang="en-US" sz="3200" b="0" i="1" smtClean="0">
                            <a:latin typeface="Cambria Math"/>
                            <a:ea typeface="Cambria Math" panose="02040503050406030204" pitchFamily="18" charset="0"/>
                          </a:rPr>
                          <m:t>𝑖</m:t>
                        </m:r>
                      </m:sub>
                      <m:sup>
                        <m:r>
                          <a:rPr lang="en-US" sz="3200" b="0" i="1" smtClean="0">
                            <a:latin typeface="Cambria Math"/>
                            <a:ea typeface="Cambria Math" panose="02040503050406030204" pitchFamily="18" charset="0"/>
                          </a:rPr>
                          <m:t>𝑘</m:t>
                        </m:r>
                      </m:sup>
                      <m:e>
                        <m:r>
                          <a:rPr lang="en-US" sz="3200" b="0" i="1" smtClean="0">
                            <a:latin typeface="Cambria Math"/>
                            <a:ea typeface="Cambria Math" panose="02040503050406030204" pitchFamily="18" charset="0"/>
                          </a:rPr>
                          <m:t>( </m:t>
                        </m:r>
                        <m:sSub>
                          <m:sSubPr>
                            <m:ctrlPr>
                              <a:rPr lang="en-US" sz="3200" i="1" smtClean="0">
                                <a:solidFill>
                                  <a:srgbClr val="FF0000"/>
                                </a:solidFill>
                                <a:latin typeface="Cambria Math"/>
                                <a:ea typeface="Cambria Math" panose="02040503050406030204" pitchFamily="18" charset="0"/>
                              </a:rPr>
                            </m:ctrlPr>
                          </m:sSubPr>
                          <m:e>
                            <m:r>
                              <a:rPr lang="en-US" sz="3200" b="0" i="1" smtClean="0">
                                <a:solidFill>
                                  <a:srgbClr val="FF0000"/>
                                </a:solidFill>
                                <a:latin typeface="Cambria Math"/>
                                <a:ea typeface="Cambria Math" panose="02040503050406030204" pitchFamily="18" charset="0"/>
                              </a:rPr>
                              <m:t>𝑤</m:t>
                            </m:r>
                          </m:e>
                          <m:sub>
                            <m:r>
                              <a:rPr lang="en-US" sz="3200" b="0" i="1" smtClean="0">
                                <a:solidFill>
                                  <a:srgbClr val="FF0000"/>
                                </a:solidFill>
                                <a:latin typeface="Cambria Math"/>
                                <a:ea typeface="Cambria Math" panose="02040503050406030204" pitchFamily="18" charset="0"/>
                              </a:rPr>
                              <m:t>𝑖</m:t>
                            </m:r>
                          </m:sub>
                        </m:sSub>
                        <m:r>
                          <a:rPr lang="en-US" sz="3200" b="0" i="1" smtClean="0">
                            <a:latin typeface="Cambria Math"/>
                            <a:ea typeface="Cambria Math" panose="02040503050406030204" pitchFamily="18" charset="0"/>
                          </a:rPr>
                          <m:t> ∗ </m:t>
                        </m:r>
                        <m:sSub>
                          <m:sSubPr>
                            <m:ctrlPr>
                              <a:rPr lang="en-US" sz="3200" i="1" smtClean="0">
                                <a:solidFill>
                                  <a:srgbClr val="00B050"/>
                                </a:solidFill>
                                <a:latin typeface="Cambria Math"/>
                                <a:ea typeface="Cambria Math" panose="02040503050406030204" pitchFamily="18" charset="0"/>
                              </a:rPr>
                            </m:ctrlPr>
                          </m:sSubPr>
                          <m:e>
                            <m:r>
                              <a:rPr lang="el-GR" sz="3200" b="0" i="1" smtClean="0">
                                <a:solidFill>
                                  <a:srgbClr val="00B050"/>
                                </a:solidFill>
                                <a:latin typeface="Cambria Math"/>
                                <a:ea typeface="Cambria Math" panose="02040503050406030204" pitchFamily="18" charset="0"/>
                              </a:rPr>
                              <m:t>𝜙</m:t>
                            </m:r>
                          </m:e>
                          <m:sub>
                            <m:r>
                              <a:rPr lang="en-US" sz="3200" b="0" i="1" smtClean="0">
                                <a:solidFill>
                                  <a:srgbClr val="00B050"/>
                                </a:solidFill>
                                <a:latin typeface="Cambria Math"/>
                                <a:ea typeface="Cambria Math" panose="02040503050406030204" pitchFamily="18" charset="0"/>
                              </a:rPr>
                              <m:t>𝑖</m:t>
                            </m:r>
                          </m:sub>
                        </m:sSub>
                        <m:r>
                          <a:rPr lang="en-US" sz="3200" b="0" i="1" smtClean="0">
                            <a:latin typeface="Cambria Math"/>
                            <a:ea typeface="Cambria Math" panose="02040503050406030204" pitchFamily="18" charset="0"/>
                          </a:rPr>
                          <m:t>(</m:t>
                        </m:r>
                        <m:r>
                          <a:rPr lang="en-US" sz="3200" b="0" i="1" smtClean="0">
                            <a:solidFill>
                              <a:srgbClr val="7030A0"/>
                            </a:solidFill>
                            <a:latin typeface="Cambria Math"/>
                            <a:ea typeface="Cambria Math" panose="02040503050406030204" pitchFamily="18" charset="0"/>
                          </a:rPr>
                          <m:t>𝑟</m:t>
                        </m:r>
                        <m:r>
                          <a:rPr lang="en-US" sz="3200" b="0" i="1" smtClean="0">
                            <a:latin typeface="Cambria Math"/>
                            <a:ea typeface="Cambria Math" panose="02040503050406030204" pitchFamily="18" charset="0"/>
                          </a:rPr>
                          <m:t>, </m:t>
                        </m:r>
                        <m:r>
                          <a:rPr lang="en-US" sz="3200" b="0" i="1" smtClean="0">
                            <a:solidFill>
                              <a:srgbClr val="0070C0"/>
                            </a:solidFill>
                            <a:latin typeface="Cambria Math"/>
                            <a:ea typeface="Cambria Math" panose="02040503050406030204" pitchFamily="18" charset="0"/>
                          </a:rPr>
                          <m:t>𝑠</m:t>
                        </m:r>
                        <m:r>
                          <a:rPr lang="en-US" sz="3200" b="0" i="1" smtClean="0">
                            <a:latin typeface="Cambria Math"/>
                            <a:ea typeface="Cambria Math" panose="02040503050406030204" pitchFamily="18" charset="0"/>
                          </a:rPr>
                          <m:t>))</m:t>
                        </m:r>
                      </m:e>
                    </m:nary>
                  </m:oMath>
                </a14:m>
                <a:endParaRPr lang="en-US" sz="3200" i="1" dirty="0" smtClean="0">
                  <a:latin typeface="Cambria Math" panose="02040503050406030204" pitchFamily="18" charset="0"/>
                  <a:ea typeface="Cambria Math" panose="02040503050406030204" pitchFamily="18"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847166" y="1640541"/>
                <a:ext cx="7586314" cy="624402"/>
              </a:xfrm>
              <a:prstGeom prst="rect">
                <a:avLst/>
              </a:prstGeom>
              <a:blipFill rotWithShape="1">
                <a:blip r:embed="rId3"/>
                <a:stretch>
                  <a:fillRect t="-7767" b="-291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1143000" y="2560514"/>
                <a:ext cx="7126941" cy="1631216"/>
              </a:xfrm>
              <a:prstGeom prst="rect">
                <a:avLst/>
              </a:prstGeom>
              <a:noFill/>
            </p:spPr>
            <p:txBody>
              <a:bodyPr wrap="square" rtlCol="0">
                <a:spAutoFit/>
              </a:bodyPr>
              <a:lstStyle/>
              <a:p>
                <a:pPr marL="457200" indent="-457200">
                  <a:buFont typeface="Arial" panose="020B0604020202020204" pitchFamily="34" charset="0"/>
                  <a:buChar char="•"/>
                </a:pPr>
                <a14:m>
                  <m:oMath xmlns:m="http://schemas.openxmlformats.org/officeDocument/2006/math">
                    <m:r>
                      <a:rPr lang="en-US" sz="2000" b="0" i="1" smtClean="0">
                        <a:solidFill>
                          <a:srgbClr val="7030A0"/>
                        </a:solidFill>
                        <a:latin typeface="Cambria Math" panose="02040503050406030204" pitchFamily="18" charset="0"/>
                        <a:ea typeface="Cambria Math" panose="02040503050406030204" pitchFamily="18" charset="0"/>
                      </a:rPr>
                      <m:t>𝑟</m:t>
                    </m:r>
                  </m:oMath>
                </a14:m>
                <a:r>
                  <a:rPr lang="en-US" sz="2000" i="1" dirty="0" smtClean="0">
                    <a:latin typeface="Cambria Math" panose="02040503050406030204" pitchFamily="18" charset="0"/>
                    <a:ea typeface="Cambria Math" panose="02040503050406030204" pitchFamily="18" charset="0"/>
                  </a:rPr>
                  <a:t>		</a:t>
                </a:r>
                <a:r>
                  <a:rPr lang="en-US" sz="2000" dirty="0" smtClean="0">
                    <a:latin typeface="Calibri" panose="020F0502020204030204" pitchFamily="34" charset="0"/>
                    <a:ea typeface="Cambria Math" panose="02040503050406030204" pitchFamily="18" charset="0"/>
                  </a:rPr>
                  <a:t>--	a </a:t>
                </a:r>
                <a:r>
                  <a:rPr lang="en-US" sz="2000" dirty="0" smtClean="0">
                    <a:solidFill>
                      <a:srgbClr val="7030A0"/>
                    </a:solidFill>
                    <a:latin typeface="Calibri" panose="020F0502020204030204" pitchFamily="34" charset="0"/>
                    <a:ea typeface="Cambria Math" panose="02040503050406030204" pitchFamily="18" charset="0"/>
                  </a:rPr>
                  <a:t>bug report</a:t>
                </a:r>
              </a:p>
              <a:p>
                <a:pPr marL="457200" indent="-457200">
                  <a:buFont typeface="Arial" panose="020B0604020202020204" pitchFamily="34" charset="0"/>
                  <a:buChar char="•"/>
                </a:pPr>
                <a14:m>
                  <m:oMath xmlns:m="http://schemas.openxmlformats.org/officeDocument/2006/math">
                    <m:r>
                      <a:rPr lang="en-US" sz="2000" b="0" i="1" smtClean="0">
                        <a:solidFill>
                          <a:srgbClr val="0070C0"/>
                        </a:solidFill>
                        <a:latin typeface="Cambria Math" panose="02040503050406030204" pitchFamily="18" charset="0"/>
                        <a:ea typeface="Cambria Math" panose="02040503050406030204" pitchFamily="18" charset="0"/>
                      </a:rPr>
                      <m:t>𝑠</m:t>
                    </m:r>
                  </m:oMath>
                </a14:m>
                <a:r>
                  <a:rPr lang="en-US" sz="2000" b="0" i="1" dirty="0" smtClean="0">
                    <a:solidFill>
                      <a:srgbClr val="0070C0"/>
                    </a:solidFill>
                    <a:latin typeface="Cambria Math" panose="02040503050406030204" pitchFamily="18" charset="0"/>
                    <a:ea typeface="Cambria Math" panose="02040503050406030204" pitchFamily="18" charset="0"/>
                  </a:rPr>
                  <a:t>		</a:t>
                </a:r>
                <a:r>
                  <a:rPr lang="en-US" altLang="zh-CN" sz="2000" b="0" dirty="0" smtClean="0">
                    <a:solidFill>
                      <a:srgbClr val="0070C0"/>
                    </a:solidFill>
                    <a:latin typeface="Calibri" panose="020F0502020204030204" pitchFamily="34" charset="0"/>
                    <a:ea typeface="Cambria Math" panose="02040503050406030204" pitchFamily="18" charset="0"/>
                  </a:rPr>
                  <a:t>--	</a:t>
                </a:r>
                <a:r>
                  <a:rPr lang="en-US" altLang="zh-CN" sz="2000" b="0" dirty="0" smtClean="0">
                    <a:latin typeface="Calibri" panose="020F0502020204030204" pitchFamily="34" charset="0"/>
                    <a:ea typeface="Cambria Math" panose="02040503050406030204" pitchFamily="18" charset="0"/>
                  </a:rPr>
                  <a:t>a </a:t>
                </a:r>
                <a:r>
                  <a:rPr lang="en-US" altLang="zh-CN" sz="2000" b="0" dirty="0" smtClean="0">
                    <a:solidFill>
                      <a:srgbClr val="0070C0"/>
                    </a:solidFill>
                    <a:latin typeface="Calibri" panose="020F0502020204030204" pitchFamily="34" charset="0"/>
                    <a:ea typeface="Cambria Math" panose="02040503050406030204" pitchFamily="18" charset="0"/>
                  </a:rPr>
                  <a:t>source code file</a:t>
                </a:r>
                <a:endParaRPr lang="en-US" sz="2000" b="0" dirty="0" smtClean="0">
                  <a:solidFill>
                    <a:srgbClr val="0070C0"/>
                  </a:solidFill>
                  <a:latin typeface="Calibri" panose="020F0502020204030204" pitchFamily="34" charset="0"/>
                  <a:ea typeface="Cambria Math" panose="02040503050406030204" pitchFamily="18" charset="0"/>
                </a:endParaRPr>
              </a:p>
              <a:p>
                <a:pPr marL="457200" indent="-457200">
                  <a:buFont typeface="Arial" panose="020B0604020202020204" pitchFamily="34" charset="0"/>
                  <a:buChar char="•"/>
                </a:pPr>
                <a14:m>
                  <m:oMath xmlns:m="http://schemas.openxmlformats.org/officeDocument/2006/math">
                    <m:sSub>
                      <m:sSubPr>
                        <m:ctrlPr>
                          <a:rPr lang="en-US" sz="2000" i="1" smtClean="0">
                            <a:solidFill>
                              <a:srgbClr val="00B050"/>
                            </a:solidFill>
                            <a:latin typeface="Cambria Math"/>
                            <a:ea typeface="Cambria Math" panose="02040503050406030204" pitchFamily="18" charset="0"/>
                          </a:rPr>
                        </m:ctrlPr>
                      </m:sSubPr>
                      <m:e>
                        <m:r>
                          <a:rPr lang="el-GR" sz="2000" b="0" i="1" smtClean="0">
                            <a:solidFill>
                              <a:srgbClr val="00B050"/>
                            </a:solidFill>
                            <a:latin typeface="Cambria Math"/>
                            <a:ea typeface="Cambria Math" panose="02040503050406030204" pitchFamily="18" charset="0"/>
                          </a:rPr>
                          <m:t>𝜙</m:t>
                        </m:r>
                      </m:e>
                      <m:sub>
                        <m:r>
                          <a:rPr lang="en-US" sz="2000" b="0" i="1" smtClean="0">
                            <a:solidFill>
                              <a:srgbClr val="00B050"/>
                            </a:solidFill>
                            <a:latin typeface="Cambria Math"/>
                            <a:ea typeface="Cambria Math" panose="02040503050406030204" pitchFamily="18" charset="0"/>
                          </a:rPr>
                          <m:t>𝑖</m:t>
                        </m:r>
                      </m:sub>
                    </m:sSub>
                    <m:r>
                      <a:rPr lang="en-US" sz="2000" b="0" i="1" smtClean="0">
                        <a:latin typeface="Cambria Math"/>
                        <a:ea typeface="Cambria Math" panose="02040503050406030204" pitchFamily="18" charset="0"/>
                      </a:rPr>
                      <m:t>(</m:t>
                    </m:r>
                    <m:r>
                      <a:rPr lang="en-US" sz="2000" b="0" i="1" smtClean="0">
                        <a:solidFill>
                          <a:srgbClr val="7030A0"/>
                        </a:solidFill>
                        <a:latin typeface="Cambria Math"/>
                        <a:ea typeface="Cambria Math" panose="02040503050406030204" pitchFamily="18" charset="0"/>
                      </a:rPr>
                      <m:t>𝑟</m:t>
                    </m:r>
                    <m:r>
                      <a:rPr lang="en-US" sz="2000" b="0" i="1" smtClean="0">
                        <a:latin typeface="Cambria Math"/>
                        <a:ea typeface="Cambria Math" panose="02040503050406030204" pitchFamily="18" charset="0"/>
                      </a:rPr>
                      <m:t>, </m:t>
                    </m:r>
                    <m:r>
                      <a:rPr lang="en-US" sz="2000" b="0" i="1" smtClean="0">
                        <a:solidFill>
                          <a:srgbClr val="0070C0"/>
                        </a:solidFill>
                        <a:latin typeface="Cambria Math"/>
                        <a:ea typeface="Cambria Math" panose="02040503050406030204" pitchFamily="18" charset="0"/>
                      </a:rPr>
                      <m:t>𝑠</m:t>
                    </m:r>
                    <m:r>
                      <a:rPr lang="en-US" sz="2000" b="0" i="1" smtClean="0">
                        <a:latin typeface="Cambria Math"/>
                        <a:ea typeface="Cambria Math" panose="02040503050406030204" pitchFamily="18" charset="0"/>
                      </a:rPr>
                      <m:t>)</m:t>
                    </m:r>
                  </m:oMath>
                </a14:m>
                <a:r>
                  <a:rPr lang="en-US" sz="2000" i="1" dirty="0" smtClean="0">
                    <a:latin typeface="Cambria Math" panose="02040503050406030204" pitchFamily="18" charset="0"/>
                    <a:ea typeface="Cambria Math" panose="02040503050406030204" pitchFamily="18" charset="0"/>
                  </a:rPr>
                  <a:t>	</a:t>
                </a:r>
                <a:r>
                  <a:rPr lang="en-US" sz="2000" dirty="0" smtClean="0">
                    <a:latin typeface="Calibri" panose="020F0502020204030204" pitchFamily="34" charset="0"/>
                    <a:ea typeface="Cambria Math" panose="02040503050406030204" pitchFamily="18" charset="0"/>
                  </a:rPr>
                  <a:t>--	a feature that measures the relevance 			between </a:t>
                </a:r>
                <a14:m>
                  <m:oMath xmlns:m="http://schemas.openxmlformats.org/officeDocument/2006/math">
                    <m:r>
                      <m:rPr>
                        <m:sty m:val="p"/>
                      </m:rPr>
                      <a:rPr lang="en-US" sz="2000" b="0" i="0" smtClean="0">
                        <a:solidFill>
                          <a:srgbClr val="7030A0"/>
                        </a:solidFill>
                        <a:latin typeface="Cambria Math" panose="02040503050406030204" pitchFamily="18" charset="0"/>
                        <a:ea typeface="Cambria Math" panose="02040503050406030204" pitchFamily="18" charset="0"/>
                      </a:rPr>
                      <m:t>r</m:t>
                    </m:r>
                  </m:oMath>
                </a14:m>
                <a:r>
                  <a:rPr lang="en-US" sz="2000" dirty="0" smtClean="0">
                    <a:latin typeface="Calibri" panose="020F0502020204030204" pitchFamily="34" charset="0"/>
                    <a:ea typeface="Cambria Math" panose="02040503050406030204" pitchFamily="18" charset="0"/>
                  </a:rPr>
                  <a:t> and </a:t>
                </a:r>
                <a14:m>
                  <m:oMath xmlns:m="http://schemas.openxmlformats.org/officeDocument/2006/math">
                    <m:r>
                      <m:rPr>
                        <m:sty m:val="p"/>
                      </m:rPr>
                      <a:rPr lang="en-US" sz="2000" b="0" i="0" smtClean="0">
                        <a:solidFill>
                          <a:srgbClr val="0070C0"/>
                        </a:solidFill>
                        <a:latin typeface="Cambria Math"/>
                        <a:ea typeface="Cambria Math" panose="02040503050406030204" pitchFamily="18" charset="0"/>
                      </a:rPr>
                      <m:t>s</m:t>
                    </m:r>
                  </m:oMath>
                </a14:m>
                <a:endParaRPr lang="en-US" sz="2000" dirty="0" smtClean="0">
                  <a:latin typeface="Calibri" panose="020F0502020204030204" pitchFamily="34" charset="0"/>
                  <a:ea typeface="Cambria Math" panose="02040503050406030204" pitchFamily="18" charset="0"/>
                </a:endParaRPr>
              </a:p>
              <a:p>
                <a:pPr marL="457200" indent="-457200">
                  <a:buFont typeface="Arial" panose="020B0604020202020204" pitchFamily="34" charset="0"/>
                  <a:buChar char="•"/>
                </a:pPr>
                <a14:m>
                  <m:oMath xmlns:m="http://schemas.openxmlformats.org/officeDocument/2006/math">
                    <m:sSub>
                      <m:sSubPr>
                        <m:ctrlPr>
                          <a:rPr lang="en-US" sz="2000" i="1" smtClean="0">
                            <a:solidFill>
                              <a:srgbClr val="FF0000"/>
                            </a:solidFill>
                            <a:latin typeface="Cambria Math"/>
                            <a:ea typeface="Cambria Math" panose="02040503050406030204" pitchFamily="18" charset="0"/>
                          </a:rPr>
                        </m:ctrlPr>
                      </m:sSubPr>
                      <m:e>
                        <m:r>
                          <a:rPr lang="en-US" sz="2000" b="0" i="1" smtClean="0">
                            <a:solidFill>
                              <a:srgbClr val="FF0000"/>
                            </a:solidFill>
                            <a:latin typeface="Cambria Math"/>
                            <a:ea typeface="Cambria Math" panose="02040503050406030204" pitchFamily="18" charset="0"/>
                          </a:rPr>
                          <m:t>𝑤</m:t>
                        </m:r>
                      </m:e>
                      <m:sub>
                        <m:r>
                          <a:rPr lang="en-US" sz="2000" b="0" i="1" smtClean="0">
                            <a:solidFill>
                              <a:srgbClr val="FF0000"/>
                            </a:solidFill>
                            <a:latin typeface="Cambria Math"/>
                            <a:ea typeface="Cambria Math" panose="02040503050406030204" pitchFamily="18" charset="0"/>
                          </a:rPr>
                          <m:t>𝑖</m:t>
                        </m:r>
                      </m:sub>
                    </m:sSub>
                  </m:oMath>
                </a14:m>
                <a:r>
                  <a:rPr lang="en-US" sz="2000" i="1" dirty="0" smtClean="0">
                    <a:latin typeface="Cambria Math" panose="02040503050406030204" pitchFamily="18" charset="0"/>
                    <a:ea typeface="Cambria Math" panose="02040503050406030204" pitchFamily="18" charset="0"/>
                  </a:rPr>
                  <a:t>		</a:t>
                </a:r>
                <a:r>
                  <a:rPr lang="en-US" sz="2000" dirty="0" smtClean="0">
                    <a:latin typeface="Calibri" panose="020F0502020204030204" pitchFamily="34" charset="0"/>
                    <a:ea typeface="Cambria Math" panose="02040503050406030204" pitchFamily="18" charset="0"/>
                  </a:rPr>
                  <a:t>--	the weight of </a:t>
                </a:r>
                <a14:m>
                  <m:oMath xmlns:m="http://schemas.openxmlformats.org/officeDocument/2006/math">
                    <m:sSub>
                      <m:sSubPr>
                        <m:ctrlPr>
                          <a:rPr lang="en-US" sz="2000" i="1" smtClean="0">
                            <a:solidFill>
                              <a:srgbClr val="00B050"/>
                            </a:solidFill>
                            <a:latin typeface="Cambria Math"/>
                            <a:ea typeface="Cambria Math" panose="02040503050406030204" pitchFamily="18" charset="0"/>
                          </a:rPr>
                        </m:ctrlPr>
                      </m:sSubPr>
                      <m:e>
                        <m:r>
                          <m:rPr>
                            <m:sty m:val="p"/>
                          </m:rPr>
                          <a:rPr lang="el-GR" sz="2000" b="0" i="0" smtClean="0">
                            <a:solidFill>
                              <a:srgbClr val="00B050"/>
                            </a:solidFill>
                            <a:latin typeface="Cambria Math"/>
                            <a:ea typeface="Cambria Math" panose="02040503050406030204" pitchFamily="18" charset="0"/>
                          </a:rPr>
                          <m:t>ϕ</m:t>
                        </m:r>
                      </m:e>
                      <m:sub>
                        <m:r>
                          <m:rPr>
                            <m:sty m:val="p"/>
                          </m:rPr>
                          <a:rPr lang="en-US" sz="2000" b="0" i="0" smtClean="0">
                            <a:solidFill>
                              <a:srgbClr val="00B050"/>
                            </a:solidFill>
                            <a:latin typeface="Cambria Math"/>
                            <a:ea typeface="Cambria Math" panose="02040503050406030204" pitchFamily="18" charset="0"/>
                          </a:rPr>
                          <m:t>i</m:t>
                        </m:r>
                      </m:sub>
                    </m:sSub>
                    <m:r>
                      <a:rPr lang="en-US" sz="2000" b="0" i="0" smtClean="0">
                        <a:latin typeface="Cambria Math"/>
                        <a:ea typeface="Cambria Math" panose="02040503050406030204" pitchFamily="18" charset="0"/>
                      </a:rPr>
                      <m:t>(</m:t>
                    </m:r>
                    <m:r>
                      <m:rPr>
                        <m:sty m:val="p"/>
                      </m:rPr>
                      <a:rPr lang="en-US" sz="2000" b="0" i="0" smtClean="0">
                        <a:solidFill>
                          <a:srgbClr val="7030A0"/>
                        </a:solidFill>
                        <a:latin typeface="Cambria Math"/>
                        <a:ea typeface="Cambria Math" panose="02040503050406030204" pitchFamily="18" charset="0"/>
                      </a:rPr>
                      <m:t>r</m:t>
                    </m:r>
                    <m:r>
                      <a:rPr lang="en-US" sz="2000" b="0" i="0" smtClean="0">
                        <a:latin typeface="Cambria Math"/>
                        <a:ea typeface="Cambria Math" panose="02040503050406030204" pitchFamily="18" charset="0"/>
                      </a:rPr>
                      <m:t>, </m:t>
                    </m:r>
                    <m:r>
                      <m:rPr>
                        <m:sty m:val="p"/>
                      </m:rPr>
                      <a:rPr lang="en-US" sz="2000" b="0" i="0" smtClean="0">
                        <a:solidFill>
                          <a:srgbClr val="0070C0"/>
                        </a:solidFill>
                        <a:latin typeface="Cambria Math"/>
                        <a:ea typeface="Cambria Math" panose="02040503050406030204" pitchFamily="18" charset="0"/>
                      </a:rPr>
                      <m:t>s</m:t>
                    </m:r>
                    <m:r>
                      <a:rPr lang="en-US" sz="2000" b="0" i="0" smtClean="0">
                        <a:latin typeface="Cambria Math"/>
                        <a:ea typeface="Cambria Math" panose="02040503050406030204" pitchFamily="18" charset="0"/>
                      </a:rPr>
                      <m:t>)</m:t>
                    </m:r>
                  </m:oMath>
                </a14:m>
                <a:endParaRPr lang="en-US" sz="2000" dirty="0" smtClean="0">
                  <a:latin typeface="Calibri" panose="020F0502020204030204" pitchFamily="34" charset="0"/>
                  <a:ea typeface="Cambria Math" panose="02040503050406030204" pitchFamily="18"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1143000" y="2560514"/>
                <a:ext cx="7126941" cy="1631216"/>
              </a:xfrm>
              <a:prstGeom prst="rect">
                <a:avLst/>
              </a:prstGeom>
              <a:blipFill rotWithShape="1">
                <a:blip r:embed="rId4"/>
                <a:stretch>
                  <a:fillRect l="-770" t="-1866" b="-55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725054" y="4593570"/>
                <a:ext cx="7693892" cy="1631216"/>
              </a:xfrm>
              <a:prstGeom prst="rect">
                <a:avLst/>
              </a:prstGeom>
              <a:noFill/>
              <a:ln>
                <a:solidFill>
                  <a:schemeClr val="tx1"/>
                </a:solidFill>
              </a:ln>
            </p:spPr>
            <p:txBody>
              <a:bodyPr wrap="square" rtlCol="0">
                <a:spAutoFit/>
              </a:bodyPr>
              <a:lstStyle/>
              <a:p>
                <a:pPr marL="457200" indent="-457200">
                  <a:buFont typeface="Arial" panose="020B0604020202020204" pitchFamily="34" charset="0"/>
                  <a:buChar char="•"/>
                </a:pPr>
                <a:r>
                  <a:rPr lang="en-US" sz="2000" dirty="0" smtClean="0">
                    <a:latin typeface="Calibri" panose="020F0502020204030204" pitchFamily="34" charset="0"/>
                    <a:ea typeface="Cambria Math" panose="02040503050406030204" pitchFamily="18" charset="0"/>
                  </a:rPr>
                  <a:t>A learning-to-rank technique was applied to learn </a:t>
                </a:r>
                <a14:m>
                  <m:oMath xmlns:m="http://schemas.openxmlformats.org/officeDocument/2006/math">
                    <m:sSub>
                      <m:sSubPr>
                        <m:ctrlPr>
                          <a:rPr lang="en-US" sz="2000" i="1" smtClean="0">
                            <a:solidFill>
                              <a:srgbClr val="FF0000"/>
                            </a:solidFill>
                            <a:latin typeface="Cambria Math"/>
                            <a:ea typeface="Cambria Math" panose="02040503050406030204" pitchFamily="18" charset="0"/>
                          </a:rPr>
                        </m:ctrlPr>
                      </m:sSubPr>
                      <m:e>
                        <m:r>
                          <a:rPr lang="en-US" sz="2000" b="0" i="1" smtClean="0">
                            <a:solidFill>
                              <a:srgbClr val="FF0000"/>
                            </a:solidFill>
                            <a:latin typeface="Cambria Math"/>
                            <a:ea typeface="Cambria Math" panose="02040503050406030204" pitchFamily="18" charset="0"/>
                          </a:rPr>
                          <m:t>𝑤</m:t>
                        </m:r>
                      </m:e>
                      <m:sub>
                        <m:r>
                          <a:rPr lang="en-US" sz="2000" b="0" i="1" smtClean="0">
                            <a:solidFill>
                              <a:srgbClr val="FF0000"/>
                            </a:solidFill>
                            <a:latin typeface="Cambria Math"/>
                            <a:ea typeface="Cambria Math" panose="02040503050406030204" pitchFamily="18" charset="0"/>
                          </a:rPr>
                          <m:t>𝑖</m:t>
                        </m:r>
                      </m:sub>
                    </m:sSub>
                  </m:oMath>
                </a14:m>
                <a:r>
                  <a:rPr lang="en-US" sz="2000" dirty="0" smtClean="0">
                    <a:latin typeface="Calibri" panose="020F0502020204030204" pitchFamily="34" charset="0"/>
                    <a:ea typeface="Cambria Math" panose="02040503050406030204" pitchFamily="18" charset="0"/>
                  </a:rPr>
                  <a:t> automatically based on previously fixed </a:t>
                </a:r>
                <a:r>
                  <a:rPr lang="en-US" sz="2000" dirty="0" smtClean="0">
                    <a:solidFill>
                      <a:srgbClr val="7030A0"/>
                    </a:solidFill>
                    <a:latin typeface="Calibri" panose="020F0502020204030204" pitchFamily="34" charset="0"/>
                    <a:ea typeface="Cambria Math" panose="02040503050406030204" pitchFamily="18" charset="0"/>
                  </a:rPr>
                  <a:t>bug reports</a:t>
                </a:r>
                <a:r>
                  <a:rPr lang="en-US" sz="2000" dirty="0" smtClean="0">
                    <a:latin typeface="Calibri" panose="020F0502020204030204" pitchFamily="34" charset="0"/>
                    <a:ea typeface="Cambria Math" panose="02040503050406030204" pitchFamily="18" charset="0"/>
                  </a:rPr>
                  <a:t>.</a:t>
                </a:r>
              </a:p>
              <a:p>
                <a:pPr marL="457200" indent="-457200">
                  <a:buFont typeface="Arial" panose="020B0604020202020204" pitchFamily="34" charset="0"/>
                  <a:buChar char="•"/>
                </a:pPr>
                <a:r>
                  <a:rPr lang="en-US" sz="2000" dirty="0" smtClean="0">
                    <a:latin typeface="Calibri" panose="020F0502020204030204" pitchFamily="34" charset="0"/>
                    <a:ea typeface="Cambria Math" panose="02040503050406030204" pitchFamily="18" charset="0"/>
                  </a:rPr>
                  <a:t>Given an arbitrary </a:t>
                </a:r>
                <a:r>
                  <a:rPr lang="en-US" sz="2000" dirty="0" smtClean="0">
                    <a:solidFill>
                      <a:srgbClr val="7030A0"/>
                    </a:solidFill>
                    <a:latin typeface="Calibri" panose="020F0502020204030204" pitchFamily="34" charset="0"/>
                    <a:ea typeface="Cambria Math" panose="02040503050406030204" pitchFamily="18" charset="0"/>
                  </a:rPr>
                  <a:t>bug report </a:t>
                </a:r>
                <a14:m>
                  <m:oMath xmlns:m="http://schemas.openxmlformats.org/officeDocument/2006/math">
                    <m:r>
                      <a:rPr lang="en-US" sz="2000" b="0" i="1" smtClean="0">
                        <a:solidFill>
                          <a:srgbClr val="7030A0"/>
                        </a:solidFill>
                        <a:latin typeface="Cambria Math" panose="02040503050406030204" pitchFamily="18" charset="0"/>
                        <a:ea typeface="Cambria Math" panose="02040503050406030204" pitchFamily="18" charset="0"/>
                      </a:rPr>
                      <m:t>𝑟</m:t>
                    </m:r>
                  </m:oMath>
                </a14:m>
                <a:r>
                  <a:rPr lang="en-US" sz="2000" dirty="0" smtClean="0">
                    <a:latin typeface="Calibri" panose="020F0502020204030204" pitchFamily="34" charset="0"/>
                    <a:ea typeface="Cambria Math" panose="02040503050406030204" pitchFamily="18" charset="0"/>
                  </a:rPr>
                  <a:t> as input at test time, the model computes the score </a:t>
                </a:r>
                <a14:m>
                  <m:oMath xmlns:m="http://schemas.openxmlformats.org/officeDocument/2006/math">
                    <m:r>
                      <a:rPr lang="en-US" sz="2000" b="0" i="1" smtClean="0">
                        <a:latin typeface="Cambria Math" panose="02040503050406030204" pitchFamily="18" charset="0"/>
                        <a:ea typeface="Cambria Math" panose="02040503050406030204" pitchFamily="18" charset="0"/>
                      </a:rPr>
                      <m:t>𝑓</m:t>
                    </m:r>
                    <m:d>
                      <m:dPr>
                        <m:ctrlPr>
                          <a:rPr lang="en-US" sz="2000" i="1" smtClean="0">
                            <a:latin typeface="Cambria Math"/>
                            <a:ea typeface="Cambria Math" panose="02040503050406030204" pitchFamily="18" charset="0"/>
                          </a:rPr>
                        </m:ctrlPr>
                      </m:dPr>
                      <m:e>
                        <m:r>
                          <a:rPr lang="en-US" sz="2000" b="0" i="1" smtClean="0">
                            <a:solidFill>
                              <a:srgbClr val="7030A0"/>
                            </a:solidFill>
                            <a:latin typeface="Cambria Math" panose="02040503050406030204" pitchFamily="18" charset="0"/>
                            <a:ea typeface="Cambria Math" panose="02040503050406030204" pitchFamily="18" charset="0"/>
                          </a:rPr>
                          <m:t>𝑟</m:t>
                        </m:r>
                        <m:r>
                          <a:rPr lang="en-US" sz="2000" b="0" i="1" smtClean="0">
                            <a:latin typeface="Cambria Math" panose="02040503050406030204" pitchFamily="18" charset="0"/>
                            <a:ea typeface="Cambria Math" panose="02040503050406030204" pitchFamily="18" charset="0"/>
                          </a:rPr>
                          <m:t>, </m:t>
                        </m:r>
                        <m:r>
                          <a:rPr lang="en-US" sz="2000" b="0" i="1" smtClean="0">
                            <a:solidFill>
                              <a:srgbClr val="0070C0"/>
                            </a:solidFill>
                            <a:latin typeface="Cambria Math" panose="02040503050406030204" pitchFamily="18" charset="0"/>
                            <a:ea typeface="Cambria Math" panose="02040503050406030204" pitchFamily="18" charset="0"/>
                          </a:rPr>
                          <m:t>𝑠</m:t>
                        </m:r>
                      </m:e>
                    </m:d>
                  </m:oMath>
                </a14:m>
                <a:r>
                  <a:rPr lang="en-US" sz="2000" dirty="0" smtClean="0">
                    <a:latin typeface="Calibri" panose="020F0502020204030204" pitchFamily="34" charset="0"/>
                    <a:ea typeface="Cambria Math" panose="02040503050406030204" pitchFamily="18" charset="0"/>
                  </a:rPr>
                  <a:t> for each </a:t>
                </a:r>
                <a:r>
                  <a:rPr lang="en-US" sz="2000" dirty="0" smtClean="0">
                    <a:solidFill>
                      <a:srgbClr val="0070C0"/>
                    </a:solidFill>
                    <a:latin typeface="Calibri" panose="020F0502020204030204" pitchFamily="34" charset="0"/>
                    <a:ea typeface="Cambria Math" panose="02040503050406030204" pitchFamily="18" charset="0"/>
                  </a:rPr>
                  <a:t>source file </a:t>
                </a:r>
                <a14:m>
                  <m:oMath xmlns:m="http://schemas.openxmlformats.org/officeDocument/2006/math">
                    <m:r>
                      <a:rPr lang="en-US" sz="2000" b="0" i="1" smtClean="0">
                        <a:solidFill>
                          <a:srgbClr val="0070C0"/>
                        </a:solidFill>
                        <a:latin typeface="Cambria Math" panose="02040503050406030204" pitchFamily="18" charset="0"/>
                        <a:ea typeface="Cambria Math" panose="02040503050406030204" pitchFamily="18" charset="0"/>
                      </a:rPr>
                      <m:t>𝑠</m:t>
                    </m:r>
                  </m:oMath>
                </a14:m>
                <a:r>
                  <a:rPr lang="en-US" sz="2000" dirty="0" smtClean="0">
                    <a:latin typeface="Calibri" panose="020F0502020204030204" pitchFamily="34" charset="0"/>
                    <a:ea typeface="Cambria Math" panose="02040503050406030204" pitchFamily="18" charset="0"/>
                  </a:rPr>
                  <a:t> in the software project and uses this value to rank all the </a:t>
                </a:r>
                <a:r>
                  <a:rPr lang="en-US" sz="2000" dirty="0" smtClean="0">
                    <a:solidFill>
                      <a:srgbClr val="0070C0"/>
                    </a:solidFill>
                    <a:latin typeface="Calibri" panose="020F0502020204030204" pitchFamily="34" charset="0"/>
                    <a:ea typeface="Cambria Math" panose="02040503050406030204" pitchFamily="18" charset="0"/>
                  </a:rPr>
                  <a:t>files</a:t>
                </a:r>
                <a:r>
                  <a:rPr lang="en-US" sz="2000" dirty="0" smtClean="0">
                    <a:latin typeface="Calibri" panose="020F0502020204030204" pitchFamily="34" charset="0"/>
                    <a:ea typeface="Cambria Math" panose="02040503050406030204" pitchFamily="18" charset="0"/>
                  </a:rPr>
                  <a:t> in descending order.</a:t>
                </a:r>
              </a:p>
            </p:txBody>
          </p:sp>
        </mc:Choice>
        <mc:Fallback xmlns="">
          <p:sp>
            <p:nvSpPr>
              <p:cNvPr id="13" name="TextBox 12"/>
              <p:cNvSpPr txBox="1">
                <a:spLocks noRot="1" noChangeAspect="1" noMove="1" noResize="1" noEditPoints="1" noAdjustHandles="1" noChangeArrowheads="1" noChangeShapeType="1" noTextEdit="1"/>
              </p:cNvSpPr>
              <p:nvPr/>
            </p:nvSpPr>
            <p:spPr>
              <a:xfrm>
                <a:off x="725054" y="4593570"/>
                <a:ext cx="7693892" cy="1631216"/>
              </a:xfrm>
              <a:prstGeom prst="rect">
                <a:avLst/>
              </a:prstGeom>
              <a:blipFill rotWithShape="1">
                <a:blip r:embed="rId5"/>
                <a:stretch>
                  <a:fillRect l="-633" t="-1487" b="-5576"/>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175306224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down)">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wipe(down)">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wipe(down)">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wipe(down)">
                                      <p:cBhvr>
                                        <p:cTn id="22" dur="500"/>
                                        <p:tgtEl>
                                          <p:spTgt spid="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down)">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3">
                                            <p:txEl>
                                              <p:pRg st="0" end="0"/>
                                            </p:txEl>
                                          </p:spTgt>
                                        </p:tgtEl>
                                        <p:attrNameLst>
                                          <p:attrName>style.visibility</p:attrName>
                                        </p:attrNameLst>
                                      </p:cBhvr>
                                      <p:to>
                                        <p:strVal val="visible"/>
                                      </p:to>
                                    </p:set>
                                    <p:animEffect transition="in" filter="wipe(down)">
                                      <p:cBhvr>
                                        <p:cTn id="32" dur="500"/>
                                        <p:tgtEl>
                                          <p:spTgt spid="13">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3">
                                            <p:txEl>
                                              <p:pRg st="1" end="1"/>
                                            </p:txEl>
                                          </p:spTgt>
                                        </p:tgtEl>
                                        <p:attrNameLst>
                                          <p:attrName>style.visibility</p:attrName>
                                        </p:attrNameLst>
                                      </p:cBhvr>
                                      <p:to>
                                        <p:strVal val="visible"/>
                                      </p:to>
                                    </p:set>
                                    <p:animEffect transition="in" filter="wipe(down)">
                                      <p:cBhvr>
                                        <p:cTn id="37"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white">
          <a:xfrm>
            <a:off x="0" y="0"/>
            <a:ext cx="9144000" cy="65405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45000"/>
              </a:spcBef>
              <a:buClr>
                <a:schemeClr val="tx1"/>
              </a:buClr>
              <a:buChar char="•"/>
              <a:defRPr kumimoji="1" sz="2400">
                <a:solidFill>
                  <a:schemeClr val="tx1"/>
                </a:solidFill>
                <a:latin typeface="Frutiger 55 Roman" pitchFamily="34" charset="0"/>
              </a:defRPr>
            </a:lvl1pPr>
            <a:lvl2pPr marL="742950" indent="-285750">
              <a:spcBef>
                <a:spcPct val="45000"/>
              </a:spcBef>
              <a:buClr>
                <a:schemeClr val="tx1"/>
              </a:buClr>
              <a:buChar char="–"/>
              <a:defRPr kumimoji="1" sz="2400">
                <a:solidFill>
                  <a:schemeClr val="tx1"/>
                </a:solidFill>
                <a:latin typeface="Frutiger 55 Roman" pitchFamily="34" charset="0"/>
              </a:defRPr>
            </a:lvl2pPr>
            <a:lvl3pPr marL="1143000" indent="-228600">
              <a:spcBef>
                <a:spcPct val="45000"/>
              </a:spcBef>
              <a:buClr>
                <a:schemeClr val="tx1"/>
              </a:buClr>
              <a:buChar char="•"/>
              <a:defRPr kumimoji="1" sz="2400">
                <a:solidFill>
                  <a:schemeClr val="tx1"/>
                </a:solidFill>
                <a:latin typeface="Frutiger 55 Roman" pitchFamily="34" charset="0"/>
              </a:defRPr>
            </a:lvl3pPr>
            <a:lvl4pPr marL="1600200" indent="-228600">
              <a:spcBef>
                <a:spcPct val="45000"/>
              </a:spcBef>
              <a:buClr>
                <a:schemeClr val="tx1"/>
              </a:buClr>
              <a:buChar char="–"/>
              <a:defRPr kumimoji="1" sz="2400">
                <a:solidFill>
                  <a:schemeClr val="tx1"/>
                </a:solidFill>
                <a:latin typeface="Frutiger 55 Roman" pitchFamily="34" charset="0"/>
              </a:defRPr>
            </a:lvl4pPr>
            <a:lvl5pPr marL="2057400" indent="-228600">
              <a:spcBef>
                <a:spcPct val="20000"/>
              </a:spcBef>
              <a:buClr>
                <a:schemeClr val="tx1"/>
              </a:buClr>
              <a:buChar char="»"/>
              <a:defRPr kumimoji="1" sz="2000">
                <a:solidFill>
                  <a:schemeClr val="tx1"/>
                </a:solidFill>
                <a:latin typeface="Frutiger 55 Roman" pitchFamily="34" charset="0"/>
              </a:defRPr>
            </a:lvl5pPr>
            <a:lvl6pPr marL="25146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6pPr>
            <a:lvl7pPr marL="29718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7pPr>
            <a:lvl8pPr marL="34290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8pPr>
            <a:lvl9pPr marL="38862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9pPr>
          </a:lstStyle>
          <a:p>
            <a:pPr>
              <a:spcBef>
                <a:spcPct val="0"/>
              </a:spcBef>
              <a:buClrTx/>
              <a:buFontTx/>
              <a:buNone/>
            </a:pPr>
            <a:endParaRPr kumimoji="0" lang="en-US" altLang="en-US" dirty="0">
              <a:latin typeface="Arial" charset="0"/>
            </a:endParaRPr>
          </a:p>
        </p:txBody>
      </p:sp>
      <p:sp>
        <p:nvSpPr>
          <p:cNvPr id="22531" name="标题 1"/>
          <p:cNvSpPr>
            <a:spLocks noGrp="1"/>
          </p:cNvSpPr>
          <p:nvPr>
            <p:ph type="title"/>
          </p:nvPr>
        </p:nvSpPr>
        <p:spPr>
          <a:xfrm>
            <a:off x="0" y="4763"/>
            <a:ext cx="9144000" cy="1143000"/>
          </a:xfrm>
        </p:spPr>
        <p:txBody>
          <a:bodyPr/>
          <a:lstStyle/>
          <a:p>
            <a:r>
              <a:rPr lang="en-US" altLang="en-US" sz="3000" dirty="0" smtClean="0">
                <a:solidFill>
                  <a:srgbClr val="296DC1"/>
                </a:solidFill>
                <a:latin typeface="Calibri" pitchFamily="34" charset="0"/>
              </a:rPr>
              <a:t>FEATURE ENGINEERING</a:t>
            </a:r>
            <a:endParaRPr lang="en-US" altLang="en-US" sz="3000" dirty="0" smtClean="0">
              <a:solidFill>
                <a:srgbClr val="296DC1"/>
              </a:solidFill>
              <a:latin typeface="Calibri" pitchFamily="34" charset="0"/>
            </a:endParaRPr>
          </a:p>
        </p:txBody>
      </p:sp>
      <p:sp>
        <p:nvSpPr>
          <p:cNvPr id="11" name="页脚占位符 3"/>
          <p:cNvSpPr>
            <a:spLocks noGrp="1"/>
          </p:cNvSpPr>
          <p:nvPr>
            <p:ph type="ftr" sz="quarter" idx="10"/>
          </p:nvPr>
        </p:nvSpPr>
        <p:spPr>
          <a:xfrm>
            <a:off x="220663" y="6334125"/>
            <a:ext cx="8496300" cy="523875"/>
          </a:xfrm>
        </p:spPr>
        <p:txBody>
          <a:bodyPr/>
          <a:lstStyle/>
          <a:p>
            <a:pPr>
              <a:defRPr/>
            </a:pPr>
            <a:r>
              <a:rPr lang="en-US" altLang="en-US" dirty="0"/>
              <a:t>FSE 2014			VITAL Lab @ Ohio University</a:t>
            </a:r>
          </a:p>
        </p:txBody>
      </p:sp>
      <mc:AlternateContent xmlns:mc="http://schemas.openxmlformats.org/markup-compatibility/2006" xmlns:a14="http://schemas.microsoft.com/office/drawing/2010/main">
        <mc:Choice Requires="a14">
          <p:sp>
            <p:nvSpPr>
              <p:cNvPr id="3" name="TextBox 2"/>
              <p:cNvSpPr txBox="1"/>
              <p:nvPr/>
            </p:nvSpPr>
            <p:spPr>
              <a:xfrm>
                <a:off x="423581" y="1640541"/>
                <a:ext cx="8296836" cy="523220"/>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sz="2800" i="1" smtClean="0">
                              <a:solidFill>
                                <a:srgbClr val="00B050"/>
                              </a:solidFill>
                              <a:latin typeface="Cambria Math"/>
                              <a:ea typeface="Cambria Math" panose="02040503050406030204" pitchFamily="18" charset="0"/>
                            </a:rPr>
                          </m:ctrlPr>
                        </m:sSubPr>
                        <m:e>
                          <m:r>
                            <a:rPr lang="el-GR" sz="2800" b="0" i="1" smtClean="0">
                              <a:solidFill>
                                <a:srgbClr val="00B050"/>
                              </a:solidFill>
                              <a:latin typeface="Cambria Math"/>
                              <a:ea typeface="Cambria Math" panose="02040503050406030204" pitchFamily="18" charset="0"/>
                            </a:rPr>
                            <m:t>𝜙</m:t>
                          </m:r>
                        </m:e>
                        <m:sub>
                          <m:r>
                            <a:rPr lang="en-US" sz="2800" b="0" i="1" smtClean="0">
                              <a:solidFill>
                                <a:srgbClr val="00B050"/>
                              </a:solidFill>
                              <a:latin typeface="Cambria Math"/>
                              <a:ea typeface="Cambria Math" panose="02040503050406030204" pitchFamily="18" charset="0"/>
                            </a:rPr>
                            <m:t>1</m:t>
                          </m:r>
                        </m:sub>
                      </m:sSub>
                      <m:d>
                        <m:dPr>
                          <m:ctrlPr>
                            <a:rPr lang="en-US" sz="2800" i="1" smtClean="0">
                              <a:latin typeface="Cambria Math"/>
                              <a:ea typeface="Cambria Math" panose="02040503050406030204" pitchFamily="18" charset="0"/>
                            </a:rPr>
                          </m:ctrlPr>
                        </m:dPr>
                        <m:e>
                          <m:r>
                            <a:rPr lang="en-US" sz="2800" b="0" i="1" smtClean="0">
                              <a:solidFill>
                                <a:srgbClr val="7030A0"/>
                              </a:solidFill>
                              <a:latin typeface="Cambria Math" panose="02040503050406030204" pitchFamily="18" charset="0"/>
                              <a:ea typeface="Cambria Math" panose="02040503050406030204" pitchFamily="18" charset="0"/>
                            </a:rPr>
                            <m:t>𝑟</m:t>
                          </m:r>
                          <m:r>
                            <a:rPr lang="en-US" sz="2800" b="0" i="1" smtClean="0">
                              <a:latin typeface="Cambria Math" panose="02040503050406030204" pitchFamily="18" charset="0"/>
                              <a:ea typeface="Cambria Math" panose="02040503050406030204" pitchFamily="18" charset="0"/>
                            </a:rPr>
                            <m:t>, </m:t>
                          </m:r>
                          <m:r>
                            <a:rPr lang="en-US" sz="2800" b="0" i="1" smtClean="0">
                              <a:solidFill>
                                <a:srgbClr val="0070C0"/>
                              </a:solidFill>
                              <a:latin typeface="Cambria Math" panose="02040503050406030204" pitchFamily="18" charset="0"/>
                              <a:ea typeface="Cambria Math" panose="02040503050406030204" pitchFamily="18" charset="0"/>
                            </a:rPr>
                            <m:t>𝑠</m:t>
                          </m:r>
                        </m:e>
                      </m:d>
                      <m:r>
                        <a:rPr lang="en-US" sz="2800" b="0" i="1" smtClean="0">
                          <a:latin typeface="Cambria Math" panose="02040503050406030204" pitchFamily="18" charset="0"/>
                          <a:ea typeface="Cambria Math" panose="02040503050406030204" pitchFamily="18" charset="0"/>
                        </a:rPr>
                        <m:t>=</m:t>
                      </m:r>
                      <m:r>
                        <m:rPr>
                          <m:sty m:val="p"/>
                        </m:rPr>
                        <a:rPr lang="en-US" sz="2800" b="0" i="0" smtClean="0">
                          <a:latin typeface="Cambria Math"/>
                          <a:ea typeface="Cambria Math" panose="02040503050406030204" pitchFamily="18" charset="0"/>
                        </a:rPr>
                        <m:t>max</m:t>
                      </m:r>
                      <m:r>
                        <a:rPr lang="en-US" sz="2800" b="0" i="1" smtClean="0">
                          <a:latin typeface="Cambria Math"/>
                          <a:ea typeface="Cambria Math" panose="02040503050406030204" pitchFamily="18" charset="0"/>
                        </a:rPr>
                        <m:t>⁡( </m:t>
                      </m:r>
                      <m:d>
                        <m:dPr>
                          <m:begChr m:val="{"/>
                          <m:endChr m:val="}"/>
                          <m:ctrlPr>
                            <a:rPr lang="en-US" sz="2800" b="0" i="1" smtClean="0">
                              <a:latin typeface="Cambria Math"/>
                              <a:ea typeface="Cambria Math" panose="02040503050406030204" pitchFamily="18" charset="0"/>
                            </a:rPr>
                          </m:ctrlPr>
                        </m:dPr>
                        <m:e>
                          <m:r>
                            <a:rPr lang="en-US" sz="2800" b="0" i="1" smtClean="0">
                              <a:solidFill>
                                <a:srgbClr val="C00000"/>
                              </a:solidFill>
                              <a:latin typeface="Cambria Math"/>
                              <a:ea typeface="Cambria Math" panose="02040503050406030204" pitchFamily="18" charset="0"/>
                            </a:rPr>
                            <m:t>𝑠𝑖𝑚</m:t>
                          </m:r>
                          <m:r>
                            <a:rPr lang="en-US" sz="2800" b="0" i="1" smtClean="0">
                              <a:latin typeface="Cambria Math"/>
                              <a:ea typeface="Cambria Math" panose="02040503050406030204" pitchFamily="18" charset="0"/>
                            </a:rPr>
                            <m:t>(</m:t>
                          </m:r>
                          <m:r>
                            <a:rPr lang="en-US" sz="2800" b="0" i="1" smtClean="0">
                              <a:solidFill>
                                <a:srgbClr val="7030A0"/>
                              </a:solidFill>
                              <a:latin typeface="Cambria Math"/>
                              <a:ea typeface="Cambria Math" panose="02040503050406030204" pitchFamily="18" charset="0"/>
                            </a:rPr>
                            <m:t>𝑟</m:t>
                          </m:r>
                          <m:r>
                            <a:rPr lang="en-US" sz="2800" b="0" i="1" smtClean="0">
                              <a:latin typeface="Cambria Math"/>
                              <a:ea typeface="Cambria Math" panose="02040503050406030204" pitchFamily="18" charset="0"/>
                            </a:rPr>
                            <m:t>, </m:t>
                          </m:r>
                          <m:r>
                            <a:rPr lang="en-US" sz="2800" b="0" i="1" smtClean="0">
                              <a:solidFill>
                                <a:srgbClr val="0070C0"/>
                              </a:solidFill>
                              <a:latin typeface="Cambria Math"/>
                              <a:ea typeface="Cambria Math" panose="02040503050406030204" pitchFamily="18" charset="0"/>
                            </a:rPr>
                            <m:t>𝑠</m:t>
                          </m:r>
                          <m:r>
                            <a:rPr lang="en-US" sz="2800" b="0" i="1" smtClean="0">
                              <a:latin typeface="Cambria Math"/>
                              <a:ea typeface="Cambria Math" panose="02040503050406030204" pitchFamily="18" charset="0"/>
                            </a:rPr>
                            <m:t>)</m:t>
                          </m:r>
                        </m:e>
                      </m:d>
                      <m:r>
                        <a:rPr lang="en-US" sz="2800" b="0" i="1" smtClean="0">
                          <a:latin typeface="Cambria Math"/>
                          <a:ea typeface="Cambria Math" panose="02040503050406030204" pitchFamily="18" charset="0"/>
                        </a:rPr>
                        <m:t> ∪ </m:t>
                      </m:r>
                      <m:d>
                        <m:dPr>
                          <m:begChr m:val="{"/>
                          <m:endChr m:val="}"/>
                          <m:sepChr m:val="∣"/>
                          <m:ctrlPr>
                            <a:rPr lang="en-US" sz="2800" b="0" i="1" smtClean="0">
                              <a:solidFill>
                                <a:schemeClr val="tx1"/>
                              </a:solidFill>
                              <a:latin typeface="Cambria Math"/>
                              <a:ea typeface="Cambria Math" panose="02040503050406030204" pitchFamily="18" charset="0"/>
                            </a:rPr>
                          </m:ctrlPr>
                        </m:dPr>
                        <m:e>
                          <m:r>
                            <a:rPr lang="en-US" sz="2800" b="0" i="1" smtClean="0">
                              <a:solidFill>
                                <a:srgbClr val="C00000"/>
                              </a:solidFill>
                              <a:latin typeface="Cambria Math"/>
                              <a:ea typeface="Cambria Math" panose="02040503050406030204" pitchFamily="18" charset="0"/>
                            </a:rPr>
                            <m:t>𝑠𝑖𝑚</m:t>
                          </m:r>
                          <m:d>
                            <m:dPr>
                              <m:ctrlPr>
                                <a:rPr lang="en-US" sz="2800" b="0" i="1" smtClean="0">
                                  <a:solidFill>
                                    <a:schemeClr val="tx1"/>
                                  </a:solidFill>
                                  <a:latin typeface="Cambria Math"/>
                                  <a:ea typeface="Cambria Math" panose="02040503050406030204" pitchFamily="18" charset="0"/>
                                </a:rPr>
                              </m:ctrlPr>
                            </m:dPr>
                            <m:e>
                              <m:r>
                                <a:rPr lang="en-US" sz="2800" b="0" i="1" smtClean="0">
                                  <a:solidFill>
                                    <a:srgbClr val="7030A0"/>
                                  </a:solidFill>
                                  <a:latin typeface="Cambria Math"/>
                                  <a:ea typeface="Cambria Math" panose="02040503050406030204" pitchFamily="18" charset="0"/>
                                </a:rPr>
                                <m:t>𝑟</m:t>
                              </m:r>
                              <m:r>
                                <a:rPr lang="en-US" sz="2800" b="0" i="1" smtClean="0">
                                  <a:solidFill>
                                    <a:schemeClr val="tx1"/>
                                  </a:solidFill>
                                  <a:latin typeface="Cambria Math"/>
                                  <a:ea typeface="Cambria Math" panose="02040503050406030204" pitchFamily="18" charset="0"/>
                                </a:rPr>
                                <m:t>, </m:t>
                              </m:r>
                              <m:r>
                                <a:rPr lang="en-US" sz="2800" b="0" i="1" smtClean="0">
                                  <a:solidFill>
                                    <a:srgbClr val="00B0F0"/>
                                  </a:solidFill>
                                  <a:latin typeface="Cambria Math"/>
                                  <a:ea typeface="Cambria Math" panose="02040503050406030204" pitchFamily="18" charset="0"/>
                                </a:rPr>
                                <m:t>𝑚</m:t>
                              </m:r>
                            </m:e>
                          </m:d>
                        </m:e>
                        <m:e>
                          <m:r>
                            <a:rPr lang="en-US" sz="2800" b="0" i="1" smtClean="0">
                              <a:solidFill>
                                <a:srgbClr val="00B0F0"/>
                              </a:solidFill>
                              <a:latin typeface="Cambria Math"/>
                              <a:ea typeface="Cambria Math" panose="02040503050406030204" pitchFamily="18" charset="0"/>
                            </a:rPr>
                            <m:t>𝑚</m:t>
                          </m:r>
                          <m:r>
                            <a:rPr lang="en-US" sz="2800" b="0" i="1" smtClean="0">
                              <a:solidFill>
                                <a:schemeClr val="tx1"/>
                              </a:solidFill>
                              <a:latin typeface="Cambria Math"/>
                              <a:ea typeface="Cambria Math" panose="02040503050406030204" pitchFamily="18" charset="0"/>
                            </a:rPr>
                            <m:t> </m:t>
                          </m:r>
                          <m:r>
                            <a:rPr lang="en-US" sz="2800" b="0" i="1" smtClean="0">
                              <a:solidFill>
                                <a:schemeClr val="tx1"/>
                              </a:solidFill>
                              <a:latin typeface="Cambria Math"/>
                              <a:ea typeface="Cambria Math"/>
                            </a:rPr>
                            <m:t>∈</m:t>
                          </m:r>
                          <m:r>
                            <a:rPr lang="en-US" sz="2800" b="0" i="1" smtClean="0">
                              <a:solidFill>
                                <a:srgbClr val="0070C0"/>
                              </a:solidFill>
                              <a:latin typeface="Cambria Math"/>
                              <a:ea typeface="Cambria Math" panose="02040503050406030204" pitchFamily="18" charset="0"/>
                            </a:rPr>
                            <m:t>𝑠</m:t>
                          </m:r>
                        </m:e>
                      </m:d>
                      <m:r>
                        <a:rPr lang="en-US" sz="2800" b="0" i="1" smtClean="0">
                          <a:solidFill>
                            <a:schemeClr val="tx1"/>
                          </a:solidFill>
                          <a:latin typeface="Cambria Math"/>
                          <a:ea typeface="Cambria Math" panose="02040503050406030204" pitchFamily="18" charset="0"/>
                        </a:rPr>
                        <m:t>)</m:t>
                      </m:r>
                    </m:oMath>
                  </m:oMathPara>
                </a14:m>
                <a:endParaRPr lang="en-US" sz="2800" i="1" dirty="0" smtClean="0">
                  <a:solidFill>
                    <a:schemeClr val="tx1"/>
                  </a:solidFill>
                  <a:latin typeface="Cambria Math" panose="02040503050406030204" pitchFamily="18" charset="0"/>
                  <a:ea typeface="Cambria Math" panose="02040503050406030204" pitchFamily="18"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423581" y="1640541"/>
                <a:ext cx="8296836" cy="523220"/>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725053" y="2182781"/>
                <a:ext cx="7693892" cy="1569660"/>
              </a:xfrm>
              <a:prstGeom prst="rect">
                <a:avLst/>
              </a:prstGeom>
              <a:noFill/>
            </p:spPr>
            <p:txBody>
              <a:bodyPr wrap="square" rtlCol="0">
                <a:spAutoFit/>
              </a:bodyPr>
              <a:lstStyle/>
              <a:p>
                <a:pPr marL="457200" indent="-457200">
                  <a:buFont typeface="Arial" panose="020B0604020202020204" pitchFamily="34" charset="0"/>
                  <a:buChar char="•"/>
                </a:pPr>
                <a14:m>
                  <m:oMath xmlns:m="http://schemas.openxmlformats.org/officeDocument/2006/math">
                    <m:r>
                      <a:rPr lang="en-US" b="0" i="1" smtClean="0">
                        <a:solidFill>
                          <a:srgbClr val="7030A0"/>
                        </a:solidFill>
                        <a:latin typeface="Cambria Math" panose="02040503050406030204" pitchFamily="18" charset="0"/>
                        <a:ea typeface="Cambria Math" panose="02040503050406030204" pitchFamily="18" charset="0"/>
                      </a:rPr>
                      <m:t>𝑟</m:t>
                    </m:r>
                  </m:oMath>
                </a14:m>
                <a:r>
                  <a:rPr lang="en-US" i="1" dirty="0" smtClean="0">
                    <a:latin typeface="Cambria Math" panose="02040503050406030204" pitchFamily="18" charset="0"/>
                    <a:ea typeface="Cambria Math" panose="02040503050406030204" pitchFamily="18" charset="0"/>
                  </a:rPr>
                  <a:t>		</a:t>
                </a:r>
                <a:r>
                  <a:rPr lang="en-US" dirty="0" smtClean="0">
                    <a:latin typeface="Calibri" panose="020F0502020204030204" pitchFamily="34" charset="0"/>
                    <a:ea typeface="Cambria Math" panose="02040503050406030204" pitchFamily="18" charset="0"/>
                  </a:rPr>
                  <a:t>--	a </a:t>
                </a:r>
                <a:r>
                  <a:rPr lang="en-US" dirty="0" smtClean="0">
                    <a:solidFill>
                      <a:srgbClr val="7030A0"/>
                    </a:solidFill>
                    <a:latin typeface="Calibri" panose="020F0502020204030204" pitchFamily="34" charset="0"/>
                    <a:ea typeface="Cambria Math" panose="02040503050406030204" pitchFamily="18" charset="0"/>
                  </a:rPr>
                  <a:t>bug report</a:t>
                </a:r>
              </a:p>
              <a:p>
                <a:pPr marL="457200" indent="-457200">
                  <a:buFont typeface="Arial" panose="020B0604020202020204" pitchFamily="34" charset="0"/>
                  <a:buChar char="•"/>
                </a:pPr>
                <a14:m>
                  <m:oMath xmlns:m="http://schemas.openxmlformats.org/officeDocument/2006/math">
                    <m:r>
                      <a:rPr lang="en-US" b="0" i="1" smtClean="0">
                        <a:solidFill>
                          <a:srgbClr val="0070C0"/>
                        </a:solidFill>
                        <a:latin typeface="Cambria Math" panose="02040503050406030204" pitchFamily="18" charset="0"/>
                        <a:ea typeface="Cambria Math" panose="02040503050406030204" pitchFamily="18" charset="0"/>
                      </a:rPr>
                      <m:t>𝑠</m:t>
                    </m:r>
                  </m:oMath>
                </a14:m>
                <a:r>
                  <a:rPr lang="en-US" b="0" i="1" dirty="0" smtClean="0">
                    <a:solidFill>
                      <a:srgbClr val="0070C0"/>
                    </a:solidFill>
                    <a:latin typeface="Cambria Math" panose="02040503050406030204" pitchFamily="18" charset="0"/>
                    <a:ea typeface="Cambria Math" panose="02040503050406030204" pitchFamily="18" charset="0"/>
                  </a:rPr>
                  <a:t>		</a:t>
                </a:r>
                <a:r>
                  <a:rPr lang="en-US" altLang="zh-CN" b="0" dirty="0" smtClean="0">
                    <a:solidFill>
                      <a:srgbClr val="0070C0"/>
                    </a:solidFill>
                    <a:latin typeface="Calibri" panose="020F0502020204030204" pitchFamily="34" charset="0"/>
                    <a:ea typeface="Cambria Math" panose="02040503050406030204" pitchFamily="18" charset="0"/>
                  </a:rPr>
                  <a:t>--	</a:t>
                </a:r>
                <a:r>
                  <a:rPr lang="en-US" altLang="zh-CN" b="0" dirty="0" smtClean="0">
                    <a:latin typeface="Calibri" panose="020F0502020204030204" pitchFamily="34" charset="0"/>
                    <a:ea typeface="Cambria Math" panose="02040503050406030204" pitchFamily="18" charset="0"/>
                  </a:rPr>
                  <a:t>a </a:t>
                </a:r>
                <a:r>
                  <a:rPr lang="en-US" altLang="zh-CN" b="0" dirty="0" smtClean="0">
                    <a:solidFill>
                      <a:srgbClr val="0070C0"/>
                    </a:solidFill>
                    <a:latin typeface="Calibri" panose="020F0502020204030204" pitchFamily="34" charset="0"/>
                    <a:ea typeface="Cambria Math" panose="02040503050406030204" pitchFamily="18" charset="0"/>
                  </a:rPr>
                  <a:t>source code file</a:t>
                </a:r>
              </a:p>
              <a:p>
                <a:pPr marL="457200" indent="-457200">
                  <a:buFont typeface="Arial" panose="020B0604020202020204" pitchFamily="34" charset="0"/>
                  <a:buChar char="•"/>
                </a:pPr>
                <a14:m>
                  <m:oMath xmlns:m="http://schemas.openxmlformats.org/officeDocument/2006/math">
                    <m:r>
                      <a:rPr lang="en-US" b="0" i="1" smtClean="0">
                        <a:solidFill>
                          <a:srgbClr val="00B0F0"/>
                        </a:solidFill>
                        <a:latin typeface="Cambria Math"/>
                        <a:ea typeface="Cambria Math" panose="02040503050406030204" pitchFamily="18" charset="0"/>
                      </a:rPr>
                      <m:t>𝑚</m:t>
                    </m:r>
                  </m:oMath>
                </a14:m>
                <a:r>
                  <a:rPr lang="en-US" b="0" dirty="0" smtClean="0">
                    <a:latin typeface="Calibri" panose="020F0502020204030204" pitchFamily="34" charset="0"/>
                    <a:ea typeface="Cambria Math" panose="02040503050406030204" pitchFamily="18" charset="0"/>
                  </a:rPr>
                  <a:t>		--	a </a:t>
                </a:r>
                <a:r>
                  <a:rPr lang="en-US" b="0" dirty="0" smtClean="0">
                    <a:solidFill>
                      <a:srgbClr val="00B0F0"/>
                    </a:solidFill>
                    <a:latin typeface="Calibri" panose="020F0502020204030204" pitchFamily="34" charset="0"/>
                    <a:ea typeface="Cambria Math" panose="02040503050406030204" pitchFamily="18" charset="0"/>
                  </a:rPr>
                  <a:t>method</a:t>
                </a:r>
                <a:r>
                  <a:rPr lang="en-US" b="0" dirty="0" smtClean="0">
                    <a:latin typeface="Calibri" panose="020F0502020204030204" pitchFamily="34" charset="0"/>
                    <a:ea typeface="Cambria Math" panose="02040503050406030204" pitchFamily="18" charset="0"/>
                  </a:rPr>
                  <a:t> in </a:t>
                </a:r>
                <a14:m>
                  <m:oMath xmlns:m="http://schemas.openxmlformats.org/officeDocument/2006/math">
                    <m:r>
                      <a:rPr lang="en-US" b="0" i="1" smtClean="0">
                        <a:solidFill>
                          <a:srgbClr val="0070C0"/>
                        </a:solidFill>
                        <a:latin typeface="Cambria Math" panose="02040503050406030204" pitchFamily="18" charset="0"/>
                        <a:ea typeface="Cambria Math" panose="02040503050406030204" pitchFamily="18" charset="0"/>
                      </a:rPr>
                      <m:t>𝑠</m:t>
                    </m:r>
                  </m:oMath>
                </a14:m>
                <a:endParaRPr lang="en-US" b="0" dirty="0" smtClean="0">
                  <a:latin typeface="Calibri" panose="020F0502020204030204" pitchFamily="34" charset="0"/>
                  <a:ea typeface="Cambria Math" panose="02040503050406030204" pitchFamily="18" charset="0"/>
                </a:endParaRPr>
              </a:p>
              <a:p>
                <a:pPr marL="457200" indent="-457200">
                  <a:buFont typeface="Arial" panose="020B0604020202020204" pitchFamily="34" charset="0"/>
                  <a:buChar char="•"/>
                </a:pPr>
                <a14:m>
                  <m:oMath xmlns:m="http://schemas.openxmlformats.org/officeDocument/2006/math">
                    <m:r>
                      <a:rPr lang="en-US" b="0" i="1" smtClean="0">
                        <a:solidFill>
                          <a:srgbClr val="C00000"/>
                        </a:solidFill>
                        <a:latin typeface="Cambria Math"/>
                        <a:ea typeface="Cambria Math" panose="02040503050406030204" pitchFamily="18" charset="0"/>
                      </a:rPr>
                      <m:t>𝑠𝑖𝑚</m:t>
                    </m:r>
                    <m:d>
                      <m:dPr>
                        <m:ctrlPr>
                          <a:rPr lang="en-US" b="0" i="1" smtClean="0">
                            <a:solidFill>
                              <a:schemeClr val="tx1"/>
                            </a:solidFill>
                            <a:latin typeface="Cambria Math"/>
                            <a:ea typeface="Cambria Math" panose="02040503050406030204" pitchFamily="18" charset="0"/>
                          </a:rPr>
                        </m:ctrlPr>
                      </m:dPr>
                      <m:e>
                        <m:r>
                          <a:rPr lang="en-US" b="0" i="1" smtClean="0">
                            <a:solidFill>
                              <a:srgbClr val="7030A0"/>
                            </a:solidFill>
                            <a:latin typeface="Cambria Math"/>
                            <a:ea typeface="Cambria Math" panose="02040503050406030204" pitchFamily="18" charset="0"/>
                          </a:rPr>
                          <m:t>𝑟</m:t>
                        </m:r>
                        <m:r>
                          <a:rPr lang="en-US" b="0" i="1" smtClean="0">
                            <a:solidFill>
                              <a:schemeClr val="tx1"/>
                            </a:solidFill>
                            <a:latin typeface="Cambria Math"/>
                            <a:ea typeface="Cambria Math" panose="02040503050406030204" pitchFamily="18" charset="0"/>
                          </a:rPr>
                          <m:t>, </m:t>
                        </m:r>
                        <m:r>
                          <a:rPr lang="en-US" b="0" i="1" smtClean="0">
                            <a:solidFill>
                              <a:srgbClr val="00B0F0"/>
                            </a:solidFill>
                            <a:latin typeface="Cambria Math"/>
                            <a:ea typeface="Cambria Math" panose="02040503050406030204" pitchFamily="18" charset="0"/>
                          </a:rPr>
                          <m:t>𝑚</m:t>
                        </m:r>
                      </m:e>
                    </m:d>
                  </m:oMath>
                </a14:m>
                <a:r>
                  <a:rPr lang="en-US" i="1" dirty="0" smtClean="0">
                    <a:latin typeface="Cambria Math" panose="02040503050406030204" pitchFamily="18" charset="0"/>
                    <a:ea typeface="Cambria Math" panose="02040503050406030204" pitchFamily="18" charset="0"/>
                  </a:rPr>
                  <a:t>	</a:t>
                </a:r>
                <a:r>
                  <a:rPr lang="en-US" dirty="0" smtClean="0">
                    <a:latin typeface="Calibri" panose="020F0502020204030204" pitchFamily="34" charset="0"/>
                    <a:ea typeface="Cambria Math" panose="02040503050406030204" pitchFamily="18" charset="0"/>
                  </a:rPr>
                  <a:t>--	the lexical similarity between </a:t>
                </a:r>
                <a14:m>
                  <m:oMath xmlns:m="http://schemas.openxmlformats.org/officeDocument/2006/math">
                    <m:r>
                      <m:rPr>
                        <m:sty m:val="p"/>
                      </m:rPr>
                      <a:rPr lang="en-US" b="0" i="0" smtClean="0">
                        <a:solidFill>
                          <a:srgbClr val="7030A0"/>
                        </a:solidFill>
                        <a:latin typeface="Cambria Math" panose="02040503050406030204" pitchFamily="18" charset="0"/>
                        <a:ea typeface="Cambria Math" panose="02040503050406030204" pitchFamily="18" charset="0"/>
                      </a:rPr>
                      <m:t>r</m:t>
                    </m:r>
                  </m:oMath>
                </a14:m>
                <a:r>
                  <a:rPr lang="en-US" dirty="0" smtClean="0">
                    <a:latin typeface="Calibri" panose="020F0502020204030204" pitchFamily="34" charset="0"/>
                    <a:ea typeface="Cambria Math" panose="02040503050406030204" pitchFamily="18" charset="0"/>
                  </a:rPr>
                  <a:t> and </a:t>
                </a:r>
                <a14:m>
                  <m:oMath xmlns:m="http://schemas.openxmlformats.org/officeDocument/2006/math">
                    <m:r>
                      <a:rPr lang="en-US" b="0" i="1" smtClean="0">
                        <a:solidFill>
                          <a:srgbClr val="00B0F0"/>
                        </a:solidFill>
                        <a:latin typeface="Cambria Math"/>
                        <a:ea typeface="Cambria Math" panose="02040503050406030204" pitchFamily="18" charset="0"/>
                      </a:rPr>
                      <m:t>𝑚</m:t>
                    </m:r>
                  </m:oMath>
                </a14:m>
                <a:endParaRPr lang="en-US" dirty="0" smtClean="0">
                  <a:latin typeface="Calibri" panose="020F0502020204030204" pitchFamily="34" charset="0"/>
                  <a:ea typeface="Cambria Math" panose="02040503050406030204" pitchFamily="18"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725053" y="2182781"/>
                <a:ext cx="7693892" cy="1569660"/>
              </a:xfrm>
              <a:prstGeom prst="rect">
                <a:avLst/>
              </a:prstGeom>
              <a:blipFill rotWithShape="1">
                <a:blip r:embed="rId4"/>
                <a:stretch>
                  <a:fillRect l="-1109" t="-3101" b="-77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725053" y="4063811"/>
                <a:ext cx="7693892" cy="2281522"/>
              </a:xfrm>
              <a:prstGeom prst="rect">
                <a:avLst/>
              </a:prstGeom>
              <a:noFill/>
              <a:ln>
                <a:solidFill>
                  <a:schemeClr val="tx1"/>
                </a:solidFill>
              </a:ln>
            </p:spPr>
            <p:txBody>
              <a:bodyPr wrap="square" rtlCol="0">
                <a:spAutoFit/>
              </a:bodyPr>
              <a:lstStyle/>
              <a:p>
                <a:pPr algn="ctr"/>
                <a14:m>
                  <m:oMath xmlns:m="http://schemas.openxmlformats.org/officeDocument/2006/math">
                    <m:r>
                      <a:rPr lang="en-US" b="0" i="1" smtClean="0">
                        <a:solidFill>
                          <a:srgbClr val="C00000"/>
                        </a:solidFill>
                        <a:latin typeface="Cambria Math" panose="02040503050406030204" pitchFamily="18" charset="0"/>
                        <a:ea typeface="Cambria Math" panose="02040503050406030204" pitchFamily="18" charset="0"/>
                      </a:rPr>
                      <m:t>𝑠𝑖𝑚</m:t>
                    </m:r>
                    <m:d>
                      <m:dPr>
                        <m:ctrlPr>
                          <a:rPr lang="en-US" b="0" i="1" smtClean="0">
                            <a:solidFill>
                              <a:schemeClr val="tx1"/>
                            </a:solidFill>
                            <a:latin typeface="Cambria Math"/>
                            <a:ea typeface="Cambria Math" panose="02040503050406030204" pitchFamily="18" charset="0"/>
                          </a:rPr>
                        </m:ctrlPr>
                      </m:dPr>
                      <m:e>
                        <m:r>
                          <a:rPr lang="en-US" b="0" i="1" smtClean="0">
                            <a:solidFill>
                              <a:srgbClr val="7030A0"/>
                            </a:solidFill>
                            <a:latin typeface="Cambria Math" panose="02040503050406030204" pitchFamily="18" charset="0"/>
                            <a:ea typeface="Cambria Math" panose="02040503050406030204" pitchFamily="18" charset="0"/>
                          </a:rPr>
                          <m:t>𝑟</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rgbClr val="0070C0"/>
                            </a:solidFill>
                            <a:latin typeface="Cambria Math" panose="02040503050406030204" pitchFamily="18" charset="0"/>
                            <a:ea typeface="Cambria Math" panose="02040503050406030204" pitchFamily="18" charset="0"/>
                          </a:rPr>
                          <m:t>𝑠</m:t>
                        </m:r>
                      </m:e>
                    </m:d>
                  </m:oMath>
                </a14:m>
                <a:r>
                  <a:rPr lang="en-US" dirty="0" smtClean="0">
                    <a:latin typeface="Cambria Math" panose="02040503050406030204" pitchFamily="18" charset="0"/>
                    <a:ea typeface="Cambria Math" panose="02040503050406030204" pitchFamily="18" charset="0"/>
                  </a:rPr>
                  <a:t> = </a:t>
                </a:r>
                <a14:m>
                  <m:oMath xmlns:m="http://schemas.openxmlformats.org/officeDocument/2006/math">
                    <m:func>
                      <m:funcPr>
                        <m:ctrlPr>
                          <a:rPr lang="en-US" i="1" smtClean="0">
                            <a:latin typeface="Cambria Math"/>
                            <a:ea typeface="Cambria Math" panose="02040503050406030204" pitchFamily="18" charset="0"/>
                          </a:rPr>
                        </m:ctrlPr>
                      </m:funcPr>
                      <m:fName>
                        <m:r>
                          <m:rPr>
                            <m:sty m:val="p"/>
                          </m:rPr>
                          <a:rPr lang="en-US" i="0" smtClean="0">
                            <a:latin typeface="Cambria Math"/>
                            <a:ea typeface="Cambria Math" panose="02040503050406030204" pitchFamily="18" charset="0"/>
                          </a:rPr>
                          <m:t>cos</m:t>
                        </m:r>
                      </m:fName>
                      <m:e>
                        <m:d>
                          <m:dPr>
                            <m:ctrlPr>
                              <a:rPr lang="en-US" b="0" i="1" smtClean="0">
                                <a:solidFill>
                                  <a:srgbClr val="7030A0"/>
                                </a:solidFill>
                                <a:latin typeface="Cambria Math"/>
                                <a:ea typeface="Cambria Math" panose="02040503050406030204" pitchFamily="18" charset="0"/>
                              </a:rPr>
                            </m:ctrlPr>
                          </m:dPr>
                          <m:e>
                            <m:r>
                              <a:rPr lang="en-US" b="0" i="1" smtClean="0">
                                <a:solidFill>
                                  <a:srgbClr val="7030A0"/>
                                </a:solidFill>
                                <a:latin typeface="Cambria Math" panose="02040503050406030204" pitchFamily="18" charset="0"/>
                                <a:ea typeface="Cambria Math" panose="02040503050406030204" pitchFamily="18" charset="0"/>
                              </a:rPr>
                              <m:t>𝑟</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rgbClr val="0070C0"/>
                                </a:solidFill>
                                <a:latin typeface="Cambria Math" panose="02040503050406030204" pitchFamily="18" charset="0"/>
                                <a:ea typeface="Cambria Math" panose="02040503050406030204" pitchFamily="18" charset="0"/>
                              </a:rPr>
                              <m:t>𝑠</m:t>
                            </m:r>
                          </m:e>
                        </m:d>
                      </m:e>
                    </m:func>
                  </m:oMath>
                </a14:m>
                <a:r>
                  <a:rPr lang="en-US" dirty="0" smtClean="0">
                    <a:latin typeface="Cambria Math" panose="02040503050406030204" pitchFamily="18" charset="0"/>
                    <a:ea typeface="Cambria Math" panose="02040503050406030204" pitchFamily="18" charset="0"/>
                  </a:rPr>
                  <a:t> = </a:t>
                </a:r>
                <a14:m>
                  <m:oMath xmlns:m="http://schemas.openxmlformats.org/officeDocument/2006/math">
                    <m:f>
                      <m:fPr>
                        <m:ctrlPr>
                          <a:rPr lang="en-US" i="1" smtClean="0">
                            <a:latin typeface="Cambria Math"/>
                            <a:ea typeface="Cambria Math" panose="02040503050406030204" pitchFamily="18" charset="0"/>
                          </a:rPr>
                        </m:ctrlPr>
                      </m:fPr>
                      <m:num>
                        <m:sSup>
                          <m:sSupPr>
                            <m:ctrlPr>
                              <a:rPr lang="en-US" i="1" smtClean="0">
                                <a:latin typeface="Cambria Math"/>
                                <a:ea typeface="Cambria Math" panose="02040503050406030204" pitchFamily="18" charset="0"/>
                              </a:rPr>
                            </m:ctrlPr>
                          </m:sSupPr>
                          <m:e>
                            <m:r>
                              <a:rPr lang="en-US" b="1" i="0" smtClean="0">
                                <a:solidFill>
                                  <a:srgbClr val="7030A0"/>
                                </a:solidFill>
                                <a:latin typeface="Cambria Math"/>
                                <a:ea typeface="Cambria Math" panose="02040503050406030204" pitchFamily="18" charset="0"/>
                              </a:rPr>
                              <m:t>𝐫</m:t>
                            </m:r>
                          </m:e>
                          <m:sup>
                            <m:r>
                              <a:rPr lang="en-US" b="0" i="1" smtClean="0">
                                <a:latin typeface="Cambria Math"/>
                                <a:ea typeface="Cambria Math" panose="02040503050406030204" pitchFamily="18" charset="0"/>
                              </a:rPr>
                              <m:t>𝑇</m:t>
                            </m:r>
                          </m:sup>
                        </m:sSup>
                        <m:r>
                          <a:rPr lang="en-US" b="1" i="0" smtClean="0">
                            <a:solidFill>
                              <a:srgbClr val="0070C0"/>
                            </a:solidFill>
                            <a:latin typeface="Cambria Math"/>
                            <a:ea typeface="Cambria Math" panose="02040503050406030204" pitchFamily="18" charset="0"/>
                          </a:rPr>
                          <m:t>𝐒</m:t>
                        </m:r>
                      </m:num>
                      <m:den>
                        <m:d>
                          <m:dPr>
                            <m:begChr m:val="‖"/>
                            <m:endChr m:val="‖"/>
                            <m:ctrlPr>
                              <a:rPr lang="en-US" i="1" smtClean="0">
                                <a:latin typeface="Cambria Math"/>
                                <a:ea typeface="Cambria Math" panose="02040503050406030204" pitchFamily="18" charset="0"/>
                              </a:rPr>
                            </m:ctrlPr>
                          </m:dPr>
                          <m:e>
                            <m:r>
                              <a:rPr lang="en-US" b="1" i="0" smtClean="0">
                                <a:solidFill>
                                  <a:srgbClr val="7030A0"/>
                                </a:solidFill>
                                <a:latin typeface="Cambria Math" panose="02040503050406030204" pitchFamily="18" charset="0"/>
                                <a:ea typeface="Cambria Math" panose="02040503050406030204" pitchFamily="18" charset="0"/>
                              </a:rPr>
                              <m:t>𝐫</m:t>
                            </m:r>
                          </m:e>
                        </m:d>
                        <m:d>
                          <m:dPr>
                            <m:begChr m:val="‖"/>
                            <m:endChr m:val="‖"/>
                            <m:ctrlPr>
                              <a:rPr lang="en-US" i="1" smtClean="0">
                                <a:latin typeface="Cambria Math"/>
                                <a:ea typeface="Cambria Math" panose="02040503050406030204" pitchFamily="18" charset="0"/>
                              </a:rPr>
                            </m:ctrlPr>
                          </m:dPr>
                          <m:e>
                            <m:r>
                              <a:rPr lang="en-US" b="1" i="0" smtClean="0">
                                <a:solidFill>
                                  <a:srgbClr val="0070C0"/>
                                </a:solidFill>
                                <a:latin typeface="Cambria Math" panose="02040503050406030204" pitchFamily="18" charset="0"/>
                                <a:ea typeface="Cambria Math" panose="02040503050406030204" pitchFamily="18" charset="0"/>
                              </a:rPr>
                              <m:t>𝐬</m:t>
                            </m:r>
                          </m:e>
                        </m:d>
                      </m:den>
                    </m:f>
                  </m:oMath>
                </a14:m>
                <a:endParaRPr lang="en-US" dirty="0" smtClean="0">
                  <a:latin typeface="Cambria Math" panose="02040503050406030204" pitchFamily="18" charset="0"/>
                  <a:ea typeface="Cambria Math" panose="02040503050406030204" pitchFamily="18" charset="0"/>
                </a:endParaRPr>
              </a:p>
              <a:p>
                <a:pPr algn="ctr"/>
                <a14:m>
                  <m:oMath xmlns:m="http://schemas.openxmlformats.org/officeDocument/2006/math">
                    <m:r>
                      <a:rPr lang="en-US" sz="2000" b="1" i="0" smtClean="0">
                        <a:solidFill>
                          <a:srgbClr val="7030A0"/>
                        </a:solidFill>
                        <a:latin typeface="Cambria Math" panose="02040503050406030204" pitchFamily="18" charset="0"/>
                        <a:ea typeface="Cambria Math" panose="02040503050406030204" pitchFamily="18" charset="0"/>
                      </a:rPr>
                      <m:t>𝐫</m:t>
                    </m:r>
                  </m:oMath>
                </a14:m>
                <a:r>
                  <a:rPr lang="en-US" sz="2000" dirty="0" smtClean="0">
                    <a:latin typeface="Cambria Math" panose="02040503050406030204" pitchFamily="18" charset="0"/>
                    <a:ea typeface="Cambria Math" panose="02040503050406030204" pitchFamily="18" charset="0"/>
                  </a:rPr>
                  <a:t> is the Vector Space Model (VSM) vector representation of </a:t>
                </a:r>
                <a14:m>
                  <m:oMath xmlns:m="http://schemas.openxmlformats.org/officeDocument/2006/math">
                    <m:r>
                      <a:rPr lang="en-US" sz="2000" b="0" i="1" smtClean="0">
                        <a:solidFill>
                          <a:srgbClr val="7030A0"/>
                        </a:solidFill>
                        <a:latin typeface="Cambria Math" panose="02040503050406030204" pitchFamily="18" charset="0"/>
                        <a:ea typeface="Cambria Math" panose="02040503050406030204" pitchFamily="18" charset="0"/>
                      </a:rPr>
                      <m:t>𝑟</m:t>
                    </m:r>
                  </m:oMath>
                </a14:m>
                <a:endParaRPr lang="en-US" sz="2000" dirty="0" smtClean="0">
                  <a:latin typeface="Cambria Math" panose="02040503050406030204" pitchFamily="18" charset="0"/>
                  <a:ea typeface="Cambria Math" panose="02040503050406030204" pitchFamily="18" charset="0"/>
                </a:endParaRPr>
              </a:p>
              <a:p>
                <a:pPr algn="ctr"/>
                <a:r>
                  <a:rPr lang="en-US" sz="2000" dirty="0" smtClean="0">
                    <a:latin typeface="Cambria Math" panose="02040503050406030204" pitchFamily="18" charset="0"/>
                    <a:ea typeface="Cambria Math" panose="02040503050406030204" pitchFamily="18" charset="0"/>
                  </a:rPr>
                  <a:t>Given an arbitrary document d, the term weight of each term t in d is:</a:t>
                </a:r>
              </a:p>
              <a:p>
                <a:pPr algn="ctr"/>
                <a14:m>
                  <m:oMathPara xmlns:m="http://schemas.openxmlformats.org/officeDocument/2006/math">
                    <m:oMathParaPr>
                      <m:jc m:val="center"/>
                    </m:oMathParaPr>
                    <m:oMath xmlns:m="http://schemas.openxmlformats.org/officeDocument/2006/math">
                      <m:sSub>
                        <m:sSubPr>
                          <m:ctrlPr>
                            <a:rPr lang="en-US" sz="2000" i="1" smtClean="0">
                              <a:latin typeface="Cambria Math"/>
                              <a:ea typeface="Cambria Math" panose="02040503050406030204" pitchFamily="18" charset="0"/>
                            </a:rPr>
                          </m:ctrlPr>
                        </m:sSubPr>
                        <m:e>
                          <m:r>
                            <m:rPr>
                              <m:sty m:val="p"/>
                            </m:rPr>
                            <a:rPr lang="el-GR" sz="2000" i="1" smtClean="0">
                              <a:latin typeface="Cambria Math"/>
                              <a:ea typeface="Cambria Math" panose="02040503050406030204" pitchFamily="18" charset="0"/>
                            </a:rPr>
                            <m:t>ω</m:t>
                          </m:r>
                        </m:e>
                        <m:sub>
                          <m:r>
                            <a:rPr lang="en-US" sz="2000" b="0" i="1" smtClean="0">
                              <a:latin typeface="Cambria Math"/>
                              <a:ea typeface="Cambria Math" panose="02040503050406030204" pitchFamily="18" charset="0"/>
                            </a:rPr>
                            <m:t>𝑡</m:t>
                          </m:r>
                          <m:r>
                            <a:rPr lang="en-US" sz="2000" b="0" i="1" smtClean="0">
                              <a:latin typeface="Cambria Math"/>
                              <a:ea typeface="Cambria Math" panose="02040503050406030204" pitchFamily="18" charset="0"/>
                            </a:rPr>
                            <m:t>,</m:t>
                          </m:r>
                          <m:r>
                            <a:rPr lang="en-US" sz="2000" b="0" i="1" smtClean="0">
                              <a:latin typeface="Cambria Math"/>
                              <a:ea typeface="Cambria Math" panose="02040503050406030204" pitchFamily="18" charset="0"/>
                            </a:rPr>
                            <m:t>𝑑</m:t>
                          </m:r>
                        </m:sub>
                      </m:sSub>
                      <m:r>
                        <a:rPr lang="en-US" sz="2000" b="0" i="1" smtClean="0">
                          <a:latin typeface="Cambria Math"/>
                          <a:ea typeface="Cambria Math" panose="02040503050406030204" pitchFamily="18" charset="0"/>
                        </a:rPr>
                        <m:t>= </m:t>
                      </m:r>
                      <m:sSub>
                        <m:sSubPr>
                          <m:ctrlPr>
                            <a:rPr lang="en-US" sz="2000" b="0" i="1" smtClean="0">
                              <a:latin typeface="Cambria Math"/>
                              <a:ea typeface="Cambria Math" panose="02040503050406030204" pitchFamily="18" charset="0"/>
                            </a:rPr>
                          </m:ctrlPr>
                        </m:sSubPr>
                        <m:e>
                          <m:r>
                            <a:rPr lang="en-US" sz="2000" b="0" i="1" smtClean="0">
                              <a:latin typeface="Cambria Math"/>
                              <a:ea typeface="Cambria Math" panose="02040503050406030204" pitchFamily="18" charset="0"/>
                            </a:rPr>
                            <m:t>𝑛𝑓</m:t>
                          </m:r>
                        </m:e>
                        <m:sub>
                          <m:r>
                            <a:rPr lang="en-US" sz="2000" b="0" i="1" smtClean="0">
                              <a:latin typeface="Cambria Math"/>
                              <a:ea typeface="Cambria Math" panose="02040503050406030204" pitchFamily="18" charset="0"/>
                            </a:rPr>
                            <m:t>𝑡</m:t>
                          </m:r>
                          <m:r>
                            <a:rPr lang="en-US" sz="2000" b="0" i="1" smtClean="0">
                              <a:latin typeface="Cambria Math"/>
                              <a:ea typeface="Cambria Math" panose="02040503050406030204" pitchFamily="18" charset="0"/>
                            </a:rPr>
                            <m:t>,</m:t>
                          </m:r>
                          <m:r>
                            <a:rPr lang="en-US" sz="2000" b="0" i="1" smtClean="0">
                              <a:latin typeface="Cambria Math"/>
                              <a:ea typeface="Cambria Math" panose="02040503050406030204" pitchFamily="18" charset="0"/>
                            </a:rPr>
                            <m:t>𝑑</m:t>
                          </m:r>
                        </m:sub>
                      </m:sSub>
                      <m:r>
                        <a:rPr lang="en-US" sz="2000" b="0" i="1" smtClean="0">
                          <a:latin typeface="Cambria Math"/>
                          <a:ea typeface="Cambria Math" panose="02040503050406030204" pitchFamily="18" charset="0"/>
                        </a:rPr>
                        <m:t> ⨉ </m:t>
                      </m:r>
                      <m:sSub>
                        <m:sSubPr>
                          <m:ctrlPr>
                            <a:rPr lang="en-US" sz="2000" b="0" i="1" smtClean="0">
                              <a:latin typeface="Cambria Math"/>
                              <a:ea typeface="Cambria Math" panose="02040503050406030204" pitchFamily="18" charset="0"/>
                            </a:rPr>
                          </m:ctrlPr>
                        </m:sSubPr>
                        <m:e>
                          <m:r>
                            <a:rPr lang="en-US" sz="2000" b="0" i="1" smtClean="0">
                              <a:latin typeface="Cambria Math"/>
                              <a:ea typeface="Cambria Math" panose="02040503050406030204" pitchFamily="18" charset="0"/>
                            </a:rPr>
                            <m:t>𝑖𝑑𝑓</m:t>
                          </m:r>
                        </m:e>
                        <m:sub>
                          <m:r>
                            <a:rPr lang="en-US" sz="2000" b="0" i="1" smtClean="0">
                              <a:latin typeface="Cambria Math"/>
                              <a:ea typeface="Cambria Math" panose="02040503050406030204" pitchFamily="18" charset="0"/>
                            </a:rPr>
                            <m:t>𝑡</m:t>
                          </m:r>
                        </m:sub>
                      </m:sSub>
                    </m:oMath>
                  </m:oMathPara>
                </a14:m>
                <a:endParaRPr lang="en-US" sz="2000" dirty="0" smtClean="0">
                  <a:latin typeface="Cambria Math" panose="02040503050406030204" pitchFamily="18" charset="0"/>
                  <a:ea typeface="Cambria Math" panose="02040503050406030204" pitchFamily="18" charset="0"/>
                </a:endParaRPr>
              </a:p>
              <a:p>
                <a:pPr algn="ctr"/>
                <a14:m>
                  <m:oMath xmlns:m="http://schemas.openxmlformats.org/officeDocument/2006/math">
                    <m:sSub>
                      <m:sSubPr>
                        <m:ctrlPr>
                          <a:rPr lang="en-US" sz="2000" b="0" i="1" smtClean="0">
                            <a:latin typeface="Cambria Math"/>
                            <a:ea typeface="Cambria Math" panose="02040503050406030204" pitchFamily="18" charset="0"/>
                          </a:rPr>
                        </m:ctrlPr>
                      </m:sSubPr>
                      <m:e>
                        <m:r>
                          <a:rPr lang="en-US" sz="2000" b="0" i="1" smtClean="0">
                            <a:latin typeface="Cambria Math"/>
                            <a:ea typeface="Cambria Math" panose="02040503050406030204" pitchFamily="18" charset="0"/>
                          </a:rPr>
                          <m:t>𝑡𝑓</m:t>
                        </m:r>
                      </m:e>
                      <m:sub>
                        <m:r>
                          <a:rPr lang="en-US" sz="2000" b="0" i="1" smtClean="0">
                            <a:latin typeface="Cambria Math"/>
                            <a:ea typeface="Cambria Math" panose="02040503050406030204" pitchFamily="18" charset="0"/>
                          </a:rPr>
                          <m:t>𝑡</m:t>
                        </m:r>
                        <m:r>
                          <a:rPr lang="en-US" sz="2000" b="0" i="1" smtClean="0">
                            <a:latin typeface="Cambria Math"/>
                            <a:ea typeface="Cambria Math" panose="02040503050406030204" pitchFamily="18" charset="0"/>
                          </a:rPr>
                          <m:t>,</m:t>
                        </m:r>
                        <m:r>
                          <a:rPr lang="en-US" sz="2000" b="0" i="1" smtClean="0">
                            <a:latin typeface="Cambria Math"/>
                            <a:ea typeface="Cambria Math" panose="02040503050406030204" pitchFamily="18" charset="0"/>
                          </a:rPr>
                          <m:t>𝑑</m:t>
                        </m:r>
                      </m:sub>
                    </m:sSub>
                  </m:oMath>
                </a14:m>
                <a:r>
                  <a:rPr lang="en-US" sz="2000" dirty="0" smtClean="0">
                    <a:latin typeface="Cambria Math" panose="02040503050406030204" pitchFamily="18" charset="0"/>
                    <a:ea typeface="Cambria Math" panose="02040503050406030204" pitchFamily="18" charset="0"/>
                  </a:rPr>
                  <a:t> is the term frequency of t in d, </a:t>
                </a:r>
                <a14:m>
                  <m:oMath xmlns:m="http://schemas.openxmlformats.org/officeDocument/2006/math">
                    <m:sSub>
                      <m:sSubPr>
                        <m:ctrlPr>
                          <a:rPr lang="en-US" sz="2000" b="0" i="1" smtClean="0">
                            <a:latin typeface="Cambria Math"/>
                            <a:ea typeface="Cambria Math" panose="02040503050406030204" pitchFamily="18" charset="0"/>
                          </a:rPr>
                        </m:ctrlPr>
                      </m:sSubPr>
                      <m:e>
                        <m:r>
                          <a:rPr lang="en-US" sz="2000" b="0" i="1" smtClean="0">
                            <a:latin typeface="Cambria Math"/>
                            <a:ea typeface="Cambria Math" panose="02040503050406030204" pitchFamily="18" charset="0"/>
                          </a:rPr>
                          <m:t>𝑛𝑓</m:t>
                        </m:r>
                      </m:e>
                      <m:sub>
                        <m:r>
                          <a:rPr lang="en-US" sz="2000" b="0" i="1" smtClean="0">
                            <a:latin typeface="Cambria Math"/>
                            <a:ea typeface="Cambria Math" panose="02040503050406030204" pitchFamily="18" charset="0"/>
                          </a:rPr>
                          <m:t>𝑡</m:t>
                        </m:r>
                        <m:r>
                          <a:rPr lang="en-US" sz="2000" b="0" i="1" smtClean="0">
                            <a:latin typeface="Cambria Math"/>
                            <a:ea typeface="Cambria Math" panose="02040503050406030204" pitchFamily="18" charset="0"/>
                          </a:rPr>
                          <m:t>,</m:t>
                        </m:r>
                        <m:r>
                          <a:rPr lang="en-US" sz="2000" b="0" i="1" smtClean="0">
                            <a:latin typeface="Cambria Math"/>
                            <a:ea typeface="Cambria Math" panose="02040503050406030204" pitchFamily="18" charset="0"/>
                          </a:rPr>
                          <m:t>𝑑</m:t>
                        </m:r>
                      </m:sub>
                    </m:sSub>
                  </m:oMath>
                </a14:m>
                <a:r>
                  <a:rPr lang="en-US" sz="2000" dirty="0" smtClean="0">
                    <a:latin typeface="Cambria Math" panose="02040503050406030204" pitchFamily="18" charset="0"/>
                    <a:ea typeface="Cambria Math" panose="02040503050406030204" pitchFamily="18" charset="0"/>
                  </a:rPr>
                  <a:t> is a normalized </a:t>
                </a:r>
                <a:r>
                  <a:rPr lang="en-US" sz="2000" dirty="0" err="1" smtClean="0">
                    <a:latin typeface="Cambria Math" panose="02040503050406030204" pitchFamily="18" charset="0"/>
                    <a:ea typeface="Cambria Math" panose="02040503050406030204" pitchFamily="18" charset="0"/>
                  </a:rPr>
                  <a:t>variasion</a:t>
                </a:r>
                <a:endParaRPr lang="en-US" sz="2000" dirty="0" smtClean="0">
                  <a:latin typeface="Cambria Math" panose="02040503050406030204" pitchFamily="18" charset="0"/>
                  <a:ea typeface="Cambria Math" panose="02040503050406030204" pitchFamily="18" charset="0"/>
                </a:endParaRPr>
              </a:p>
              <a:p>
                <a:pPr algn="ctr"/>
                <a14:m>
                  <m:oMath xmlns:m="http://schemas.openxmlformats.org/officeDocument/2006/math">
                    <m:sSub>
                      <m:sSubPr>
                        <m:ctrlPr>
                          <a:rPr lang="en-US" sz="2000" b="0" i="1" smtClean="0">
                            <a:latin typeface="Cambria Math"/>
                            <a:ea typeface="Cambria Math" panose="02040503050406030204" pitchFamily="18" charset="0"/>
                          </a:rPr>
                        </m:ctrlPr>
                      </m:sSubPr>
                      <m:e>
                        <m:r>
                          <a:rPr lang="en-US" sz="2000" b="0" i="1" smtClean="0">
                            <a:latin typeface="Cambria Math"/>
                            <a:ea typeface="Cambria Math" panose="02040503050406030204" pitchFamily="18" charset="0"/>
                          </a:rPr>
                          <m:t>𝑖𝑑𝑓</m:t>
                        </m:r>
                      </m:e>
                      <m:sub>
                        <m:r>
                          <a:rPr lang="en-US" sz="2000" b="0" i="1" smtClean="0">
                            <a:latin typeface="Cambria Math"/>
                            <a:ea typeface="Cambria Math" panose="02040503050406030204" pitchFamily="18" charset="0"/>
                          </a:rPr>
                          <m:t>𝑡</m:t>
                        </m:r>
                      </m:sub>
                    </m:sSub>
                  </m:oMath>
                </a14:m>
                <a:r>
                  <a:rPr lang="en-US" sz="2000" dirty="0" smtClean="0">
                    <a:latin typeface="Cambria Math" panose="02040503050406030204" pitchFamily="18" charset="0"/>
                    <a:ea typeface="Cambria Math" panose="02040503050406030204" pitchFamily="18" charset="0"/>
                  </a:rPr>
                  <a:t> is the inverse document frequency of t</a:t>
                </a:r>
              </a:p>
            </p:txBody>
          </p:sp>
        </mc:Choice>
        <mc:Fallback xmlns="">
          <p:sp>
            <p:nvSpPr>
              <p:cNvPr id="13" name="TextBox 12"/>
              <p:cNvSpPr txBox="1">
                <a:spLocks noRot="1" noChangeAspect="1" noMove="1" noResize="1" noEditPoints="1" noAdjustHandles="1" noChangeArrowheads="1" noChangeShapeType="1" noTextEdit="1"/>
              </p:cNvSpPr>
              <p:nvPr/>
            </p:nvSpPr>
            <p:spPr>
              <a:xfrm>
                <a:off x="725053" y="4063811"/>
                <a:ext cx="7693892" cy="2281522"/>
              </a:xfrm>
              <a:prstGeom prst="rect">
                <a:avLst/>
              </a:prstGeom>
              <a:blipFill rotWithShape="1">
                <a:blip r:embed="rId5"/>
                <a:stretch>
                  <a:fillRect l="-396" r="-316" b="-3457"/>
                </a:stretch>
              </a:blipFill>
              <a:ln>
                <a:solidFill>
                  <a:schemeClr val="tx1"/>
                </a:solidFill>
              </a:ln>
            </p:spPr>
            <p:txBody>
              <a:bodyPr/>
              <a:lstStyle/>
              <a:p>
                <a:r>
                  <a:rPr lang="en-US">
                    <a:noFill/>
                  </a:rPr>
                  <a:t> </a:t>
                </a:r>
              </a:p>
            </p:txBody>
          </p:sp>
        </mc:Fallback>
      </mc:AlternateContent>
      <p:sp>
        <p:nvSpPr>
          <p:cNvPr id="8" name="TextBox 1"/>
          <p:cNvSpPr txBox="1">
            <a:spLocks noChangeArrowheads="1"/>
          </p:cNvSpPr>
          <p:nvPr/>
        </p:nvSpPr>
        <p:spPr bwMode="auto">
          <a:xfrm>
            <a:off x="1748630" y="1004329"/>
            <a:ext cx="56467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5000"/>
              </a:spcBef>
              <a:buClr>
                <a:schemeClr val="tx1"/>
              </a:buClr>
              <a:buChar char="•"/>
              <a:defRPr kumimoji="1" sz="2400">
                <a:solidFill>
                  <a:schemeClr val="tx1"/>
                </a:solidFill>
                <a:latin typeface="Frutiger 55 Roman" pitchFamily="34" charset="0"/>
              </a:defRPr>
            </a:lvl1pPr>
            <a:lvl2pPr marL="742950" indent="-285750">
              <a:spcBef>
                <a:spcPct val="45000"/>
              </a:spcBef>
              <a:buClr>
                <a:schemeClr val="tx1"/>
              </a:buClr>
              <a:buChar char="–"/>
              <a:defRPr kumimoji="1" sz="2400">
                <a:solidFill>
                  <a:schemeClr val="tx1"/>
                </a:solidFill>
                <a:latin typeface="Frutiger 55 Roman" pitchFamily="34" charset="0"/>
              </a:defRPr>
            </a:lvl2pPr>
            <a:lvl3pPr marL="1143000" indent="-228600">
              <a:spcBef>
                <a:spcPct val="45000"/>
              </a:spcBef>
              <a:buClr>
                <a:schemeClr val="tx1"/>
              </a:buClr>
              <a:buChar char="•"/>
              <a:defRPr kumimoji="1" sz="2400">
                <a:solidFill>
                  <a:schemeClr val="tx1"/>
                </a:solidFill>
                <a:latin typeface="Frutiger 55 Roman" pitchFamily="34" charset="0"/>
              </a:defRPr>
            </a:lvl3pPr>
            <a:lvl4pPr marL="1600200" indent="-228600">
              <a:spcBef>
                <a:spcPct val="45000"/>
              </a:spcBef>
              <a:buClr>
                <a:schemeClr val="tx1"/>
              </a:buClr>
              <a:buChar char="–"/>
              <a:defRPr kumimoji="1" sz="2400">
                <a:solidFill>
                  <a:schemeClr val="tx1"/>
                </a:solidFill>
                <a:latin typeface="Frutiger 55 Roman" pitchFamily="34" charset="0"/>
              </a:defRPr>
            </a:lvl4pPr>
            <a:lvl5pPr marL="2057400" indent="-228600">
              <a:spcBef>
                <a:spcPct val="20000"/>
              </a:spcBef>
              <a:buClr>
                <a:schemeClr val="tx1"/>
              </a:buClr>
              <a:buChar char="»"/>
              <a:defRPr kumimoji="1" sz="2000">
                <a:solidFill>
                  <a:schemeClr val="tx1"/>
                </a:solidFill>
                <a:latin typeface="Frutiger 55 Roman" pitchFamily="34" charset="0"/>
              </a:defRPr>
            </a:lvl5pPr>
            <a:lvl6pPr marL="25146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6pPr>
            <a:lvl7pPr marL="29718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7pPr>
            <a:lvl8pPr marL="34290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8pPr>
            <a:lvl9pPr marL="38862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9pPr>
          </a:lstStyle>
          <a:p>
            <a:pPr algn="ctr">
              <a:spcBef>
                <a:spcPct val="0"/>
              </a:spcBef>
              <a:buClrTx/>
              <a:buFontTx/>
              <a:buNone/>
            </a:pPr>
            <a:r>
              <a:rPr kumimoji="0" lang="en-US" altLang="en-US" i="1" dirty="0">
                <a:solidFill>
                  <a:srgbClr val="00B050"/>
                </a:solidFill>
                <a:latin typeface="Calibri" pitchFamily="34" charset="0"/>
              </a:rPr>
              <a:t>feature</a:t>
            </a:r>
            <a:r>
              <a:rPr kumimoji="0" lang="en-US" altLang="en-US" dirty="0">
                <a:solidFill>
                  <a:srgbClr val="00B050"/>
                </a:solidFill>
                <a:latin typeface="Calibri" pitchFamily="34" charset="0"/>
              </a:rPr>
              <a:t> 1 - </a:t>
            </a:r>
            <a:r>
              <a:rPr kumimoji="0" lang="en-US" altLang="en-US" i="1" dirty="0">
                <a:solidFill>
                  <a:srgbClr val="00B050"/>
                </a:solidFill>
                <a:latin typeface="Calibri" pitchFamily="34" charset="0"/>
              </a:rPr>
              <a:t>Surface Lexical Similarity</a:t>
            </a:r>
            <a:endParaRPr kumimoji="0" lang="en-US" altLang="en-US" dirty="0">
              <a:solidFill>
                <a:srgbClr val="00B050"/>
              </a:solidFill>
              <a:latin typeface="Calibri" pitchFamily="34" charset="0"/>
            </a:endParaRPr>
          </a:p>
        </p:txBody>
      </p:sp>
    </p:spTree>
    <p:extLst>
      <p:ext uri="{BB962C8B-B14F-4D97-AF65-F5344CB8AC3E}">
        <p14:creationId xmlns:p14="http://schemas.microsoft.com/office/powerpoint/2010/main" val="177985451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down)">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wipe(down)">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wipe(down)">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wipe(down)">
                                      <p:cBhvr>
                                        <p:cTn id="22" dur="500"/>
                                        <p:tgtEl>
                                          <p:spTgt spid="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0"/>
                                        <p:tgtEl>
                                          <p:spTgt spid="13"/>
                                        </p:tgtEl>
                                      </p:cBhvr>
                                    </p:animEffect>
                                    <p:anim calcmode="lin" valueType="num">
                                      <p:cBhvr>
                                        <p:cTn id="28" dur="1000" fill="hold"/>
                                        <p:tgtEl>
                                          <p:spTgt spid="13"/>
                                        </p:tgtEl>
                                        <p:attrNameLst>
                                          <p:attrName>ppt_x</p:attrName>
                                        </p:attrNameLst>
                                      </p:cBhvr>
                                      <p:tavLst>
                                        <p:tav tm="0">
                                          <p:val>
                                            <p:strVal val="#ppt_x"/>
                                          </p:val>
                                        </p:tav>
                                        <p:tav tm="100000">
                                          <p:val>
                                            <p:strVal val="#ppt_x"/>
                                          </p:val>
                                        </p:tav>
                                      </p:tavLst>
                                    </p:anim>
                                    <p:anim calcmode="lin" valueType="num">
                                      <p:cBhvr>
                                        <p:cTn id="2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white">
          <a:xfrm>
            <a:off x="0" y="0"/>
            <a:ext cx="9144000" cy="65405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45000"/>
              </a:spcBef>
              <a:buClr>
                <a:schemeClr val="tx1"/>
              </a:buClr>
              <a:buChar char="•"/>
              <a:defRPr kumimoji="1" sz="2400">
                <a:solidFill>
                  <a:schemeClr val="tx1"/>
                </a:solidFill>
                <a:latin typeface="Frutiger 55 Roman" pitchFamily="34" charset="0"/>
              </a:defRPr>
            </a:lvl1pPr>
            <a:lvl2pPr marL="742950" indent="-285750">
              <a:spcBef>
                <a:spcPct val="45000"/>
              </a:spcBef>
              <a:buClr>
                <a:schemeClr val="tx1"/>
              </a:buClr>
              <a:buChar char="–"/>
              <a:defRPr kumimoji="1" sz="2400">
                <a:solidFill>
                  <a:schemeClr val="tx1"/>
                </a:solidFill>
                <a:latin typeface="Frutiger 55 Roman" pitchFamily="34" charset="0"/>
              </a:defRPr>
            </a:lvl2pPr>
            <a:lvl3pPr marL="1143000" indent="-228600">
              <a:spcBef>
                <a:spcPct val="45000"/>
              </a:spcBef>
              <a:buClr>
                <a:schemeClr val="tx1"/>
              </a:buClr>
              <a:buChar char="•"/>
              <a:defRPr kumimoji="1" sz="2400">
                <a:solidFill>
                  <a:schemeClr val="tx1"/>
                </a:solidFill>
                <a:latin typeface="Frutiger 55 Roman" pitchFamily="34" charset="0"/>
              </a:defRPr>
            </a:lvl3pPr>
            <a:lvl4pPr marL="1600200" indent="-228600">
              <a:spcBef>
                <a:spcPct val="45000"/>
              </a:spcBef>
              <a:buClr>
                <a:schemeClr val="tx1"/>
              </a:buClr>
              <a:buChar char="–"/>
              <a:defRPr kumimoji="1" sz="2400">
                <a:solidFill>
                  <a:schemeClr val="tx1"/>
                </a:solidFill>
                <a:latin typeface="Frutiger 55 Roman" pitchFamily="34" charset="0"/>
              </a:defRPr>
            </a:lvl4pPr>
            <a:lvl5pPr marL="2057400" indent="-228600">
              <a:spcBef>
                <a:spcPct val="20000"/>
              </a:spcBef>
              <a:buClr>
                <a:schemeClr val="tx1"/>
              </a:buClr>
              <a:buChar char="»"/>
              <a:defRPr kumimoji="1" sz="2000">
                <a:solidFill>
                  <a:schemeClr val="tx1"/>
                </a:solidFill>
                <a:latin typeface="Frutiger 55 Roman" pitchFamily="34" charset="0"/>
              </a:defRPr>
            </a:lvl5pPr>
            <a:lvl6pPr marL="25146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6pPr>
            <a:lvl7pPr marL="29718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7pPr>
            <a:lvl8pPr marL="34290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8pPr>
            <a:lvl9pPr marL="38862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9pPr>
          </a:lstStyle>
          <a:p>
            <a:pPr>
              <a:spcBef>
                <a:spcPct val="0"/>
              </a:spcBef>
              <a:buClrTx/>
              <a:buFontTx/>
              <a:buNone/>
            </a:pPr>
            <a:endParaRPr kumimoji="0" lang="en-US" altLang="en-US" dirty="0">
              <a:latin typeface="Arial" charset="0"/>
            </a:endParaRPr>
          </a:p>
        </p:txBody>
      </p:sp>
      <p:sp>
        <p:nvSpPr>
          <p:cNvPr id="22531" name="标题 1"/>
          <p:cNvSpPr>
            <a:spLocks noGrp="1"/>
          </p:cNvSpPr>
          <p:nvPr>
            <p:ph type="title"/>
          </p:nvPr>
        </p:nvSpPr>
        <p:spPr>
          <a:xfrm>
            <a:off x="0" y="4763"/>
            <a:ext cx="9144000" cy="1143000"/>
          </a:xfrm>
        </p:spPr>
        <p:txBody>
          <a:bodyPr/>
          <a:lstStyle/>
          <a:p>
            <a:r>
              <a:rPr lang="en-US" altLang="en-US" sz="3000" dirty="0">
                <a:solidFill>
                  <a:srgbClr val="296DC1"/>
                </a:solidFill>
                <a:latin typeface="Calibri" pitchFamily="34" charset="0"/>
              </a:rPr>
              <a:t>FEATURE ENGINEERING</a:t>
            </a:r>
            <a:endParaRPr lang="en-US" altLang="en-US" sz="3000" dirty="0" smtClean="0">
              <a:solidFill>
                <a:srgbClr val="296DC1"/>
              </a:solidFill>
              <a:latin typeface="Calibri" pitchFamily="34" charset="0"/>
            </a:endParaRPr>
          </a:p>
        </p:txBody>
      </p:sp>
      <p:sp>
        <p:nvSpPr>
          <p:cNvPr id="11" name="页脚占位符 3"/>
          <p:cNvSpPr>
            <a:spLocks noGrp="1"/>
          </p:cNvSpPr>
          <p:nvPr>
            <p:ph type="ftr" sz="quarter" idx="10"/>
          </p:nvPr>
        </p:nvSpPr>
        <p:spPr>
          <a:xfrm>
            <a:off x="220663" y="6334125"/>
            <a:ext cx="8496300" cy="523875"/>
          </a:xfrm>
        </p:spPr>
        <p:txBody>
          <a:bodyPr/>
          <a:lstStyle/>
          <a:p>
            <a:pPr>
              <a:defRPr/>
            </a:pPr>
            <a:r>
              <a:rPr lang="en-US" altLang="en-US" dirty="0"/>
              <a:t>FSE 2014			VITAL Lab @ Ohio University</a:t>
            </a:r>
          </a:p>
        </p:txBody>
      </p:sp>
      <mc:AlternateContent xmlns:mc="http://schemas.openxmlformats.org/markup-compatibility/2006" xmlns:a14="http://schemas.microsoft.com/office/drawing/2010/main">
        <mc:Choice Requires="a14">
          <p:sp>
            <p:nvSpPr>
              <p:cNvPr id="3" name="TextBox 2"/>
              <p:cNvSpPr txBox="1"/>
              <p:nvPr/>
            </p:nvSpPr>
            <p:spPr>
              <a:xfrm>
                <a:off x="423581" y="1640541"/>
                <a:ext cx="8296836" cy="461665"/>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i="1" smtClean="0">
                              <a:solidFill>
                                <a:srgbClr val="00B050"/>
                              </a:solidFill>
                              <a:latin typeface="Cambria Math"/>
                              <a:ea typeface="Cambria Math" panose="02040503050406030204" pitchFamily="18" charset="0"/>
                            </a:rPr>
                          </m:ctrlPr>
                        </m:sSubPr>
                        <m:e>
                          <m:r>
                            <a:rPr lang="el-GR" b="0" i="1" smtClean="0">
                              <a:solidFill>
                                <a:srgbClr val="00B050"/>
                              </a:solidFill>
                              <a:latin typeface="Cambria Math"/>
                              <a:ea typeface="Cambria Math" panose="02040503050406030204" pitchFamily="18" charset="0"/>
                            </a:rPr>
                            <m:t>𝜙</m:t>
                          </m:r>
                        </m:e>
                        <m:sub>
                          <m:r>
                            <a:rPr lang="en-US" b="0" i="1" smtClean="0">
                              <a:solidFill>
                                <a:srgbClr val="00B050"/>
                              </a:solidFill>
                              <a:latin typeface="Cambria Math"/>
                              <a:ea typeface="Cambria Math" panose="02040503050406030204" pitchFamily="18" charset="0"/>
                            </a:rPr>
                            <m:t>2</m:t>
                          </m:r>
                        </m:sub>
                      </m:sSub>
                      <m:d>
                        <m:dPr>
                          <m:ctrlPr>
                            <a:rPr lang="en-US" i="1" smtClean="0">
                              <a:latin typeface="Cambria Math"/>
                              <a:ea typeface="Cambria Math" panose="02040503050406030204" pitchFamily="18" charset="0"/>
                            </a:rPr>
                          </m:ctrlPr>
                        </m:dPr>
                        <m:e>
                          <m:r>
                            <a:rPr lang="en-US" b="0" i="1" smtClean="0">
                              <a:solidFill>
                                <a:srgbClr val="7030A0"/>
                              </a:solidFill>
                              <a:latin typeface="Cambria Math" panose="02040503050406030204" pitchFamily="18" charset="0"/>
                              <a:ea typeface="Cambria Math" panose="02040503050406030204" pitchFamily="18" charset="0"/>
                            </a:rPr>
                            <m:t>𝑟</m:t>
                          </m:r>
                          <m:r>
                            <a:rPr lang="en-US" b="0" i="1" smtClean="0">
                              <a:latin typeface="Cambria Math" panose="02040503050406030204" pitchFamily="18" charset="0"/>
                              <a:ea typeface="Cambria Math" panose="02040503050406030204" pitchFamily="18" charset="0"/>
                            </a:rPr>
                            <m:t>, </m:t>
                          </m:r>
                          <m:r>
                            <a:rPr lang="en-US" b="0" i="1" smtClean="0">
                              <a:solidFill>
                                <a:srgbClr val="0070C0"/>
                              </a:solidFill>
                              <a:latin typeface="Cambria Math" panose="02040503050406030204" pitchFamily="18" charset="0"/>
                              <a:ea typeface="Cambria Math" panose="02040503050406030204" pitchFamily="18" charset="0"/>
                            </a:rPr>
                            <m:t>𝑠</m:t>
                          </m:r>
                        </m:e>
                      </m:d>
                      <m:r>
                        <a:rPr lang="en-US" b="0" i="1" smtClean="0">
                          <a:latin typeface="Cambria Math" panose="02040503050406030204" pitchFamily="18" charset="0"/>
                          <a:ea typeface="Cambria Math" panose="02040503050406030204" pitchFamily="18" charset="0"/>
                        </a:rPr>
                        <m:t>=</m:t>
                      </m:r>
                      <m:r>
                        <m:rPr>
                          <m:sty m:val="p"/>
                        </m:rPr>
                        <a:rPr lang="en-US" b="0" i="0" smtClean="0">
                          <a:latin typeface="Cambria Math"/>
                          <a:ea typeface="Cambria Math" panose="02040503050406030204" pitchFamily="18" charset="0"/>
                        </a:rPr>
                        <m:t>max</m:t>
                      </m:r>
                      <m:r>
                        <a:rPr lang="en-US" b="0" i="1" smtClean="0">
                          <a:latin typeface="Cambria Math"/>
                          <a:ea typeface="Cambria Math" panose="02040503050406030204" pitchFamily="18" charset="0"/>
                        </a:rPr>
                        <m:t>⁡( </m:t>
                      </m:r>
                      <m:d>
                        <m:dPr>
                          <m:begChr m:val="{"/>
                          <m:endChr m:val="}"/>
                          <m:ctrlPr>
                            <a:rPr lang="en-US" b="0" i="1" smtClean="0">
                              <a:latin typeface="Cambria Math"/>
                              <a:ea typeface="Cambria Math" panose="02040503050406030204" pitchFamily="18" charset="0"/>
                            </a:rPr>
                          </m:ctrlPr>
                        </m:dPr>
                        <m:e>
                          <m:r>
                            <a:rPr lang="en-US" b="0" i="1" smtClean="0">
                              <a:solidFill>
                                <a:srgbClr val="C00000"/>
                              </a:solidFill>
                              <a:latin typeface="Cambria Math"/>
                              <a:ea typeface="Cambria Math" panose="02040503050406030204" pitchFamily="18" charset="0"/>
                            </a:rPr>
                            <m:t>𝑠𝑖𝑚</m:t>
                          </m:r>
                          <m:r>
                            <a:rPr lang="en-US" b="0" i="1" smtClean="0">
                              <a:latin typeface="Cambria Math"/>
                              <a:ea typeface="Cambria Math" panose="02040503050406030204" pitchFamily="18" charset="0"/>
                            </a:rPr>
                            <m:t>(</m:t>
                          </m:r>
                          <m:r>
                            <a:rPr lang="en-US" b="0" i="1" smtClean="0">
                              <a:solidFill>
                                <a:srgbClr val="7030A0"/>
                              </a:solidFill>
                              <a:latin typeface="Cambria Math"/>
                              <a:ea typeface="Cambria Math" panose="02040503050406030204" pitchFamily="18" charset="0"/>
                            </a:rPr>
                            <m:t>𝑟</m:t>
                          </m:r>
                          <m:r>
                            <a:rPr lang="en-US" b="0" i="1" smtClean="0">
                              <a:latin typeface="Cambria Math"/>
                              <a:ea typeface="Cambria Math" panose="02040503050406030204" pitchFamily="18" charset="0"/>
                            </a:rPr>
                            <m:t>, </m:t>
                          </m:r>
                          <m:r>
                            <a:rPr lang="en-US" b="0" i="1" smtClean="0">
                              <a:solidFill>
                                <a:srgbClr val="0070C0"/>
                              </a:solidFill>
                              <a:latin typeface="Cambria Math"/>
                              <a:ea typeface="Cambria Math" panose="02040503050406030204" pitchFamily="18" charset="0"/>
                            </a:rPr>
                            <m:t>𝑠</m:t>
                          </m:r>
                          <m:r>
                            <a:rPr lang="en-US" b="0" i="1" smtClean="0">
                              <a:solidFill>
                                <a:srgbClr val="0070C0"/>
                              </a:solidFill>
                              <a:latin typeface="Cambria Math"/>
                              <a:ea typeface="Cambria Math" panose="02040503050406030204" pitchFamily="18" charset="0"/>
                            </a:rPr>
                            <m:t>.</m:t>
                          </m:r>
                          <m:r>
                            <a:rPr lang="en-US" b="0" i="1" smtClean="0">
                              <a:solidFill>
                                <a:srgbClr val="0070C0"/>
                              </a:solidFill>
                              <a:latin typeface="Cambria Math"/>
                              <a:ea typeface="Cambria Math" panose="02040503050406030204" pitchFamily="18" charset="0"/>
                            </a:rPr>
                            <m:t>𝑎𝑝𝑖</m:t>
                          </m:r>
                          <m:r>
                            <a:rPr lang="en-US" b="0" i="1" smtClean="0">
                              <a:latin typeface="Cambria Math"/>
                              <a:ea typeface="Cambria Math" panose="02040503050406030204" pitchFamily="18" charset="0"/>
                            </a:rPr>
                            <m:t>)</m:t>
                          </m:r>
                        </m:e>
                      </m:d>
                      <m:r>
                        <a:rPr lang="en-US" b="0" i="1" smtClean="0">
                          <a:latin typeface="Cambria Math"/>
                          <a:ea typeface="Cambria Math" panose="02040503050406030204" pitchFamily="18" charset="0"/>
                        </a:rPr>
                        <m:t> ∪ </m:t>
                      </m:r>
                      <m:d>
                        <m:dPr>
                          <m:begChr m:val="{"/>
                          <m:endChr m:val="}"/>
                          <m:sepChr m:val="∣"/>
                          <m:ctrlPr>
                            <a:rPr lang="en-US" b="0" i="1" smtClean="0">
                              <a:solidFill>
                                <a:schemeClr val="tx1"/>
                              </a:solidFill>
                              <a:latin typeface="Cambria Math"/>
                              <a:ea typeface="Cambria Math" panose="02040503050406030204" pitchFamily="18" charset="0"/>
                            </a:rPr>
                          </m:ctrlPr>
                        </m:dPr>
                        <m:e>
                          <m:r>
                            <a:rPr lang="en-US" b="0" i="1" smtClean="0">
                              <a:solidFill>
                                <a:srgbClr val="C00000"/>
                              </a:solidFill>
                              <a:latin typeface="Cambria Math"/>
                              <a:ea typeface="Cambria Math" panose="02040503050406030204" pitchFamily="18" charset="0"/>
                            </a:rPr>
                            <m:t>𝑠𝑖𝑚</m:t>
                          </m:r>
                          <m:d>
                            <m:dPr>
                              <m:ctrlPr>
                                <a:rPr lang="en-US" b="0" i="1" smtClean="0">
                                  <a:solidFill>
                                    <a:schemeClr val="tx1"/>
                                  </a:solidFill>
                                  <a:latin typeface="Cambria Math"/>
                                  <a:ea typeface="Cambria Math" panose="02040503050406030204" pitchFamily="18" charset="0"/>
                                </a:rPr>
                              </m:ctrlPr>
                            </m:dPr>
                            <m:e>
                              <m:r>
                                <a:rPr lang="en-US" b="0" i="1" smtClean="0">
                                  <a:solidFill>
                                    <a:srgbClr val="7030A0"/>
                                  </a:solidFill>
                                  <a:latin typeface="Cambria Math"/>
                                  <a:ea typeface="Cambria Math" panose="02040503050406030204" pitchFamily="18" charset="0"/>
                                </a:rPr>
                                <m:t>𝑟</m:t>
                              </m:r>
                              <m:r>
                                <a:rPr lang="en-US" b="0" i="1" smtClean="0">
                                  <a:solidFill>
                                    <a:schemeClr val="tx1"/>
                                  </a:solidFill>
                                  <a:latin typeface="Cambria Math"/>
                                  <a:ea typeface="Cambria Math" panose="02040503050406030204" pitchFamily="18" charset="0"/>
                                </a:rPr>
                                <m:t>, </m:t>
                              </m:r>
                              <m:r>
                                <a:rPr lang="en-US" b="0" i="1" smtClean="0">
                                  <a:solidFill>
                                    <a:srgbClr val="00B0F0"/>
                                  </a:solidFill>
                                  <a:latin typeface="Cambria Math"/>
                                  <a:ea typeface="Cambria Math" panose="02040503050406030204" pitchFamily="18" charset="0"/>
                                </a:rPr>
                                <m:t>𝑚</m:t>
                              </m:r>
                              <m:r>
                                <a:rPr lang="en-US" b="0" i="1" smtClean="0">
                                  <a:solidFill>
                                    <a:srgbClr val="00B0F0"/>
                                  </a:solidFill>
                                  <a:latin typeface="Cambria Math"/>
                                  <a:ea typeface="Cambria Math" panose="02040503050406030204" pitchFamily="18" charset="0"/>
                                </a:rPr>
                                <m:t>.</m:t>
                              </m:r>
                              <m:r>
                                <a:rPr lang="en-US" b="0" i="1" smtClean="0">
                                  <a:solidFill>
                                    <a:srgbClr val="00B0F0"/>
                                  </a:solidFill>
                                  <a:latin typeface="Cambria Math"/>
                                  <a:ea typeface="Cambria Math" panose="02040503050406030204" pitchFamily="18" charset="0"/>
                                </a:rPr>
                                <m:t>𝑎𝑝𝑖</m:t>
                              </m:r>
                            </m:e>
                          </m:d>
                        </m:e>
                        <m:e>
                          <m:r>
                            <a:rPr lang="en-US" b="0" i="1" smtClean="0">
                              <a:solidFill>
                                <a:srgbClr val="00B0F0"/>
                              </a:solidFill>
                              <a:latin typeface="Cambria Math"/>
                              <a:ea typeface="Cambria Math" panose="02040503050406030204" pitchFamily="18" charset="0"/>
                            </a:rPr>
                            <m:t>𝑚</m:t>
                          </m:r>
                          <m:r>
                            <a:rPr lang="en-US" b="0" i="1" smtClean="0">
                              <a:solidFill>
                                <a:schemeClr val="tx1"/>
                              </a:solidFill>
                              <a:latin typeface="Cambria Math"/>
                              <a:ea typeface="Cambria Math" panose="02040503050406030204" pitchFamily="18" charset="0"/>
                            </a:rPr>
                            <m:t> </m:t>
                          </m:r>
                          <m:r>
                            <a:rPr lang="en-US" b="0" i="1" smtClean="0">
                              <a:solidFill>
                                <a:schemeClr val="tx1"/>
                              </a:solidFill>
                              <a:latin typeface="Cambria Math"/>
                              <a:ea typeface="Cambria Math"/>
                            </a:rPr>
                            <m:t>∈</m:t>
                          </m:r>
                          <m:r>
                            <a:rPr lang="en-US" b="0" i="1" smtClean="0">
                              <a:solidFill>
                                <a:srgbClr val="0070C0"/>
                              </a:solidFill>
                              <a:latin typeface="Cambria Math"/>
                              <a:ea typeface="Cambria Math" panose="02040503050406030204" pitchFamily="18" charset="0"/>
                            </a:rPr>
                            <m:t>𝑠</m:t>
                          </m:r>
                        </m:e>
                      </m:d>
                      <m:r>
                        <a:rPr lang="en-US" b="0" i="1" smtClean="0">
                          <a:solidFill>
                            <a:schemeClr val="tx1"/>
                          </a:solidFill>
                          <a:latin typeface="Cambria Math"/>
                          <a:ea typeface="Cambria Math" panose="02040503050406030204" pitchFamily="18" charset="0"/>
                        </a:rPr>
                        <m:t>)</m:t>
                      </m:r>
                    </m:oMath>
                  </m:oMathPara>
                </a14:m>
                <a:endParaRPr lang="en-US" i="1" dirty="0" smtClean="0">
                  <a:solidFill>
                    <a:schemeClr val="tx1"/>
                  </a:solidFill>
                  <a:latin typeface="Cambria Math" panose="02040503050406030204" pitchFamily="18" charset="0"/>
                  <a:ea typeface="Cambria Math" panose="02040503050406030204" pitchFamily="18"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423581" y="1640541"/>
                <a:ext cx="8296836" cy="461665"/>
              </a:xfrm>
              <a:prstGeom prst="rect">
                <a:avLst/>
              </a:prstGeom>
              <a:blipFill rotWithShape="1">
                <a:blip r:embed="rId3"/>
                <a:stretch>
                  <a:fillRect l="-73" b="-197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725052" y="2182781"/>
                <a:ext cx="7881065" cy="1938992"/>
              </a:xfrm>
              <a:prstGeom prst="rect">
                <a:avLst/>
              </a:prstGeom>
              <a:noFill/>
            </p:spPr>
            <p:txBody>
              <a:bodyPr wrap="square" rtlCol="0">
                <a:spAutoFit/>
              </a:bodyPr>
              <a:lstStyle/>
              <a:p>
                <a:pPr marL="457200" indent="-457200">
                  <a:buFont typeface="Arial" panose="020B0604020202020204" pitchFamily="34" charset="0"/>
                  <a:buChar char="•"/>
                </a:pPr>
                <a14:m>
                  <m:oMath xmlns:m="http://schemas.openxmlformats.org/officeDocument/2006/math">
                    <m:r>
                      <a:rPr lang="en-US" sz="2000" b="0" i="1" smtClean="0">
                        <a:solidFill>
                          <a:srgbClr val="7030A0"/>
                        </a:solidFill>
                        <a:latin typeface="Cambria Math" panose="02040503050406030204" pitchFamily="18" charset="0"/>
                        <a:ea typeface="Cambria Math" panose="02040503050406030204" pitchFamily="18" charset="0"/>
                      </a:rPr>
                      <m:t>𝑟</m:t>
                    </m:r>
                  </m:oMath>
                </a14:m>
                <a:r>
                  <a:rPr lang="en-US" sz="2000" i="1" dirty="0" smtClean="0">
                    <a:latin typeface="Cambria Math" panose="02040503050406030204" pitchFamily="18" charset="0"/>
                    <a:ea typeface="Cambria Math" panose="02040503050406030204" pitchFamily="18" charset="0"/>
                  </a:rPr>
                  <a:t>		</a:t>
                </a:r>
                <a:r>
                  <a:rPr lang="en-US" sz="2000" dirty="0" smtClean="0">
                    <a:latin typeface="Calibri" panose="020F0502020204030204" pitchFamily="34" charset="0"/>
                    <a:ea typeface="Cambria Math" panose="02040503050406030204" pitchFamily="18" charset="0"/>
                  </a:rPr>
                  <a:t>--	a </a:t>
                </a:r>
                <a:r>
                  <a:rPr lang="en-US" sz="2000" dirty="0" smtClean="0">
                    <a:solidFill>
                      <a:srgbClr val="7030A0"/>
                    </a:solidFill>
                    <a:latin typeface="Calibri" panose="020F0502020204030204" pitchFamily="34" charset="0"/>
                    <a:ea typeface="Cambria Math" panose="02040503050406030204" pitchFamily="18" charset="0"/>
                  </a:rPr>
                  <a:t>bug report</a:t>
                </a:r>
              </a:p>
              <a:p>
                <a:pPr marL="457200" indent="-457200">
                  <a:buFont typeface="Arial" panose="020B0604020202020204" pitchFamily="34" charset="0"/>
                  <a:buChar char="•"/>
                </a:pPr>
                <a14:m>
                  <m:oMath xmlns:m="http://schemas.openxmlformats.org/officeDocument/2006/math">
                    <m:r>
                      <a:rPr lang="en-US" sz="2000" b="0" i="1" smtClean="0">
                        <a:solidFill>
                          <a:srgbClr val="00B0F0"/>
                        </a:solidFill>
                        <a:latin typeface="Cambria Math"/>
                        <a:ea typeface="Cambria Math" panose="02040503050406030204" pitchFamily="18" charset="0"/>
                      </a:rPr>
                      <m:t>𝑚</m:t>
                    </m:r>
                    <m:r>
                      <a:rPr lang="en-US" sz="2000" b="0" i="1" smtClean="0">
                        <a:solidFill>
                          <a:srgbClr val="00B0F0"/>
                        </a:solidFill>
                        <a:latin typeface="Cambria Math"/>
                        <a:ea typeface="Cambria Math" panose="02040503050406030204" pitchFamily="18" charset="0"/>
                      </a:rPr>
                      <m:t>.</m:t>
                    </m:r>
                    <m:r>
                      <a:rPr lang="en-US" sz="2000" b="0" i="1" smtClean="0">
                        <a:solidFill>
                          <a:srgbClr val="00B0F0"/>
                        </a:solidFill>
                        <a:latin typeface="Cambria Math"/>
                        <a:ea typeface="Cambria Math" panose="02040503050406030204" pitchFamily="18" charset="0"/>
                      </a:rPr>
                      <m:t>𝑎𝑝𝑖</m:t>
                    </m:r>
                  </m:oMath>
                </a14:m>
                <a:r>
                  <a:rPr lang="en-US" sz="2000" b="0" dirty="0" smtClean="0">
                    <a:latin typeface="Calibri" panose="020F0502020204030204" pitchFamily="34" charset="0"/>
                    <a:ea typeface="Cambria Math" panose="02040503050406030204" pitchFamily="18" charset="0"/>
                  </a:rPr>
                  <a:t>	--	For each method </a:t>
                </a:r>
                <a14:m>
                  <m:oMath xmlns:m="http://schemas.openxmlformats.org/officeDocument/2006/math">
                    <m:r>
                      <a:rPr lang="en-US" sz="2000" b="0" i="1" smtClean="0">
                        <a:solidFill>
                          <a:srgbClr val="00B0F0"/>
                        </a:solidFill>
                        <a:latin typeface="Cambria Math"/>
                        <a:ea typeface="Cambria Math" panose="02040503050406030204" pitchFamily="18" charset="0"/>
                      </a:rPr>
                      <m:t>𝑚</m:t>
                    </m:r>
                    <m:r>
                      <a:rPr lang="en-US" sz="2000" b="0" i="1" smtClean="0">
                        <a:solidFill>
                          <a:srgbClr val="00B0F0"/>
                        </a:solidFill>
                        <a:latin typeface="Cambria Math"/>
                        <a:ea typeface="Cambria Math" panose="02040503050406030204" pitchFamily="18" charset="0"/>
                      </a:rPr>
                      <m:t> </m:t>
                    </m:r>
                  </m:oMath>
                </a14:m>
                <a:r>
                  <a:rPr lang="en-US" sz="2000" b="0" dirty="0" smtClean="0">
                    <a:latin typeface="Calibri" panose="020F0502020204030204" pitchFamily="34" charset="0"/>
                    <a:ea typeface="Cambria Math" panose="02040503050406030204" pitchFamily="18" charset="0"/>
                  </a:rPr>
                  <a:t>, we create a document 				</a:t>
                </a:r>
                <a14:m>
                  <m:oMath xmlns:m="http://schemas.openxmlformats.org/officeDocument/2006/math">
                    <m:r>
                      <a:rPr lang="en-US" sz="2000" b="0" i="1" smtClean="0">
                        <a:solidFill>
                          <a:srgbClr val="00B0F0"/>
                        </a:solidFill>
                        <a:latin typeface="Cambria Math"/>
                        <a:ea typeface="Cambria Math" panose="02040503050406030204" pitchFamily="18" charset="0"/>
                      </a:rPr>
                      <m:t>𝑚</m:t>
                    </m:r>
                    <m:r>
                      <a:rPr lang="en-US" sz="2000" b="0" i="1" smtClean="0">
                        <a:solidFill>
                          <a:srgbClr val="00B0F0"/>
                        </a:solidFill>
                        <a:latin typeface="Cambria Math"/>
                        <a:ea typeface="Cambria Math" panose="02040503050406030204" pitchFamily="18" charset="0"/>
                      </a:rPr>
                      <m:t>.</m:t>
                    </m:r>
                    <m:r>
                      <a:rPr lang="en-US" sz="2000" b="0" i="1" smtClean="0">
                        <a:solidFill>
                          <a:srgbClr val="00B0F0"/>
                        </a:solidFill>
                        <a:latin typeface="Cambria Math"/>
                        <a:ea typeface="Cambria Math" panose="02040503050406030204" pitchFamily="18" charset="0"/>
                      </a:rPr>
                      <m:t>𝑎𝑝𝑖</m:t>
                    </m:r>
                    <m:r>
                      <a:rPr lang="en-US" sz="2000" b="0" i="1" smtClean="0">
                        <a:solidFill>
                          <a:srgbClr val="00B0F0"/>
                        </a:solidFill>
                        <a:latin typeface="Cambria Math"/>
                        <a:ea typeface="Cambria Math" panose="02040503050406030204" pitchFamily="18" charset="0"/>
                      </a:rPr>
                      <m:t> </m:t>
                    </m:r>
                  </m:oMath>
                </a14:m>
                <a:r>
                  <a:rPr lang="en-US" sz="2000" b="0" dirty="0" smtClean="0">
                    <a:latin typeface="Calibri" panose="020F0502020204030204" pitchFamily="34" charset="0"/>
                    <a:ea typeface="Cambria Math" panose="02040503050406030204" pitchFamily="18" charset="0"/>
                  </a:rPr>
                  <a:t>that concatenates the corresponding 			API descriptions.</a:t>
                </a:r>
              </a:p>
              <a:p>
                <a:pPr marL="457200" indent="-457200">
                  <a:buFont typeface="Arial" panose="020B0604020202020204" pitchFamily="34" charset="0"/>
                  <a:buChar char="•"/>
                </a:pPr>
                <a14:m>
                  <m:oMath xmlns:m="http://schemas.openxmlformats.org/officeDocument/2006/math">
                    <m:r>
                      <a:rPr lang="en-US" sz="2000" b="0" i="1" smtClean="0">
                        <a:solidFill>
                          <a:srgbClr val="0070C0"/>
                        </a:solidFill>
                        <a:latin typeface="Cambria Math" panose="02040503050406030204" pitchFamily="18" charset="0"/>
                        <a:ea typeface="Cambria Math" panose="02040503050406030204" pitchFamily="18" charset="0"/>
                      </a:rPr>
                      <m:t>𝑠</m:t>
                    </m:r>
                    <m:r>
                      <a:rPr lang="en-US" sz="2000" b="0" i="1" smtClean="0">
                        <a:solidFill>
                          <a:srgbClr val="0070C0"/>
                        </a:solidFill>
                        <a:latin typeface="Cambria Math"/>
                        <a:ea typeface="Cambria Math" panose="02040503050406030204" pitchFamily="18" charset="0"/>
                      </a:rPr>
                      <m:t>.</m:t>
                    </m:r>
                    <m:r>
                      <a:rPr lang="en-US" sz="2000" b="0" i="1" smtClean="0">
                        <a:solidFill>
                          <a:srgbClr val="0070C0"/>
                        </a:solidFill>
                        <a:latin typeface="Cambria Math"/>
                        <a:ea typeface="Cambria Math" panose="02040503050406030204" pitchFamily="18" charset="0"/>
                      </a:rPr>
                      <m:t>𝑎𝑝𝑖</m:t>
                    </m:r>
                  </m:oMath>
                </a14:m>
                <a:r>
                  <a:rPr lang="en-US" sz="2000" b="0" i="1" dirty="0" smtClean="0">
                    <a:solidFill>
                      <a:srgbClr val="0070C0"/>
                    </a:solidFill>
                    <a:latin typeface="Cambria Math" panose="02040503050406030204" pitchFamily="18" charset="0"/>
                    <a:ea typeface="Cambria Math" panose="02040503050406030204" pitchFamily="18" charset="0"/>
                  </a:rPr>
                  <a:t>	</a:t>
                </a:r>
                <a:r>
                  <a:rPr lang="en-US" altLang="zh-CN" sz="2000" b="0" dirty="0" smtClean="0">
                    <a:solidFill>
                      <a:srgbClr val="0070C0"/>
                    </a:solidFill>
                    <a:latin typeface="Calibri" panose="020F0502020204030204" pitchFamily="34" charset="0"/>
                    <a:ea typeface="Cambria Math" panose="02040503050406030204" pitchFamily="18" charset="0"/>
                  </a:rPr>
                  <a:t>--	</a:t>
                </a:r>
                <a:r>
                  <a:rPr lang="en-US" altLang="zh-CN" sz="2000" b="0" dirty="0" smtClean="0">
                    <a:latin typeface="Calibri" panose="020F0502020204030204" pitchFamily="34" charset="0"/>
                    <a:ea typeface="Cambria Math" panose="02040503050406030204" pitchFamily="18" charset="0"/>
                  </a:rPr>
                  <a:t>a document that contains all </a:t>
                </a:r>
                <a14:m>
                  <m:oMath xmlns:m="http://schemas.openxmlformats.org/officeDocument/2006/math">
                    <m:r>
                      <a:rPr lang="en-US" sz="2000" b="0" i="1" smtClean="0">
                        <a:solidFill>
                          <a:srgbClr val="00B0F0"/>
                        </a:solidFill>
                        <a:latin typeface="Cambria Math"/>
                        <a:ea typeface="Cambria Math" panose="02040503050406030204" pitchFamily="18" charset="0"/>
                      </a:rPr>
                      <m:t>𝑚</m:t>
                    </m:r>
                    <m:r>
                      <a:rPr lang="en-US" sz="2000" b="0" i="1" smtClean="0">
                        <a:solidFill>
                          <a:srgbClr val="00B0F0"/>
                        </a:solidFill>
                        <a:latin typeface="Cambria Math"/>
                        <a:ea typeface="Cambria Math" panose="02040503050406030204" pitchFamily="18" charset="0"/>
                      </a:rPr>
                      <m:t>.</m:t>
                    </m:r>
                    <m:r>
                      <a:rPr lang="en-US" sz="2000" b="0" i="1" smtClean="0">
                        <a:solidFill>
                          <a:srgbClr val="00B0F0"/>
                        </a:solidFill>
                        <a:latin typeface="Cambria Math"/>
                        <a:ea typeface="Cambria Math" panose="02040503050406030204" pitchFamily="18" charset="0"/>
                      </a:rPr>
                      <m:t>𝑎𝑝𝑖</m:t>
                    </m:r>
                  </m:oMath>
                </a14:m>
                <a:r>
                  <a:rPr lang="en-US" sz="2000" b="0" dirty="0" smtClean="0">
                    <a:latin typeface="Calibri" panose="020F0502020204030204" pitchFamily="34" charset="0"/>
                    <a:ea typeface="Cambria Math" panose="02040503050406030204" pitchFamily="18" charset="0"/>
                  </a:rPr>
                  <a:t> for </a:t>
                </a:r>
                <a14:m>
                  <m:oMath xmlns:m="http://schemas.openxmlformats.org/officeDocument/2006/math">
                    <m:r>
                      <a:rPr lang="en-US" sz="2000" b="0" i="1" smtClean="0">
                        <a:solidFill>
                          <a:srgbClr val="00B0F0"/>
                        </a:solidFill>
                        <a:latin typeface="Cambria Math"/>
                        <a:ea typeface="Cambria Math" panose="02040503050406030204" pitchFamily="18" charset="0"/>
                      </a:rPr>
                      <m:t>𝑚</m:t>
                    </m:r>
                    <m:r>
                      <a:rPr lang="en-US" sz="2000" b="0" i="1" smtClean="0">
                        <a:solidFill>
                          <a:schemeClr val="tx1"/>
                        </a:solidFill>
                        <a:latin typeface="Cambria Math"/>
                        <a:ea typeface="Cambria Math" panose="02040503050406030204" pitchFamily="18" charset="0"/>
                      </a:rPr>
                      <m:t> </m:t>
                    </m:r>
                    <m:r>
                      <a:rPr lang="en-US" sz="2000" b="0" i="1" smtClean="0">
                        <a:solidFill>
                          <a:schemeClr val="tx1"/>
                        </a:solidFill>
                        <a:latin typeface="Cambria Math"/>
                        <a:ea typeface="Cambria Math"/>
                      </a:rPr>
                      <m:t>∈</m:t>
                    </m:r>
                    <m:r>
                      <a:rPr lang="en-US" sz="2000" b="0" i="1" smtClean="0">
                        <a:solidFill>
                          <a:srgbClr val="0070C0"/>
                        </a:solidFill>
                        <a:latin typeface="Cambria Math"/>
                        <a:ea typeface="Cambria Math" panose="02040503050406030204" pitchFamily="18" charset="0"/>
                      </a:rPr>
                      <m:t>𝑠</m:t>
                    </m:r>
                    <m:r>
                      <a:rPr lang="en-US" sz="2000" b="0" i="1" smtClean="0">
                        <a:solidFill>
                          <a:srgbClr val="00B0F0"/>
                        </a:solidFill>
                        <a:latin typeface="Cambria Math"/>
                        <a:ea typeface="Cambria Math" panose="02040503050406030204" pitchFamily="18" charset="0"/>
                      </a:rPr>
                      <m:t> </m:t>
                    </m:r>
                  </m:oMath>
                </a14:m>
                <a:endParaRPr lang="en-US" sz="2000" b="0" dirty="0" smtClean="0">
                  <a:latin typeface="Calibri" panose="020F0502020204030204" pitchFamily="34" charset="0"/>
                  <a:ea typeface="Cambria Math" panose="02040503050406030204" pitchFamily="18" charset="0"/>
                </a:endParaRPr>
              </a:p>
              <a:p>
                <a:pPr marL="457200" indent="-457200">
                  <a:buFont typeface="Arial" panose="020B0604020202020204" pitchFamily="34" charset="0"/>
                  <a:buChar char="•"/>
                </a:pPr>
                <a14:m>
                  <m:oMath xmlns:m="http://schemas.openxmlformats.org/officeDocument/2006/math">
                    <m:r>
                      <a:rPr lang="en-US" sz="2000" b="0" i="1" smtClean="0">
                        <a:solidFill>
                          <a:srgbClr val="C00000"/>
                        </a:solidFill>
                        <a:latin typeface="Cambria Math"/>
                        <a:ea typeface="Cambria Math" panose="02040503050406030204" pitchFamily="18" charset="0"/>
                      </a:rPr>
                      <m:t>𝑠𝑖𝑚</m:t>
                    </m:r>
                    <m:d>
                      <m:dPr>
                        <m:ctrlPr>
                          <a:rPr lang="en-US" sz="2000" b="0" i="1" smtClean="0">
                            <a:solidFill>
                              <a:schemeClr val="tx1"/>
                            </a:solidFill>
                            <a:latin typeface="Cambria Math"/>
                            <a:ea typeface="Cambria Math" panose="02040503050406030204" pitchFamily="18" charset="0"/>
                          </a:rPr>
                        </m:ctrlPr>
                      </m:dPr>
                      <m:e>
                        <m:r>
                          <a:rPr lang="en-US" sz="2000" b="0" i="1" smtClean="0">
                            <a:solidFill>
                              <a:srgbClr val="7030A0"/>
                            </a:solidFill>
                            <a:latin typeface="Cambria Math"/>
                            <a:ea typeface="Cambria Math" panose="02040503050406030204" pitchFamily="18" charset="0"/>
                          </a:rPr>
                          <m:t>𝑟</m:t>
                        </m:r>
                        <m:r>
                          <a:rPr lang="en-US" sz="2000" b="0" i="1" smtClean="0">
                            <a:solidFill>
                              <a:schemeClr val="tx1"/>
                            </a:solidFill>
                            <a:latin typeface="Cambria Math"/>
                            <a:ea typeface="Cambria Math" panose="02040503050406030204" pitchFamily="18" charset="0"/>
                          </a:rPr>
                          <m:t>, </m:t>
                        </m:r>
                        <m:r>
                          <a:rPr lang="en-US" sz="2000" b="0" i="1" smtClean="0">
                            <a:solidFill>
                              <a:srgbClr val="00B0F0"/>
                            </a:solidFill>
                            <a:latin typeface="Cambria Math"/>
                            <a:ea typeface="Cambria Math" panose="02040503050406030204" pitchFamily="18" charset="0"/>
                          </a:rPr>
                          <m:t>𝑚</m:t>
                        </m:r>
                        <m:r>
                          <a:rPr lang="en-US" sz="2000" b="0" i="1" smtClean="0">
                            <a:solidFill>
                              <a:srgbClr val="00B0F0"/>
                            </a:solidFill>
                            <a:latin typeface="Cambria Math"/>
                            <a:ea typeface="Cambria Math" panose="02040503050406030204" pitchFamily="18" charset="0"/>
                          </a:rPr>
                          <m:t>.</m:t>
                        </m:r>
                        <m:r>
                          <a:rPr lang="en-US" sz="2000" b="0" i="1" smtClean="0">
                            <a:solidFill>
                              <a:srgbClr val="00B0F0"/>
                            </a:solidFill>
                            <a:latin typeface="Cambria Math"/>
                            <a:ea typeface="Cambria Math" panose="02040503050406030204" pitchFamily="18" charset="0"/>
                          </a:rPr>
                          <m:t>𝑎𝑝𝑖</m:t>
                        </m:r>
                      </m:e>
                    </m:d>
                    <m:r>
                      <a:rPr lang="en-US" sz="2000" b="0" i="1" smtClean="0">
                        <a:solidFill>
                          <a:srgbClr val="00B0F0"/>
                        </a:solidFill>
                        <a:latin typeface="Cambria Math"/>
                        <a:ea typeface="Cambria Math" panose="02040503050406030204" pitchFamily="18" charset="0"/>
                      </a:rPr>
                      <m:t>  </m:t>
                    </m:r>
                  </m:oMath>
                </a14:m>
                <a:r>
                  <a:rPr lang="en-US" sz="2000" dirty="0" smtClean="0">
                    <a:latin typeface="Calibri" panose="020F0502020204030204" pitchFamily="34" charset="0"/>
                    <a:ea typeface="Cambria Math" panose="02040503050406030204" pitchFamily="18" charset="0"/>
                  </a:rPr>
                  <a:t>--	the lexical similarity between </a:t>
                </a:r>
                <a14:m>
                  <m:oMath xmlns:m="http://schemas.openxmlformats.org/officeDocument/2006/math">
                    <m:r>
                      <m:rPr>
                        <m:sty m:val="p"/>
                      </m:rPr>
                      <a:rPr lang="en-US" sz="2000" b="0" i="0" smtClean="0">
                        <a:solidFill>
                          <a:srgbClr val="7030A0"/>
                        </a:solidFill>
                        <a:latin typeface="Cambria Math" panose="02040503050406030204" pitchFamily="18" charset="0"/>
                        <a:ea typeface="Cambria Math" panose="02040503050406030204" pitchFamily="18" charset="0"/>
                      </a:rPr>
                      <m:t>r</m:t>
                    </m:r>
                  </m:oMath>
                </a14:m>
                <a:r>
                  <a:rPr lang="en-US" sz="2000" dirty="0" smtClean="0">
                    <a:latin typeface="Calibri" panose="020F0502020204030204" pitchFamily="34" charset="0"/>
                    <a:ea typeface="Cambria Math" panose="02040503050406030204" pitchFamily="18" charset="0"/>
                  </a:rPr>
                  <a:t> and </a:t>
                </a:r>
                <a14:m>
                  <m:oMath xmlns:m="http://schemas.openxmlformats.org/officeDocument/2006/math">
                    <m:r>
                      <a:rPr lang="en-US" sz="2000" b="0" i="1" smtClean="0">
                        <a:solidFill>
                          <a:srgbClr val="00B0F0"/>
                        </a:solidFill>
                        <a:latin typeface="Cambria Math"/>
                        <a:ea typeface="Cambria Math" panose="02040503050406030204" pitchFamily="18" charset="0"/>
                      </a:rPr>
                      <m:t>𝑚</m:t>
                    </m:r>
                    <m:r>
                      <a:rPr lang="en-US" sz="2000" b="0" i="1" smtClean="0">
                        <a:solidFill>
                          <a:srgbClr val="00B0F0"/>
                        </a:solidFill>
                        <a:latin typeface="Cambria Math"/>
                        <a:ea typeface="Cambria Math" panose="02040503050406030204" pitchFamily="18" charset="0"/>
                      </a:rPr>
                      <m:t>.</m:t>
                    </m:r>
                    <m:r>
                      <a:rPr lang="en-US" sz="2000" b="0" i="1" smtClean="0">
                        <a:solidFill>
                          <a:srgbClr val="00B0F0"/>
                        </a:solidFill>
                        <a:latin typeface="Cambria Math"/>
                        <a:ea typeface="Cambria Math" panose="02040503050406030204" pitchFamily="18" charset="0"/>
                      </a:rPr>
                      <m:t>𝑎𝑝𝑖</m:t>
                    </m:r>
                  </m:oMath>
                </a14:m>
                <a:endParaRPr lang="en-US" sz="2000" dirty="0" smtClean="0">
                  <a:latin typeface="Calibri" panose="020F0502020204030204" pitchFamily="34" charset="0"/>
                  <a:ea typeface="Cambria Math" panose="02040503050406030204" pitchFamily="18"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725052" y="2182781"/>
                <a:ext cx="7881065" cy="1938992"/>
              </a:xfrm>
              <a:prstGeom prst="rect">
                <a:avLst/>
              </a:prstGeom>
              <a:blipFill rotWithShape="1">
                <a:blip r:embed="rId4"/>
                <a:stretch>
                  <a:fillRect l="-696" t="-1572" b="-47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725054" y="4295946"/>
                <a:ext cx="7693892" cy="2246769"/>
              </a:xfrm>
              <a:prstGeom prst="rect">
                <a:avLst/>
              </a:prstGeom>
              <a:noFill/>
              <a:ln>
                <a:solidFill>
                  <a:schemeClr val="tx1"/>
                </a:solidFill>
              </a:ln>
            </p:spPr>
            <p:txBody>
              <a:bodyPr wrap="square" rtlCol="0">
                <a:spAutoFit/>
              </a:bodyPr>
              <a:lstStyle/>
              <a:p>
                <a:pPr marL="342900" indent="-342900">
                  <a:buFont typeface="Arial" panose="020B0604020202020204" pitchFamily="34" charset="0"/>
                  <a:buChar char="•"/>
                </a:pPr>
                <a:r>
                  <a:rPr lang="en-US" sz="2000" dirty="0" smtClean="0">
                    <a:latin typeface="Cambria Math" panose="02040503050406030204" pitchFamily="18" charset="0"/>
                    <a:ea typeface="Cambria Math" panose="02040503050406030204" pitchFamily="18" charset="0"/>
                  </a:rPr>
                  <a:t>For each method </a:t>
                </a:r>
                <a14:m>
                  <m:oMath xmlns:m="http://schemas.openxmlformats.org/officeDocument/2006/math">
                    <m:r>
                      <a:rPr lang="en-US" sz="2000" b="0" i="1" smtClean="0">
                        <a:solidFill>
                          <a:srgbClr val="00B0F0"/>
                        </a:solidFill>
                        <a:latin typeface="Cambria Math"/>
                        <a:ea typeface="Cambria Math" panose="02040503050406030204" pitchFamily="18" charset="0"/>
                      </a:rPr>
                      <m:t>𝑚</m:t>
                    </m:r>
                    <m:r>
                      <a:rPr lang="en-US" sz="2000" b="0" i="1" smtClean="0">
                        <a:solidFill>
                          <a:srgbClr val="00B0F0"/>
                        </a:solidFill>
                        <a:latin typeface="Cambria Math"/>
                        <a:ea typeface="Cambria Math" panose="02040503050406030204" pitchFamily="18" charset="0"/>
                      </a:rPr>
                      <m:t> </m:t>
                    </m:r>
                  </m:oMath>
                </a14:m>
                <a:r>
                  <a:rPr lang="en-US" sz="2000" dirty="0" smtClean="0">
                    <a:latin typeface="Cambria Math" panose="02040503050406030204" pitchFamily="18" charset="0"/>
                    <a:ea typeface="Cambria Math" panose="02040503050406030204" pitchFamily="18" charset="0"/>
                  </a:rPr>
                  <a:t>in a source file </a:t>
                </a:r>
                <a14:m>
                  <m:oMath xmlns:m="http://schemas.openxmlformats.org/officeDocument/2006/math">
                    <m:r>
                      <a:rPr lang="en-US" sz="2000" b="0" i="1" smtClean="0">
                        <a:solidFill>
                          <a:srgbClr val="0070C0"/>
                        </a:solidFill>
                        <a:latin typeface="Cambria Math" panose="02040503050406030204" pitchFamily="18" charset="0"/>
                        <a:ea typeface="Cambria Math" panose="02040503050406030204" pitchFamily="18" charset="0"/>
                      </a:rPr>
                      <m:t>𝑠</m:t>
                    </m:r>
                  </m:oMath>
                </a14:m>
                <a:r>
                  <a:rPr lang="en-US" sz="2000" dirty="0" smtClean="0">
                    <a:latin typeface="Cambria Math" panose="02040503050406030204" pitchFamily="18" charset="0"/>
                    <a:ea typeface="Cambria Math" panose="02040503050406030204" pitchFamily="18" charset="0"/>
                  </a:rPr>
                  <a:t>, we extracts a set of class and interface names from the explicit type declarations of all local variables. </a:t>
                </a:r>
              </a:p>
              <a:p>
                <a:pPr marL="342900" indent="-342900">
                  <a:buFont typeface="Arial" panose="020B0604020202020204" pitchFamily="34" charset="0"/>
                  <a:buChar char="•"/>
                </a:pPr>
                <a:r>
                  <a:rPr lang="en-US" sz="2000" dirty="0" smtClean="0">
                    <a:latin typeface="Cambria Math" panose="02040503050406030204" pitchFamily="18" charset="0"/>
                    <a:ea typeface="Cambria Math" panose="02040503050406030204" pitchFamily="18" charset="0"/>
                  </a:rPr>
                  <a:t>Using the project API specification, we obtain the textual descriptions of these classes and interfaces, including the descriptions of all their direct or indirect </a:t>
                </a:r>
                <a:r>
                  <a:rPr lang="en-US" sz="2000" dirty="0" err="1" smtClean="0">
                    <a:latin typeface="Cambria Math" panose="02040503050406030204" pitchFamily="18" charset="0"/>
                    <a:ea typeface="Cambria Math" panose="02040503050406030204" pitchFamily="18" charset="0"/>
                  </a:rPr>
                  <a:t>superclasses</a:t>
                </a:r>
                <a:r>
                  <a:rPr lang="en-US" sz="2000" dirty="0" smtClean="0">
                    <a:latin typeface="Cambria Math" panose="02040503050406030204" pitchFamily="18" charset="0"/>
                    <a:ea typeface="Cambria Math" panose="02040503050406030204" pitchFamily="18" charset="0"/>
                  </a:rPr>
                  <a:t> or </a:t>
                </a:r>
                <a:r>
                  <a:rPr lang="en-US" sz="2000" dirty="0" err="1" smtClean="0">
                    <a:latin typeface="Cambria Math" panose="02040503050406030204" pitchFamily="18" charset="0"/>
                    <a:ea typeface="Cambria Math" panose="02040503050406030204" pitchFamily="18" charset="0"/>
                  </a:rPr>
                  <a:t>superinterfaces</a:t>
                </a:r>
                <a:r>
                  <a:rPr lang="en-US" sz="2000" dirty="0" smtClean="0">
                    <a:latin typeface="Cambria Math" panose="02040503050406030204" pitchFamily="18" charset="0"/>
                    <a:ea typeface="Cambria Math" panose="02040503050406030204" pitchFamily="18" charset="0"/>
                  </a:rPr>
                  <a:t>.</a:t>
                </a:r>
              </a:p>
            </p:txBody>
          </p:sp>
        </mc:Choice>
        <mc:Fallback xmlns="">
          <p:sp>
            <p:nvSpPr>
              <p:cNvPr id="13" name="TextBox 12"/>
              <p:cNvSpPr txBox="1">
                <a:spLocks noRot="1" noChangeAspect="1" noMove="1" noResize="1" noEditPoints="1" noAdjustHandles="1" noChangeArrowheads="1" noChangeShapeType="1" noTextEdit="1"/>
              </p:cNvSpPr>
              <p:nvPr/>
            </p:nvSpPr>
            <p:spPr>
              <a:xfrm>
                <a:off x="725054" y="4295946"/>
                <a:ext cx="7693892" cy="2246769"/>
              </a:xfrm>
              <a:prstGeom prst="rect">
                <a:avLst/>
              </a:prstGeom>
              <a:blipFill rotWithShape="1">
                <a:blip r:embed="rId5"/>
                <a:stretch>
                  <a:fillRect l="-633" t="-1081" r="-396" b="-3784"/>
                </a:stretch>
              </a:blipFill>
              <a:ln>
                <a:solidFill>
                  <a:schemeClr val="tx1"/>
                </a:solidFill>
              </a:ln>
            </p:spPr>
            <p:txBody>
              <a:bodyPr/>
              <a:lstStyle/>
              <a:p>
                <a:r>
                  <a:rPr lang="en-US">
                    <a:noFill/>
                  </a:rPr>
                  <a:t> </a:t>
                </a:r>
              </a:p>
            </p:txBody>
          </p:sp>
        </mc:Fallback>
      </mc:AlternateContent>
      <p:sp>
        <p:nvSpPr>
          <p:cNvPr id="8" name="TextBox 1"/>
          <p:cNvSpPr txBox="1">
            <a:spLocks noChangeArrowheads="1"/>
          </p:cNvSpPr>
          <p:nvPr/>
        </p:nvSpPr>
        <p:spPr bwMode="auto">
          <a:xfrm>
            <a:off x="1748630" y="1004329"/>
            <a:ext cx="56467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5000"/>
              </a:spcBef>
              <a:buClr>
                <a:schemeClr val="tx1"/>
              </a:buClr>
              <a:buChar char="•"/>
              <a:defRPr kumimoji="1" sz="2400">
                <a:solidFill>
                  <a:schemeClr val="tx1"/>
                </a:solidFill>
                <a:latin typeface="Frutiger 55 Roman" pitchFamily="34" charset="0"/>
              </a:defRPr>
            </a:lvl1pPr>
            <a:lvl2pPr marL="742950" indent="-285750">
              <a:spcBef>
                <a:spcPct val="45000"/>
              </a:spcBef>
              <a:buClr>
                <a:schemeClr val="tx1"/>
              </a:buClr>
              <a:buChar char="–"/>
              <a:defRPr kumimoji="1" sz="2400">
                <a:solidFill>
                  <a:schemeClr val="tx1"/>
                </a:solidFill>
                <a:latin typeface="Frutiger 55 Roman" pitchFamily="34" charset="0"/>
              </a:defRPr>
            </a:lvl2pPr>
            <a:lvl3pPr marL="1143000" indent="-228600">
              <a:spcBef>
                <a:spcPct val="45000"/>
              </a:spcBef>
              <a:buClr>
                <a:schemeClr val="tx1"/>
              </a:buClr>
              <a:buChar char="•"/>
              <a:defRPr kumimoji="1" sz="2400">
                <a:solidFill>
                  <a:schemeClr val="tx1"/>
                </a:solidFill>
                <a:latin typeface="Frutiger 55 Roman" pitchFamily="34" charset="0"/>
              </a:defRPr>
            </a:lvl3pPr>
            <a:lvl4pPr marL="1600200" indent="-228600">
              <a:spcBef>
                <a:spcPct val="45000"/>
              </a:spcBef>
              <a:buClr>
                <a:schemeClr val="tx1"/>
              </a:buClr>
              <a:buChar char="–"/>
              <a:defRPr kumimoji="1" sz="2400">
                <a:solidFill>
                  <a:schemeClr val="tx1"/>
                </a:solidFill>
                <a:latin typeface="Frutiger 55 Roman" pitchFamily="34" charset="0"/>
              </a:defRPr>
            </a:lvl4pPr>
            <a:lvl5pPr marL="2057400" indent="-228600">
              <a:spcBef>
                <a:spcPct val="20000"/>
              </a:spcBef>
              <a:buClr>
                <a:schemeClr val="tx1"/>
              </a:buClr>
              <a:buChar char="»"/>
              <a:defRPr kumimoji="1" sz="2000">
                <a:solidFill>
                  <a:schemeClr val="tx1"/>
                </a:solidFill>
                <a:latin typeface="Frutiger 55 Roman" pitchFamily="34" charset="0"/>
              </a:defRPr>
            </a:lvl5pPr>
            <a:lvl6pPr marL="25146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6pPr>
            <a:lvl7pPr marL="29718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7pPr>
            <a:lvl8pPr marL="34290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8pPr>
            <a:lvl9pPr marL="38862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9pPr>
          </a:lstStyle>
          <a:p>
            <a:pPr algn="ctr">
              <a:spcBef>
                <a:spcPct val="0"/>
              </a:spcBef>
              <a:buClrTx/>
              <a:buFontTx/>
              <a:buNone/>
            </a:pPr>
            <a:r>
              <a:rPr kumimoji="0" lang="en-US" altLang="en-US" i="1" dirty="0">
                <a:solidFill>
                  <a:srgbClr val="00B050"/>
                </a:solidFill>
                <a:latin typeface="Calibri" pitchFamily="34" charset="0"/>
              </a:rPr>
              <a:t>feature</a:t>
            </a:r>
            <a:r>
              <a:rPr kumimoji="0" lang="en-US" altLang="en-US" dirty="0">
                <a:solidFill>
                  <a:srgbClr val="00B050"/>
                </a:solidFill>
                <a:latin typeface="Calibri" pitchFamily="34" charset="0"/>
              </a:rPr>
              <a:t> </a:t>
            </a:r>
            <a:r>
              <a:rPr kumimoji="0" lang="en-US" altLang="en-US" dirty="0" smtClean="0">
                <a:solidFill>
                  <a:srgbClr val="00B050"/>
                </a:solidFill>
                <a:latin typeface="Calibri" pitchFamily="34" charset="0"/>
              </a:rPr>
              <a:t>2 </a:t>
            </a:r>
            <a:r>
              <a:rPr kumimoji="0" lang="en-US" altLang="en-US" dirty="0">
                <a:solidFill>
                  <a:srgbClr val="00B050"/>
                </a:solidFill>
                <a:latin typeface="Calibri" pitchFamily="34" charset="0"/>
              </a:rPr>
              <a:t>- </a:t>
            </a:r>
            <a:r>
              <a:rPr kumimoji="0" lang="en-US" altLang="en-US" i="1" dirty="0" smtClean="0">
                <a:solidFill>
                  <a:srgbClr val="00B050"/>
                </a:solidFill>
                <a:latin typeface="Calibri" pitchFamily="34" charset="0"/>
              </a:rPr>
              <a:t>API-Enriched Lexical Similarity</a:t>
            </a:r>
            <a:endParaRPr kumimoji="0" lang="en-US" altLang="en-US" dirty="0">
              <a:solidFill>
                <a:srgbClr val="00B050"/>
              </a:solidFill>
              <a:latin typeface="Calibri" pitchFamily="34" charset="0"/>
            </a:endParaRPr>
          </a:p>
        </p:txBody>
      </p:sp>
    </p:spTree>
    <p:extLst>
      <p:ext uri="{BB962C8B-B14F-4D97-AF65-F5344CB8AC3E}">
        <p14:creationId xmlns:p14="http://schemas.microsoft.com/office/powerpoint/2010/main" val="167222230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Effect transition="in" filter="wipe(down)">
                                      <p:cBhvr>
                                        <p:cTn id="7" dur="500"/>
                                        <p:tgtEl>
                                          <p:spTgt spid="1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wipe(down)">
                                      <p:cBhvr>
                                        <p:cTn id="12" dur="500"/>
                                        <p:tgtEl>
                                          <p:spTgt spid="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animEffect transition="in" filter="wipe(down)">
                                      <p:cBhvr>
                                        <p:cTn id="17" dur="500"/>
                                        <p:tgtEl>
                                          <p:spTgt spid="1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0">
                                            <p:txEl>
                                              <p:pRg st="2" end="2"/>
                                            </p:txEl>
                                          </p:spTgt>
                                        </p:tgtEl>
                                        <p:attrNameLst>
                                          <p:attrName>style.visibility</p:attrName>
                                        </p:attrNameLst>
                                      </p:cBhvr>
                                      <p:to>
                                        <p:strVal val="visible"/>
                                      </p:to>
                                    </p:set>
                                    <p:animEffect transition="in" filter="wipe(down)">
                                      <p:cBhvr>
                                        <p:cTn id="22" dur="500"/>
                                        <p:tgtEl>
                                          <p:spTgt spid="10">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0">
                                            <p:txEl>
                                              <p:pRg st="3" end="3"/>
                                            </p:txEl>
                                          </p:spTgt>
                                        </p:tgtEl>
                                        <p:attrNameLst>
                                          <p:attrName>style.visibility</p:attrName>
                                        </p:attrNameLst>
                                      </p:cBhvr>
                                      <p:to>
                                        <p:strVal val="visible"/>
                                      </p:to>
                                    </p:set>
                                    <p:animEffect transition="in" filter="wipe(down)">
                                      <p:cBhvr>
                                        <p:cTn id="27"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white">
          <a:xfrm>
            <a:off x="0" y="0"/>
            <a:ext cx="9144000" cy="65405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45000"/>
              </a:spcBef>
              <a:buClr>
                <a:schemeClr val="tx1"/>
              </a:buClr>
              <a:buChar char="•"/>
              <a:defRPr kumimoji="1" sz="2400">
                <a:solidFill>
                  <a:schemeClr val="tx1"/>
                </a:solidFill>
                <a:latin typeface="Frutiger 55 Roman" pitchFamily="34" charset="0"/>
              </a:defRPr>
            </a:lvl1pPr>
            <a:lvl2pPr marL="742950" indent="-285750">
              <a:spcBef>
                <a:spcPct val="45000"/>
              </a:spcBef>
              <a:buClr>
                <a:schemeClr val="tx1"/>
              </a:buClr>
              <a:buChar char="–"/>
              <a:defRPr kumimoji="1" sz="2400">
                <a:solidFill>
                  <a:schemeClr val="tx1"/>
                </a:solidFill>
                <a:latin typeface="Frutiger 55 Roman" pitchFamily="34" charset="0"/>
              </a:defRPr>
            </a:lvl2pPr>
            <a:lvl3pPr marL="1143000" indent="-228600">
              <a:spcBef>
                <a:spcPct val="45000"/>
              </a:spcBef>
              <a:buClr>
                <a:schemeClr val="tx1"/>
              </a:buClr>
              <a:buChar char="•"/>
              <a:defRPr kumimoji="1" sz="2400">
                <a:solidFill>
                  <a:schemeClr val="tx1"/>
                </a:solidFill>
                <a:latin typeface="Frutiger 55 Roman" pitchFamily="34" charset="0"/>
              </a:defRPr>
            </a:lvl3pPr>
            <a:lvl4pPr marL="1600200" indent="-228600">
              <a:spcBef>
                <a:spcPct val="45000"/>
              </a:spcBef>
              <a:buClr>
                <a:schemeClr val="tx1"/>
              </a:buClr>
              <a:buChar char="–"/>
              <a:defRPr kumimoji="1" sz="2400">
                <a:solidFill>
                  <a:schemeClr val="tx1"/>
                </a:solidFill>
                <a:latin typeface="Frutiger 55 Roman" pitchFamily="34" charset="0"/>
              </a:defRPr>
            </a:lvl4pPr>
            <a:lvl5pPr marL="2057400" indent="-228600">
              <a:spcBef>
                <a:spcPct val="20000"/>
              </a:spcBef>
              <a:buClr>
                <a:schemeClr val="tx1"/>
              </a:buClr>
              <a:buChar char="»"/>
              <a:defRPr kumimoji="1" sz="2000">
                <a:solidFill>
                  <a:schemeClr val="tx1"/>
                </a:solidFill>
                <a:latin typeface="Frutiger 55 Roman" pitchFamily="34" charset="0"/>
              </a:defRPr>
            </a:lvl5pPr>
            <a:lvl6pPr marL="25146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6pPr>
            <a:lvl7pPr marL="29718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7pPr>
            <a:lvl8pPr marL="34290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8pPr>
            <a:lvl9pPr marL="38862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9pPr>
          </a:lstStyle>
          <a:p>
            <a:pPr>
              <a:spcBef>
                <a:spcPct val="0"/>
              </a:spcBef>
              <a:buClrTx/>
              <a:buFontTx/>
              <a:buNone/>
            </a:pPr>
            <a:endParaRPr kumimoji="0" lang="en-US" altLang="en-US" dirty="0">
              <a:latin typeface="Arial" charset="0"/>
            </a:endParaRPr>
          </a:p>
        </p:txBody>
      </p:sp>
      <p:sp>
        <p:nvSpPr>
          <p:cNvPr id="22531" name="标题 1"/>
          <p:cNvSpPr>
            <a:spLocks noGrp="1"/>
          </p:cNvSpPr>
          <p:nvPr>
            <p:ph type="title"/>
          </p:nvPr>
        </p:nvSpPr>
        <p:spPr>
          <a:xfrm>
            <a:off x="0" y="4763"/>
            <a:ext cx="9144000" cy="1143000"/>
          </a:xfrm>
        </p:spPr>
        <p:txBody>
          <a:bodyPr/>
          <a:lstStyle/>
          <a:p>
            <a:r>
              <a:rPr lang="en-US" altLang="en-US" sz="3000" dirty="0">
                <a:solidFill>
                  <a:srgbClr val="296DC1"/>
                </a:solidFill>
                <a:latin typeface="Calibri" pitchFamily="34" charset="0"/>
              </a:rPr>
              <a:t>FEATURE ENGINEERING</a:t>
            </a:r>
            <a:endParaRPr lang="en-US" altLang="en-US" sz="3000" dirty="0" smtClean="0">
              <a:solidFill>
                <a:srgbClr val="296DC1"/>
              </a:solidFill>
              <a:latin typeface="Calibri" pitchFamily="34" charset="0"/>
            </a:endParaRPr>
          </a:p>
        </p:txBody>
      </p:sp>
      <p:sp>
        <p:nvSpPr>
          <p:cNvPr id="11" name="页脚占位符 3"/>
          <p:cNvSpPr>
            <a:spLocks noGrp="1"/>
          </p:cNvSpPr>
          <p:nvPr>
            <p:ph type="ftr" sz="quarter" idx="10"/>
          </p:nvPr>
        </p:nvSpPr>
        <p:spPr>
          <a:xfrm>
            <a:off x="220663" y="6334125"/>
            <a:ext cx="8496300" cy="523875"/>
          </a:xfrm>
        </p:spPr>
        <p:txBody>
          <a:bodyPr/>
          <a:lstStyle/>
          <a:p>
            <a:pPr>
              <a:defRPr/>
            </a:pPr>
            <a:r>
              <a:rPr lang="en-US" altLang="en-US" dirty="0"/>
              <a:t>FSE 2014			VITAL Lab @ Ohio University</a:t>
            </a:r>
          </a:p>
        </p:txBody>
      </p:sp>
      <mc:AlternateContent xmlns:mc="http://schemas.openxmlformats.org/markup-compatibility/2006" xmlns:a14="http://schemas.microsoft.com/office/drawing/2010/main">
        <mc:Choice Requires="a14">
          <p:sp>
            <p:nvSpPr>
              <p:cNvPr id="3" name="TextBox 2"/>
              <p:cNvSpPr txBox="1"/>
              <p:nvPr/>
            </p:nvSpPr>
            <p:spPr>
              <a:xfrm>
                <a:off x="423581" y="1640541"/>
                <a:ext cx="8296836" cy="523220"/>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sz="2800" i="1" smtClean="0">
                              <a:solidFill>
                                <a:srgbClr val="00B050"/>
                              </a:solidFill>
                              <a:latin typeface="Cambria Math"/>
                              <a:ea typeface="Cambria Math" panose="02040503050406030204" pitchFamily="18" charset="0"/>
                            </a:rPr>
                          </m:ctrlPr>
                        </m:sSubPr>
                        <m:e>
                          <m:r>
                            <a:rPr lang="el-GR" sz="2800" b="0" i="1" smtClean="0">
                              <a:solidFill>
                                <a:srgbClr val="00B050"/>
                              </a:solidFill>
                              <a:latin typeface="Cambria Math"/>
                              <a:ea typeface="Cambria Math" panose="02040503050406030204" pitchFamily="18" charset="0"/>
                            </a:rPr>
                            <m:t>𝜙</m:t>
                          </m:r>
                        </m:e>
                        <m:sub>
                          <m:r>
                            <a:rPr lang="en-US" sz="2800" b="0" i="1" smtClean="0">
                              <a:solidFill>
                                <a:srgbClr val="00B050"/>
                              </a:solidFill>
                              <a:latin typeface="Cambria Math"/>
                              <a:ea typeface="Cambria Math" panose="02040503050406030204" pitchFamily="18" charset="0"/>
                            </a:rPr>
                            <m:t>3</m:t>
                          </m:r>
                        </m:sub>
                      </m:sSub>
                      <m:d>
                        <m:dPr>
                          <m:ctrlPr>
                            <a:rPr lang="en-US" sz="2800" i="1" smtClean="0">
                              <a:latin typeface="Cambria Math"/>
                              <a:ea typeface="Cambria Math" panose="02040503050406030204" pitchFamily="18" charset="0"/>
                            </a:rPr>
                          </m:ctrlPr>
                        </m:dPr>
                        <m:e>
                          <m:r>
                            <a:rPr lang="en-US" sz="2800" b="0" i="1" smtClean="0">
                              <a:solidFill>
                                <a:srgbClr val="7030A0"/>
                              </a:solidFill>
                              <a:latin typeface="Cambria Math" panose="02040503050406030204" pitchFamily="18" charset="0"/>
                              <a:ea typeface="Cambria Math" panose="02040503050406030204" pitchFamily="18" charset="0"/>
                            </a:rPr>
                            <m:t>𝑟</m:t>
                          </m:r>
                          <m:r>
                            <a:rPr lang="en-US" sz="2800" b="0" i="1" smtClean="0">
                              <a:latin typeface="Cambria Math" panose="02040503050406030204" pitchFamily="18" charset="0"/>
                              <a:ea typeface="Cambria Math" panose="02040503050406030204" pitchFamily="18" charset="0"/>
                            </a:rPr>
                            <m:t>, </m:t>
                          </m:r>
                          <m:r>
                            <a:rPr lang="en-US" sz="2800" b="0" i="1" smtClean="0">
                              <a:solidFill>
                                <a:srgbClr val="0070C0"/>
                              </a:solidFill>
                              <a:latin typeface="Cambria Math" panose="02040503050406030204" pitchFamily="18" charset="0"/>
                              <a:ea typeface="Cambria Math" panose="02040503050406030204" pitchFamily="18" charset="0"/>
                            </a:rPr>
                            <m:t>𝑠</m:t>
                          </m:r>
                        </m:e>
                      </m:d>
                      <m:r>
                        <a:rPr lang="en-US" sz="2800" b="0" i="1" smtClean="0">
                          <a:latin typeface="Cambria Math" panose="02040503050406030204" pitchFamily="18" charset="0"/>
                          <a:ea typeface="Cambria Math" panose="02040503050406030204" pitchFamily="18" charset="0"/>
                        </a:rPr>
                        <m:t>=</m:t>
                      </m:r>
                      <m:r>
                        <a:rPr lang="en-US" sz="2800" b="0" i="1" smtClean="0">
                          <a:solidFill>
                            <a:srgbClr val="C00000"/>
                          </a:solidFill>
                          <a:latin typeface="Cambria Math"/>
                          <a:ea typeface="Cambria Math" panose="02040503050406030204" pitchFamily="18" charset="0"/>
                        </a:rPr>
                        <m:t>𝑠𝑖𝑚</m:t>
                      </m:r>
                      <m:d>
                        <m:dPr>
                          <m:ctrlPr>
                            <a:rPr lang="en-US" sz="2800" b="0" i="1" smtClean="0">
                              <a:solidFill>
                                <a:schemeClr val="tx1"/>
                              </a:solidFill>
                              <a:latin typeface="Cambria Math"/>
                              <a:ea typeface="Cambria Math" panose="02040503050406030204" pitchFamily="18" charset="0"/>
                            </a:rPr>
                          </m:ctrlPr>
                        </m:dPr>
                        <m:e>
                          <m:r>
                            <a:rPr lang="en-US" sz="2800" b="0" i="1" smtClean="0">
                              <a:solidFill>
                                <a:srgbClr val="7030A0"/>
                              </a:solidFill>
                              <a:latin typeface="Cambria Math"/>
                              <a:ea typeface="Cambria Math" panose="02040503050406030204" pitchFamily="18" charset="0"/>
                            </a:rPr>
                            <m:t>𝑟</m:t>
                          </m:r>
                          <m:r>
                            <a:rPr lang="en-US" sz="2800" b="0" i="1" smtClean="0">
                              <a:solidFill>
                                <a:schemeClr val="tx1"/>
                              </a:solidFill>
                              <a:latin typeface="Cambria Math"/>
                              <a:ea typeface="Cambria Math" panose="02040503050406030204" pitchFamily="18" charset="0"/>
                            </a:rPr>
                            <m:t>, </m:t>
                          </m:r>
                          <m:r>
                            <a:rPr lang="en-US" sz="2800" b="0" i="1" smtClean="0">
                              <a:solidFill>
                                <a:srgbClr val="BD7CCA"/>
                              </a:solidFill>
                              <a:latin typeface="Cambria Math"/>
                              <a:ea typeface="Cambria Math" panose="02040503050406030204" pitchFamily="18" charset="0"/>
                            </a:rPr>
                            <m:t>𝑏𝑟</m:t>
                          </m:r>
                          <m:r>
                            <a:rPr lang="en-US" sz="2800" b="0" i="1" smtClean="0">
                              <a:solidFill>
                                <a:schemeClr val="tx1"/>
                              </a:solidFill>
                              <a:latin typeface="Cambria Math"/>
                              <a:ea typeface="Cambria Math" panose="02040503050406030204" pitchFamily="18" charset="0"/>
                            </a:rPr>
                            <m:t>(</m:t>
                          </m:r>
                          <m:r>
                            <a:rPr lang="en-US" sz="2800" b="0" i="1" smtClean="0">
                              <a:solidFill>
                                <a:srgbClr val="7030A0"/>
                              </a:solidFill>
                              <a:latin typeface="Cambria Math"/>
                              <a:ea typeface="Cambria Math" panose="02040503050406030204" pitchFamily="18" charset="0"/>
                            </a:rPr>
                            <m:t>𝑟</m:t>
                          </m:r>
                          <m:r>
                            <a:rPr lang="en-US" sz="2800" b="0" i="1" smtClean="0">
                              <a:solidFill>
                                <a:schemeClr val="tx1"/>
                              </a:solidFill>
                              <a:latin typeface="Cambria Math"/>
                              <a:ea typeface="Cambria Math" panose="02040503050406030204" pitchFamily="18" charset="0"/>
                            </a:rPr>
                            <m:t>, </m:t>
                          </m:r>
                          <m:r>
                            <a:rPr lang="en-US" sz="2800" b="0" i="1" smtClean="0">
                              <a:solidFill>
                                <a:srgbClr val="0070C0"/>
                              </a:solidFill>
                              <a:latin typeface="Cambria Math"/>
                              <a:ea typeface="Cambria Math" panose="02040503050406030204" pitchFamily="18" charset="0"/>
                            </a:rPr>
                            <m:t>𝑠</m:t>
                          </m:r>
                          <m:r>
                            <a:rPr lang="en-US" sz="2800" b="0" i="1" smtClean="0">
                              <a:solidFill>
                                <a:schemeClr val="tx1"/>
                              </a:solidFill>
                              <a:latin typeface="Cambria Math"/>
                              <a:ea typeface="Cambria Math" panose="02040503050406030204" pitchFamily="18" charset="0"/>
                            </a:rPr>
                            <m:t>)</m:t>
                          </m:r>
                        </m:e>
                      </m:d>
                    </m:oMath>
                  </m:oMathPara>
                </a14:m>
                <a:endParaRPr lang="en-US" sz="2800" i="1" dirty="0" smtClean="0">
                  <a:solidFill>
                    <a:schemeClr val="tx1"/>
                  </a:solidFill>
                  <a:latin typeface="Cambria Math" panose="02040503050406030204" pitchFamily="18" charset="0"/>
                  <a:ea typeface="Cambria Math" panose="02040503050406030204" pitchFamily="18"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423581" y="1640541"/>
                <a:ext cx="8296836" cy="523220"/>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725052" y="2397934"/>
                <a:ext cx="7693892" cy="2359941"/>
              </a:xfrm>
              <a:prstGeom prst="rect">
                <a:avLst/>
              </a:prstGeom>
              <a:noFill/>
            </p:spPr>
            <p:txBody>
              <a:bodyPr wrap="square" rtlCol="0">
                <a:spAutoFit/>
              </a:bodyPr>
              <a:lstStyle/>
              <a:p>
                <a:pPr marL="457200" indent="-457200">
                  <a:buFont typeface="Arial" panose="020B0604020202020204" pitchFamily="34" charset="0"/>
                  <a:buChar char="•"/>
                </a:pPr>
                <a14:m>
                  <m:oMath xmlns:m="http://schemas.openxmlformats.org/officeDocument/2006/math">
                    <m:r>
                      <a:rPr lang="en-US" b="0" i="1" smtClean="0">
                        <a:solidFill>
                          <a:srgbClr val="7030A0"/>
                        </a:solidFill>
                        <a:latin typeface="Cambria Math" panose="02040503050406030204" pitchFamily="18" charset="0"/>
                        <a:ea typeface="Cambria Math" panose="02040503050406030204" pitchFamily="18" charset="0"/>
                      </a:rPr>
                      <m:t>𝑟</m:t>
                    </m:r>
                  </m:oMath>
                </a14:m>
                <a:r>
                  <a:rPr lang="en-US" i="1" dirty="0" smtClean="0">
                    <a:latin typeface="Cambria Math" panose="02040503050406030204" pitchFamily="18" charset="0"/>
                    <a:ea typeface="Cambria Math" panose="02040503050406030204" pitchFamily="18" charset="0"/>
                  </a:rPr>
                  <a:t>		</a:t>
                </a:r>
                <a:r>
                  <a:rPr lang="en-US" dirty="0" smtClean="0">
                    <a:latin typeface="Calibri" panose="020F0502020204030204" pitchFamily="34" charset="0"/>
                    <a:ea typeface="Cambria Math" panose="02040503050406030204" pitchFamily="18" charset="0"/>
                  </a:rPr>
                  <a:t>--	a </a:t>
                </a:r>
                <a:r>
                  <a:rPr lang="en-US" dirty="0" smtClean="0">
                    <a:solidFill>
                      <a:srgbClr val="7030A0"/>
                    </a:solidFill>
                    <a:latin typeface="Calibri" panose="020F0502020204030204" pitchFamily="34" charset="0"/>
                    <a:ea typeface="Cambria Math" panose="02040503050406030204" pitchFamily="18" charset="0"/>
                  </a:rPr>
                  <a:t>bug report</a:t>
                </a:r>
              </a:p>
              <a:p>
                <a:pPr marL="457200" indent="-457200">
                  <a:buFont typeface="Arial" panose="020B0604020202020204" pitchFamily="34" charset="0"/>
                  <a:buChar char="•"/>
                </a:pPr>
                <a14:m>
                  <m:oMath xmlns:m="http://schemas.openxmlformats.org/officeDocument/2006/math">
                    <m:r>
                      <a:rPr lang="en-US" b="0" i="1" smtClean="0">
                        <a:solidFill>
                          <a:srgbClr val="0070C0"/>
                        </a:solidFill>
                        <a:latin typeface="Cambria Math" panose="02040503050406030204" pitchFamily="18" charset="0"/>
                        <a:ea typeface="Cambria Math" panose="02040503050406030204" pitchFamily="18" charset="0"/>
                      </a:rPr>
                      <m:t>𝑠</m:t>
                    </m:r>
                  </m:oMath>
                </a14:m>
                <a:r>
                  <a:rPr lang="en-US" b="0" i="1" dirty="0" smtClean="0">
                    <a:solidFill>
                      <a:srgbClr val="0070C0"/>
                    </a:solidFill>
                    <a:latin typeface="Cambria Math" panose="02040503050406030204" pitchFamily="18" charset="0"/>
                    <a:ea typeface="Cambria Math" panose="02040503050406030204" pitchFamily="18" charset="0"/>
                  </a:rPr>
                  <a:t>		</a:t>
                </a:r>
                <a:r>
                  <a:rPr lang="en-US" altLang="zh-CN" b="0" dirty="0" smtClean="0">
                    <a:solidFill>
                      <a:srgbClr val="0070C0"/>
                    </a:solidFill>
                    <a:latin typeface="Calibri" panose="020F0502020204030204" pitchFamily="34" charset="0"/>
                    <a:ea typeface="Cambria Math" panose="02040503050406030204" pitchFamily="18" charset="0"/>
                  </a:rPr>
                  <a:t>--	</a:t>
                </a:r>
                <a:r>
                  <a:rPr lang="en-US" altLang="zh-CN" b="0" dirty="0" smtClean="0">
                    <a:latin typeface="Calibri" panose="020F0502020204030204" pitchFamily="34" charset="0"/>
                    <a:ea typeface="Cambria Math" panose="02040503050406030204" pitchFamily="18" charset="0"/>
                  </a:rPr>
                  <a:t>a </a:t>
                </a:r>
                <a:r>
                  <a:rPr lang="en-US" altLang="zh-CN" b="0" dirty="0" smtClean="0">
                    <a:solidFill>
                      <a:srgbClr val="0070C0"/>
                    </a:solidFill>
                    <a:latin typeface="Calibri" panose="020F0502020204030204" pitchFamily="34" charset="0"/>
                    <a:ea typeface="Cambria Math" panose="02040503050406030204" pitchFamily="18" charset="0"/>
                  </a:rPr>
                  <a:t>source code file</a:t>
                </a:r>
              </a:p>
              <a:p>
                <a:pPr marL="457200" indent="-457200">
                  <a:buFont typeface="Arial" panose="020B0604020202020204" pitchFamily="34" charset="0"/>
                  <a:buChar char="•"/>
                </a:pPr>
                <a14:m>
                  <m:oMath xmlns:m="http://schemas.openxmlformats.org/officeDocument/2006/math">
                    <m:r>
                      <a:rPr lang="en-US" b="0" i="1" smtClean="0">
                        <a:solidFill>
                          <a:srgbClr val="BD7CCA"/>
                        </a:solidFill>
                        <a:latin typeface="Cambria Math"/>
                        <a:ea typeface="Cambria Math" panose="02040503050406030204" pitchFamily="18" charset="0"/>
                      </a:rPr>
                      <m:t>𝑏𝑟</m:t>
                    </m:r>
                    <m:r>
                      <a:rPr lang="en-US" b="0" i="1" smtClean="0">
                        <a:solidFill>
                          <a:schemeClr val="tx1"/>
                        </a:solidFill>
                        <a:latin typeface="Cambria Math"/>
                        <a:ea typeface="Cambria Math" panose="02040503050406030204" pitchFamily="18" charset="0"/>
                      </a:rPr>
                      <m:t>(</m:t>
                    </m:r>
                    <m:r>
                      <a:rPr lang="en-US" b="0" i="1" smtClean="0">
                        <a:solidFill>
                          <a:srgbClr val="7030A0"/>
                        </a:solidFill>
                        <a:latin typeface="Cambria Math"/>
                        <a:ea typeface="Cambria Math" panose="02040503050406030204" pitchFamily="18" charset="0"/>
                      </a:rPr>
                      <m:t>𝑟</m:t>
                    </m:r>
                    <m:r>
                      <a:rPr lang="en-US" b="0" i="1" smtClean="0">
                        <a:solidFill>
                          <a:schemeClr val="tx1"/>
                        </a:solidFill>
                        <a:latin typeface="Cambria Math"/>
                        <a:ea typeface="Cambria Math" panose="02040503050406030204" pitchFamily="18" charset="0"/>
                      </a:rPr>
                      <m:t>, </m:t>
                    </m:r>
                    <m:r>
                      <a:rPr lang="en-US" b="0" i="1" smtClean="0">
                        <a:solidFill>
                          <a:srgbClr val="0070C0"/>
                        </a:solidFill>
                        <a:latin typeface="Cambria Math"/>
                        <a:ea typeface="Cambria Math" panose="02040503050406030204" pitchFamily="18" charset="0"/>
                      </a:rPr>
                      <m:t>𝑠</m:t>
                    </m:r>
                    <m:r>
                      <a:rPr lang="en-US" b="0" i="1" smtClean="0">
                        <a:solidFill>
                          <a:schemeClr val="tx1"/>
                        </a:solidFill>
                        <a:latin typeface="Cambria Math"/>
                        <a:ea typeface="Cambria Math" panose="02040503050406030204" pitchFamily="18" charset="0"/>
                      </a:rPr>
                      <m:t>)</m:t>
                    </m:r>
                    <m:r>
                      <a:rPr lang="en-US" b="0" i="1" smtClean="0">
                        <a:solidFill>
                          <a:srgbClr val="0070C0"/>
                        </a:solidFill>
                        <a:latin typeface="Cambria Math"/>
                        <a:ea typeface="Cambria Math" panose="02040503050406030204" pitchFamily="18" charset="0"/>
                      </a:rPr>
                      <m:t> </m:t>
                    </m:r>
                  </m:oMath>
                </a14:m>
                <a:r>
                  <a:rPr lang="en-US" b="0" dirty="0" smtClean="0">
                    <a:latin typeface="Calibri" panose="020F0502020204030204" pitchFamily="34" charset="0"/>
                    <a:ea typeface="Cambria Math" panose="02040503050406030204" pitchFamily="18" charset="0"/>
                  </a:rPr>
                  <a:t>	--	a set of </a:t>
                </a:r>
                <a:r>
                  <a:rPr lang="en-US" b="0" dirty="0" smtClean="0">
                    <a:solidFill>
                      <a:srgbClr val="7030A0"/>
                    </a:solidFill>
                    <a:latin typeface="Calibri" panose="020F0502020204030204" pitchFamily="34" charset="0"/>
                    <a:ea typeface="Cambria Math" panose="02040503050406030204" pitchFamily="18" charset="0"/>
                  </a:rPr>
                  <a:t>previous bug reports </a:t>
                </a:r>
                <a:r>
                  <a:rPr lang="en-US" b="0" dirty="0" smtClean="0">
                    <a:latin typeface="Calibri" panose="020F0502020204030204" pitchFamily="34" charset="0"/>
                    <a:ea typeface="Cambria Math" panose="02040503050406030204" pitchFamily="18" charset="0"/>
                  </a:rPr>
                  <a:t>for which 			</a:t>
                </a:r>
                <a14:m>
                  <m:oMath xmlns:m="http://schemas.openxmlformats.org/officeDocument/2006/math">
                    <m:r>
                      <a:rPr lang="en-US" b="0" i="1" smtClean="0">
                        <a:solidFill>
                          <a:srgbClr val="0070C0"/>
                        </a:solidFill>
                        <a:latin typeface="Cambria Math" panose="02040503050406030204" pitchFamily="18" charset="0"/>
                        <a:ea typeface="Cambria Math" panose="02040503050406030204" pitchFamily="18" charset="0"/>
                      </a:rPr>
                      <m:t>𝑠</m:t>
                    </m:r>
                  </m:oMath>
                </a14:m>
                <a:r>
                  <a:rPr lang="en-US" b="0" dirty="0" smtClean="0">
                    <a:latin typeface="Calibri" panose="020F0502020204030204" pitchFamily="34" charset="0"/>
                    <a:ea typeface="Cambria Math" panose="02040503050406030204" pitchFamily="18" charset="0"/>
                  </a:rPr>
                  <a:t> was fixed, before </a:t>
                </a:r>
                <a14:m>
                  <m:oMath xmlns:m="http://schemas.openxmlformats.org/officeDocument/2006/math">
                    <m:r>
                      <a:rPr lang="en-US" b="0" i="1" smtClean="0">
                        <a:solidFill>
                          <a:srgbClr val="7030A0"/>
                        </a:solidFill>
                        <a:latin typeface="Cambria Math"/>
                        <a:ea typeface="Cambria Math" panose="02040503050406030204" pitchFamily="18" charset="0"/>
                      </a:rPr>
                      <m:t>𝑟</m:t>
                    </m:r>
                  </m:oMath>
                </a14:m>
                <a:r>
                  <a:rPr lang="en-US" b="0" dirty="0" smtClean="0">
                    <a:latin typeface="Calibri" panose="020F0502020204030204" pitchFamily="34" charset="0"/>
                    <a:ea typeface="Cambria Math" panose="02040503050406030204" pitchFamily="18" charset="0"/>
                  </a:rPr>
                  <a:t> was received</a:t>
                </a:r>
              </a:p>
              <a:p>
                <a:pPr marL="457200" indent="-457200">
                  <a:buFont typeface="Arial" panose="020B0604020202020204" pitchFamily="34" charset="0"/>
                  <a:buChar char="•"/>
                </a:pPr>
                <a14:m>
                  <m:oMath xmlns:m="http://schemas.openxmlformats.org/officeDocument/2006/math">
                    <m:r>
                      <a:rPr lang="en-US" b="0" i="1" smtClean="0">
                        <a:solidFill>
                          <a:srgbClr val="C00000"/>
                        </a:solidFill>
                        <a:latin typeface="Cambria Math"/>
                        <a:ea typeface="Cambria Math" panose="02040503050406030204" pitchFamily="18" charset="0"/>
                      </a:rPr>
                      <m:t>𝑠𝑖𝑚</m:t>
                    </m:r>
                    <m:d>
                      <m:dPr>
                        <m:ctrlPr>
                          <a:rPr lang="en-US" b="0" i="1" smtClean="0">
                            <a:solidFill>
                              <a:schemeClr val="tx1"/>
                            </a:solidFill>
                            <a:latin typeface="Cambria Math"/>
                            <a:ea typeface="Cambria Math" panose="02040503050406030204" pitchFamily="18" charset="0"/>
                          </a:rPr>
                        </m:ctrlPr>
                      </m:dPr>
                      <m:e>
                        <m:r>
                          <a:rPr lang="en-US" b="0" i="1" smtClean="0">
                            <a:solidFill>
                              <a:srgbClr val="7030A0"/>
                            </a:solidFill>
                            <a:latin typeface="Cambria Math"/>
                            <a:ea typeface="Cambria Math" panose="02040503050406030204" pitchFamily="18" charset="0"/>
                          </a:rPr>
                          <m:t>𝑟</m:t>
                        </m:r>
                        <m:r>
                          <a:rPr lang="en-US" b="0" i="1" smtClean="0">
                            <a:solidFill>
                              <a:schemeClr val="tx1"/>
                            </a:solidFill>
                            <a:latin typeface="Cambria Math"/>
                            <a:ea typeface="Cambria Math" panose="02040503050406030204" pitchFamily="18" charset="0"/>
                          </a:rPr>
                          <m:t>, </m:t>
                        </m:r>
                        <m:r>
                          <a:rPr lang="en-US" b="0" i="1" smtClean="0">
                            <a:solidFill>
                              <a:srgbClr val="BD7CCA"/>
                            </a:solidFill>
                            <a:latin typeface="Cambria Math"/>
                            <a:ea typeface="Cambria Math" panose="02040503050406030204" pitchFamily="18" charset="0"/>
                          </a:rPr>
                          <m:t>𝑏𝑟</m:t>
                        </m:r>
                        <m:r>
                          <a:rPr lang="en-US" b="0" i="1" smtClean="0">
                            <a:solidFill>
                              <a:schemeClr val="tx1"/>
                            </a:solidFill>
                            <a:latin typeface="Cambria Math"/>
                            <a:ea typeface="Cambria Math" panose="02040503050406030204" pitchFamily="18" charset="0"/>
                          </a:rPr>
                          <m:t>(</m:t>
                        </m:r>
                        <m:r>
                          <a:rPr lang="en-US" b="0" i="1" smtClean="0">
                            <a:solidFill>
                              <a:srgbClr val="7030A0"/>
                            </a:solidFill>
                            <a:latin typeface="Cambria Math"/>
                            <a:ea typeface="Cambria Math" panose="02040503050406030204" pitchFamily="18" charset="0"/>
                          </a:rPr>
                          <m:t>𝑟</m:t>
                        </m:r>
                        <m:r>
                          <a:rPr lang="en-US" b="0" i="1" smtClean="0">
                            <a:solidFill>
                              <a:schemeClr val="tx1"/>
                            </a:solidFill>
                            <a:latin typeface="Cambria Math"/>
                            <a:ea typeface="Cambria Math" panose="02040503050406030204" pitchFamily="18" charset="0"/>
                          </a:rPr>
                          <m:t>, </m:t>
                        </m:r>
                        <m:r>
                          <a:rPr lang="en-US" b="0" i="1" smtClean="0">
                            <a:solidFill>
                              <a:srgbClr val="0070C0"/>
                            </a:solidFill>
                            <a:latin typeface="Cambria Math"/>
                            <a:ea typeface="Cambria Math" panose="02040503050406030204" pitchFamily="18" charset="0"/>
                          </a:rPr>
                          <m:t>𝑠</m:t>
                        </m:r>
                        <m:r>
                          <a:rPr lang="en-US" b="0" i="1" smtClean="0">
                            <a:solidFill>
                              <a:schemeClr val="tx1"/>
                            </a:solidFill>
                            <a:latin typeface="Cambria Math"/>
                            <a:ea typeface="Cambria Math" panose="02040503050406030204" pitchFamily="18" charset="0"/>
                          </a:rPr>
                          <m:t>)</m:t>
                        </m:r>
                      </m:e>
                    </m:d>
                  </m:oMath>
                </a14:m>
                <a:r>
                  <a:rPr lang="en-US" i="1" dirty="0" smtClean="0">
                    <a:latin typeface="Cambria Math" panose="02040503050406030204" pitchFamily="18" charset="0"/>
                    <a:ea typeface="Cambria Math" panose="02040503050406030204" pitchFamily="18" charset="0"/>
                  </a:rPr>
                  <a:t>	</a:t>
                </a:r>
                <a:r>
                  <a:rPr lang="en-US" dirty="0" smtClean="0">
                    <a:latin typeface="Calibri" panose="020F0502020204030204" pitchFamily="34" charset="0"/>
                    <a:ea typeface="Cambria Math" panose="02040503050406030204" pitchFamily="18" charset="0"/>
                  </a:rPr>
                  <a:t>--	the lexical similarity between </a:t>
                </a:r>
                <a14:m>
                  <m:oMath xmlns:m="http://schemas.openxmlformats.org/officeDocument/2006/math">
                    <m:r>
                      <m:rPr>
                        <m:sty m:val="p"/>
                      </m:rPr>
                      <a:rPr lang="en-US" b="0" i="0" smtClean="0">
                        <a:solidFill>
                          <a:srgbClr val="7030A0"/>
                        </a:solidFill>
                        <a:latin typeface="Cambria Math" panose="02040503050406030204" pitchFamily="18" charset="0"/>
                        <a:ea typeface="Cambria Math" panose="02040503050406030204" pitchFamily="18" charset="0"/>
                      </a:rPr>
                      <m:t>r</m:t>
                    </m:r>
                  </m:oMath>
                </a14:m>
                <a:r>
                  <a:rPr lang="en-US" dirty="0" smtClean="0">
                    <a:latin typeface="Calibri" panose="020F0502020204030204" pitchFamily="34" charset="0"/>
                    <a:ea typeface="Cambria Math" panose="02040503050406030204" pitchFamily="18" charset="0"/>
                  </a:rPr>
                  <a:t> 				and </a:t>
                </a:r>
                <a14:m>
                  <m:oMath xmlns:m="http://schemas.openxmlformats.org/officeDocument/2006/math">
                    <m:r>
                      <a:rPr lang="en-US" b="0" i="1" smtClean="0">
                        <a:solidFill>
                          <a:srgbClr val="BD7CCA"/>
                        </a:solidFill>
                        <a:latin typeface="Cambria Math"/>
                        <a:ea typeface="Cambria Math" panose="02040503050406030204" pitchFamily="18" charset="0"/>
                      </a:rPr>
                      <m:t>𝑏𝑟</m:t>
                    </m:r>
                    <m:r>
                      <a:rPr lang="en-US" b="0" i="1" smtClean="0">
                        <a:solidFill>
                          <a:schemeClr val="tx1"/>
                        </a:solidFill>
                        <a:latin typeface="Cambria Math"/>
                        <a:ea typeface="Cambria Math" panose="02040503050406030204" pitchFamily="18" charset="0"/>
                      </a:rPr>
                      <m:t>(</m:t>
                    </m:r>
                    <m:r>
                      <a:rPr lang="en-US" b="0" i="1" smtClean="0">
                        <a:solidFill>
                          <a:srgbClr val="7030A0"/>
                        </a:solidFill>
                        <a:latin typeface="Cambria Math"/>
                        <a:ea typeface="Cambria Math" panose="02040503050406030204" pitchFamily="18" charset="0"/>
                      </a:rPr>
                      <m:t>𝑟</m:t>
                    </m:r>
                    <m:r>
                      <a:rPr lang="en-US" b="0" i="1" smtClean="0">
                        <a:solidFill>
                          <a:schemeClr val="tx1"/>
                        </a:solidFill>
                        <a:latin typeface="Cambria Math"/>
                        <a:ea typeface="Cambria Math" panose="02040503050406030204" pitchFamily="18" charset="0"/>
                      </a:rPr>
                      <m:t>, </m:t>
                    </m:r>
                    <m:r>
                      <a:rPr lang="en-US" b="0" i="1" smtClean="0">
                        <a:solidFill>
                          <a:srgbClr val="0070C0"/>
                        </a:solidFill>
                        <a:latin typeface="Cambria Math"/>
                        <a:ea typeface="Cambria Math" panose="02040503050406030204" pitchFamily="18" charset="0"/>
                      </a:rPr>
                      <m:t>𝑠</m:t>
                    </m:r>
                    <m:r>
                      <a:rPr lang="en-US" b="0" i="1" smtClean="0">
                        <a:solidFill>
                          <a:schemeClr val="tx1"/>
                        </a:solidFill>
                        <a:latin typeface="Cambria Math"/>
                        <a:ea typeface="Cambria Math" panose="02040503050406030204" pitchFamily="18" charset="0"/>
                      </a:rPr>
                      <m:t>)</m:t>
                    </m:r>
                    <m:r>
                      <a:rPr lang="en-US" b="0" i="1" smtClean="0">
                        <a:solidFill>
                          <a:srgbClr val="0070C0"/>
                        </a:solidFill>
                        <a:latin typeface="Cambria Math"/>
                        <a:ea typeface="Cambria Math" panose="02040503050406030204" pitchFamily="18" charset="0"/>
                      </a:rPr>
                      <m:t> </m:t>
                    </m:r>
                  </m:oMath>
                </a14:m>
                <a:endParaRPr lang="en-US" dirty="0" smtClean="0">
                  <a:latin typeface="Calibri" panose="020F0502020204030204" pitchFamily="34" charset="0"/>
                  <a:ea typeface="Cambria Math" panose="02040503050406030204" pitchFamily="18"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725052" y="2397934"/>
                <a:ext cx="7693892" cy="2359941"/>
              </a:xfrm>
              <a:prstGeom prst="rect">
                <a:avLst/>
              </a:prstGeom>
              <a:blipFill rotWithShape="1">
                <a:blip r:embed="rId4"/>
                <a:stretch>
                  <a:fillRect l="-1109" t="-2067" r="-2060" b="-2842"/>
                </a:stretch>
              </a:blipFill>
            </p:spPr>
            <p:txBody>
              <a:bodyPr/>
              <a:lstStyle/>
              <a:p>
                <a:r>
                  <a:rPr lang="en-US">
                    <a:noFill/>
                  </a:rPr>
                  <a:t> </a:t>
                </a:r>
              </a:p>
            </p:txBody>
          </p:sp>
        </mc:Fallback>
      </mc:AlternateContent>
      <p:sp>
        <p:nvSpPr>
          <p:cNvPr id="8" name="TextBox 1"/>
          <p:cNvSpPr txBox="1">
            <a:spLocks noChangeArrowheads="1"/>
          </p:cNvSpPr>
          <p:nvPr/>
        </p:nvSpPr>
        <p:spPr bwMode="auto">
          <a:xfrm>
            <a:off x="1748630" y="1004329"/>
            <a:ext cx="56467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5000"/>
              </a:spcBef>
              <a:buClr>
                <a:schemeClr val="tx1"/>
              </a:buClr>
              <a:buChar char="•"/>
              <a:defRPr kumimoji="1" sz="2400">
                <a:solidFill>
                  <a:schemeClr val="tx1"/>
                </a:solidFill>
                <a:latin typeface="Frutiger 55 Roman" pitchFamily="34" charset="0"/>
              </a:defRPr>
            </a:lvl1pPr>
            <a:lvl2pPr marL="742950" indent="-285750">
              <a:spcBef>
                <a:spcPct val="45000"/>
              </a:spcBef>
              <a:buClr>
                <a:schemeClr val="tx1"/>
              </a:buClr>
              <a:buChar char="–"/>
              <a:defRPr kumimoji="1" sz="2400">
                <a:solidFill>
                  <a:schemeClr val="tx1"/>
                </a:solidFill>
                <a:latin typeface="Frutiger 55 Roman" pitchFamily="34" charset="0"/>
              </a:defRPr>
            </a:lvl2pPr>
            <a:lvl3pPr marL="1143000" indent="-228600">
              <a:spcBef>
                <a:spcPct val="45000"/>
              </a:spcBef>
              <a:buClr>
                <a:schemeClr val="tx1"/>
              </a:buClr>
              <a:buChar char="•"/>
              <a:defRPr kumimoji="1" sz="2400">
                <a:solidFill>
                  <a:schemeClr val="tx1"/>
                </a:solidFill>
                <a:latin typeface="Frutiger 55 Roman" pitchFamily="34" charset="0"/>
              </a:defRPr>
            </a:lvl3pPr>
            <a:lvl4pPr marL="1600200" indent="-228600">
              <a:spcBef>
                <a:spcPct val="45000"/>
              </a:spcBef>
              <a:buClr>
                <a:schemeClr val="tx1"/>
              </a:buClr>
              <a:buChar char="–"/>
              <a:defRPr kumimoji="1" sz="2400">
                <a:solidFill>
                  <a:schemeClr val="tx1"/>
                </a:solidFill>
                <a:latin typeface="Frutiger 55 Roman" pitchFamily="34" charset="0"/>
              </a:defRPr>
            </a:lvl4pPr>
            <a:lvl5pPr marL="2057400" indent="-228600">
              <a:spcBef>
                <a:spcPct val="20000"/>
              </a:spcBef>
              <a:buClr>
                <a:schemeClr val="tx1"/>
              </a:buClr>
              <a:buChar char="»"/>
              <a:defRPr kumimoji="1" sz="2000">
                <a:solidFill>
                  <a:schemeClr val="tx1"/>
                </a:solidFill>
                <a:latin typeface="Frutiger 55 Roman" pitchFamily="34" charset="0"/>
              </a:defRPr>
            </a:lvl5pPr>
            <a:lvl6pPr marL="25146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6pPr>
            <a:lvl7pPr marL="29718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7pPr>
            <a:lvl8pPr marL="34290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8pPr>
            <a:lvl9pPr marL="38862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9pPr>
          </a:lstStyle>
          <a:p>
            <a:pPr algn="ctr">
              <a:spcBef>
                <a:spcPct val="0"/>
              </a:spcBef>
              <a:buClrTx/>
              <a:buFontTx/>
              <a:buNone/>
            </a:pPr>
            <a:r>
              <a:rPr kumimoji="0" lang="en-US" altLang="en-US" i="1" dirty="0">
                <a:solidFill>
                  <a:srgbClr val="00B050"/>
                </a:solidFill>
                <a:latin typeface="Calibri" pitchFamily="34" charset="0"/>
              </a:rPr>
              <a:t>feature</a:t>
            </a:r>
            <a:r>
              <a:rPr kumimoji="0" lang="en-US" altLang="en-US" dirty="0">
                <a:solidFill>
                  <a:srgbClr val="00B050"/>
                </a:solidFill>
                <a:latin typeface="Calibri" pitchFamily="34" charset="0"/>
              </a:rPr>
              <a:t> </a:t>
            </a:r>
            <a:r>
              <a:rPr kumimoji="0" lang="en-US" altLang="en-US" dirty="0" smtClean="0">
                <a:solidFill>
                  <a:srgbClr val="00B050"/>
                </a:solidFill>
                <a:latin typeface="Calibri" pitchFamily="34" charset="0"/>
              </a:rPr>
              <a:t>3 </a:t>
            </a:r>
            <a:r>
              <a:rPr kumimoji="0" lang="en-US" altLang="en-US" dirty="0">
                <a:solidFill>
                  <a:srgbClr val="00B050"/>
                </a:solidFill>
                <a:latin typeface="Calibri" pitchFamily="34" charset="0"/>
              </a:rPr>
              <a:t>- </a:t>
            </a:r>
            <a:r>
              <a:rPr kumimoji="0" lang="en-US" altLang="en-US" i="1" dirty="0" smtClean="0">
                <a:solidFill>
                  <a:srgbClr val="00B050"/>
                </a:solidFill>
                <a:latin typeface="Calibri" pitchFamily="34" charset="0"/>
              </a:rPr>
              <a:t>Collaborative Filtering Score</a:t>
            </a:r>
            <a:endParaRPr kumimoji="0" lang="en-US" altLang="en-US" dirty="0">
              <a:solidFill>
                <a:srgbClr val="00B050"/>
              </a:solidFill>
              <a:latin typeface="Calibri" pitchFamily="34" charset="0"/>
            </a:endParaRPr>
          </a:p>
        </p:txBody>
      </p:sp>
    </p:spTree>
    <p:extLst>
      <p:ext uri="{BB962C8B-B14F-4D97-AF65-F5344CB8AC3E}">
        <p14:creationId xmlns:p14="http://schemas.microsoft.com/office/powerpoint/2010/main" val="265941054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down)">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wipe(down)">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wipe(down)">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wipe(down)">
                                      <p:cBhvr>
                                        <p:cTn id="22"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white">
          <a:xfrm>
            <a:off x="0" y="0"/>
            <a:ext cx="9144000" cy="65405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45000"/>
              </a:spcBef>
              <a:buClr>
                <a:schemeClr val="tx1"/>
              </a:buClr>
              <a:buChar char="•"/>
              <a:defRPr kumimoji="1" sz="2400">
                <a:solidFill>
                  <a:schemeClr val="tx1"/>
                </a:solidFill>
                <a:latin typeface="Frutiger 55 Roman" pitchFamily="34" charset="0"/>
              </a:defRPr>
            </a:lvl1pPr>
            <a:lvl2pPr marL="742950" indent="-285750">
              <a:spcBef>
                <a:spcPct val="45000"/>
              </a:spcBef>
              <a:buClr>
                <a:schemeClr val="tx1"/>
              </a:buClr>
              <a:buChar char="–"/>
              <a:defRPr kumimoji="1" sz="2400">
                <a:solidFill>
                  <a:schemeClr val="tx1"/>
                </a:solidFill>
                <a:latin typeface="Frutiger 55 Roman" pitchFamily="34" charset="0"/>
              </a:defRPr>
            </a:lvl2pPr>
            <a:lvl3pPr marL="1143000" indent="-228600">
              <a:spcBef>
                <a:spcPct val="45000"/>
              </a:spcBef>
              <a:buClr>
                <a:schemeClr val="tx1"/>
              </a:buClr>
              <a:buChar char="•"/>
              <a:defRPr kumimoji="1" sz="2400">
                <a:solidFill>
                  <a:schemeClr val="tx1"/>
                </a:solidFill>
                <a:latin typeface="Frutiger 55 Roman" pitchFamily="34" charset="0"/>
              </a:defRPr>
            </a:lvl3pPr>
            <a:lvl4pPr marL="1600200" indent="-228600">
              <a:spcBef>
                <a:spcPct val="45000"/>
              </a:spcBef>
              <a:buClr>
                <a:schemeClr val="tx1"/>
              </a:buClr>
              <a:buChar char="–"/>
              <a:defRPr kumimoji="1" sz="2400">
                <a:solidFill>
                  <a:schemeClr val="tx1"/>
                </a:solidFill>
                <a:latin typeface="Frutiger 55 Roman" pitchFamily="34" charset="0"/>
              </a:defRPr>
            </a:lvl4pPr>
            <a:lvl5pPr marL="2057400" indent="-228600">
              <a:spcBef>
                <a:spcPct val="20000"/>
              </a:spcBef>
              <a:buClr>
                <a:schemeClr val="tx1"/>
              </a:buClr>
              <a:buChar char="»"/>
              <a:defRPr kumimoji="1" sz="2000">
                <a:solidFill>
                  <a:schemeClr val="tx1"/>
                </a:solidFill>
                <a:latin typeface="Frutiger 55 Roman" pitchFamily="34" charset="0"/>
              </a:defRPr>
            </a:lvl5pPr>
            <a:lvl6pPr marL="25146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6pPr>
            <a:lvl7pPr marL="29718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7pPr>
            <a:lvl8pPr marL="34290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8pPr>
            <a:lvl9pPr marL="38862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9pPr>
          </a:lstStyle>
          <a:p>
            <a:pPr>
              <a:spcBef>
                <a:spcPct val="0"/>
              </a:spcBef>
              <a:buClrTx/>
              <a:buFontTx/>
              <a:buNone/>
            </a:pPr>
            <a:endParaRPr kumimoji="0" lang="en-US" altLang="en-US" dirty="0">
              <a:latin typeface="Arial" charset="0"/>
            </a:endParaRPr>
          </a:p>
        </p:txBody>
      </p:sp>
      <p:sp>
        <p:nvSpPr>
          <p:cNvPr id="22531" name="标题 1"/>
          <p:cNvSpPr>
            <a:spLocks noGrp="1"/>
          </p:cNvSpPr>
          <p:nvPr>
            <p:ph type="title"/>
          </p:nvPr>
        </p:nvSpPr>
        <p:spPr>
          <a:xfrm>
            <a:off x="0" y="4763"/>
            <a:ext cx="9144000" cy="1143000"/>
          </a:xfrm>
        </p:spPr>
        <p:txBody>
          <a:bodyPr/>
          <a:lstStyle/>
          <a:p>
            <a:r>
              <a:rPr lang="en-US" altLang="en-US" sz="3000" dirty="0">
                <a:solidFill>
                  <a:srgbClr val="296DC1"/>
                </a:solidFill>
                <a:latin typeface="Calibri" pitchFamily="34" charset="0"/>
              </a:rPr>
              <a:t>FEATURE ENGINEERING</a:t>
            </a:r>
            <a:endParaRPr lang="en-US" altLang="en-US" sz="3000" dirty="0" smtClean="0">
              <a:solidFill>
                <a:srgbClr val="296DC1"/>
              </a:solidFill>
              <a:latin typeface="Calibri" pitchFamily="34" charset="0"/>
            </a:endParaRPr>
          </a:p>
        </p:txBody>
      </p:sp>
      <p:sp>
        <p:nvSpPr>
          <p:cNvPr id="11" name="页脚占位符 3"/>
          <p:cNvSpPr>
            <a:spLocks noGrp="1"/>
          </p:cNvSpPr>
          <p:nvPr>
            <p:ph type="ftr" sz="quarter" idx="10"/>
          </p:nvPr>
        </p:nvSpPr>
        <p:spPr>
          <a:xfrm>
            <a:off x="220663" y="6334125"/>
            <a:ext cx="8496300" cy="523875"/>
          </a:xfrm>
        </p:spPr>
        <p:txBody>
          <a:bodyPr/>
          <a:lstStyle/>
          <a:p>
            <a:pPr>
              <a:defRPr/>
            </a:pPr>
            <a:r>
              <a:rPr lang="en-US" altLang="en-US" dirty="0"/>
              <a:t>FSE 2014			VITAL Lab @ Ohio University</a:t>
            </a:r>
          </a:p>
        </p:txBody>
      </p:sp>
      <mc:AlternateContent xmlns:mc="http://schemas.openxmlformats.org/markup-compatibility/2006" xmlns:a14="http://schemas.microsoft.com/office/drawing/2010/main">
        <mc:Choice Requires="a14">
          <p:sp>
            <p:nvSpPr>
              <p:cNvPr id="3" name="TextBox 2"/>
              <p:cNvSpPr txBox="1"/>
              <p:nvPr/>
            </p:nvSpPr>
            <p:spPr>
              <a:xfrm>
                <a:off x="423581" y="1640541"/>
                <a:ext cx="8296836" cy="860620"/>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sz="2800" i="1" smtClean="0">
                              <a:solidFill>
                                <a:srgbClr val="00B050"/>
                              </a:solidFill>
                              <a:latin typeface="Cambria Math"/>
                              <a:ea typeface="Cambria Math" panose="02040503050406030204" pitchFamily="18" charset="0"/>
                            </a:rPr>
                          </m:ctrlPr>
                        </m:sSubPr>
                        <m:e>
                          <m:r>
                            <a:rPr lang="el-GR" sz="2800" b="0" i="1" smtClean="0">
                              <a:solidFill>
                                <a:srgbClr val="00B050"/>
                              </a:solidFill>
                              <a:latin typeface="Cambria Math"/>
                              <a:ea typeface="Cambria Math" panose="02040503050406030204" pitchFamily="18" charset="0"/>
                            </a:rPr>
                            <m:t>𝜙</m:t>
                          </m:r>
                        </m:e>
                        <m:sub>
                          <m:r>
                            <a:rPr lang="en-US" sz="2800" b="0" i="1" smtClean="0">
                              <a:solidFill>
                                <a:srgbClr val="00B050"/>
                              </a:solidFill>
                              <a:latin typeface="Cambria Math"/>
                              <a:ea typeface="Cambria Math" panose="02040503050406030204" pitchFamily="18" charset="0"/>
                            </a:rPr>
                            <m:t>4</m:t>
                          </m:r>
                        </m:sub>
                      </m:sSub>
                      <m:d>
                        <m:dPr>
                          <m:ctrlPr>
                            <a:rPr lang="en-US" sz="2800" i="1" smtClean="0">
                              <a:latin typeface="Cambria Math"/>
                              <a:ea typeface="Cambria Math" panose="02040503050406030204" pitchFamily="18" charset="0"/>
                            </a:rPr>
                          </m:ctrlPr>
                        </m:dPr>
                        <m:e>
                          <m:r>
                            <a:rPr lang="en-US" sz="2800" b="0" i="1" smtClean="0">
                              <a:solidFill>
                                <a:srgbClr val="7030A0"/>
                              </a:solidFill>
                              <a:latin typeface="Cambria Math" panose="02040503050406030204" pitchFamily="18" charset="0"/>
                              <a:ea typeface="Cambria Math" panose="02040503050406030204" pitchFamily="18" charset="0"/>
                            </a:rPr>
                            <m:t>𝑟</m:t>
                          </m:r>
                          <m:r>
                            <a:rPr lang="en-US" sz="2800" b="0" i="1" smtClean="0">
                              <a:latin typeface="Cambria Math" panose="02040503050406030204" pitchFamily="18" charset="0"/>
                              <a:ea typeface="Cambria Math" panose="02040503050406030204" pitchFamily="18" charset="0"/>
                            </a:rPr>
                            <m:t>, </m:t>
                          </m:r>
                          <m:r>
                            <a:rPr lang="en-US" sz="2800" b="0" i="1" smtClean="0">
                              <a:solidFill>
                                <a:srgbClr val="0070C0"/>
                              </a:solidFill>
                              <a:latin typeface="Cambria Math" panose="02040503050406030204" pitchFamily="18" charset="0"/>
                              <a:ea typeface="Cambria Math" panose="02040503050406030204" pitchFamily="18" charset="0"/>
                            </a:rPr>
                            <m:t>𝑠</m:t>
                          </m:r>
                        </m:e>
                      </m:d>
                      <m:r>
                        <a:rPr lang="en-US" sz="2800" b="0" i="1" smtClean="0">
                          <a:latin typeface="Cambria Math" panose="02040503050406030204" pitchFamily="18" charset="0"/>
                          <a:ea typeface="Cambria Math" panose="02040503050406030204" pitchFamily="18" charset="0"/>
                        </a:rPr>
                        <m:t>=</m:t>
                      </m:r>
                      <m:r>
                        <a:rPr lang="en-US" sz="2800" b="0" i="1" smtClean="0">
                          <a:latin typeface="Cambria Math"/>
                          <a:ea typeface="Cambria Math" panose="02040503050406030204" pitchFamily="18" charset="0"/>
                        </a:rPr>
                        <m:t> </m:t>
                      </m:r>
                      <m:d>
                        <m:dPr>
                          <m:begChr m:val="{"/>
                          <m:endChr m:val=""/>
                          <m:ctrlPr>
                            <a:rPr lang="en-US" sz="2800" b="0" i="1" smtClean="0">
                              <a:latin typeface="Cambria Math"/>
                              <a:ea typeface="Cambria Math" panose="02040503050406030204" pitchFamily="18" charset="0"/>
                            </a:rPr>
                          </m:ctrlPr>
                        </m:dPr>
                        <m:e>
                          <m:eqArr>
                            <m:eqArrPr>
                              <m:ctrlPr>
                                <a:rPr lang="en-US" sz="2800" b="0" i="1" smtClean="0">
                                  <a:latin typeface="Cambria Math"/>
                                  <a:ea typeface="Cambria Math" panose="02040503050406030204" pitchFamily="18" charset="0"/>
                                </a:rPr>
                              </m:ctrlPr>
                            </m:eqArrPr>
                            <m:e>
                              <m:d>
                                <m:dPr>
                                  <m:begChr m:val="|"/>
                                  <m:endChr m:val="|"/>
                                  <m:ctrlPr>
                                    <a:rPr lang="en-US" sz="2800" b="0" i="1" smtClean="0">
                                      <a:latin typeface="Cambria Math"/>
                                      <a:ea typeface="Cambria Math" panose="02040503050406030204" pitchFamily="18" charset="0"/>
                                    </a:rPr>
                                  </m:ctrlPr>
                                </m:dPr>
                                <m:e>
                                  <m:r>
                                    <a:rPr lang="en-US" sz="2800" b="0" i="1" smtClean="0">
                                      <a:solidFill>
                                        <a:srgbClr val="0070C0"/>
                                      </a:solidFill>
                                      <a:latin typeface="Cambria Math" panose="02040503050406030204" pitchFamily="18" charset="0"/>
                                      <a:ea typeface="Cambria Math" panose="02040503050406030204" pitchFamily="18" charset="0"/>
                                    </a:rPr>
                                    <m:t>𝑠</m:t>
                                  </m:r>
                                  <m:r>
                                    <a:rPr lang="en-US" sz="2800" b="0" i="1" smtClean="0">
                                      <a:solidFill>
                                        <a:srgbClr val="0070C0"/>
                                      </a:solidFill>
                                      <a:latin typeface="Cambria Math"/>
                                      <a:ea typeface="Cambria Math" panose="02040503050406030204" pitchFamily="18" charset="0"/>
                                    </a:rPr>
                                    <m:t>.</m:t>
                                  </m:r>
                                  <m:r>
                                    <a:rPr lang="en-US" sz="2800" b="0" i="1" smtClean="0">
                                      <a:solidFill>
                                        <a:srgbClr val="0070C0"/>
                                      </a:solidFill>
                                      <a:latin typeface="Cambria Math"/>
                                      <a:ea typeface="Cambria Math" panose="02040503050406030204" pitchFamily="18" charset="0"/>
                                    </a:rPr>
                                    <m:t>𝑐𝑙𝑎𝑠𝑠</m:t>
                                  </m:r>
                                </m:e>
                              </m:d>
                              <m:r>
                                <a:rPr lang="en-US" sz="2800" b="0" i="1" smtClean="0">
                                  <a:latin typeface="Cambria Math"/>
                                  <a:ea typeface="Cambria Math" panose="02040503050406030204" pitchFamily="18" charset="0"/>
                                </a:rPr>
                                <m:t>     </m:t>
                              </m:r>
                              <m:r>
                                <a:rPr lang="en-US" sz="2800" b="0" i="1" smtClean="0">
                                  <a:latin typeface="Cambria Math"/>
                                  <a:ea typeface="Cambria Math" panose="02040503050406030204" pitchFamily="18" charset="0"/>
                                </a:rPr>
                                <m:t>𝑖𝑓</m:t>
                              </m:r>
                              <m:r>
                                <a:rPr lang="en-US" sz="2800" b="0" i="1" smtClean="0">
                                  <a:latin typeface="Cambria Math"/>
                                  <a:ea typeface="Cambria Math" panose="02040503050406030204" pitchFamily="18" charset="0"/>
                                </a:rPr>
                                <m:t> </m:t>
                              </m:r>
                              <m:r>
                                <a:rPr lang="en-US" sz="2800" b="0" i="1" smtClean="0">
                                  <a:solidFill>
                                    <a:srgbClr val="0070C0"/>
                                  </a:solidFill>
                                  <a:latin typeface="Cambria Math" panose="02040503050406030204" pitchFamily="18" charset="0"/>
                                  <a:ea typeface="Cambria Math" panose="02040503050406030204" pitchFamily="18" charset="0"/>
                                </a:rPr>
                                <m:t>𝑠</m:t>
                              </m:r>
                              <m:r>
                                <a:rPr lang="en-US" sz="2800" b="0" i="1" smtClean="0">
                                  <a:solidFill>
                                    <a:srgbClr val="0070C0"/>
                                  </a:solidFill>
                                  <a:latin typeface="Cambria Math"/>
                                  <a:ea typeface="Cambria Math" panose="02040503050406030204" pitchFamily="18" charset="0"/>
                                </a:rPr>
                                <m:t>.</m:t>
                              </m:r>
                              <m:r>
                                <a:rPr lang="en-US" sz="2800" b="0" i="1" smtClean="0">
                                  <a:solidFill>
                                    <a:srgbClr val="0070C0"/>
                                  </a:solidFill>
                                  <a:latin typeface="Cambria Math"/>
                                  <a:ea typeface="Cambria Math" panose="02040503050406030204" pitchFamily="18" charset="0"/>
                                </a:rPr>
                                <m:t>𝑐𝑙𝑎𝑠𝑠</m:t>
                              </m:r>
                              <m:r>
                                <a:rPr lang="en-US" sz="2800" b="0" i="1" smtClean="0">
                                  <a:solidFill>
                                    <a:schemeClr val="tx1"/>
                                  </a:solidFill>
                                  <a:latin typeface="Cambria Math"/>
                                  <a:ea typeface="Cambria Math"/>
                                </a:rPr>
                                <m:t>∈</m:t>
                              </m:r>
                              <m:r>
                                <a:rPr lang="en-US" sz="2800" b="0" i="1" smtClean="0">
                                  <a:solidFill>
                                    <a:srgbClr val="7030A0"/>
                                  </a:solidFill>
                                  <a:latin typeface="Cambria Math" panose="02040503050406030204" pitchFamily="18" charset="0"/>
                                  <a:ea typeface="Cambria Math" panose="02040503050406030204" pitchFamily="18" charset="0"/>
                                </a:rPr>
                                <m:t>𝑟</m:t>
                              </m:r>
                            </m:e>
                            <m:e>
                              <m:r>
                                <a:rPr lang="en-US" sz="2800" b="0" i="1" smtClean="0">
                                  <a:latin typeface="Cambria Math"/>
                                  <a:ea typeface="Cambria Math" panose="02040503050406030204" pitchFamily="18" charset="0"/>
                                </a:rPr>
                                <m:t>0           </m:t>
                              </m:r>
                              <m:r>
                                <a:rPr lang="en-US" sz="2800" b="0" i="1" smtClean="0">
                                  <a:latin typeface="Cambria Math"/>
                                  <a:ea typeface="Cambria Math" panose="02040503050406030204" pitchFamily="18" charset="0"/>
                                </a:rPr>
                                <m:t>𝑜𝑡h𝑒𝑟𝑤𝑖𝑠𝑒</m:t>
                              </m:r>
                            </m:e>
                          </m:eqArr>
                        </m:e>
                      </m:d>
                    </m:oMath>
                  </m:oMathPara>
                </a14:m>
                <a:endParaRPr lang="en-US" sz="2800" i="1" dirty="0" smtClean="0">
                  <a:solidFill>
                    <a:schemeClr val="tx1"/>
                  </a:solidFill>
                  <a:latin typeface="Cambria Math" panose="02040503050406030204" pitchFamily="18" charset="0"/>
                  <a:ea typeface="Cambria Math" panose="02040503050406030204" pitchFamily="18"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423581" y="1640541"/>
                <a:ext cx="8296836" cy="860620"/>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725052" y="2693768"/>
                <a:ext cx="7693892" cy="1569660"/>
              </a:xfrm>
              <a:prstGeom prst="rect">
                <a:avLst/>
              </a:prstGeom>
              <a:noFill/>
            </p:spPr>
            <p:txBody>
              <a:bodyPr wrap="square" rtlCol="0">
                <a:spAutoFit/>
              </a:bodyPr>
              <a:lstStyle/>
              <a:p>
                <a:pPr marL="457200" indent="-457200">
                  <a:buFont typeface="Arial" panose="020B0604020202020204" pitchFamily="34" charset="0"/>
                  <a:buChar char="•"/>
                </a:pPr>
                <a14:m>
                  <m:oMath xmlns:m="http://schemas.openxmlformats.org/officeDocument/2006/math">
                    <m:r>
                      <a:rPr lang="en-US" b="0" i="1" smtClean="0">
                        <a:solidFill>
                          <a:srgbClr val="7030A0"/>
                        </a:solidFill>
                        <a:latin typeface="Cambria Math" panose="02040503050406030204" pitchFamily="18" charset="0"/>
                        <a:ea typeface="Cambria Math" panose="02040503050406030204" pitchFamily="18" charset="0"/>
                      </a:rPr>
                      <m:t>𝑟</m:t>
                    </m:r>
                  </m:oMath>
                </a14:m>
                <a:r>
                  <a:rPr lang="en-US" i="1" dirty="0" smtClean="0">
                    <a:latin typeface="Cambria Math" panose="02040503050406030204" pitchFamily="18" charset="0"/>
                    <a:ea typeface="Cambria Math" panose="02040503050406030204" pitchFamily="18" charset="0"/>
                  </a:rPr>
                  <a:t>		</a:t>
                </a:r>
                <a:r>
                  <a:rPr lang="en-US" dirty="0" smtClean="0">
                    <a:latin typeface="Calibri" panose="020F0502020204030204" pitchFamily="34" charset="0"/>
                    <a:ea typeface="Cambria Math" panose="02040503050406030204" pitchFamily="18" charset="0"/>
                  </a:rPr>
                  <a:t>--	a </a:t>
                </a:r>
                <a:r>
                  <a:rPr lang="en-US" dirty="0" smtClean="0">
                    <a:solidFill>
                      <a:srgbClr val="7030A0"/>
                    </a:solidFill>
                    <a:latin typeface="Calibri" panose="020F0502020204030204" pitchFamily="34" charset="0"/>
                    <a:ea typeface="Cambria Math" panose="02040503050406030204" pitchFamily="18" charset="0"/>
                  </a:rPr>
                  <a:t>bug report</a:t>
                </a:r>
              </a:p>
              <a:p>
                <a:pPr marL="457200" indent="-457200">
                  <a:buFont typeface="Arial" panose="020B0604020202020204" pitchFamily="34" charset="0"/>
                  <a:buChar char="•"/>
                </a:pPr>
                <a14:m>
                  <m:oMath xmlns:m="http://schemas.openxmlformats.org/officeDocument/2006/math">
                    <m:r>
                      <a:rPr lang="en-US" b="0" i="1" smtClean="0">
                        <a:solidFill>
                          <a:srgbClr val="0070C0"/>
                        </a:solidFill>
                        <a:latin typeface="Cambria Math" panose="02040503050406030204" pitchFamily="18" charset="0"/>
                        <a:ea typeface="Cambria Math" panose="02040503050406030204" pitchFamily="18" charset="0"/>
                      </a:rPr>
                      <m:t>𝑠</m:t>
                    </m:r>
                  </m:oMath>
                </a14:m>
                <a:r>
                  <a:rPr lang="en-US" b="0" i="1" dirty="0" smtClean="0">
                    <a:solidFill>
                      <a:srgbClr val="0070C0"/>
                    </a:solidFill>
                    <a:latin typeface="Cambria Math" panose="02040503050406030204" pitchFamily="18" charset="0"/>
                    <a:ea typeface="Cambria Math" panose="02040503050406030204" pitchFamily="18" charset="0"/>
                  </a:rPr>
                  <a:t>		</a:t>
                </a:r>
                <a:r>
                  <a:rPr lang="en-US" altLang="zh-CN" b="0" dirty="0" smtClean="0">
                    <a:solidFill>
                      <a:srgbClr val="0070C0"/>
                    </a:solidFill>
                    <a:latin typeface="Calibri" panose="020F0502020204030204" pitchFamily="34" charset="0"/>
                    <a:ea typeface="Cambria Math" panose="02040503050406030204" pitchFamily="18" charset="0"/>
                  </a:rPr>
                  <a:t>--	</a:t>
                </a:r>
                <a:r>
                  <a:rPr lang="en-US" altLang="zh-CN" b="0" dirty="0" smtClean="0">
                    <a:latin typeface="Calibri" panose="020F0502020204030204" pitchFamily="34" charset="0"/>
                    <a:ea typeface="Cambria Math" panose="02040503050406030204" pitchFamily="18" charset="0"/>
                  </a:rPr>
                  <a:t>a </a:t>
                </a:r>
                <a:r>
                  <a:rPr lang="en-US" altLang="zh-CN" b="0" dirty="0" smtClean="0">
                    <a:solidFill>
                      <a:srgbClr val="0070C0"/>
                    </a:solidFill>
                    <a:latin typeface="Calibri" panose="020F0502020204030204" pitchFamily="34" charset="0"/>
                    <a:ea typeface="Cambria Math" panose="02040503050406030204" pitchFamily="18" charset="0"/>
                  </a:rPr>
                  <a:t>source code file</a:t>
                </a:r>
              </a:p>
              <a:p>
                <a:pPr marL="457200" indent="-457200">
                  <a:buFont typeface="Arial" panose="020B0604020202020204" pitchFamily="34" charset="0"/>
                  <a:buChar char="•"/>
                </a:pPr>
                <a14:m>
                  <m:oMath xmlns:m="http://schemas.openxmlformats.org/officeDocument/2006/math">
                    <m:r>
                      <a:rPr lang="en-US" b="0" i="1" smtClean="0">
                        <a:solidFill>
                          <a:srgbClr val="0070C0"/>
                        </a:solidFill>
                        <a:latin typeface="Cambria Math" panose="02040503050406030204" pitchFamily="18" charset="0"/>
                        <a:ea typeface="Cambria Math" panose="02040503050406030204" pitchFamily="18" charset="0"/>
                      </a:rPr>
                      <m:t>𝑠</m:t>
                    </m:r>
                    <m:r>
                      <a:rPr lang="en-US" b="0" i="1" smtClean="0">
                        <a:solidFill>
                          <a:srgbClr val="0070C0"/>
                        </a:solidFill>
                        <a:latin typeface="Cambria Math"/>
                        <a:ea typeface="Cambria Math" panose="02040503050406030204" pitchFamily="18" charset="0"/>
                      </a:rPr>
                      <m:t>.</m:t>
                    </m:r>
                    <m:r>
                      <a:rPr lang="en-US" b="0" i="1" smtClean="0">
                        <a:solidFill>
                          <a:srgbClr val="0070C0"/>
                        </a:solidFill>
                        <a:latin typeface="Cambria Math"/>
                        <a:ea typeface="Cambria Math" panose="02040503050406030204" pitchFamily="18" charset="0"/>
                      </a:rPr>
                      <m:t>𝑐𝑙𝑎𝑠𝑠</m:t>
                    </m:r>
                  </m:oMath>
                </a14:m>
                <a:r>
                  <a:rPr lang="en-US" b="0" dirty="0" smtClean="0">
                    <a:latin typeface="Calibri" panose="020F0502020204030204" pitchFamily="34" charset="0"/>
                    <a:ea typeface="Cambria Math" panose="02040503050406030204" pitchFamily="18" charset="0"/>
                  </a:rPr>
                  <a:t>	--	the top-level public class name of </a:t>
                </a:r>
                <a14:m>
                  <m:oMath xmlns:m="http://schemas.openxmlformats.org/officeDocument/2006/math">
                    <m:r>
                      <a:rPr lang="en-US" b="0" i="1" smtClean="0">
                        <a:solidFill>
                          <a:srgbClr val="0070C0"/>
                        </a:solidFill>
                        <a:latin typeface="Cambria Math" panose="02040503050406030204" pitchFamily="18" charset="0"/>
                        <a:ea typeface="Cambria Math" panose="02040503050406030204" pitchFamily="18" charset="0"/>
                      </a:rPr>
                      <m:t>𝑠</m:t>
                    </m:r>
                  </m:oMath>
                </a14:m>
                <a:endParaRPr lang="en-US" b="0" dirty="0" smtClean="0">
                  <a:latin typeface="Calibri" panose="020F0502020204030204" pitchFamily="34" charset="0"/>
                  <a:ea typeface="Cambria Math" panose="02040503050406030204" pitchFamily="18" charset="0"/>
                </a:endParaRPr>
              </a:p>
              <a:p>
                <a:pPr marL="457200" indent="-457200">
                  <a:buFont typeface="Arial" panose="020B0604020202020204" pitchFamily="34" charset="0"/>
                  <a:buChar char="•"/>
                </a:pPr>
                <a14:m>
                  <m:oMath xmlns:m="http://schemas.openxmlformats.org/officeDocument/2006/math">
                    <m:d>
                      <m:dPr>
                        <m:begChr m:val="|"/>
                        <m:endChr m:val="|"/>
                        <m:ctrlPr>
                          <a:rPr lang="en-US" b="0" i="1" smtClean="0">
                            <a:latin typeface="Cambria Math"/>
                            <a:ea typeface="Cambria Math" panose="02040503050406030204" pitchFamily="18" charset="0"/>
                          </a:rPr>
                        </m:ctrlPr>
                      </m:dPr>
                      <m:e>
                        <m:r>
                          <a:rPr lang="en-US" b="0" i="1" smtClean="0">
                            <a:solidFill>
                              <a:srgbClr val="0070C0"/>
                            </a:solidFill>
                            <a:latin typeface="Cambria Math" panose="02040503050406030204" pitchFamily="18" charset="0"/>
                            <a:ea typeface="Cambria Math" panose="02040503050406030204" pitchFamily="18" charset="0"/>
                          </a:rPr>
                          <m:t>𝑠</m:t>
                        </m:r>
                        <m:r>
                          <a:rPr lang="en-US" b="0" i="1" smtClean="0">
                            <a:solidFill>
                              <a:srgbClr val="0070C0"/>
                            </a:solidFill>
                            <a:latin typeface="Cambria Math"/>
                            <a:ea typeface="Cambria Math" panose="02040503050406030204" pitchFamily="18" charset="0"/>
                          </a:rPr>
                          <m:t>.</m:t>
                        </m:r>
                        <m:r>
                          <a:rPr lang="en-US" b="0" i="1" smtClean="0">
                            <a:solidFill>
                              <a:srgbClr val="0070C0"/>
                            </a:solidFill>
                            <a:latin typeface="Cambria Math"/>
                            <a:ea typeface="Cambria Math" panose="02040503050406030204" pitchFamily="18" charset="0"/>
                          </a:rPr>
                          <m:t>𝑐𝑙𝑎𝑠𝑠</m:t>
                        </m:r>
                      </m:e>
                    </m:d>
                  </m:oMath>
                </a14:m>
                <a:r>
                  <a:rPr lang="en-US" i="1" dirty="0" smtClean="0">
                    <a:latin typeface="Cambria Math" panose="02040503050406030204" pitchFamily="18" charset="0"/>
                    <a:ea typeface="Cambria Math" panose="02040503050406030204" pitchFamily="18" charset="0"/>
                  </a:rPr>
                  <a:t>	</a:t>
                </a:r>
                <a:r>
                  <a:rPr lang="en-US" dirty="0" smtClean="0">
                    <a:latin typeface="Calibri" panose="020F0502020204030204" pitchFamily="34" charset="0"/>
                    <a:ea typeface="Cambria Math" panose="02040503050406030204" pitchFamily="18" charset="0"/>
                  </a:rPr>
                  <a:t>--	the name length</a:t>
                </a:r>
              </a:p>
            </p:txBody>
          </p:sp>
        </mc:Choice>
        <mc:Fallback xmlns="">
          <p:sp>
            <p:nvSpPr>
              <p:cNvPr id="10" name="TextBox 9"/>
              <p:cNvSpPr txBox="1">
                <a:spLocks noRot="1" noChangeAspect="1" noMove="1" noResize="1" noEditPoints="1" noAdjustHandles="1" noChangeArrowheads="1" noChangeShapeType="1" noTextEdit="1"/>
              </p:cNvSpPr>
              <p:nvPr/>
            </p:nvSpPr>
            <p:spPr>
              <a:xfrm>
                <a:off x="725052" y="2693768"/>
                <a:ext cx="7693892" cy="1569660"/>
              </a:xfrm>
              <a:prstGeom prst="rect">
                <a:avLst/>
              </a:prstGeom>
              <a:blipFill rotWithShape="1">
                <a:blip r:embed="rId4"/>
                <a:stretch>
                  <a:fillRect l="-1109" t="-3113" b="-8171"/>
                </a:stretch>
              </a:blipFill>
            </p:spPr>
            <p:txBody>
              <a:bodyPr/>
              <a:lstStyle/>
              <a:p>
                <a:r>
                  <a:rPr lang="en-US">
                    <a:noFill/>
                  </a:rPr>
                  <a:t> </a:t>
                </a:r>
              </a:p>
            </p:txBody>
          </p:sp>
        </mc:Fallback>
      </mc:AlternateContent>
      <p:sp>
        <p:nvSpPr>
          <p:cNvPr id="8" name="TextBox 1"/>
          <p:cNvSpPr txBox="1">
            <a:spLocks noChangeArrowheads="1"/>
          </p:cNvSpPr>
          <p:nvPr/>
        </p:nvSpPr>
        <p:spPr bwMode="auto">
          <a:xfrm>
            <a:off x="1748630" y="1004329"/>
            <a:ext cx="56467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5000"/>
              </a:spcBef>
              <a:buClr>
                <a:schemeClr val="tx1"/>
              </a:buClr>
              <a:buChar char="•"/>
              <a:defRPr kumimoji="1" sz="2400">
                <a:solidFill>
                  <a:schemeClr val="tx1"/>
                </a:solidFill>
                <a:latin typeface="Frutiger 55 Roman" pitchFamily="34" charset="0"/>
              </a:defRPr>
            </a:lvl1pPr>
            <a:lvl2pPr marL="742950" indent="-285750">
              <a:spcBef>
                <a:spcPct val="45000"/>
              </a:spcBef>
              <a:buClr>
                <a:schemeClr val="tx1"/>
              </a:buClr>
              <a:buChar char="–"/>
              <a:defRPr kumimoji="1" sz="2400">
                <a:solidFill>
                  <a:schemeClr val="tx1"/>
                </a:solidFill>
                <a:latin typeface="Frutiger 55 Roman" pitchFamily="34" charset="0"/>
              </a:defRPr>
            </a:lvl2pPr>
            <a:lvl3pPr marL="1143000" indent="-228600">
              <a:spcBef>
                <a:spcPct val="45000"/>
              </a:spcBef>
              <a:buClr>
                <a:schemeClr val="tx1"/>
              </a:buClr>
              <a:buChar char="•"/>
              <a:defRPr kumimoji="1" sz="2400">
                <a:solidFill>
                  <a:schemeClr val="tx1"/>
                </a:solidFill>
                <a:latin typeface="Frutiger 55 Roman" pitchFamily="34" charset="0"/>
              </a:defRPr>
            </a:lvl3pPr>
            <a:lvl4pPr marL="1600200" indent="-228600">
              <a:spcBef>
                <a:spcPct val="45000"/>
              </a:spcBef>
              <a:buClr>
                <a:schemeClr val="tx1"/>
              </a:buClr>
              <a:buChar char="–"/>
              <a:defRPr kumimoji="1" sz="2400">
                <a:solidFill>
                  <a:schemeClr val="tx1"/>
                </a:solidFill>
                <a:latin typeface="Frutiger 55 Roman" pitchFamily="34" charset="0"/>
              </a:defRPr>
            </a:lvl4pPr>
            <a:lvl5pPr marL="2057400" indent="-228600">
              <a:spcBef>
                <a:spcPct val="20000"/>
              </a:spcBef>
              <a:buClr>
                <a:schemeClr val="tx1"/>
              </a:buClr>
              <a:buChar char="»"/>
              <a:defRPr kumimoji="1" sz="2000">
                <a:solidFill>
                  <a:schemeClr val="tx1"/>
                </a:solidFill>
                <a:latin typeface="Frutiger 55 Roman" pitchFamily="34" charset="0"/>
              </a:defRPr>
            </a:lvl5pPr>
            <a:lvl6pPr marL="25146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6pPr>
            <a:lvl7pPr marL="29718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7pPr>
            <a:lvl8pPr marL="34290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8pPr>
            <a:lvl9pPr marL="38862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9pPr>
          </a:lstStyle>
          <a:p>
            <a:pPr algn="ctr">
              <a:spcBef>
                <a:spcPct val="0"/>
              </a:spcBef>
              <a:buClrTx/>
              <a:buFontTx/>
              <a:buNone/>
            </a:pPr>
            <a:r>
              <a:rPr kumimoji="0" lang="en-US" altLang="en-US" i="1" dirty="0">
                <a:solidFill>
                  <a:srgbClr val="00B050"/>
                </a:solidFill>
                <a:latin typeface="Calibri" pitchFamily="34" charset="0"/>
              </a:rPr>
              <a:t>feature</a:t>
            </a:r>
            <a:r>
              <a:rPr kumimoji="0" lang="en-US" altLang="en-US" dirty="0">
                <a:solidFill>
                  <a:srgbClr val="00B050"/>
                </a:solidFill>
                <a:latin typeface="Calibri" pitchFamily="34" charset="0"/>
              </a:rPr>
              <a:t> </a:t>
            </a:r>
            <a:r>
              <a:rPr kumimoji="0" lang="en-US" altLang="en-US" dirty="0" smtClean="0">
                <a:solidFill>
                  <a:srgbClr val="00B050"/>
                </a:solidFill>
                <a:latin typeface="Calibri" pitchFamily="34" charset="0"/>
              </a:rPr>
              <a:t>4 </a:t>
            </a:r>
            <a:r>
              <a:rPr kumimoji="0" lang="en-US" altLang="en-US" dirty="0">
                <a:solidFill>
                  <a:srgbClr val="00B050"/>
                </a:solidFill>
                <a:latin typeface="Calibri" pitchFamily="34" charset="0"/>
              </a:rPr>
              <a:t>- </a:t>
            </a:r>
            <a:r>
              <a:rPr kumimoji="0" lang="en-US" altLang="en-US" i="1" dirty="0" smtClean="0">
                <a:solidFill>
                  <a:srgbClr val="00B050"/>
                </a:solidFill>
                <a:latin typeface="Calibri" pitchFamily="34" charset="0"/>
              </a:rPr>
              <a:t>Class Name Similarity</a:t>
            </a:r>
            <a:endParaRPr kumimoji="0" lang="en-US" altLang="en-US" dirty="0">
              <a:solidFill>
                <a:srgbClr val="00B050"/>
              </a:solidFill>
              <a:latin typeface="Calibri" pitchFamily="34" charset="0"/>
            </a:endParaRPr>
          </a:p>
        </p:txBody>
      </p:sp>
    </p:spTree>
    <p:extLst>
      <p:ext uri="{BB962C8B-B14F-4D97-AF65-F5344CB8AC3E}">
        <p14:creationId xmlns:p14="http://schemas.microsoft.com/office/powerpoint/2010/main" val="415559602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down)">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wipe(down)">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wipe(down)">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wipe(down)">
                                      <p:cBhvr>
                                        <p:cTn id="22"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white">
          <a:xfrm>
            <a:off x="0" y="0"/>
            <a:ext cx="9144000" cy="65405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45000"/>
              </a:spcBef>
              <a:buClr>
                <a:schemeClr val="tx1"/>
              </a:buClr>
              <a:buChar char="•"/>
              <a:defRPr kumimoji="1" sz="2400">
                <a:solidFill>
                  <a:schemeClr val="tx1"/>
                </a:solidFill>
                <a:latin typeface="Frutiger 55 Roman" pitchFamily="34" charset="0"/>
              </a:defRPr>
            </a:lvl1pPr>
            <a:lvl2pPr marL="742950" indent="-285750">
              <a:spcBef>
                <a:spcPct val="45000"/>
              </a:spcBef>
              <a:buClr>
                <a:schemeClr val="tx1"/>
              </a:buClr>
              <a:buChar char="–"/>
              <a:defRPr kumimoji="1" sz="2400">
                <a:solidFill>
                  <a:schemeClr val="tx1"/>
                </a:solidFill>
                <a:latin typeface="Frutiger 55 Roman" pitchFamily="34" charset="0"/>
              </a:defRPr>
            </a:lvl2pPr>
            <a:lvl3pPr marL="1143000" indent="-228600">
              <a:spcBef>
                <a:spcPct val="45000"/>
              </a:spcBef>
              <a:buClr>
                <a:schemeClr val="tx1"/>
              </a:buClr>
              <a:buChar char="•"/>
              <a:defRPr kumimoji="1" sz="2400">
                <a:solidFill>
                  <a:schemeClr val="tx1"/>
                </a:solidFill>
                <a:latin typeface="Frutiger 55 Roman" pitchFamily="34" charset="0"/>
              </a:defRPr>
            </a:lvl3pPr>
            <a:lvl4pPr marL="1600200" indent="-228600">
              <a:spcBef>
                <a:spcPct val="45000"/>
              </a:spcBef>
              <a:buClr>
                <a:schemeClr val="tx1"/>
              </a:buClr>
              <a:buChar char="–"/>
              <a:defRPr kumimoji="1" sz="2400">
                <a:solidFill>
                  <a:schemeClr val="tx1"/>
                </a:solidFill>
                <a:latin typeface="Frutiger 55 Roman" pitchFamily="34" charset="0"/>
              </a:defRPr>
            </a:lvl4pPr>
            <a:lvl5pPr marL="2057400" indent="-228600">
              <a:spcBef>
                <a:spcPct val="20000"/>
              </a:spcBef>
              <a:buClr>
                <a:schemeClr val="tx1"/>
              </a:buClr>
              <a:buChar char="»"/>
              <a:defRPr kumimoji="1" sz="2000">
                <a:solidFill>
                  <a:schemeClr val="tx1"/>
                </a:solidFill>
                <a:latin typeface="Frutiger 55 Roman" pitchFamily="34" charset="0"/>
              </a:defRPr>
            </a:lvl5pPr>
            <a:lvl6pPr marL="25146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6pPr>
            <a:lvl7pPr marL="29718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7pPr>
            <a:lvl8pPr marL="34290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8pPr>
            <a:lvl9pPr marL="38862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9pPr>
          </a:lstStyle>
          <a:p>
            <a:pPr>
              <a:spcBef>
                <a:spcPct val="0"/>
              </a:spcBef>
              <a:buClrTx/>
              <a:buFontTx/>
              <a:buNone/>
            </a:pPr>
            <a:endParaRPr kumimoji="0" lang="en-US" altLang="en-US" dirty="0">
              <a:latin typeface="Arial" charset="0"/>
            </a:endParaRPr>
          </a:p>
        </p:txBody>
      </p:sp>
      <p:sp>
        <p:nvSpPr>
          <p:cNvPr id="22531" name="标题 1"/>
          <p:cNvSpPr>
            <a:spLocks noGrp="1"/>
          </p:cNvSpPr>
          <p:nvPr>
            <p:ph type="title"/>
          </p:nvPr>
        </p:nvSpPr>
        <p:spPr>
          <a:xfrm>
            <a:off x="0" y="4763"/>
            <a:ext cx="9144000" cy="1143000"/>
          </a:xfrm>
        </p:spPr>
        <p:txBody>
          <a:bodyPr/>
          <a:lstStyle/>
          <a:p>
            <a:r>
              <a:rPr lang="en-US" altLang="en-US" sz="3000" dirty="0">
                <a:solidFill>
                  <a:srgbClr val="296DC1"/>
                </a:solidFill>
                <a:latin typeface="Calibri" pitchFamily="34" charset="0"/>
              </a:rPr>
              <a:t>FEATURE ENGINEERING</a:t>
            </a:r>
            <a:endParaRPr lang="en-US" altLang="en-US" sz="3000" dirty="0" smtClean="0">
              <a:solidFill>
                <a:srgbClr val="296DC1"/>
              </a:solidFill>
              <a:latin typeface="Calibri" pitchFamily="34" charset="0"/>
            </a:endParaRPr>
          </a:p>
        </p:txBody>
      </p:sp>
      <p:sp>
        <p:nvSpPr>
          <p:cNvPr id="11" name="页脚占位符 3"/>
          <p:cNvSpPr>
            <a:spLocks noGrp="1"/>
          </p:cNvSpPr>
          <p:nvPr>
            <p:ph type="ftr" sz="quarter" idx="10"/>
          </p:nvPr>
        </p:nvSpPr>
        <p:spPr>
          <a:xfrm>
            <a:off x="220663" y="6334125"/>
            <a:ext cx="8496300" cy="523875"/>
          </a:xfrm>
        </p:spPr>
        <p:txBody>
          <a:bodyPr/>
          <a:lstStyle/>
          <a:p>
            <a:pPr>
              <a:defRPr/>
            </a:pPr>
            <a:r>
              <a:rPr lang="en-US" altLang="en-US" dirty="0"/>
              <a:t>FSE 2014			VITAL Lab @ Ohio University</a:t>
            </a:r>
          </a:p>
        </p:txBody>
      </p:sp>
      <mc:AlternateContent xmlns:mc="http://schemas.openxmlformats.org/markup-compatibility/2006" xmlns:a14="http://schemas.microsoft.com/office/drawing/2010/main">
        <mc:Choice Requires="a14">
          <p:sp>
            <p:nvSpPr>
              <p:cNvPr id="3" name="TextBox 2"/>
              <p:cNvSpPr txBox="1"/>
              <p:nvPr/>
            </p:nvSpPr>
            <p:spPr>
              <a:xfrm>
                <a:off x="423581" y="1640541"/>
                <a:ext cx="8296836" cy="978217"/>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sz="2800" i="1" smtClean="0">
                              <a:solidFill>
                                <a:srgbClr val="00B050"/>
                              </a:solidFill>
                              <a:latin typeface="Cambria Math"/>
                              <a:ea typeface="Cambria Math" panose="02040503050406030204" pitchFamily="18" charset="0"/>
                            </a:rPr>
                          </m:ctrlPr>
                        </m:sSubPr>
                        <m:e>
                          <m:r>
                            <a:rPr lang="el-GR" sz="2800" b="0" i="1" smtClean="0">
                              <a:solidFill>
                                <a:srgbClr val="00B050"/>
                              </a:solidFill>
                              <a:latin typeface="Cambria Math"/>
                              <a:ea typeface="Cambria Math" panose="02040503050406030204" pitchFamily="18" charset="0"/>
                            </a:rPr>
                            <m:t>𝜙</m:t>
                          </m:r>
                        </m:e>
                        <m:sub>
                          <m:r>
                            <a:rPr lang="en-US" sz="2800" b="0" i="1" smtClean="0">
                              <a:solidFill>
                                <a:srgbClr val="00B050"/>
                              </a:solidFill>
                              <a:latin typeface="Cambria Math"/>
                              <a:ea typeface="Cambria Math" panose="02040503050406030204" pitchFamily="18" charset="0"/>
                            </a:rPr>
                            <m:t>5</m:t>
                          </m:r>
                        </m:sub>
                      </m:sSub>
                      <m:d>
                        <m:dPr>
                          <m:ctrlPr>
                            <a:rPr lang="en-US" sz="2800" i="1" smtClean="0">
                              <a:latin typeface="Cambria Math"/>
                              <a:ea typeface="Cambria Math" panose="02040503050406030204" pitchFamily="18" charset="0"/>
                            </a:rPr>
                          </m:ctrlPr>
                        </m:dPr>
                        <m:e>
                          <m:r>
                            <a:rPr lang="en-US" sz="2800" b="0" i="1" smtClean="0">
                              <a:solidFill>
                                <a:srgbClr val="7030A0"/>
                              </a:solidFill>
                              <a:latin typeface="Cambria Math" panose="02040503050406030204" pitchFamily="18" charset="0"/>
                              <a:ea typeface="Cambria Math" panose="02040503050406030204" pitchFamily="18" charset="0"/>
                            </a:rPr>
                            <m:t>𝑟</m:t>
                          </m:r>
                          <m:r>
                            <a:rPr lang="en-US" sz="2800" b="0" i="1" smtClean="0">
                              <a:latin typeface="Cambria Math" panose="02040503050406030204" pitchFamily="18" charset="0"/>
                              <a:ea typeface="Cambria Math" panose="02040503050406030204" pitchFamily="18" charset="0"/>
                            </a:rPr>
                            <m:t>, </m:t>
                          </m:r>
                          <m:r>
                            <a:rPr lang="en-US" sz="2800" b="0" i="1" smtClean="0">
                              <a:solidFill>
                                <a:srgbClr val="0070C0"/>
                              </a:solidFill>
                              <a:latin typeface="Cambria Math" panose="02040503050406030204" pitchFamily="18" charset="0"/>
                              <a:ea typeface="Cambria Math" panose="02040503050406030204" pitchFamily="18" charset="0"/>
                            </a:rPr>
                            <m:t>𝑠</m:t>
                          </m:r>
                        </m:e>
                      </m:d>
                      <m:r>
                        <a:rPr lang="en-US" sz="2800" b="0" i="1" smtClean="0">
                          <a:latin typeface="Cambria Math" panose="02040503050406030204" pitchFamily="18" charset="0"/>
                          <a:ea typeface="Cambria Math" panose="02040503050406030204" pitchFamily="18" charset="0"/>
                        </a:rPr>
                        <m:t>=</m:t>
                      </m:r>
                      <m:r>
                        <a:rPr lang="en-US" sz="2800" b="0" i="1" smtClean="0">
                          <a:latin typeface="Cambria Math"/>
                          <a:ea typeface="Cambria Math" panose="02040503050406030204" pitchFamily="18" charset="0"/>
                        </a:rPr>
                        <m:t> </m:t>
                      </m:r>
                      <m:f>
                        <m:fPr>
                          <m:ctrlPr>
                            <a:rPr lang="en-US" sz="2800" b="0" i="1" smtClean="0">
                              <a:latin typeface="Cambria Math"/>
                              <a:ea typeface="Cambria Math" panose="02040503050406030204" pitchFamily="18" charset="0"/>
                            </a:rPr>
                          </m:ctrlPr>
                        </m:fPr>
                        <m:num>
                          <m:r>
                            <a:rPr lang="en-US" sz="2800" b="0" i="1" smtClean="0">
                              <a:latin typeface="Cambria Math"/>
                              <a:ea typeface="Cambria Math" panose="02040503050406030204" pitchFamily="18" charset="0"/>
                            </a:rPr>
                            <m:t>1</m:t>
                          </m:r>
                        </m:num>
                        <m:den>
                          <m:r>
                            <a:rPr lang="en-US" sz="2800" b="0" i="1" smtClean="0">
                              <a:solidFill>
                                <a:srgbClr val="7030A0"/>
                              </a:solidFill>
                              <a:latin typeface="Cambria Math" panose="02040503050406030204" pitchFamily="18" charset="0"/>
                              <a:ea typeface="Cambria Math" panose="02040503050406030204" pitchFamily="18" charset="0"/>
                            </a:rPr>
                            <m:t>𝑟</m:t>
                          </m:r>
                          <m:r>
                            <a:rPr lang="en-US" sz="2800" b="0" i="1" smtClean="0">
                              <a:solidFill>
                                <a:schemeClr val="tx1"/>
                              </a:solidFill>
                              <a:latin typeface="Cambria Math"/>
                              <a:ea typeface="Cambria Math" panose="02040503050406030204" pitchFamily="18" charset="0"/>
                            </a:rPr>
                            <m:t>.</m:t>
                          </m:r>
                          <m:r>
                            <a:rPr lang="en-US" sz="2800" b="0" i="1" smtClean="0">
                              <a:solidFill>
                                <a:schemeClr val="tx1"/>
                              </a:solidFill>
                              <a:latin typeface="Cambria Math"/>
                              <a:ea typeface="Cambria Math" panose="02040503050406030204" pitchFamily="18" charset="0"/>
                            </a:rPr>
                            <m:t>𝑚𝑜𝑛𝑡h</m:t>
                          </m:r>
                          <m:r>
                            <a:rPr lang="en-US" sz="2800" b="0" i="1" smtClean="0">
                              <a:solidFill>
                                <a:schemeClr val="tx1"/>
                              </a:solidFill>
                              <a:latin typeface="Cambria Math"/>
                              <a:ea typeface="Cambria Math" panose="02040503050406030204" pitchFamily="18" charset="0"/>
                            </a:rPr>
                            <m:t> −</m:t>
                          </m:r>
                          <m:r>
                            <a:rPr lang="en-US" sz="2800" b="0" i="1" smtClean="0">
                              <a:solidFill>
                                <a:schemeClr val="tx1"/>
                              </a:solidFill>
                              <a:latin typeface="Cambria Math"/>
                              <a:ea typeface="Cambria Math" panose="02040503050406030204" pitchFamily="18" charset="0"/>
                            </a:rPr>
                            <m:t>𝑙𝑎𝑠𝑡</m:t>
                          </m:r>
                          <m:d>
                            <m:dPr>
                              <m:ctrlPr>
                                <a:rPr lang="en-US" sz="2800" b="0" i="1" smtClean="0">
                                  <a:solidFill>
                                    <a:schemeClr val="tx1"/>
                                  </a:solidFill>
                                  <a:latin typeface="Cambria Math"/>
                                  <a:ea typeface="Cambria Math" panose="02040503050406030204" pitchFamily="18" charset="0"/>
                                </a:rPr>
                              </m:ctrlPr>
                            </m:dPr>
                            <m:e>
                              <m:r>
                                <a:rPr lang="en-US" sz="2800" b="0" i="1" smtClean="0">
                                  <a:solidFill>
                                    <a:srgbClr val="7030A0"/>
                                  </a:solidFill>
                                  <a:latin typeface="Cambria Math"/>
                                  <a:ea typeface="Cambria Math" panose="02040503050406030204" pitchFamily="18" charset="0"/>
                                </a:rPr>
                                <m:t>𝑟</m:t>
                              </m:r>
                              <m:r>
                                <a:rPr lang="en-US" sz="2800" b="0" i="1" smtClean="0">
                                  <a:solidFill>
                                    <a:schemeClr val="tx1"/>
                                  </a:solidFill>
                                  <a:latin typeface="Cambria Math"/>
                                  <a:ea typeface="Cambria Math" panose="02040503050406030204" pitchFamily="18" charset="0"/>
                                </a:rPr>
                                <m:t>, </m:t>
                              </m:r>
                              <m:r>
                                <a:rPr lang="en-US" sz="2800" b="0" i="1" smtClean="0">
                                  <a:solidFill>
                                    <a:srgbClr val="0070C0"/>
                                  </a:solidFill>
                                  <a:latin typeface="Cambria Math"/>
                                  <a:ea typeface="Cambria Math" panose="02040503050406030204" pitchFamily="18" charset="0"/>
                                </a:rPr>
                                <m:t>𝑠</m:t>
                              </m:r>
                            </m:e>
                          </m:d>
                          <m:r>
                            <a:rPr lang="en-US" sz="2800" b="0" i="1" smtClean="0">
                              <a:solidFill>
                                <a:schemeClr val="tx1"/>
                              </a:solidFill>
                              <a:latin typeface="Cambria Math"/>
                              <a:ea typeface="Cambria Math" panose="02040503050406030204" pitchFamily="18" charset="0"/>
                            </a:rPr>
                            <m:t>.</m:t>
                          </m:r>
                          <m:r>
                            <a:rPr lang="en-US" sz="2800" b="0" i="1" smtClean="0">
                              <a:solidFill>
                                <a:schemeClr val="tx1"/>
                              </a:solidFill>
                              <a:latin typeface="Cambria Math"/>
                              <a:ea typeface="Cambria Math" panose="02040503050406030204" pitchFamily="18" charset="0"/>
                            </a:rPr>
                            <m:t>𝑚𝑜𝑛𝑡h</m:t>
                          </m:r>
                          <m:r>
                            <a:rPr lang="en-US" sz="2800" b="0" i="1" smtClean="0">
                              <a:solidFill>
                                <a:schemeClr val="tx1"/>
                              </a:solidFill>
                              <a:latin typeface="Cambria Math"/>
                              <a:ea typeface="Cambria Math" panose="02040503050406030204" pitchFamily="18" charset="0"/>
                            </a:rPr>
                            <m:t>+1</m:t>
                          </m:r>
                        </m:den>
                      </m:f>
                    </m:oMath>
                  </m:oMathPara>
                </a14:m>
                <a:endParaRPr lang="en-US" sz="2800" i="1" dirty="0" smtClean="0">
                  <a:solidFill>
                    <a:schemeClr val="tx1"/>
                  </a:solidFill>
                  <a:latin typeface="Cambria Math" panose="02040503050406030204" pitchFamily="18" charset="0"/>
                  <a:ea typeface="Cambria Math" panose="02040503050406030204" pitchFamily="18"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423581" y="1640541"/>
                <a:ext cx="8296836" cy="978217"/>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725052" y="2693768"/>
                <a:ext cx="7693892" cy="1631216"/>
              </a:xfrm>
              <a:prstGeom prst="rect">
                <a:avLst/>
              </a:prstGeom>
              <a:noFill/>
            </p:spPr>
            <p:txBody>
              <a:bodyPr wrap="square" rtlCol="0">
                <a:spAutoFit/>
              </a:bodyPr>
              <a:lstStyle/>
              <a:p>
                <a:pPr marL="457200" indent="-457200">
                  <a:buFont typeface="Arial" panose="020B0604020202020204" pitchFamily="34" charset="0"/>
                  <a:buChar char="•"/>
                </a:pPr>
                <a14:m>
                  <m:oMath xmlns:m="http://schemas.openxmlformats.org/officeDocument/2006/math">
                    <m:r>
                      <a:rPr lang="en-US" sz="2000" b="0" i="1" smtClean="0">
                        <a:solidFill>
                          <a:srgbClr val="7030A0"/>
                        </a:solidFill>
                        <a:latin typeface="Cambria Math" panose="02040503050406030204" pitchFamily="18" charset="0"/>
                        <a:ea typeface="Cambria Math" panose="02040503050406030204" pitchFamily="18" charset="0"/>
                      </a:rPr>
                      <m:t>𝑟</m:t>
                    </m:r>
                    <m:r>
                      <a:rPr lang="en-US" sz="2000" b="0" i="1" smtClean="0">
                        <a:solidFill>
                          <a:srgbClr val="7030A0"/>
                        </a:solidFill>
                        <a:latin typeface="Cambria Math"/>
                        <a:ea typeface="Cambria Math" panose="02040503050406030204" pitchFamily="18" charset="0"/>
                      </a:rPr>
                      <m:t>.</m:t>
                    </m:r>
                    <m:r>
                      <a:rPr lang="en-US" sz="2000" b="0" i="1" smtClean="0">
                        <a:solidFill>
                          <a:srgbClr val="7030A0"/>
                        </a:solidFill>
                        <a:latin typeface="Cambria Math"/>
                        <a:ea typeface="Cambria Math" panose="02040503050406030204" pitchFamily="18" charset="0"/>
                      </a:rPr>
                      <m:t>𝑚𝑜𝑛𝑡h</m:t>
                    </m:r>
                  </m:oMath>
                </a14:m>
                <a:r>
                  <a:rPr lang="en-US" sz="2000" i="1" dirty="0" smtClean="0">
                    <a:latin typeface="Cambria Math" panose="02040503050406030204" pitchFamily="18" charset="0"/>
                    <a:ea typeface="Cambria Math" panose="02040503050406030204" pitchFamily="18" charset="0"/>
                  </a:rPr>
                  <a:t>	</a:t>
                </a:r>
                <a:r>
                  <a:rPr lang="en-US" sz="2000" dirty="0" smtClean="0">
                    <a:latin typeface="Calibri" panose="020F0502020204030204" pitchFamily="34" charset="0"/>
                    <a:ea typeface="Cambria Math" panose="02040503050406030204" pitchFamily="18" charset="0"/>
                  </a:rPr>
                  <a:t>--	a </a:t>
                </a:r>
                <a:r>
                  <a:rPr lang="en-US" sz="2000" dirty="0" smtClean="0">
                    <a:solidFill>
                      <a:srgbClr val="7030A0"/>
                    </a:solidFill>
                    <a:latin typeface="Calibri" panose="020F0502020204030204" pitchFamily="34" charset="0"/>
                    <a:ea typeface="Cambria Math" panose="02040503050406030204" pitchFamily="18" charset="0"/>
                  </a:rPr>
                  <a:t>bug report</a:t>
                </a:r>
              </a:p>
              <a:p>
                <a:pPr marL="457200" indent="-457200">
                  <a:buFont typeface="Arial" panose="020B0604020202020204" pitchFamily="34" charset="0"/>
                  <a:buChar char="•"/>
                </a:pPr>
                <a14:m>
                  <m:oMath xmlns:m="http://schemas.openxmlformats.org/officeDocument/2006/math">
                    <m:r>
                      <a:rPr lang="en-US" sz="2000" b="0" i="1" smtClean="0">
                        <a:solidFill>
                          <a:srgbClr val="BD7CCA"/>
                        </a:solidFill>
                        <a:latin typeface="Cambria Math"/>
                        <a:ea typeface="Cambria Math" panose="02040503050406030204" pitchFamily="18" charset="0"/>
                      </a:rPr>
                      <m:t>𝑏𝑟</m:t>
                    </m:r>
                    <m:r>
                      <a:rPr lang="en-US" sz="2000" b="0" i="1" smtClean="0">
                        <a:solidFill>
                          <a:schemeClr val="tx1"/>
                        </a:solidFill>
                        <a:latin typeface="Cambria Math"/>
                        <a:ea typeface="Cambria Math" panose="02040503050406030204" pitchFamily="18" charset="0"/>
                      </a:rPr>
                      <m:t>(</m:t>
                    </m:r>
                    <m:r>
                      <a:rPr lang="en-US" sz="2000" b="0" i="1" smtClean="0">
                        <a:solidFill>
                          <a:srgbClr val="7030A0"/>
                        </a:solidFill>
                        <a:latin typeface="Cambria Math"/>
                        <a:ea typeface="Cambria Math" panose="02040503050406030204" pitchFamily="18" charset="0"/>
                      </a:rPr>
                      <m:t>𝑟</m:t>
                    </m:r>
                    <m:r>
                      <a:rPr lang="en-US" sz="2000" b="0" i="1" smtClean="0">
                        <a:solidFill>
                          <a:schemeClr val="tx1"/>
                        </a:solidFill>
                        <a:latin typeface="Cambria Math"/>
                        <a:ea typeface="Cambria Math" panose="02040503050406030204" pitchFamily="18" charset="0"/>
                      </a:rPr>
                      <m:t>, </m:t>
                    </m:r>
                    <m:r>
                      <a:rPr lang="en-US" sz="2000" b="0" i="1" smtClean="0">
                        <a:solidFill>
                          <a:srgbClr val="0070C0"/>
                        </a:solidFill>
                        <a:latin typeface="Cambria Math"/>
                        <a:ea typeface="Cambria Math" panose="02040503050406030204" pitchFamily="18" charset="0"/>
                      </a:rPr>
                      <m:t>𝑠</m:t>
                    </m:r>
                    <m:r>
                      <a:rPr lang="en-US" sz="2000" b="0" i="1" smtClean="0">
                        <a:solidFill>
                          <a:schemeClr val="tx1"/>
                        </a:solidFill>
                        <a:latin typeface="Cambria Math"/>
                        <a:ea typeface="Cambria Math" panose="02040503050406030204" pitchFamily="18" charset="0"/>
                      </a:rPr>
                      <m:t>)</m:t>
                    </m:r>
                    <m:r>
                      <a:rPr lang="en-US" sz="2000" b="0" i="1" smtClean="0">
                        <a:solidFill>
                          <a:srgbClr val="0070C0"/>
                        </a:solidFill>
                        <a:latin typeface="Cambria Math"/>
                        <a:ea typeface="Cambria Math" panose="02040503050406030204" pitchFamily="18" charset="0"/>
                      </a:rPr>
                      <m:t> </m:t>
                    </m:r>
                  </m:oMath>
                </a14:m>
                <a:r>
                  <a:rPr lang="en-US" sz="2000" b="0" dirty="0" smtClean="0">
                    <a:latin typeface="Calibri" panose="020F0502020204030204" pitchFamily="34" charset="0"/>
                    <a:ea typeface="Cambria Math" panose="02040503050406030204" pitchFamily="18" charset="0"/>
                  </a:rPr>
                  <a:t>	--	a set of </a:t>
                </a:r>
                <a:r>
                  <a:rPr lang="en-US" sz="2000" b="0" dirty="0" smtClean="0">
                    <a:solidFill>
                      <a:srgbClr val="7030A0"/>
                    </a:solidFill>
                    <a:latin typeface="Calibri" panose="020F0502020204030204" pitchFamily="34" charset="0"/>
                    <a:ea typeface="Cambria Math" panose="02040503050406030204" pitchFamily="18" charset="0"/>
                  </a:rPr>
                  <a:t>previous bug reports </a:t>
                </a:r>
                <a:r>
                  <a:rPr lang="en-US" sz="2000" b="0" dirty="0" smtClean="0">
                    <a:latin typeface="Calibri" panose="020F0502020204030204" pitchFamily="34" charset="0"/>
                    <a:ea typeface="Cambria Math" panose="02040503050406030204" pitchFamily="18" charset="0"/>
                  </a:rPr>
                  <a:t>for which </a:t>
                </a:r>
                <a14:m>
                  <m:oMath xmlns:m="http://schemas.openxmlformats.org/officeDocument/2006/math">
                    <m:r>
                      <a:rPr lang="en-US" sz="2000" b="0" i="1" smtClean="0">
                        <a:solidFill>
                          <a:srgbClr val="0070C0"/>
                        </a:solidFill>
                        <a:latin typeface="Cambria Math" panose="02040503050406030204" pitchFamily="18" charset="0"/>
                        <a:ea typeface="Cambria Math" panose="02040503050406030204" pitchFamily="18" charset="0"/>
                      </a:rPr>
                      <m:t>𝑠</m:t>
                    </m:r>
                  </m:oMath>
                </a14:m>
                <a:r>
                  <a:rPr lang="en-US" sz="2000" b="0" dirty="0" smtClean="0">
                    <a:latin typeface="Calibri" panose="020F0502020204030204" pitchFamily="34" charset="0"/>
                    <a:ea typeface="Cambria Math" panose="02040503050406030204" pitchFamily="18" charset="0"/>
                  </a:rPr>
                  <a:t> was 			fixed, before </a:t>
                </a:r>
                <a14:m>
                  <m:oMath xmlns:m="http://schemas.openxmlformats.org/officeDocument/2006/math">
                    <m:r>
                      <a:rPr lang="en-US" sz="2000" b="0" i="1" smtClean="0">
                        <a:solidFill>
                          <a:srgbClr val="7030A0"/>
                        </a:solidFill>
                        <a:latin typeface="Cambria Math"/>
                        <a:ea typeface="Cambria Math" panose="02040503050406030204" pitchFamily="18" charset="0"/>
                      </a:rPr>
                      <m:t>𝑟</m:t>
                    </m:r>
                  </m:oMath>
                </a14:m>
                <a:r>
                  <a:rPr lang="en-US" sz="2000" b="0" dirty="0" smtClean="0">
                    <a:latin typeface="Calibri" panose="020F0502020204030204" pitchFamily="34" charset="0"/>
                    <a:ea typeface="Cambria Math" panose="02040503050406030204" pitchFamily="18" charset="0"/>
                  </a:rPr>
                  <a:t> was received</a:t>
                </a:r>
              </a:p>
              <a:p>
                <a:pPr marL="457200" indent="-457200">
                  <a:buFont typeface="Arial" panose="020B0604020202020204" pitchFamily="34" charset="0"/>
                  <a:buChar char="•"/>
                </a:pPr>
                <a14:m>
                  <m:oMath xmlns:m="http://schemas.openxmlformats.org/officeDocument/2006/math">
                    <m:r>
                      <a:rPr lang="en-US" sz="2000" b="0" i="1" smtClean="0">
                        <a:solidFill>
                          <a:schemeClr val="tx1"/>
                        </a:solidFill>
                        <a:latin typeface="Cambria Math"/>
                        <a:ea typeface="Cambria Math" panose="02040503050406030204" pitchFamily="18" charset="0"/>
                      </a:rPr>
                      <m:t>𝑙𝑎𝑠𝑡</m:t>
                    </m:r>
                    <m:d>
                      <m:dPr>
                        <m:ctrlPr>
                          <a:rPr lang="en-US" sz="2000" b="0" i="1" smtClean="0">
                            <a:solidFill>
                              <a:schemeClr val="tx1"/>
                            </a:solidFill>
                            <a:latin typeface="Cambria Math"/>
                            <a:ea typeface="Cambria Math" panose="02040503050406030204" pitchFamily="18" charset="0"/>
                          </a:rPr>
                        </m:ctrlPr>
                      </m:dPr>
                      <m:e>
                        <m:r>
                          <a:rPr lang="en-US" sz="2000" b="0" i="1" smtClean="0">
                            <a:solidFill>
                              <a:srgbClr val="7030A0"/>
                            </a:solidFill>
                            <a:latin typeface="Cambria Math"/>
                            <a:ea typeface="Cambria Math" panose="02040503050406030204" pitchFamily="18" charset="0"/>
                          </a:rPr>
                          <m:t>𝑟</m:t>
                        </m:r>
                        <m:r>
                          <a:rPr lang="en-US" sz="2000" b="0" i="1" smtClean="0">
                            <a:solidFill>
                              <a:schemeClr val="tx1"/>
                            </a:solidFill>
                            <a:latin typeface="Cambria Math"/>
                            <a:ea typeface="Cambria Math" panose="02040503050406030204" pitchFamily="18" charset="0"/>
                          </a:rPr>
                          <m:t>, </m:t>
                        </m:r>
                        <m:r>
                          <a:rPr lang="en-US" sz="2000" b="0" i="1" smtClean="0">
                            <a:solidFill>
                              <a:srgbClr val="0070C0"/>
                            </a:solidFill>
                            <a:latin typeface="Cambria Math"/>
                            <a:ea typeface="Cambria Math" panose="02040503050406030204" pitchFamily="18" charset="0"/>
                          </a:rPr>
                          <m:t>𝑠</m:t>
                        </m:r>
                      </m:e>
                    </m:d>
                  </m:oMath>
                </a14:m>
                <a:r>
                  <a:rPr lang="en-US" sz="2000" b="0" dirty="0" smtClean="0">
                    <a:latin typeface="Calibri" panose="020F0502020204030204" pitchFamily="34" charset="0"/>
                    <a:ea typeface="Cambria Math" panose="02040503050406030204" pitchFamily="18" charset="0"/>
                  </a:rPr>
                  <a:t>	--	the most recent bug report in </a:t>
                </a:r>
                <a14:m>
                  <m:oMath xmlns:m="http://schemas.openxmlformats.org/officeDocument/2006/math">
                    <m:r>
                      <a:rPr lang="en-US" sz="2000" b="0" i="1" smtClean="0">
                        <a:solidFill>
                          <a:srgbClr val="BD7CCA"/>
                        </a:solidFill>
                        <a:latin typeface="Cambria Math"/>
                        <a:ea typeface="Cambria Math" panose="02040503050406030204" pitchFamily="18" charset="0"/>
                      </a:rPr>
                      <m:t>𝑏𝑟</m:t>
                    </m:r>
                    <m:r>
                      <a:rPr lang="en-US" sz="2000" b="0" i="1" smtClean="0">
                        <a:solidFill>
                          <a:schemeClr val="tx1"/>
                        </a:solidFill>
                        <a:latin typeface="Cambria Math"/>
                        <a:ea typeface="Cambria Math" panose="02040503050406030204" pitchFamily="18" charset="0"/>
                      </a:rPr>
                      <m:t>(</m:t>
                    </m:r>
                    <m:r>
                      <a:rPr lang="en-US" sz="2000" b="0" i="1" smtClean="0">
                        <a:solidFill>
                          <a:srgbClr val="7030A0"/>
                        </a:solidFill>
                        <a:latin typeface="Cambria Math"/>
                        <a:ea typeface="Cambria Math" panose="02040503050406030204" pitchFamily="18" charset="0"/>
                      </a:rPr>
                      <m:t>𝑟</m:t>
                    </m:r>
                    <m:r>
                      <a:rPr lang="en-US" sz="2000" b="0" i="1" smtClean="0">
                        <a:solidFill>
                          <a:schemeClr val="tx1"/>
                        </a:solidFill>
                        <a:latin typeface="Cambria Math"/>
                        <a:ea typeface="Cambria Math" panose="02040503050406030204" pitchFamily="18" charset="0"/>
                      </a:rPr>
                      <m:t>, </m:t>
                    </m:r>
                    <m:r>
                      <a:rPr lang="en-US" sz="2000" b="0" i="1" smtClean="0">
                        <a:solidFill>
                          <a:srgbClr val="0070C0"/>
                        </a:solidFill>
                        <a:latin typeface="Cambria Math"/>
                        <a:ea typeface="Cambria Math" panose="02040503050406030204" pitchFamily="18" charset="0"/>
                      </a:rPr>
                      <m:t>𝑠</m:t>
                    </m:r>
                    <m:r>
                      <a:rPr lang="en-US" sz="2000" b="0" i="1" smtClean="0">
                        <a:solidFill>
                          <a:schemeClr val="tx1"/>
                        </a:solidFill>
                        <a:latin typeface="Cambria Math"/>
                        <a:ea typeface="Cambria Math" panose="02040503050406030204" pitchFamily="18" charset="0"/>
                      </a:rPr>
                      <m:t>)</m:t>
                    </m:r>
                    <m:r>
                      <a:rPr lang="en-US" sz="2000" b="0" i="1" smtClean="0">
                        <a:solidFill>
                          <a:srgbClr val="0070C0"/>
                        </a:solidFill>
                        <a:latin typeface="Cambria Math"/>
                        <a:ea typeface="Cambria Math" panose="02040503050406030204" pitchFamily="18" charset="0"/>
                      </a:rPr>
                      <m:t> </m:t>
                    </m:r>
                  </m:oMath>
                </a14:m>
                <a:endParaRPr lang="en-US" sz="2000" b="0" dirty="0" smtClean="0">
                  <a:latin typeface="Calibri" panose="020F0502020204030204" pitchFamily="34" charset="0"/>
                  <a:ea typeface="Cambria Math" panose="02040503050406030204" pitchFamily="18" charset="0"/>
                </a:endParaRPr>
              </a:p>
              <a:p>
                <a:pPr marL="457200" indent="-457200">
                  <a:buFont typeface="Arial" panose="020B0604020202020204" pitchFamily="34" charset="0"/>
                  <a:buChar char="•"/>
                </a:pPr>
                <a14:m>
                  <m:oMath xmlns:m="http://schemas.openxmlformats.org/officeDocument/2006/math">
                    <m:r>
                      <a:rPr lang="en-US" sz="2000" b="0" i="1" smtClean="0">
                        <a:solidFill>
                          <a:schemeClr val="tx1"/>
                        </a:solidFill>
                        <a:latin typeface="Cambria Math"/>
                        <a:ea typeface="Cambria Math" panose="02040503050406030204" pitchFamily="18" charset="0"/>
                      </a:rPr>
                      <m:t>𝑙𝑎𝑠𝑡</m:t>
                    </m:r>
                    <m:d>
                      <m:dPr>
                        <m:ctrlPr>
                          <a:rPr lang="en-US" sz="2000" b="0" i="1" smtClean="0">
                            <a:solidFill>
                              <a:schemeClr val="tx1"/>
                            </a:solidFill>
                            <a:latin typeface="Cambria Math"/>
                            <a:ea typeface="Cambria Math" panose="02040503050406030204" pitchFamily="18" charset="0"/>
                          </a:rPr>
                        </m:ctrlPr>
                      </m:dPr>
                      <m:e>
                        <m:r>
                          <a:rPr lang="en-US" sz="2000" b="0" i="1" smtClean="0">
                            <a:solidFill>
                              <a:srgbClr val="7030A0"/>
                            </a:solidFill>
                            <a:latin typeface="Cambria Math"/>
                            <a:ea typeface="Cambria Math" panose="02040503050406030204" pitchFamily="18" charset="0"/>
                          </a:rPr>
                          <m:t>𝑟</m:t>
                        </m:r>
                        <m:r>
                          <a:rPr lang="en-US" sz="2000" b="0" i="1" smtClean="0">
                            <a:solidFill>
                              <a:schemeClr val="tx1"/>
                            </a:solidFill>
                            <a:latin typeface="Cambria Math"/>
                            <a:ea typeface="Cambria Math" panose="02040503050406030204" pitchFamily="18" charset="0"/>
                          </a:rPr>
                          <m:t>, </m:t>
                        </m:r>
                        <m:r>
                          <a:rPr lang="en-US" sz="2000" b="0" i="1" smtClean="0">
                            <a:solidFill>
                              <a:srgbClr val="0070C0"/>
                            </a:solidFill>
                            <a:latin typeface="Cambria Math"/>
                            <a:ea typeface="Cambria Math" panose="02040503050406030204" pitchFamily="18" charset="0"/>
                          </a:rPr>
                          <m:t>𝑠</m:t>
                        </m:r>
                      </m:e>
                    </m:d>
                    <m:r>
                      <a:rPr lang="en-US" sz="2000" b="0" i="1" smtClean="0">
                        <a:solidFill>
                          <a:schemeClr val="tx1"/>
                        </a:solidFill>
                        <a:latin typeface="Cambria Math"/>
                        <a:ea typeface="Cambria Math" panose="02040503050406030204" pitchFamily="18" charset="0"/>
                      </a:rPr>
                      <m:t>.</m:t>
                    </m:r>
                    <m:r>
                      <a:rPr lang="en-US" sz="2000" b="0" i="1" smtClean="0">
                        <a:solidFill>
                          <a:schemeClr val="tx1"/>
                        </a:solidFill>
                        <a:latin typeface="Cambria Math"/>
                        <a:ea typeface="Cambria Math" panose="02040503050406030204" pitchFamily="18" charset="0"/>
                      </a:rPr>
                      <m:t>𝑚𝑜𝑛𝑡h</m:t>
                    </m:r>
                    <m:r>
                      <a:rPr lang="en-US" sz="2000" b="0" i="1" smtClean="0">
                        <a:solidFill>
                          <a:schemeClr val="tx1"/>
                        </a:solidFill>
                        <a:latin typeface="Cambria Math"/>
                        <a:ea typeface="Cambria Math" panose="02040503050406030204" pitchFamily="18" charset="0"/>
                      </a:rPr>
                      <m:t>  </m:t>
                    </m:r>
                  </m:oMath>
                </a14:m>
                <a:r>
                  <a:rPr lang="en-US" sz="2000" dirty="0" smtClean="0">
                    <a:latin typeface="Calibri" panose="020F0502020204030204" pitchFamily="34" charset="0"/>
                    <a:ea typeface="Cambria Math" panose="02040503050406030204" pitchFamily="18" charset="0"/>
                  </a:rPr>
                  <a:t>--	the month when </a:t>
                </a:r>
                <a14:m>
                  <m:oMath xmlns:m="http://schemas.openxmlformats.org/officeDocument/2006/math">
                    <m:r>
                      <a:rPr lang="en-US" sz="2000" b="0" i="1" smtClean="0">
                        <a:solidFill>
                          <a:schemeClr val="tx1"/>
                        </a:solidFill>
                        <a:latin typeface="Cambria Math"/>
                        <a:ea typeface="Cambria Math" panose="02040503050406030204" pitchFamily="18" charset="0"/>
                      </a:rPr>
                      <m:t>𝑙𝑎𝑠𝑡</m:t>
                    </m:r>
                    <m:d>
                      <m:dPr>
                        <m:ctrlPr>
                          <a:rPr lang="en-US" sz="2000" b="0" i="1" smtClean="0">
                            <a:solidFill>
                              <a:schemeClr val="tx1"/>
                            </a:solidFill>
                            <a:latin typeface="Cambria Math"/>
                            <a:ea typeface="Cambria Math" panose="02040503050406030204" pitchFamily="18" charset="0"/>
                          </a:rPr>
                        </m:ctrlPr>
                      </m:dPr>
                      <m:e>
                        <m:r>
                          <a:rPr lang="en-US" sz="2000" b="0" i="1" smtClean="0">
                            <a:solidFill>
                              <a:srgbClr val="7030A0"/>
                            </a:solidFill>
                            <a:latin typeface="Cambria Math"/>
                            <a:ea typeface="Cambria Math" panose="02040503050406030204" pitchFamily="18" charset="0"/>
                          </a:rPr>
                          <m:t>𝑟</m:t>
                        </m:r>
                        <m:r>
                          <a:rPr lang="en-US" sz="2000" b="0" i="1" smtClean="0">
                            <a:solidFill>
                              <a:schemeClr val="tx1"/>
                            </a:solidFill>
                            <a:latin typeface="Cambria Math"/>
                            <a:ea typeface="Cambria Math" panose="02040503050406030204" pitchFamily="18" charset="0"/>
                          </a:rPr>
                          <m:t>, </m:t>
                        </m:r>
                        <m:r>
                          <a:rPr lang="en-US" sz="2000" b="0" i="1" smtClean="0">
                            <a:solidFill>
                              <a:srgbClr val="0070C0"/>
                            </a:solidFill>
                            <a:latin typeface="Cambria Math"/>
                            <a:ea typeface="Cambria Math" panose="02040503050406030204" pitchFamily="18" charset="0"/>
                          </a:rPr>
                          <m:t>𝑠</m:t>
                        </m:r>
                      </m:e>
                    </m:d>
                  </m:oMath>
                </a14:m>
                <a:r>
                  <a:rPr lang="en-US" sz="2000" dirty="0" smtClean="0">
                    <a:latin typeface="Calibri" panose="020F0502020204030204" pitchFamily="34" charset="0"/>
                    <a:ea typeface="Cambria Math" panose="02040503050406030204" pitchFamily="18" charset="0"/>
                  </a:rPr>
                  <a:t> was solved</a:t>
                </a:r>
              </a:p>
            </p:txBody>
          </p:sp>
        </mc:Choice>
        <mc:Fallback xmlns="">
          <p:sp>
            <p:nvSpPr>
              <p:cNvPr id="10" name="TextBox 9"/>
              <p:cNvSpPr txBox="1">
                <a:spLocks noRot="1" noChangeAspect="1" noMove="1" noResize="1" noEditPoints="1" noAdjustHandles="1" noChangeArrowheads="1" noChangeShapeType="1" noTextEdit="1"/>
              </p:cNvSpPr>
              <p:nvPr/>
            </p:nvSpPr>
            <p:spPr>
              <a:xfrm>
                <a:off x="725052" y="2693768"/>
                <a:ext cx="7693892" cy="1631216"/>
              </a:xfrm>
              <a:prstGeom prst="rect">
                <a:avLst/>
              </a:prstGeom>
              <a:blipFill rotWithShape="1">
                <a:blip r:embed="rId4"/>
                <a:stretch>
                  <a:fillRect l="-713" t="-1873" b="-5993"/>
                </a:stretch>
              </a:blipFill>
            </p:spPr>
            <p:txBody>
              <a:bodyPr/>
              <a:lstStyle/>
              <a:p>
                <a:r>
                  <a:rPr lang="en-US">
                    <a:noFill/>
                  </a:rPr>
                  <a:t> </a:t>
                </a:r>
              </a:p>
            </p:txBody>
          </p:sp>
        </mc:Fallback>
      </mc:AlternateContent>
      <p:sp>
        <p:nvSpPr>
          <p:cNvPr id="8" name="TextBox 1"/>
          <p:cNvSpPr txBox="1">
            <a:spLocks noChangeArrowheads="1"/>
          </p:cNvSpPr>
          <p:nvPr/>
        </p:nvSpPr>
        <p:spPr bwMode="auto">
          <a:xfrm>
            <a:off x="1748630" y="1004329"/>
            <a:ext cx="56467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5000"/>
              </a:spcBef>
              <a:buClr>
                <a:schemeClr val="tx1"/>
              </a:buClr>
              <a:buChar char="•"/>
              <a:defRPr kumimoji="1" sz="2400">
                <a:solidFill>
                  <a:schemeClr val="tx1"/>
                </a:solidFill>
                <a:latin typeface="Frutiger 55 Roman" pitchFamily="34" charset="0"/>
              </a:defRPr>
            </a:lvl1pPr>
            <a:lvl2pPr marL="742950" indent="-285750">
              <a:spcBef>
                <a:spcPct val="45000"/>
              </a:spcBef>
              <a:buClr>
                <a:schemeClr val="tx1"/>
              </a:buClr>
              <a:buChar char="–"/>
              <a:defRPr kumimoji="1" sz="2400">
                <a:solidFill>
                  <a:schemeClr val="tx1"/>
                </a:solidFill>
                <a:latin typeface="Frutiger 55 Roman" pitchFamily="34" charset="0"/>
              </a:defRPr>
            </a:lvl2pPr>
            <a:lvl3pPr marL="1143000" indent="-228600">
              <a:spcBef>
                <a:spcPct val="45000"/>
              </a:spcBef>
              <a:buClr>
                <a:schemeClr val="tx1"/>
              </a:buClr>
              <a:buChar char="•"/>
              <a:defRPr kumimoji="1" sz="2400">
                <a:solidFill>
                  <a:schemeClr val="tx1"/>
                </a:solidFill>
                <a:latin typeface="Frutiger 55 Roman" pitchFamily="34" charset="0"/>
              </a:defRPr>
            </a:lvl3pPr>
            <a:lvl4pPr marL="1600200" indent="-228600">
              <a:spcBef>
                <a:spcPct val="45000"/>
              </a:spcBef>
              <a:buClr>
                <a:schemeClr val="tx1"/>
              </a:buClr>
              <a:buChar char="–"/>
              <a:defRPr kumimoji="1" sz="2400">
                <a:solidFill>
                  <a:schemeClr val="tx1"/>
                </a:solidFill>
                <a:latin typeface="Frutiger 55 Roman" pitchFamily="34" charset="0"/>
              </a:defRPr>
            </a:lvl4pPr>
            <a:lvl5pPr marL="2057400" indent="-228600">
              <a:spcBef>
                <a:spcPct val="20000"/>
              </a:spcBef>
              <a:buClr>
                <a:schemeClr val="tx1"/>
              </a:buClr>
              <a:buChar char="»"/>
              <a:defRPr kumimoji="1" sz="2000">
                <a:solidFill>
                  <a:schemeClr val="tx1"/>
                </a:solidFill>
                <a:latin typeface="Frutiger 55 Roman" pitchFamily="34" charset="0"/>
              </a:defRPr>
            </a:lvl5pPr>
            <a:lvl6pPr marL="25146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6pPr>
            <a:lvl7pPr marL="29718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7pPr>
            <a:lvl8pPr marL="34290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8pPr>
            <a:lvl9pPr marL="38862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9pPr>
          </a:lstStyle>
          <a:p>
            <a:pPr algn="ctr">
              <a:spcBef>
                <a:spcPct val="0"/>
              </a:spcBef>
              <a:buClrTx/>
              <a:buFontTx/>
              <a:buNone/>
            </a:pPr>
            <a:r>
              <a:rPr kumimoji="0" lang="en-US" altLang="en-US" i="1" dirty="0">
                <a:solidFill>
                  <a:srgbClr val="00B050"/>
                </a:solidFill>
                <a:latin typeface="Calibri" pitchFamily="34" charset="0"/>
              </a:rPr>
              <a:t>feature</a:t>
            </a:r>
            <a:r>
              <a:rPr kumimoji="0" lang="en-US" altLang="en-US" dirty="0">
                <a:solidFill>
                  <a:srgbClr val="00B050"/>
                </a:solidFill>
                <a:latin typeface="Calibri" pitchFamily="34" charset="0"/>
              </a:rPr>
              <a:t> </a:t>
            </a:r>
            <a:r>
              <a:rPr kumimoji="0" lang="en-US" altLang="en-US" dirty="0" smtClean="0">
                <a:solidFill>
                  <a:srgbClr val="00B050"/>
                </a:solidFill>
                <a:latin typeface="Calibri" pitchFamily="34" charset="0"/>
              </a:rPr>
              <a:t>5 </a:t>
            </a:r>
            <a:r>
              <a:rPr kumimoji="0" lang="en-US" altLang="en-US" dirty="0">
                <a:solidFill>
                  <a:srgbClr val="00B050"/>
                </a:solidFill>
                <a:latin typeface="Calibri" pitchFamily="34" charset="0"/>
              </a:rPr>
              <a:t>- </a:t>
            </a:r>
            <a:r>
              <a:rPr kumimoji="0" lang="en-US" altLang="en-US" i="1" dirty="0" smtClean="0">
                <a:solidFill>
                  <a:srgbClr val="00B050"/>
                </a:solidFill>
                <a:latin typeface="Calibri" pitchFamily="34" charset="0"/>
              </a:rPr>
              <a:t>Bug-fixing </a:t>
            </a:r>
            <a:r>
              <a:rPr kumimoji="0" lang="en-US" altLang="en-US" i="1" dirty="0" err="1" smtClean="0">
                <a:solidFill>
                  <a:srgbClr val="00B050"/>
                </a:solidFill>
                <a:latin typeface="Calibri" pitchFamily="34" charset="0"/>
              </a:rPr>
              <a:t>Recency</a:t>
            </a:r>
            <a:endParaRPr kumimoji="0" lang="en-US" altLang="en-US" dirty="0">
              <a:solidFill>
                <a:srgbClr val="00B050"/>
              </a:solidFill>
              <a:latin typeface="Calibri" pitchFamily="34" charset="0"/>
            </a:endParaRPr>
          </a:p>
        </p:txBody>
      </p:sp>
      <mc:AlternateContent xmlns:mc="http://schemas.openxmlformats.org/markup-compatibility/2006" xmlns:a14="http://schemas.microsoft.com/office/drawing/2010/main">
        <mc:Choice Requires="a14">
          <p:sp>
            <p:nvSpPr>
              <p:cNvPr id="9" name="TextBox 8"/>
              <p:cNvSpPr txBox="1"/>
              <p:nvPr/>
            </p:nvSpPr>
            <p:spPr>
              <a:xfrm>
                <a:off x="725052" y="4511339"/>
                <a:ext cx="7693892" cy="1015663"/>
              </a:xfrm>
              <a:prstGeom prst="rect">
                <a:avLst/>
              </a:prstGeom>
              <a:noFill/>
              <a:ln>
                <a:solidFill>
                  <a:schemeClr val="tx1"/>
                </a:solidFill>
              </a:ln>
            </p:spPr>
            <p:txBody>
              <a:bodyPr wrap="square" rtlCol="0">
                <a:spAutoFit/>
              </a:bodyPr>
              <a:lstStyle/>
              <a:p>
                <a:pPr marL="342900" indent="-342900">
                  <a:buFont typeface="Arial" panose="020B0604020202020204" pitchFamily="34" charset="0"/>
                  <a:buChar char="•"/>
                </a:pPr>
                <a:r>
                  <a:rPr lang="en-US" sz="2000" dirty="0">
                    <a:latin typeface="Cambria Math" panose="02040503050406030204" pitchFamily="18" charset="0"/>
                    <a:ea typeface="Cambria Math" panose="02040503050406030204" pitchFamily="18" charset="0"/>
                  </a:rPr>
                  <a:t>I</a:t>
                </a:r>
                <a:r>
                  <a:rPr lang="en-US" sz="2000" dirty="0" smtClean="0">
                    <a:latin typeface="Cambria Math" panose="02040503050406030204" pitchFamily="18" charset="0"/>
                    <a:ea typeface="Cambria Math" panose="02040503050406030204" pitchFamily="18" charset="0"/>
                  </a:rPr>
                  <a:t>f </a:t>
                </a:r>
                <a14:m>
                  <m:oMath xmlns:m="http://schemas.openxmlformats.org/officeDocument/2006/math">
                    <m:r>
                      <a:rPr lang="en-US" sz="2000" b="0" i="1" smtClean="0">
                        <a:solidFill>
                          <a:srgbClr val="0070C0"/>
                        </a:solidFill>
                        <a:latin typeface="Cambria Math" panose="02040503050406030204" pitchFamily="18" charset="0"/>
                        <a:ea typeface="Cambria Math" panose="02040503050406030204" pitchFamily="18" charset="0"/>
                      </a:rPr>
                      <m:t>𝑠</m:t>
                    </m:r>
                  </m:oMath>
                </a14:m>
                <a:r>
                  <a:rPr lang="en-US" sz="2000" dirty="0" smtClean="0">
                    <a:latin typeface="Cambria Math" panose="02040503050406030204" pitchFamily="18" charset="0"/>
                    <a:ea typeface="Cambria Math" panose="02040503050406030204" pitchFamily="18" charset="0"/>
                  </a:rPr>
                  <a:t> was last fixed in the same month that </a:t>
                </a:r>
                <a14:m>
                  <m:oMath xmlns:m="http://schemas.openxmlformats.org/officeDocument/2006/math">
                    <m:r>
                      <a:rPr lang="en-US" sz="2000" b="0" i="1" smtClean="0">
                        <a:solidFill>
                          <a:srgbClr val="7030A0"/>
                        </a:solidFill>
                        <a:latin typeface="Cambria Math" panose="02040503050406030204" pitchFamily="18" charset="0"/>
                        <a:ea typeface="Cambria Math" panose="02040503050406030204" pitchFamily="18" charset="0"/>
                      </a:rPr>
                      <m:t>𝑟</m:t>
                    </m:r>
                  </m:oMath>
                </a14:m>
                <a:r>
                  <a:rPr lang="en-US" sz="2000" dirty="0" smtClean="0">
                    <a:latin typeface="Cambria Math" panose="02040503050406030204" pitchFamily="18" charset="0"/>
                    <a:ea typeface="Cambria Math" panose="02040503050406030204" pitchFamily="18" charset="0"/>
                  </a:rPr>
                  <a:t> was received, then </a:t>
                </a:r>
                <a14:m>
                  <m:oMath xmlns:m="http://schemas.openxmlformats.org/officeDocument/2006/math">
                    <m:sSub>
                      <m:sSubPr>
                        <m:ctrlPr>
                          <a:rPr lang="en-US" sz="2000" i="1" smtClean="0">
                            <a:solidFill>
                              <a:srgbClr val="00B050"/>
                            </a:solidFill>
                            <a:latin typeface="Cambria Math"/>
                            <a:ea typeface="Cambria Math" panose="02040503050406030204" pitchFamily="18" charset="0"/>
                          </a:rPr>
                        </m:ctrlPr>
                      </m:sSubPr>
                      <m:e>
                        <m:r>
                          <a:rPr lang="el-GR" sz="2000" b="0" i="1" smtClean="0">
                            <a:solidFill>
                              <a:srgbClr val="00B050"/>
                            </a:solidFill>
                            <a:latin typeface="Cambria Math"/>
                            <a:ea typeface="Cambria Math" panose="02040503050406030204" pitchFamily="18" charset="0"/>
                          </a:rPr>
                          <m:t>𝜙</m:t>
                        </m:r>
                      </m:e>
                      <m:sub>
                        <m:r>
                          <a:rPr lang="en-US" sz="2000" b="0" i="1" smtClean="0">
                            <a:solidFill>
                              <a:srgbClr val="00B050"/>
                            </a:solidFill>
                            <a:latin typeface="Cambria Math"/>
                            <a:ea typeface="Cambria Math" panose="02040503050406030204" pitchFamily="18" charset="0"/>
                          </a:rPr>
                          <m:t>5</m:t>
                        </m:r>
                      </m:sub>
                    </m:sSub>
                    <m:d>
                      <m:dPr>
                        <m:ctrlPr>
                          <a:rPr lang="en-US" sz="2000" i="1" smtClean="0">
                            <a:latin typeface="Cambria Math"/>
                            <a:ea typeface="Cambria Math" panose="02040503050406030204" pitchFamily="18" charset="0"/>
                          </a:rPr>
                        </m:ctrlPr>
                      </m:dPr>
                      <m:e>
                        <m:r>
                          <a:rPr lang="en-US" sz="2000" b="0" i="1" smtClean="0">
                            <a:solidFill>
                              <a:srgbClr val="7030A0"/>
                            </a:solidFill>
                            <a:latin typeface="Cambria Math" panose="02040503050406030204" pitchFamily="18" charset="0"/>
                            <a:ea typeface="Cambria Math" panose="02040503050406030204" pitchFamily="18" charset="0"/>
                          </a:rPr>
                          <m:t>𝑟</m:t>
                        </m:r>
                        <m:r>
                          <a:rPr lang="en-US" sz="2000" b="0" i="1" smtClean="0">
                            <a:latin typeface="Cambria Math" panose="02040503050406030204" pitchFamily="18" charset="0"/>
                            <a:ea typeface="Cambria Math" panose="02040503050406030204" pitchFamily="18" charset="0"/>
                          </a:rPr>
                          <m:t>, </m:t>
                        </m:r>
                        <m:r>
                          <a:rPr lang="en-US" sz="2000" b="0" i="1" smtClean="0">
                            <a:solidFill>
                              <a:srgbClr val="0070C0"/>
                            </a:solidFill>
                            <a:latin typeface="Cambria Math" panose="02040503050406030204" pitchFamily="18" charset="0"/>
                            <a:ea typeface="Cambria Math" panose="02040503050406030204" pitchFamily="18" charset="0"/>
                          </a:rPr>
                          <m:t>𝑠</m:t>
                        </m:r>
                      </m:e>
                    </m:d>
                  </m:oMath>
                </a14:m>
                <a:r>
                  <a:rPr lang="en-US" sz="2000" dirty="0" smtClean="0">
                    <a:latin typeface="Cambria Math" panose="02040503050406030204" pitchFamily="18" charset="0"/>
                    <a:ea typeface="Cambria Math" panose="02040503050406030204" pitchFamily="18" charset="0"/>
                  </a:rPr>
                  <a:t> is 1. If </a:t>
                </a:r>
                <a14:m>
                  <m:oMath xmlns:m="http://schemas.openxmlformats.org/officeDocument/2006/math">
                    <m:r>
                      <a:rPr lang="en-US" sz="2000" b="0" i="1" smtClean="0">
                        <a:solidFill>
                          <a:srgbClr val="0070C0"/>
                        </a:solidFill>
                        <a:latin typeface="Cambria Math" panose="02040503050406030204" pitchFamily="18" charset="0"/>
                        <a:ea typeface="Cambria Math" panose="02040503050406030204" pitchFamily="18" charset="0"/>
                      </a:rPr>
                      <m:t>𝑠</m:t>
                    </m:r>
                  </m:oMath>
                </a14:m>
                <a:r>
                  <a:rPr lang="en-US" sz="2000" dirty="0" smtClean="0">
                    <a:latin typeface="Cambria Math" panose="02040503050406030204" pitchFamily="18" charset="0"/>
                    <a:ea typeface="Cambria Math" panose="02040503050406030204" pitchFamily="18" charset="0"/>
                  </a:rPr>
                  <a:t> was last fixed one month before </a:t>
                </a:r>
                <a14:m>
                  <m:oMath xmlns:m="http://schemas.openxmlformats.org/officeDocument/2006/math">
                    <m:r>
                      <a:rPr lang="en-US" sz="2000" b="0" i="1" smtClean="0">
                        <a:solidFill>
                          <a:srgbClr val="7030A0"/>
                        </a:solidFill>
                        <a:latin typeface="Cambria Math" panose="02040503050406030204" pitchFamily="18" charset="0"/>
                        <a:ea typeface="Cambria Math" panose="02040503050406030204" pitchFamily="18" charset="0"/>
                      </a:rPr>
                      <m:t>𝑟</m:t>
                    </m:r>
                  </m:oMath>
                </a14:m>
                <a:r>
                  <a:rPr lang="en-US" sz="2000" dirty="0" smtClean="0">
                    <a:latin typeface="Cambria Math" panose="02040503050406030204" pitchFamily="18" charset="0"/>
                    <a:ea typeface="Cambria Math" panose="02040503050406030204" pitchFamily="18" charset="0"/>
                  </a:rPr>
                  <a:t> was received, then </a:t>
                </a:r>
                <a14:m>
                  <m:oMath xmlns:m="http://schemas.openxmlformats.org/officeDocument/2006/math">
                    <m:sSub>
                      <m:sSubPr>
                        <m:ctrlPr>
                          <a:rPr lang="en-US" sz="2000" i="1" smtClean="0">
                            <a:solidFill>
                              <a:srgbClr val="00B050"/>
                            </a:solidFill>
                            <a:latin typeface="Cambria Math"/>
                            <a:ea typeface="Cambria Math" panose="02040503050406030204" pitchFamily="18" charset="0"/>
                          </a:rPr>
                        </m:ctrlPr>
                      </m:sSubPr>
                      <m:e>
                        <m:r>
                          <a:rPr lang="el-GR" sz="2000" b="0" i="1" smtClean="0">
                            <a:solidFill>
                              <a:srgbClr val="00B050"/>
                            </a:solidFill>
                            <a:latin typeface="Cambria Math"/>
                            <a:ea typeface="Cambria Math" panose="02040503050406030204" pitchFamily="18" charset="0"/>
                          </a:rPr>
                          <m:t>𝜙</m:t>
                        </m:r>
                      </m:e>
                      <m:sub>
                        <m:r>
                          <a:rPr lang="en-US" sz="2000" b="0" i="1" smtClean="0">
                            <a:solidFill>
                              <a:srgbClr val="00B050"/>
                            </a:solidFill>
                            <a:latin typeface="Cambria Math"/>
                            <a:ea typeface="Cambria Math" panose="02040503050406030204" pitchFamily="18" charset="0"/>
                          </a:rPr>
                          <m:t>5</m:t>
                        </m:r>
                      </m:sub>
                    </m:sSub>
                    <m:d>
                      <m:dPr>
                        <m:ctrlPr>
                          <a:rPr lang="en-US" sz="2000" i="1" smtClean="0">
                            <a:latin typeface="Cambria Math"/>
                            <a:ea typeface="Cambria Math" panose="02040503050406030204" pitchFamily="18" charset="0"/>
                          </a:rPr>
                        </m:ctrlPr>
                      </m:dPr>
                      <m:e>
                        <m:r>
                          <a:rPr lang="en-US" sz="2000" b="0" i="1" smtClean="0">
                            <a:solidFill>
                              <a:srgbClr val="7030A0"/>
                            </a:solidFill>
                            <a:latin typeface="Cambria Math" panose="02040503050406030204" pitchFamily="18" charset="0"/>
                            <a:ea typeface="Cambria Math" panose="02040503050406030204" pitchFamily="18" charset="0"/>
                          </a:rPr>
                          <m:t>𝑟</m:t>
                        </m:r>
                        <m:r>
                          <a:rPr lang="en-US" sz="2000" b="0" i="1" smtClean="0">
                            <a:latin typeface="Cambria Math" panose="02040503050406030204" pitchFamily="18" charset="0"/>
                            <a:ea typeface="Cambria Math" panose="02040503050406030204" pitchFamily="18" charset="0"/>
                          </a:rPr>
                          <m:t>, </m:t>
                        </m:r>
                        <m:r>
                          <a:rPr lang="en-US" sz="2000" b="0" i="1" smtClean="0">
                            <a:solidFill>
                              <a:srgbClr val="0070C0"/>
                            </a:solidFill>
                            <a:latin typeface="Cambria Math" panose="02040503050406030204" pitchFamily="18" charset="0"/>
                            <a:ea typeface="Cambria Math" panose="02040503050406030204" pitchFamily="18" charset="0"/>
                          </a:rPr>
                          <m:t>𝑠</m:t>
                        </m:r>
                      </m:e>
                    </m:d>
                  </m:oMath>
                </a14:m>
                <a:r>
                  <a:rPr lang="en-US" sz="2000" dirty="0" smtClean="0">
                    <a:latin typeface="Cambria Math" panose="02040503050406030204" pitchFamily="18" charset="0"/>
                    <a:ea typeface="Cambria Math" panose="02040503050406030204" pitchFamily="18" charset="0"/>
                  </a:rPr>
                  <a:t> is 0.5.</a:t>
                </a:r>
              </a:p>
            </p:txBody>
          </p:sp>
        </mc:Choice>
        <mc:Fallback xmlns="">
          <p:sp>
            <p:nvSpPr>
              <p:cNvPr id="9" name="TextBox 8"/>
              <p:cNvSpPr txBox="1">
                <a:spLocks noRot="1" noChangeAspect="1" noMove="1" noResize="1" noEditPoints="1" noAdjustHandles="1" noChangeArrowheads="1" noChangeShapeType="1" noTextEdit="1"/>
              </p:cNvSpPr>
              <p:nvPr/>
            </p:nvSpPr>
            <p:spPr>
              <a:xfrm>
                <a:off x="725052" y="4511339"/>
                <a:ext cx="7693892" cy="1015663"/>
              </a:xfrm>
              <a:prstGeom prst="rect">
                <a:avLst/>
              </a:prstGeom>
              <a:blipFill rotWithShape="1">
                <a:blip r:embed="rId5"/>
                <a:stretch>
                  <a:fillRect l="-633" t="-2367" b="-8876"/>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16273375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down)">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wipe(down)">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wipe(down)">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wipe(down)">
                                      <p:cBhvr>
                                        <p:cTn id="22" dur="500"/>
                                        <p:tgtEl>
                                          <p:spTgt spid="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anim calcmode="lin" valueType="num">
                                      <p:cBhvr>
                                        <p:cTn id="28" dur="1000" fill="hold"/>
                                        <p:tgtEl>
                                          <p:spTgt spid="9"/>
                                        </p:tgtEl>
                                        <p:attrNameLst>
                                          <p:attrName>ppt_x</p:attrName>
                                        </p:attrNameLst>
                                      </p:cBhvr>
                                      <p:tavLst>
                                        <p:tav tm="0">
                                          <p:val>
                                            <p:strVal val="#ppt_x"/>
                                          </p:val>
                                        </p:tav>
                                        <p:tav tm="100000">
                                          <p:val>
                                            <p:strVal val="#ppt_x"/>
                                          </p:val>
                                        </p:tav>
                                      </p:tavLst>
                                    </p:anim>
                                    <p:anim calcmode="lin" valueType="num">
                                      <p:cBhvr>
                                        <p:cTn id="2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white">
          <a:xfrm>
            <a:off x="0" y="0"/>
            <a:ext cx="9144000" cy="65405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45000"/>
              </a:spcBef>
              <a:buClr>
                <a:schemeClr val="tx1"/>
              </a:buClr>
              <a:buChar char="•"/>
              <a:defRPr kumimoji="1" sz="2400">
                <a:solidFill>
                  <a:schemeClr val="tx1"/>
                </a:solidFill>
                <a:latin typeface="Frutiger 55 Roman" pitchFamily="34" charset="0"/>
              </a:defRPr>
            </a:lvl1pPr>
            <a:lvl2pPr marL="742950" indent="-285750">
              <a:spcBef>
                <a:spcPct val="45000"/>
              </a:spcBef>
              <a:buClr>
                <a:schemeClr val="tx1"/>
              </a:buClr>
              <a:buChar char="–"/>
              <a:defRPr kumimoji="1" sz="2400">
                <a:solidFill>
                  <a:schemeClr val="tx1"/>
                </a:solidFill>
                <a:latin typeface="Frutiger 55 Roman" pitchFamily="34" charset="0"/>
              </a:defRPr>
            </a:lvl2pPr>
            <a:lvl3pPr marL="1143000" indent="-228600">
              <a:spcBef>
                <a:spcPct val="45000"/>
              </a:spcBef>
              <a:buClr>
                <a:schemeClr val="tx1"/>
              </a:buClr>
              <a:buChar char="•"/>
              <a:defRPr kumimoji="1" sz="2400">
                <a:solidFill>
                  <a:schemeClr val="tx1"/>
                </a:solidFill>
                <a:latin typeface="Frutiger 55 Roman" pitchFamily="34" charset="0"/>
              </a:defRPr>
            </a:lvl3pPr>
            <a:lvl4pPr marL="1600200" indent="-228600">
              <a:spcBef>
                <a:spcPct val="45000"/>
              </a:spcBef>
              <a:buClr>
                <a:schemeClr val="tx1"/>
              </a:buClr>
              <a:buChar char="–"/>
              <a:defRPr kumimoji="1" sz="2400">
                <a:solidFill>
                  <a:schemeClr val="tx1"/>
                </a:solidFill>
                <a:latin typeface="Frutiger 55 Roman" pitchFamily="34" charset="0"/>
              </a:defRPr>
            </a:lvl4pPr>
            <a:lvl5pPr marL="2057400" indent="-228600">
              <a:spcBef>
                <a:spcPct val="20000"/>
              </a:spcBef>
              <a:buClr>
                <a:schemeClr val="tx1"/>
              </a:buClr>
              <a:buChar char="»"/>
              <a:defRPr kumimoji="1" sz="2000">
                <a:solidFill>
                  <a:schemeClr val="tx1"/>
                </a:solidFill>
                <a:latin typeface="Frutiger 55 Roman" pitchFamily="34" charset="0"/>
              </a:defRPr>
            </a:lvl5pPr>
            <a:lvl6pPr marL="25146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6pPr>
            <a:lvl7pPr marL="29718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7pPr>
            <a:lvl8pPr marL="34290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8pPr>
            <a:lvl9pPr marL="38862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9pPr>
          </a:lstStyle>
          <a:p>
            <a:pPr>
              <a:spcBef>
                <a:spcPct val="0"/>
              </a:spcBef>
              <a:buClrTx/>
              <a:buFontTx/>
              <a:buNone/>
            </a:pPr>
            <a:endParaRPr kumimoji="0" lang="en-US" altLang="en-US" dirty="0">
              <a:latin typeface="Arial" charset="0"/>
            </a:endParaRPr>
          </a:p>
        </p:txBody>
      </p:sp>
      <p:sp>
        <p:nvSpPr>
          <p:cNvPr id="22531" name="标题 1"/>
          <p:cNvSpPr>
            <a:spLocks noGrp="1"/>
          </p:cNvSpPr>
          <p:nvPr>
            <p:ph type="title"/>
          </p:nvPr>
        </p:nvSpPr>
        <p:spPr>
          <a:xfrm>
            <a:off x="0" y="4763"/>
            <a:ext cx="9144000" cy="1143000"/>
          </a:xfrm>
        </p:spPr>
        <p:txBody>
          <a:bodyPr/>
          <a:lstStyle/>
          <a:p>
            <a:r>
              <a:rPr lang="en-US" altLang="en-US" sz="3000" dirty="0">
                <a:solidFill>
                  <a:srgbClr val="296DC1"/>
                </a:solidFill>
                <a:latin typeface="Calibri" pitchFamily="34" charset="0"/>
              </a:rPr>
              <a:t>FEATURE ENGINEERING</a:t>
            </a:r>
            <a:endParaRPr lang="en-US" altLang="en-US" sz="3000" dirty="0" smtClean="0">
              <a:solidFill>
                <a:srgbClr val="296DC1"/>
              </a:solidFill>
              <a:latin typeface="Calibri" pitchFamily="34" charset="0"/>
            </a:endParaRPr>
          </a:p>
        </p:txBody>
      </p:sp>
      <p:sp>
        <p:nvSpPr>
          <p:cNvPr id="11" name="页脚占位符 3"/>
          <p:cNvSpPr>
            <a:spLocks noGrp="1"/>
          </p:cNvSpPr>
          <p:nvPr>
            <p:ph type="ftr" sz="quarter" idx="10"/>
          </p:nvPr>
        </p:nvSpPr>
        <p:spPr>
          <a:xfrm>
            <a:off x="220663" y="6334125"/>
            <a:ext cx="8496300" cy="523875"/>
          </a:xfrm>
        </p:spPr>
        <p:txBody>
          <a:bodyPr/>
          <a:lstStyle/>
          <a:p>
            <a:pPr>
              <a:defRPr/>
            </a:pPr>
            <a:r>
              <a:rPr lang="en-US" altLang="en-US" dirty="0"/>
              <a:t>FSE 2014			VITAL Lab @ Ohio University</a:t>
            </a:r>
          </a:p>
        </p:txBody>
      </p:sp>
      <mc:AlternateContent xmlns:mc="http://schemas.openxmlformats.org/markup-compatibility/2006" xmlns:a14="http://schemas.microsoft.com/office/drawing/2010/main">
        <mc:Choice Requires="a14">
          <p:sp>
            <p:nvSpPr>
              <p:cNvPr id="3" name="TextBox 2"/>
              <p:cNvSpPr txBox="1"/>
              <p:nvPr/>
            </p:nvSpPr>
            <p:spPr>
              <a:xfrm>
                <a:off x="423581" y="1640541"/>
                <a:ext cx="8296836" cy="523220"/>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sz="2800" i="1" smtClean="0">
                              <a:solidFill>
                                <a:srgbClr val="00B050"/>
                              </a:solidFill>
                              <a:latin typeface="Cambria Math"/>
                              <a:ea typeface="Cambria Math" panose="02040503050406030204" pitchFamily="18" charset="0"/>
                            </a:rPr>
                          </m:ctrlPr>
                        </m:sSubPr>
                        <m:e>
                          <m:r>
                            <a:rPr lang="el-GR" sz="2800" b="0" i="1" smtClean="0">
                              <a:solidFill>
                                <a:srgbClr val="00B050"/>
                              </a:solidFill>
                              <a:latin typeface="Cambria Math"/>
                              <a:ea typeface="Cambria Math" panose="02040503050406030204" pitchFamily="18" charset="0"/>
                            </a:rPr>
                            <m:t>𝜙</m:t>
                          </m:r>
                        </m:e>
                        <m:sub>
                          <m:r>
                            <a:rPr lang="en-US" sz="2800" b="0" i="1" smtClean="0">
                              <a:solidFill>
                                <a:srgbClr val="00B050"/>
                              </a:solidFill>
                              <a:latin typeface="Cambria Math"/>
                              <a:ea typeface="Cambria Math" panose="02040503050406030204" pitchFamily="18" charset="0"/>
                            </a:rPr>
                            <m:t>6</m:t>
                          </m:r>
                        </m:sub>
                      </m:sSub>
                      <m:d>
                        <m:dPr>
                          <m:ctrlPr>
                            <a:rPr lang="en-US" sz="2800" i="1" smtClean="0">
                              <a:latin typeface="Cambria Math"/>
                              <a:ea typeface="Cambria Math" panose="02040503050406030204" pitchFamily="18" charset="0"/>
                            </a:rPr>
                          </m:ctrlPr>
                        </m:dPr>
                        <m:e>
                          <m:r>
                            <a:rPr lang="en-US" sz="2800" b="0" i="1" smtClean="0">
                              <a:solidFill>
                                <a:srgbClr val="7030A0"/>
                              </a:solidFill>
                              <a:latin typeface="Cambria Math" panose="02040503050406030204" pitchFamily="18" charset="0"/>
                              <a:ea typeface="Cambria Math" panose="02040503050406030204" pitchFamily="18" charset="0"/>
                            </a:rPr>
                            <m:t>𝑟</m:t>
                          </m:r>
                          <m:r>
                            <a:rPr lang="en-US" sz="2800" b="0" i="1" smtClean="0">
                              <a:latin typeface="Cambria Math" panose="02040503050406030204" pitchFamily="18" charset="0"/>
                              <a:ea typeface="Cambria Math" panose="02040503050406030204" pitchFamily="18" charset="0"/>
                            </a:rPr>
                            <m:t>, </m:t>
                          </m:r>
                          <m:r>
                            <a:rPr lang="en-US" sz="2800" b="0" i="1" smtClean="0">
                              <a:solidFill>
                                <a:srgbClr val="0070C0"/>
                              </a:solidFill>
                              <a:latin typeface="Cambria Math" panose="02040503050406030204" pitchFamily="18" charset="0"/>
                              <a:ea typeface="Cambria Math" panose="02040503050406030204" pitchFamily="18" charset="0"/>
                            </a:rPr>
                            <m:t>𝑠</m:t>
                          </m:r>
                        </m:e>
                      </m:d>
                      <m:r>
                        <a:rPr lang="en-US" sz="2800" b="0" i="1" smtClean="0">
                          <a:latin typeface="Cambria Math" panose="02040503050406030204" pitchFamily="18" charset="0"/>
                          <a:ea typeface="Cambria Math" panose="02040503050406030204" pitchFamily="18" charset="0"/>
                        </a:rPr>
                        <m:t>=</m:t>
                      </m:r>
                      <m:r>
                        <a:rPr lang="en-US" sz="2800" b="0" i="1" smtClean="0">
                          <a:latin typeface="Cambria Math"/>
                          <a:ea typeface="Cambria Math" panose="02040503050406030204" pitchFamily="18" charset="0"/>
                        </a:rPr>
                        <m:t> </m:t>
                      </m:r>
                      <m:d>
                        <m:dPr>
                          <m:begChr m:val="|"/>
                          <m:endChr m:val="|"/>
                          <m:ctrlPr>
                            <a:rPr lang="en-US" sz="2800" b="0" i="1" smtClean="0">
                              <a:latin typeface="Cambria Math"/>
                              <a:ea typeface="Cambria Math" panose="02040503050406030204" pitchFamily="18" charset="0"/>
                            </a:rPr>
                          </m:ctrlPr>
                        </m:dPr>
                        <m:e>
                          <m:r>
                            <a:rPr lang="en-US" sz="2800" b="0" i="1" smtClean="0">
                              <a:latin typeface="Cambria Math"/>
                              <a:ea typeface="Cambria Math" panose="02040503050406030204" pitchFamily="18" charset="0"/>
                            </a:rPr>
                            <m:t> </m:t>
                          </m:r>
                          <m:r>
                            <a:rPr lang="en-US" sz="2800" b="0" i="1" smtClean="0">
                              <a:solidFill>
                                <a:srgbClr val="BD7CCA"/>
                              </a:solidFill>
                              <a:latin typeface="Cambria Math"/>
                              <a:ea typeface="Cambria Math" panose="02040503050406030204" pitchFamily="18" charset="0"/>
                            </a:rPr>
                            <m:t>𝑏𝑟</m:t>
                          </m:r>
                          <m:d>
                            <m:dPr>
                              <m:ctrlPr>
                                <a:rPr lang="en-US" sz="2800" b="0" i="1" smtClean="0">
                                  <a:solidFill>
                                    <a:schemeClr val="tx1"/>
                                  </a:solidFill>
                                  <a:latin typeface="Cambria Math"/>
                                  <a:ea typeface="Cambria Math" panose="02040503050406030204" pitchFamily="18" charset="0"/>
                                </a:rPr>
                              </m:ctrlPr>
                            </m:dPr>
                            <m:e>
                              <m:r>
                                <a:rPr lang="en-US" sz="2800" b="0" i="1" smtClean="0">
                                  <a:solidFill>
                                    <a:srgbClr val="7030A0"/>
                                  </a:solidFill>
                                  <a:latin typeface="Cambria Math"/>
                                  <a:ea typeface="Cambria Math" panose="02040503050406030204" pitchFamily="18" charset="0"/>
                                </a:rPr>
                                <m:t>𝑟</m:t>
                              </m:r>
                              <m:r>
                                <a:rPr lang="en-US" sz="2800" b="0" i="1" smtClean="0">
                                  <a:solidFill>
                                    <a:schemeClr val="tx1"/>
                                  </a:solidFill>
                                  <a:latin typeface="Cambria Math"/>
                                  <a:ea typeface="Cambria Math" panose="02040503050406030204" pitchFamily="18" charset="0"/>
                                </a:rPr>
                                <m:t>, </m:t>
                              </m:r>
                              <m:r>
                                <a:rPr lang="en-US" sz="2800" b="0" i="1" smtClean="0">
                                  <a:solidFill>
                                    <a:srgbClr val="0070C0"/>
                                  </a:solidFill>
                                  <a:latin typeface="Cambria Math"/>
                                  <a:ea typeface="Cambria Math" panose="02040503050406030204" pitchFamily="18" charset="0"/>
                                </a:rPr>
                                <m:t>𝑠</m:t>
                              </m:r>
                            </m:e>
                          </m:d>
                          <m:r>
                            <a:rPr lang="en-US" sz="2800" b="0" i="1" smtClean="0">
                              <a:solidFill>
                                <a:schemeClr val="tx1"/>
                              </a:solidFill>
                              <a:latin typeface="Cambria Math"/>
                              <a:ea typeface="Cambria Math" panose="02040503050406030204" pitchFamily="18" charset="0"/>
                            </a:rPr>
                            <m:t> </m:t>
                          </m:r>
                        </m:e>
                      </m:d>
                    </m:oMath>
                  </m:oMathPara>
                </a14:m>
                <a:endParaRPr lang="en-US" sz="2800" i="1" dirty="0" smtClean="0">
                  <a:solidFill>
                    <a:schemeClr val="tx1"/>
                  </a:solidFill>
                  <a:latin typeface="Cambria Math" panose="02040503050406030204" pitchFamily="18" charset="0"/>
                  <a:ea typeface="Cambria Math" panose="02040503050406030204" pitchFamily="18"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423581" y="1640541"/>
                <a:ext cx="8296836" cy="523220"/>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725052" y="2397934"/>
                <a:ext cx="7693892" cy="2308324"/>
              </a:xfrm>
              <a:prstGeom prst="rect">
                <a:avLst/>
              </a:prstGeom>
              <a:noFill/>
            </p:spPr>
            <p:txBody>
              <a:bodyPr wrap="square" rtlCol="0">
                <a:spAutoFit/>
              </a:bodyPr>
              <a:lstStyle/>
              <a:p>
                <a:pPr marL="457200" indent="-457200">
                  <a:buFont typeface="Arial" panose="020B0604020202020204" pitchFamily="34" charset="0"/>
                  <a:buChar char="•"/>
                </a:pPr>
                <a14:m>
                  <m:oMath xmlns:m="http://schemas.openxmlformats.org/officeDocument/2006/math">
                    <m:r>
                      <a:rPr lang="en-US" b="0" i="1" smtClean="0">
                        <a:solidFill>
                          <a:srgbClr val="7030A0"/>
                        </a:solidFill>
                        <a:latin typeface="Cambria Math" panose="02040503050406030204" pitchFamily="18" charset="0"/>
                        <a:ea typeface="Cambria Math" panose="02040503050406030204" pitchFamily="18" charset="0"/>
                      </a:rPr>
                      <m:t>𝑟</m:t>
                    </m:r>
                  </m:oMath>
                </a14:m>
                <a:r>
                  <a:rPr lang="en-US" i="1" dirty="0" smtClean="0">
                    <a:latin typeface="Cambria Math" panose="02040503050406030204" pitchFamily="18" charset="0"/>
                    <a:ea typeface="Cambria Math" panose="02040503050406030204" pitchFamily="18" charset="0"/>
                  </a:rPr>
                  <a:t>		</a:t>
                </a:r>
                <a:r>
                  <a:rPr lang="en-US" dirty="0" smtClean="0">
                    <a:latin typeface="Calibri" panose="020F0502020204030204" pitchFamily="34" charset="0"/>
                    <a:ea typeface="Cambria Math" panose="02040503050406030204" pitchFamily="18" charset="0"/>
                  </a:rPr>
                  <a:t>--	a </a:t>
                </a:r>
                <a:r>
                  <a:rPr lang="en-US" dirty="0" smtClean="0">
                    <a:solidFill>
                      <a:srgbClr val="7030A0"/>
                    </a:solidFill>
                    <a:latin typeface="Calibri" panose="020F0502020204030204" pitchFamily="34" charset="0"/>
                    <a:ea typeface="Cambria Math" panose="02040503050406030204" pitchFamily="18" charset="0"/>
                  </a:rPr>
                  <a:t>bug report</a:t>
                </a:r>
              </a:p>
              <a:p>
                <a:pPr marL="457200" indent="-457200">
                  <a:buFont typeface="Arial" panose="020B0604020202020204" pitchFamily="34" charset="0"/>
                  <a:buChar char="•"/>
                </a:pPr>
                <a14:m>
                  <m:oMath xmlns:m="http://schemas.openxmlformats.org/officeDocument/2006/math">
                    <m:r>
                      <a:rPr lang="en-US" b="0" i="1" smtClean="0">
                        <a:solidFill>
                          <a:srgbClr val="0070C0"/>
                        </a:solidFill>
                        <a:latin typeface="Cambria Math" panose="02040503050406030204" pitchFamily="18" charset="0"/>
                        <a:ea typeface="Cambria Math" panose="02040503050406030204" pitchFamily="18" charset="0"/>
                      </a:rPr>
                      <m:t>𝑠</m:t>
                    </m:r>
                  </m:oMath>
                </a14:m>
                <a:r>
                  <a:rPr lang="en-US" b="0" i="1" dirty="0" smtClean="0">
                    <a:solidFill>
                      <a:srgbClr val="0070C0"/>
                    </a:solidFill>
                    <a:latin typeface="Cambria Math" panose="02040503050406030204" pitchFamily="18" charset="0"/>
                    <a:ea typeface="Cambria Math" panose="02040503050406030204" pitchFamily="18" charset="0"/>
                  </a:rPr>
                  <a:t>		</a:t>
                </a:r>
                <a:r>
                  <a:rPr lang="en-US" altLang="zh-CN" b="0" dirty="0" smtClean="0">
                    <a:solidFill>
                      <a:srgbClr val="0070C0"/>
                    </a:solidFill>
                    <a:latin typeface="Calibri" panose="020F0502020204030204" pitchFamily="34" charset="0"/>
                    <a:ea typeface="Cambria Math" panose="02040503050406030204" pitchFamily="18" charset="0"/>
                  </a:rPr>
                  <a:t>--	</a:t>
                </a:r>
                <a:r>
                  <a:rPr lang="en-US" altLang="zh-CN" b="0" dirty="0" smtClean="0">
                    <a:latin typeface="Calibri" panose="020F0502020204030204" pitchFamily="34" charset="0"/>
                    <a:ea typeface="Cambria Math" panose="02040503050406030204" pitchFamily="18" charset="0"/>
                  </a:rPr>
                  <a:t>a </a:t>
                </a:r>
                <a:r>
                  <a:rPr lang="en-US" altLang="zh-CN" b="0" dirty="0" smtClean="0">
                    <a:solidFill>
                      <a:srgbClr val="0070C0"/>
                    </a:solidFill>
                    <a:latin typeface="Calibri" panose="020F0502020204030204" pitchFamily="34" charset="0"/>
                    <a:ea typeface="Cambria Math" panose="02040503050406030204" pitchFamily="18" charset="0"/>
                  </a:rPr>
                  <a:t>source code file</a:t>
                </a:r>
              </a:p>
              <a:p>
                <a:pPr marL="457200" indent="-457200">
                  <a:buFont typeface="Arial" panose="020B0604020202020204" pitchFamily="34" charset="0"/>
                  <a:buChar char="•"/>
                </a:pPr>
                <a14:m>
                  <m:oMath xmlns:m="http://schemas.openxmlformats.org/officeDocument/2006/math">
                    <m:r>
                      <a:rPr lang="en-US" b="0" i="1" smtClean="0">
                        <a:solidFill>
                          <a:srgbClr val="BD7CCA"/>
                        </a:solidFill>
                        <a:latin typeface="Cambria Math"/>
                        <a:ea typeface="Cambria Math" panose="02040503050406030204" pitchFamily="18" charset="0"/>
                      </a:rPr>
                      <m:t>𝑏𝑟</m:t>
                    </m:r>
                    <m:r>
                      <a:rPr lang="en-US" b="0" i="1" smtClean="0">
                        <a:solidFill>
                          <a:schemeClr val="tx1"/>
                        </a:solidFill>
                        <a:latin typeface="Cambria Math"/>
                        <a:ea typeface="Cambria Math" panose="02040503050406030204" pitchFamily="18" charset="0"/>
                      </a:rPr>
                      <m:t>(</m:t>
                    </m:r>
                    <m:r>
                      <a:rPr lang="en-US" b="0" i="1" smtClean="0">
                        <a:solidFill>
                          <a:srgbClr val="7030A0"/>
                        </a:solidFill>
                        <a:latin typeface="Cambria Math"/>
                        <a:ea typeface="Cambria Math" panose="02040503050406030204" pitchFamily="18" charset="0"/>
                      </a:rPr>
                      <m:t>𝑟</m:t>
                    </m:r>
                    <m:r>
                      <a:rPr lang="en-US" b="0" i="1" smtClean="0">
                        <a:solidFill>
                          <a:schemeClr val="tx1"/>
                        </a:solidFill>
                        <a:latin typeface="Cambria Math"/>
                        <a:ea typeface="Cambria Math" panose="02040503050406030204" pitchFamily="18" charset="0"/>
                      </a:rPr>
                      <m:t>, </m:t>
                    </m:r>
                    <m:r>
                      <a:rPr lang="en-US" b="0" i="1" smtClean="0">
                        <a:solidFill>
                          <a:srgbClr val="0070C0"/>
                        </a:solidFill>
                        <a:latin typeface="Cambria Math"/>
                        <a:ea typeface="Cambria Math" panose="02040503050406030204" pitchFamily="18" charset="0"/>
                      </a:rPr>
                      <m:t>𝑠</m:t>
                    </m:r>
                    <m:r>
                      <a:rPr lang="en-US" b="0" i="1" smtClean="0">
                        <a:solidFill>
                          <a:schemeClr val="tx1"/>
                        </a:solidFill>
                        <a:latin typeface="Cambria Math"/>
                        <a:ea typeface="Cambria Math" panose="02040503050406030204" pitchFamily="18" charset="0"/>
                      </a:rPr>
                      <m:t>)</m:t>
                    </m:r>
                    <m:r>
                      <a:rPr lang="en-US" b="0" i="1" smtClean="0">
                        <a:solidFill>
                          <a:srgbClr val="0070C0"/>
                        </a:solidFill>
                        <a:latin typeface="Cambria Math"/>
                        <a:ea typeface="Cambria Math" panose="02040503050406030204" pitchFamily="18" charset="0"/>
                      </a:rPr>
                      <m:t> </m:t>
                    </m:r>
                  </m:oMath>
                </a14:m>
                <a:r>
                  <a:rPr lang="en-US" b="0" dirty="0" smtClean="0">
                    <a:latin typeface="Calibri" panose="020F0502020204030204" pitchFamily="34" charset="0"/>
                    <a:ea typeface="Cambria Math" panose="02040503050406030204" pitchFamily="18" charset="0"/>
                  </a:rPr>
                  <a:t>	--	a set of </a:t>
                </a:r>
                <a:r>
                  <a:rPr lang="en-US" b="0" dirty="0" smtClean="0">
                    <a:solidFill>
                      <a:srgbClr val="7030A0"/>
                    </a:solidFill>
                    <a:latin typeface="Calibri" panose="020F0502020204030204" pitchFamily="34" charset="0"/>
                    <a:ea typeface="Cambria Math" panose="02040503050406030204" pitchFamily="18" charset="0"/>
                  </a:rPr>
                  <a:t>previous bug reports </a:t>
                </a:r>
                <a:r>
                  <a:rPr lang="en-US" b="0" dirty="0" smtClean="0">
                    <a:latin typeface="Calibri" panose="020F0502020204030204" pitchFamily="34" charset="0"/>
                    <a:ea typeface="Cambria Math" panose="02040503050406030204" pitchFamily="18" charset="0"/>
                  </a:rPr>
                  <a:t>for which 			</a:t>
                </a:r>
                <a14:m>
                  <m:oMath xmlns:m="http://schemas.openxmlformats.org/officeDocument/2006/math">
                    <m:r>
                      <a:rPr lang="en-US" b="0" i="1" smtClean="0">
                        <a:solidFill>
                          <a:srgbClr val="0070C0"/>
                        </a:solidFill>
                        <a:latin typeface="Cambria Math" panose="02040503050406030204" pitchFamily="18" charset="0"/>
                        <a:ea typeface="Cambria Math" panose="02040503050406030204" pitchFamily="18" charset="0"/>
                      </a:rPr>
                      <m:t>𝑠</m:t>
                    </m:r>
                  </m:oMath>
                </a14:m>
                <a:r>
                  <a:rPr lang="en-US" b="0" dirty="0" smtClean="0">
                    <a:latin typeface="Calibri" panose="020F0502020204030204" pitchFamily="34" charset="0"/>
                    <a:ea typeface="Cambria Math" panose="02040503050406030204" pitchFamily="18" charset="0"/>
                  </a:rPr>
                  <a:t> was fixed, before </a:t>
                </a:r>
                <a14:m>
                  <m:oMath xmlns:m="http://schemas.openxmlformats.org/officeDocument/2006/math">
                    <m:r>
                      <a:rPr lang="en-US" b="0" i="1" smtClean="0">
                        <a:solidFill>
                          <a:srgbClr val="7030A0"/>
                        </a:solidFill>
                        <a:latin typeface="Cambria Math"/>
                        <a:ea typeface="Cambria Math" panose="02040503050406030204" pitchFamily="18" charset="0"/>
                      </a:rPr>
                      <m:t>𝑟</m:t>
                    </m:r>
                  </m:oMath>
                </a14:m>
                <a:r>
                  <a:rPr lang="en-US" b="0" dirty="0" smtClean="0">
                    <a:latin typeface="Calibri" panose="020F0502020204030204" pitchFamily="34" charset="0"/>
                    <a:ea typeface="Cambria Math" panose="02040503050406030204" pitchFamily="18" charset="0"/>
                  </a:rPr>
                  <a:t> was received</a:t>
                </a:r>
              </a:p>
              <a:p>
                <a:pPr marL="457200" indent="-457200">
                  <a:buFont typeface="Arial" panose="020B0604020202020204" pitchFamily="34" charset="0"/>
                  <a:buChar char="•"/>
                </a:pPr>
                <a14:m>
                  <m:oMath xmlns:m="http://schemas.openxmlformats.org/officeDocument/2006/math">
                    <m:d>
                      <m:dPr>
                        <m:begChr m:val="|"/>
                        <m:endChr m:val="|"/>
                        <m:ctrlPr>
                          <a:rPr lang="en-US" b="0" i="1" smtClean="0">
                            <a:latin typeface="Cambria Math"/>
                            <a:ea typeface="Cambria Math" panose="02040503050406030204" pitchFamily="18" charset="0"/>
                          </a:rPr>
                        </m:ctrlPr>
                      </m:dPr>
                      <m:e>
                        <m:r>
                          <a:rPr lang="en-US" b="0" i="1" smtClean="0">
                            <a:latin typeface="Cambria Math"/>
                            <a:ea typeface="Cambria Math" panose="02040503050406030204" pitchFamily="18" charset="0"/>
                          </a:rPr>
                          <m:t> </m:t>
                        </m:r>
                        <m:r>
                          <a:rPr lang="en-US" b="0" i="1" smtClean="0">
                            <a:solidFill>
                              <a:srgbClr val="BD7CCA"/>
                            </a:solidFill>
                            <a:latin typeface="Cambria Math"/>
                            <a:ea typeface="Cambria Math" panose="02040503050406030204" pitchFamily="18" charset="0"/>
                          </a:rPr>
                          <m:t>𝑏𝑟</m:t>
                        </m:r>
                        <m:d>
                          <m:dPr>
                            <m:ctrlPr>
                              <a:rPr lang="en-US" b="0" i="1" smtClean="0">
                                <a:solidFill>
                                  <a:schemeClr val="tx1"/>
                                </a:solidFill>
                                <a:latin typeface="Cambria Math"/>
                                <a:ea typeface="Cambria Math" panose="02040503050406030204" pitchFamily="18" charset="0"/>
                              </a:rPr>
                            </m:ctrlPr>
                          </m:dPr>
                          <m:e>
                            <m:r>
                              <a:rPr lang="en-US" b="0" i="1" smtClean="0">
                                <a:solidFill>
                                  <a:srgbClr val="7030A0"/>
                                </a:solidFill>
                                <a:latin typeface="Cambria Math"/>
                                <a:ea typeface="Cambria Math" panose="02040503050406030204" pitchFamily="18" charset="0"/>
                              </a:rPr>
                              <m:t>𝑟</m:t>
                            </m:r>
                            <m:r>
                              <a:rPr lang="en-US" b="0" i="1" smtClean="0">
                                <a:solidFill>
                                  <a:schemeClr val="tx1"/>
                                </a:solidFill>
                                <a:latin typeface="Cambria Math"/>
                                <a:ea typeface="Cambria Math" panose="02040503050406030204" pitchFamily="18" charset="0"/>
                              </a:rPr>
                              <m:t>, </m:t>
                            </m:r>
                            <m:r>
                              <a:rPr lang="en-US" b="0" i="1" smtClean="0">
                                <a:solidFill>
                                  <a:srgbClr val="0070C0"/>
                                </a:solidFill>
                                <a:latin typeface="Cambria Math"/>
                                <a:ea typeface="Cambria Math" panose="02040503050406030204" pitchFamily="18" charset="0"/>
                              </a:rPr>
                              <m:t>𝑠</m:t>
                            </m:r>
                          </m:e>
                        </m:d>
                        <m:r>
                          <a:rPr lang="en-US" b="0" i="1" smtClean="0">
                            <a:solidFill>
                              <a:schemeClr val="tx1"/>
                            </a:solidFill>
                            <a:latin typeface="Cambria Math"/>
                            <a:ea typeface="Cambria Math" panose="02040503050406030204" pitchFamily="18" charset="0"/>
                          </a:rPr>
                          <m:t> </m:t>
                        </m:r>
                      </m:e>
                    </m:d>
                  </m:oMath>
                </a14:m>
                <a:r>
                  <a:rPr lang="en-US" dirty="0" smtClean="0">
                    <a:latin typeface="Calibri" panose="020F0502020204030204" pitchFamily="34" charset="0"/>
                    <a:ea typeface="Cambria Math" panose="02040503050406030204" pitchFamily="18" charset="0"/>
                  </a:rPr>
                  <a:t>	--	the number of </a:t>
                </a:r>
                <a:r>
                  <a:rPr lang="en-US" b="0" dirty="0" smtClean="0">
                    <a:solidFill>
                      <a:srgbClr val="7030A0"/>
                    </a:solidFill>
                    <a:latin typeface="Calibri" panose="020F0502020204030204" pitchFamily="34" charset="0"/>
                    <a:ea typeface="Cambria Math" panose="02040503050406030204" pitchFamily="18" charset="0"/>
                  </a:rPr>
                  <a:t>bug reports </a:t>
                </a:r>
                <a:r>
                  <a:rPr lang="en-US" b="0" dirty="0" smtClean="0">
                    <a:latin typeface="Calibri" panose="020F0502020204030204" pitchFamily="34" charset="0"/>
                    <a:ea typeface="Cambria Math" panose="02040503050406030204" pitchFamily="18" charset="0"/>
                  </a:rPr>
                  <a:t>for which 			</a:t>
                </a:r>
                <a14:m>
                  <m:oMath xmlns:m="http://schemas.openxmlformats.org/officeDocument/2006/math">
                    <m:r>
                      <a:rPr lang="en-US" b="0" i="1" smtClean="0">
                        <a:solidFill>
                          <a:srgbClr val="0070C0"/>
                        </a:solidFill>
                        <a:latin typeface="Cambria Math" panose="02040503050406030204" pitchFamily="18" charset="0"/>
                        <a:ea typeface="Cambria Math" panose="02040503050406030204" pitchFamily="18" charset="0"/>
                      </a:rPr>
                      <m:t>𝑠</m:t>
                    </m:r>
                  </m:oMath>
                </a14:m>
                <a:r>
                  <a:rPr lang="en-US" b="0" dirty="0" smtClean="0">
                    <a:latin typeface="Calibri" panose="020F0502020204030204" pitchFamily="34" charset="0"/>
                    <a:ea typeface="Cambria Math" panose="02040503050406030204" pitchFamily="18" charset="0"/>
                  </a:rPr>
                  <a:t> was fixed, before </a:t>
                </a:r>
                <a14:m>
                  <m:oMath xmlns:m="http://schemas.openxmlformats.org/officeDocument/2006/math">
                    <m:r>
                      <a:rPr lang="en-US" b="0" i="1" smtClean="0">
                        <a:solidFill>
                          <a:srgbClr val="7030A0"/>
                        </a:solidFill>
                        <a:latin typeface="Cambria Math"/>
                        <a:ea typeface="Cambria Math" panose="02040503050406030204" pitchFamily="18" charset="0"/>
                      </a:rPr>
                      <m:t>𝑟</m:t>
                    </m:r>
                  </m:oMath>
                </a14:m>
                <a:r>
                  <a:rPr lang="en-US" b="0" dirty="0" smtClean="0">
                    <a:latin typeface="Calibri" panose="020F0502020204030204" pitchFamily="34" charset="0"/>
                    <a:ea typeface="Cambria Math" panose="02040503050406030204" pitchFamily="18" charset="0"/>
                  </a:rPr>
                  <a:t> was received</a:t>
                </a:r>
                <a:endParaRPr lang="en-US" dirty="0" smtClean="0">
                  <a:latin typeface="Calibri" panose="020F0502020204030204" pitchFamily="34" charset="0"/>
                  <a:ea typeface="Cambria Math" panose="02040503050406030204" pitchFamily="18"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725052" y="2397934"/>
                <a:ext cx="7693892" cy="2308324"/>
              </a:xfrm>
              <a:prstGeom prst="rect">
                <a:avLst/>
              </a:prstGeom>
              <a:blipFill rotWithShape="1">
                <a:blip r:embed="rId4"/>
                <a:stretch>
                  <a:fillRect l="-1109" t="-2111" r="-2060" b="-5013"/>
                </a:stretch>
              </a:blipFill>
            </p:spPr>
            <p:txBody>
              <a:bodyPr/>
              <a:lstStyle/>
              <a:p>
                <a:r>
                  <a:rPr lang="en-US">
                    <a:noFill/>
                  </a:rPr>
                  <a:t> </a:t>
                </a:r>
              </a:p>
            </p:txBody>
          </p:sp>
        </mc:Fallback>
      </mc:AlternateContent>
      <p:sp>
        <p:nvSpPr>
          <p:cNvPr id="8" name="TextBox 1"/>
          <p:cNvSpPr txBox="1">
            <a:spLocks noChangeArrowheads="1"/>
          </p:cNvSpPr>
          <p:nvPr/>
        </p:nvSpPr>
        <p:spPr bwMode="auto">
          <a:xfrm>
            <a:off x="1748630" y="1004329"/>
            <a:ext cx="56467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5000"/>
              </a:spcBef>
              <a:buClr>
                <a:schemeClr val="tx1"/>
              </a:buClr>
              <a:buChar char="•"/>
              <a:defRPr kumimoji="1" sz="2400">
                <a:solidFill>
                  <a:schemeClr val="tx1"/>
                </a:solidFill>
                <a:latin typeface="Frutiger 55 Roman" pitchFamily="34" charset="0"/>
              </a:defRPr>
            </a:lvl1pPr>
            <a:lvl2pPr marL="742950" indent="-285750">
              <a:spcBef>
                <a:spcPct val="45000"/>
              </a:spcBef>
              <a:buClr>
                <a:schemeClr val="tx1"/>
              </a:buClr>
              <a:buChar char="–"/>
              <a:defRPr kumimoji="1" sz="2400">
                <a:solidFill>
                  <a:schemeClr val="tx1"/>
                </a:solidFill>
                <a:latin typeface="Frutiger 55 Roman" pitchFamily="34" charset="0"/>
              </a:defRPr>
            </a:lvl2pPr>
            <a:lvl3pPr marL="1143000" indent="-228600">
              <a:spcBef>
                <a:spcPct val="45000"/>
              </a:spcBef>
              <a:buClr>
                <a:schemeClr val="tx1"/>
              </a:buClr>
              <a:buChar char="•"/>
              <a:defRPr kumimoji="1" sz="2400">
                <a:solidFill>
                  <a:schemeClr val="tx1"/>
                </a:solidFill>
                <a:latin typeface="Frutiger 55 Roman" pitchFamily="34" charset="0"/>
              </a:defRPr>
            </a:lvl3pPr>
            <a:lvl4pPr marL="1600200" indent="-228600">
              <a:spcBef>
                <a:spcPct val="45000"/>
              </a:spcBef>
              <a:buClr>
                <a:schemeClr val="tx1"/>
              </a:buClr>
              <a:buChar char="–"/>
              <a:defRPr kumimoji="1" sz="2400">
                <a:solidFill>
                  <a:schemeClr val="tx1"/>
                </a:solidFill>
                <a:latin typeface="Frutiger 55 Roman" pitchFamily="34" charset="0"/>
              </a:defRPr>
            </a:lvl4pPr>
            <a:lvl5pPr marL="2057400" indent="-228600">
              <a:spcBef>
                <a:spcPct val="20000"/>
              </a:spcBef>
              <a:buClr>
                <a:schemeClr val="tx1"/>
              </a:buClr>
              <a:buChar char="»"/>
              <a:defRPr kumimoji="1" sz="2000">
                <a:solidFill>
                  <a:schemeClr val="tx1"/>
                </a:solidFill>
                <a:latin typeface="Frutiger 55 Roman" pitchFamily="34" charset="0"/>
              </a:defRPr>
            </a:lvl5pPr>
            <a:lvl6pPr marL="25146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6pPr>
            <a:lvl7pPr marL="29718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7pPr>
            <a:lvl8pPr marL="34290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8pPr>
            <a:lvl9pPr marL="38862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9pPr>
          </a:lstStyle>
          <a:p>
            <a:pPr algn="ctr">
              <a:spcBef>
                <a:spcPct val="0"/>
              </a:spcBef>
              <a:buClrTx/>
              <a:buFontTx/>
              <a:buNone/>
            </a:pPr>
            <a:r>
              <a:rPr kumimoji="0" lang="en-US" altLang="en-US" i="1" dirty="0" smtClean="0">
                <a:solidFill>
                  <a:srgbClr val="00B050"/>
                </a:solidFill>
                <a:latin typeface="Calibri" pitchFamily="34" charset="0"/>
              </a:rPr>
              <a:t>feature</a:t>
            </a:r>
            <a:r>
              <a:rPr kumimoji="0" lang="en-US" altLang="en-US" dirty="0" smtClean="0">
                <a:solidFill>
                  <a:srgbClr val="00B050"/>
                </a:solidFill>
                <a:latin typeface="Calibri" pitchFamily="34" charset="0"/>
              </a:rPr>
              <a:t> 6 - </a:t>
            </a:r>
            <a:r>
              <a:rPr kumimoji="0" lang="en-US" altLang="en-US" i="1" dirty="0" smtClean="0">
                <a:solidFill>
                  <a:srgbClr val="00B050"/>
                </a:solidFill>
                <a:latin typeface="Calibri" pitchFamily="34" charset="0"/>
              </a:rPr>
              <a:t>Bug-fixing Frequency</a:t>
            </a:r>
            <a:endParaRPr kumimoji="0" lang="en-US" altLang="en-US" dirty="0">
              <a:solidFill>
                <a:srgbClr val="00B050"/>
              </a:solidFill>
              <a:latin typeface="Calibri" pitchFamily="34" charset="0"/>
            </a:endParaRPr>
          </a:p>
        </p:txBody>
      </p:sp>
    </p:spTree>
    <p:extLst>
      <p:ext uri="{BB962C8B-B14F-4D97-AF65-F5344CB8AC3E}">
        <p14:creationId xmlns:p14="http://schemas.microsoft.com/office/powerpoint/2010/main" val="202091992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down)">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wipe(down)">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wipe(down)">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wipe(down)">
                                      <p:cBhvr>
                                        <p:cTn id="22"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p:cNvSpPr>
          <p:nvPr/>
        </p:nvSpPr>
        <p:spPr bwMode="white">
          <a:xfrm>
            <a:off x="0" y="0"/>
            <a:ext cx="9144000" cy="65405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45000"/>
              </a:spcBef>
              <a:buClr>
                <a:schemeClr val="tx1"/>
              </a:buClr>
              <a:buChar char="•"/>
              <a:defRPr kumimoji="1" sz="2400">
                <a:solidFill>
                  <a:schemeClr val="tx1"/>
                </a:solidFill>
                <a:latin typeface="Frutiger 55 Roman" pitchFamily="34" charset="0"/>
              </a:defRPr>
            </a:lvl1pPr>
            <a:lvl2pPr marL="742950" indent="-285750">
              <a:spcBef>
                <a:spcPct val="45000"/>
              </a:spcBef>
              <a:buClr>
                <a:schemeClr val="tx1"/>
              </a:buClr>
              <a:buChar char="–"/>
              <a:defRPr kumimoji="1" sz="2400">
                <a:solidFill>
                  <a:schemeClr val="tx1"/>
                </a:solidFill>
                <a:latin typeface="Frutiger 55 Roman" pitchFamily="34" charset="0"/>
              </a:defRPr>
            </a:lvl2pPr>
            <a:lvl3pPr marL="1143000" indent="-228600">
              <a:spcBef>
                <a:spcPct val="45000"/>
              </a:spcBef>
              <a:buClr>
                <a:schemeClr val="tx1"/>
              </a:buClr>
              <a:buChar char="•"/>
              <a:defRPr kumimoji="1" sz="2400">
                <a:solidFill>
                  <a:schemeClr val="tx1"/>
                </a:solidFill>
                <a:latin typeface="Frutiger 55 Roman" pitchFamily="34" charset="0"/>
              </a:defRPr>
            </a:lvl3pPr>
            <a:lvl4pPr marL="1600200" indent="-228600">
              <a:spcBef>
                <a:spcPct val="45000"/>
              </a:spcBef>
              <a:buClr>
                <a:schemeClr val="tx1"/>
              </a:buClr>
              <a:buChar char="–"/>
              <a:defRPr kumimoji="1" sz="2400">
                <a:solidFill>
                  <a:schemeClr val="tx1"/>
                </a:solidFill>
                <a:latin typeface="Frutiger 55 Roman" pitchFamily="34" charset="0"/>
              </a:defRPr>
            </a:lvl4pPr>
            <a:lvl5pPr marL="2057400" indent="-228600">
              <a:spcBef>
                <a:spcPct val="20000"/>
              </a:spcBef>
              <a:buClr>
                <a:schemeClr val="tx1"/>
              </a:buClr>
              <a:buChar char="»"/>
              <a:defRPr kumimoji="1" sz="2000">
                <a:solidFill>
                  <a:schemeClr val="tx1"/>
                </a:solidFill>
                <a:latin typeface="Frutiger 55 Roman" pitchFamily="34" charset="0"/>
              </a:defRPr>
            </a:lvl5pPr>
            <a:lvl6pPr marL="25146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6pPr>
            <a:lvl7pPr marL="29718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7pPr>
            <a:lvl8pPr marL="34290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8pPr>
            <a:lvl9pPr marL="38862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9pPr>
          </a:lstStyle>
          <a:p>
            <a:pPr>
              <a:spcBef>
                <a:spcPct val="0"/>
              </a:spcBef>
              <a:buClrTx/>
              <a:buFontTx/>
              <a:buNone/>
            </a:pPr>
            <a:endParaRPr kumimoji="0" lang="en-US" altLang="en-US">
              <a:latin typeface="Arial" charset="0"/>
            </a:endParaRPr>
          </a:p>
        </p:txBody>
      </p:sp>
      <p:sp>
        <p:nvSpPr>
          <p:cNvPr id="59395" name="标题 1"/>
          <p:cNvSpPr>
            <a:spLocks noGrp="1"/>
          </p:cNvSpPr>
          <p:nvPr>
            <p:ph type="title"/>
          </p:nvPr>
        </p:nvSpPr>
        <p:spPr>
          <a:xfrm>
            <a:off x="0" y="4763"/>
            <a:ext cx="9144000" cy="1143000"/>
          </a:xfrm>
        </p:spPr>
        <p:txBody>
          <a:bodyPr/>
          <a:lstStyle/>
          <a:p>
            <a:r>
              <a:rPr lang="en-US" altLang="en-US" sz="3000" dirty="0">
                <a:solidFill>
                  <a:srgbClr val="296DC1"/>
                </a:solidFill>
                <a:latin typeface="Calibri" pitchFamily="34" charset="0"/>
              </a:rPr>
              <a:t>FEATURE ENGINEERING</a:t>
            </a:r>
            <a:endParaRPr lang="en-US" altLang="en-US" sz="3000" dirty="0" smtClean="0">
              <a:solidFill>
                <a:srgbClr val="296DC1"/>
              </a:solidFill>
              <a:latin typeface="Calibri" pitchFamily="34" charset="0"/>
            </a:endParaRPr>
          </a:p>
        </p:txBody>
      </p:sp>
      <p:sp>
        <p:nvSpPr>
          <p:cNvPr id="11" name="页脚占位符 3"/>
          <p:cNvSpPr>
            <a:spLocks noGrp="1"/>
          </p:cNvSpPr>
          <p:nvPr>
            <p:ph type="ftr" sz="quarter" idx="10"/>
          </p:nvPr>
        </p:nvSpPr>
        <p:spPr>
          <a:xfrm>
            <a:off x="220663" y="6334125"/>
            <a:ext cx="8496300" cy="523875"/>
          </a:xfrm>
        </p:spPr>
        <p:txBody>
          <a:bodyPr/>
          <a:lstStyle/>
          <a:p>
            <a:pPr>
              <a:defRPr/>
            </a:pPr>
            <a:r>
              <a:rPr lang="en-US" altLang="en-US" dirty="0"/>
              <a:t>FSE 2014			VITAL Lab @ Ohio University</a:t>
            </a:r>
          </a:p>
        </p:txBody>
      </p:sp>
      <p:sp>
        <p:nvSpPr>
          <p:cNvPr id="4" name="矩形 3"/>
          <p:cNvSpPr>
            <a:spLocks noRot="1" noChangeAspect="1" noMove="1" noResize="1" noEditPoints="1" noAdjustHandles="1" noChangeArrowheads="1" noChangeShapeType="1" noTextEdit="1"/>
          </p:cNvSpPr>
          <p:nvPr/>
        </p:nvSpPr>
        <p:spPr>
          <a:xfrm>
            <a:off x="268942" y="2019768"/>
            <a:ext cx="8592670" cy="2918941"/>
          </a:xfrm>
          <a:prstGeom prst="rect">
            <a:avLst/>
          </a:prstGeom>
          <a:blipFill rotWithShape="1">
            <a:blip r:embed="rId3"/>
            <a:stretch>
              <a:fillRect/>
            </a:stretch>
          </a:blipFill>
        </p:spPr>
        <p:txBody>
          <a:bodyPr/>
          <a:lstStyle/>
          <a:p>
            <a:pPr>
              <a:defRPr/>
            </a:pPr>
            <a:r>
              <a:rPr lang="en-US">
                <a:noFill/>
              </a:rPr>
              <a:t> </a:t>
            </a:r>
          </a:p>
        </p:txBody>
      </p:sp>
      <p:sp>
        <p:nvSpPr>
          <p:cNvPr id="59398" name="TextBox 1"/>
          <p:cNvSpPr txBox="1">
            <a:spLocks noChangeArrowheads="1"/>
          </p:cNvSpPr>
          <p:nvPr/>
        </p:nvSpPr>
        <p:spPr bwMode="auto">
          <a:xfrm>
            <a:off x="1789113" y="1223963"/>
            <a:ext cx="58753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5000"/>
              </a:spcBef>
              <a:buClr>
                <a:schemeClr val="tx1"/>
              </a:buClr>
              <a:buChar char="•"/>
              <a:defRPr kumimoji="1" sz="2400">
                <a:solidFill>
                  <a:schemeClr val="tx1"/>
                </a:solidFill>
                <a:latin typeface="Frutiger 55 Roman" pitchFamily="34" charset="0"/>
              </a:defRPr>
            </a:lvl1pPr>
            <a:lvl2pPr marL="742950" indent="-285750">
              <a:spcBef>
                <a:spcPct val="45000"/>
              </a:spcBef>
              <a:buClr>
                <a:schemeClr val="tx1"/>
              </a:buClr>
              <a:buChar char="–"/>
              <a:defRPr kumimoji="1" sz="2400">
                <a:solidFill>
                  <a:schemeClr val="tx1"/>
                </a:solidFill>
                <a:latin typeface="Frutiger 55 Roman" pitchFamily="34" charset="0"/>
              </a:defRPr>
            </a:lvl2pPr>
            <a:lvl3pPr marL="1143000" indent="-228600">
              <a:spcBef>
                <a:spcPct val="45000"/>
              </a:spcBef>
              <a:buClr>
                <a:schemeClr val="tx1"/>
              </a:buClr>
              <a:buChar char="•"/>
              <a:defRPr kumimoji="1" sz="2400">
                <a:solidFill>
                  <a:schemeClr val="tx1"/>
                </a:solidFill>
                <a:latin typeface="Frutiger 55 Roman" pitchFamily="34" charset="0"/>
              </a:defRPr>
            </a:lvl3pPr>
            <a:lvl4pPr marL="1600200" indent="-228600">
              <a:spcBef>
                <a:spcPct val="45000"/>
              </a:spcBef>
              <a:buClr>
                <a:schemeClr val="tx1"/>
              </a:buClr>
              <a:buChar char="–"/>
              <a:defRPr kumimoji="1" sz="2400">
                <a:solidFill>
                  <a:schemeClr val="tx1"/>
                </a:solidFill>
                <a:latin typeface="Frutiger 55 Roman" pitchFamily="34" charset="0"/>
              </a:defRPr>
            </a:lvl4pPr>
            <a:lvl5pPr marL="2057400" indent="-228600">
              <a:spcBef>
                <a:spcPct val="20000"/>
              </a:spcBef>
              <a:buClr>
                <a:schemeClr val="tx1"/>
              </a:buClr>
              <a:buChar char="»"/>
              <a:defRPr kumimoji="1" sz="2000">
                <a:solidFill>
                  <a:schemeClr val="tx1"/>
                </a:solidFill>
                <a:latin typeface="Frutiger 55 Roman" pitchFamily="34" charset="0"/>
              </a:defRPr>
            </a:lvl5pPr>
            <a:lvl6pPr marL="25146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6pPr>
            <a:lvl7pPr marL="29718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7pPr>
            <a:lvl8pPr marL="34290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8pPr>
            <a:lvl9pPr marL="38862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9pPr>
          </a:lstStyle>
          <a:p>
            <a:pPr algn="ctr">
              <a:spcBef>
                <a:spcPct val="0"/>
              </a:spcBef>
              <a:buClrTx/>
              <a:buFontTx/>
              <a:buNone/>
            </a:pPr>
            <a:r>
              <a:rPr kumimoji="0" lang="en-US" altLang="en-US" i="1">
                <a:solidFill>
                  <a:srgbClr val="00B050"/>
                </a:solidFill>
                <a:latin typeface="Calibri" pitchFamily="34" charset="0"/>
              </a:rPr>
              <a:t>Feature Scaling</a:t>
            </a:r>
            <a:endParaRPr kumimoji="0" lang="en-US" altLang="en-US">
              <a:solidFill>
                <a:srgbClr val="00B050"/>
              </a:solidFill>
              <a:latin typeface="Calibri" pitchFamily="34" charset="0"/>
            </a:endParaRPr>
          </a:p>
        </p:txBody>
      </p:sp>
      <p:sp>
        <p:nvSpPr>
          <p:cNvPr id="59399" name="内容占位符 4"/>
          <p:cNvSpPr>
            <a:spLocks noGrp="1"/>
          </p:cNvSpPr>
          <p:nvPr>
            <p:ph idx="1"/>
          </p:nvPr>
        </p:nvSpPr>
        <p:spPr>
          <a:xfrm>
            <a:off x="977900" y="4938713"/>
            <a:ext cx="7467600" cy="1601787"/>
          </a:xfrm>
          <a:ln>
            <a:solidFill>
              <a:schemeClr val="tx1"/>
            </a:solidFill>
            <a:miter lim="800000"/>
            <a:headEnd/>
            <a:tailEnd/>
          </a:ln>
        </p:spPr>
        <p:txBody>
          <a:bodyPr/>
          <a:lstStyle/>
          <a:p>
            <a:pPr marL="457200" lvl="1" indent="0">
              <a:buFontTx/>
              <a:buNone/>
            </a:pPr>
            <a:r>
              <a:rPr lang="en-US" altLang="en-US" sz="2000" dirty="0" smtClean="0">
                <a:latin typeface="Calibri" pitchFamily="34" charset="0"/>
              </a:rPr>
              <a:t>Feature scaling helps bring all features to the same scale so that they become comparable with each other.</a:t>
            </a:r>
          </a:p>
        </p:txBody>
      </p:sp>
    </p:spTree>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ChangeArrowheads="1"/>
          </p:cNvSpPr>
          <p:nvPr/>
        </p:nvSpPr>
        <p:spPr bwMode="white">
          <a:xfrm>
            <a:off x="0" y="0"/>
            <a:ext cx="9144000" cy="65405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45000"/>
              </a:spcBef>
              <a:buClr>
                <a:schemeClr val="tx1"/>
              </a:buClr>
              <a:buChar char="•"/>
              <a:defRPr kumimoji="1" sz="2400">
                <a:solidFill>
                  <a:schemeClr val="tx1"/>
                </a:solidFill>
                <a:latin typeface="Frutiger 55 Roman" pitchFamily="34" charset="0"/>
              </a:defRPr>
            </a:lvl1pPr>
            <a:lvl2pPr marL="742950" indent="-285750">
              <a:spcBef>
                <a:spcPct val="45000"/>
              </a:spcBef>
              <a:buClr>
                <a:schemeClr val="tx1"/>
              </a:buClr>
              <a:buChar char="–"/>
              <a:defRPr kumimoji="1" sz="2400">
                <a:solidFill>
                  <a:schemeClr val="tx1"/>
                </a:solidFill>
                <a:latin typeface="Frutiger 55 Roman" pitchFamily="34" charset="0"/>
              </a:defRPr>
            </a:lvl2pPr>
            <a:lvl3pPr marL="1143000" indent="-228600">
              <a:spcBef>
                <a:spcPct val="45000"/>
              </a:spcBef>
              <a:buClr>
                <a:schemeClr val="tx1"/>
              </a:buClr>
              <a:buChar char="•"/>
              <a:defRPr kumimoji="1" sz="2400">
                <a:solidFill>
                  <a:schemeClr val="tx1"/>
                </a:solidFill>
                <a:latin typeface="Frutiger 55 Roman" pitchFamily="34" charset="0"/>
              </a:defRPr>
            </a:lvl3pPr>
            <a:lvl4pPr marL="1600200" indent="-228600">
              <a:spcBef>
                <a:spcPct val="45000"/>
              </a:spcBef>
              <a:buClr>
                <a:schemeClr val="tx1"/>
              </a:buClr>
              <a:buChar char="–"/>
              <a:defRPr kumimoji="1" sz="2400">
                <a:solidFill>
                  <a:schemeClr val="tx1"/>
                </a:solidFill>
                <a:latin typeface="Frutiger 55 Roman" pitchFamily="34" charset="0"/>
              </a:defRPr>
            </a:lvl4pPr>
            <a:lvl5pPr marL="2057400" indent="-228600">
              <a:spcBef>
                <a:spcPct val="20000"/>
              </a:spcBef>
              <a:buClr>
                <a:schemeClr val="tx1"/>
              </a:buClr>
              <a:buChar char="»"/>
              <a:defRPr kumimoji="1" sz="2000">
                <a:solidFill>
                  <a:schemeClr val="tx1"/>
                </a:solidFill>
                <a:latin typeface="Frutiger 55 Roman" pitchFamily="34" charset="0"/>
              </a:defRPr>
            </a:lvl5pPr>
            <a:lvl6pPr marL="25146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6pPr>
            <a:lvl7pPr marL="29718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7pPr>
            <a:lvl8pPr marL="34290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8pPr>
            <a:lvl9pPr marL="38862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9pPr>
          </a:lstStyle>
          <a:p>
            <a:pPr>
              <a:spcBef>
                <a:spcPct val="0"/>
              </a:spcBef>
              <a:buClrTx/>
              <a:buFontTx/>
              <a:buNone/>
            </a:pPr>
            <a:endParaRPr kumimoji="0" lang="en-US" altLang="en-US">
              <a:latin typeface="Arial" charset="0"/>
            </a:endParaRPr>
          </a:p>
        </p:txBody>
      </p:sp>
      <p:sp>
        <p:nvSpPr>
          <p:cNvPr id="66563" name="标题 1"/>
          <p:cNvSpPr>
            <a:spLocks noGrp="1"/>
          </p:cNvSpPr>
          <p:nvPr>
            <p:ph type="title"/>
          </p:nvPr>
        </p:nvSpPr>
        <p:spPr>
          <a:xfrm>
            <a:off x="0" y="4763"/>
            <a:ext cx="9144000" cy="1143000"/>
          </a:xfrm>
        </p:spPr>
        <p:txBody>
          <a:bodyPr/>
          <a:lstStyle/>
          <a:p>
            <a:r>
              <a:rPr lang="en-US" altLang="en-US" sz="3000" smtClean="0">
                <a:solidFill>
                  <a:srgbClr val="296DC1"/>
                </a:solidFill>
                <a:latin typeface="Calibri" pitchFamily="34" charset="0"/>
              </a:rPr>
              <a:t>BENCHMARK DATASETS</a:t>
            </a:r>
          </a:p>
        </p:txBody>
      </p:sp>
      <p:sp>
        <p:nvSpPr>
          <p:cNvPr id="11" name="页脚占位符 3"/>
          <p:cNvSpPr>
            <a:spLocks noGrp="1"/>
          </p:cNvSpPr>
          <p:nvPr>
            <p:ph type="ftr" sz="quarter" idx="10"/>
          </p:nvPr>
        </p:nvSpPr>
        <p:spPr>
          <a:xfrm>
            <a:off x="220663" y="6334125"/>
            <a:ext cx="8496300" cy="523875"/>
          </a:xfrm>
        </p:spPr>
        <p:txBody>
          <a:bodyPr/>
          <a:lstStyle/>
          <a:p>
            <a:pPr>
              <a:defRPr/>
            </a:pPr>
            <a:r>
              <a:rPr lang="en-US" altLang="en-US" dirty="0"/>
              <a:t>FSE 2014			VITAL Lab @ Ohio University</a:t>
            </a:r>
          </a:p>
        </p:txBody>
      </p:sp>
      <p:pic>
        <p:nvPicPr>
          <p:cNvPr id="6656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35063"/>
            <a:ext cx="9144000" cy="2170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6566" name="矩形 5"/>
          <p:cNvSpPr>
            <a:spLocks noChangeArrowheads="1"/>
          </p:cNvSpPr>
          <p:nvPr/>
        </p:nvSpPr>
        <p:spPr bwMode="auto">
          <a:xfrm>
            <a:off x="646113" y="3248025"/>
            <a:ext cx="7959725" cy="326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45000"/>
              </a:spcBef>
              <a:buClr>
                <a:schemeClr val="tx1"/>
              </a:buClr>
              <a:buChar char="•"/>
              <a:defRPr kumimoji="1" sz="2400">
                <a:solidFill>
                  <a:schemeClr val="tx1"/>
                </a:solidFill>
                <a:latin typeface="Frutiger 55 Roman" pitchFamily="34" charset="0"/>
              </a:defRPr>
            </a:lvl1pPr>
            <a:lvl2pPr marL="742950" indent="-285750">
              <a:spcBef>
                <a:spcPct val="45000"/>
              </a:spcBef>
              <a:buClr>
                <a:schemeClr val="tx1"/>
              </a:buClr>
              <a:buChar char="–"/>
              <a:defRPr kumimoji="1" sz="2400">
                <a:solidFill>
                  <a:schemeClr val="tx1"/>
                </a:solidFill>
                <a:latin typeface="Frutiger 55 Roman" pitchFamily="34" charset="0"/>
              </a:defRPr>
            </a:lvl2pPr>
            <a:lvl3pPr marL="1143000" indent="-228600">
              <a:spcBef>
                <a:spcPct val="45000"/>
              </a:spcBef>
              <a:buClr>
                <a:schemeClr val="tx1"/>
              </a:buClr>
              <a:buChar char="•"/>
              <a:defRPr kumimoji="1" sz="2400">
                <a:solidFill>
                  <a:schemeClr val="tx1"/>
                </a:solidFill>
                <a:latin typeface="Frutiger 55 Roman" pitchFamily="34" charset="0"/>
              </a:defRPr>
            </a:lvl3pPr>
            <a:lvl4pPr marL="1600200" indent="-228600">
              <a:spcBef>
                <a:spcPct val="45000"/>
              </a:spcBef>
              <a:buClr>
                <a:schemeClr val="tx1"/>
              </a:buClr>
              <a:buChar char="–"/>
              <a:defRPr kumimoji="1" sz="2400">
                <a:solidFill>
                  <a:schemeClr val="tx1"/>
                </a:solidFill>
                <a:latin typeface="Frutiger 55 Roman" pitchFamily="34" charset="0"/>
              </a:defRPr>
            </a:lvl4pPr>
            <a:lvl5pPr marL="2057400" indent="-228600">
              <a:spcBef>
                <a:spcPct val="20000"/>
              </a:spcBef>
              <a:buClr>
                <a:schemeClr val="tx1"/>
              </a:buClr>
              <a:buChar char="»"/>
              <a:defRPr kumimoji="1" sz="2000">
                <a:solidFill>
                  <a:schemeClr val="tx1"/>
                </a:solidFill>
                <a:latin typeface="Frutiger 55 Roman" pitchFamily="34" charset="0"/>
              </a:defRPr>
            </a:lvl5pPr>
            <a:lvl6pPr marL="25146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6pPr>
            <a:lvl7pPr marL="29718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7pPr>
            <a:lvl8pPr marL="34290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8pPr>
            <a:lvl9pPr marL="38862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9pPr>
          </a:lstStyle>
          <a:p>
            <a:pPr>
              <a:spcBef>
                <a:spcPct val="0"/>
              </a:spcBef>
              <a:buClrTx/>
            </a:pPr>
            <a:r>
              <a:rPr kumimoji="0" lang="en-US" altLang="en-US" sz="1800" b="1">
                <a:latin typeface="Calibri" pitchFamily="34" charset="0"/>
              </a:rPr>
              <a:t>AspectJ: </a:t>
            </a:r>
            <a:r>
              <a:rPr kumimoji="0" lang="en-US" altLang="en-US" sz="1800">
                <a:latin typeface="Calibri" pitchFamily="34" charset="0"/>
              </a:rPr>
              <a:t>an aspect-oriented programming extension for Java.</a:t>
            </a:r>
          </a:p>
          <a:p>
            <a:pPr lvl="1">
              <a:spcBef>
                <a:spcPct val="0"/>
              </a:spcBef>
              <a:buClrTx/>
              <a:buFont typeface="Arial" charset="0"/>
              <a:buChar char="•"/>
            </a:pPr>
            <a:r>
              <a:rPr kumimoji="0" lang="en-US" altLang="en-US" sz="1600">
                <a:solidFill>
                  <a:srgbClr val="0070C0"/>
                </a:solidFill>
                <a:latin typeface="Calibri" pitchFamily="34" charset="0"/>
              </a:rPr>
              <a:t>http://eclipse.org/aspectj/</a:t>
            </a:r>
          </a:p>
          <a:p>
            <a:pPr>
              <a:spcBef>
                <a:spcPct val="0"/>
              </a:spcBef>
              <a:buClrTx/>
            </a:pPr>
            <a:r>
              <a:rPr kumimoji="0" lang="en-US" altLang="en-US" sz="1800" b="1">
                <a:latin typeface="Calibri" pitchFamily="34" charset="0"/>
              </a:rPr>
              <a:t>Birt: </a:t>
            </a:r>
            <a:r>
              <a:rPr kumimoji="0" lang="en-US" altLang="en-US" sz="1800">
                <a:latin typeface="Calibri" pitchFamily="34" charset="0"/>
              </a:rPr>
              <a:t>an Eclipse-based business intelligence and reporting tool.</a:t>
            </a:r>
          </a:p>
          <a:p>
            <a:pPr lvl="1">
              <a:spcBef>
                <a:spcPct val="0"/>
              </a:spcBef>
              <a:buClrTx/>
              <a:buFont typeface="Arial" charset="0"/>
              <a:buChar char="•"/>
            </a:pPr>
            <a:r>
              <a:rPr kumimoji="0" lang="en-US" altLang="en-US" sz="1600">
                <a:solidFill>
                  <a:srgbClr val="0070C0"/>
                </a:solidFill>
                <a:latin typeface="Calibri" pitchFamily="34" charset="0"/>
              </a:rPr>
              <a:t>https://www.eclipse.org/birt/</a:t>
            </a:r>
          </a:p>
          <a:p>
            <a:pPr>
              <a:spcBef>
                <a:spcPct val="0"/>
              </a:spcBef>
              <a:buClrTx/>
            </a:pPr>
            <a:r>
              <a:rPr kumimoji="0" lang="en-US" altLang="en-US" sz="1800" b="1">
                <a:latin typeface="Calibri" pitchFamily="34" charset="0"/>
              </a:rPr>
              <a:t>Eclipse Platform UI: </a:t>
            </a:r>
            <a:r>
              <a:rPr kumimoji="0" lang="en-US" altLang="en-US" sz="1800">
                <a:latin typeface="Calibri" pitchFamily="34" charset="0"/>
              </a:rPr>
              <a:t>the user interface of an integrated development platform.</a:t>
            </a:r>
          </a:p>
          <a:p>
            <a:pPr lvl="1">
              <a:spcBef>
                <a:spcPct val="0"/>
              </a:spcBef>
              <a:buClrTx/>
              <a:buFont typeface="Arial" charset="0"/>
              <a:buChar char="•"/>
            </a:pPr>
            <a:r>
              <a:rPr kumimoji="0" lang="en-US" altLang="en-US" sz="1600">
                <a:solidFill>
                  <a:srgbClr val="0070C0"/>
                </a:solidFill>
                <a:latin typeface="Calibri" pitchFamily="34" charset="0"/>
              </a:rPr>
              <a:t>http://projects.eclipse.org/projects/eclipse.platform.ui</a:t>
            </a:r>
          </a:p>
          <a:p>
            <a:pPr>
              <a:spcBef>
                <a:spcPct val="0"/>
              </a:spcBef>
              <a:buClrTx/>
            </a:pPr>
            <a:r>
              <a:rPr kumimoji="0" lang="en-US" altLang="en-US" sz="1800" b="1">
                <a:latin typeface="Calibri" pitchFamily="34" charset="0"/>
              </a:rPr>
              <a:t>JDT: </a:t>
            </a:r>
            <a:r>
              <a:rPr kumimoji="0" lang="en-US" altLang="en-US" sz="1800">
                <a:latin typeface="Calibri" pitchFamily="34" charset="0"/>
              </a:rPr>
              <a:t>a suite of Java development tools for Eclipse.</a:t>
            </a:r>
          </a:p>
          <a:p>
            <a:pPr lvl="1">
              <a:spcBef>
                <a:spcPct val="0"/>
              </a:spcBef>
              <a:buClrTx/>
              <a:buFont typeface="Arial" charset="0"/>
              <a:buChar char="•"/>
            </a:pPr>
            <a:r>
              <a:rPr kumimoji="0" lang="en-US" altLang="en-US" sz="1600">
                <a:solidFill>
                  <a:srgbClr val="0070C0"/>
                </a:solidFill>
                <a:latin typeface="Calibri" pitchFamily="34" charset="0"/>
              </a:rPr>
              <a:t>http://www.eclipse.org/jdt/</a:t>
            </a:r>
          </a:p>
          <a:p>
            <a:pPr>
              <a:spcBef>
                <a:spcPct val="0"/>
              </a:spcBef>
              <a:buClrTx/>
            </a:pPr>
            <a:r>
              <a:rPr kumimoji="0" lang="en-US" altLang="en-US" sz="1800" b="1">
                <a:latin typeface="Calibri" pitchFamily="34" charset="0"/>
              </a:rPr>
              <a:t>SWT: </a:t>
            </a:r>
            <a:r>
              <a:rPr kumimoji="0" lang="en-US" altLang="en-US" sz="1800">
                <a:latin typeface="Calibri" pitchFamily="34" charset="0"/>
              </a:rPr>
              <a:t>a widget toolkit for Java.</a:t>
            </a:r>
          </a:p>
          <a:p>
            <a:pPr lvl="1">
              <a:spcBef>
                <a:spcPct val="0"/>
              </a:spcBef>
              <a:buClrTx/>
              <a:buFont typeface="Arial" charset="0"/>
              <a:buChar char="•"/>
            </a:pPr>
            <a:r>
              <a:rPr kumimoji="0" lang="en-US" altLang="en-US" sz="1600">
                <a:solidFill>
                  <a:srgbClr val="0070C0"/>
                </a:solidFill>
                <a:latin typeface="Calibri" pitchFamily="34" charset="0"/>
              </a:rPr>
              <a:t>http://www.eclipse.org/swt/</a:t>
            </a:r>
          </a:p>
          <a:p>
            <a:pPr>
              <a:spcBef>
                <a:spcPct val="0"/>
              </a:spcBef>
              <a:buClrTx/>
            </a:pPr>
            <a:r>
              <a:rPr kumimoji="0" lang="en-US" altLang="en-US" sz="1800" b="1">
                <a:latin typeface="Calibri" pitchFamily="34" charset="0"/>
              </a:rPr>
              <a:t>Tomcat: </a:t>
            </a:r>
            <a:r>
              <a:rPr kumimoji="0" lang="en-US" altLang="en-US" sz="1800">
                <a:latin typeface="Calibri" pitchFamily="34" charset="0"/>
              </a:rPr>
              <a:t>a web application server and servlet container.</a:t>
            </a:r>
          </a:p>
          <a:p>
            <a:pPr lvl="1">
              <a:spcBef>
                <a:spcPct val="0"/>
              </a:spcBef>
              <a:buClrTx/>
              <a:buFont typeface="Arial" charset="0"/>
              <a:buChar char="•"/>
            </a:pPr>
            <a:r>
              <a:rPr kumimoji="0" lang="en-US" altLang="en-US" sz="1600">
                <a:solidFill>
                  <a:srgbClr val="0070C0"/>
                </a:solidFill>
                <a:latin typeface="Calibri" pitchFamily="34" charset="0"/>
              </a:rPr>
              <a:t>http://tomcat.apache.org</a:t>
            </a:r>
          </a:p>
        </p:txBody>
      </p:sp>
    </p:spTree>
  </p:cSld>
  <p:clrMapOvr>
    <a:masterClrMapping/>
  </p:clrMapOvr>
  <p:transition>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ChangeArrowheads="1"/>
          </p:cNvSpPr>
          <p:nvPr/>
        </p:nvSpPr>
        <p:spPr bwMode="white">
          <a:xfrm>
            <a:off x="0" y="0"/>
            <a:ext cx="9144000" cy="65405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45000"/>
              </a:spcBef>
              <a:buClr>
                <a:schemeClr val="tx1"/>
              </a:buClr>
              <a:buChar char="•"/>
              <a:defRPr kumimoji="1" sz="2400">
                <a:solidFill>
                  <a:schemeClr val="tx1"/>
                </a:solidFill>
                <a:latin typeface="Frutiger 55 Roman" pitchFamily="34" charset="0"/>
              </a:defRPr>
            </a:lvl1pPr>
            <a:lvl2pPr marL="742950" indent="-285750">
              <a:spcBef>
                <a:spcPct val="45000"/>
              </a:spcBef>
              <a:buClr>
                <a:schemeClr val="tx1"/>
              </a:buClr>
              <a:buChar char="–"/>
              <a:defRPr kumimoji="1" sz="2400">
                <a:solidFill>
                  <a:schemeClr val="tx1"/>
                </a:solidFill>
                <a:latin typeface="Frutiger 55 Roman" pitchFamily="34" charset="0"/>
              </a:defRPr>
            </a:lvl2pPr>
            <a:lvl3pPr marL="1143000" indent="-228600">
              <a:spcBef>
                <a:spcPct val="45000"/>
              </a:spcBef>
              <a:buClr>
                <a:schemeClr val="tx1"/>
              </a:buClr>
              <a:buChar char="•"/>
              <a:defRPr kumimoji="1" sz="2400">
                <a:solidFill>
                  <a:schemeClr val="tx1"/>
                </a:solidFill>
                <a:latin typeface="Frutiger 55 Roman" pitchFamily="34" charset="0"/>
              </a:defRPr>
            </a:lvl3pPr>
            <a:lvl4pPr marL="1600200" indent="-228600">
              <a:spcBef>
                <a:spcPct val="45000"/>
              </a:spcBef>
              <a:buClr>
                <a:schemeClr val="tx1"/>
              </a:buClr>
              <a:buChar char="–"/>
              <a:defRPr kumimoji="1" sz="2400">
                <a:solidFill>
                  <a:schemeClr val="tx1"/>
                </a:solidFill>
                <a:latin typeface="Frutiger 55 Roman" pitchFamily="34" charset="0"/>
              </a:defRPr>
            </a:lvl4pPr>
            <a:lvl5pPr marL="2057400" indent="-228600">
              <a:spcBef>
                <a:spcPct val="20000"/>
              </a:spcBef>
              <a:buClr>
                <a:schemeClr val="tx1"/>
              </a:buClr>
              <a:buChar char="»"/>
              <a:defRPr kumimoji="1" sz="2000">
                <a:solidFill>
                  <a:schemeClr val="tx1"/>
                </a:solidFill>
                <a:latin typeface="Frutiger 55 Roman" pitchFamily="34" charset="0"/>
              </a:defRPr>
            </a:lvl5pPr>
            <a:lvl6pPr marL="25146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6pPr>
            <a:lvl7pPr marL="29718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7pPr>
            <a:lvl8pPr marL="34290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8pPr>
            <a:lvl9pPr marL="38862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9pPr>
          </a:lstStyle>
          <a:p>
            <a:pPr>
              <a:spcBef>
                <a:spcPct val="0"/>
              </a:spcBef>
              <a:buClrTx/>
              <a:buFontTx/>
              <a:buNone/>
            </a:pPr>
            <a:endParaRPr kumimoji="0" lang="en-US" altLang="en-US">
              <a:latin typeface="Arial" charset="0"/>
            </a:endParaRPr>
          </a:p>
        </p:txBody>
      </p:sp>
      <p:sp>
        <p:nvSpPr>
          <p:cNvPr id="69635" name="标题 1"/>
          <p:cNvSpPr>
            <a:spLocks noGrp="1"/>
          </p:cNvSpPr>
          <p:nvPr>
            <p:ph type="title"/>
          </p:nvPr>
        </p:nvSpPr>
        <p:spPr>
          <a:xfrm>
            <a:off x="0" y="4763"/>
            <a:ext cx="9144000" cy="1143000"/>
          </a:xfrm>
        </p:spPr>
        <p:txBody>
          <a:bodyPr/>
          <a:lstStyle/>
          <a:p>
            <a:r>
              <a:rPr lang="en-US" altLang="en-US" sz="3000" smtClean="0">
                <a:solidFill>
                  <a:srgbClr val="296DC1"/>
                </a:solidFill>
                <a:latin typeface="Calibri" pitchFamily="34" charset="0"/>
              </a:rPr>
              <a:t>BENCHMARK DATASETS</a:t>
            </a:r>
          </a:p>
        </p:txBody>
      </p:sp>
      <p:sp>
        <p:nvSpPr>
          <p:cNvPr id="11" name="页脚占位符 3"/>
          <p:cNvSpPr>
            <a:spLocks noGrp="1"/>
          </p:cNvSpPr>
          <p:nvPr>
            <p:ph type="ftr" sz="quarter" idx="10"/>
          </p:nvPr>
        </p:nvSpPr>
        <p:spPr>
          <a:xfrm>
            <a:off x="220663" y="6334125"/>
            <a:ext cx="8496300" cy="523875"/>
          </a:xfrm>
        </p:spPr>
        <p:txBody>
          <a:bodyPr/>
          <a:lstStyle/>
          <a:p>
            <a:pPr>
              <a:defRPr/>
            </a:pPr>
            <a:r>
              <a:rPr lang="en-US" altLang="en-US" dirty="0"/>
              <a:t>FSE 2014			VITAL Lab @ Ohio University</a:t>
            </a:r>
          </a:p>
        </p:txBody>
      </p:sp>
      <p:pic>
        <p:nvPicPr>
          <p:cNvPr id="6963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35063"/>
            <a:ext cx="9144000" cy="2170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9638" name="矩形 4"/>
          <p:cNvSpPr>
            <a:spLocks noChangeArrowheads="1"/>
          </p:cNvSpPr>
          <p:nvPr/>
        </p:nvSpPr>
        <p:spPr bwMode="auto">
          <a:xfrm>
            <a:off x="860425" y="3429000"/>
            <a:ext cx="7396163"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45000"/>
              </a:spcBef>
              <a:buClr>
                <a:schemeClr val="tx1"/>
              </a:buClr>
              <a:buChar char="•"/>
              <a:defRPr kumimoji="1" sz="2400">
                <a:solidFill>
                  <a:schemeClr val="tx1"/>
                </a:solidFill>
                <a:latin typeface="Frutiger 55 Roman" pitchFamily="34" charset="0"/>
              </a:defRPr>
            </a:lvl1pPr>
            <a:lvl2pPr marL="742950" indent="-285750">
              <a:spcBef>
                <a:spcPct val="45000"/>
              </a:spcBef>
              <a:buClr>
                <a:schemeClr val="tx1"/>
              </a:buClr>
              <a:buChar char="–"/>
              <a:defRPr kumimoji="1" sz="2400">
                <a:solidFill>
                  <a:schemeClr val="tx1"/>
                </a:solidFill>
                <a:latin typeface="Frutiger 55 Roman" pitchFamily="34" charset="0"/>
              </a:defRPr>
            </a:lvl2pPr>
            <a:lvl3pPr marL="1143000" indent="-228600">
              <a:spcBef>
                <a:spcPct val="45000"/>
              </a:spcBef>
              <a:buClr>
                <a:schemeClr val="tx1"/>
              </a:buClr>
              <a:buChar char="•"/>
              <a:defRPr kumimoji="1" sz="2400">
                <a:solidFill>
                  <a:schemeClr val="tx1"/>
                </a:solidFill>
                <a:latin typeface="Frutiger 55 Roman" pitchFamily="34" charset="0"/>
              </a:defRPr>
            </a:lvl3pPr>
            <a:lvl4pPr marL="1600200" indent="-228600">
              <a:spcBef>
                <a:spcPct val="45000"/>
              </a:spcBef>
              <a:buClr>
                <a:schemeClr val="tx1"/>
              </a:buClr>
              <a:buChar char="–"/>
              <a:defRPr kumimoji="1" sz="2400">
                <a:solidFill>
                  <a:schemeClr val="tx1"/>
                </a:solidFill>
                <a:latin typeface="Frutiger 55 Roman" pitchFamily="34" charset="0"/>
              </a:defRPr>
            </a:lvl4pPr>
            <a:lvl5pPr marL="2057400" indent="-228600">
              <a:spcBef>
                <a:spcPct val="20000"/>
              </a:spcBef>
              <a:buClr>
                <a:schemeClr val="tx1"/>
              </a:buClr>
              <a:buChar char="»"/>
              <a:defRPr kumimoji="1" sz="2000">
                <a:solidFill>
                  <a:schemeClr val="tx1"/>
                </a:solidFill>
                <a:latin typeface="Frutiger 55 Roman" pitchFamily="34" charset="0"/>
              </a:defRPr>
            </a:lvl5pPr>
            <a:lvl6pPr marL="25146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6pPr>
            <a:lvl7pPr marL="29718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7pPr>
            <a:lvl8pPr marL="34290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8pPr>
            <a:lvl9pPr marL="38862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9pPr>
          </a:lstStyle>
          <a:p>
            <a:pPr>
              <a:spcBef>
                <a:spcPct val="0"/>
              </a:spcBef>
              <a:buClrTx/>
            </a:pPr>
            <a:r>
              <a:rPr kumimoji="0" lang="en-US" altLang="en-US" sz="2000" dirty="0">
                <a:latin typeface="Calibri" pitchFamily="34" charset="0"/>
              </a:rPr>
              <a:t>Search for phrases such as “bug 319463” and “fix for 319463” from their </a:t>
            </a:r>
            <a:r>
              <a:rPr kumimoji="0" lang="en-US" altLang="en-US" sz="2000" dirty="0" err="1">
                <a:latin typeface="Calibri" pitchFamily="34" charset="0"/>
              </a:rPr>
              <a:t>Git</a:t>
            </a:r>
            <a:r>
              <a:rPr kumimoji="0" lang="en-US" altLang="en-US" sz="2000" dirty="0">
                <a:latin typeface="Calibri" pitchFamily="34" charset="0"/>
              </a:rPr>
              <a:t> log messages.</a:t>
            </a:r>
          </a:p>
          <a:p>
            <a:pPr>
              <a:spcBef>
                <a:spcPct val="0"/>
              </a:spcBef>
              <a:buClrTx/>
            </a:pPr>
            <a:r>
              <a:rPr kumimoji="0" lang="en-US" altLang="en-US" sz="2000" dirty="0">
                <a:latin typeface="Calibri" pitchFamily="34" charset="0"/>
              </a:rPr>
              <a:t>Based on these </a:t>
            </a:r>
            <a:r>
              <a:rPr kumimoji="0" lang="en-US" altLang="en-US" sz="2000" dirty="0" err="1">
                <a:latin typeface="Calibri" pitchFamily="34" charset="0"/>
              </a:rPr>
              <a:t>Git</a:t>
            </a:r>
            <a:r>
              <a:rPr kumimoji="0" lang="en-US" altLang="en-US" sz="2000" dirty="0">
                <a:latin typeface="Calibri" pitchFamily="34" charset="0"/>
              </a:rPr>
              <a:t> log messages, map a commit from the project </a:t>
            </a:r>
            <a:r>
              <a:rPr kumimoji="0" lang="en-US" altLang="en-US" sz="2000" dirty="0" err="1">
                <a:latin typeface="Calibri" pitchFamily="34" charset="0"/>
              </a:rPr>
              <a:t>Git</a:t>
            </a:r>
            <a:r>
              <a:rPr kumimoji="0" lang="en-US" altLang="en-US" sz="2000" dirty="0">
                <a:latin typeface="Calibri" pitchFamily="34" charset="0"/>
              </a:rPr>
              <a:t> repository to a bug report in the project bug </a:t>
            </a:r>
            <a:r>
              <a:rPr kumimoji="0" lang="en-US" altLang="en-US" sz="2000" dirty="0" err="1">
                <a:latin typeface="Calibri" pitchFamily="34" charset="0"/>
              </a:rPr>
              <a:t>databse</a:t>
            </a:r>
            <a:r>
              <a:rPr kumimoji="0" lang="en-US" altLang="en-US" sz="2000" dirty="0">
                <a:latin typeface="Calibri" pitchFamily="34" charset="0"/>
              </a:rPr>
              <a:t> on </a:t>
            </a:r>
            <a:r>
              <a:rPr kumimoji="0" lang="en-US" altLang="en-US" sz="2000" dirty="0" err="1">
                <a:latin typeface="Calibri" pitchFamily="34" charset="0"/>
              </a:rPr>
              <a:t>Bugzilla</a:t>
            </a:r>
            <a:r>
              <a:rPr kumimoji="0" lang="en-US" altLang="en-US" sz="2000" dirty="0">
                <a:latin typeface="Calibri" pitchFamily="34" charset="0"/>
              </a:rPr>
              <a:t>.</a:t>
            </a:r>
          </a:p>
          <a:p>
            <a:pPr>
              <a:spcBef>
                <a:spcPct val="0"/>
              </a:spcBef>
              <a:buClrTx/>
            </a:pPr>
            <a:r>
              <a:rPr kumimoji="0" lang="en-US" altLang="en-US" sz="2000" dirty="0">
                <a:latin typeface="Calibri" pitchFamily="34" charset="0"/>
              </a:rPr>
              <a:t>Ignore those mappings that are not one-to-one.  </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9638">
                                            <p:txEl>
                                              <p:pRg st="1" end="1"/>
                                            </p:txEl>
                                          </p:spTgt>
                                        </p:tgtEl>
                                        <p:attrNameLst>
                                          <p:attrName>style.visibility</p:attrName>
                                        </p:attrNameLst>
                                      </p:cBhvr>
                                      <p:to>
                                        <p:strVal val="visible"/>
                                      </p:to>
                                    </p:set>
                                    <p:animEffect transition="in" filter="fade">
                                      <p:cBhvr>
                                        <p:cTn id="7" dur="500"/>
                                        <p:tgtEl>
                                          <p:spTgt spid="6963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9638">
                                            <p:txEl>
                                              <p:pRg st="2" end="2"/>
                                            </p:txEl>
                                          </p:spTgt>
                                        </p:tgtEl>
                                        <p:attrNameLst>
                                          <p:attrName>style.visibility</p:attrName>
                                        </p:attrNameLst>
                                      </p:cBhvr>
                                      <p:to>
                                        <p:strVal val="visible"/>
                                      </p:to>
                                    </p:set>
                                    <p:animEffect transition="in" filter="fade">
                                      <p:cBhvr>
                                        <p:cTn id="12" dur="500"/>
                                        <p:tgtEl>
                                          <p:spTgt spid="6963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white">
          <a:xfrm>
            <a:off x="0" y="0"/>
            <a:ext cx="9144000" cy="65405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45000"/>
              </a:spcBef>
              <a:buClr>
                <a:schemeClr val="tx1"/>
              </a:buClr>
              <a:buChar char="•"/>
              <a:defRPr kumimoji="1" sz="2400">
                <a:solidFill>
                  <a:schemeClr val="tx1"/>
                </a:solidFill>
                <a:latin typeface="Frutiger 55 Roman" pitchFamily="34" charset="0"/>
              </a:defRPr>
            </a:lvl1pPr>
            <a:lvl2pPr marL="742950" indent="-285750">
              <a:spcBef>
                <a:spcPct val="45000"/>
              </a:spcBef>
              <a:buClr>
                <a:schemeClr val="tx1"/>
              </a:buClr>
              <a:buChar char="–"/>
              <a:defRPr kumimoji="1" sz="2400">
                <a:solidFill>
                  <a:schemeClr val="tx1"/>
                </a:solidFill>
                <a:latin typeface="Frutiger 55 Roman" pitchFamily="34" charset="0"/>
              </a:defRPr>
            </a:lvl2pPr>
            <a:lvl3pPr marL="1143000" indent="-228600">
              <a:spcBef>
                <a:spcPct val="45000"/>
              </a:spcBef>
              <a:buClr>
                <a:schemeClr val="tx1"/>
              </a:buClr>
              <a:buChar char="•"/>
              <a:defRPr kumimoji="1" sz="2400">
                <a:solidFill>
                  <a:schemeClr val="tx1"/>
                </a:solidFill>
                <a:latin typeface="Frutiger 55 Roman" pitchFamily="34" charset="0"/>
              </a:defRPr>
            </a:lvl3pPr>
            <a:lvl4pPr marL="1600200" indent="-228600">
              <a:spcBef>
                <a:spcPct val="45000"/>
              </a:spcBef>
              <a:buClr>
                <a:schemeClr val="tx1"/>
              </a:buClr>
              <a:buChar char="–"/>
              <a:defRPr kumimoji="1" sz="2400">
                <a:solidFill>
                  <a:schemeClr val="tx1"/>
                </a:solidFill>
                <a:latin typeface="Frutiger 55 Roman" pitchFamily="34" charset="0"/>
              </a:defRPr>
            </a:lvl4pPr>
            <a:lvl5pPr marL="2057400" indent="-228600">
              <a:spcBef>
                <a:spcPct val="20000"/>
              </a:spcBef>
              <a:buClr>
                <a:schemeClr val="tx1"/>
              </a:buClr>
              <a:buChar char="»"/>
              <a:defRPr kumimoji="1" sz="2000">
                <a:solidFill>
                  <a:schemeClr val="tx1"/>
                </a:solidFill>
                <a:latin typeface="Frutiger 55 Roman" pitchFamily="34" charset="0"/>
              </a:defRPr>
            </a:lvl5pPr>
            <a:lvl6pPr marL="25146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6pPr>
            <a:lvl7pPr marL="29718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7pPr>
            <a:lvl8pPr marL="34290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8pPr>
            <a:lvl9pPr marL="38862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9pPr>
          </a:lstStyle>
          <a:p>
            <a:pPr>
              <a:spcBef>
                <a:spcPct val="0"/>
              </a:spcBef>
              <a:buClrTx/>
              <a:buFontTx/>
              <a:buNone/>
            </a:pPr>
            <a:endParaRPr kumimoji="0" lang="en-US" altLang="en-US">
              <a:latin typeface="Arial" charset="0"/>
            </a:endParaRPr>
          </a:p>
        </p:txBody>
      </p:sp>
      <p:sp>
        <p:nvSpPr>
          <p:cNvPr id="4099" name="标题 1"/>
          <p:cNvSpPr>
            <a:spLocks noGrp="1"/>
          </p:cNvSpPr>
          <p:nvPr>
            <p:ph type="title"/>
          </p:nvPr>
        </p:nvSpPr>
        <p:spPr>
          <a:xfrm>
            <a:off x="0" y="4763"/>
            <a:ext cx="9144000" cy="1143000"/>
          </a:xfrm>
        </p:spPr>
        <p:txBody>
          <a:bodyPr/>
          <a:lstStyle/>
          <a:p>
            <a:r>
              <a:rPr lang="en-US" altLang="en-US" sz="3000" smtClean="0">
                <a:solidFill>
                  <a:srgbClr val="296DC1"/>
                </a:solidFill>
                <a:latin typeface="Calibri" pitchFamily="34" charset="0"/>
              </a:rPr>
              <a:t>INTRODUCTION AND MOTIVATION</a:t>
            </a:r>
          </a:p>
        </p:txBody>
      </p:sp>
      <p:sp>
        <p:nvSpPr>
          <p:cNvPr id="4100" name="内容占位符 2"/>
          <p:cNvSpPr>
            <a:spLocks noGrp="1"/>
          </p:cNvSpPr>
          <p:nvPr>
            <p:ph idx="1"/>
          </p:nvPr>
        </p:nvSpPr>
        <p:spPr>
          <a:xfrm>
            <a:off x="963613" y="1169988"/>
            <a:ext cx="7467600" cy="1963737"/>
          </a:xfrm>
          <a:ln>
            <a:solidFill>
              <a:schemeClr val="tx1"/>
            </a:solidFill>
            <a:miter lim="800000"/>
            <a:headEnd/>
            <a:tailEnd/>
          </a:ln>
        </p:spPr>
        <p:txBody>
          <a:bodyPr/>
          <a:lstStyle/>
          <a:p>
            <a:pPr marL="0" indent="0">
              <a:buFontTx/>
              <a:buNone/>
            </a:pPr>
            <a:r>
              <a:rPr lang="en-US" altLang="en-US" sz="2000" b="1" dirty="0" smtClean="0">
                <a:latin typeface="Calibri" pitchFamily="34" charset="0"/>
              </a:rPr>
              <a:t>Bug ID</a:t>
            </a:r>
            <a:r>
              <a:rPr lang="en-US" altLang="en-US" sz="2000" dirty="0" smtClean="0">
                <a:latin typeface="Calibri" pitchFamily="34" charset="0"/>
              </a:rPr>
              <a:t>: 339286</a:t>
            </a:r>
          </a:p>
          <a:p>
            <a:pPr marL="0" indent="0">
              <a:buFontTx/>
              <a:buNone/>
            </a:pPr>
            <a:r>
              <a:rPr lang="en-US" altLang="en-US" sz="2000" b="1" dirty="0" smtClean="0">
                <a:latin typeface="Calibri" pitchFamily="34" charset="0"/>
              </a:rPr>
              <a:t>Summary</a:t>
            </a:r>
            <a:r>
              <a:rPr lang="en-US" altLang="en-US" sz="2000" dirty="0" smtClean="0">
                <a:latin typeface="Calibri" pitchFamily="34" charset="0"/>
              </a:rPr>
              <a:t>: Toolbars missing icons and show wrong menus.</a:t>
            </a:r>
          </a:p>
          <a:p>
            <a:pPr marL="0" indent="0">
              <a:buFontTx/>
              <a:buNone/>
            </a:pPr>
            <a:r>
              <a:rPr lang="en-US" altLang="en-US" sz="2000" b="1" dirty="0" smtClean="0">
                <a:latin typeface="Calibri" pitchFamily="34" charset="0"/>
              </a:rPr>
              <a:t>Description</a:t>
            </a:r>
            <a:r>
              <a:rPr lang="en-US" altLang="en-US" sz="2000" dirty="0" smtClean="0">
                <a:latin typeface="Calibri" pitchFamily="34" charset="0"/>
              </a:rPr>
              <a:t>: The toolbars for my stacked views were: missing icons, showing the wrong drop-down menus (from others in the stack), showing multiple drop-down menus, missing the min/max buttons ...</a:t>
            </a:r>
          </a:p>
        </p:txBody>
      </p:sp>
      <p:sp>
        <p:nvSpPr>
          <p:cNvPr id="11" name="页脚占位符 3"/>
          <p:cNvSpPr>
            <a:spLocks noGrp="1"/>
          </p:cNvSpPr>
          <p:nvPr>
            <p:ph type="ftr" sz="quarter" idx="10"/>
          </p:nvPr>
        </p:nvSpPr>
        <p:spPr>
          <a:xfrm>
            <a:off x="220663" y="6334125"/>
            <a:ext cx="8496300" cy="523875"/>
          </a:xfrm>
        </p:spPr>
        <p:txBody>
          <a:bodyPr/>
          <a:lstStyle/>
          <a:p>
            <a:pPr>
              <a:defRPr/>
            </a:pPr>
            <a:r>
              <a:rPr lang="en-US" altLang="en-US" dirty="0"/>
              <a:t>FSE 2014			VITAL Lab @ Ohio University</a:t>
            </a:r>
          </a:p>
        </p:txBody>
      </p:sp>
      <p:sp>
        <p:nvSpPr>
          <p:cNvPr id="4102" name="TextBox 3"/>
          <p:cNvSpPr txBox="1">
            <a:spLocks noChangeArrowheads="1"/>
          </p:cNvSpPr>
          <p:nvPr/>
        </p:nvSpPr>
        <p:spPr bwMode="auto">
          <a:xfrm>
            <a:off x="2863850" y="3162300"/>
            <a:ext cx="341630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5000"/>
              </a:spcBef>
              <a:buClr>
                <a:schemeClr val="tx1"/>
              </a:buClr>
              <a:buChar char="•"/>
              <a:defRPr kumimoji="1" sz="2400">
                <a:solidFill>
                  <a:schemeClr val="tx1"/>
                </a:solidFill>
                <a:latin typeface="Frutiger 55 Roman" pitchFamily="34" charset="0"/>
              </a:defRPr>
            </a:lvl1pPr>
            <a:lvl2pPr marL="742950" indent="-285750">
              <a:spcBef>
                <a:spcPct val="45000"/>
              </a:spcBef>
              <a:buClr>
                <a:schemeClr val="tx1"/>
              </a:buClr>
              <a:buChar char="–"/>
              <a:defRPr kumimoji="1" sz="2400">
                <a:solidFill>
                  <a:schemeClr val="tx1"/>
                </a:solidFill>
                <a:latin typeface="Frutiger 55 Roman" pitchFamily="34" charset="0"/>
              </a:defRPr>
            </a:lvl2pPr>
            <a:lvl3pPr marL="1143000" indent="-228600">
              <a:spcBef>
                <a:spcPct val="45000"/>
              </a:spcBef>
              <a:buClr>
                <a:schemeClr val="tx1"/>
              </a:buClr>
              <a:buChar char="•"/>
              <a:defRPr kumimoji="1" sz="2400">
                <a:solidFill>
                  <a:schemeClr val="tx1"/>
                </a:solidFill>
                <a:latin typeface="Frutiger 55 Roman" pitchFamily="34" charset="0"/>
              </a:defRPr>
            </a:lvl3pPr>
            <a:lvl4pPr marL="1600200" indent="-228600">
              <a:spcBef>
                <a:spcPct val="45000"/>
              </a:spcBef>
              <a:buClr>
                <a:schemeClr val="tx1"/>
              </a:buClr>
              <a:buChar char="–"/>
              <a:defRPr kumimoji="1" sz="2400">
                <a:solidFill>
                  <a:schemeClr val="tx1"/>
                </a:solidFill>
                <a:latin typeface="Frutiger 55 Roman" pitchFamily="34" charset="0"/>
              </a:defRPr>
            </a:lvl4pPr>
            <a:lvl5pPr marL="2057400" indent="-228600">
              <a:spcBef>
                <a:spcPct val="20000"/>
              </a:spcBef>
              <a:buClr>
                <a:schemeClr val="tx1"/>
              </a:buClr>
              <a:buChar char="»"/>
              <a:defRPr kumimoji="1" sz="2000">
                <a:solidFill>
                  <a:schemeClr val="tx1"/>
                </a:solidFill>
                <a:latin typeface="Frutiger 55 Roman" pitchFamily="34" charset="0"/>
              </a:defRPr>
            </a:lvl5pPr>
            <a:lvl6pPr marL="25146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6pPr>
            <a:lvl7pPr marL="29718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7pPr>
            <a:lvl8pPr marL="34290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8pPr>
            <a:lvl9pPr marL="38862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9pPr>
          </a:lstStyle>
          <a:p>
            <a:pPr algn="ctr">
              <a:spcBef>
                <a:spcPct val="0"/>
              </a:spcBef>
              <a:buClrTx/>
              <a:buFontTx/>
              <a:buNone/>
            </a:pPr>
            <a:r>
              <a:rPr kumimoji="0" lang="en-US" altLang="en-US" sz="2000">
                <a:latin typeface="Calibri" pitchFamily="34" charset="0"/>
              </a:rPr>
              <a:t>Eclipse bug report 339286</a:t>
            </a:r>
          </a:p>
        </p:txBody>
      </p:sp>
      <p:sp>
        <p:nvSpPr>
          <p:cNvPr id="4103" name="TextBox 9"/>
          <p:cNvSpPr txBox="1">
            <a:spLocks noChangeArrowheads="1"/>
          </p:cNvSpPr>
          <p:nvPr/>
        </p:nvSpPr>
        <p:spPr bwMode="auto">
          <a:xfrm>
            <a:off x="957263" y="4127500"/>
            <a:ext cx="74739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5000"/>
              </a:spcBef>
              <a:buClr>
                <a:schemeClr val="tx1"/>
              </a:buClr>
              <a:buChar char="•"/>
              <a:defRPr kumimoji="1" sz="2400">
                <a:solidFill>
                  <a:schemeClr val="tx1"/>
                </a:solidFill>
                <a:latin typeface="Frutiger 55 Roman" pitchFamily="34" charset="0"/>
              </a:defRPr>
            </a:lvl1pPr>
            <a:lvl2pPr marL="742950" indent="-285750">
              <a:spcBef>
                <a:spcPct val="45000"/>
              </a:spcBef>
              <a:buClr>
                <a:schemeClr val="tx1"/>
              </a:buClr>
              <a:buChar char="–"/>
              <a:defRPr kumimoji="1" sz="2400">
                <a:solidFill>
                  <a:schemeClr val="tx1"/>
                </a:solidFill>
                <a:latin typeface="Frutiger 55 Roman" pitchFamily="34" charset="0"/>
              </a:defRPr>
            </a:lvl2pPr>
            <a:lvl3pPr marL="1143000" indent="-228600">
              <a:spcBef>
                <a:spcPct val="45000"/>
              </a:spcBef>
              <a:buClr>
                <a:schemeClr val="tx1"/>
              </a:buClr>
              <a:buChar char="•"/>
              <a:defRPr kumimoji="1" sz="2400">
                <a:solidFill>
                  <a:schemeClr val="tx1"/>
                </a:solidFill>
                <a:latin typeface="Frutiger 55 Roman" pitchFamily="34" charset="0"/>
              </a:defRPr>
            </a:lvl3pPr>
            <a:lvl4pPr marL="1600200" indent="-228600">
              <a:spcBef>
                <a:spcPct val="45000"/>
              </a:spcBef>
              <a:buClr>
                <a:schemeClr val="tx1"/>
              </a:buClr>
              <a:buChar char="–"/>
              <a:defRPr kumimoji="1" sz="2400">
                <a:solidFill>
                  <a:schemeClr val="tx1"/>
                </a:solidFill>
                <a:latin typeface="Frutiger 55 Roman" pitchFamily="34" charset="0"/>
              </a:defRPr>
            </a:lvl4pPr>
            <a:lvl5pPr marL="2057400" indent="-228600">
              <a:spcBef>
                <a:spcPct val="20000"/>
              </a:spcBef>
              <a:buClr>
                <a:schemeClr val="tx1"/>
              </a:buClr>
              <a:buChar char="»"/>
              <a:defRPr kumimoji="1" sz="2000">
                <a:solidFill>
                  <a:schemeClr val="tx1"/>
                </a:solidFill>
                <a:latin typeface="Frutiger 55 Roman" pitchFamily="34" charset="0"/>
              </a:defRPr>
            </a:lvl5pPr>
            <a:lvl6pPr marL="25146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6pPr>
            <a:lvl7pPr marL="29718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7pPr>
            <a:lvl8pPr marL="34290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8pPr>
            <a:lvl9pPr marL="38862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9pPr>
          </a:lstStyle>
          <a:p>
            <a:pPr algn="ctr">
              <a:spcBef>
                <a:spcPct val="0"/>
              </a:spcBef>
              <a:buClrTx/>
              <a:buFontTx/>
              <a:buNone/>
            </a:pPr>
            <a:r>
              <a:rPr kumimoji="0" lang="en-US" altLang="en-US" dirty="0">
                <a:latin typeface="Calibri" pitchFamily="34" charset="0"/>
              </a:rPr>
              <a:t>Example 1</a:t>
            </a:r>
          </a:p>
        </p:txBody>
      </p:sp>
      <p:sp>
        <p:nvSpPr>
          <p:cNvPr id="4104" name="矩形 7"/>
          <p:cNvSpPr>
            <a:spLocks noChangeArrowheads="1"/>
          </p:cNvSpPr>
          <p:nvPr/>
        </p:nvSpPr>
        <p:spPr bwMode="auto">
          <a:xfrm>
            <a:off x="550863" y="6270625"/>
            <a:ext cx="8042275"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5000"/>
              </a:spcBef>
              <a:buClr>
                <a:schemeClr val="tx1"/>
              </a:buClr>
              <a:buChar char="•"/>
              <a:defRPr kumimoji="1" sz="2400">
                <a:solidFill>
                  <a:schemeClr val="tx1"/>
                </a:solidFill>
                <a:latin typeface="Frutiger 55 Roman" pitchFamily="34" charset="0"/>
              </a:defRPr>
            </a:lvl1pPr>
            <a:lvl2pPr marL="742950" indent="-285750">
              <a:spcBef>
                <a:spcPct val="45000"/>
              </a:spcBef>
              <a:buClr>
                <a:schemeClr val="tx1"/>
              </a:buClr>
              <a:buChar char="–"/>
              <a:defRPr kumimoji="1" sz="2400">
                <a:solidFill>
                  <a:schemeClr val="tx1"/>
                </a:solidFill>
                <a:latin typeface="Frutiger 55 Roman" pitchFamily="34" charset="0"/>
              </a:defRPr>
            </a:lvl2pPr>
            <a:lvl3pPr marL="1143000" indent="-228600">
              <a:spcBef>
                <a:spcPct val="45000"/>
              </a:spcBef>
              <a:buClr>
                <a:schemeClr val="tx1"/>
              </a:buClr>
              <a:buChar char="•"/>
              <a:defRPr kumimoji="1" sz="2400">
                <a:solidFill>
                  <a:schemeClr val="tx1"/>
                </a:solidFill>
                <a:latin typeface="Frutiger 55 Roman" pitchFamily="34" charset="0"/>
              </a:defRPr>
            </a:lvl3pPr>
            <a:lvl4pPr marL="1600200" indent="-228600">
              <a:spcBef>
                <a:spcPct val="45000"/>
              </a:spcBef>
              <a:buClr>
                <a:schemeClr val="tx1"/>
              </a:buClr>
              <a:buChar char="–"/>
              <a:defRPr kumimoji="1" sz="2400">
                <a:solidFill>
                  <a:schemeClr val="tx1"/>
                </a:solidFill>
                <a:latin typeface="Frutiger 55 Roman" pitchFamily="34" charset="0"/>
              </a:defRPr>
            </a:lvl4pPr>
            <a:lvl5pPr marL="2057400" indent="-228600">
              <a:spcBef>
                <a:spcPct val="20000"/>
              </a:spcBef>
              <a:buClr>
                <a:schemeClr val="tx1"/>
              </a:buClr>
              <a:buChar char="»"/>
              <a:defRPr kumimoji="1" sz="2000">
                <a:solidFill>
                  <a:schemeClr val="tx1"/>
                </a:solidFill>
                <a:latin typeface="Frutiger 55 Roman" pitchFamily="34" charset="0"/>
              </a:defRPr>
            </a:lvl5pPr>
            <a:lvl6pPr marL="25146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6pPr>
            <a:lvl7pPr marL="29718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7pPr>
            <a:lvl8pPr marL="34290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8pPr>
            <a:lvl9pPr marL="38862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9pPr>
          </a:lstStyle>
          <a:p>
            <a:pPr algn="ctr">
              <a:spcBef>
                <a:spcPct val="0"/>
              </a:spcBef>
              <a:buClrTx/>
              <a:buFontTx/>
              <a:buNone/>
            </a:pPr>
            <a:r>
              <a:rPr kumimoji="0" lang="en-US" altLang="en-US" sz="1000" dirty="0">
                <a:solidFill>
                  <a:srgbClr val="0070C0"/>
                </a:solidFill>
                <a:latin typeface="Arial" charset="0"/>
              </a:rPr>
              <a:t>https://bugs.eclipse.org/bugs/show_bug.cgi?id=339286</a:t>
            </a:r>
          </a:p>
        </p:txBody>
      </p:sp>
    </p:spTree>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ChangeArrowheads="1"/>
          </p:cNvSpPr>
          <p:nvPr/>
        </p:nvSpPr>
        <p:spPr bwMode="white">
          <a:xfrm>
            <a:off x="0" y="0"/>
            <a:ext cx="9144000" cy="65405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45000"/>
              </a:spcBef>
              <a:buClr>
                <a:schemeClr val="tx1"/>
              </a:buClr>
              <a:buChar char="•"/>
              <a:defRPr kumimoji="1" sz="2400">
                <a:solidFill>
                  <a:schemeClr val="tx1"/>
                </a:solidFill>
                <a:latin typeface="Frutiger 55 Roman" pitchFamily="34" charset="0"/>
              </a:defRPr>
            </a:lvl1pPr>
            <a:lvl2pPr marL="742950" indent="-285750">
              <a:spcBef>
                <a:spcPct val="45000"/>
              </a:spcBef>
              <a:buClr>
                <a:schemeClr val="tx1"/>
              </a:buClr>
              <a:buChar char="–"/>
              <a:defRPr kumimoji="1" sz="2400">
                <a:solidFill>
                  <a:schemeClr val="tx1"/>
                </a:solidFill>
                <a:latin typeface="Frutiger 55 Roman" pitchFamily="34" charset="0"/>
              </a:defRPr>
            </a:lvl2pPr>
            <a:lvl3pPr marL="1143000" indent="-228600">
              <a:spcBef>
                <a:spcPct val="45000"/>
              </a:spcBef>
              <a:buClr>
                <a:schemeClr val="tx1"/>
              </a:buClr>
              <a:buChar char="•"/>
              <a:defRPr kumimoji="1" sz="2400">
                <a:solidFill>
                  <a:schemeClr val="tx1"/>
                </a:solidFill>
                <a:latin typeface="Frutiger 55 Roman" pitchFamily="34" charset="0"/>
              </a:defRPr>
            </a:lvl3pPr>
            <a:lvl4pPr marL="1600200" indent="-228600">
              <a:spcBef>
                <a:spcPct val="45000"/>
              </a:spcBef>
              <a:buClr>
                <a:schemeClr val="tx1"/>
              </a:buClr>
              <a:buChar char="–"/>
              <a:defRPr kumimoji="1" sz="2400">
                <a:solidFill>
                  <a:schemeClr val="tx1"/>
                </a:solidFill>
                <a:latin typeface="Frutiger 55 Roman" pitchFamily="34" charset="0"/>
              </a:defRPr>
            </a:lvl4pPr>
            <a:lvl5pPr marL="2057400" indent="-228600">
              <a:spcBef>
                <a:spcPct val="20000"/>
              </a:spcBef>
              <a:buClr>
                <a:schemeClr val="tx1"/>
              </a:buClr>
              <a:buChar char="»"/>
              <a:defRPr kumimoji="1" sz="2000">
                <a:solidFill>
                  <a:schemeClr val="tx1"/>
                </a:solidFill>
                <a:latin typeface="Frutiger 55 Roman" pitchFamily="34" charset="0"/>
              </a:defRPr>
            </a:lvl5pPr>
            <a:lvl6pPr marL="25146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6pPr>
            <a:lvl7pPr marL="29718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7pPr>
            <a:lvl8pPr marL="34290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8pPr>
            <a:lvl9pPr marL="38862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9pPr>
          </a:lstStyle>
          <a:p>
            <a:pPr>
              <a:spcBef>
                <a:spcPct val="0"/>
              </a:spcBef>
              <a:buClrTx/>
              <a:buFontTx/>
              <a:buNone/>
            </a:pPr>
            <a:endParaRPr kumimoji="0" lang="en-US" altLang="en-US">
              <a:latin typeface="Arial" charset="0"/>
            </a:endParaRPr>
          </a:p>
        </p:txBody>
      </p:sp>
      <p:sp>
        <p:nvSpPr>
          <p:cNvPr id="73731" name="标题 1"/>
          <p:cNvSpPr>
            <a:spLocks noGrp="1"/>
          </p:cNvSpPr>
          <p:nvPr>
            <p:ph type="title"/>
          </p:nvPr>
        </p:nvSpPr>
        <p:spPr>
          <a:xfrm>
            <a:off x="0" y="4763"/>
            <a:ext cx="9144000" cy="1143000"/>
          </a:xfrm>
        </p:spPr>
        <p:txBody>
          <a:bodyPr/>
          <a:lstStyle/>
          <a:p>
            <a:r>
              <a:rPr lang="en-US" altLang="en-US" sz="3000" smtClean="0">
                <a:solidFill>
                  <a:srgbClr val="296DC1"/>
                </a:solidFill>
                <a:latin typeface="Calibri" pitchFamily="34" charset="0"/>
              </a:rPr>
              <a:t>BENCHMARK DATASETS</a:t>
            </a:r>
          </a:p>
        </p:txBody>
      </p:sp>
      <p:sp>
        <p:nvSpPr>
          <p:cNvPr id="11" name="页脚占位符 3"/>
          <p:cNvSpPr>
            <a:spLocks noGrp="1"/>
          </p:cNvSpPr>
          <p:nvPr>
            <p:ph type="ftr" sz="quarter" idx="10"/>
          </p:nvPr>
        </p:nvSpPr>
        <p:spPr>
          <a:xfrm>
            <a:off x="220663" y="6334125"/>
            <a:ext cx="8496300" cy="523875"/>
          </a:xfrm>
        </p:spPr>
        <p:txBody>
          <a:bodyPr/>
          <a:lstStyle/>
          <a:p>
            <a:pPr>
              <a:defRPr/>
            </a:pPr>
            <a:r>
              <a:rPr lang="en-US" altLang="en-US" dirty="0"/>
              <a:t>FSE 2014			VITAL Lab @ Ohio University</a:t>
            </a:r>
          </a:p>
        </p:txBody>
      </p:sp>
      <p:pic>
        <p:nvPicPr>
          <p:cNvPr id="7373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35063"/>
            <a:ext cx="9144000" cy="2170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矩形 4"/>
          <p:cNvSpPr/>
          <p:nvPr/>
        </p:nvSpPr>
        <p:spPr>
          <a:xfrm>
            <a:off x="831273" y="3997037"/>
            <a:ext cx="7523018" cy="2369880"/>
          </a:xfrm>
          <a:prstGeom prst="rect">
            <a:avLst/>
          </a:prstGeom>
        </p:spPr>
        <p:txBody>
          <a:bodyPr wrap="square">
            <a:spAutoFit/>
          </a:bodyPr>
          <a:lstStyle/>
          <a:p>
            <a:pPr>
              <a:defRPr/>
            </a:pPr>
            <a:r>
              <a:rPr lang="en-US" b="1" dirty="0" smtClean="0">
                <a:solidFill>
                  <a:srgbClr val="FF0000"/>
                </a:solidFill>
                <a:latin typeface="Calibri" panose="020F0502020204030204" pitchFamily="34" charset="0"/>
              </a:rPr>
              <a:t>Problems</a:t>
            </a:r>
            <a:r>
              <a:rPr lang="en-US" dirty="0" smtClean="0">
                <a:latin typeface="Calibri" panose="020F0502020204030204" pitchFamily="34" charset="0"/>
              </a:rPr>
              <a:t> </a:t>
            </a:r>
            <a:r>
              <a:rPr lang="en-US" dirty="0">
                <a:latin typeface="Calibri" panose="020F0502020204030204" pitchFamily="34" charset="0"/>
              </a:rPr>
              <a:t>of using one code revision for evaluation on </a:t>
            </a:r>
            <a:r>
              <a:rPr lang="en-US" dirty="0" smtClean="0">
                <a:latin typeface="Calibri" panose="020F0502020204030204" pitchFamily="34" charset="0"/>
              </a:rPr>
              <a:t>multiple </a:t>
            </a:r>
            <a:r>
              <a:rPr lang="en-US" dirty="0">
                <a:latin typeface="Calibri" panose="020F0502020204030204" pitchFamily="34" charset="0"/>
              </a:rPr>
              <a:t>bug reports:</a:t>
            </a:r>
          </a:p>
          <a:p>
            <a:pPr marL="342900" indent="-342900">
              <a:buFont typeface="Arial" panose="020B0604020202020204" pitchFamily="34" charset="0"/>
              <a:buChar char="•"/>
              <a:defRPr/>
            </a:pPr>
            <a:r>
              <a:rPr lang="en-US" sz="2000" dirty="0" smtClean="0">
                <a:latin typeface="Calibri" panose="020F0502020204030204" pitchFamily="34" charset="0"/>
              </a:rPr>
              <a:t>The </a:t>
            </a:r>
            <a:r>
              <a:rPr lang="en-US" sz="2000" dirty="0">
                <a:latin typeface="Calibri" panose="020F0502020204030204" pitchFamily="34" charset="0"/>
              </a:rPr>
              <a:t>fixed version </a:t>
            </a:r>
            <a:r>
              <a:rPr lang="en-US" sz="2000" dirty="0">
                <a:solidFill>
                  <a:srgbClr val="FF0000"/>
                </a:solidFill>
                <a:latin typeface="Calibri" panose="020F0502020204030204" pitchFamily="34" charset="0"/>
              </a:rPr>
              <a:t>B</a:t>
            </a:r>
            <a:r>
              <a:rPr lang="en-US" sz="2000" dirty="0">
                <a:latin typeface="Calibri" panose="020F0502020204030204" pitchFamily="34" charset="0"/>
              </a:rPr>
              <a:t> that is used for evaluation may contain future bug-fixing information for the old bug report </a:t>
            </a:r>
            <a:r>
              <a:rPr lang="en-US" sz="2000" dirty="0">
                <a:solidFill>
                  <a:srgbClr val="15FF2B"/>
                </a:solidFill>
                <a:latin typeface="Calibri" panose="020F0502020204030204" pitchFamily="34" charset="0"/>
              </a:rPr>
              <a:t>C</a:t>
            </a:r>
            <a:r>
              <a:rPr lang="en-US" sz="2000" dirty="0">
                <a:latin typeface="Calibri" panose="020F0502020204030204" pitchFamily="34" charset="0"/>
              </a:rPr>
              <a:t>.</a:t>
            </a:r>
          </a:p>
          <a:p>
            <a:pPr marL="342900" indent="-342900">
              <a:buFont typeface="Arial" panose="020B0604020202020204" pitchFamily="34" charset="0"/>
              <a:buChar char="•"/>
              <a:defRPr/>
            </a:pPr>
            <a:r>
              <a:rPr lang="en-US" sz="2000" dirty="0">
                <a:latin typeface="Calibri" panose="020F0502020204030204" pitchFamily="34" charset="0"/>
              </a:rPr>
              <a:t>A buggy file in </a:t>
            </a:r>
            <a:r>
              <a:rPr lang="en-US" sz="2000" dirty="0">
                <a:solidFill>
                  <a:srgbClr val="FF0000"/>
                </a:solidFill>
                <a:latin typeface="Calibri" panose="020F0502020204030204" pitchFamily="34" charset="0"/>
              </a:rPr>
              <a:t>A</a:t>
            </a:r>
            <a:r>
              <a:rPr lang="en-US" sz="2000" dirty="0">
                <a:latin typeface="Calibri" panose="020F0502020204030204" pitchFamily="34" charset="0"/>
              </a:rPr>
              <a:t> that is relevant to an old bug report </a:t>
            </a:r>
            <a:r>
              <a:rPr lang="en-US" sz="2000" dirty="0">
                <a:solidFill>
                  <a:srgbClr val="15FF2B"/>
                </a:solidFill>
                <a:latin typeface="Calibri" panose="020F0502020204030204" pitchFamily="34" charset="0"/>
              </a:rPr>
              <a:t>C</a:t>
            </a:r>
            <a:r>
              <a:rPr lang="en-US" sz="2000" dirty="0">
                <a:latin typeface="Calibri" panose="020F0502020204030204" pitchFamily="34" charset="0"/>
              </a:rPr>
              <a:t> might not even exist in the fixed code version </a:t>
            </a:r>
            <a:r>
              <a:rPr lang="en-US" sz="2000" dirty="0">
                <a:solidFill>
                  <a:srgbClr val="FF0000"/>
                </a:solidFill>
                <a:latin typeface="Calibri" panose="020F0502020204030204" pitchFamily="34" charset="0"/>
              </a:rPr>
              <a:t>B</a:t>
            </a:r>
            <a:r>
              <a:rPr lang="en-US" sz="2000" dirty="0">
                <a:latin typeface="Calibri" panose="020F0502020204030204" pitchFamily="34" charset="0"/>
              </a:rPr>
              <a:t>, if it was deleted after the bug report </a:t>
            </a:r>
            <a:r>
              <a:rPr lang="en-US" sz="2000" dirty="0">
                <a:solidFill>
                  <a:srgbClr val="15FF2B"/>
                </a:solidFill>
                <a:latin typeface="Calibri" panose="020F0502020204030204" pitchFamily="34" charset="0"/>
              </a:rPr>
              <a:t>C</a:t>
            </a:r>
            <a:r>
              <a:rPr lang="en-US" sz="2000" dirty="0">
                <a:latin typeface="Calibri" panose="020F0502020204030204" pitchFamily="34" charset="0"/>
              </a:rPr>
              <a:t> was solved.</a:t>
            </a:r>
          </a:p>
        </p:txBody>
      </p:sp>
      <p:sp>
        <p:nvSpPr>
          <p:cNvPr id="7" name="矩形 6"/>
          <p:cNvSpPr/>
          <p:nvPr/>
        </p:nvSpPr>
        <p:spPr>
          <a:xfrm>
            <a:off x="127793" y="3530977"/>
            <a:ext cx="8888413" cy="323165"/>
          </a:xfrm>
          <a:prstGeom prst="rect">
            <a:avLst/>
          </a:prstGeom>
        </p:spPr>
        <p:txBody>
          <a:bodyPr>
            <a:spAutoFit/>
          </a:bodyPr>
          <a:lstStyle/>
          <a:p>
            <a:pPr algn="ctr">
              <a:defRPr/>
            </a:pPr>
            <a:r>
              <a:rPr lang="en-US" sz="1500" dirty="0" smtClean="0">
                <a:solidFill>
                  <a:srgbClr val="7030A0"/>
                </a:solidFill>
                <a:latin typeface="Calibri" panose="020F0502020204030204" pitchFamily="34" charset="0"/>
              </a:rPr>
              <a:t>older</a:t>
            </a:r>
            <a:r>
              <a:rPr lang="en-US" sz="1500" dirty="0" smtClean="0">
                <a:latin typeface="Calibri" panose="020F0502020204030204" pitchFamily="34" charset="0"/>
              </a:rPr>
              <a:t>--- code version </a:t>
            </a:r>
            <a:r>
              <a:rPr lang="en-US" sz="1500" dirty="0" smtClean="0">
                <a:solidFill>
                  <a:srgbClr val="FF0000"/>
                </a:solidFill>
                <a:latin typeface="Calibri" panose="020F0502020204030204" pitchFamily="34" charset="0"/>
              </a:rPr>
              <a:t>A</a:t>
            </a:r>
            <a:r>
              <a:rPr lang="en-US" sz="1500" dirty="0" smtClean="0">
                <a:latin typeface="Calibri" panose="020F0502020204030204" pitchFamily="34" charset="0"/>
              </a:rPr>
              <a:t> (a bug </a:t>
            </a:r>
            <a:r>
              <a:rPr lang="en-US" sz="1500" dirty="0" smtClean="0">
                <a:solidFill>
                  <a:srgbClr val="15FF2B"/>
                </a:solidFill>
                <a:latin typeface="Calibri" panose="020F0502020204030204" pitchFamily="34" charset="0"/>
              </a:rPr>
              <a:t>C</a:t>
            </a:r>
            <a:r>
              <a:rPr lang="en-US" sz="1500" dirty="0" smtClean="0">
                <a:latin typeface="Calibri" panose="020F0502020204030204" pitchFamily="34" charset="0"/>
              </a:rPr>
              <a:t> was reported on </a:t>
            </a:r>
            <a:r>
              <a:rPr lang="en-US" sz="1500" dirty="0" smtClean="0">
                <a:solidFill>
                  <a:srgbClr val="FF0000"/>
                </a:solidFill>
                <a:latin typeface="Calibri" panose="020F0502020204030204" pitchFamily="34" charset="0"/>
              </a:rPr>
              <a:t>A</a:t>
            </a:r>
            <a:r>
              <a:rPr lang="en-US" sz="1500" dirty="0" smtClean="0">
                <a:latin typeface="Calibri" panose="020F0502020204030204" pitchFamily="34" charset="0"/>
              </a:rPr>
              <a:t>)  -- </a:t>
            </a:r>
            <a:r>
              <a:rPr lang="en-US" sz="1500" dirty="0" smtClean="0">
                <a:solidFill>
                  <a:srgbClr val="7030A0"/>
                </a:solidFill>
                <a:latin typeface="Calibri" panose="020F0502020204030204" pitchFamily="34" charset="0"/>
              </a:rPr>
              <a:t>time line </a:t>
            </a:r>
            <a:r>
              <a:rPr lang="en-US" sz="1500" dirty="0" smtClean="0">
                <a:latin typeface="Calibri" panose="020F0502020204030204" pitchFamily="34" charset="0"/>
              </a:rPr>
              <a:t>-- code version </a:t>
            </a:r>
            <a:r>
              <a:rPr lang="en-US" sz="1500" dirty="0" smtClean="0">
                <a:solidFill>
                  <a:srgbClr val="FF0000"/>
                </a:solidFill>
                <a:latin typeface="Calibri" panose="020F0502020204030204" pitchFamily="34" charset="0"/>
              </a:rPr>
              <a:t>B</a:t>
            </a:r>
            <a:r>
              <a:rPr lang="en-US" sz="1500" dirty="0" smtClean="0">
                <a:latin typeface="Calibri" panose="020F0502020204030204" pitchFamily="34" charset="0"/>
              </a:rPr>
              <a:t> (used for evaluation)--</a:t>
            </a:r>
            <a:r>
              <a:rPr lang="en-US" sz="1500" dirty="0" smtClean="0">
                <a:solidFill>
                  <a:srgbClr val="7030A0"/>
                </a:solidFill>
                <a:latin typeface="Calibri" panose="020F0502020204030204" pitchFamily="34" charset="0"/>
              </a:rPr>
              <a:t>current</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500"/>
                                        <p:tgtEl>
                                          <p:spTgt spid="5">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ChangeArrowheads="1"/>
          </p:cNvSpPr>
          <p:nvPr/>
        </p:nvSpPr>
        <p:spPr bwMode="white">
          <a:xfrm>
            <a:off x="0" y="0"/>
            <a:ext cx="9144000" cy="65405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45000"/>
              </a:spcBef>
              <a:buClr>
                <a:schemeClr val="tx1"/>
              </a:buClr>
              <a:buChar char="•"/>
              <a:defRPr kumimoji="1" sz="2400">
                <a:solidFill>
                  <a:schemeClr val="tx1"/>
                </a:solidFill>
                <a:latin typeface="Frutiger 55 Roman" pitchFamily="34" charset="0"/>
              </a:defRPr>
            </a:lvl1pPr>
            <a:lvl2pPr marL="742950" indent="-285750">
              <a:spcBef>
                <a:spcPct val="45000"/>
              </a:spcBef>
              <a:buClr>
                <a:schemeClr val="tx1"/>
              </a:buClr>
              <a:buChar char="–"/>
              <a:defRPr kumimoji="1" sz="2400">
                <a:solidFill>
                  <a:schemeClr val="tx1"/>
                </a:solidFill>
                <a:latin typeface="Frutiger 55 Roman" pitchFamily="34" charset="0"/>
              </a:defRPr>
            </a:lvl2pPr>
            <a:lvl3pPr marL="1143000" indent="-228600">
              <a:spcBef>
                <a:spcPct val="45000"/>
              </a:spcBef>
              <a:buClr>
                <a:schemeClr val="tx1"/>
              </a:buClr>
              <a:buChar char="•"/>
              <a:defRPr kumimoji="1" sz="2400">
                <a:solidFill>
                  <a:schemeClr val="tx1"/>
                </a:solidFill>
                <a:latin typeface="Frutiger 55 Roman" pitchFamily="34" charset="0"/>
              </a:defRPr>
            </a:lvl3pPr>
            <a:lvl4pPr marL="1600200" indent="-228600">
              <a:spcBef>
                <a:spcPct val="45000"/>
              </a:spcBef>
              <a:buClr>
                <a:schemeClr val="tx1"/>
              </a:buClr>
              <a:buChar char="–"/>
              <a:defRPr kumimoji="1" sz="2400">
                <a:solidFill>
                  <a:schemeClr val="tx1"/>
                </a:solidFill>
                <a:latin typeface="Frutiger 55 Roman" pitchFamily="34" charset="0"/>
              </a:defRPr>
            </a:lvl4pPr>
            <a:lvl5pPr marL="2057400" indent="-228600">
              <a:spcBef>
                <a:spcPct val="20000"/>
              </a:spcBef>
              <a:buClr>
                <a:schemeClr val="tx1"/>
              </a:buClr>
              <a:buChar char="»"/>
              <a:defRPr kumimoji="1" sz="2000">
                <a:solidFill>
                  <a:schemeClr val="tx1"/>
                </a:solidFill>
                <a:latin typeface="Frutiger 55 Roman" pitchFamily="34" charset="0"/>
              </a:defRPr>
            </a:lvl5pPr>
            <a:lvl6pPr marL="25146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6pPr>
            <a:lvl7pPr marL="29718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7pPr>
            <a:lvl8pPr marL="34290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8pPr>
            <a:lvl9pPr marL="38862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9pPr>
          </a:lstStyle>
          <a:p>
            <a:pPr>
              <a:spcBef>
                <a:spcPct val="0"/>
              </a:spcBef>
              <a:buClrTx/>
              <a:buFontTx/>
              <a:buNone/>
            </a:pPr>
            <a:endParaRPr kumimoji="0" lang="en-US" altLang="en-US">
              <a:latin typeface="Arial" charset="0"/>
            </a:endParaRPr>
          </a:p>
        </p:txBody>
      </p:sp>
      <p:sp>
        <p:nvSpPr>
          <p:cNvPr id="75779" name="标题 1"/>
          <p:cNvSpPr>
            <a:spLocks noGrp="1"/>
          </p:cNvSpPr>
          <p:nvPr>
            <p:ph type="title"/>
          </p:nvPr>
        </p:nvSpPr>
        <p:spPr>
          <a:xfrm>
            <a:off x="0" y="4763"/>
            <a:ext cx="9144000" cy="1143000"/>
          </a:xfrm>
        </p:spPr>
        <p:txBody>
          <a:bodyPr/>
          <a:lstStyle/>
          <a:p>
            <a:r>
              <a:rPr lang="en-US" altLang="en-US" sz="3000" smtClean="0">
                <a:solidFill>
                  <a:srgbClr val="296DC1"/>
                </a:solidFill>
                <a:latin typeface="Calibri" pitchFamily="34" charset="0"/>
              </a:rPr>
              <a:t>BENCHMARK DATASETS</a:t>
            </a:r>
          </a:p>
        </p:txBody>
      </p:sp>
      <p:sp>
        <p:nvSpPr>
          <p:cNvPr id="11" name="页脚占位符 3"/>
          <p:cNvSpPr>
            <a:spLocks noGrp="1"/>
          </p:cNvSpPr>
          <p:nvPr>
            <p:ph type="ftr" sz="quarter" idx="10"/>
          </p:nvPr>
        </p:nvSpPr>
        <p:spPr>
          <a:xfrm>
            <a:off x="220663" y="6334125"/>
            <a:ext cx="8496300" cy="523875"/>
          </a:xfrm>
        </p:spPr>
        <p:txBody>
          <a:bodyPr/>
          <a:lstStyle/>
          <a:p>
            <a:pPr>
              <a:defRPr/>
            </a:pPr>
            <a:r>
              <a:rPr lang="en-US" altLang="en-US" dirty="0"/>
              <a:t>FSE 2014			VITAL Lab @ Ohio University</a:t>
            </a:r>
          </a:p>
        </p:txBody>
      </p:sp>
      <p:pic>
        <p:nvPicPr>
          <p:cNvPr id="7578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35063"/>
            <a:ext cx="9144000" cy="2170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5782" name="矩形 4"/>
          <p:cNvSpPr>
            <a:spLocks noChangeArrowheads="1"/>
          </p:cNvSpPr>
          <p:nvPr/>
        </p:nvSpPr>
        <p:spPr bwMode="auto">
          <a:xfrm>
            <a:off x="860425" y="3429000"/>
            <a:ext cx="7396163"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45000"/>
              </a:spcBef>
              <a:buClr>
                <a:schemeClr val="tx1"/>
              </a:buClr>
              <a:buChar char="•"/>
              <a:defRPr kumimoji="1" sz="2400">
                <a:solidFill>
                  <a:schemeClr val="tx1"/>
                </a:solidFill>
                <a:latin typeface="Frutiger 55 Roman" pitchFamily="34" charset="0"/>
              </a:defRPr>
            </a:lvl1pPr>
            <a:lvl2pPr marL="742950" indent="-285750">
              <a:spcBef>
                <a:spcPct val="45000"/>
              </a:spcBef>
              <a:buClr>
                <a:schemeClr val="tx1"/>
              </a:buClr>
              <a:buChar char="–"/>
              <a:defRPr kumimoji="1" sz="2400">
                <a:solidFill>
                  <a:schemeClr val="tx1"/>
                </a:solidFill>
                <a:latin typeface="Frutiger 55 Roman" pitchFamily="34" charset="0"/>
              </a:defRPr>
            </a:lvl2pPr>
            <a:lvl3pPr marL="1143000" indent="-228600">
              <a:spcBef>
                <a:spcPct val="45000"/>
              </a:spcBef>
              <a:buClr>
                <a:schemeClr val="tx1"/>
              </a:buClr>
              <a:buChar char="•"/>
              <a:defRPr kumimoji="1" sz="2400">
                <a:solidFill>
                  <a:schemeClr val="tx1"/>
                </a:solidFill>
                <a:latin typeface="Frutiger 55 Roman" pitchFamily="34" charset="0"/>
              </a:defRPr>
            </a:lvl3pPr>
            <a:lvl4pPr marL="1600200" indent="-228600">
              <a:spcBef>
                <a:spcPct val="45000"/>
              </a:spcBef>
              <a:buClr>
                <a:schemeClr val="tx1"/>
              </a:buClr>
              <a:buChar char="–"/>
              <a:defRPr kumimoji="1" sz="2400">
                <a:solidFill>
                  <a:schemeClr val="tx1"/>
                </a:solidFill>
                <a:latin typeface="Frutiger 55 Roman" pitchFamily="34" charset="0"/>
              </a:defRPr>
            </a:lvl4pPr>
            <a:lvl5pPr marL="2057400" indent="-228600">
              <a:spcBef>
                <a:spcPct val="20000"/>
              </a:spcBef>
              <a:buClr>
                <a:schemeClr val="tx1"/>
              </a:buClr>
              <a:buChar char="»"/>
              <a:defRPr kumimoji="1" sz="2000">
                <a:solidFill>
                  <a:schemeClr val="tx1"/>
                </a:solidFill>
                <a:latin typeface="Frutiger 55 Roman" pitchFamily="34" charset="0"/>
              </a:defRPr>
            </a:lvl5pPr>
            <a:lvl6pPr marL="25146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6pPr>
            <a:lvl7pPr marL="29718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7pPr>
            <a:lvl8pPr marL="34290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8pPr>
            <a:lvl9pPr marL="38862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9pPr>
          </a:lstStyle>
          <a:p>
            <a:pPr>
              <a:spcBef>
                <a:spcPct val="0"/>
              </a:spcBef>
              <a:buClrTx/>
            </a:pPr>
            <a:r>
              <a:rPr kumimoji="0" lang="en-US" altLang="en-US" sz="2000" b="1" dirty="0">
                <a:latin typeface="Calibri" pitchFamily="34" charset="0"/>
              </a:rPr>
              <a:t>Strong benchmark: </a:t>
            </a:r>
            <a:r>
              <a:rPr kumimoji="0" lang="en-US" altLang="en-US" sz="2000" dirty="0">
                <a:latin typeface="Calibri" pitchFamily="34" charset="0"/>
              </a:rPr>
              <a:t>check out a before-fix version of the project for </a:t>
            </a:r>
            <a:r>
              <a:rPr kumimoji="0" lang="en-US" altLang="en-US" sz="2000" dirty="0">
                <a:solidFill>
                  <a:srgbClr val="FF0000"/>
                </a:solidFill>
                <a:latin typeface="Calibri" pitchFamily="34" charset="0"/>
              </a:rPr>
              <a:t>every</a:t>
            </a:r>
            <a:r>
              <a:rPr kumimoji="0" lang="en-US" altLang="en-US" sz="2000" dirty="0">
                <a:latin typeface="Calibri" pitchFamily="34" charset="0"/>
              </a:rPr>
              <a:t> bug report.</a:t>
            </a:r>
          </a:p>
          <a:p>
            <a:pPr>
              <a:spcBef>
                <a:spcPct val="0"/>
              </a:spcBef>
              <a:buClrTx/>
            </a:pPr>
            <a:r>
              <a:rPr kumimoji="0" lang="en-US" altLang="en-US" sz="2000" dirty="0">
                <a:latin typeface="Calibri" pitchFamily="34" charset="0"/>
              </a:rPr>
              <a:t>It may not be the exact same version based on which the bug was reported originally.</a:t>
            </a:r>
          </a:p>
          <a:p>
            <a:pPr>
              <a:spcBef>
                <a:spcPct val="0"/>
              </a:spcBef>
              <a:buClrTx/>
            </a:pPr>
            <a:r>
              <a:rPr kumimoji="0" lang="en-US" altLang="en-US" sz="2000" dirty="0">
                <a:latin typeface="Calibri" pitchFamily="34" charset="0"/>
              </a:rPr>
              <a:t>However, since the corresponding fix had not been checked in, the bug still existed in its before-fix version.</a:t>
            </a:r>
          </a:p>
          <a:p>
            <a:pPr>
              <a:spcBef>
                <a:spcPct val="0"/>
              </a:spcBef>
              <a:buClrTx/>
            </a:pPr>
            <a:r>
              <a:rPr kumimoji="0" lang="en-US" altLang="en-US" sz="2000" dirty="0">
                <a:latin typeface="Calibri" pitchFamily="34" charset="0"/>
              </a:rPr>
              <a:t>For 22,747 bug reports, check out 22,747 before-fix versions of the project source code package.</a:t>
            </a:r>
          </a:p>
          <a:p>
            <a:pPr>
              <a:spcBef>
                <a:spcPct val="0"/>
              </a:spcBef>
              <a:buClrTx/>
            </a:pPr>
            <a:endParaRPr kumimoji="0" lang="en-US" altLang="en-US" sz="2000" dirty="0">
              <a:latin typeface="Calibri" pitchFamily="34" charset="0"/>
            </a:endParaRPr>
          </a:p>
        </p:txBody>
      </p:sp>
      <p:sp>
        <p:nvSpPr>
          <p:cNvPr id="7" name="矩形 7"/>
          <p:cNvSpPr>
            <a:spLocks noChangeArrowheads="1"/>
          </p:cNvSpPr>
          <p:nvPr/>
        </p:nvSpPr>
        <p:spPr bwMode="auto">
          <a:xfrm>
            <a:off x="550863" y="6270625"/>
            <a:ext cx="8042275"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5000"/>
              </a:spcBef>
              <a:buClr>
                <a:schemeClr val="tx1"/>
              </a:buClr>
              <a:buChar char="•"/>
              <a:defRPr kumimoji="1" sz="2400">
                <a:solidFill>
                  <a:schemeClr val="tx1"/>
                </a:solidFill>
                <a:latin typeface="Frutiger 55 Roman" pitchFamily="34" charset="0"/>
              </a:defRPr>
            </a:lvl1pPr>
            <a:lvl2pPr marL="742950" indent="-285750">
              <a:spcBef>
                <a:spcPct val="45000"/>
              </a:spcBef>
              <a:buClr>
                <a:schemeClr val="tx1"/>
              </a:buClr>
              <a:buChar char="–"/>
              <a:defRPr kumimoji="1" sz="2400">
                <a:solidFill>
                  <a:schemeClr val="tx1"/>
                </a:solidFill>
                <a:latin typeface="Frutiger 55 Roman" pitchFamily="34" charset="0"/>
              </a:defRPr>
            </a:lvl2pPr>
            <a:lvl3pPr marL="1143000" indent="-228600">
              <a:spcBef>
                <a:spcPct val="45000"/>
              </a:spcBef>
              <a:buClr>
                <a:schemeClr val="tx1"/>
              </a:buClr>
              <a:buChar char="•"/>
              <a:defRPr kumimoji="1" sz="2400">
                <a:solidFill>
                  <a:schemeClr val="tx1"/>
                </a:solidFill>
                <a:latin typeface="Frutiger 55 Roman" pitchFamily="34" charset="0"/>
              </a:defRPr>
            </a:lvl3pPr>
            <a:lvl4pPr marL="1600200" indent="-228600">
              <a:spcBef>
                <a:spcPct val="45000"/>
              </a:spcBef>
              <a:buClr>
                <a:schemeClr val="tx1"/>
              </a:buClr>
              <a:buChar char="–"/>
              <a:defRPr kumimoji="1" sz="2400">
                <a:solidFill>
                  <a:schemeClr val="tx1"/>
                </a:solidFill>
                <a:latin typeface="Frutiger 55 Roman" pitchFamily="34" charset="0"/>
              </a:defRPr>
            </a:lvl4pPr>
            <a:lvl5pPr marL="2057400" indent="-228600">
              <a:spcBef>
                <a:spcPct val="20000"/>
              </a:spcBef>
              <a:buClr>
                <a:schemeClr val="tx1"/>
              </a:buClr>
              <a:buChar char="»"/>
              <a:defRPr kumimoji="1" sz="2000">
                <a:solidFill>
                  <a:schemeClr val="tx1"/>
                </a:solidFill>
                <a:latin typeface="Frutiger 55 Roman" pitchFamily="34" charset="0"/>
              </a:defRPr>
            </a:lvl5pPr>
            <a:lvl6pPr marL="25146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6pPr>
            <a:lvl7pPr marL="29718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7pPr>
            <a:lvl8pPr marL="34290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8pPr>
            <a:lvl9pPr marL="38862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9pPr>
          </a:lstStyle>
          <a:p>
            <a:pPr algn="ctr">
              <a:spcBef>
                <a:spcPct val="0"/>
              </a:spcBef>
              <a:buClrTx/>
              <a:buFontTx/>
              <a:buNone/>
            </a:pPr>
            <a:r>
              <a:rPr kumimoji="0" lang="en-US" altLang="en-US" sz="1000" dirty="0">
                <a:solidFill>
                  <a:srgbClr val="0070C0"/>
                </a:solidFill>
                <a:latin typeface="Arial" charset="0"/>
              </a:rPr>
              <a:t>http://dx.doi.org/10.6084/m9.figshare.951967</a:t>
            </a:r>
            <a:endParaRPr kumimoji="0" lang="en-US" altLang="en-US" sz="1000" dirty="0">
              <a:solidFill>
                <a:srgbClr val="0070C0"/>
              </a:solidFill>
              <a:latin typeface="Arial"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5782">
                                            <p:txEl>
                                              <p:pRg st="1" end="1"/>
                                            </p:txEl>
                                          </p:spTgt>
                                        </p:tgtEl>
                                        <p:attrNameLst>
                                          <p:attrName>style.visibility</p:attrName>
                                        </p:attrNameLst>
                                      </p:cBhvr>
                                      <p:to>
                                        <p:strVal val="visible"/>
                                      </p:to>
                                    </p:set>
                                    <p:animEffect transition="in" filter="fade">
                                      <p:cBhvr>
                                        <p:cTn id="7" dur="500"/>
                                        <p:tgtEl>
                                          <p:spTgt spid="7578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5782">
                                            <p:txEl>
                                              <p:pRg st="2" end="2"/>
                                            </p:txEl>
                                          </p:spTgt>
                                        </p:tgtEl>
                                        <p:attrNameLst>
                                          <p:attrName>style.visibility</p:attrName>
                                        </p:attrNameLst>
                                      </p:cBhvr>
                                      <p:to>
                                        <p:strVal val="visible"/>
                                      </p:to>
                                    </p:set>
                                    <p:animEffect transition="in" filter="fade">
                                      <p:cBhvr>
                                        <p:cTn id="12" dur="500"/>
                                        <p:tgtEl>
                                          <p:spTgt spid="7578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5782">
                                            <p:txEl>
                                              <p:pRg st="3" end="3"/>
                                            </p:txEl>
                                          </p:spTgt>
                                        </p:tgtEl>
                                        <p:attrNameLst>
                                          <p:attrName>style.visibility</p:attrName>
                                        </p:attrNameLst>
                                      </p:cBhvr>
                                      <p:to>
                                        <p:strVal val="visible"/>
                                      </p:to>
                                    </p:set>
                                    <p:animEffect transition="in" filter="fade">
                                      <p:cBhvr>
                                        <p:cTn id="17" dur="500"/>
                                        <p:tgtEl>
                                          <p:spTgt spid="7578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ChangeArrowheads="1"/>
          </p:cNvSpPr>
          <p:nvPr/>
        </p:nvSpPr>
        <p:spPr bwMode="white">
          <a:xfrm>
            <a:off x="0" y="0"/>
            <a:ext cx="9144000" cy="65405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45000"/>
              </a:spcBef>
              <a:buClr>
                <a:schemeClr val="tx1"/>
              </a:buClr>
              <a:buChar char="•"/>
              <a:defRPr kumimoji="1" sz="2400">
                <a:solidFill>
                  <a:schemeClr val="tx1"/>
                </a:solidFill>
                <a:latin typeface="Frutiger 55 Roman" pitchFamily="34" charset="0"/>
              </a:defRPr>
            </a:lvl1pPr>
            <a:lvl2pPr marL="742950" indent="-285750">
              <a:spcBef>
                <a:spcPct val="45000"/>
              </a:spcBef>
              <a:buClr>
                <a:schemeClr val="tx1"/>
              </a:buClr>
              <a:buChar char="–"/>
              <a:defRPr kumimoji="1" sz="2400">
                <a:solidFill>
                  <a:schemeClr val="tx1"/>
                </a:solidFill>
                <a:latin typeface="Frutiger 55 Roman" pitchFamily="34" charset="0"/>
              </a:defRPr>
            </a:lvl2pPr>
            <a:lvl3pPr marL="1143000" indent="-228600">
              <a:spcBef>
                <a:spcPct val="45000"/>
              </a:spcBef>
              <a:buClr>
                <a:schemeClr val="tx1"/>
              </a:buClr>
              <a:buChar char="•"/>
              <a:defRPr kumimoji="1" sz="2400">
                <a:solidFill>
                  <a:schemeClr val="tx1"/>
                </a:solidFill>
                <a:latin typeface="Frutiger 55 Roman" pitchFamily="34" charset="0"/>
              </a:defRPr>
            </a:lvl3pPr>
            <a:lvl4pPr marL="1600200" indent="-228600">
              <a:spcBef>
                <a:spcPct val="45000"/>
              </a:spcBef>
              <a:buClr>
                <a:schemeClr val="tx1"/>
              </a:buClr>
              <a:buChar char="–"/>
              <a:defRPr kumimoji="1" sz="2400">
                <a:solidFill>
                  <a:schemeClr val="tx1"/>
                </a:solidFill>
                <a:latin typeface="Frutiger 55 Roman" pitchFamily="34" charset="0"/>
              </a:defRPr>
            </a:lvl4pPr>
            <a:lvl5pPr marL="2057400" indent="-228600">
              <a:spcBef>
                <a:spcPct val="20000"/>
              </a:spcBef>
              <a:buClr>
                <a:schemeClr val="tx1"/>
              </a:buClr>
              <a:buChar char="»"/>
              <a:defRPr kumimoji="1" sz="2000">
                <a:solidFill>
                  <a:schemeClr val="tx1"/>
                </a:solidFill>
                <a:latin typeface="Frutiger 55 Roman" pitchFamily="34" charset="0"/>
              </a:defRPr>
            </a:lvl5pPr>
            <a:lvl6pPr marL="25146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6pPr>
            <a:lvl7pPr marL="29718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7pPr>
            <a:lvl8pPr marL="34290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8pPr>
            <a:lvl9pPr marL="38862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9pPr>
          </a:lstStyle>
          <a:p>
            <a:pPr>
              <a:spcBef>
                <a:spcPct val="0"/>
              </a:spcBef>
              <a:buClrTx/>
              <a:buFontTx/>
              <a:buNone/>
            </a:pPr>
            <a:endParaRPr kumimoji="0" lang="en-US" altLang="en-US">
              <a:latin typeface="Arial" charset="0"/>
            </a:endParaRPr>
          </a:p>
        </p:txBody>
      </p:sp>
      <p:sp>
        <p:nvSpPr>
          <p:cNvPr id="75779" name="标题 1"/>
          <p:cNvSpPr>
            <a:spLocks noGrp="1"/>
          </p:cNvSpPr>
          <p:nvPr>
            <p:ph type="title"/>
          </p:nvPr>
        </p:nvSpPr>
        <p:spPr>
          <a:xfrm>
            <a:off x="0" y="4763"/>
            <a:ext cx="9144000" cy="1143000"/>
          </a:xfrm>
        </p:spPr>
        <p:txBody>
          <a:bodyPr/>
          <a:lstStyle/>
          <a:p>
            <a:r>
              <a:rPr lang="en-US" altLang="en-US" sz="3000" dirty="0" smtClean="0">
                <a:solidFill>
                  <a:srgbClr val="296DC1"/>
                </a:solidFill>
                <a:latin typeface="Calibri" pitchFamily="34" charset="0"/>
              </a:rPr>
              <a:t>LEARNING-TO-RANK</a:t>
            </a:r>
            <a:endParaRPr lang="en-US" altLang="en-US" sz="3000" dirty="0" smtClean="0">
              <a:solidFill>
                <a:srgbClr val="296DC1"/>
              </a:solidFill>
              <a:latin typeface="Calibri" pitchFamily="34" charset="0"/>
            </a:endParaRPr>
          </a:p>
        </p:txBody>
      </p:sp>
      <p:sp>
        <p:nvSpPr>
          <p:cNvPr id="11" name="页脚占位符 3"/>
          <p:cNvSpPr>
            <a:spLocks noGrp="1"/>
          </p:cNvSpPr>
          <p:nvPr>
            <p:ph type="ftr" sz="quarter" idx="10"/>
          </p:nvPr>
        </p:nvSpPr>
        <p:spPr>
          <a:xfrm>
            <a:off x="220663" y="6334125"/>
            <a:ext cx="8496300" cy="523875"/>
          </a:xfrm>
        </p:spPr>
        <p:txBody>
          <a:bodyPr/>
          <a:lstStyle/>
          <a:p>
            <a:pPr>
              <a:defRPr/>
            </a:pPr>
            <a:r>
              <a:rPr lang="en-US" altLang="en-US" dirty="0"/>
              <a:t>FSE 2014			VITAL Lab @ Ohio University</a:t>
            </a:r>
          </a:p>
        </p:txBody>
      </p:sp>
      <mc:AlternateContent xmlns:mc="http://schemas.openxmlformats.org/markup-compatibility/2006">
        <mc:Choice xmlns:a14="http://schemas.microsoft.com/office/drawing/2010/main" Requires="a14">
          <p:sp>
            <p:nvSpPr>
              <p:cNvPr id="75782" name="矩形 4"/>
              <p:cNvSpPr>
                <a:spLocks noChangeArrowheads="1"/>
              </p:cNvSpPr>
              <p:nvPr/>
            </p:nvSpPr>
            <p:spPr bwMode="auto">
              <a:xfrm>
                <a:off x="524435" y="1963271"/>
                <a:ext cx="8256494" cy="352032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45000"/>
                  </a:spcBef>
                  <a:buClr>
                    <a:schemeClr val="tx1"/>
                  </a:buClr>
                  <a:buChar char="•"/>
                  <a:defRPr kumimoji="1" sz="2400">
                    <a:solidFill>
                      <a:schemeClr val="tx1"/>
                    </a:solidFill>
                    <a:latin typeface="Frutiger 55 Roman" pitchFamily="34" charset="0"/>
                  </a:defRPr>
                </a:lvl1pPr>
                <a:lvl2pPr marL="742950" indent="-285750">
                  <a:spcBef>
                    <a:spcPct val="45000"/>
                  </a:spcBef>
                  <a:buClr>
                    <a:schemeClr val="tx1"/>
                  </a:buClr>
                  <a:buChar char="–"/>
                  <a:defRPr kumimoji="1" sz="2400">
                    <a:solidFill>
                      <a:schemeClr val="tx1"/>
                    </a:solidFill>
                    <a:latin typeface="Frutiger 55 Roman" pitchFamily="34" charset="0"/>
                  </a:defRPr>
                </a:lvl2pPr>
                <a:lvl3pPr marL="1143000" indent="-228600">
                  <a:spcBef>
                    <a:spcPct val="45000"/>
                  </a:spcBef>
                  <a:buClr>
                    <a:schemeClr val="tx1"/>
                  </a:buClr>
                  <a:buChar char="•"/>
                  <a:defRPr kumimoji="1" sz="2400">
                    <a:solidFill>
                      <a:schemeClr val="tx1"/>
                    </a:solidFill>
                    <a:latin typeface="Frutiger 55 Roman" pitchFamily="34" charset="0"/>
                  </a:defRPr>
                </a:lvl3pPr>
                <a:lvl4pPr marL="1600200" indent="-228600">
                  <a:spcBef>
                    <a:spcPct val="45000"/>
                  </a:spcBef>
                  <a:buClr>
                    <a:schemeClr val="tx1"/>
                  </a:buClr>
                  <a:buChar char="–"/>
                  <a:defRPr kumimoji="1" sz="2400">
                    <a:solidFill>
                      <a:schemeClr val="tx1"/>
                    </a:solidFill>
                    <a:latin typeface="Frutiger 55 Roman" pitchFamily="34" charset="0"/>
                  </a:defRPr>
                </a:lvl4pPr>
                <a:lvl5pPr marL="2057400" indent="-228600">
                  <a:spcBef>
                    <a:spcPct val="20000"/>
                  </a:spcBef>
                  <a:buClr>
                    <a:schemeClr val="tx1"/>
                  </a:buClr>
                  <a:buChar char="»"/>
                  <a:defRPr kumimoji="1" sz="2000">
                    <a:solidFill>
                      <a:schemeClr val="tx1"/>
                    </a:solidFill>
                    <a:latin typeface="Frutiger 55 Roman" pitchFamily="34" charset="0"/>
                  </a:defRPr>
                </a:lvl5pPr>
                <a:lvl6pPr marL="25146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6pPr>
                <a:lvl7pPr marL="29718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7pPr>
                <a:lvl8pPr marL="34290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8pPr>
                <a:lvl9pPr marL="38862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9pPr>
              </a:lstStyle>
              <a:p>
                <a:r>
                  <a:rPr lang="en-US" sz="2000" dirty="0" smtClean="0">
                    <a:latin typeface="Calibri" panose="020F0502020204030204" pitchFamily="34" charset="0"/>
                  </a:rPr>
                  <a:t>The model parameters </a:t>
                </a:r>
                <a14:m>
                  <m:oMath xmlns:m="http://schemas.openxmlformats.org/officeDocument/2006/math">
                    <m:sSub>
                      <m:sSubPr>
                        <m:ctrlPr>
                          <a:rPr lang="en-US" sz="2000" i="1">
                            <a:solidFill>
                              <a:srgbClr val="FF0000"/>
                            </a:solidFill>
                            <a:latin typeface="Cambria Math"/>
                            <a:ea typeface="Cambria Math" panose="02040503050406030204" pitchFamily="18" charset="0"/>
                          </a:rPr>
                        </m:ctrlPr>
                      </m:sSubPr>
                      <m:e>
                        <m:r>
                          <a:rPr lang="en-US" sz="2000" i="1">
                            <a:solidFill>
                              <a:srgbClr val="FF0000"/>
                            </a:solidFill>
                            <a:latin typeface="Cambria Math"/>
                            <a:ea typeface="Cambria Math" panose="02040503050406030204" pitchFamily="18" charset="0"/>
                          </a:rPr>
                          <m:t>𝑤</m:t>
                        </m:r>
                      </m:e>
                      <m:sub>
                        <m:r>
                          <a:rPr lang="en-US" sz="2000" i="1">
                            <a:solidFill>
                              <a:srgbClr val="FF0000"/>
                            </a:solidFill>
                            <a:latin typeface="Cambria Math"/>
                            <a:ea typeface="Cambria Math" panose="02040503050406030204" pitchFamily="18" charset="0"/>
                          </a:rPr>
                          <m:t>𝑖</m:t>
                        </m:r>
                      </m:sub>
                    </m:sSub>
                  </m:oMath>
                </a14:m>
                <a:r>
                  <a:rPr lang="en-US" sz="2000" i="1" dirty="0">
                    <a:latin typeface="Calibri" panose="020F0502020204030204" pitchFamily="34" charset="0"/>
                  </a:rPr>
                  <a:t> </a:t>
                </a:r>
                <a:r>
                  <a:rPr lang="en-US" sz="2000" dirty="0">
                    <a:latin typeface="Calibri" panose="020F0502020204030204" pitchFamily="34" charset="0"/>
                  </a:rPr>
                  <a:t>are </a:t>
                </a:r>
                <a:r>
                  <a:rPr lang="en-US" sz="2000" dirty="0" smtClean="0">
                    <a:latin typeface="Calibri" panose="020F0502020204030204" pitchFamily="34" charset="0"/>
                  </a:rPr>
                  <a:t>trained using </a:t>
                </a:r>
                <a:r>
                  <a:rPr lang="en-US" sz="2000" dirty="0">
                    <a:latin typeface="Calibri" panose="020F0502020204030204" pitchFamily="34" charset="0"/>
                  </a:rPr>
                  <a:t>the </a:t>
                </a:r>
                <a:r>
                  <a:rPr lang="en-US" sz="2000" dirty="0" smtClean="0">
                    <a:latin typeface="Calibri" panose="020F0502020204030204" pitchFamily="34" charset="0"/>
                  </a:rPr>
                  <a:t>learning-to-rank </a:t>
                </a:r>
                <a:r>
                  <a:rPr lang="en-US" sz="2000" dirty="0">
                    <a:latin typeface="Calibri" panose="020F0502020204030204" pitchFamily="34" charset="0"/>
                  </a:rPr>
                  <a:t>approach [</a:t>
                </a:r>
                <a:r>
                  <a:rPr lang="en-US" sz="2000" dirty="0" smtClean="0">
                    <a:latin typeface="Calibri" panose="020F0502020204030204" pitchFamily="34" charset="0"/>
                  </a:rPr>
                  <a:t>1], </a:t>
                </a:r>
                <a:r>
                  <a:rPr lang="en-US" sz="2000" dirty="0">
                    <a:latin typeface="Calibri" panose="020F0502020204030204" pitchFamily="34" charset="0"/>
                  </a:rPr>
                  <a:t>as implemented </a:t>
                </a:r>
                <a:r>
                  <a:rPr lang="en-US" sz="2000" dirty="0" smtClean="0">
                    <a:latin typeface="Calibri" panose="020F0502020204030204" pitchFamily="34" charset="0"/>
                  </a:rPr>
                  <a:t>in the </a:t>
                </a:r>
                <a14:m>
                  <m:oMath xmlns:m="http://schemas.openxmlformats.org/officeDocument/2006/math">
                    <m:sSup>
                      <m:sSupPr>
                        <m:ctrlPr>
                          <a:rPr lang="en-US" sz="2000" i="1" dirty="0" smtClean="0">
                            <a:latin typeface="Cambria Math"/>
                          </a:rPr>
                        </m:ctrlPr>
                      </m:sSupPr>
                      <m:e>
                        <m:r>
                          <a:rPr lang="en-US" sz="2000" b="0" i="1" dirty="0" smtClean="0">
                            <a:latin typeface="Cambria Math"/>
                          </a:rPr>
                          <m:t>𝑆𝑉𝑀</m:t>
                        </m:r>
                      </m:e>
                      <m:sup>
                        <m:r>
                          <a:rPr lang="en-US" sz="2000" b="0" i="1" dirty="0" smtClean="0">
                            <a:latin typeface="Cambria Math"/>
                          </a:rPr>
                          <m:t>𝑟𝑎𝑛𝑘</m:t>
                        </m:r>
                      </m:sup>
                    </m:sSup>
                  </m:oMath>
                </a14:m>
                <a:r>
                  <a:rPr lang="en-US" sz="2000" dirty="0" smtClean="0">
                    <a:latin typeface="Calibri" panose="020F0502020204030204" pitchFamily="34" charset="0"/>
                  </a:rPr>
                  <a:t>[2] package.</a:t>
                </a:r>
              </a:p>
              <a:p>
                <a:r>
                  <a:rPr kumimoji="0" lang="en-US" altLang="en-US" sz="2000" dirty="0" smtClean="0">
                    <a:latin typeface="Calibri" pitchFamily="34" charset="0"/>
                  </a:rPr>
                  <a:t>If </a:t>
                </a:r>
                <a14:m>
                  <m:oMath xmlns:m="http://schemas.openxmlformats.org/officeDocument/2006/math">
                    <m:r>
                      <a:rPr lang="en-US" sz="2000" i="1">
                        <a:solidFill>
                          <a:srgbClr val="0070C0"/>
                        </a:solidFill>
                        <a:latin typeface="Cambria Math" panose="02040503050406030204" pitchFamily="18" charset="0"/>
                        <a:ea typeface="Cambria Math" panose="02040503050406030204" pitchFamily="18" charset="0"/>
                      </a:rPr>
                      <m:t>𝑠</m:t>
                    </m:r>
                    <m:r>
                      <a:rPr lang="en-US" sz="2000" b="0" i="1" smtClean="0">
                        <a:solidFill>
                          <a:srgbClr val="0070C0"/>
                        </a:solidFill>
                        <a:latin typeface="Cambria Math"/>
                        <a:ea typeface="Cambria Math" panose="02040503050406030204" pitchFamily="18" charset="0"/>
                      </a:rPr>
                      <m:t>1</m:t>
                    </m:r>
                  </m:oMath>
                </a14:m>
                <a:r>
                  <a:rPr kumimoji="0" lang="en-US" altLang="en-US" sz="2000" dirty="0">
                    <a:latin typeface="Calibri" pitchFamily="34" charset="0"/>
                  </a:rPr>
                  <a:t> is </a:t>
                </a:r>
                <a:r>
                  <a:rPr kumimoji="0" lang="en-US" altLang="en-US" sz="2000" dirty="0" smtClean="0">
                    <a:latin typeface="Calibri" pitchFamily="34" charset="0"/>
                  </a:rPr>
                  <a:t>relevant </a:t>
                </a:r>
                <a:r>
                  <a:rPr kumimoji="0" lang="en-US" altLang="en-US" sz="2000" dirty="0">
                    <a:latin typeface="Calibri" pitchFamily="34" charset="0"/>
                  </a:rPr>
                  <a:t>for </a:t>
                </a:r>
                <a:r>
                  <a:rPr kumimoji="0" lang="en-US" altLang="en-US" sz="2000" dirty="0" smtClean="0">
                    <a:latin typeface="Calibri" pitchFamily="34" charset="0"/>
                  </a:rPr>
                  <a:t>bug </a:t>
                </a:r>
                <a:r>
                  <a:rPr kumimoji="0" lang="en-US" altLang="en-US" sz="2000" dirty="0">
                    <a:latin typeface="Calibri" pitchFamily="34" charset="0"/>
                  </a:rPr>
                  <a:t>report </a:t>
                </a:r>
                <a14:m>
                  <m:oMath xmlns:m="http://schemas.openxmlformats.org/officeDocument/2006/math">
                    <m:r>
                      <a:rPr lang="en-US" sz="2000" i="1">
                        <a:solidFill>
                          <a:srgbClr val="7030A0"/>
                        </a:solidFill>
                        <a:latin typeface="Cambria Math" panose="02040503050406030204" pitchFamily="18" charset="0"/>
                        <a:ea typeface="Cambria Math" panose="02040503050406030204" pitchFamily="18" charset="0"/>
                      </a:rPr>
                      <m:t>𝑟</m:t>
                    </m:r>
                  </m:oMath>
                </a14:m>
                <a:r>
                  <a:rPr kumimoji="0" lang="en-US" altLang="en-US" sz="2000" dirty="0">
                    <a:latin typeface="Calibri" pitchFamily="34" charset="0"/>
                  </a:rPr>
                  <a:t> and </a:t>
                </a:r>
                <a14:m>
                  <m:oMath xmlns:m="http://schemas.openxmlformats.org/officeDocument/2006/math">
                    <m:r>
                      <a:rPr lang="en-US" sz="2000" i="1">
                        <a:solidFill>
                          <a:srgbClr val="0070C0"/>
                        </a:solidFill>
                        <a:latin typeface="Cambria Math" panose="02040503050406030204" pitchFamily="18" charset="0"/>
                        <a:ea typeface="Cambria Math" panose="02040503050406030204" pitchFamily="18" charset="0"/>
                      </a:rPr>
                      <m:t>𝑠</m:t>
                    </m:r>
                    <m:r>
                      <a:rPr lang="en-US" sz="2000" b="0" i="1" smtClean="0">
                        <a:solidFill>
                          <a:srgbClr val="0070C0"/>
                        </a:solidFill>
                        <a:latin typeface="Cambria Math"/>
                        <a:ea typeface="Cambria Math" panose="02040503050406030204" pitchFamily="18" charset="0"/>
                      </a:rPr>
                      <m:t>2</m:t>
                    </m:r>
                  </m:oMath>
                </a14:m>
                <a:r>
                  <a:rPr kumimoji="0" lang="en-US" altLang="en-US" sz="2000" dirty="0">
                    <a:latin typeface="Calibri" pitchFamily="34" charset="0"/>
                  </a:rPr>
                  <a:t> is </a:t>
                </a:r>
                <a:r>
                  <a:rPr kumimoji="0" lang="en-US" altLang="en-US" sz="2000" dirty="0" smtClean="0">
                    <a:latin typeface="Calibri" pitchFamily="34" charset="0"/>
                  </a:rPr>
                  <a:t>irrelevant, then </a:t>
                </a:r>
                <a:r>
                  <a:rPr kumimoji="0" lang="en-US" altLang="en-US" sz="2000" dirty="0">
                    <a:latin typeface="Calibri" pitchFamily="34" charset="0"/>
                  </a:rPr>
                  <a:t>the objective of the optimization procedure </a:t>
                </a:r>
                <a:r>
                  <a:rPr kumimoji="0" lang="en-US" altLang="en-US" sz="2000" dirty="0" smtClean="0">
                    <a:latin typeface="Calibri" pitchFamily="34" charset="0"/>
                  </a:rPr>
                  <a:t>is to find </a:t>
                </a:r>
                <a14:m>
                  <m:oMath xmlns:m="http://schemas.openxmlformats.org/officeDocument/2006/math">
                    <m:sSub>
                      <m:sSubPr>
                        <m:ctrlPr>
                          <a:rPr lang="en-US" sz="2000" i="1">
                            <a:solidFill>
                              <a:srgbClr val="FF0000"/>
                            </a:solidFill>
                            <a:latin typeface="Cambria Math"/>
                            <a:ea typeface="Cambria Math" panose="02040503050406030204" pitchFamily="18" charset="0"/>
                          </a:rPr>
                        </m:ctrlPr>
                      </m:sSubPr>
                      <m:e>
                        <m:r>
                          <a:rPr lang="en-US" sz="2000" i="1">
                            <a:solidFill>
                              <a:srgbClr val="FF0000"/>
                            </a:solidFill>
                            <a:latin typeface="Cambria Math"/>
                            <a:ea typeface="Cambria Math" panose="02040503050406030204" pitchFamily="18" charset="0"/>
                          </a:rPr>
                          <m:t>𝑤</m:t>
                        </m:r>
                      </m:e>
                      <m:sub>
                        <m:r>
                          <a:rPr lang="en-US" sz="2000" i="1">
                            <a:solidFill>
                              <a:srgbClr val="FF0000"/>
                            </a:solidFill>
                            <a:latin typeface="Cambria Math"/>
                            <a:ea typeface="Cambria Math" panose="02040503050406030204" pitchFamily="18" charset="0"/>
                          </a:rPr>
                          <m:t>𝑖</m:t>
                        </m:r>
                      </m:sub>
                    </m:sSub>
                  </m:oMath>
                </a14:m>
                <a:r>
                  <a:rPr kumimoji="0" lang="en-US" altLang="en-US" sz="2000" dirty="0">
                    <a:latin typeface="Calibri" pitchFamily="34" charset="0"/>
                  </a:rPr>
                  <a:t> such that </a:t>
                </a:r>
                <a14:m>
                  <m:oMath xmlns:m="http://schemas.openxmlformats.org/officeDocument/2006/math">
                    <m:r>
                      <a:rPr lang="en-US" sz="2000" i="1">
                        <a:latin typeface="Cambria Math" panose="02040503050406030204" pitchFamily="18" charset="0"/>
                        <a:ea typeface="Cambria Math" panose="02040503050406030204" pitchFamily="18" charset="0"/>
                      </a:rPr>
                      <m:t>𝑓</m:t>
                    </m:r>
                    <m:d>
                      <m:dPr>
                        <m:ctrlPr>
                          <a:rPr lang="en-US" sz="2000" i="1">
                            <a:latin typeface="Cambria Math"/>
                            <a:ea typeface="Cambria Math" panose="02040503050406030204" pitchFamily="18" charset="0"/>
                          </a:rPr>
                        </m:ctrlPr>
                      </m:dPr>
                      <m:e>
                        <m:r>
                          <a:rPr lang="en-US" sz="2000" i="1">
                            <a:solidFill>
                              <a:srgbClr val="7030A0"/>
                            </a:solidFill>
                            <a:latin typeface="Cambria Math" panose="02040503050406030204" pitchFamily="18" charset="0"/>
                            <a:ea typeface="Cambria Math" panose="02040503050406030204" pitchFamily="18" charset="0"/>
                          </a:rPr>
                          <m:t>𝑟</m:t>
                        </m:r>
                        <m:r>
                          <a:rPr lang="en-US" sz="2000" i="1">
                            <a:latin typeface="Cambria Math" panose="02040503050406030204" pitchFamily="18" charset="0"/>
                            <a:ea typeface="Cambria Math" panose="02040503050406030204" pitchFamily="18" charset="0"/>
                          </a:rPr>
                          <m:t>, </m:t>
                        </m:r>
                        <m:r>
                          <a:rPr lang="en-US" sz="2000" i="1">
                            <a:solidFill>
                              <a:srgbClr val="0070C0"/>
                            </a:solidFill>
                            <a:latin typeface="Cambria Math" panose="02040503050406030204" pitchFamily="18" charset="0"/>
                            <a:ea typeface="Cambria Math" panose="02040503050406030204" pitchFamily="18" charset="0"/>
                          </a:rPr>
                          <m:t>𝑠</m:t>
                        </m:r>
                        <m:r>
                          <a:rPr lang="en-US" sz="2000" b="0" i="1" smtClean="0">
                            <a:solidFill>
                              <a:srgbClr val="0070C0"/>
                            </a:solidFill>
                            <a:latin typeface="Cambria Math"/>
                            <a:ea typeface="Cambria Math" panose="02040503050406030204" pitchFamily="18" charset="0"/>
                          </a:rPr>
                          <m:t>1</m:t>
                        </m:r>
                      </m:e>
                    </m:d>
                  </m:oMath>
                </a14:m>
                <a:r>
                  <a:rPr kumimoji="0" lang="en-US" altLang="en-US" sz="2000" dirty="0" smtClean="0">
                    <a:latin typeface="Calibri" pitchFamily="34" charset="0"/>
                  </a:rPr>
                  <a:t> &gt; </a:t>
                </a:r>
                <a14:m>
                  <m:oMath xmlns:m="http://schemas.openxmlformats.org/officeDocument/2006/math">
                    <m:r>
                      <a:rPr lang="en-US" sz="2000" i="1">
                        <a:latin typeface="Cambria Math" panose="02040503050406030204" pitchFamily="18" charset="0"/>
                        <a:ea typeface="Cambria Math" panose="02040503050406030204" pitchFamily="18" charset="0"/>
                      </a:rPr>
                      <m:t>𝑓</m:t>
                    </m:r>
                    <m:d>
                      <m:dPr>
                        <m:ctrlPr>
                          <a:rPr lang="en-US" sz="2000" i="1">
                            <a:latin typeface="Cambria Math"/>
                            <a:ea typeface="Cambria Math" panose="02040503050406030204" pitchFamily="18" charset="0"/>
                          </a:rPr>
                        </m:ctrlPr>
                      </m:dPr>
                      <m:e>
                        <m:r>
                          <a:rPr lang="en-US" sz="2000" i="1">
                            <a:solidFill>
                              <a:srgbClr val="7030A0"/>
                            </a:solidFill>
                            <a:latin typeface="Cambria Math" panose="02040503050406030204" pitchFamily="18" charset="0"/>
                            <a:ea typeface="Cambria Math" panose="02040503050406030204" pitchFamily="18" charset="0"/>
                          </a:rPr>
                          <m:t>𝑟</m:t>
                        </m:r>
                        <m:r>
                          <a:rPr lang="en-US" sz="2000" i="1">
                            <a:latin typeface="Cambria Math" panose="02040503050406030204" pitchFamily="18" charset="0"/>
                            <a:ea typeface="Cambria Math" panose="02040503050406030204" pitchFamily="18" charset="0"/>
                          </a:rPr>
                          <m:t>, </m:t>
                        </m:r>
                        <m:r>
                          <a:rPr lang="en-US" sz="2000" i="1">
                            <a:solidFill>
                              <a:srgbClr val="0070C0"/>
                            </a:solidFill>
                            <a:latin typeface="Cambria Math" panose="02040503050406030204" pitchFamily="18" charset="0"/>
                            <a:ea typeface="Cambria Math" panose="02040503050406030204" pitchFamily="18" charset="0"/>
                          </a:rPr>
                          <m:t>𝑠</m:t>
                        </m:r>
                        <m:r>
                          <a:rPr lang="en-US" sz="2000" b="0" i="1" smtClean="0">
                            <a:solidFill>
                              <a:srgbClr val="0070C0"/>
                            </a:solidFill>
                            <a:latin typeface="Cambria Math"/>
                            <a:ea typeface="Cambria Math" panose="02040503050406030204" pitchFamily="18" charset="0"/>
                          </a:rPr>
                          <m:t>2</m:t>
                        </m:r>
                      </m:e>
                    </m:d>
                  </m:oMath>
                </a14:m>
                <a:r>
                  <a:rPr kumimoji="0" lang="en-US" altLang="en-US" sz="2000" dirty="0" smtClean="0">
                    <a:latin typeface="Calibri" pitchFamily="34" charset="0"/>
                  </a:rPr>
                  <a:t>.</a:t>
                </a:r>
              </a:p>
              <a:p>
                <a:r>
                  <a:rPr kumimoji="0" lang="en-US" altLang="en-US" sz="2000" dirty="0" smtClean="0">
                    <a:latin typeface="Calibri" pitchFamily="34" charset="0"/>
                  </a:rPr>
                  <a:t>The format of the input data for </a:t>
                </a:r>
                <a14:m>
                  <m:oMath xmlns:m="http://schemas.openxmlformats.org/officeDocument/2006/math">
                    <m:sSup>
                      <m:sSupPr>
                        <m:ctrlPr>
                          <a:rPr lang="en-US" sz="2000" i="1" dirty="0">
                            <a:latin typeface="Cambria Math"/>
                          </a:rPr>
                        </m:ctrlPr>
                      </m:sSupPr>
                      <m:e>
                        <m:r>
                          <a:rPr lang="en-US" sz="2000" i="1" dirty="0">
                            <a:latin typeface="Cambria Math"/>
                          </a:rPr>
                          <m:t>𝑆𝑉𝑀</m:t>
                        </m:r>
                      </m:e>
                      <m:sup>
                        <m:r>
                          <a:rPr lang="en-US" sz="2000" i="1" dirty="0">
                            <a:latin typeface="Cambria Math"/>
                          </a:rPr>
                          <m:t>𝑟𝑎𝑛𝑘</m:t>
                        </m:r>
                      </m:sup>
                    </m:sSup>
                  </m:oMath>
                </a14:m>
                <a:r>
                  <a:rPr kumimoji="0" lang="en-US" altLang="en-US" sz="2000" dirty="0" smtClean="0">
                    <a:latin typeface="Calibri" pitchFamily="34" charset="0"/>
                  </a:rPr>
                  <a:t>:</a:t>
                </a:r>
              </a:p>
              <a:p>
                <a:pPr lvl="1"/>
                <a:r>
                  <a:rPr kumimoji="0" lang="en-US" altLang="en-US" sz="1200" b="1" dirty="0">
                    <a:latin typeface="Calibri" pitchFamily="34" charset="0"/>
                  </a:rPr>
                  <a:t>2</a:t>
                </a:r>
                <a:r>
                  <a:rPr kumimoji="0" lang="en-US" altLang="en-US" sz="1200" dirty="0">
                    <a:latin typeface="Calibri" pitchFamily="34" charset="0"/>
                  </a:rPr>
                  <a:t> qid:</a:t>
                </a:r>
                <a:r>
                  <a:rPr kumimoji="0" lang="en-US" altLang="en-US" sz="1200" dirty="0">
                    <a:solidFill>
                      <a:schemeClr val="bg2">
                        <a:lumMod val="50000"/>
                        <a:lumOff val="50000"/>
                      </a:schemeClr>
                    </a:solidFill>
                    <a:latin typeface="Calibri" pitchFamily="34" charset="0"/>
                  </a:rPr>
                  <a:t>1</a:t>
                </a:r>
                <a:r>
                  <a:rPr kumimoji="0" lang="en-US" altLang="en-US" sz="1200" dirty="0">
                    <a:latin typeface="Calibri" pitchFamily="34" charset="0"/>
                  </a:rPr>
                  <a:t> 1:0.0597664407357 2:0.0888075047148 3:0.189473390115 4:0.0526315789474 5:0.116279069767 </a:t>
                </a:r>
                <a:r>
                  <a:rPr kumimoji="0" lang="en-US" altLang="en-US" sz="1200" dirty="0" smtClean="0">
                    <a:latin typeface="Calibri" pitchFamily="34" charset="0"/>
                  </a:rPr>
                  <a:t>6:0</a:t>
                </a:r>
              </a:p>
              <a:p>
                <a:pPr lvl="1"/>
                <a:r>
                  <a:rPr kumimoji="0" lang="en-US" altLang="en-US" sz="1200" b="1" dirty="0">
                    <a:latin typeface="Calibri" pitchFamily="34" charset="0"/>
                  </a:rPr>
                  <a:t>1</a:t>
                </a:r>
                <a:r>
                  <a:rPr kumimoji="0" lang="en-US" altLang="en-US" sz="1200" dirty="0">
                    <a:latin typeface="Calibri" pitchFamily="34" charset="0"/>
                  </a:rPr>
                  <a:t> qid:</a:t>
                </a:r>
                <a:r>
                  <a:rPr kumimoji="0" lang="en-US" altLang="en-US" sz="1200" dirty="0">
                    <a:solidFill>
                      <a:schemeClr val="bg2">
                        <a:lumMod val="50000"/>
                        <a:lumOff val="50000"/>
                      </a:schemeClr>
                    </a:solidFill>
                    <a:latin typeface="Calibri" pitchFamily="34" charset="0"/>
                  </a:rPr>
                  <a:t>1</a:t>
                </a:r>
                <a:r>
                  <a:rPr kumimoji="0" lang="en-US" altLang="en-US" sz="1200" dirty="0">
                    <a:latin typeface="Calibri" pitchFamily="34" charset="0"/>
                  </a:rPr>
                  <a:t> 1:0.0532524839072 2:0 3:0 4:0 5:0 </a:t>
                </a:r>
                <a:r>
                  <a:rPr kumimoji="0" lang="en-US" altLang="en-US" sz="1200" dirty="0" smtClean="0">
                    <a:latin typeface="Calibri" pitchFamily="34" charset="0"/>
                  </a:rPr>
                  <a:t>6:0</a:t>
                </a:r>
              </a:p>
              <a:p>
                <a:pPr lvl="1"/>
                <a:r>
                  <a:rPr kumimoji="0" lang="en-US" altLang="en-US" sz="1200" dirty="0" smtClean="0">
                    <a:latin typeface="Calibri" pitchFamily="34" charset="0"/>
                  </a:rPr>
                  <a:t>…</a:t>
                </a:r>
              </a:p>
              <a:p>
                <a:pPr lvl="1"/>
                <a:r>
                  <a:rPr kumimoji="0" lang="en-US" altLang="en-US" sz="1200" b="1" dirty="0">
                    <a:latin typeface="Calibri" pitchFamily="34" charset="0"/>
                  </a:rPr>
                  <a:t>2</a:t>
                </a:r>
                <a:r>
                  <a:rPr kumimoji="0" lang="en-US" altLang="en-US" sz="1200" dirty="0">
                    <a:latin typeface="Calibri" pitchFamily="34" charset="0"/>
                  </a:rPr>
                  <a:t> qid:</a:t>
                </a:r>
                <a:r>
                  <a:rPr kumimoji="0" lang="en-US" altLang="en-US" sz="1200" dirty="0">
                    <a:solidFill>
                      <a:srgbClr val="15FF2B"/>
                    </a:solidFill>
                    <a:latin typeface="Calibri" pitchFamily="34" charset="0"/>
                  </a:rPr>
                  <a:t>2</a:t>
                </a:r>
                <a:r>
                  <a:rPr kumimoji="0" lang="en-US" altLang="en-US" sz="1200" dirty="0">
                    <a:latin typeface="Calibri" pitchFamily="34" charset="0"/>
                  </a:rPr>
                  <a:t> 1:0.136007924647 2:0.0628942151732 3:0.216708084093 4:1.0 5:0.149425287356 </a:t>
                </a:r>
                <a:r>
                  <a:rPr kumimoji="0" lang="en-US" altLang="en-US" sz="1200" dirty="0" smtClean="0">
                    <a:latin typeface="Calibri" pitchFamily="34" charset="0"/>
                  </a:rPr>
                  <a:t>6:0</a:t>
                </a:r>
              </a:p>
              <a:p>
                <a:pPr lvl="1"/>
                <a:r>
                  <a:rPr kumimoji="0" lang="en-US" altLang="en-US" sz="1200" b="1" dirty="0" smtClean="0">
                    <a:latin typeface="Calibri" pitchFamily="34" charset="0"/>
                  </a:rPr>
                  <a:t>1</a:t>
                </a:r>
                <a:r>
                  <a:rPr kumimoji="0" lang="en-US" altLang="en-US" sz="1200" dirty="0" smtClean="0">
                    <a:latin typeface="Calibri" pitchFamily="34" charset="0"/>
                  </a:rPr>
                  <a:t> </a:t>
                </a:r>
                <a:r>
                  <a:rPr kumimoji="0" lang="en-US" altLang="en-US" sz="1200" dirty="0">
                    <a:latin typeface="Calibri" pitchFamily="34" charset="0"/>
                  </a:rPr>
                  <a:t>qid:</a:t>
                </a:r>
                <a:r>
                  <a:rPr kumimoji="0" lang="en-US" altLang="en-US" sz="1200" dirty="0">
                    <a:solidFill>
                      <a:srgbClr val="15FF2B"/>
                    </a:solidFill>
                    <a:latin typeface="Calibri" pitchFamily="34" charset="0"/>
                  </a:rPr>
                  <a:t>2</a:t>
                </a:r>
                <a:r>
                  <a:rPr kumimoji="0" lang="en-US" altLang="en-US" sz="1200" dirty="0">
                    <a:latin typeface="Calibri" pitchFamily="34" charset="0"/>
                  </a:rPr>
                  <a:t> 1:0.0724027253163 2:0.0587791658721 3:0.103258844513 4:0.0384615384615 5:0.0689655172414 </a:t>
                </a:r>
                <a:r>
                  <a:rPr kumimoji="0" lang="en-US" altLang="en-US" sz="1200" dirty="0" smtClean="0">
                    <a:latin typeface="Calibri" pitchFamily="34" charset="0"/>
                  </a:rPr>
                  <a:t>6:0</a:t>
                </a:r>
              </a:p>
              <a:p>
                <a:pPr lvl="1"/>
                <a:r>
                  <a:rPr kumimoji="0" lang="en-US" altLang="en-US" sz="1200" dirty="0" smtClean="0">
                    <a:latin typeface="Calibri" pitchFamily="34" charset="0"/>
                  </a:rPr>
                  <a:t>…</a:t>
                </a:r>
              </a:p>
            </p:txBody>
          </p:sp>
        </mc:Choice>
        <mc:Fallback>
          <p:sp>
            <p:nvSpPr>
              <p:cNvPr id="75782" name="矩形 4"/>
              <p:cNvSpPr>
                <a:spLocks noRot="1" noChangeAspect="1" noMove="1" noResize="1" noEditPoints="1" noAdjustHandles="1" noChangeArrowheads="1" noChangeShapeType="1" noTextEdit="1"/>
              </p:cNvSpPr>
              <p:nvPr/>
            </p:nvSpPr>
            <p:spPr bwMode="auto">
              <a:xfrm>
                <a:off x="524435" y="1963271"/>
                <a:ext cx="8256494" cy="3520323"/>
              </a:xfrm>
              <a:prstGeom prst="rect">
                <a:avLst/>
              </a:prstGeom>
              <a:blipFill rotWithShape="1">
                <a:blip r:embed="rId3"/>
                <a:stretch>
                  <a:fillRect l="-739" t="-1038" r="-74" b="-69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765349" y="1169894"/>
                <a:ext cx="7586314" cy="624402"/>
              </a:xfrm>
              <a:prstGeom prst="rect">
                <a:avLst/>
              </a:prstGeom>
              <a:noFill/>
            </p:spPr>
            <p:txBody>
              <a:bodyPr wrap="square" rtlCol="0">
                <a:spAutoFit/>
              </a:bodyPr>
              <a:lstStyle/>
              <a:p>
                <a:pPr algn="ctr"/>
                <a14:m>
                  <m:oMath xmlns:m="http://schemas.openxmlformats.org/officeDocument/2006/math">
                    <m:r>
                      <a:rPr lang="en-US" sz="3200" b="0" i="1" smtClean="0">
                        <a:latin typeface="Cambria Math" panose="02040503050406030204" pitchFamily="18" charset="0"/>
                        <a:ea typeface="Cambria Math" panose="02040503050406030204" pitchFamily="18" charset="0"/>
                      </a:rPr>
                      <m:t>𝑓</m:t>
                    </m:r>
                    <m:d>
                      <m:dPr>
                        <m:ctrlPr>
                          <a:rPr lang="en-US" sz="3200" i="1" smtClean="0">
                            <a:latin typeface="Cambria Math"/>
                            <a:ea typeface="Cambria Math" panose="02040503050406030204" pitchFamily="18" charset="0"/>
                          </a:rPr>
                        </m:ctrlPr>
                      </m:dPr>
                      <m:e>
                        <m:r>
                          <a:rPr lang="en-US" sz="3200" b="0" i="1" smtClean="0">
                            <a:solidFill>
                              <a:srgbClr val="7030A0"/>
                            </a:solidFill>
                            <a:latin typeface="Cambria Math" panose="02040503050406030204" pitchFamily="18" charset="0"/>
                            <a:ea typeface="Cambria Math" panose="02040503050406030204" pitchFamily="18" charset="0"/>
                          </a:rPr>
                          <m:t>𝑟</m:t>
                        </m:r>
                        <m:r>
                          <a:rPr lang="en-US" sz="3200" b="0" i="1" smtClean="0">
                            <a:latin typeface="Cambria Math" panose="02040503050406030204" pitchFamily="18" charset="0"/>
                            <a:ea typeface="Cambria Math" panose="02040503050406030204" pitchFamily="18" charset="0"/>
                          </a:rPr>
                          <m:t>, </m:t>
                        </m:r>
                        <m:r>
                          <a:rPr lang="en-US" sz="3200" b="0" i="1" smtClean="0">
                            <a:solidFill>
                              <a:srgbClr val="0070C0"/>
                            </a:solidFill>
                            <a:latin typeface="Cambria Math" panose="02040503050406030204" pitchFamily="18" charset="0"/>
                            <a:ea typeface="Cambria Math" panose="02040503050406030204" pitchFamily="18" charset="0"/>
                          </a:rPr>
                          <m:t>𝑠</m:t>
                        </m:r>
                      </m:e>
                    </m:d>
                    <m:r>
                      <a:rPr lang="en-US" sz="3200" b="0" i="1" smtClean="0">
                        <a:latin typeface="Cambria Math" panose="02040503050406030204" pitchFamily="18" charset="0"/>
                        <a:ea typeface="Cambria Math" panose="02040503050406030204" pitchFamily="18" charset="0"/>
                      </a:rPr>
                      <m:t>= </m:t>
                    </m:r>
                    <m:sSup>
                      <m:sSupPr>
                        <m:ctrlPr>
                          <a:rPr lang="en-US" sz="3200" i="1" smtClean="0">
                            <a:latin typeface="Cambria Math"/>
                            <a:ea typeface="Cambria Math" panose="02040503050406030204" pitchFamily="18" charset="0"/>
                          </a:rPr>
                        </m:ctrlPr>
                      </m:sSupPr>
                      <m:e>
                        <m:r>
                          <a:rPr lang="en-US" sz="3200" b="0" i="1" smtClean="0">
                            <a:solidFill>
                              <a:srgbClr val="FF0000"/>
                            </a:solidFill>
                            <a:latin typeface="Cambria Math" panose="02040503050406030204" pitchFamily="18" charset="0"/>
                            <a:ea typeface="Cambria Math" panose="02040503050406030204" pitchFamily="18" charset="0"/>
                          </a:rPr>
                          <m:t>𝑊</m:t>
                        </m:r>
                      </m:e>
                      <m:sup>
                        <m:r>
                          <a:rPr lang="en-US" sz="3200" b="0" i="1" smtClean="0">
                            <a:latin typeface="Cambria Math" panose="02040503050406030204" pitchFamily="18" charset="0"/>
                            <a:ea typeface="Cambria Math" panose="02040503050406030204" pitchFamily="18" charset="0"/>
                          </a:rPr>
                          <m:t>𝑇</m:t>
                        </m:r>
                      </m:sup>
                    </m:sSup>
                    <m:r>
                      <a:rPr lang="en-US" sz="3200" b="0" i="1" smtClean="0">
                        <a:latin typeface="Cambria Math"/>
                        <a:ea typeface="Cambria Math" panose="02040503050406030204" pitchFamily="18" charset="0"/>
                      </a:rPr>
                      <m:t>(</m:t>
                    </m:r>
                    <m:r>
                      <a:rPr lang="en-US" sz="3200" b="0" i="1" smtClean="0">
                        <a:solidFill>
                          <a:srgbClr val="7030A0"/>
                        </a:solidFill>
                        <a:latin typeface="Cambria Math" panose="02040503050406030204" pitchFamily="18" charset="0"/>
                        <a:ea typeface="Cambria Math" panose="02040503050406030204" pitchFamily="18" charset="0"/>
                      </a:rPr>
                      <m:t>𝑟</m:t>
                    </m:r>
                  </m:oMath>
                </a14:m>
                <a:r>
                  <a:rPr lang="en-US" sz="3200" i="1" dirty="0" smtClean="0">
                    <a:latin typeface="Cambria Math" panose="02040503050406030204" pitchFamily="18" charset="0"/>
                    <a:ea typeface="Cambria Math" panose="02040503050406030204" pitchFamily="18" charset="0"/>
                  </a:rPr>
                  <a:t>, </a:t>
                </a:r>
                <a14:m>
                  <m:oMath xmlns:m="http://schemas.openxmlformats.org/officeDocument/2006/math">
                    <m:r>
                      <a:rPr lang="en-US" sz="3200" b="0" i="1" smtClean="0">
                        <a:solidFill>
                          <a:srgbClr val="0070C0"/>
                        </a:solidFill>
                        <a:latin typeface="Cambria Math" panose="02040503050406030204" pitchFamily="18" charset="0"/>
                        <a:ea typeface="Cambria Math" panose="02040503050406030204" pitchFamily="18" charset="0"/>
                      </a:rPr>
                      <m:t>𝑠</m:t>
                    </m:r>
                    <m:r>
                      <a:rPr lang="en-US" sz="3200" b="0" i="1" smtClean="0">
                        <a:latin typeface="Cambria Math"/>
                        <a:ea typeface="Cambria Math" panose="02040503050406030204" pitchFamily="18" charset="0"/>
                      </a:rPr>
                      <m:t>)</m:t>
                    </m:r>
                  </m:oMath>
                </a14:m>
                <a:r>
                  <a:rPr lang="en-US" sz="3200" i="1" dirty="0" smtClean="0">
                    <a:latin typeface="Cambria Math" panose="02040503050406030204" pitchFamily="18" charset="0"/>
                    <a:ea typeface="Cambria Math" panose="02040503050406030204" pitchFamily="18" charset="0"/>
                  </a:rPr>
                  <a:t> = </a:t>
                </a:r>
                <a14:m>
                  <m:oMath xmlns:m="http://schemas.openxmlformats.org/officeDocument/2006/math">
                    <m:nary>
                      <m:naryPr>
                        <m:chr m:val="∑"/>
                        <m:ctrlPr>
                          <a:rPr lang="en-US" sz="3200" i="1" smtClean="0">
                            <a:latin typeface="Cambria Math"/>
                            <a:ea typeface="Cambria Math" panose="02040503050406030204" pitchFamily="18" charset="0"/>
                          </a:rPr>
                        </m:ctrlPr>
                      </m:naryPr>
                      <m:sub>
                        <m:r>
                          <m:rPr>
                            <m:brk m:alnAt="23"/>
                          </m:rPr>
                          <a:rPr lang="en-US" sz="3200" b="0" i="1" smtClean="0">
                            <a:latin typeface="Cambria Math"/>
                            <a:ea typeface="Cambria Math" panose="02040503050406030204" pitchFamily="18" charset="0"/>
                          </a:rPr>
                          <m:t>𝑖</m:t>
                        </m:r>
                      </m:sub>
                      <m:sup>
                        <m:r>
                          <a:rPr lang="en-US" sz="3200" b="0" i="1" smtClean="0">
                            <a:latin typeface="Cambria Math"/>
                            <a:ea typeface="Cambria Math" panose="02040503050406030204" pitchFamily="18" charset="0"/>
                          </a:rPr>
                          <m:t>𝑘</m:t>
                        </m:r>
                      </m:sup>
                      <m:e>
                        <m:r>
                          <a:rPr lang="en-US" sz="3200" b="0" i="1" smtClean="0">
                            <a:latin typeface="Cambria Math"/>
                            <a:ea typeface="Cambria Math" panose="02040503050406030204" pitchFamily="18" charset="0"/>
                          </a:rPr>
                          <m:t>( </m:t>
                        </m:r>
                        <m:sSub>
                          <m:sSubPr>
                            <m:ctrlPr>
                              <a:rPr lang="en-US" sz="3200" i="1" smtClean="0">
                                <a:solidFill>
                                  <a:srgbClr val="FF0000"/>
                                </a:solidFill>
                                <a:latin typeface="Cambria Math"/>
                                <a:ea typeface="Cambria Math" panose="02040503050406030204" pitchFamily="18" charset="0"/>
                              </a:rPr>
                            </m:ctrlPr>
                          </m:sSubPr>
                          <m:e>
                            <m:r>
                              <a:rPr lang="en-US" sz="3200" b="0" i="1" smtClean="0">
                                <a:solidFill>
                                  <a:srgbClr val="FF0000"/>
                                </a:solidFill>
                                <a:latin typeface="Cambria Math"/>
                                <a:ea typeface="Cambria Math" panose="02040503050406030204" pitchFamily="18" charset="0"/>
                              </a:rPr>
                              <m:t>𝑤</m:t>
                            </m:r>
                          </m:e>
                          <m:sub>
                            <m:r>
                              <a:rPr lang="en-US" sz="3200" b="0" i="1" smtClean="0">
                                <a:solidFill>
                                  <a:srgbClr val="FF0000"/>
                                </a:solidFill>
                                <a:latin typeface="Cambria Math"/>
                                <a:ea typeface="Cambria Math" panose="02040503050406030204" pitchFamily="18" charset="0"/>
                              </a:rPr>
                              <m:t>𝑖</m:t>
                            </m:r>
                          </m:sub>
                        </m:sSub>
                        <m:r>
                          <a:rPr lang="en-US" sz="3200" b="0" i="1" smtClean="0">
                            <a:latin typeface="Cambria Math"/>
                            <a:ea typeface="Cambria Math" panose="02040503050406030204" pitchFamily="18" charset="0"/>
                          </a:rPr>
                          <m:t> ∗ </m:t>
                        </m:r>
                        <m:sSub>
                          <m:sSubPr>
                            <m:ctrlPr>
                              <a:rPr lang="en-US" sz="3200" i="1" smtClean="0">
                                <a:solidFill>
                                  <a:srgbClr val="00B050"/>
                                </a:solidFill>
                                <a:latin typeface="Cambria Math"/>
                                <a:ea typeface="Cambria Math" panose="02040503050406030204" pitchFamily="18" charset="0"/>
                              </a:rPr>
                            </m:ctrlPr>
                          </m:sSubPr>
                          <m:e>
                            <m:r>
                              <a:rPr lang="el-GR" sz="3200" b="0" i="1" smtClean="0">
                                <a:solidFill>
                                  <a:srgbClr val="00B050"/>
                                </a:solidFill>
                                <a:latin typeface="Cambria Math"/>
                                <a:ea typeface="Cambria Math" panose="02040503050406030204" pitchFamily="18" charset="0"/>
                              </a:rPr>
                              <m:t>𝜙</m:t>
                            </m:r>
                          </m:e>
                          <m:sub>
                            <m:r>
                              <a:rPr lang="en-US" sz="3200" b="0" i="1" smtClean="0">
                                <a:solidFill>
                                  <a:srgbClr val="00B050"/>
                                </a:solidFill>
                                <a:latin typeface="Cambria Math"/>
                                <a:ea typeface="Cambria Math" panose="02040503050406030204" pitchFamily="18" charset="0"/>
                              </a:rPr>
                              <m:t>𝑖</m:t>
                            </m:r>
                          </m:sub>
                        </m:sSub>
                        <m:r>
                          <a:rPr lang="en-US" sz="3200" b="0" i="1" smtClean="0">
                            <a:latin typeface="Cambria Math"/>
                            <a:ea typeface="Cambria Math" panose="02040503050406030204" pitchFamily="18" charset="0"/>
                          </a:rPr>
                          <m:t>(</m:t>
                        </m:r>
                        <m:r>
                          <a:rPr lang="en-US" sz="3200" b="0" i="1" smtClean="0">
                            <a:solidFill>
                              <a:srgbClr val="7030A0"/>
                            </a:solidFill>
                            <a:latin typeface="Cambria Math"/>
                            <a:ea typeface="Cambria Math" panose="02040503050406030204" pitchFamily="18" charset="0"/>
                          </a:rPr>
                          <m:t>𝑟</m:t>
                        </m:r>
                        <m:r>
                          <a:rPr lang="en-US" sz="3200" b="0" i="1" smtClean="0">
                            <a:latin typeface="Cambria Math"/>
                            <a:ea typeface="Cambria Math" panose="02040503050406030204" pitchFamily="18" charset="0"/>
                          </a:rPr>
                          <m:t>, </m:t>
                        </m:r>
                        <m:r>
                          <a:rPr lang="en-US" sz="3200" b="0" i="1" smtClean="0">
                            <a:solidFill>
                              <a:srgbClr val="0070C0"/>
                            </a:solidFill>
                            <a:latin typeface="Cambria Math"/>
                            <a:ea typeface="Cambria Math" panose="02040503050406030204" pitchFamily="18" charset="0"/>
                          </a:rPr>
                          <m:t>𝑠</m:t>
                        </m:r>
                        <m:r>
                          <a:rPr lang="en-US" sz="3200" b="0" i="1" smtClean="0">
                            <a:latin typeface="Cambria Math"/>
                            <a:ea typeface="Cambria Math" panose="02040503050406030204" pitchFamily="18" charset="0"/>
                          </a:rPr>
                          <m:t>))</m:t>
                        </m:r>
                      </m:e>
                    </m:nary>
                  </m:oMath>
                </a14:m>
                <a:endParaRPr lang="en-US" sz="3200" i="1" dirty="0" smtClean="0">
                  <a:latin typeface="Cambria Math" panose="02040503050406030204" pitchFamily="18" charset="0"/>
                  <a:ea typeface="Cambria Math" panose="02040503050406030204" pitchFamily="18" charset="0"/>
                </a:endParaRPr>
              </a:p>
            </p:txBody>
          </p:sp>
        </mc:Choice>
        <mc:Fallback>
          <p:sp>
            <p:nvSpPr>
              <p:cNvPr id="8" name="TextBox 7"/>
              <p:cNvSpPr txBox="1">
                <a:spLocks noRot="1" noChangeAspect="1" noMove="1" noResize="1" noEditPoints="1" noAdjustHandles="1" noChangeArrowheads="1" noChangeShapeType="1" noTextEdit="1"/>
              </p:cNvSpPr>
              <p:nvPr/>
            </p:nvSpPr>
            <p:spPr>
              <a:xfrm>
                <a:off x="765349" y="1169894"/>
                <a:ext cx="7586314" cy="624402"/>
              </a:xfrm>
              <a:prstGeom prst="rect">
                <a:avLst/>
              </a:prstGeom>
              <a:blipFill rotWithShape="1">
                <a:blip r:embed="rId4"/>
                <a:stretch>
                  <a:fillRect t="-7843" b="-30392"/>
                </a:stretch>
              </a:blipFill>
            </p:spPr>
            <p:txBody>
              <a:bodyPr/>
              <a:lstStyle/>
              <a:p>
                <a:r>
                  <a:rPr lang="en-US">
                    <a:noFill/>
                  </a:rPr>
                  <a:t> </a:t>
                </a:r>
              </a:p>
            </p:txBody>
          </p:sp>
        </mc:Fallback>
      </mc:AlternateContent>
      <p:sp>
        <p:nvSpPr>
          <p:cNvPr id="2" name="矩形 1"/>
          <p:cNvSpPr/>
          <p:nvPr/>
        </p:nvSpPr>
        <p:spPr>
          <a:xfrm>
            <a:off x="765349" y="6078835"/>
            <a:ext cx="7746639" cy="461665"/>
          </a:xfrm>
          <a:prstGeom prst="rect">
            <a:avLst/>
          </a:prstGeom>
        </p:spPr>
        <p:txBody>
          <a:bodyPr wrap="square">
            <a:spAutoFit/>
          </a:bodyPr>
          <a:lstStyle/>
          <a:p>
            <a:r>
              <a:rPr lang="en-US" sz="1200" dirty="0">
                <a:latin typeface="Calibri" panose="020F0502020204030204" pitchFamily="34" charset="0"/>
              </a:rPr>
              <a:t>[</a:t>
            </a:r>
            <a:r>
              <a:rPr lang="en-US" sz="1200" dirty="0" smtClean="0">
                <a:latin typeface="Calibri" panose="020F0502020204030204" pitchFamily="34" charset="0"/>
              </a:rPr>
              <a:t>1] </a:t>
            </a:r>
            <a:r>
              <a:rPr lang="en-US" sz="1200" dirty="0">
                <a:latin typeface="Calibri" panose="020F0502020204030204" pitchFamily="34" charset="0"/>
              </a:rPr>
              <a:t>T. </a:t>
            </a:r>
            <a:r>
              <a:rPr lang="en-US" sz="1200" dirty="0" err="1">
                <a:latin typeface="Calibri" panose="020F0502020204030204" pitchFamily="34" charset="0"/>
              </a:rPr>
              <a:t>Joachims</a:t>
            </a:r>
            <a:r>
              <a:rPr lang="en-US" sz="1200" dirty="0">
                <a:latin typeface="Calibri" panose="020F0502020204030204" pitchFamily="34" charset="0"/>
              </a:rPr>
              <a:t>. Optimizing search engines </a:t>
            </a:r>
            <a:r>
              <a:rPr lang="en-US" sz="1200" dirty="0" smtClean="0">
                <a:latin typeface="Calibri" panose="020F0502020204030204" pitchFamily="34" charset="0"/>
              </a:rPr>
              <a:t>using </a:t>
            </a:r>
            <a:r>
              <a:rPr lang="en-US" sz="1200" dirty="0" err="1" smtClean="0">
                <a:latin typeface="Calibri" panose="020F0502020204030204" pitchFamily="34" charset="0"/>
              </a:rPr>
              <a:t>clickthrough</a:t>
            </a:r>
            <a:r>
              <a:rPr lang="en-US" sz="1200" dirty="0" smtClean="0">
                <a:latin typeface="Calibri" panose="020F0502020204030204" pitchFamily="34" charset="0"/>
              </a:rPr>
              <a:t> </a:t>
            </a:r>
            <a:r>
              <a:rPr lang="en-US" sz="1200" dirty="0">
                <a:latin typeface="Calibri" panose="020F0502020204030204" pitchFamily="34" charset="0"/>
              </a:rPr>
              <a:t>data. In </a:t>
            </a:r>
            <a:r>
              <a:rPr lang="en-US" sz="1200" i="1" dirty="0">
                <a:latin typeface="Calibri" panose="020F0502020204030204" pitchFamily="34" charset="0"/>
              </a:rPr>
              <a:t>Proc. KDD '02</a:t>
            </a:r>
            <a:r>
              <a:rPr lang="en-US" sz="1200" dirty="0">
                <a:latin typeface="Calibri" panose="020F0502020204030204" pitchFamily="34" charset="0"/>
              </a:rPr>
              <a:t>, pages </a:t>
            </a:r>
            <a:r>
              <a:rPr lang="en-US" sz="1200" dirty="0" smtClean="0">
                <a:latin typeface="Calibri" panose="020F0502020204030204" pitchFamily="34" charset="0"/>
              </a:rPr>
              <a:t>133 - 142, 2002</a:t>
            </a:r>
            <a:r>
              <a:rPr lang="en-US" sz="1200" dirty="0">
                <a:latin typeface="Calibri" panose="020F0502020204030204" pitchFamily="34" charset="0"/>
              </a:rPr>
              <a:t>.</a:t>
            </a:r>
          </a:p>
          <a:p>
            <a:r>
              <a:rPr lang="en-US" sz="1200" dirty="0" smtClean="0">
                <a:latin typeface="Calibri" panose="020F0502020204030204" pitchFamily="34" charset="0"/>
              </a:rPr>
              <a:t>[</a:t>
            </a:r>
            <a:r>
              <a:rPr lang="en-US" sz="1200" dirty="0">
                <a:latin typeface="Calibri" panose="020F0502020204030204" pitchFamily="34" charset="0"/>
              </a:rPr>
              <a:t>2</a:t>
            </a:r>
            <a:r>
              <a:rPr lang="en-US" sz="1200" dirty="0" smtClean="0">
                <a:latin typeface="Calibri" panose="020F0502020204030204" pitchFamily="34" charset="0"/>
              </a:rPr>
              <a:t>] </a:t>
            </a:r>
            <a:r>
              <a:rPr lang="en-US" sz="1200" dirty="0">
                <a:latin typeface="Calibri" panose="020F0502020204030204" pitchFamily="34" charset="0"/>
              </a:rPr>
              <a:t>T. </a:t>
            </a:r>
            <a:r>
              <a:rPr lang="en-US" sz="1200" dirty="0" err="1">
                <a:latin typeface="Calibri" panose="020F0502020204030204" pitchFamily="34" charset="0"/>
              </a:rPr>
              <a:t>Joachims</a:t>
            </a:r>
            <a:r>
              <a:rPr lang="en-US" sz="1200" dirty="0">
                <a:latin typeface="Calibri" panose="020F0502020204030204" pitchFamily="34" charset="0"/>
              </a:rPr>
              <a:t>. Training linear SVMs in linear time. </a:t>
            </a:r>
            <a:r>
              <a:rPr lang="en-US" sz="1200" dirty="0" smtClean="0">
                <a:latin typeface="Calibri" panose="020F0502020204030204" pitchFamily="34" charset="0"/>
              </a:rPr>
              <a:t>In Proc</a:t>
            </a:r>
            <a:r>
              <a:rPr lang="en-US" sz="1200" dirty="0">
                <a:latin typeface="Calibri" panose="020F0502020204030204" pitchFamily="34" charset="0"/>
              </a:rPr>
              <a:t>. KDD '06, pages </a:t>
            </a:r>
            <a:r>
              <a:rPr lang="en-US" sz="1200" dirty="0" smtClean="0">
                <a:latin typeface="Calibri" panose="020F0502020204030204" pitchFamily="34" charset="0"/>
              </a:rPr>
              <a:t>217 - 226</a:t>
            </a:r>
            <a:r>
              <a:rPr lang="en-US" sz="1200" dirty="0">
                <a:latin typeface="Calibri" panose="020F0502020204030204" pitchFamily="34" charset="0"/>
              </a:rPr>
              <a:t>, 2006.</a:t>
            </a:r>
          </a:p>
        </p:txBody>
      </p:sp>
      <p:grpSp>
        <p:nvGrpSpPr>
          <p:cNvPr id="5" name="组合 4"/>
          <p:cNvGrpSpPr/>
          <p:nvPr/>
        </p:nvGrpSpPr>
        <p:grpSpPr>
          <a:xfrm>
            <a:off x="1653988" y="3845859"/>
            <a:ext cx="2102565" cy="537882"/>
            <a:chOff x="1653988" y="3845859"/>
            <a:chExt cx="2102565" cy="537882"/>
          </a:xfrm>
        </p:grpSpPr>
        <p:sp>
          <p:nvSpPr>
            <p:cNvPr id="3" name="矩形 2"/>
            <p:cNvSpPr/>
            <p:nvPr/>
          </p:nvSpPr>
          <p:spPr bwMode="auto">
            <a:xfrm>
              <a:off x="1653988" y="3845859"/>
              <a:ext cx="174811" cy="537882"/>
            </a:xfrm>
            <a:prstGeom prst="rect">
              <a:avLst/>
            </a:prstGeom>
            <a:noFill/>
            <a:ln w="952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FF0000"/>
                </a:solidFill>
                <a:effectLst/>
                <a:latin typeface="Arial" charset="0"/>
              </a:endParaRPr>
            </a:p>
          </p:txBody>
        </p:sp>
        <p:sp>
          <p:nvSpPr>
            <p:cNvPr id="4" name="TextBox 3"/>
            <p:cNvSpPr txBox="1"/>
            <p:nvPr/>
          </p:nvSpPr>
          <p:spPr>
            <a:xfrm>
              <a:off x="1842246" y="3854840"/>
              <a:ext cx="1914307" cy="461665"/>
            </a:xfrm>
            <a:prstGeom prst="rect">
              <a:avLst/>
            </a:prstGeom>
            <a:solidFill>
              <a:schemeClr val="bg1"/>
            </a:solidFill>
          </p:spPr>
          <p:txBody>
            <a:bodyPr wrap="none" rtlCol="0">
              <a:spAutoFit/>
            </a:bodyPr>
            <a:lstStyle/>
            <a:p>
              <a:r>
                <a:rPr lang="en-US" dirty="0" smtClean="0">
                  <a:solidFill>
                    <a:srgbClr val="FF0000"/>
                  </a:solidFill>
                </a:rPr>
                <a:t>bug report id</a:t>
              </a:r>
              <a:endParaRPr lang="en-US" dirty="0">
                <a:solidFill>
                  <a:srgbClr val="FF0000"/>
                </a:solidFill>
              </a:endParaRPr>
            </a:p>
          </p:txBody>
        </p:sp>
      </p:grpSp>
      <p:grpSp>
        <p:nvGrpSpPr>
          <p:cNvPr id="17" name="组合 16"/>
          <p:cNvGrpSpPr/>
          <p:nvPr/>
        </p:nvGrpSpPr>
        <p:grpSpPr>
          <a:xfrm>
            <a:off x="1322294" y="3845859"/>
            <a:ext cx="1307475" cy="537882"/>
            <a:chOff x="1653988" y="3845859"/>
            <a:chExt cx="1307475" cy="537882"/>
          </a:xfrm>
        </p:grpSpPr>
        <p:sp>
          <p:nvSpPr>
            <p:cNvPr id="18" name="矩形 17"/>
            <p:cNvSpPr/>
            <p:nvPr/>
          </p:nvSpPr>
          <p:spPr bwMode="auto">
            <a:xfrm>
              <a:off x="1653988" y="3845859"/>
              <a:ext cx="174811" cy="537882"/>
            </a:xfrm>
            <a:prstGeom prst="rect">
              <a:avLst/>
            </a:prstGeom>
            <a:noFill/>
            <a:ln w="952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FF0000"/>
                </a:solidFill>
                <a:effectLst/>
                <a:latin typeface="Arial" charset="0"/>
              </a:endParaRPr>
            </a:p>
          </p:txBody>
        </p:sp>
        <p:sp>
          <p:nvSpPr>
            <p:cNvPr id="19" name="TextBox 18"/>
            <p:cNvSpPr txBox="1"/>
            <p:nvPr/>
          </p:nvSpPr>
          <p:spPr>
            <a:xfrm>
              <a:off x="1842246" y="3854840"/>
              <a:ext cx="1119217" cy="523220"/>
            </a:xfrm>
            <a:prstGeom prst="rect">
              <a:avLst/>
            </a:prstGeom>
            <a:solidFill>
              <a:schemeClr val="bg1"/>
            </a:solidFill>
          </p:spPr>
          <p:txBody>
            <a:bodyPr wrap="none" rtlCol="0">
              <a:spAutoFit/>
            </a:bodyPr>
            <a:lstStyle/>
            <a:p>
              <a:r>
                <a:rPr lang="en-US" sz="1400" dirty="0" smtClean="0">
                  <a:solidFill>
                    <a:srgbClr val="FF0000"/>
                  </a:solidFill>
                </a:rPr>
                <a:t>2 – positive</a:t>
              </a:r>
            </a:p>
            <a:p>
              <a:r>
                <a:rPr lang="en-US" sz="1400" dirty="0" smtClean="0">
                  <a:solidFill>
                    <a:srgbClr val="FF0000"/>
                  </a:solidFill>
                </a:rPr>
                <a:t>1 - negative</a:t>
              </a:r>
              <a:endParaRPr lang="en-US" sz="1400" dirty="0">
                <a:solidFill>
                  <a:srgbClr val="FF0000"/>
                </a:solidFill>
              </a:endParaRPr>
            </a:p>
          </p:txBody>
        </p:sp>
      </p:grpSp>
      <p:grpSp>
        <p:nvGrpSpPr>
          <p:cNvPr id="20" name="组合 19"/>
          <p:cNvGrpSpPr/>
          <p:nvPr/>
        </p:nvGrpSpPr>
        <p:grpSpPr>
          <a:xfrm>
            <a:off x="1806388" y="4630271"/>
            <a:ext cx="3908601" cy="537882"/>
            <a:chOff x="1653988" y="3845859"/>
            <a:chExt cx="2053115" cy="537882"/>
          </a:xfrm>
        </p:grpSpPr>
        <p:sp>
          <p:nvSpPr>
            <p:cNvPr id="21" name="矩形 20"/>
            <p:cNvSpPr/>
            <p:nvPr/>
          </p:nvSpPr>
          <p:spPr bwMode="auto">
            <a:xfrm>
              <a:off x="1653988" y="3845859"/>
              <a:ext cx="675741" cy="537882"/>
            </a:xfrm>
            <a:prstGeom prst="rect">
              <a:avLst/>
            </a:prstGeom>
            <a:noFill/>
            <a:ln w="952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FF0000"/>
                </a:solidFill>
                <a:effectLst/>
                <a:latin typeface="Arial" charset="0"/>
              </a:endParaRPr>
            </a:p>
          </p:txBody>
        </p:sp>
        <p:sp>
          <p:nvSpPr>
            <p:cNvPr id="22" name="TextBox 21"/>
            <p:cNvSpPr txBox="1"/>
            <p:nvPr/>
          </p:nvSpPr>
          <p:spPr>
            <a:xfrm>
              <a:off x="2336792" y="3854840"/>
              <a:ext cx="1370311" cy="461665"/>
            </a:xfrm>
            <a:prstGeom prst="rect">
              <a:avLst/>
            </a:prstGeom>
            <a:solidFill>
              <a:schemeClr val="bg1"/>
            </a:solidFill>
          </p:spPr>
          <p:txBody>
            <a:bodyPr wrap="square" rtlCol="0">
              <a:spAutoFit/>
            </a:bodyPr>
            <a:lstStyle/>
            <a:p>
              <a:r>
                <a:rPr lang="en-US" i="1" dirty="0" err="1">
                  <a:solidFill>
                    <a:srgbClr val="FF0000"/>
                  </a:solidFill>
                  <a:latin typeface="Cambria Math" panose="02040503050406030204" pitchFamily="18" charset="0"/>
                  <a:ea typeface="Cambria Math" panose="02040503050406030204" pitchFamily="18" charset="0"/>
                </a:rPr>
                <a:t>f</a:t>
              </a:r>
              <a:r>
                <a:rPr lang="en-US" i="1" dirty="0" err="1" smtClean="0">
                  <a:solidFill>
                    <a:srgbClr val="FF0000"/>
                  </a:solidFill>
                  <a:latin typeface="Cambria Math" panose="02040503050406030204" pitchFamily="18" charset="0"/>
                  <a:ea typeface="Cambria Math" panose="02040503050406030204" pitchFamily="18" charset="0"/>
                </a:rPr>
                <a:t>eature:value</a:t>
              </a:r>
              <a:endParaRPr lang="en-US" i="1" dirty="0">
                <a:solidFill>
                  <a:srgbClr val="FF0000"/>
                </a:solidFill>
                <a:latin typeface="Cambria Math" panose="02040503050406030204" pitchFamily="18" charset="0"/>
                <a:ea typeface="Cambria Math" panose="02040503050406030204" pitchFamily="18" charset="0"/>
              </a:endParaRPr>
            </a:p>
          </p:txBody>
        </p:sp>
      </p:grpSp>
    </p:spTree>
    <p:extLst>
      <p:ext uri="{BB962C8B-B14F-4D97-AF65-F5344CB8AC3E}">
        <p14:creationId xmlns:p14="http://schemas.microsoft.com/office/powerpoint/2010/main" val="246700661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5782">
                                            <p:txEl>
                                              <p:pRg st="1" end="1"/>
                                            </p:txEl>
                                          </p:spTgt>
                                        </p:tgtEl>
                                        <p:attrNameLst>
                                          <p:attrName>style.visibility</p:attrName>
                                        </p:attrNameLst>
                                      </p:cBhvr>
                                      <p:to>
                                        <p:strVal val="visible"/>
                                      </p:to>
                                    </p:set>
                                    <p:animEffect transition="in" filter="fade">
                                      <p:cBhvr>
                                        <p:cTn id="7" dur="500"/>
                                        <p:tgtEl>
                                          <p:spTgt spid="7578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5782">
                                            <p:txEl>
                                              <p:pRg st="2" end="2"/>
                                            </p:txEl>
                                          </p:spTgt>
                                        </p:tgtEl>
                                        <p:attrNameLst>
                                          <p:attrName>style.visibility</p:attrName>
                                        </p:attrNameLst>
                                      </p:cBhvr>
                                      <p:to>
                                        <p:strVal val="visible"/>
                                      </p:to>
                                    </p:set>
                                    <p:animEffect transition="in" filter="fade">
                                      <p:cBhvr>
                                        <p:cTn id="12" dur="500"/>
                                        <p:tgtEl>
                                          <p:spTgt spid="7578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5782">
                                            <p:txEl>
                                              <p:pRg st="3" end="3"/>
                                            </p:txEl>
                                          </p:spTgt>
                                        </p:tgtEl>
                                        <p:attrNameLst>
                                          <p:attrName>style.visibility</p:attrName>
                                        </p:attrNameLst>
                                      </p:cBhvr>
                                      <p:to>
                                        <p:strVal val="visible"/>
                                      </p:to>
                                    </p:set>
                                    <p:animEffect transition="in" filter="fade">
                                      <p:cBhvr>
                                        <p:cTn id="17" dur="500"/>
                                        <p:tgtEl>
                                          <p:spTgt spid="75782">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75782">
                                            <p:txEl>
                                              <p:pRg st="4" end="4"/>
                                            </p:txEl>
                                          </p:spTgt>
                                        </p:tgtEl>
                                        <p:attrNameLst>
                                          <p:attrName>style.visibility</p:attrName>
                                        </p:attrNameLst>
                                      </p:cBhvr>
                                      <p:to>
                                        <p:strVal val="visible"/>
                                      </p:to>
                                    </p:set>
                                    <p:animEffect transition="in" filter="fade">
                                      <p:cBhvr>
                                        <p:cTn id="20" dur="500"/>
                                        <p:tgtEl>
                                          <p:spTgt spid="75782">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75782">
                                            <p:txEl>
                                              <p:pRg st="5" end="5"/>
                                            </p:txEl>
                                          </p:spTgt>
                                        </p:tgtEl>
                                        <p:attrNameLst>
                                          <p:attrName>style.visibility</p:attrName>
                                        </p:attrNameLst>
                                      </p:cBhvr>
                                      <p:to>
                                        <p:strVal val="visible"/>
                                      </p:to>
                                    </p:set>
                                    <p:animEffect transition="in" filter="fade">
                                      <p:cBhvr>
                                        <p:cTn id="23" dur="500"/>
                                        <p:tgtEl>
                                          <p:spTgt spid="75782">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75782">
                                            <p:txEl>
                                              <p:pRg st="6" end="6"/>
                                            </p:txEl>
                                          </p:spTgt>
                                        </p:tgtEl>
                                        <p:attrNameLst>
                                          <p:attrName>style.visibility</p:attrName>
                                        </p:attrNameLst>
                                      </p:cBhvr>
                                      <p:to>
                                        <p:strVal val="visible"/>
                                      </p:to>
                                    </p:set>
                                    <p:animEffect transition="in" filter="fade">
                                      <p:cBhvr>
                                        <p:cTn id="26" dur="500"/>
                                        <p:tgtEl>
                                          <p:spTgt spid="75782">
                                            <p:txEl>
                                              <p:pRg st="6" end="6"/>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75782">
                                            <p:txEl>
                                              <p:pRg st="7" end="7"/>
                                            </p:txEl>
                                          </p:spTgt>
                                        </p:tgtEl>
                                        <p:attrNameLst>
                                          <p:attrName>style.visibility</p:attrName>
                                        </p:attrNameLst>
                                      </p:cBhvr>
                                      <p:to>
                                        <p:strVal val="visible"/>
                                      </p:to>
                                    </p:set>
                                    <p:animEffect transition="in" filter="fade">
                                      <p:cBhvr>
                                        <p:cTn id="29" dur="500"/>
                                        <p:tgtEl>
                                          <p:spTgt spid="75782">
                                            <p:txEl>
                                              <p:pRg st="7" end="7"/>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75782">
                                            <p:txEl>
                                              <p:pRg st="8" end="8"/>
                                            </p:txEl>
                                          </p:spTgt>
                                        </p:tgtEl>
                                        <p:attrNameLst>
                                          <p:attrName>style.visibility</p:attrName>
                                        </p:attrNameLst>
                                      </p:cBhvr>
                                      <p:to>
                                        <p:strVal val="visible"/>
                                      </p:to>
                                    </p:set>
                                    <p:animEffect transition="in" filter="fade">
                                      <p:cBhvr>
                                        <p:cTn id="32" dur="500"/>
                                        <p:tgtEl>
                                          <p:spTgt spid="75782">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1000"/>
                                        <p:tgtEl>
                                          <p:spTgt spid="5"/>
                                        </p:tgtEl>
                                      </p:cBhvr>
                                    </p:animEffect>
                                    <p:anim calcmode="lin" valueType="num">
                                      <p:cBhvr>
                                        <p:cTn id="38" dur="1000" fill="hold"/>
                                        <p:tgtEl>
                                          <p:spTgt spid="5"/>
                                        </p:tgtEl>
                                        <p:attrNameLst>
                                          <p:attrName>ppt_x</p:attrName>
                                        </p:attrNameLst>
                                      </p:cBhvr>
                                      <p:tavLst>
                                        <p:tav tm="0">
                                          <p:val>
                                            <p:strVal val="#ppt_x"/>
                                          </p:val>
                                        </p:tav>
                                        <p:tav tm="100000">
                                          <p:val>
                                            <p:strVal val="#ppt_x"/>
                                          </p:val>
                                        </p:tav>
                                      </p:tavLst>
                                    </p:anim>
                                    <p:anim calcmode="lin" valueType="num">
                                      <p:cBhvr>
                                        <p:cTn id="3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0" presetClass="exit" presetSubtype="0" fill="hold" nodeType="clickEffect">
                                  <p:stCondLst>
                                    <p:cond delay="0"/>
                                  </p:stCondLst>
                                  <p:childTnLst>
                                    <p:animEffect transition="out" filter="fade">
                                      <p:cBhvr>
                                        <p:cTn id="43" dur="500"/>
                                        <p:tgtEl>
                                          <p:spTgt spid="5"/>
                                        </p:tgtEl>
                                      </p:cBhvr>
                                    </p:animEffect>
                                    <p:set>
                                      <p:cBhvr>
                                        <p:cTn id="44" dur="1" fill="hold">
                                          <p:stCondLst>
                                            <p:cond delay="499"/>
                                          </p:stCondLst>
                                        </p:cTn>
                                        <p:tgtEl>
                                          <p:spTgt spid="5"/>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fade">
                                      <p:cBhvr>
                                        <p:cTn id="49" dur="1000"/>
                                        <p:tgtEl>
                                          <p:spTgt spid="17"/>
                                        </p:tgtEl>
                                      </p:cBhvr>
                                    </p:animEffect>
                                    <p:anim calcmode="lin" valueType="num">
                                      <p:cBhvr>
                                        <p:cTn id="50" dur="1000" fill="hold"/>
                                        <p:tgtEl>
                                          <p:spTgt spid="17"/>
                                        </p:tgtEl>
                                        <p:attrNameLst>
                                          <p:attrName>ppt_x</p:attrName>
                                        </p:attrNameLst>
                                      </p:cBhvr>
                                      <p:tavLst>
                                        <p:tav tm="0">
                                          <p:val>
                                            <p:strVal val="#ppt_x"/>
                                          </p:val>
                                        </p:tav>
                                        <p:tav tm="100000">
                                          <p:val>
                                            <p:strVal val="#ppt_x"/>
                                          </p:val>
                                        </p:tav>
                                      </p:tavLst>
                                    </p:anim>
                                    <p:anim calcmode="lin" valueType="num">
                                      <p:cBhvr>
                                        <p:cTn id="51"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nodeType="clickEffect">
                                  <p:stCondLst>
                                    <p:cond delay="0"/>
                                  </p:stCondLst>
                                  <p:childTnLst>
                                    <p:animEffect transition="out" filter="fade">
                                      <p:cBhvr>
                                        <p:cTn id="55" dur="500"/>
                                        <p:tgtEl>
                                          <p:spTgt spid="17"/>
                                        </p:tgtEl>
                                      </p:cBhvr>
                                    </p:animEffect>
                                    <p:set>
                                      <p:cBhvr>
                                        <p:cTn id="56" dur="1" fill="hold">
                                          <p:stCondLst>
                                            <p:cond delay="499"/>
                                          </p:stCondLst>
                                        </p:cTn>
                                        <p:tgtEl>
                                          <p:spTgt spid="17"/>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20"/>
                                        </p:tgtEl>
                                        <p:attrNameLst>
                                          <p:attrName>style.visibility</p:attrName>
                                        </p:attrNameLst>
                                      </p:cBhvr>
                                      <p:to>
                                        <p:strVal val="visible"/>
                                      </p:to>
                                    </p:set>
                                    <p:anim calcmode="lin" valueType="num">
                                      <p:cBhvr additive="base">
                                        <p:cTn id="61" dur="500" fill="hold"/>
                                        <p:tgtEl>
                                          <p:spTgt spid="20"/>
                                        </p:tgtEl>
                                        <p:attrNameLst>
                                          <p:attrName>ppt_x</p:attrName>
                                        </p:attrNameLst>
                                      </p:cBhvr>
                                      <p:tavLst>
                                        <p:tav tm="0">
                                          <p:val>
                                            <p:strVal val="#ppt_x"/>
                                          </p:val>
                                        </p:tav>
                                        <p:tav tm="100000">
                                          <p:val>
                                            <p:strVal val="#ppt_x"/>
                                          </p:val>
                                        </p:tav>
                                      </p:tavLst>
                                    </p:anim>
                                    <p:anim calcmode="lin" valueType="num">
                                      <p:cBhvr additive="base">
                                        <p:cTn id="6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10" presetClass="exit" presetSubtype="0" fill="hold" nodeType="clickEffect">
                                  <p:stCondLst>
                                    <p:cond delay="0"/>
                                  </p:stCondLst>
                                  <p:childTnLst>
                                    <p:animEffect transition="out" filter="fade">
                                      <p:cBhvr>
                                        <p:cTn id="66" dur="500"/>
                                        <p:tgtEl>
                                          <p:spTgt spid="20"/>
                                        </p:tgtEl>
                                      </p:cBhvr>
                                    </p:animEffect>
                                    <p:set>
                                      <p:cBhvr>
                                        <p:cTn id="67"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ChangeArrowheads="1"/>
          </p:cNvSpPr>
          <p:nvPr/>
        </p:nvSpPr>
        <p:spPr bwMode="white">
          <a:xfrm>
            <a:off x="0" y="0"/>
            <a:ext cx="9144000" cy="65405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45000"/>
              </a:spcBef>
              <a:buClr>
                <a:schemeClr val="tx1"/>
              </a:buClr>
              <a:buChar char="•"/>
              <a:defRPr kumimoji="1" sz="2400">
                <a:solidFill>
                  <a:schemeClr val="tx1"/>
                </a:solidFill>
                <a:latin typeface="Frutiger 55 Roman" pitchFamily="34" charset="0"/>
              </a:defRPr>
            </a:lvl1pPr>
            <a:lvl2pPr marL="742950" indent="-285750">
              <a:spcBef>
                <a:spcPct val="45000"/>
              </a:spcBef>
              <a:buClr>
                <a:schemeClr val="tx1"/>
              </a:buClr>
              <a:buChar char="–"/>
              <a:defRPr kumimoji="1" sz="2400">
                <a:solidFill>
                  <a:schemeClr val="tx1"/>
                </a:solidFill>
                <a:latin typeface="Frutiger 55 Roman" pitchFamily="34" charset="0"/>
              </a:defRPr>
            </a:lvl2pPr>
            <a:lvl3pPr marL="1143000" indent="-228600">
              <a:spcBef>
                <a:spcPct val="45000"/>
              </a:spcBef>
              <a:buClr>
                <a:schemeClr val="tx1"/>
              </a:buClr>
              <a:buChar char="•"/>
              <a:defRPr kumimoji="1" sz="2400">
                <a:solidFill>
                  <a:schemeClr val="tx1"/>
                </a:solidFill>
                <a:latin typeface="Frutiger 55 Roman" pitchFamily="34" charset="0"/>
              </a:defRPr>
            </a:lvl3pPr>
            <a:lvl4pPr marL="1600200" indent="-228600">
              <a:spcBef>
                <a:spcPct val="45000"/>
              </a:spcBef>
              <a:buClr>
                <a:schemeClr val="tx1"/>
              </a:buClr>
              <a:buChar char="–"/>
              <a:defRPr kumimoji="1" sz="2400">
                <a:solidFill>
                  <a:schemeClr val="tx1"/>
                </a:solidFill>
                <a:latin typeface="Frutiger 55 Roman" pitchFamily="34" charset="0"/>
              </a:defRPr>
            </a:lvl4pPr>
            <a:lvl5pPr marL="2057400" indent="-228600">
              <a:spcBef>
                <a:spcPct val="20000"/>
              </a:spcBef>
              <a:buClr>
                <a:schemeClr val="tx1"/>
              </a:buClr>
              <a:buChar char="»"/>
              <a:defRPr kumimoji="1" sz="2000">
                <a:solidFill>
                  <a:schemeClr val="tx1"/>
                </a:solidFill>
                <a:latin typeface="Frutiger 55 Roman" pitchFamily="34" charset="0"/>
              </a:defRPr>
            </a:lvl5pPr>
            <a:lvl6pPr marL="25146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6pPr>
            <a:lvl7pPr marL="29718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7pPr>
            <a:lvl8pPr marL="34290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8pPr>
            <a:lvl9pPr marL="38862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9pPr>
          </a:lstStyle>
          <a:p>
            <a:pPr>
              <a:spcBef>
                <a:spcPct val="0"/>
              </a:spcBef>
              <a:buClrTx/>
              <a:buFontTx/>
              <a:buNone/>
            </a:pPr>
            <a:endParaRPr kumimoji="0" lang="en-US" altLang="en-US">
              <a:latin typeface="Arial" charset="0"/>
            </a:endParaRPr>
          </a:p>
        </p:txBody>
      </p:sp>
      <p:sp>
        <p:nvSpPr>
          <p:cNvPr id="75779" name="标题 1"/>
          <p:cNvSpPr>
            <a:spLocks noGrp="1"/>
          </p:cNvSpPr>
          <p:nvPr>
            <p:ph type="title"/>
          </p:nvPr>
        </p:nvSpPr>
        <p:spPr>
          <a:xfrm>
            <a:off x="0" y="4763"/>
            <a:ext cx="9144000" cy="1143000"/>
          </a:xfrm>
        </p:spPr>
        <p:txBody>
          <a:bodyPr/>
          <a:lstStyle/>
          <a:p>
            <a:r>
              <a:rPr lang="en-US" altLang="en-US" sz="3000" dirty="0">
                <a:solidFill>
                  <a:srgbClr val="296DC1"/>
                </a:solidFill>
                <a:latin typeface="Calibri" pitchFamily="34" charset="0"/>
              </a:rPr>
              <a:t>LEARNING-TO-RANK</a:t>
            </a:r>
            <a:endParaRPr lang="en-US" altLang="en-US" sz="3000" dirty="0" smtClean="0">
              <a:solidFill>
                <a:srgbClr val="296DC1"/>
              </a:solidFill>
              <a:latin typeface="Calibri" pitchFamily="34" charset="0"/>
            </a:endParaRPr>
          </a:p>
        </p:txBody>
      </p:sp>
      <p:sp>
        <p:nvSpPr>
          <p:cNvPr id="11" name="页脚占位符 3"/>
          <p:cNvSpPr>
            <a:spLocks noGrp="1"/>
          </p:cNvSpPr>
          <p:nvPr>
            <p:ph type="ftr" sz="quarter" idx="10"/>
          </p:nvPr>
        </p:nvSpPr>
        <p:spPr>
          <a:xfrm>
            <a:off x="220663" y="6334125"/>
            <a:ext cx="8496300" cy="523875"/>
          </a:xfrm>
        </p:spPr>
        <p:txBody>
          <a:bodyPr/>
          <a:lstStyle/>
          <a:p>
            <a:pPr>
              <a:defRPr/>
            </a:pPr>
            <a:r>
              <a:rPr lang="en-US" altLang="en-US" dirty="0"/>
              <a:t>FSE 2014			VITAL Lab @ Ohio University</a:t>
            </a:r>
          </a:p>
        </p:txBody>
      </p:sp>
      <mc:AlternateContent xmlns:mc="http://schemas.openxmlformats.org/markup-compatibility/2006">
        <mc:Choice xmlns:a14="http://schemas.microsoft.com/office/drawing/2010/main" Requires="a14">
          <p:sp>
            <p:nvSpPr>
              <p:cNvPr id="75782" name="矩形 4"/>
              <p:cNvSpPr>
                <a:spLocks noChangeArrowheads="1"/>
              </p:cNvSpPr>
              <p:nvPr/>
            </p:nvSpPr>
            <p:spPr bwMode="auto">
              <a:xfrm>
                <a:off x="524435" y="1963271"/>
                <a:ext cx="8256494" cy="417588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45000"/>
                  </a:spcBef>
                  <a:buClr>
                    <a:schemeClr val="tx1"/>
                  </a:buClr>
                  <a:buChar char="•"/>
                  <a:defRPr kumimoji="1" sz="2400">
                    <a:solidFill>
                      <a:schemeClr val="tx1"/>
                    </a:solidFill>
                    <a:latin typeface="Frutiger 55 Roman" pitchFamily="34" charset="0"/>
                  </a:defRPr>
                </a:lvl1pPr>
                <a:lvl2pPr marL="742950" indent="-285750">
                  <a:spcBef>
                    <a:spcPct val="45000"/>
                  </a:spcBef>
                  <a:buClr>
                    <a:schemeClr val="tx1"/>
                  </a:buClr>
                  <a:buChar char="–"/>
                  <a:defRPr kumimoji="1" sz="2400">
                    <a:solidFill>
                      <a:schemeClr val="tx1"/>
                    </a:solidFill>
                    <a:latin typeface="Frutiger 55 Roman" pitchFamily="34" charset="0"/>
                  </a:defRPr>
                </a:lvl2pPr>
                <a:lvl3pPr marL="1143000" indent="-228600">
                  <a:spcBef>
                    <a:spcPct val="45000"/>
                  </a:spcBef>
                  <a:buClr>
                    <a:schemeClr val="tx1"/>
                  </a:buClr>
                  <a:buChar char="•"/>
                  <a:defRPr kumimoji="1" sz="2400">
                    <a:solidFill>
                      <a:schemeClr val="tx1"/>
                    </a:solidFill>
                    <a:latin typeface="Frutiger 55 Roman" pitchFamily="34" charset="0"/>
                  </a:defRPr>
                </a:lvl3pPr>
                <a:lvl4pPr marL="1600200" indent="-228600">
                  <a:spcBef>
                    <a:spcPct val="45000"/>
                  </a:spcBef>
                  <a:buClr>
                    <a:schemeClr val="tx1"/>
                  </a:buClr>
                  <a:buChar char="–"/>
                  <a:defRPr kumimoji="1" sz="2400">
                    <a:solidFill>
                      <a:schemeClr val="tx1"/>
                    </a:solidFill>
                    <a:latin typeface="Frutiger 55 Roman" pitchFamily="34" charset="0"/>
                  </a:defRPr>
                </a:lvl4pPr>
                <a:lvl5pPr marL="2057400" indent="-228600">
                  <a:spcBef>
                    <a:spcPct val="20000"/>
                  </a:spcBef>
                  <a:buClr>
                    <a:schemeClr val="tx1"/>
                  </a:buClr>
                  <a:buChar char="»"/>
                  <a:defRPr kumimoji="1" sz="2000">
                    <a:solidFill>
                      <a:schemeClr val="tx1"/>
                    </a:solidFill>
                    <a:latin typeface="Frutiger 55 Roman" pitchFamily="34" charset="0"/>
                  </a:defRPr>
                </a:lvl5pPr>
                <a:lvl6pPr marL="25146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6pPr>
                <a:lvl7pPr marL="29718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7pPr>
                <a:lvl8pPr marL="34290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8pPr>
                <a:lvl9pPr marL="38862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9pPr>
              </a:lstStyle>
              <a:p>
                <a:r>
                  <a:rPr lang="en-US" sz="2000" dirty="0" smtClean="0">
                    <a:latin typeface="Calibri" panose="020F0502020204030204" pitchFamily="34" charset="0"/>
                  </a:rPr>
                  <a:t>The model parameters </a:t>
                </a:r>
                <a14:m>
                  <m:oMath xmlns:m="http://schemas.openxmlformats.org/officeDocument/2006/math">
                    <m:sSub>
                      <m:sSubPr>
                        <m:ctrlPr>
                          <a:rPr lang="en-US" sz="2000" i="1">
                            <a:solidFill>
                              <a:srgbClr val="FF0000"/>
                            </a:solidFill>
                            <a:latin typeface="Cambria Math"/>
                            <a:ea typeface="Cambria Math" panose="02040503050406030204" pitchFamily="18" charset="0"/>
                          </a:rPr>
                        </m:ctrlPr>
                      </m:sSubPr>
                      <m:e>
                        <m:r>
                          <a:rPr lang="en-US" sz="2000" i="1">
                            <a:solidFill>
                              <a:srgbClr val="FF0000"/>
                            </a:solidFill>
                            <a:latin typeface="Cambria Math"/>
                            <a:ea typeface="Cambria Math" panose="02040503050406030204" pitchFamily="18" charset="0"/>
                          </a:rPr>
                          <m:t>𝑤</m:t>
                        </m:r>
                      </m:e>
                      <m:sub>
                        <m:r>
                          <a:rPr lang="en-US" sz="2000" i="1">
                            <a:solidFill>
                              <a:srgbClr val="FF0000"/>
                            </a:solidFill>
                            <a:latin typeface="Cambria Math"/>
                            <a:ea typeface="Cambria Math" panose="02040503050406030204" pitchFamily="18" charset="0"/>
                          </a:rPr>
                          <m:t>𝑖</m:t>
                        </m:r>
                      </m:sub>
                    </m:sSub>
                  </m:oMath>
                </a14:m>
                <a:r>
                  <a:rPr lang="en-US" sz="2000" i="1" dirty="0">
                    <a:latin typeface="Calibri" panose="020F0502020204030204" pitchFamily="34" charset="0"/>
                  </a:rPr>
                  <a:t> </a:t>
                </a:r>
                <a:r>
                  <a:rPr lang="en-US" sz="2000" dirty="0">
                    <a:latin typeface="Calibri" panose="020F0502020204030204" pitchFamily="34" charset="0"/>
                  </a:rPr>
                  <a:t>are </a:t>
                </a:r>
                <a:r>
                  <a:rPr lang="en-US" sz="2000" dirty="0" smtClean="0">
                    <a:latin typeface="Calibri" panose="020F0502020204030204" pitchFamily="34" charset="0"/>
                  </a:rPr>
                  <a:t>trained using </a:t>
                </a:r>
                <a:r>
                  <a:rPr lang="en-US" sz="2000" dirty="0">
                    <a:latin typeface="Calibri" panose="020F0502020204030204" pitchFamily="34" charset="0"/>
                  </a:rPr>
                  <a:t>the </a:t>
                </a:r>
                <a:r>
                  <a:rPr lang="en-US" sz="2000" dirty="0" smtClean="0">
                    <a:latin typeface="Calibri" panose="020F0502020204030204" pitchFamily="34" charset="0"/>
                  </a:rPr>
                  <a:t>learning-to-rank </a:t>
                </a:r>
                <a:r>
                  <a:rPr lang="en-US" sz="2000" dirty="0">
                    <a:latin typeface="Calibri" panose="020F0502020204030204" pitchFamily="34" charset="0"/>
                  </a:rPr>
                  <a:t>approach [</a:t>
                </a:r>
                <a:r>
                  <a:rPr lang="en-US" sz="2000" dirty="0" smtClean="0">
                    <a:latin typeface="Calibri" panose="020F0502020204030204" pitchFamily="34" charset="0"/>
                  </a:rPr>
                  <a:t>1], </a:t>
                </a:r>
                <a:r>
                  <a:rPr lang="en-US" sz="2000" dirty="0">
                    <a:latin typeface="Calibri" panose="020F0502020204030204" pitchFamily="34" charset="0"/>
                  </a:rPr>
                  <a:t>as implemented </a:t>
                </a:r>
                <a:r>
                  <a:rPr lang="en-US" sz="2000" dirty="0" smtClean="0">
                    <a:latin typeface="Calibri" panose="020F0502020204030204" pitchFamily="34" charset="0"/>
                  </a:rPr>
                  <a:t>in the </a:t>
                </a:r>
                <a14:m>
                  <m:oMath xmlns:m="http://schemas.openxmlformats.org/officeDocument/2006/math">
                    <m:sSup>
                      <m:sSupPr>
                        <m:ctrlPr>
                          <a:rPr lang="en-US" sz="2000" i="1" dirty="0" smtClean="0">
                            <a:latin typeface="Cambria Math"/>
                          </a:rPr>
                        </m:ctrlPr>
                      </m:sSupPr>
                      <m:e>
                        <m:r>
                          <a:rPr lang="en-US" sz="2000" b="0" i="1" dirty="0" smtClean="0">
                            <a:latin typeface="Cambria Math"/>
                          </a:rPr>
                          <m:t>𝑆𝑉𝑀</m:t>
                        </m:r>
                      </m:e>
                      <m:sup>
                        <m:r>
                          <a:rPr lang="en-US" sz="2000" b="0" i="1" dirty="0" smtClean="0">
                            <a:latin typeface="Cambria Math"/>
                          </a:rPr>
                          <m:t>𝑟𝑎𝑛𝑘</m:t>
                        </m:r>
                      </m:sup>
                    </m:sSup>
                  </m:oMath>
                </a14:m>
                <a:r>
                  <a:rPr lang="en-US" sz="2000" dirty="0" smtClean="0">
                    <a:latin typeface="Calibri" panose="020F0502020204030204" pitchFamily="34" charset="0"/>
                  </a:rPr>
                  <a:t>[2] package.</a:t>
                </a:r>
              </a:p>
              <a:p>
                <a:r>
                  <a:rPr kumimoji="0" lang="en-US" altLang="en-US" sz="2000" dirty="0" smtClean="0">
                    <a:latin typeface="Calibri" pitchFamily="34" charset="0"/>
                  </a:rPr>
                  <a:t>If </a:t>
                </a:r>
                <a14:m>
                  <m:oMath xmlns:m="http://schemas.openxmlformats.org/officeDocument/2006/math">
                    <m:r>
                      <a:rPr lang="en-US" sz="2000" i="1">
                        <a:solidFill>
                          <a:srgbClr val="0070C0"/>
                        </a:solidFill>
                        <a:latin typeface="Cambria Math" panose="02040503050406030204" pitchFamily="18" charset="0"/>
                        <a:ea typeface="Cambria Math" panose="02040503050406030204" pitchFamily="18" charset="0"/>
                      </a:rPr>
                      <m:t>𝑠</m:t>
                    </m:r>
                    <m:r>
                      <a:rPr lang="en-US" sz="2000" b="0" i="1" smtClean="0">
                        <a:solidFill>
                          <a:srgbClr val="0070C0"/>
                        </a:solidFill>
                        <a:latin typeface="Cambria Math"/>
                        <a:ea typeface="Cambria Math" panose="02040503050406030204" pitchFamily="18" charset="0"/>
                      </a:rPr>
                      <m:t>1</m:t>
                    </m:r>
                  </m:oMath>
                </a14:m>
                <a:r>
                  <a:rPr kumimoji="0" lang="en-US" altLang="en-US" sz="2000" dirty="0">
                    <a:latin typeface="Calibri" pitchFamily="34" charset="0"/>
                  </a:rPr>
                  <a:t> is </a:t>
                </a:r>
                <a:r>
                  <a:rPr kumimoji="0" lang="en-US" altLang="en-US" sz="2000" dirty="0" smtClean="0">
                    <a:latin typeface="Calibri" pitchFamily="34" charset="0"/>
                  </a:rPr>
                  <a:t>relevant </a:t>
                </a:r>
                <a:r>
                  <a:rPr kumimoji="0" lang="en-US" altLang="en-US" sz="2000" dirty="0">
                    <a:latin typeface="Calibri" pitchFamily="34" charset="0"/>
                  </a:rPr>
                  <a:t>for </a:t>
                </a:r>
                <a:r>
                  <a:rPr kumimoji="0" lang="en-US" altLang="en-US" sz="2000" dirty="0" smtClean="0">
                    <a:latin typeface="Calibri" pitchFamily="34" charset="0"/>
                  </a:rPr>
                  <a:t>bug </a:t>
                </a:r>
                <a:r>
                  <a:rPr kumimoji="0" lang="en-US" altLang="en-US" sz="2000" dirty="0">
                    <a:latin typeface="Calibri" pitchFamily="34" charset="0"/>
                  </a:rPr>
                  <a:t>report </a:t>
                </a:r>
                <a14:m>
                  <m:oMath xmlns:m="http://schemas.openxmlformats.org/officeDocument/2006/math">
                    <m:r>
                      <a:rPr lang="en-US" sz="2000" i="1">
                        <a:solidFill>
                          <a:srgbClr val="7030A0"/>
                        </a:solidFill>
                        <a:latin typeface="Cambria Math" panose="02040503050406030204" pitchFamily="18" charset="0"/>
                        <a:ea typeface="Cambria Math" panose="02040503050406030204" pitchFamily="18" charset="0"/>
                      </a:rPr>
                      <m:t>𝑟</m:t>
                    </m:r>
                  </m:oMath>
                </a14:m>
                <a:r>
                  <a:rPr kumimoji="0" lang="en-US" altLang="en-US" sz="2000" dirty="0">
                    <a:latin typeface="Calibri" pitchFamily="34" charset="0"/>
                  </a:rPr>
                  <a:t> and </a:t>
                </a:r>
                <a14:m>
                  <m:oMath xmlns:m="http://schemas.openxmlformats.org/officeDocument/2006/math">
                    <m:r>
                      <a:rPr lang="en-US" sz="2000" i="1">
                        <a:solidFill>
                          <a:srgbClr val="0070C0"/>
                        </a:solidFill>
                        <a:latin typeface="Cambria Math" panose="02040503050406030204" pitchFamily="18" charset="0"/>
                        <a:ea typeface="Cambria Math" panose="02040503050406030204" pitchFamily="18" charset="0"/>
                      </a:rPr>
                      <m:t>𝑠</m:t>
                    </m:r>
                    <m:r>
                      <a:rPr lang="en-US" sz="2000" b="0" i="1" smtClean="0">
                        <a:solidFill>
                          <a:srgbClr val="0070C0"/>
                        </a:solidFill>
                        <a:latin typeface="Cambria Math"/>
                        <a:ea typeface="Cambria Math" panose="02040503050406030204" pitchFamily="18" charset="0"/>
                      </a:rPr>
                      <m:t>2</m:t>
                    </m:r>
                  </m:oMath>
                </a14:m>
                <a:r>
                  <a:rPr kumimoji="0" lang="en-US" altLang="en-US" sz="2000" dirty="0">
                    <a:latin typeface="Calibri" pitchFamily="34" charset="0"/>
                  </a:rPr>
                  <a:t> is </a:t>
                </a:r>
                <a:r>
                  <a:rPr kumimoji="0" lang="en-US" altLang="en-US" sz="2000" dirty="0" smtClean="0">
                    <a:latin typeface="Calibri" pitchFamily="34" charset="0"/>
                  </a:rPr>
                  <a:t>irrelevant, then </a:t>
                </a:r>
                <a:r>
                  <a:rPr kumimoji="0" lang="en-US" altLang="en-US" sz="2000" dirty="0">
                    <a:latin typeface="Calibri" pitchFamily="34" charset="0"/>
                  </a:rPr>
                  <a:t>the objective of the optimization procedure </a:t>
                </a:r>
                <a:r>
                  <a:rPr kumimoji="0" lang="en-US" altLang="en-US" sz="2000" dirty="0" smtClean="0">
                    <a:latin typeface="Calibri" pitchFamily="34" charset="0"/>
                  </a:rPr>
                  <a:t>is to find </a:t>
                </a:r>
                <a14:m>
                  <m:oMath xmlns:m="http://schemas.openxmlformats.org/officeDocument/2006/math">
                    <m:sSub>
                      <m:sSubPr>
                        <m:ctrlPr>
                          <a:rPr lang="en-US" sz="2000" i="1">
                            <a:solidFill>
                              <a:srgbClr val="FF0000"/>
                            </a:solidFill>
                            <a:latin typeface="Cambria Math"/>
                            <a:ea typeface="Cambria Math" panose="02040503050406030204" pitchFamily="18" charset="0"/>
                          </a:rPr>
                        </m:ctrlPr>
                      </m:sSubPr>
                      <m:e>
                        <m:r>
                          <a:rPr lang="en-US" sz="2000" i="1">
                            <a:solidFill>
                              <a:srgbClr val="FF0000"/>
                            </a:solidFill>
                            <a:latin typeface="Cambria Math"/>
                            <a:ea typeface="Cambria Math" panose="02040503050406030204" pitchFamily="18" charset="0"/>
                          </a:rPr>
                          <m:t>𝑤</m:t>
                        </m:r>
                      </m:e>
                      <m:sub>
                        <m:r>
                          <a:rPr lang="en-US" sz="2000" i="1">
                            <a:solidFill>
                              <a:srgbClr val="FF0000"/>
                            </a:solidFill>
                            <a:latin typeface="Cambria Math"/>
                            <a:ea typeface="Cambria Math" panose="02040503050406030204" pitchFamily="18" charset="0"/>
                          </a:rPr>
                          <m:t>𝑖</m:t>
                        </m:r>
                      </m:sub>
                    </m:sSub>
                  </m:oMath>
                </a14:m>
                <a:r>
                  <a:rPr kumimoji="0" lang="en-US" altLang="en-US" sz="2000" dirty="0">
                    <a:latin typeface="Calibri" pitchFamily="34" charset="0"/>
                  </a:rPr>
                  <a:t> such that </a:t>
                </a:r>
                <a14:m>
                  <m:oMath xmlns:m="http://schemas.openxmlformats.org/officeDocument/2006/math">
                    <m:r>
                      <a:rPr lang="en-US" sz="2000" i="1">
                        <a:latin typeface="Cambria Math" panose="02040503050406030204" pitchFamily="18" charset="0"/>
                        <a:ea typeface="Cambria Math" panose="02040503050406030204" pitchFamily="18" charset="0"/>
                      </a:rPr>
                      <m:t>𝑓</m:t>
                    </m:r>
                    <m:d>
                      <m:dPr>
                        <m:ctrlPr>
                          <a:rPr lang="en-US" sz="2000" i="1">
                            <a:latin typeface="Cambria Math"/>
                            <a:ea typeface="Cambria Math" panose="02040503050406030204" pitchFamily="18" charset="0"/>
                          </a:rPr>
                        </m:ctrlPr>
                      </m:dPr>
                      <m:e>
                        <m:r>
                          <a:rPr lang="en-US" sz="2000" i="1">
                            <a:solidFill>
                              <a:srgbClr val="7030A0"/>
                            </a:solidFill>
                            <a:latin typeface="Cambria Math" panose="02040503050406030204" pitchFamily="18" charset="0"/>
                            <a:ea typeface="Cambria Math" panose="02040503050406030204" pitchFamily="18" charset="0"/>
                          </a:rPr>
                          <m:t>𝑟</m:t>
                        </m:r>
                        <m:r>
                          <a:rPr lang="en-US" sz="2000" i="1">
                            <a:latin typeface="Cambria Math" panose="02040503050406030204" pitchFamily="18" charset="0"/>
                            <a:ea typeface="Cambria Math" panose="02040503050406030204" pitchFamily="18" charset="0"/>
                          </a:rPr>
                          <m:t>, </m:t>
                        </m:r>
                        <m:r>
                          <a:rPr lang="en-US" sz="2000" i="1">
                            <a:solidFill>
                              <a:srgbClr val="0070C0"/>
                            </a:solidFill>
                            <a:latin typeface="Cambria Math" panose="02040503050406030204" pitchFamily="18" charset="0"/>
                            <a:ea typeface="Cambria Math" panose="02040503050406030204" pitchFamily="18" charset="0"/>
                          </a:rPr>
                          <m:t>𝑠</m:t>
                        </m:r>
                        <m:r>
                          <a:rPr lang="en-US" sz="2000" b="0" i="1" smtClean="0">
                            <a:solidFill>
                              <a:srgbClr val="0070C0"/>
                            </a:solidFill>
                            <a:latin typeface="Cambria Math"/>
                            <a:ea typeface="Cambria Math" panose="02040503050406030204" pitchFamily="18" charset="0"/>
                          </a:rPr>
                          <m:t>1</m:t>
                        </m:r>
                      </m:e>
                    </m:d>
                  </m:oMath>
                </a14:m>
                <a:r>
                  <a:rPr kumimoji="0" lang="en-US" altLang="en-US" sz="2000" dirty="0" smtClean="0">
                    <a:latin typeface="Calibri" pitchFamily="34" charset="0"/>
                  </a:rPr>
                  <a:t> &gt; </a:t>
                </a:r>
                <a14:m>
                  <m:oMath xmlns:m="http://schemas.openxmlformats.org/officeDocument/2006/math">
                    <m:r>
                      <a:rPr lang="en-US" sz="2000" i="1">
                        <a:latin typeface="Cambria Math" panose="02040503050406030204" pitchFamily="18" charset="0"/>
                        <a:ea typeface="Cambria Math" panose="02040503050406030204" pitchFamily="18" charset="0"/>
                      </a:rPr>
                      <m:t>𝑓</m:t>
                    </m:r>
                    <m:d>
                      <m:dPr>
                        <m:ctrlPr>
                          <a:rPr lang="en-US" sz="2000" i="1">
                            <a:latin typeface="Cambria Math"/>
                            <a:ea typeface="Cambria Math" panose="02040503050406030204" pitchFamily="18" charset="0"/>
                          </a:rPr>
                        </m:ctrlPr>
                      </m:dPr>
                      <m:e>
                        <m:r>
                          <a:rPr lang="en-US" sz="2000" i="1">
                            <a:solidFill>
                              <a:srgbClr val="7030A0"/>
                            </a:solidFill>
                            <a:latin typeface="Cambria Math" panose="02040503050406030204" pitchFamily="18" charset="0"/>
                            <a:ea typeface="Cambria Math" panose="02040503050406030204" pitchFamily="18" charset="0"/>
                          </a:rPr>
                          <m:t>𝑟</m:t>
                        </m:r>
                        <m:r>
                          <a:rPr lang="en-US" sz="2000" i="1">
                            <a:latin typeface="Cambria Math" panose="02040503050406030204" pitchFamily="18" charset="0"/>
                            <a:ea typeface="Cambria Math" panose="02040503050406030204" pitchFamily="18" charset="0"/>
                          </a:rPr>
                          <m:t>, </m:t>
                        </m:r>
                        <m:r>
                          <a:rPr lang="en-US" sz="2000" i="1">
                            <a:solidFill>
                              <a:srgbClr val="0070C0"/>
                            </a:solidFill>
                            <a:latin typeface="Cambria Math" panose="02040503050406030204" pitchFamily="18" charset="0"/>
                            <a:ea typeface="Cambria Math" panose="02040503050406030204" pitchFamily="18" charset="0"/>
                          </a:rPr>
                          <m:t>𝑠</m:t>
                        </m:r>
                        <m:r>
                          <a:rPr lang="en-US" sz="2000" b="0" i="1" smtClean="0">
                            <a:solidFill>
                              <a:srgbClr val="0070C0"/>
                            </a:solidFill>
                            <a:latin typeface="Cambria Math"/>
                            <a:ea typeface="Cambria Math" panose="02040503050406030204" pitchFamily="18" charset="0"/>
                          </a:rPr>
                          <m:t>2</m:t>
                        </m:r>
                      </m:e>
                    </m:d>
                  </m:oMath>
                </a14:m>
                <a:r>
                  <a:rPr kumimoji="0" lang="en-US" altLang="en-US" sz="2000" dirty="0" smtClean="0">
                    <a:latin typeface="Calibri" pitchFamily="34" charset="0"/>
                  </a:rPr>
                  <a:t>.</a:t>
                </a:r>
              </a:p>
              <a:p>
                <a:r>
                  <a:rPr kumimoji="0" lang="en-US" altLang="en-US" sz="2000" dirty="0">
                    <a:latin typeface="Calibri" pitchFamily="34" charset="0"/>
                  </a:rPr>
                  <a:t>For Eclipse bug 384108, </a:t>
                </a:r>
                <a:r>
                  <a:rPr kumimoji="0" lang="en-US" altLang="en-US" sz="2000" dirty="0" smtClean="0">
                    <a:latin typeface="Calibri" pitchFamily="34" charset="0"/>
                  </a:rPr>
                  <a:t>there are </a:t>
                </a:r>
                <a:r>
                  <a:rPr kumimoji="0" lang="en-US" altLang="en-US" sz="2000" b="1" dirty="0" smtClean="0">
                    <a:latin typeface="Calibri" pitchFamily="34" charset="0"/>
                  </a:rPr>
                  <a:t>1</a:t>
                </a:r>
                <a:r>
                  <a:rPr kumimoji="0" lang="en-US" altLang="en-US" sz="2000" dirty="0" smtClean="0">
                    <a:latin typeface="Calibri" pitchFamily="34" charset="0"/>
                  </a:rPr>
                  <a:t> relevant and </a:t>
                </a:r>
                <a:r>
                  <a:rPr kumimoji="0" lang="en-US" altLang="en-US" sz="2000" b="1" dirty="0" smtClean="0">
                    <a:latin typeface="Calibri" pitchFamily="34" charset="0"/>
                  </a:rPr>
                  <a:t>6,243</a:t>
                </a:r>
                <a:r>
                  <a:rPr kumimoji="0" lang="en-US" altLang="en-US" sz="2000" dirty="0" smtClean="0">
                    <a:latin typeface="Calibri" pitchFamily="34" charset="0"/>
                  </a:rPr>
                  <a:t> irrelevant source files (the positive/negative ratio is 1/6,243), </a:t>
                </a:r>
                <a:r>
                  <a:rPr kumimoji="0" lang="en-US" altLang="en-US" sz="2000" dirty="0">
                    <a:latin typeface="Calibri" pitchFamily="34" charset="0"/>
                  </a:rPr>
                  <a:t>which would make the training time infeasible</a:t>
                </a:r>
                <a:r>
                  <a:rPr kumimoji="0" lang="en-US" altLang="en-US" sz="2000" dirty="0" smtClean="0">
                    <a:latin typeface="Calibri" pitchFamily="34" charset="0"/>
                  </a:rPr>
                  <a:t>.</a:t>
                </a:r>
              </a:p>
              <a:p>
                <a:r>
                  <a:rPr kumimoji="0" lang="en-US" altLang="en-US" sz="2000" dirty="0">
                    <a:latin typeface="Calibri" pitchFamily="34" charset="0"/>
                  </a:rPr>
                  <a:t>Therefore, for each bug report </a:t>
                </a:r>
                <a14:m>
                  <m:oMath xmlns:m="http://schemas.openxmlformats.org/officeDocument/2006/math">
                    <m:r>
                      <a:rPr lang="en-US" sz="2000" i="1">
                        <a:solidFill>
                          <a:srgbClr val="7030A0"/>
                        </a:solidFill>
                        <a:latin typeface="Cambria Math" panose="02040503050406030204" pitchFamily="18" charset="0"/>
                        <a:ea typeface="Cambria Math" panose="02040503050406030204" pitchFamily="18" charset="0"/>
                      </a:rPr>
                      <m:t>𝑟</m:t>
                    </m:r>
                  </m:oMath>
                </a14:m>
                <a:r>
                  <a:rPr kumimoji="0" lang="en-US" altLang="en-US" sz="2000" dirty="0" smtClean="0">
                    <a:latin typeface="Calibri" pitchFamily="34" charset="0"/>
                  </a:rPr>
                  <a:t>:</a:t>
                </a:r>
              </a:p>
              <a:p>
                <a:pPr lvl="1"/>
                <a:r>
                  <a:rPr kumimoji="0" lang="en-US" altLang="en-US" sz="2000" dirty="0" smtClean="0">
                    <a:latin typeface="Calibri" pitchFamily="34" charset="0"/>
                  </a:rPr>
                  <a:t>we first </a:t>
                </a:r>
                <a:r>
                  <a:rPr kumimoji="0" lang="en-US" altLang="en-US" sz="2000" dirty="0">
                    <a:latin typeface="Calibri" pitchFamily="34" charset="0"/>
                  </a:rPr>
                  <a:t>use the VSM </a:t>
                </a:r>
                <a:r>
                  <a:rPr kumimoji="0" lang="en-US" altLang="en-US" sz="2000" dirty="0" smtClean="0">
                    <a:latin typeface="Calibri" pitchFamily="34" charset="0"/>
                  </a:rPr>
                  <a:t>cosine similarity feature </a:t>
                </a:r>
                <a14:m>
                  <m:oMath xmlns:m="http://schemas.openxmlformats.org/officeDocument/2006/math">
                    <m:sSub>
                      <m:sSubPr>
                        <m:ctrlPr>
                          <a:rPr lang="en-US" sz="2000" i="1">
                            <a:solidFill>
                              <a:srgbClr val="00B050"/>
                            </a:solidFill>
                            <a:latin typeface="Cambria Math"/>
                            <a:ea typeface="Cambria Math" panose="02040503050406030204" pitchFamily="18" charset="0"/>
                          </a:rPr>
                        </m:ctrlPr>
                      </m:sSubPr>
                      <m:e>
                        <m:r>
                          <a:rPr lang="el-GR" sz="2000" i="1">
                            <a:solidFill>
                              <a:srgbClr val="00B050"/>
                            </a:solidFill>
                            <a:latin typeface="Cambria Math"/>
                            <a:ea typeface="Cambria Math" panose="02040503050406030204" pitchFamily="18" charset="0"/>
                          </a:rPr>
                          <m:t>𝜙</m:t>
                        </m:r>
                      </m:e>
                      <m:sub>
                        <m:r>
                          <a:rPr lang="en-US" sz="2000" i="1">
                            <a:solidFill>
                              <a:srgbClr val="00B050"/>
                            </a:solidFill>
                            <a:latin typeface="Cambria Math"/>
                            <a:ea typeface="Cambria Math" panose="02040503050406030204" pitchFamily="18" charset="0"/>
                          </a:rPr>
                          <m:t>𝑖</m:t>
                        </m:r>
                      </m:sub>
                    </m:sSub>
                    <m:r>
                      <a:rPr lang="en-US" sz="2000" i="1">
                        <a:latin typeface="Cambria Math"/>
                        <a:ea typeface="Cambria Math" panose="02040503050406030204" pitchFamily="18" charset="0"/>
                      </a:rPr>
                      <m:t>(</m:t>
                    </m:r>
                    <m:r>
                      <a:rPr lang="en-US" sz="2000" i="1">
                        <a:solidFill>
                          <a:srgbClr val="7030A0"/>
                        </a:solidFill>
                        <a:latin typeface="Cambria Math"/>
                        <a:ea typeface="Cambria Math" panose="02040503050406030204" pitchFamily="18" charset="0"/>
                      </a:rPr>
                      <m:t>𝑟</m:t>
                    </m:r>
                    <m:r>
                      <a:rPr lang="en-US" sz="2000" i="1">
                        <a:latin typeface="Cambria Math"/>
                        <a:ea typeface="Cambria Math" panose="02040503050406030204" pitchFamily="18" charset="0"/>
                      </a:rPr>
                      <m:t>, </m:t>
                    </m:r>
                    <m:r>
                      <a:rPr lang="en-US" sz="2000" i="1">
                        <a:solidFill>
                          <a:srgbClr val="0070C0"/>
                        </a:solidFill>
                        <a:latin typeface="Cambria Math"/>
                        <a:ea typeface="Cambria Math" panose="02040503050406030204" pitchFamily="18" charset="0"/>
                      </a:rPr>
                      <m:t>𝑠</m:t>
                    </m:r>
                    <m:r>
                      <a:rPr lang="en-US" sz="2000" b="0" i="1" smtClean="0">
                        <a:solidFill>
                          <a:schemeClr val="tx1"/>
                        </a:solidFill>
                        <a:latin typeface="Cambria Math"/>
                        <a:ea typeface="Cambria Math" panose="02040503050406030204" pitchFamily="18" charset="0"/>
                      </a:rPr>
                      <m:t>)</m:t>
                    </m:r>
                    <m:r>
                      <a:rPr lang="en-US" sz="2000" i="1">
                        <a:solidFill>
                          <a:srgbClr val="0070C0"/>
                        </a:solidFill>
                        <a:latin typeface="Cambria Math"/>
                        <a:ea typeface="Cambria Math" panose="02040503050406030204" pitchFamily="18" charset="0"/>
                      </a:rPr>
                      <m:t> </m:t>
                    </m:r>
                  </m:oMath>
                </a14:m>
                <a:r>
                  <a:rPr kumimoji="0" lang="en-US" altLang="en-US" sz="2000" dirty="0">
                    <a:latin typeface="Calibri" pitchFamily="34" charset="0"/>
                  </a:rPr>
                  <a:t>to rank all the </a:t>
                </a:r>
                <a:r>
                  <a:rPr kumimoji="0" lang="en-US" altLang="en-US" sz="2000" dirty="0" smtClean="0">
                    <a:latin typeface="Calibri" pitchFamily="34" charset="0"/>
                  </a:rPr>
                  <a:t>files </a:t>
                </a:r>
                <a:r>
                  <a:rPr kumimoji="0" lang="en-US" altLang="en-US" sz="2000" dirty="0">
                    <a:latin typeface="Calibri" pitchFamily="34" charset="0"/>
                  </a:rPr>
                  <a:t>in the </a:t>
                </a:r>
                <a:r>
                  <a:rPr kumimoji="0" lang="en-US" altLang="en-US" sz="2000" dirty="0" smtClean="0">
                    <a:latin typeface="Calibri" pitchFamily="34" charset="0"/>
                  </a:rPr>
                  <a:t>dataset, </a:t>
                </a:r>
              </a:p>
              <a:p>
                <a:pPr lvl="1"/>
                <a:r>
                  <a:rPr kumimoji="0" lang="en-US" altLang="en-US" sz="2000" dirty="0" smtClean="0">
                    <a:latin typeface="Calibri" pitchFamily="34" charset="0"/>
                  </a:rPr>
                  <a:t>and </a:t>
                </a:r>
                <a:r>
                  <a:rPr kumimoji="0" lang="en-US" altLang="en-US" sz="2000" dirty="0">
                    <a:latin typeface="Calibri" pitchFamily="34" charset="0"/>
                  </a:rPr>
                  <a:t>then select only the top 300 irrelevant </a:t>
                </a:r>
                <a:r>
                  <a:rPr kumimoji="0" lang="en-US" altLang="en-US" sz="2000" dirty="0" smtClean="0">
                    <a:latin typeface="Calibri" pitchFamily="34" charset="0"/>
                  </a:rPr>
                  <a:t>files </a:t>
                </a:r>
                <a:r>
                  <a:rPr kumimoji="0" lang="en-US" altLang="en-US" sz="2000" dirty="0">
                    <a:latin typeface="Calibri" pitchFamily="34" charset="0"/>
                  </a:rPr>
                  <a:t>for training.</a:t>
                </a:r>
                <a:endParaRPr kumimoji="0" lang="en-US" altLang="en-US" sz="2000" dirty="0">
                  <a:latin typeface="Calibri" pitchFamily="34" charset="0"/>
                </a:endParaRPr>
              </a:p>
            </p:txBody>
          </p:sp>
        </mc:Choice>
        <mc:Fallback>
          <p:sp>
            <p:nvSpPr>
              <p:cNvPr id="75782" name="矩形 4"/>
              <p:cNvSpPr>
                <a:spLocks noRot="1" noChangeAspect="1" noMove="1" noResize="1" noEditPoints="1" noAdjustHandles="1" noChangeArrowheads="1" noChangeShapeType="1" noTextEdit="1"/>
              </p:cNvSpPr>
              <p:nvPr/>
            </p:nvSpPr>
            <p:spPr bwMode="auto">
              <a:xfrm>
                <a:off x="524435" y="1963271"/>
                <a:ext cx="8256494" cy="4175887"/>
              </a:xfrm>
              <a:prstGeom prst="rect">
                <a:avLst/>
              </a:prstGeom>
              <a:blipFill rotWithShape="1">
                <a:blip r:embed="rId3"/>
                <a:stretch>
                  <a:fillRect l="-739" t="-876" r="-74" b="-160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765349" y="1169894"/>
                <a:ext cx="7586314" cy="624402"/>
              </a:xfrm>
              <a:prstGeom prst="rect">
                <a:avLst/>
              </a:prstGeom>
              <a:noFill/>
            </p:spPr>
            <p:txBody>
              <a:bodyPr wrap="square" rtlCol="0">
                <a:spAutoFit/>
              </a:bodyPr>
              <a:lstStyle/>
              <a:p>
                <a:pPr algn="ctr"/>
                <a14:m>
                  <m:oMath xmlns:m="http://schemas.openxmlformats.org/officeDocument/2006/math">
                    <m:r>
                      <a:rPr lang="en-US" sz="3200" b="0" i="1" smtClean="0">
                        <a:latin typeface="Cambria Math" panose="02040503050406030204" pitchFamily="18" charset="0"/>
                        <a:ea typeface="Cambria Math" panose="02040503050406030204" pitchFamily="18" charset="0"/>
                      </a:rPr>
                      <m:t>𝑓</m:t>
                    </m:r>
                    <m:d>
                      <m:dPr>
                        <m:ctrlPr>
                          <a:rPr lang="en-US" sz="3200" i="1" smtClean="0">
                            <a:latin typeface="Cambria Math"/>
                            <a:ea typeface="Cambria Math" panose="02040503050406030204" pitchFamily="18" charset="0"/>
                          </a:rPr>
                        </m:ctrlPr>
                      </m:dPr>
                      <m:e>
                        <m:r>
                          <a:rPr lang="en-US" sz="3200" b="0" i="1" smtClean="0">
                            <a:solidFill>
                              <a:srgbClr val="7030A0"/>
                            </a:solidFill>
                            <a:latin typeface="Cambria Math" panose="02040503050406030204" pitchFamily="18" charset="0"/>
                            <a:ea typeface="Cambria Math" panose="02040503050406030204" pitchFamily="18" charset="0"/>
                          </a:rPr>
                          <m:t>𝑟</m:t>
                        </m:r>
                        <m:r>
                          <a:rPr lang="en-US" sz="3200" b="0" i="1" smtClean="0">
                            <a:latin typeface="Cambria Math" panose="02040503050406030204" pitchFamily="18" charset="0"/>
                            <a:ea typeface="Cambria Math" panose="02040503050406030204" pitchFamily="18" charset="0"/>
                          </a:rPr>
                          <m:t>, </m:t>
                        </m:r>
                        <m:r>
                          <a:rPr lang="en-US" sz="3200" b="0" i="1" smtClean="0">
                            <a:solidFill>
                              <a:srgbClr val="0070C0"/>
                            </a:solidFill>
                            <a:latin typeface="Cambria Math" panose="02040503050406030204" pitchFamily="18" charset="0"/>
                            <a:ea typeface="Cambria Math" panose="02040503050406030204" pitchFamily="18" charset="0"/>
                          </a:rPr>
                          <m:t>𝑠</m:t>
                        </m:r>
                      </m:e>
                    </m:d>
                    <m:r>
                      <a:rPr lang="en-US" sz="3200" b="0" i="1" smtClean="0">
                        <a:latin typeface="Cambria Math" panose="02040503050406030204" pitchFamily="18" charset="0"/>
                        <a:ea typeface="Cambria Math" panose="02040503050406030204" pitchFamily="18" charset="0"/>
                      </a:rPr>
                      <m:t>= </m:t>
                    </m:r>
                    <m:sSup>
                      <m:sSupPr>
                        <m:ctrlPr>
                          <a:rPr lang="en-US" sz="3200" i="1" smtClean="0">
                            <a:latin typeface="Cambria Math"/>
                            <a:ea typeface="Cambria Math" panose="02040503050406030204" pitchFamily="18" charset="0"/>
                          </a:rPr>
                        </m:ctrlPr>
                      </m:sSupPr>
                      <m:e>
                        <m:r>
                          <a:rPr lang="en-US" sz="3200" b="0" i="1" smtClean="0">
                            <a:solidFill>
                              <a:srgbClr val="FF0000"/>
                            </a:solidFill>
                            <a:latin typeface="Cambria Math" panose="02040503050406030204" pitchFamily="18" charset="0"/>
                            <a:ea typeface="Cambria Math" panose="02040503050406030204" pitchFamily="18" charset="0"/>
                          </a:rPr>
                          <m:t>𝑊</m:t>
                        </m:r>
                      </m:e>
                      <m:sup>
                        <m:r>
                          <a:rPr lang="en-US" sz="3200" b="0" i="1" smtClean="0">
                            <a:latin typeface="Cambria Math" panose="02040503050406030204" pitchFamily="18" charset="0"/>
                            <a:ea typeface="Cambria Math" panose="02040503050406030204" pitchFamily="18" charset="0"/>
                          </a:rPr>
                          <m:t>𝑇</m:t>
                        </m:r>
                      </m:sup>
                    </m:sSup>
                    <m:r>
                      <a:rPr lang="en-US" sz="3200" b="0" i="1" smtClean="0">
                        <a:latin typeface="Cambria Math"/>
                        <a:ea typeface="Cambria Math" panose="02040503050406030204" pitchFamily="18" charset="0"/>
                      </a:rPr>
                      <m:t>(</m:t>
                    </m:r>
                    <m:r>
                      <a:rPr lang="en-US" sz="3200" b="0" i="1" smtClean="0">
                        <a:solidFill>
                          <a:srgbClr val="7030A0"/>
                        </a:solidFill>
                        <a:latin typeface="Cambria Math" panose="02040503050406030204" pitchFamily="18" charset="0"/>
                        <a:ea typeface="Cambria Math" panose="02040503050406030204" pitchFamily="18" charset="0"/>
                      </a:rPr>
                      <m:t>𝑟</m:t>
                    </m:r>
                  </m:oMath>
                </a14:m>
                <a:r>
                  <a:rPr lang="en-US" sz="3200" i="1" dirty="0" smtClean="0">
                    <a:latin typeface="Cambria Math" panose="02040503050406030204" pitchFamily="18" charset="0"/>
                    <a:ea typeface="Cambria Math" panose="02040503050406030204" pitchFamily="18" charset="0"/>
                  </a:rPr>
                  <a:t>, </a:t>
                </a:r>
                <a14:m>
                  <m:oMath xmlns:m="http://schemas.openxmlformats.org/officeDocument/2006/math">
                    <m:r>
                      <a:rPr lang="en-US" sz="3200" b="0" i="1" smtClean="0">
                        <a:solidFill>
                          <a:srgbClr val="0070C0"/>
                        </a:solidFill>
                        <a:latin typeface="Cambria Math" panose="02040503050406030204" pitchFamily="18" charset="0"/>
                        <a:ea typeface="Cambria Math" panose="02040503050406030204" pitchFamily="18" charset="0"/>
                      </a:rPr>
                      <m:t>𝑠</m:t>
                    </m:r>
                    <m:r>
                      <a:rPr lang="en-US" sz="3200" b="0" i="1" smtClean="0">
                        <a:latin typeface="Cambria Math"/>
                        <a:ea typeface="Cambria Math" panose="02040503050406030204" pitchFamily="18" charset="0"/>
                      </a:rPr>
                      <m:t>)</m:t>
                    </m:r>
                  </m:oMath>
                </a14:m>
                <a:r>
                  <a:rPr lang="en-US" sz="3200" i="1" dirty="0" smtClean="0">
                    <a:latin typeface="Cambria Math" panose="02040503050406030204" pitchFamily="18" charset="0"/>
                    <a:ea typeface="Cambria Math" panose="02040503050406030204" pitchFamily="18" charset="0"/>
                  </a:rPr>
                  <a:t> = </a:t>
                </a:r>
                <a14:m>
                  <m:oMath xmlns:m="http://schemas.openxmlformats.org/officeDocument/2006/math">
                    <m:nary>
                      <m:naryPr>
                        <m:chr m:val="∑"/>
                        <m:ctrlPr>
                          <a:rPr lang="en-US" sz="3200" i="1" smtClean="0">
                            <a:latin typeface="Cambria Math"/>
                            <a:ea typeface="Cambria Math" panose="02040503050406030204" pitchFamily="18" charset="0"/>
                          </a:rPr>
                        </m:ctrlPr>
                      </m:naryPr>
                      <m:sub>
                        <m:r>
                          <m:rPr>
                            <m:brk m:alnAt="23"/>
                          </m:rPr>
                          <a:rPr lang="en-US" sz="3200" b="0" i="1" smtClean="0">
                            <a:latin typeface="Cambria Math"/>
                            <a:ea typeface="Cambria Math" panose="02040503050406030204" pitchFamily="18" charset="0"/>
                          </a:rPr>
                          <m:t>𝑖</m:t>
                        </m:r>
                      </m:sub>
                      <m:sup>
                        <m:r>
                          <a:rPr lang="en-US" sz="3200" b="0" i="1" smtClean="0">
                            <a:latin typeface="Cambria Math"/>
                            <a:ea typeface="Cambria Math" panose="02040503050406030204" pitchFamily="18" charset="0"/>
                          </a:rPr>
                          <m:t>𝑘</m:t>
                        </m:r>
                      </m:sup>
                      <m:e>
                        <m:r>
                          <a:rPr lang="en-US" sz="3200" b="0" i="1" smtClean="0">
                            <a:latin typeface="Cambria Math"/>
                            <a:ea typeface="Cambria Math" panose="02040503050406030204" pitchFamily="18" charset="0"/>
                          </a:rPr>
                          <m:t>( </m:t>
                        </m:r>
                        <m:sSub>
                          <m:sSubPr>
                            <m:ctrlPr>
                              <a:rPr lang="en-US" sz="3200" i="1" smtClean="0">
                                <a:solidFill>
                                  <a:srgbClr val="FF0000"/>
                                </a:solidFill>
                                <a:latin typeface="Cambria Math"/>
                                <a:ea typeface="Cambria Math" panose="02040503050406030204" pitchFamily="18" charset="0"/>
                              </a:rPr>
                            </m:ctrlPr>
                          </m:sSubPr>
                          <m:e>
                            <m:r>
                              <a:rPr lang="en-US" sz="3200" b="0" i="1" smtClean="0">
                                <a:solidFill>
                                  <a:srgbClr val="FF0000"/>
                                </a:solidFill>
                                <a:latin typeface="Cambria Math"/>
                                <a:ea typeface="Cambria Math" panose="02040503050406030204" pitchFamily="18" charset="0"/>
                              </a:rPr>
                              <m:t>𝑤</m:t>
                            </m:r>
                          </m:e>
                          <m:sub>
                            <m:r>
                              <a:rPr lang="en-US" sz="3200" b="0" i="1" smtClean="0">
                                <a:solidFill>
                                  <a:srgbClr val="FF0000"/>
                                </a:solidFill>
                                <a:latin typeface="Cambria Math"/>
                                <a:ea typeface="Cambria Math" panose="02040503050406030204" pitchFamily="18" charset="0"/>
                              </a:rPr>
                              <m:t>𝑖</m:t>
                            </m:r>
                          </m:sub>
                        </m:sSub>
                        <m:r>
                          <a:rPr lang="en-US" sz="3200" b="0" i="1" smtClean="0">
                            <a:latin typeface="Cambria Math"/>
                            <a:ea typeface="Cambria Math" panose="02040503050406030204" pitchFamily="18" charset="0"/>
                          </a:rPr>
                          <m:t> ∗ </m:t>
                        </m:r>
                        <m:sSub>
                          <m:sSubPr>
                            <m:ctrlPr>
                              <a:rPr lang="en-US" sz="3200" i="1" smtClean="0">
                                <a:solidFill>
                                  <a:srgbClr val="00B050"/>
                                </a:solidFill>
                                <a:latin typeface="Cambria Math"/>
                                <a:ea typeface="Cambria Math" panose="02040503050406030204" pitchFamily="18" charset="0"/>
                              </a:rPr>
                            </m:ctrlPr>
                          </m:sSubPr>
                          <m:e>
                            <m:r>
                              <a:rPr lang="el-GR" sz="3200" b="0" i="1" smtClean="0">
                                <a:solidFill>
                                  <a:srgbClr val="00B050"/>
                                </a:solidFill>
                                <a:latin typeface="Cambria Math"/>
                                <a:ea typeface="Cambria Math" panose="02040503050406030204" pitchFamily="18" charset="0"/>
                              </a:rPr>
                              <m:t>𝜙</m:t>
                            </m:r>
                          </m:e>
                          <m:sub>
                            <m:r>
                              <a:rPr lang="en-US" sz="3200" b="0" i="1" smtClean="0">
                                <a:solidFill>
                                  <a:srgbClr val="00B050"/>
                                </a:solidFill>
                                <a:latin typeface="Cambria Math"/>
                                <a:ea typeface="Cambria Math" panose="02040503050406030204" pitchFamily="18" charset="0"/>
                              </a:rPr>
                              <m:t>𝑖</m:t>
                            </m:r>
                          </m:sub>
                        </m:sSub>
                        <m:r>
                          <a:rPr lang="en-US" sz="3200" b="0" i="1" smtClean="0">
                            <a:latin typeface="Cambria Math"/>
                            <a:ea typeface="Cambria Math" panose="02040503050406030204" pitchFamily="18" charset="0"/>
                          </a:rPr>
                          <m:t>(</m:t>
                        </m:r>
                        <m:r>
                          <a:rPr lang="en-US" sz="3200" b="0" i="1" smtClean="0">
                            <a:solidFill>
                              <a:srgbClr val="7030A0"/>
                            </a:solidFill>
                            <a:latin typeface="Cambria Math"/>
                            <a:ea typeface="Cambria Math" panose="02040503050406030204" pitchFamily="18" charset="0"/>
                          </a:rPr>
                          <m:t>𝑟</m:t>
                        </m:r>
                        <m:r>
                          <a:rPr lang="en-US" sz="3200" b="0" i="1" smtClean="0">
                            <a:latin typeface="Cambria Math"/>
                            <a:ea typeface="Cambria Math" panose="02040503050406030204" pitchFamily="18" charset="0"/>
                          </a:rPr>
                          <m:t>, </m:t>
                        </m:r>
                        <m:r>
                          <a:rPr lang="en-US" sz="3200" b="0" i="1" smtClean="0">
                            <a:solidFill>
                              <a:srgbClr val="0070C0"/>
                            </a:solidFill>
                            <a:latin typeface="Cambria Math"/>
                            <a:ea typeface="Cambria Math" panose="02040503050406030204" pitchFamily="18" charset="0"/>
                          </a:rPr>
                          <m:t>𝑠</m:t>
                        </m:r>
                        <m:r>
                          <a:rPr lang="en-US" sz="3200" b="0" i="1" smtClean="0">
                            <a:latin typeface="Cambria Math"/>
                            <a:ea typeface="Cambria Math" panose="02040503050406030204" pitchFamily="18" charset="0"/>
                          </a:rPr>
                          <m:t>))</m:t>
                        </m:r>
                      </m:e>
                    </m:nary>
                  </m:oMath>
                </a14:m>
                <a:endParaRPr lang="en-US" sz="3200" i="1" dirty="0" smtClean="0">
                  <a:latin typeface="Cambria Math" panose="02040503050406030204" pitchFamily="18" charset="0"/>
                  <a:ea typeface="Cambria Math" panose="02040503050406030204" pitchFamily="18" charset="0"/>
                </a:endParaRPr>
              </a:p>
            </p:txBody>
          </p:sp>
        </mc:Choice>
        <mc:Fallback>
          <p:sp>
            <p:nvSpPr>
              <p:cNvPr id="8" name="TextBox 7"/>
              <p:cNvSpPr txBox="1">
                <a:spLocks noRot="1" noChangeAspect="1" noMove="1" noResize="1" noEditPoints="1" noAdjustHandles="1" noChangeArrowheads="1" noChangeShapeType="1" noTextEdit="1"/>
              </p:cNvSpPr>
              <p:nvPr/>
            </p:nvSpPr>
            <p:spPr>
              <a:xfrm>
                <a:off x="765349" y="1169894"/>
                <a:ext cx="7586314" cy="624402"/>
              </a:xfrm>
              <a:prstGeom prst="rect">
                <a:avLst/>
              </a:prstGeom>
              <a:blipFill rotWithShape="1">
                <a:blip r:embed="rId4"/>
                <a:stretch>
                  <a:fillRect t="-7843" b="-30392"/>
                </a:stretch>
              </a:blipFill>
            </p:spPr>
            <p:txBody>
              <a:bodyPr/>
              <a:lstStyle/>
              <a:p>
                <a:r>
                  <a:rPr lang="en-US">
                    <a:noFill/>
                  </a:rPr>
                  <a:t> </a:t>
                </a:r>
              </a:p>
            </p:txBody>
          </p:sp>
        </mc:Fallback>
      </mc:AlternateContent>
      <p:sp>
        <p:nvSpPr>
          <p:cNvPr id="2" name="矩形 1"/>
          <p:cNvSpPr/>
          <p:nvPr/>
        </p:nvSpPr>
        <p:spPr>
          <a:xfrm>
            <a:off x="765349" y="6078835"/>
            <a:ext cx="7746639" cy="461665"/>
          </a:xfrm>
          <a:prstGeom prst="rect">
            <a:avLst/>
          </a:prstGeom>
        </p:spPr>
        <p:txBody>
          <a:bodyPr wrap="square">
            <a:spAutoFit/>
          </a:bodyPr>
          <a:lstStyle/>
          <a:p>
            <a:r>
              <a:rPr lang="en-US" sz="1200" dirty="0">
                <a:latin typeface="Calibri" panose="020F0502020204030204" pitchFamily="34" charset="0"/>
              </a:rPr>
              <a:t>[</a:t>
            </a:r>
            <a:r>
              <a:rPr lang="en-US" sz="1200" dirty="0" smtClean="0">
                <a:latin typeface="Calibri" panose="020F0502020204030204" pitchFamily="34" charset="0"/>
              </a:rPr>
              <a:t>1] </a:t>
            </a:r>
            <a:r>
              <a:rPr lang="en-US" sz="1200" dirty="0">
                <a:latin typeface="Calibri" panose="020F0502020204030204" pitchFamily="34" charset="0"/>
              </a:rPr>
              <a:t>T. </a:t>
            </a:r>
            <a:r>
              <a:rPr lang="en-US" sz="1200" dirty="0" err="1">
                <a:latin typeface="Calibri" panose="020F0502020204030204" pitchFamily="34" charset="0"/>
              </a:rPr>
              <a:t>Joachims</a:t>
            </a:r>
            <a:r>
              <a:rPr lang="en-US" sz="1200" dirty="0">
                <a:latin typeface="Calibri" panose="020F0502020204030204" pitchFamily="34" charset="0"/>
              </a:rPr>
              <a:t>. Optimizing search engines </a:t>
            </a:r>
            <a:r>
              <a:rPr lang="en-US" sz="1200" dirty="0" smtClean="0">
                <a:latin typeface="Calibri" panose="020F0502020204030204" pitchFamily="34" charset="0"/>
              </a:rPr>
              <a:t>using </a:t>
            </a:r>
            <a:r>
              <a:rPr lang="en-US" sz="1200" dirty="0" err="1" smtClean="0">
                <a:latin typeface="Calibri" panose="020F0502020204030204" pitchFamily="34" charset="0"/>
              </a:rPr>
              <a:t>clickthrough</a:t>
            </a:r>
            <a:r>
              <a:rPr lang="en-US" sz="1200" dirty="0" smtClean="0">
                <a:latin typeface="Calibri" panose="020F0502020204030204" pitchFamily="34" charset="0"/>
              </a:rPr>
              <a:t> </a:t>
            </a:r>
            <a:r>
              <a:rPr lang="en-US" sz="1200" dirty="0">
                <a:latin typeface="Calibri" panose="020F0502020204030204" pitchFamily="34" charset="0"/>
              </a:rPr>
              <a:t>data. In </a:t>
            </a:r>
            <a:r>
              <a:rPr lang="en-US" sz="1200" i="1" dirty="0">
                <a:latin typeface="Calibri" panose="020F0502020204030204" pitchFamily="34" charset="0"/>
              </a:rPr>
              <a:t>Proc. KDD '02</a:t>
            </a:r>
            <a:r>
              <a:rPr lang="en-US" sz="1200" dirty="0">
                <a:latin typeface="Calibri" panose="020F0502020204030204" pitchFamily="34" charset="0"/>
              </a:rPr>
              <a:t>, pages </a:t>
            </a:r>
            <a:r>
              <a:rPr lang="en-US" sz="1200" dirty="0" smtClean="0">
                <a:latin typeface="Calibri" panose="020F0502020204030204" pitchFamily="34" charset="0"/>
              </a:rPr>
              <a:t>133 - 142, 2002</a:t>
            </a:r>
            <a:r>
              <a:rPr lang="en-US" sz="1200" dirty="0">
                <a:latin typeface="Calibri" panose="020F0502020204030204" pitchFamily="34" charset="0"/>
              </a:rPr>
              <a:t>.</a:t>
            </a:r>
          </a:p>
          <a:p>
            <a:r>
              <a:rPr lang="en-US" sz="1200" dirty="0" smtClean="0">
                <a:latin typeface="Calibri" panose="020F0502020204030204" pitchFamily="34" charset="0"/>
              </a:rPr>
              <a:t>[</a:t>
            </a:r>
            <a:r>
              <a:rPr lang="en-US" sz="1200" dirty="0">
                <a:latin typeface="Calibri" panose="020F0502020204030204" pitchFamily="34" charset="0"/>
              </a:rPr>
              <a:t>2</a:t>
            </a:r>
            <a:r>
              <a:rPr lang="en-US" sz="1200" dirty="0" smtClean="0">
                <a:latin typeface="Calibri" panose="020F0502020204030204" pitchFamily="34" charset="0"/>
              </a:rPr>
              <a:t>] </a:t>
            </a:r>
            <a:r>
              <a:rPr lang="en-US" sz="1200" dirty="0">
                <a:latin typeface="Calibri" panose="020F0502020204030204" pitchFamily="34" charset="0"/>
              </a:rPr>
              <a:t>T. </a:t>
            </a:r>
            <a:r>
              <a:rPr lang="en-US" sz="1200" dirty="0" err="1">
                <a:latin typeface="Calibri" panose="020F0502020204030204" pitchFamily="34" charset="0"/>
              </a:rPr>
              <a:t>Joachims</a:t>
            </a:r>
            <a:r>
              <a:rPr lang="en-US" sz="1200" dirty="0">
                <a:latin typeface="Calibri" panose="020F0502020204030204" pitchFamily="34" charset="0"/>
              </a:rPr>
              <a:t>. Training linear SVMs in linear time. </a:t>
            </a:r>
            <a:r>
              <a:rPr lang="en-US" sz="1200" dirty="0" smtClean="0">
                <a:latin typeface="Calibri" panose="020F0502020204030204" pitchFamily="34" charset="0"/>
              </a:rPr>
              <a:t>In Proc</a:t>
            </a:r>
            <a:r>
              <a:rPr lang="en-US" sz="1200" dirty="0">
                <a:latin typeface="Calibri" panose="020F0502020204030204" pitchFamily="34" charset="0"/>
              </a:rPr>
              <a:t>. KDD '06, pages </a:t>
            </a:r>
            <a:r>
              <a:rPr lang="en-US" sz="1200" dirty="0" smtClean="0">
                <a:latin typeface="Calibri" panose="020F0502020204030204" pitchFamily="34" charset="0"/>
              </a:rPr>
              <a:t>217 - 226</a:t>
            </a:r>
            <a:r>
              <a:rPr lang="en-US" sz="1200" dirty="0">
                <a:latin typeface="Calibri" panose="020F0502020204030204" pitchFamily="34" charset="0"/>
              </a:rPr>
              <a:t>, 2006.</a:t>
            </a:r>
          </a:p>
        </p:txBody>
      </p:sp>
    </p:spTree>
    <p:extLst>
      <p:ext uri="{BB962C8B-B14F-4D97-AF65-F5344CB8AC3E}">
        <p14:creationId xmlns:p14="http://schemas.microsoft.com/office/powerpoint/2010/main" val="348099585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5782">
                                            <p:txEl>
                                              <p:pRg st="3" end="3"/>
                                            </p:txEl>
                                          </p:spTgt>
                                        </p:tgtEl>
                                        <p:attrNameLst>
                                          <p:attrName>style.visibility</p:attrName>
                                        </p:attrNameLst>
                                      </p:cBhvr>
                                      <p:to>
                                        <p:strVal val="visible"/>
                                      </p:to>
                                    </p:set>
                                    <p:animEffect transition="in" filter="fade">
                                      <p:cBhvr>
                                        <p:cTn id="7" dur="500"/>
                                        <p:tgtEl>
                                          <p:spTgt spid="75782">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75782">
                                            <p:txEl>
                                              <p:pRg st="4" end="4"/>
                                            </p:txEl>
                                          </p:spTgt>
                                        </p:tgtEl>
                                        <p:attrNameLst>
                                          <p:attrName>style.visibility</p:attrName>
                                        </p:attrNameLst>
                                      </p:cBhvr>
                                      <p:to>
                                        <p:strVal val="visible"/>
                                      </p:to>
                                    </p:set>
                                    <p:animEffect transition="in" filter="fade">
                                      <p:cBhvr>
                                        <p:cTn id="12" dur="1000"/>
                                        <p:tgtEl>
                                          <p:spTgt spid="75782">
                                            <p:txEl>
                                              <p:pRg st="4" end="4"/>
                                            </p:txEl>
                                          </p:spTgt>
                                        </p:tgtEl>
                                      </p:cBhvr>
                                    </p:animEffect>
                                    <p:anim calcmode="lin" valueType="num">
                                      <p:cBhvr>
                                        <p:cTn id="13" dur="1000" fill="hold"/>
                                        <p:tgtEl>
                                          <p:spTgt spid="75782">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7578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5782">
                                            <p:txEl>
                                              <p:pRg st="5" end="5"/>
                                            </p:txEl>
                                          </p:spTgt>
                                        </p:tgtEl>
                                        <p:attrNameLst>
                                          <p:attrName>style.visibility</p:attrName>
                                        </p:attrNameLst>
                                      </p:cBhvr>
                                      <p:to>
                                        <p:strVal val="visible"/>
                                      </p:to>
                                    </p:set>
                                    <p:animEffect transition="in" filter="fade">
                                      <p:cBhvr>
                                        <p:cTn id="19" dur="1000"/>
                                        <p:tgtEl>
                                          <p:spTgt spid="75782">
                                            <p:txEl>
                                              <p:pRg st="5" end="5"/>
                                            </p:txEl>
                                          </p:spTgt>
                                        </p:tgtEl>
                                      </p:cBhvr>
                                    </p:animEffect>
                                    <p:anim calcmode="lin" valueType="num">
                                      <p:cBhvr>
                                        <p:cTn id="20" dur="1000" fill="hold"/>
                                        <p:tgtEl>
                                          <p:spTgt spid="75782">
                                            <p:txEl>
                                              <p:pRg st="5" end="5"/>
                                            </p:txEl>
                                          </p:spTgt>
                                        </p:tgtEl>
                                        <p:attrNameLst>
                                          <p:attrName>ppt_x</p:attrName>
                                        </p:attrNameLst>
                                      </p:cBhvr>
                                      <p:tavLst>
                                        <p:tav tm="0">
                                          <p:val>
                                            <p:strVal val="#ppt_x"/>
                                          </p:val>
                                        </p:tav>
                                        <p:tav tm="100000">
                                          <p:val>
                                            <p:strVal val="#ppt_x"/>
                                          </p:val>
                                        </p:tav>
                                      </p:tavLst>
                                    </p:anim>
                                    <p:anim calcmode="lin" valueType="num">
                                      <p:cBhvr>
                                        <p:cTn id="21" dur="1000" fill="hold"/>
                                        <p:tgtEl>
                                          <p:spTgt spid="7578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ChangeArrowheads="1"/>
          </p:cNvSpPr>
          <p:nvPr/>
        </p:nvSpPr>
        <p:spPr bwMode="white">
          <a:xfrm>
            <a:off x="0" y="0"/>
            <a:ext cx="9144000" cy="65405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45000"/>
              </a:spcBef>
              <a:buClr>
                <a:schemeClr val="tx1"/>
              </a:buClr>
              <a:buChar char="•"/>
              <a:defRPr kumimoji="1" sz="2400">
                <a:solidFill>
                  <a:schemeClr val="tx1"/>
                </a:solidFill>
                <a:latin typeface="Frutiger 55 Roman" pitchFamily="34" charset="0"/>
              </a:defRPr>
            </a:lvl1pPr>
            <a:lvl2pPr marL="742950" indent="-285750">
              <a:spcBef>
                <a:spcPct val="45000"/>
              </a:spcBef>
              <a:buClr>
                <a:schemeClr val="tx1"/>
              </a:buClr>
              <a:buChar char="–"/>
              <a:defRPr kumimoji="1" sz="2400">
                <a:solidFill>
                  <a:schemeClr val="tx1"/>
                </a:solidFill>
                <a:latin typeface="Frutiger 55 Roman" pitchFamily="34" charset="0"/>
              </a:defRPr>
            </a:lvl2pPr>
            <a:lvl3pPr marL="1143000" indent="-228600">
              <a:spcBef>
                <a:spcPct val="45000"/>
              </a:spcBef>
              <a:buClr>
                <a:schemeClr val="tx1"/>
              </a:buClr>
              <a:buChar char="•"/>
              <a:defRPr kumimoji="1" sz="2400">
                <a:solidFill>
                  <a:schemeClr val="tx1"/>
                </a:solidFill>
                <a:latin typeface="Frutiger 55 Roman" pitchFamily="34" charset="0"/>
              </a:defRPr>
            </a:lvl3pPr>
            <a:lvl4pPr marL="1600200" indent="-228600">
              <a:spcBef>
                <a:spcPct val="45000"/>
              </a:spcBef>
              <a:buClr>
                <a:schemeClr val="tx1"/>
              </a:buClr>
              <a:buChar char="–"/>
              <a:defRPr kumimoji="1" sz="2400">
                <a:solidFill>
                  <a:schemeClr val="tx1"/>
                </a:solidFill>
                <a:latin typeface="Frutiger 55 Roman" pitchFamily="34" charset="0"/>
              </a:defRPr>
            </a:lvl4pPr>
            <a:lvl5pPr marL="2057400" indent="-228600">
              <a:spcBef>
                <a:spcPct val="20000"/>
              </a:spcBef>
              <a:buClr>
                <a:schemeClr val="tx1"/>
              </a:buClr>
              <a:buChar char="»"/>
              <a:defRPr kumimoji="1" sz="2000">
                <a:solidFill>
                  <a:schemeClr val="tx1"/>
                </a:solidFill>
                <a:latin typeface="Frutiger 55 Roman" pitchFamily="34" charset="0"/>
              </a:defRPr>
            </a:lvl5pPr>
            <a:lvl6pPr marL="25146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6pPr>
            <a:lvl7pPr marL="29718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7pPr>
            <a:lvl8pPr marL="34290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8pPr>
            <a:lvl9pPr marL="38862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9pPr>
          </a:lstStyle>
          <a:p>
            <a:pPr>
              <a:spcBef>
                <a:spcPct val="0"/>
              </a:spcBef>
              <a:buClrTx/>
              <a:buFontTx/>
              <a:buNone/>
            </a:pPr>
            <a:endParaRPr kumimoji="0" lang="en-US" altLang="en-US">
              <a:latin typeface="Arial" charset="0"/>
            </a:endParaRPr>
          </a:p>
        </p:txBody>
      </p:sp>
      <p:sp>
        <p:nvSpPr>
          <p:cNvPr id="75779" name="标题 1"/>
          <p:cNvSpPr>
            <a:spLocks noGrp="1"/>
          </p:cNvSpPr>
          <p:nvPr>
            <p:ph type="title"/>
          </p:nvPr>
        </p:nvSpPr>
        <p:spPr>
          <a:xfrm>
            <a:off x="0" y="4763"/>
            <a:ext cx="9144000" cy="1143000"/>
          </a:xfrm>
        </p:spPr>
        <p:txBody>
          <a:bodyPr/>
          <a:lstStyle/>
          <a:p>
            <a:r>
              <a:rPr lang="en-US" altLang="en-US" sz="3000" dirty="0">
                <a:solidFill>
                  <a:srgbClr val="296DC1"/>
                </a:solidFill>
                <a:latin typeface="Calibri" pitchFamily="34" charset="0"/>
              </a:rPr>
              <a:t>LEARNING-TO-RANK</a:t>
            </a:r>
            <a:endParaRPr lang="en-US" altLang="en-US" sz="3000" dirty="0" smtClean="0">
              <a:solidFill>
                <a:srgbClr val="296DC1"/>
              </a:solidFill>
              <a:latin typeface="Calibri" pitchFamily="34" charset="0"/>
            </a:endParaRPr>
          </a:p>
        </p:txBody>
      </p:sp>
      <p:sp>
        <p:nvSpPr>
          <p:cNvPr id="11" name="页脚占位符 3"/>
          <p:cNvSpPr>
            <a:spLocks noGrp="1"/>
          </p:cNvSpPr>
          <p:nvPr>
            <p:ph type="ftr" sz="quarter" idx="10"/>
          </p:nvPr>
        </p:nvSpPr>
        <p:spPr>
          <a:xfrm>
            <a:off x="220663" y="6334125"/>
            <a:ext cx="8496300" cy="523875"/>
          </a:xfrm>
        </p:spPr>
        <p:txBody>
          <a:bodyPr/>
          <a:lstStyle/>
          <a:p>
            <a:pPr>
              <a:defRPr/>
            </a:pPr>
            <a:r>
              <a:rPr lang="en-US" altLang="en-US" dirty="0"/>
              <a:t>FSE 2014			VITAL Lab @ Ohio University</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476" y="1465730"/>
            <a:ext cx="8243048" cy="23144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476" y="1447692"/>
            <a:ext cx="8243048" cy="23504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0475" y="1462660"/>
            <a:ext cx="8240897" cy="23498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0476" y="1465730"/>
            <a:ext cx="8252667" cy="23532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0476" y="1465730"/>
            <a:ext cx="8252667" cy="23532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2"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0476" y="1465731"/>
            <a:ext cx="8252667" cy="23532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3"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0474" y="1469087"/>
            <a:ext cx="8240897" cy="23498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4" name="Picture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2248" y="1472444"/>
            <a:ext cx="8240895" cy="23498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5" name="Picture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9232" y="1472444"/>
            <a:ext cx="8242139" cy="23502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mc:Choice xmlns:a14="http://schemas.microsoft.com/office/drawing/2010/main" Requires="a14">
          <p:sp>
            <p:nvSpPr>
              <p:cNvPr id="18" name="矩形 17"/>
              <p:cNvSpPr/>
              <p:nvPr/>
            </p:nvSpPr>
            <p:spPr>
              <a:xfrm>
                <a:off x="831273" y="3997037"/>
                <a:ext cx="7523018" cy="1938992"/>
              </a:xfrm>
              <a:prstGeom prst="rect">
                <a:avLst/>
              </a:prstGeom>
            </p:spPr>
            <p:txBody>
              <a:bodyPr wrap="square">
                <a:spAutoFit/>
              </a:bodyPr>
              <a:lstStyle/>
              <a:p>
                <a:pPr marL="342900" indent="-342900">
                  <a:buFont typeface="Arial" panose="020B0604020202020204" pitchFamily="34" charset="0"/>
                  <a:buChar char="•"/>
                  <a:defRPr/>
                </a:pPr>
                <a:r>
                  <a:rPr lang="en-US" sz="2000" dirty="0" smtClean="0">
                    <a:latin typeface="Calibri" panose="020F0502020204030204" pitchFamily="34" charset="0"/>
                  </a:rPr>
                  <a:t>The bug reports from each project are sorted chronologically and split into 10 folds equally.</a:t>
                </a:r>
                <a:endParaRPr lang="en-US" sz="2000" dirty="0">
                  <a:latin typeface="Calibri" panose="020F0502020204030204" pitchFamily="34" charset="0"/>
                </a:endParaRPr>
              </a:p>
              <a:p>
                <a:pPr marL="342900" indent="-342900">
                  <a:buFont typeface="Arial" panose="020B0604020202020204" pitchFamily="34" charset="0"/>
                  <a:buChar char="•"/>
                  <a:defRPr/>
                </a:pPr>
                <a:r>
                  <a:rPr lang="en-US" sz="2000" dirty="0" smtClean="0">
                    <a:latin typeface="Calibri" panose="020F0502020204030204" pitchFamily="34" charset="0"/>
                  </a:rPr>
                  <a:t>Keep train on </a:t>
                </a:r>
                <a14:m>
                  <m:oMath xmlns:m="http://schemas.openxmlformats.org/officeDocument/2006/math">
                    <m:sSub>
                      <m:sSubPr>
                        <m:ctrlPr>
                          <a:rPr lang="en-US" sz="2000" i="1" smtClean="0">
                            <a:latin typeface="Cambria Math"/>
                          </a:rPr>
                        </m:ctrlPr>
                      </m:sSubPr>
                      <m:e>
                        <m:r>
                          <a:rPr lang="en-US" sz="2000" b="0" i="1" smtClean="0">
                            <a:latin typeface="Cambria Math"/>
                          </a:rPr>
                          <m:t>𝑓𝑜𝑙𝑑</m:t>
                        </m:r>
                      </m:e>
                      <m:sub>
                        <m:r>
                          <a:rPr lang="en-US" sz="2000" b="0" i="1" smtClean="0">
                            <a:latin typeface="Cambria Math"/>
                          </a:rPr>
                          <m:t>𝑘</m:t>
                        </m:r>
                        <m:r>
                          <a:rPr lang="en-US" sz="2000" b="0" i="1" smtClean="0">
                            <a:latin typeface="Cambria Math"/>
                          </a:rPr>
                          <m:t>+1</m:t>
                        </m:r>
                      </m:sub>
                    </m:sSub>
                  </m:oMath>
                </a14:m>
                <a:r>
                  <a:rPr lang="en-US" sz="2000" dirty="0" smtClean="0">
                    <a:latin typeface="Calibri" panose="020F0502020204030204" pitchFamily="34" charset="0"/>
                  </a:rPr>
                  <a:t> and test on </a:t>
                </a:r>
                <a14:m>
                  <m:oMath xmlns:m="http://schemas.openxmlformats.org/officeDocument/2006/math">
                    <m:sSub>
                      <m:sSubPr>
                        <m:ctrlPr>
                          <a:rPr lang="en-US" sz="2000" i="1">
                            <a:latin typeface="Cambria Math"/>
                          </a:rPr>
                        </m:ctrlPr>
                      </m:sSubPr>
                      <m:e>
                        <m:r>
                          <a:rPr lang="en-US" sz="2000" i="1">
                            <a:latin typeface="Cambria Math"/>
                          </a:rPr>
                          <m:t>𝑓𝑜𝑙𝑑</m:t>
                        </m:r>
                      </m:e>
                      <m:sub>
                        <m:r>
                          <a:rPr lang="en-US" sz="2000" i="1">
                            <a:latin typeface="Cambria Math"/>
                          </a:rPr>
                          <m:t>𝑘</m:t>
                        </m:r>
                      </m:sub>
                    </m:sSub>
                  </m:oMath>
                </a14:m>
                <a:endParaRPr lang="en-US" sz="2000" dirty="0" smtClean="0">
                  <a:latin typeface="Calibri" panose="020F0502020204030204" pitchFamily="34" charset="0"/>
                </a:endParaRPr>
              </a:p>
              <a:p>
                <a:pPr marL="342900" indent="-342900">
                  <a:buFont typeface="Arial" panose="020B0604020202020204" pitchFamily="34" charset="0"/>
                  <a:buChar char="•"/>
                  <a:defRPr/>
                </a:pPr>
                <a:r>
                  <a:rPr lang="en-US" sz="2000" dirty="0" smtClean="0">
                    <a:latin typeface="Calibri" panose="020F0502020204030204" pitchFamily="34" charset="0"/>
                  </a:rPr>
                  <a:t>Always </a:t>
                </a:r>
                <a:r>
                  <a:rPr lang="en-US" sz="2000" dirty="0">
                    <a:latin typeface="Calibri" panose="020F0502020204030204" pitchFamily="34" charset="0"/>
                  </a:rPr>
                  <a:t>train on the most recent </a:t>
                </a:r>
                <a:r>
                  <a:rPr lang="en-US" sz="2000" dirty="0" smtClean="0">
                    <a:latin typeface="Calibri" panose="020F0502020204030204" pitchFamily="34" charset="0"/>
                  </a:rPr>
                  <a:t>bug reports that are supposed to better match the properties of the bug reports in the current fold</a:t>
                </a:r>
              </a:p>
              <a:p>
                <a:pPr marL="342900" indent="-342900">
                  <a:buFont typeface="Arial" panose="020B0604020202020204" pitchFamily="34" charset="0"/>
                  <a:buChar char="•"/>
                  <a:defRPr/>
                </a:pPr>
                <a:r>
                  <a:rPr lang="en-US" sz="2000" dirty="0">
                    <a:latin typeface="Calibri" panose="020F0502020204030204" pitchFamily="34" charset="0"/>
                  </a:rPr>
                  <a:t>Tune the capacity parameter </a:t>
                </a:r>
                <a:r>
                  <a:rPr lang="en-US" sz="2000" dirty="0" smtClean="0">
                    <a:latin typeface="Calibri" panose="020F0502020204030204" pitchFamily="34" charset="0"/>
                  </a:rPr>
                  <a:t>C of </a:t>
                </a:r>
                <a14:m>
                  <m:oMath xmlns:m="http://schemas.openxmlformats.org/officeDocument/2006/math">
                    <m:sSup>
                      <m:sSupPr>
                        <m:ctrlPr>
                          <a:rPr lang="en-US" sz="2000" i="1" dirty="0">
                            <a:latin typeface="Cambria Math"/>
                          </a:rPr>
                        </m:ctrlPr>
                      </m:sSupPr>
                      <m:e>
                        <m:r>
                          <a:rPr lang="en-US" sz="2000" i="1" dirty="0">
                            <a:latin typeface="Cambria Math"/>
                          </a:rPr>
                          <m:t>𝑆𝑉𝑀</m:t>
                        </m:r>
                      </m:e>
                      <m:sup>
                        <m:r>
                          <a:rPr lang="en-US" sz="2000" i="1" dirty="0">
                            <a:latin typeface="Cambria Math"/>
                          </a:rPr>
                          <m:t>𝑟𝑎𝑛𝑘</m:t>
                        </m:r>
                      </m:sup>
                    </m:sSup>
                  </m:oMath>
                </a14:m>
                <a:r>
                  <a:rPr lang="en-US" sz="2000" dirty="0" smtClean="0">
                    <a:latin typeface="Calibri" panose="020F0502020204030204" pitchFamily="34" charset="0"/>
                  </a:rPr>
                  <a:t> on </a:t>
                </a:r>
                <a14:m>
                  <m:oMath xmlns:m="http://schemas.openxmlformats.org/officeDocument/2006/math">
                    <m:sSub>
                      <m:sSubPr>
                        <m:ctrlPr>
                          <a:rPr lang="en-US" sz="2000" i="1" smtClean="0">
                            <a:latin typeface="Cambria Math"/>
                          </a:rPr>
                        </m:ctrlPr>
                      </m:sSubPr>
                      <m:e>
                        <m:r>
                          <a:rPr lang="en-US" sz="2000" b="0" i="1" smtClean="0">
                            <a:latin typeface="Cambria Math"/>
                          </a:rPr>
                          <m:t>𝑓𝑜𝑙𝑑</m:t>
                        </m:r>
                      </m:e>
                      <m:sub>
                        <m:r>
                          <a:rPr lang="en-US" sz="2000" b="0" i="1" smtClean="0">
                            <a:latin typeface="Cambria Math"/>
                          </a:rPr>
                          <m:t>10</m:t>
                        </m:r>
                      </m:sub>
                    </m:sSub>
                  </m:oMath>
                </a14:m>
                <a:endParaRPr lang="en-US" sz="2000" dirty="0">
                  <a:latin typeface="Calibri" panose="020F0502020204030204" pitchFamily="34" charset="0"/>
                </a:endParaRPr>
              </a:p>
            </p:txBody>
          </p:sp>
        </mc:Choice>
        <mc:Fallback>
          <p:sp>
            <p:nvSpPr>
              <p:cNvPr id="18" name="矩形 17"/>
              <p:cNvSpPr>
                <a:spLocks noRot="1" noChangeAspect="1" noMove="1" noResize="1" noEditPoints="1" noAdjustHandles="1" noChangeArrowheads="1" noChangeShapeType="1" noTextEdit="1"/>
              </p:cNvSpPr>
              <p:nvPr/>
            </p:nvSpPr>
            <p:spPr>
              <a:xfrm>
                <a:off x="831273" y="3997037"/>
                <a:ext cx="7523018" cy="1938992"/>
              </a:xfrm>
              <a:prstGeom prst="rect">
                <a:avLst/>
              </a:prstGeom>
              <a:blipFill rotWithShape="1">
                <a:blip r:embed="rId12"/>
                <a:stretch>
                  <a:fillRect l="-648" t="-1572" b="-5031"/>
                </a:stretch>
              </a:blipFill>
            </p:spPr>
            <p:txBody>
              <a:bodyPr/>
              <a:lstStyle/>
              <a:p>
                <a:r>
                  <a:rPr lang="en-US">
                    <a:noFill/>
                  </a:rPr>
                  <a:t> </a:t>
                </a:r>
              </a:p>
            </p:txBody>
          </p:sp>
        </mc:Fallback>
      </mc:AlternateContent>
    </p:spTree>
    <p:extLst>
      <p:ext uri="{BB962C8B-B14F-4D97-AF65-F5344CB8AC3E}">
        <p14:creationId xmlns:p14="http://schemas.microsoft.com/office/powerpoint/2010/main" val="10064003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xEl>
                                              <p:pRg st="1" end="1"/>
                                            </p:txEl>
                                          </p:spTgt>
                                        </p:tgtEl>
                                        <p:attrNameLst>
                                          <p:attrName>style.visibility</p:attrName>
                                        </p:attrNameLst>
                                      </p:cBhvr>
                                      <p:to>
                                        <p:strVal val="visible"/>
                                      </p:to>
                                    </p:set>
                                    <p:animEffect transition="in" filter="fade">
                                      <p:cBhvr>
                                        <p:cTn id="12" dur="500"/>
                                        <p:tgtEl>
                                          <p:spTgt spid="1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2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2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3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3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3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3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03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3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18">
                                            <p:txEl>
                                              <p:pRg st="2" end="2"/>
                                            </p:txEl>
                                          </p:spTgt>
                                        </p:tgtEl>
                                        <p:attrNameLst>
                                          <p:attrName>style.visibility</p:attrName>
                                        </p:attrNameLst>
                                      </p:cBhvr>
                                      <p:to>
                                        <p:strVal val="visible"/>
                                      </p:to>
                                    </p:set>
                                    <p:animEffect transition="in" filter="fade">
                                      <p:cBhvr>
                                        <p:cTn id="49" dur="500"/>
                                        <p:tgtEl>
                                          <p:spTgt spid="18">
                                            <p:txEl>
                                              <p:pRg st="2" end="2"/>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18">
                                            <p:txEl>
                                              <p:pRg st="3" end="3"/>
                                            </p:txEl>
                                          </p:spTgt>
                                        </p:tgtEl>
                                        <p:attrNameLst>
                                          <p:attrName>style.visibility</p:attrName>
                                        </p:attrNameLst>
                                      </p:cBhvr>
                                      <p:to>
                                        <p:strVal val="visible"/>
                                      </p:to>
                                    </p:set>
                                    <p:animEffect transition="in" filter="fade">
                                      <p:cBhvr>
                                        <p:cTn id="54" dur="500"/>
                                        <p:tgtEl>
                                          <p:spTgt spid="1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ChangeArrowheads="1"/>
          </p:cNvSpPr>
          <p:nvPr/>
        </p:nvSpPr>
        <p:spPr bwMode="white">
          <a:xfrm>
            <a:off x="0" y="0"/>
            <a:ext cx="9144000" cy="65405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45000"/>
              </a:spcBef>
              <a:buClr>
                <a:schemeClr val="tx1"/>
              </a:buClr>
              <a:buChar char="•"/>
              <a:defRPr kumimoji="1" sz="2400">
                <a:solidFill>
                  <a:schemeClr val="tx1"/>
                </a:solidFill>
                <a:latin typeface="Frutiger 55 Roman" pitchFamily="34" charset="0"/>
              </a:defRPr>
            </a:lvl1pPr>
            <a:lvl2pPr marL="742950" indent="-285750">
              <a:spcBef>
                <a:spcPct val="45000"/>
              </a:spcBef>
              <a:buClr>
                <a:schemeClr val="tx1"/>
              </a:buClr>
              <a:buChar char="–"/>
              <a:defRPr kumimoji="1" sz="2400">
                <a:solidFill>
                  <a:schemeClr val="tx1"/>
                </a:solidFill>
                <a:latin typeface="Frutiger 55 Roman" pitchFamily="34" charset="0"/>
              </a:defRPr>
            </a:lvl2pPr>
            <a:lvl3pPr marL="1143000" indent="-228600">
              <a:spcBef>
                <a:spcPct val="45000"/>
              </a:spcBef>
              <a:buClr>
                <a:schemeClr val="tx1"/>
              </a:buClr>
              <a:buChar char="•"/>
              <a:defRPr kumimoji="1" sz="2400">
                <a:solidFill>
                  <a:schemeClr val="tx1"/>
                </a:solidFill>
                <a:latin typeface="Frutiger 55 Roman" pitchFamily="34" charset="0"/>
              </a:defRPr>
            </a:lvl3pPr>
            <a:lvl4pPr marL="1600200" indent="-228600">
              <a:spcBef>
                <a:spcPct val="45000"/>
              </a:spcBef>
              <a:buClr>
                <a:schemeClr val="tx1"/>
              </a:buClr>
              <a:buChar char="–"/>
              <a:defRPr kumimoji="1" sz="2400">
                <a:solidFill>
                  <a:schemeClr val="tx1"/>
                </a:solidFill>
                <a:latin typeface="Frutiger 55 Roman" pitchFamily="34" charset="0"/>
              </a:defRPr>
            </a:lvl4pPr>
            <a:lvl5pPr marL="2057400" indent="-228600">
              <a:spcBef>
                <a:spcPct val="20000"/>
              </a:spcBef>
              <a:buClr>
                <a:schemeClr val="tx1"/>
              </a:buClr>
              <a:buChar char="»"/>
              <a:defRPr kumimoji="1" sz="2000">
                <a:solidFill>
                  <a:schemeClr val="tx1"/>
                </a:solidFill>
                <a:latin typeface="Frutiger 55 Roman" pitchFamily="34" charset="0"/>
              </a:defRPr>
            </a:lvl5pPr>
            <a:lvl6pPr marL="25146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6pPr>
            <a:lvl7pPr marL="29718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7pPr>
            <a:lvl8pPr marL="34290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8pPr>
            <a:lvl9pPr marL="38862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9pPr>
          </a:lstStyle>
          <a:p>
            <a:pPr>
              <a:spcBef>
                <a:spcPct val="0"/>
              </a:spcBef>
              <a:buClrTx/>
              <a:buFontTx/>
              <a:buNone/>
            </a:pPr>
            <a:endParaRPr kumimoji="0" lang="en-US" altLang="en-US">
              <a:latin typeface="Arial" charset="0"/>
            </a:endParaRPr>
          </a:p>
        </p:txBody>
      </p:sp>
      <p:sp>
        <p:nvSpPr>
          <p:cNvPr id="75779" name="标题 1"/>
          <p:cNvSpPr>
            <a:spLocks noGrp="1"/>
          </p:cNvSpPr>
          <p:nvPr>
            <p:ph type="title"/>
          </p:nvPr>
        </p:nvSpPr>
        <p:spPr>
          <a:xfrm>
            <a:off x="0" y="4763"/>
            <a:ext cx="9144000" cy="1143000"/>
          </a:xfrm>
        </p:spPr>
        <p:txBody>
          <a:bodyPr/>
          <a:lstStyle/>
          <a:p>
            <a:r>
              <a:rPr lang="en-US" altLang="en-US" sz="3000" dirty="0" smtClean="0">
                <a:solidFill>
                  <a:srgbClr val="296DC1"/>
                </a:solidFill>
                <a:latin typeface="Calibri" pitchFamily="34" charset="0"/>
              </a:rPr>
              <a:t>EVALUATION METRIC</a:t>
            </a:r>
            <a:endParaRPr lang="en-US" altLang="en-US" sz="3000" dirty="0" smtClean="0">
              <a:solidFill>
                <a:srgbClr val="296DC1"/>
              </a:solidFill>
              <a:latin typeface="Calibri" pitchFamily="34" charset="0"/>
            </a:endParaRPr>
          </a:p>
        </p:txBody>
      </p:sp>
      <p:sp>
        <p:nvSpPr>
          <p:cNvPr id="11" name="页脚占位符 3"/>
          <p:cNvSpPr>
            <a:spLocks noGrp="1"/>
          </p:cNvSpPr>
          <p:nvPr>
            <p:ph type="ftr" sz="quarter" idx="10"/>
          </p:nvPr>
        </p:nvSpPr>
        <p:spPr>
          <a:xfrm>
            <a:off x="220663" y="6334125"/>
            <a:ext cx="8496300" cy="523875"/>
          </a:xfrm>
        </p:spPr>
        <p:txBody>
          <a:bodyPr/>
          <a:lstStyle/>
          <a:p>
            <a:pPr>
              <a:defRPr/>
            </a:pPr>
            <a:r>
              <a:rPr lang="en-US" altLang="en-US" dirty="0"/>
              <a:t>FSE 2014			VITAL Lab @ Ohio University</a:t>
            </a:r>
          </a:p>
        </p:txBody>
      </p:sp>
      <p:sp>
        <p:nvSpPr>
          <p:cNvPr id="2" name="矩形 1"/>
          <p:cNvSpPr/>
          <p:nvPr/>
        </p:nvSpPr>
        <p:spPr>
          <a:xfrm>
            <a:off x="1015253" y="2041721"/>
            <a:ext cx="7113494" cy="3170099"/>
          </a:xfrm>
          <a:prstGeom prst="rect">
            <a:avLst/>
          </a:prstGeom>
        </p:spPr>
        <p:txBody>
          <a:bodyPr wrap="square">
            <a:spAutoFit/>
          </a:bodyPr>
          <a:lstStyle/>
          <a:p>
            <a:pPr marL="342900" indent="-342900">
              <a:buFont typeface="Arial" panose="020B0604020202020204" pitchFamily="34" charset="0"/>
              <a:buChar char="•"/>
            </a:pPr>
            <a:r>
              <a:rPr lang="en-US" sz="2000" i="1" dirty="0" err="1" smtClean="0">
                <a:latin typeface="Cambria Math" panose="02040503050406030204" pitchFamily="18" charset="0"/>
                <a:ea typeface="Cambria Math" panose="02040503050406030204" pitchFamily="18" charset="0"/>
              </a:rPr>
              <a:t>Accuracy@k</a:t>
            </a:r>
            <a:r>
              <a:rPr lang="en-US" sz="2000" i="1" dirty="0" smtClean="0">
                <a:latin typeface="Cambria Math" panose="02040503050406030204" pitchFamily="18" charset="0"/>
                <a:ea typeface="Cambria Math" panose="02040503050406030204" pitchFamily="18" charset="0"/>
              </a:rPr>
              <a:t>  --</a:t>
            </a:r>
            <a:r>
              <a:rPr lang="en-US" sz="2000" i="1" dirty="0">
                <a:latin typeface="Cambria Math" panose="02040503050406030204" pitchFamily="18" charset="0"/>
                <a:ea typeface="Cambria Math" panose="02040503050406030204" pitchFamily="18" charset="0"/>
              </a:rPr>
              <a:t> </a:t>
            </a:r>
            <a:r>
              <a:rPr lang="en-US" sz="2000" i="1" dirty="0" smtClean="0">
                <a:latin typeface="Cambria Math" panose="02040503050406030204" pitchFamily="18" charset="0"/>
                <a:ea typeface="Cambria Math" panose="02040503050406030204" pitchFamily="18" charset="0"/>
              </a:rPr>
              <a:t> </a:t>
            </a:r>
            <a:r>
              <a:rPr lang="en-US" sz="2000" dirty="0" smtClean="0">
                <a:solidFill>
                  <a:srgbClr val="0070C0"/>
                </a:solidFill>
                <a:latin typeface="Cambria Math" panose="02040503050406030204" pitchFamily="18" charset="0"/>
                <a:ea typeface="Cambria Math" panose="02040503050406030204" pitchFamily="18" charset="0"/>
              </a:rPr>
              <a:t>measures the percentage of bug reports for which our model can make correction recommendations in top </a:t>
            </a:r>
            <a:r>
              <a:rPr lang="en-US" sz="2000" i="1" dirty="0" smtClean="0">
                <a:solidFill>
                  <a:srgbClr val="0070C0"/>
                </a:solidFill>
                <a:latin typeface="Cambria Math" panose="02040503050406030204" pitchFamily="18" charset="0"/>
                <a:ea typeface="Cambria Math" panose="02040503050406030204" pitchFamily="18" charset="0"/>
              </a:rPr>
              <a:t>k</a:t>
            </a:r>
          </a:p>
          <a:p>
            <a:pPr marL="342900" indent="-342900">
              <a:buFont typeface="Arial" panose="020B0604020202020204" pitchFamily="34" charset="0"/>
              <a:buChar char="•"/>
            </a:pPr>
            <a:endParaRPr lang="en-US" sz="2000" i="1" dirty="0" smtClean="0">
              <a:latin typeface="Cambria Math" panose="02040503050406030204" pitchFamily="18" charset="0"/>
              <a:ea typeface="Cambria Math" panose="02040503050406030204" pitchFamily="18" charset="0"/>
            </a:endParaRPr>
          </a:p>
          <a:p>
            <a:pPr marL="342900" indent="-342900">
              <a:buFont typeface="Arial" panose="020B0604020202020204" pitchFamily="34" charset="0"/>
              <a:buChar char="•"/>
            </a:pPr>
            <a:r>
              <a:rPr lang="en-US" sz="2000" i="1" dirty="0" smtClean="0">
                <a:latin typeface="Cambria Math" panose="02040503050406030204" pitchFamily="18" charset="0"/>
                <a:ea typeface="Cambria Math" panose="02040503050406030204" pitchFamily="18" charset="0"/>
              </a:rPr>
              <a:t>Mean Average Prevision (MAP) -- </a:t>
            </a:r>
            <a:r>
              <a:rPr lang="en-US" sz="2000" dirty="0" smtClean="0">
                <a:solidFill>
                  <a:srgbClr val="0070C0"/>
                </a:solidFill>
                <a:latin typeface="Cambria Math" panose="02040503050406030204" pitchFamily="18" charset="0"/>
                <a:ea typeface="Cambria Math" panose="02040503050406030204" pitchFamily="18" charset="0"/>
              </a:rPr>
              <a:t>measures the average precision of out model across all bug reports</a:t>
            </a:r>
          </a:p>
          <a:p>
            <a:pPr marL="342900" indent="-342900">
              <a:buFont typeface="Arial" panose="020B0604020202020204" pitchFamily="34" charset="0"/>
              <a:buChar char="•"/>
            </a:pPr>
            <a:endParaRPr lang="en-US" sz="2000" i="1" dirty="0">
              <a:latin typeface="Cambria Math" panose="02040503050406030204" pitchFamily="18" charset="0"/>
              <a:ea typeface="Cambria Math" panose="02040503050406030204" pitchFamily="18" charset="0"/>
            </a:endParaRPr>
          </a:p>
          <a:p>
            <a:pPr marL="342900" indent="-342900">
              <a:buFont typeface="Arial" panose="020B0604020202020204" pitchFamily="34" charset="0"/>
              <a:buChar char="•"/>
            </a:pPr>
            <a:r>
              <a:rPr lang="en-US" sz="2000" i="1" dirty="0" smtClean="0">
                <a:latin typeface="Cambria Math" panose="02040503050406030204" pitchFamily="18" charset="0"/>
                <a:ea typeface="Cambria Math" panose="02040503050406030204" pitchFamily="18" charset="0"/>
              </a:rPr>
              <a:t>Mean Reciprocal Rank (MRR) – </a:t>
            </a:r>
            <a:r>
              <a:rPr lang="en-US" sz="2000" i="1" dirty="0" smtClean="0">
                <a:solidFill>
                  <a:srgbClr val="0070C0"/>
                </a:solidFill>
                <a:latin typeface="Cambria Math" panose="02040503050406030204" pitchFamily="18" charset="0"/>
                <a:ea typeface="Cambria Math" panose="02040503050406030204" pitchFamily="18" charset="0"/>
              </a:rPr>
              <a:t>measures the performance of our model on making correct recommendations on top 1</a:t>
            </a:r>
          </a:p>
          <a:p>
            <a:endParaRPr lang="en-US" sz="20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227408421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fade">
                                      <p:cBhvr>
                                        <p:cTn id="1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ChangeArrowheads="1"/>
          </p:cNvSpPr>
          <p:nvPr/>
        </p:nvSpPr>
        <p:spPr bwMode="white">
          <a:xfrm>
            <a:off x="0" y="0"/>
            <a:ext cx="9144000" cy="65405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45000"/>
              </a:spcBef>
              <a:buClr>
                <a:schemeClr val="tx1"/>
              </a:buClr>
              <a:buChar char="•"/>
              <a:defRPr kumimoji="1" sz="2400">
                <a:solidFill>
                  <a:schemeClr val="tx1"/>
                </a:solidFill>
                <a:latin typeface="Frutiger 55 Roman" pitchFamily="34" charset="0"/>
              </a:defRPr>
            </a:lvl1pPr>
            <a:lvl2pPr marL="742950" indent="-285750">
              <a:spcBef>
                <a:spcPct val="45000"/>
              </a:spcBef>
              <a:buClr>
                <a:schemeClr val="tx1"/>
              </a:buClr>
              <a:buChar char="–"/>
              <a:defRPr kumimoji="1" sz="2400">
                <a:solidFill>
                  <a:schemeClr val="tx1"/>
                </a:solidFill>
                <a:latin typeface="Frutiger 55 Roman" pitchFamily="34" charset="0"/>
              </a:defRPr>
            </a:lvl2pPr>
            <a:lvl3pPr marL="1143000" indent="-228600">
              <a:spcBef>
                <a:spcPct val="45000"/>
              </a:spcBef>
              <a:buClr>
                <a:schemeClr val="tx1"/>
              </a:buClr>
              <a:buChar char="•"/>
              <a:defRPr kumimoji="1" sz="2400">
                <a:solidFill>
                  <a:schemeClr val="tx1"/>
                </a:solidFill>
                <a:latin typeface="Frutiger 55 Roman" pitchFamily="34" charset="0"/>
              </a:defRPr>
            </a:lvl3pPr>
            <a:lvl4pPr marL="1600200" indent="-228600">
              <a:spcBef>
                <a:spcPct val="45000"/>
              </a:spcBef>
              <a:buClr>
                <a:schemeClr val="tx1"/>
              </a:buClr>
              <a:buChar char="–"/>
              <a:defRPr kumimoji="1" sz="2400">
                <a:solidFill>
                  <a:schemeClr val="tx1"/>
                </a:solidFill>
                <a:latin typeface="Frutiger 55 Roman" pitchFamily="34" charset="0"/>
              </a:defRPr>
            </a:lvl4pPr>
            <a:lvl5pPr marL="2057400" indent="-228600">
              <a:spcBef>
                <a:spcPct val="20000"/>
              </a:spcBef>
              <a:buClr>
                <a:schemeClr val="tx1"/>
              </a:buClr>
              <a:buChar char="»"/>
              <a:defRPr kumimoji="1" sz="2000">
                <a:solidFill>
                  <a:schemeClr val="tx1"/>
                </a:solidFill>
                <a:latin typeface="Frutiger 55 Roman" pitchFamily="34" charset="0"/>
              </a:defRPr>
            </a:lvl5pPr>
            <a:lvl6pPr marL="25146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6pPr>
            <a:lvl7pPr marL="29718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7pPr>
            <a:lvl8pPr marL="34290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8pPr>
            <a:lvl9pPr marL="38862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9pPr>
          </a:lstStyle>
          <a:p>
            <a:pPr>
              <a:spcBef>
                <a:spcPct val="0"/>
              </a:spcBef>
              <a:buClrTx/>
              <a:buFontTx/>
              <a:buNone/>
            </a:pPr>
            <a:endParaRPr kumimoji="0" lang="en-US" altLang="en-US">
              <a:latin typeface="Arial" charset="0"/>
            </a:endParaRPr>
          </a:p>
        </p:txBody>
      </p:sp>
      <p:sp>
        <p:nvSpPr>
          <p:cNvPr id="75779" name="标题 1"/>
          <p:cNvSpPr>
            <a:spLocks noGrp="1"/>
          </p:cNvSpPr>
          <p:nvPr>
            <p:ph type="title"/>
          </p:nvPr>
        </p:nvSpPr>
        <p:spPr>
          <a:xfrm>
            <a:off x="0" y="4763"/>
            <a:ext cx="9144000" cy="1143000"/>
          </a:xfrm>
        </p:spPr>
        <p:txBody>
          <a:bodyPr/>
          <a:lstStyle/>
          <a:p>
            <a:r>
              <a:rPr lang="en-US" altLang="en-US" sz="3000" dirty="0" smtClean="0">
                <a:solidFill>
                  <a:srgbClr val="296DC1"/>
                </a:solidFill>
                <a:latin typeface="Calibri" pitchFamily="34" charset="0"/>
              </a:rPr>
              <a:t>COMPARISONS</a:t>
            </a:r>
            <a:endParaRPr lang="en-US" altLang="en-US" sz="3000" dirty="0" smtClean="0">
              <a:solidFill>
                <a:srgbClr val="296DC1"/>
              </a:solidFill>
              <a:latin typeface="Calibri" pitchFamily="34" charset="0"/>
            </a:endParaRPr>
          </a:p>
        </p:txBody>
      </p:sp>
      <p:sp>
        <p:nvSpPr>
          <p:cNvPr id="11" name="页脚占位符 3"/>
          <p:cNvSpPr>
            <a:spLocks noGrp="1"/>
          </p:cNvSpPr>
          <p:nvPr>
            <p:ph type="ftr" sz="quarter" idx="10"/>
          </p:nvPr>
        </p:nvSpPr>
        <p:spPr>
          <a:xfrm>
            <a:off x="220663" y="6334125"/>
            <a:ext cx="8496300" cy="523875"/>
          </a:xfrm>
        </p:spPr>
        <p:txBody>
          <a:bodyPr/>
          <a:lstStyle/>
          <a:p>
            <a:pPr>
              <a:defRPr/>
            </a:pPr>
            <a:r>
              <a:rPr lang="en-US" altLang="en-US" dirty="0"/>
              <a:t>FSE 2014			VITAL Lab @ Ohio University</a:t>
            </a:r>
          </a:p>
        </p:txBody>
      </p:sp>
      <p:sp>
        <p:nvSpPr>
          <p:cNvPr id="2" name="矩形 1"/>
          <p:cNvSpPr/>
          <p:nvPr/>
        </p:nvSpPr>
        <p:spPr>
          <a:xfrm>
            <a:off x="1015253" y="1853462"/>
            <a:ext cx="7113494" cy="3600986"/>
          </a:xfrm>
          <a:prstGeom prst="rect">
            <a:avLst/>
          </a:prstGeom>
        </p:spPr>
        <p:txBody>
          <a:bodyPr wrap="square">
            <a:spAutoFit/>
          </a:bodyPr>
          <a:lstStyle/>
          <a:p>
            <a:pPr marL="342900" indent="-342900">
              <a:buFont typeface="Arial" panose="020B0604020202020204" pitchFamily="34" charset="0"/>
              <a:buChar char="•"/>
            </a:pPr>
            <a:r>
              <a:rPr lang="en-US" dirty="0" smtClean="0">
                <a:latin typeface="Calibri" panose="020F0502020204030204" pitchFamily="34" charset="0"/>
                <a:ea typeface="Cambria Math" panose="02040503050406030204" pitchFamily="18" charset="0"/>
              </a:rPr>
              <a:t>Two baselines:</a:t>
            </a:r>
          </a:p>
          <a:p>
            <a:pPr marL="800100" lvl="1" indent="-342900">
              <a:buFont typeface="Arial" panose="020B0604020202020204" pitchFamily="34" charset="0"/>
              <a:buChar char="•"/>
            </a:pPr>
            <a:r>
              <a:rPr lang="en-US" sz="2000" dirty="0" smtClean="0">
                <a:latin typeface="Calibri" panose="020F0502020204030204" pitchFamily="34" charset="0"/>
                <a:ea typeface="Cambria Math" panose="02040503050406030204" pitchFamily="18" charset="0"/>
              </a:rPr>
              <a:t>The </a:t>
            </a:r>
            <a:r>
              <a:rPr lang="en-US" sz="2000" dirty="0">
                <a:latin typeface="Calibri" panose="020F0502020204030204" pitchFamily="34" charset="0"/>
                <a:ea typeface="Cambria Math" panose="02040503050406030204" pitchFamily="18" charset="0"/>
              </a:rPr>
              <a:t>standard </a:t>
            </a:r>
            <a:r>
              <a:rPr lang="en-US" sz="2000" dirty="0" smtClean="0">
                <a:solidFill>
                  <a:srgbClr val="C00000"/>
                </a:solidFill>
                <a:latin typeface="Calibri" panose="020F0502020204030204" pitchFamily="34" charset="0"/>
                <a:ea typeface="Cambria Math" panose="02040503050406030204" pitchFamily="18" charset="0"/>
              </a:rPr>
              <a:t>VSM</a:t>
            </a:r>
            <a:r>
              <a:rPr lang="en-US" sz="2000" dirty="0" smtClean="0">
                <a:latin typeface="Calibri" panose="020F0502020204030204" pitchFamily="34" charset="0"/>
                <a:ea typeface="Cambria Math" panose="02040503050406030204" pitchFamily="18" charset="0"/>
              </a:rPr>
              <a:t> method </a:t>
            </a:r>
            <a:r>
              <a:rPr lang="en-US" sz="2000" dirty="0">
                <a:latin typeface="Calibri" panose="020F0502020204030204" pitchFamily="34" charset="0"/>
                <a:ea typeface="Cambria Math" panose="02040503050406030204" pitchFamily="18" charset="0"/>
              </a:rPr>
              <a:t>that ranks source </a:t>
            </a:r>
            <a:r>
              <a:rPr lang="en-US" sz="2000" dirty="0" smtClean="0">
                <a:latin typeface="Calibri" panose="020F0502020204030204" pitchFamily="34" charset="0"/>
                <a:ea typeface="Cambria Math" panose="02040503050406030204" pitchFamily="18" charset="0"/>
              </a:rPr>
              <a:t>files based on </a:t>
            </a:r>
            <a:r>
              <a:rPr lang="en-US" sz="2000" dirty="0">
                <a:latin typeface="Calibri" panose="020F0502020204030204" pitchFamily="34" charset="0"/>
                <a:ea typeface="Cambria Math" panose="02040503050406030204" pitchFamily="18" charset="0"/>
              </a:rPr>
              <a:t>their textual similarity with the bug report.</a:t>
            </a:r>
          </a:p>
          <a:p>
            <a:pPr marL="800100" lvl="1" indent="-342900">
              <a:buFont typeface="Arial" panose="020B0604020202020204" pitchFamily="34" charset="0"/>
              <a:buChar char="•"/>
            </a:pPr>
            <a:r>
              <a:rPr lang="en-US" sz="2000" dirty="0" smtClean="0">
                <a:latin typeface="Calibri" panose="020F0502020204030204" pitchFamily="34" charset="0"/>
                <a:ea typeface="Cambria Math" panose="02040503050406030204" pitchFamily="18" charset="0"/>
              </a:rPr>
              <a:t>The </a:t>
            </a:r>
            <a:r>
              <a:rPr lang="en-US" sz="2000" i="1" dirty="0">
                <a:solidFill>
                  <a:srgbClr val="00B050"/>
                </a:solidFill>
                <a:latin typeface="Calibri" panose="020F0502020204030204" pitchFamily="34" charset="0"/>
                <a:ea typeface="Cambria Math" panose="02040503050406030204" pitchFamily="18" charset="0"/>
              </a:rPr>
              <a:t>Usual Suspects </a:t>
            </a:r>
            <a:r>
              <a:rPr lang="en-US" sz="2000" dirty="0">
                <a:latin typeface="Calibri" panose="020F0502020204030204" pitchFamily="34" charset="0"/>
                <a:ea typeface="Cambria Math" panose="02040503050406030204" pitchFamily="18" charset="0"/>
              </a:rPr>
              <a:t>method that recommends only </a:t>
            </a:r>
            <a:r>
              <a:rPr lang="en-US" sz="2000" dirty="0" smtClean="0">
                <a:latin typeface="Calibri" panose="020F0502020204030204" pitchFamily="34" charset="0"/>
                <a:ea typeface="Cambria Math" panose="02040503050406030204" pitchFamily="18" charset="0"/>
              </a:rPr>
              <a:t>the top </a:t>
            </a:r>
            <a:r>
              <a:rPr lang="en-US" sz="2000" dirty="0">
                <a:latin typeface="Calibri" panose="020F0502020204030204" pitchFamily="34" charset="0"/>
                <a:ea typeface="Cambria Math" panose="02040503050406030204" pitchFamily="18" charset="0"/>
              </a:rPr>
              <a:t>k most </a:t>
            </a:r>
            <a:r>
              <a:rPr lang="en-US" sz="2000" dirty="0" smtClean="0">
                <a:latin typeface="Calibri" panose="020F0502020204030204" pitchFamily="34" charset="0"/>
                <a:ea typeface="Cambria Math" panose="02040503050406030204" pitchFamily="18" charset="0"/>
              </a:rPr>
              <a:t>frequently fixed files [3].</a:t>
            </a:r>
          </a:p>
          <a:p>
            <a:pPr marL="342900" indent="-342900">
              <a:buFont typeface="Arial" panose="020B0604020202020204" pitchFamily="34" charset="0"/>
              <a:buChar char="•"/>
            </a:pPr>
            <a:r>
              <a:rPr lang="en-US" dirty="0" smtClean="0">
                <a:latin typeface="Calibri" panose="020F0502020204030204" pitchFamily="34" charset="0"/>
                <a:ea typeface="Cambria Math" panose="02040503050406030204" pitchFamily="18" charset="0"/>
              </a:rPr>
              <a:t>Two related works:</a:t>
            </a:r>
          </a:p>
          <a:p>
            <a:pPr marL="800100" lvl="1" indent="-342900">
              <a:buFont typeface="Arial" panose="020B0604020202020204" pitchFamily="34" charset="0"/>
              <a:buChar char="•"/>
            </a:pPr>
            <a:r>
              <a:rPr lang="en-US" sz="2000" dirty="0" err="1">
                <a:solidFill>
                  <a:srgbClr val="7030A0"/>
                </a:solidFill>
                <a:latin typeface="Calibri" panose="020F0502020204030204" pitchFamily="34" charset="0"/>
                <a:ea typeface="Cambria Math" panose="02040503050406030204" pitchFamily="18" charset="0"/>
              </a:rPr>
              <a:t>BugLocator</a:t>
            </a:r>
            <a:r>
              <a:rPr lang="en-US" sz="2000" dirty="0">
                <a:latin typeface="Calibri" panose="020F0502020204030204" pitchFamily="34" charset="0"/>
                <a:ea typeface="Cambria Math" panose="02040503050406030204" pitchFamily="18" charset="0"/>
              </a:rPr>
              <a:t> </a:t>
            </a:r>
            <a:r>
              <a:rPr lang="en-US" sz="2000" dirty="0" smtClean="0">
                <a:latin typeface="Calibri" panose="020F0502020204030204" pitchFamily="34" charset="0"/>
                <a:ea typeface="Cambria Math" panose="02040503050406030204" pitchFamily="18" charset="0"/>
              </a:rPr>
              <a:t>[4] </a:t>
            </a:r>
            <a:r>
              <a:rPr lang="en-US" sz="2000" dirty="0">
                <a:latin typeface="Calibri" panose="020F0502020204030204" pitchFamily="34" charset="0"/>
                <a:ea typeface="Cambria Math" panose="02040503050406030204" pitchFamily="18" charset="0"/>
              </a:rPr>
              <a:t>ranks source </a:t>
            </a:r>
            <a:r>
              <a:rPr lang="en-US" sz="2000" dirty="0" smtClean="0">
                <a:latin typeface="Calibri" panose="020F0502020204030204" pitchFamily="34" charset="0"/>
                <a:ea typeface="Cambria Math" panose="02040503050406030204" pitchFamily="18" charset="0"/>
              </a:rPr>
              <a:t>files </a:t>
            </a:r>
            <a:r>
              <a:rPr lang="en-US" sz="2000" dirty="0">
                <a:latin typeface="Calibri" panose="020F0502020204030204" pitchFamily="34" charset="0"/>
                <a:ea typeface="Cambria Math" panose="02040503050406030204" pitchFamily="18" charset="0"/>
              </a:rPr>
              <a:t>based on </a:t>
            </a:r>
            <a:r>
              <a:rPr lang="en-US" sz="2000" dirty="0" smtClean="0">
                <a:latin typeface="Calibri" panose="020F0502020204030204" pitchFamily="34" charset="0"/>
                <a:ea typeface="Cambria Math" panose="02040503050406030204" pitchFamily="18" charset="0"/>
              </a:rPr>
              <a:t>textual similarity</a:t>
            </a:r>
            <a:r>
              <a:rPr lang="en-US" sz="2000" dirty="0">
                <a:latin typeface="Calibri" panose="020F0502020204030204" pitchFamily="34" charset="0"/>
                <a:ea typeface="Cambria Math" panose="02040503050406030204" pitchFamily="18" charset="0"/>
              </a:rPr>
              <a:t>, the size of source </a:t>
            </a:r>
            <a:r>
              <a:rPr lang="en-US" sz="2000" dirty="0" smtClean="0">
                <a:latin typeface="Calibri" panose="020F0502020204030204" pitchFamily="34" charset="0"/>
                <a:ea typeface="Cambria Math" panose="02040503050406030204" pitchFamily="18" charset="0"/>
              </a:rPr>
              <a:t>files</a:t>
            </a:r>
            <a:r>
              <a:rPr lang="en-US" sz="2000" dirty="0">
                <a:latin typeface="Calibri" panose="020F0502020204030204" pitchFamily="34" charset="0"/>
                <a:ea typeface="Cambria Math" panose="02040503050406030204" pitchFamily="18" charset="0"/>
              </a:rPr>
              <a:t>, and information </a:t>
            </a:r>
            <a:r>
              <a:rPr lang="en-US" sz="2000" dirty="0" smtClean="0">
                <a:latin typeface="Calibri" panose="020F0502020204030204" pitchFamily="34" charset="0"/>
                <a:ea typeface="Cambria Math" panose="02040503050406030204" pitchFamily="18" charset="0"/>
              </a:rPr>
              <a:t>about previous bug fixes.</a:t>
            </a:r>
          </a:p>
          <a:p>
            <a:pPr marL="800100" lvl="1" indent="-342900">
              <a:buFont typeface="Arial" panose="020B0604020202020204" pitchFamily="34" charset="0"/>
              <a:buChar char="•"/>
            </a:pPr>
            <a:r>
              <a:rPr lang="en-US" sz="2000" dirty="0" err="1">
                <a:solidFill>
                  <a:schemeClr val="accent5">
                    <a:lumMod val="75000"/>
                  </a:schemeClr>
                </a:solidFill>
                <a:latin typeface="Calibri" panose="020F0502020204030204" pitchFamily="34" charset="0"/>
                <a:ea typeface="Cambria Math" panose="02040503050406030204" pitchFamily="18" charset="0"/>
              </a:rPr>
              <a:t>BugScout</a:t>
            </a:r>
            <a:r>
              <a:rPr lang="en-US" sz="2000" dirty="0">
                <a:latin typeface="Calibri" panose="020F0502020204030204" pitchFamily="34" charset="0"/>
                <a:ea typeface="Cambria Math" panose="02040503050406030204" pitchFamily="18" charset="0"/>
              </a:rPr>
              <a:t> </a:t>
            </a:r>
            <a:r>
              <a:rPr lang="en-US" sz="2000" dirty="0" smtClean="0">
                <a:latin typeface="Calibri" panose="020F0502020204030204" pitchFamily="34" charset="0"/>
                <a:ea typeface="Cambria Math" panose="02040503050406030204" pitchFamily="18" charset="0"/>
              </a:rPr>
              <a:t>[5] classifies </a:t>
            </a:r>
            <a:r>
              <a:rPr lang="en-US" sz="2000" dirty="0">
                <a:latin typeface="Calibri" panose="020F0502020204030204" pitchFamily="34" charset="0"/>
                <a:ea typeface="Cambria Math" panose="02040503050406030204" pitchFamily="18" charset="0"/>
              </a:rPr>
              <a:t>source </a:t>
            </a:r>
            <a:r>
              <a:rPr lang="en-US" sz="2000" dirty="0" smtClean="0">
                <a:latin typeface="Calibri" panose="020F0502020204030204" pitchFamily="34" charset="0"/>
                <a:ea typeface="Cambria Math" panose="02040503050406030204" pitchFamily="18" charset="0"/>
              </a:rPr>
              <a:t>files </a:t>
            </a:r>
            <a:r>
              <a:rPr lang="en-US" sz="2000" dirty="0">
                <a:latin typeface="Calibri" panose="020F0502020204030204" pitchFamily="34" charset="0"/>
                <a:ea typeface="Cambria Math" panose="02040503050406030204" pitchFamily="18" charset="0"/>
              </a:rPr>
              <a:t>as relevant or </a:t>
            </a:r>
            <a:r>
              <a:rPr lang="en-US" sz="2000" dirty="0" smtClean="0">
                <a:latin typeface="Calibri" panose="020F0502020204030204" pitchFamily="34" charset="0"/>
                <a:ea typeface="Cambria Math" panose="02040503050406030204" pitchFamily="18" charset="0"/>
              </a:rPr>
              <a:t>not based </a:t>
            </a:r>
            <a:r>
              <a:rPr lang="en-US" sz="2000" dirty="0">
                <a:latin typeface="Calibri" panose="020F0502020204030204" pitchFamily="34" charset="0"/>
                <a:ea typeface="Cambria Math" panose="02040503050406030204" pitchFamily="18" charset="0"/>
              </a:rPr>
              <a:t>on an extension to Latent </a:t>
            </a:r>
            <a:r>
              <a:rPr lang="en-US" sz="2000" dirty="0" err="1">
                <a:latin typeface="Calibri" panose="020F0502020204030204" pitchFamily="34" charset="0"/>
                <a:ea typeface="Cambria Math" panose="02040503050406030204" pitchFamily="18" charset="0"/>
              </a:rPr>
              <a:t>Dirichlet</a:t>
            </a:r>
            <a:r>
              <a:rPr lang="en-US" sz="2000" dirty="0">
                <a:latin typeface="Calibri" panose="020F0502020204030204" pitchFamily="34" charset="0"/>
                <a:ea typeface="Cambria Math" panose="02040503050406030204" pitchFamily="18" charset="0"/>
              </a:rPr>
              <a:t> </a:t>
            </a:r>
            <a:r>
              <a:rPr lang="en-US" sz="2000" dirty="0" smtClean="0">
                <a:latin typeface="Calibri" panose="020F0502020204030204" pitchFamily="34" charset="0"/>
                <a:ea typeface="Cambria Math" panose="02040503050406030204" pitchFamily="18" charset="0"/>
              </a:rPr>
              <a:t>Allocation (LDA).</a:t>
            </a:r>
            <a:endParaRPr lang="en-US" sz="2000" dirty="0">
              <a:latin typeface="Calibri" panose="020F0502020204030204" pitchFamily="34" charset="0"/>
              <a:ea typeface="Cambria Math" panose="02040503050406030204" pitchFamily="18" charset="0"/>
            </a:endParaRPr>
          </a:p>
        </p:txBody>
      </p:sp>
      <p:sp>
        <p:nvSpPr>
          <p:cNvPr id="6" name="矩形 5"/>
          <p:cNvSpPr/>
          <p:nvPr/>
        </p:nvSpPr>
        <p:spPr>
          <a:xfrm>
            <a:off x="255494" y="5732514"/>
            <a:ext cx="8646459" cy="861774"/>
          </a:xfrm>
          <a:prstGeom prst="rect">
            <a:avLst/>
          </a:prstGeom>
        </p:spPr>
        <p:txBody>
          <a:bodyPr wrap="square">
            <a:spAutoFit/>
          </a:bodyPr>
          <a:lstStyle/>
          <a:p>
            <a:r>
              <a:rPr lang="en-US" sz="1000" dirty="0" smtClean="0">
                <a:latin typeface="Calibri" panose="020F0502020204030204" pitchFamily="34" charset="0"/>
              </a:rPr>
              <a:t>[</a:t>
            </a:r>
            <a:r>
              <a:rPr lang="en-US" sz="1000" dirty="0">
                <a:latin typeface="Calibri" panose="020F0502020204030204" pitchFamily="34" charset="0"/>
              </a:rPr>
              <a:t>3</a:t>
            </a:r>
            <a:r>
              <a:rPr lang="en-US" sz="1000" dirty="0" smtClean="0">
                <a:latin typeface="Calibri" panose="020F0502020204030204" pitchFamily="34" charset="0"/>
              </a:rPr>
              <a:t>] </a:t>
            </a:r>
            <a:r>
              <a:rPr lang="en-US" sz="1000" dirty="0">
                <a:latin typeface="Calibri" panose="020F0502020204030204" pitchFamily="34" charset="0"/>
              </a:rPr>
              <a:t>D. Kim, Y. Tao, S. Kim, and A. Zeller. Where </a:t>
            </a:r>
            <a:r>
              <a:rPr lang="en-US" sz="1000" dirty="0" smtClean="0">
                <a:latin typeface="Calibri" panose="020F0502020204030204" pitchFamily="34" charset="0"/>
              </a:rPr>
              <a:t>should we fix </a:t>
            </a:r>
            <a:r>
              <a:rPr lang="en-US" sz="1000" dirty="0">
                <a:latin typeface="Calibri" panose="020F0502020204030204" pitchFamily="34" charset="0"/>
              </a:rPr>
              <a:t>this bug? A two-phase recommendation </a:t>
            </a:r>
            <a:r>
              <a:rPr lang="en-US" sz="1000" dirty="0" smtClean="0">
                <a:latin typeface="Calibri" panose="020F0502020204030204" pitchFamily="34" charset="0"/>
              </a:rPr>
              <a:t>model. IEEE Trans. </a:t>
            </a:r>
            <a:r>
              <a:rPr lang="en-US" sz="1000" dirty="0" err="1" smtClean="0">
                <a:latin typeface="Calibri" panose="020F0502020204030204" pitchFamily="34" charset="0"/>
              </a:rPr>
              <a:t>Softw</a:t>
            </a:r>
            <a:r>
              <a:rPr lang="en-US" sz="1000" dirty="0">
                <a:latin typeface="Calibri" panose="020F0502020204030204" pitchFamily="34" charset="0"/>
              </a:rPr>
              <a:t>. Eng</a:t>
            </a:r>
            <a:r>
              <a:rPr lang="en-US" sz="1000" dirty="0" smtClean="0">
                <a:latin typeface="Calibri" panose="020F0502020204030204" pitchFamily="34" charset="0"/>
              </a:rPr>
              <a:t>., 39(11</a:t>
            </a:r>
            <a:r>
              <a:rPr lang="en-US" sz="1000" dirty="0">
                <a:latin typeface="Calibri" panose="020F0502020204030204" pitchFamily="34" charset="0"/>
              </a:rPr>
              <a:t>):</a:t>
            </a:r>
            <a:r>
              <a:rPr lang="en-US" sz="1000" dirty="0" smtClean="0">
                <a:latin typeface="Calibri" panose="020F0502020204030204" pitchFamily="34" charset="0"/>
              </a:rPr>
              <a:t>1597-1610</a:t>
            </a:r>
            <a:r>
              <a:rPr lang="en-US" sz="1000" dirty="0">
                <a:latin typeface="Calibri" panose="020F0502020204030204" pitchFamily="34" charset="0"/>
              </a:rPr>
              <a:t>, </a:t>
            </a:r>
            <a:r>
              <a:rPr lang="en-US" sz="1000" dirty="0" smtClean="0">
                <a:latin typeface="Calibri" panose="020F0502020204030204" pitchFamily="34" charset="0"/>
              </a:rPr>
              <a:t>Nov. 2013.</a:t>
            </a:r>
          </a:p>
          <a:p>
            <a:r>
              <a:rPr lang="en-US" sz="1000" dirty="0" smtClean="0">
                <a:latin typeface="Calibri" panose="020F0502020204030204" pitchFamily="34" charset="0"/>
              </a:rPr>
              <a:t>[4] </a:t>
            </a:r>
            <a:r>
              <a:rPr lang="en-US" sz="1000" dirty="0">
                <a:latin typeface="Calibri" panose="020F0502020204030204" pitchFamily="34" charset="0"/>
              </a:rPr>
              <a:t>J. Zhou, H. Zhang, and D. Lo. Where should the </a:t>
            </a:r>
            <a:r>
              <a:rPr lang="en-US" sz="1000" dirty="0" smtClean="0">
                <a:latin typeface="Calibri" panose="020F0502020204030204" pitchFamily="34" charset="0"/>
              </a:rPr>
              <a:t>bugs be fixed</a:t>
            </a:r>
            <a:r>
              <a:rPr lang="en-US" sz="1000" dirty="0">
                <a:latin typeface="Calibri" panose="020F0502020204030204" pitchFamily="34" charset="0"/>
              </a:rPr>
              <a:t>? - more accurate information </a:t>
            </a:r>
            <a:r>
              <a:rPr lang="en-US" sz="1000" dirty="0" smtClean="0">
                <a:latin typeface="Calibri" panose="020F0502020204030204" pitchFamily="34" charset="0"/>
              </a:rPr>
              <a:t>retrieval-based bug localization </a:t>
            </a:r>
            <a:r>
              <a:rPr lang="en-US" sz="1000" dirty="0">
                <a:latin typeface="Calibri" panose="020F0502020204030204" pitchFamily="34" charset="0"/>
              </a:rPr>
              <a:t>based on bug reports. In Proc. </a:t>
            </a:r>
            <a:r>
              <a:rPr lang="en-US" sz="1000" dirty="0" smtClean="0">
                <a:latin typeface="Calibri" panose="020F0502020204030204" pitchFamily="34" charset="0"/>
              </a:rPr>
              <a:t>ICSE'12</a:t>
            </a:r>
            <a:r>
              <a:rPr lang="en-US" sz="1000" dirty="0">
                <a:latin typeface="Calibri" panose="020F0502020204030204" pitchFamily="34" charset="0"/>
              </a:rPr>
              <a:t>, pages </a:t>
            </a:r>
            <a:r>
              <a:rPr lang="en-US" sz="1000" dirty="0" smtClean="0">
                <a:latin typeface="Calibri" panose="020F0502020204030204" pitchFamily="34" charset="0"/>
              </a:rPr>
              <a:t>14-24</a:t>
            </a:r>
            <a:r>
              <a:rPr lang="en-US" sz="1000" dirty="0">
                <a:latin typeface="Calibri" panose="020F0502020204030204" pitchFamily="34" charset="0"/>
              </a:rPr>
              <a:t>, 2012</a:t>
            </a:r>
            <a:r>
              <a:rPr lang="en-US" sz="1000" dirty="0" smtClean="0">
                <a:latin typeface="Calibri" panose="020F0502020204030204" pitchFamily="34" charset="0"/>
              </a:rPr>
              <a:t>.</a:t>
            </a:r>
          </a:p>
          <a:p>
            <a:r>
              <a:rPr lang="en-US" sz="1000" dirty="0">
                <a:latin typeface="Calibri" panose="020F0502020204030204" pitchFamily="34" charset="0"/>
              </a:rPr>
              <a:t>[5] A. T. Nguyen, T. T. Nguyen, J. Al-</a:t>
            </a:r>
            <a:r>
              <a:rPr lang="en-US" sz="1000" dirty="0" err="1">
                <a:latin typeface="Calibri" panose="020F0502020204030204" pitchFamily="34" charset="0"/>
              </a:rPr>
              <a:t>Kofahi</a:t>
            </a:r>
            <a:r>
              <a:rPr lang="en-US" sz="1000" dirty="0">
                <a:latin typeface="Calibri" panose="020F0502020204030204" pitchFamily="34" charset="0"/>
              </a:rPr>
              <a:t>, H. </a:t>
            </a:r>
            <a:r>
              <a:rPr lang="en-US" sz="1000" dirty="0" smtClean="0">
                <a:latin typeface="Calibri" panose="020F0502020204030204" pitchFamily="34" charset="0"/>
              </a:rPr>
              <a:t>V. Nguyen</a:t>
            </a:r>
            <a:r>
              <a:rPr lang="en-US" sz="1000" dirty="0">
                <a:latin typeface="Calibri" panose="020F0502020204030204" pitchFamily="34" charset="0"/>
              </a:rPr>
              <a:t>, and T. N. Nguyen. A topic-based </a:t>
            </a:r>
            <a:r>
              <a:rPr lang="en-US" sz="1000" dirty="0" smtClean="0">
                <a:latin typeface="Calibri" panose="020F0502020204030204" pitchFamily="34" charset="0"/>
              </a:rPr>
              <a:t>approach for </a:t>
            </a:r>
            <a:r>
              <a:rPr lang="en-US" sz="1000" dirty="0">
                <a:latin typeface="Calibri" panose="020F0502020204030204" pitchFamily="34" charset="0"/>
              </a:rPr>
              <a:t>narrowing </a:t>
            </a:r>
            <a:r>
              <a:rPr lang="en-US" sz="1000" dirty="0" smtClean="0">
                <a:latin typeface="Calibri" panose="020F0502020204030204" pitchFamily="34" charset="0"/>
              </a:rPr>
              <a:t>the search </a:t>
            </a:r>
            <a:r>
              <a:rPr lang="en-US" sz="1000" dirty="0">
                <a:latin typeface="Calibri" panose="020F0502020204030204" pitchFamily="34" charset="0"/>
              </a:rPr>
              <a:t>space of buggy </a:t>
            </a:r>
            <a:r>
              <a:rPr lang="en-US" sz="1000" dirty="0" smtClean="0">
                <a:latin typeface="Calibri" panose="020F0502020204030204" pitchFamily="34" charset="0"/>
              </a:rPr>
              <a:t>files </a:t>
            </a:r>
            <a:r>
              <a:rPr lang="en-US" sz="1000" dirty="0">
                <a:latin typeface="Calibri" panose="020F0502020204030204" pitchFamily="34" charset="0"/>
              </a:rPr>
              <a:t>from </a:t>
            </a:r>
            <a:r>
              <a:rPr lang="en-US" sz="1000" dirty="0" smtClean="0">
                <a:latin typeface="Calibri" panose="020F0502020204030204" pitchFamily="34" charset="0"/>
              </a:rPr>
              <a:t>a bug </a:t>
            </a:r>
            <a:r>
              <a:rPr lang="en-US" sz="1000" dirty="0">
                <a:latin typeface="Calibri" panose="020F0502020204030204" pitchFamily="34" charset="0"/>
              </a:rPr>
              <a:t>report. In Proc. ASE '11, pages </a:t>
            </a:r>
            <a:r>
              <a:rPr lang="en-US" sz="1000" dirty="0" smtClean="0">
                <a:latin typeface="Calibri" panose="020F0502020204030204" pitchFamily="34" charset="0"/>
              </a:rPr>
              <a:t>263-272</a:t>
            </a:r>
            <a:r>
              <a:rPr lang="en-US" sz="1000" dirty="0">
                <a:latin typeface="Calibri" panose="020F0502020204030204" pitchFamily="34" charset="0"/>
              </a:rPr>
              <a:t>, 2011.</a:t>
            </a:r>
          </a:p>
        </p:txBody>
      </p:sp>
    </p:spTree>
    <p:extLst>
      <p:ext uri="{BB962C8B-B14F-4D97-AF65-F5344CB8AC3E}">
        <p14:creationId xmlns:p14="http://schemas.microsoft.com/office/powerpoint/2010/main" val="243375650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ChangeArrowheads="1"/>
          </p:cNvSpPr>
          <p:nvPr/>
        </p:nvSpPr>
        <p:spPr bwMode="white">
          <a:xfrm>
            <a:off x="0" y="0"/>
            <a:ext cx="9144000" cy="65405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45000"/>
              </a:spcBef>
              <a:buClr>
                <a:schemeClr val="tx1"/>
              </a:buClr>
              <a:buChar char="•"/>
              <a:defRPr kumimoji="1" sz="2400">
                <a:solidFill>
                  <a:schemeClr val="tx1"/>
                </a:solidFill>
                <a:latin typeface="Frutiger 55 Roman" pitchFamily="34" charset="0"/>
              </a:defRPr>
            </a:lvl1pPr>
            <a:lvl2pPr marL="742950" indent="-285750">
              <a:spcBef>
                <a:spcPct val="45000"/>
              </a:spcBef>
              <a:buClr>
                <a:schemeClr val="tx1"/>
              </a:buClr>
              <a:buChar char="–"/>
              <a:defRPr kumimoji="1" sz="2400">
                <a:solidFill>
                  <a:schemeClr val="tx1"/>
                </a:solidFill>
                <a:latin typeface="Frutiger 55 Roman" pitchFamily="34" charset="0"/>
              </a:defRPr>
            </a:lvl2pPr>
            <a:lvl3pPr marL="1143000" indent="-228600">
              <a:spcBef>
                <a:spcPct val="45000"/>
              </a:spcBef>
              <a:buClr>
                <a:schemeClr val="tx1"/>
              </a:buClr>
              <a:buChar char="•"/>
              <a:defRPr kumimoji="1" sz="2400">
                <a:solidFill>
                  <a:schemeClr val="tx1"/>
                </a:solidFill>
                <a:latin typeface="Frutiger 55 Roman" pitchFamily="34" charset="0"/>
              </a:defRPr>
            </a:lvl3pPr>
            <a:lvl4pPr marL="1600200" indent="-228600">
              <a:spcBef>
                <a:spcPct val="45000"/>
              </a:spcBef>
              <a:buClr>
                <a:schemeClr val="tx1"/>
              </a:buClr>
              <a:buChar char="–"/>
              <a:defRPr kumimoji="1" sz="2400">
                <a:solidFill>
                  <a:schemeClr val="tx1"/>
                </a:solidFill>
                <a:latin typeface="Frutiger 55 Roman" pitchFamily="34" charset="0"/>
              </a:defRPr>
            </a:lvl4pPr>
            <a:lvl5pPr marL="2057400" indent="-228600">
              <a:spcBef>
                <a:spcPct val="20000"/>
              </a:spcBef>
              <a:buClr>
                <a:schemeClr val="tx1"/>
              </a:buClr>
              <a:buChar char="»"/>
              <a:defRPr kumimoji="1" sz="2000">
                <a:solidFill>
                  <a:schemeClr val="tx1"/>
                </a:solidFill>
                <a:latin typeface="Frutiger 55 Roman" pitchFamily="34" charset="0"/>
              </a:defRPr>
            </a:lvl5pPr>
            <a:lvl6pPr marL="25146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6pPr>
            <a:lvl7pPr marL="29718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7pPr>
            <a:lvl8pPr marL="34290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8pPr>
            <a:lvl9pPr marL="38862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9pPr>
          </a:lstStyle>
          <a:p>
            <a:pPr>
              <a:spcBef>
                <a:spcPct val="0"/>
              </a:spcBef>
              <a:buClrTx/>
              <a:buFontTx/>
              <a:buNone/>
            </a:pPr>
            <a:endParaRPr kumimoji="0" lang="en-US" altLang="en-US">
              <a:latin typeface="Arial" charset="0"/>
            </a:endParaRPr>
          </a:p>
        </p:txBody>
      </p:sp>
      <p:sp>
        <p:nvSpPr>
          <p:cNvPr id="75779" name="标题 1"/>
          <p:cNvSpPr>
            <a:spLocks noGrp="1"/>
          </p:cNvSpPr>
          <p:nvPr>
            <p:ph type="title"/>
          </p:nvPr>
        </p:nvSpPr>
        <p:spPr>
          <a:xfrm>
            <a:off x="0" y="4763"/>
            <a:ext cx="9144000" cy="1143000"/>
          </a:xfrm>
        </p:spPr>
        <p:txBody>
          <a:bodyPr/>
          <a:lstStyle/>
          <a:p>
            <a:r>
              <a:rPr lang="en-US" altLang="en-US" sz="3000" dirty="0" smtClean="0">
                <a:solidFill>
                  <a:srgbClr val="296DC1"/>
                </a:solidFill>
                <a:latin typeface="Calibri" pitchFamily="34" charset="0"/>
              </a:rPr>
              <a:t>COMPARISONS</a:t>
            </a:r>
            <a:endParaRPr lang="en-US" altLang="en-US" sz="3000" dirty="0" smtClean="0">
              <a:solidFill>
                <a:srgbClr val="296DC1"/>
              </a:solidFill>
              <a:latin typeface="Calibri" pitchFamily="34" charset="0"/>
            </a:endParaRPr>
          </a:p>
        </p:txBody>
      </p:sp>
      <p:sp>
        <p:nvSpPr>
          <p:cNvPr id="11" name="页脚占位符 3"/>
          <p:cNvSpPr>
            <a:spLocks noGrp="1"/>
          </p:cNvSpPr>
          <p:nvPr>
            <p:ph type="ftr" sz="quarter" idx="10"/>
          </p:nvPr>
        </p:nvSpPr>
        <p:spPr>
          <a:xfrm>
            <a:off x="220663" y="6334125"/>
            <a:ext cx="8496300" cy="523875"/>
          </a:xfrm>
        </p:spPr>
        <p:txBody>
          <a:bodyPr/>
          <a:lstStyle/>
          <a:p>
            <a:pPr>
              <a:defRPr/>
            </a:pPr>
            <a:r>
              <a:rPr lang="en-US" altLang="en-US" dirty="0"/>
              <a:t>FSE 2014			VITAL Lab @ Ohio University</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232" y="1025966"/>
            <a:ext cx="3931768" cy="2392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93027" y="1025966"/>
            <a:ext cx="3931766" cy="2392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232" y="3796225"/>
            <a:ext cx="3931766" cy="2392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93027" y="3796224"/>
            <a:ext cx="3931766" cy="2392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1494241" y="3434648"/>
            <a:ext cx="2223750" cy="307777"/>
          </a:xfrm>
          <a:prstGeom prst="rect">
            <a:avLst/>
          </a:prstGeom>
        </p:spPr>
        <p:txBody>
          <a:bodyPr wrap="none">
            <a:spAutoFit/>
          </a:bodyPr>
          <a:lstStyle/>
          <a:p>
            <a:pPr algn="ctr"/>
            <a:r>
              <a:rPr lang="en-US" sz="1400" dirty="0">
                <a:latin typeface="Calibri" panose="020F0502020204030204" pitchFamily="34" charset="0"/>
              </a:rPr>
              <a:t>Accuracy graphs on </a:t>
            </a:r>
            <a:r>
              <a:rPr lang="en-US" sz="1400" dirty="0" err="1" smtClean="0">
                <a:latin typeface="Calibri" panose="020F0502020204030204" pitchFamily="34" charset="0"/>
              </a:rPr>
              <a:t>AspectJ</a:t>
            </a:r>
            <a:endParaRPr lang="en-US" sz="1400" dirty="0">
              <a:latin typeface="Calibri" panose="020F0502020204030204" pitchFamily="34" charset="0"/>
            </a:endParaRPr>
          </a:p>
        </p:txBody>
      </p:sp>
      <p:sp>
        <p:nvSpPr>
          <p:cNvPr id="10" name="矩形 9"/>
          <p:cNvSpPr/>
          <p:nvPr/>
        </p:nvSpPr>
        <p:spPr>
          <a:xfrm>
            <a:off x="5709419" y="3418377"/>
            <a:ext cx="1898982" cy="307777"/>
          </a:xfrm>
          <a:prstGeom prst="rect">
            <a:avLst/>
          </a:prstGeom>
        </p:spPr>
        <p:txBody>
          <a:bodyPr wrap="none">
            <a:spAutoFit/>
          </a:bodyPr>
          <a:lstStyle/>
          <a:p>
            <a:pPr algn="ctr"/>
            <a:r>
              <a:rPr lang="en-US" sz="1400" dirty="0">
                <a:latin typeface="Calibri" panose="020F0502020204030204" pitchFamily="34" charset="0"/>
              </a:rPr>
              <a:t>Accuracy graphs on </a:t>
            </a:r>
            <a:r>
              <a:rPr lang="en-US" sz="1400" dirty="0" err="1" smtClean="0">
                <a:latin typeface="Calibri" panose="020F0502020204030204" pitchFamily="34" charset="0"/>
              </a:rPr>
              <a:t>Birt</a:t>
            </a:r>
            <a:endParaRPr lang="en-US" sz="1400" dirty="0">
              <a:latin typeface="Calibri" panose="020F0502020204030204" pitchFamily="34" charset="0"/>
            </a:endParaRPr>
          </a:p>
        </p:txBody>
      </p:sp>
      <p:sp>
        <p:nvSpPr>
          <p:cNvPr id="12" name="矩形 11"/>
          <p:cNvSpPr/>
          <p:nvPr/>
        </p:nvSpPr>
        <p:spPr>
          <a:xfrm>
            <a:off x="1103176" y="6159912"/>
            <a:ext cx="3005887" cy="307777"/>
          </a:xfrm>
          <a:prstGeom prst="rect">
            <a:avLst/>
          </a:prstGeom>
        </p:spPr>
        <p:txBody>
          <a:bodyPr wrap="none">
            <a:spAutoFit/>
          </a:bodyPr>
          <a:lstStyle/>
          <a:p>
            <a:pPr algn="ctr"/>
            <a:r>
              <a:rPr lang="en-US" sz="1400" dirty="0">
                <a:latin typeface="Calibri" panose="020F0502020204030204" pitchFamily="34" charset="0"/>
              </a:rPr>
              <a:t>Accuracy graphs on </a:t>
            </a:r>
            <a:r>
              <a:rPr lang="en-US" sz="1400" dirty="0" smtClean="0">
                <a:latin typeface="Calibri" panose="020F0502020204030204" pitchFamily="34" charset="0"/>
              </a:rPr>
              <a:t>Eclipse Platform UI</a:t>
            </a:r>
            <a:endParaRPr lang="en-US" sz="1400" dirty="0">
              <a:latin typeface="Calibri" panose="020F0502020204030204" pitchFamily="34" charset="0"/>
            </a:endParaRPr>
          </a:p>
        </p:txBody>
      </p:sp>
      <p:sp>
        <p:nvSpPr>
          <p:cNvPr id="13" name="矩形 12"/>
          <p:cNvSpPr/>
          <p:nvPr/>
        </p:nvSpPr>
        <p:spPr>
          <a:xfrm>
            <a:off x="5713619" y="6158083"/>
            <a:ext cx="1890582" cy="307777"/>
          </a:xfrm>
          <a:prstGeom prst="rect">
            <a:avLst/>
          </a:prstGeom>
        </p:spPr>
        <p:txBody>
          <a:bodyPr wrap="none">
            <a:spAutoFit/>
          </a:bodyPr>
          <a:lstStyle/>
          <a:p>
            <a:pPr algn="ctr"/>
            <a:r>
              <a:rPr lang="en-US" sz="1400" dirty="0">
                <a:latin typeface="Calibri" panose="020F0502020204030204" pitchFamily="34" charset="0"/>
              </a:rPr>
              <a:t>Accuracy graphs on </a:t>
            </a:r>
            <a:r>
              <a:rPr lang="en-US" sz="1400" dirty="0" smtClean="0">
                <a:latin typeface="Calibri" panose="020F0502020204030204" pitchFamily="34" charset="0"/>
              </a:rPr>
              <a:t>JDT</a:t>
            </a:r>
            <a:endParaRPr lang="en-US" sz="1400" dirty="0">
              <a:latin typeface="Calibri" panose="020F0502020204030204" pitchFamily="34" charset="0"/>
            </a:endParaRPr>
          </a:p>
        </p:txBody>
      </p:sp>
    </p:spTree>
    <p:extLst>
      <p:ext uri="{BB962C8B-B14F-4D97-AF65-F5344CB8AC3E}">
        <p14:creationId xmlns:p14="http://schemas.microsoft.com/office/powerpoint/2010/main" val="36277707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051"/>
                                        </p:tgtEl>
                                        <p:attrNameLst>
                                          <p:attrName>style.visibility</p:attrName>
                                        </p:attrNameLst>
                                      </p:cBhvr>
                                      <p:to>
                                        <p:strVal val="visible"/>
                                      </p:to>
                                    </p:set>
                                    <p:animEffect transition="in" filter="fade">
                                      <p:cBhvr>
                                        <p:cTn id="15" dur="500"/>
                                        <p:tgtEl>
                                          <p:spTgt spid="205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052"/>
                                        </p:tgtEl>
                                        <p:attrNameLst>
                                          <p:attrName>style.visibility</p:attrName>
                                        </p:attrNameLst>
                                      </p:cBhvr>
                                      <p:to>
                                        <p:strVal val="visible"/>
                                      </p:to>
                                    </p:set>
                                    <p:animEffect transition="in" filter="fade">
                                      <p:cBhvr>
                                        <p:cTn id="23" dur="500"/>
                                        <p:tgtEl>
                                          <p:spTgt spid="205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053"/>
                                        </p:tgtEl>
                                        <p:attrNameLst>
                                          <p:attrName>style.visibility</p:attrName>
                                        </p:attrNameLst>
                                      </p:cBhvr>
                                      <p:to>
                                        <p:strVal val="visible"/>
                                      </p:to>
                                    </p:set>
                                    <p:animEffect transition="in" filter="fade">
                                      <p:cBhvr>
                                        <p:cTn id="31" dur="500"/>
                                        <p:tgtEl>
                                          <p:spTgt spid="205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P spid="12" grpId="0"/>
      <p:bldP spid="1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ChangeArrowheads="1"/>
          </p:cNvSpPr>
          <p:nvPr/>
        </p:nvSpPr>
        <p:spPr bwMode="white">
          <a:xfrm>
            <a:off x="0" y="0"/>
            <a:ext cx="9144000" cy="65405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45000"/>
              </a:spcBef>
              <a:buClr>
                <a:schemeClr val="tx1"/>
              </a:buClr>
              <a:buChar char="•"/>
              <a:defRPr kumimoji="1" sz="2400">
                <a:solidFill>
                  <a:schemeClr val="tx1"/>
                </a:solidFill>
                <a:latin typeface="Frutiger 55 Roman" pitchFamily="34" charset="0"/>
              </a:defRPr>
            </a:lvl1pPr>
            <a:lvl2pPr marL="742950" indent="-285750">
              <a:spcBef>
                <a:spcPct val="45000"/>
              </a:spcBef>
              <a:buClr>
                <a:schemeClr val="tx1"/>
              </a:buClr>
              <a:buChar char="–"/>
              <a:defRPr kumimoji="1" sz="2400">
                <a:solidFill>
                  <a:schemeClr val="tx1"/>
                </a:solidFill>
                <a:latin typeface="Frutiger 55 Roman" pitchFamily="34" charset="0"/>
              </a:defRPr>
            </a:lvl2pPr>
            <a:lvl3pPr marL="1143000" indent="-228600">
              <a:spcBef>
                <a:spcPct val="45000"/>
              </a:spcBef>
              <a:buClr>
                <a:schemeClr val="tx1"/>
              </a:buClr>
              <a:buChar char="•"/>
              <a:defRPr kumimoji="1" sz="2400">
                <a:solidFill>
                  <a:schemeClr val="tx1"/>
                </a:solidFill>
                <a:latin typeface="Frutiger 55 Roman" pitchFamily="34" charset="0"/>
              </a:defRPr>
            </a:lvl3pPr>
            <a:lvl4pPr marL="1600200" indent="-228600">
              <a:spcBef>
                <a:spcPct val="45000"/>
              </a:spcBef>
              <a:buClr>
                <a:schemeClr val="tx1"/>
              </a:buClr>
              <a:buChar char="–"/>
              <a:defRPr kumimoji="1" sz="2400">
                <a:solidFill>
                  <a:schemeClr val="tx1"/>
                </a:solidFill>
                <a:latin typeface="Frutiger 55 Roman" pitchFamily="34" charset="0"/>
              </a:defRPr>
            </a:lvl4pPr>
            <a:lvl5pPr marL="2057400" indent="-228600">
              <a:spcBef>
                <a:spcPct val="20000"/>
              </a:spcBef>
              <a:buClr>
                <a:schemeClr val="tx1"/>
              </a:buClr>
              <a:buChar char="»"/>
              <a:defRPr kumimoji="1" sz="2000">
                <a:solidFill>
                  <a:schemeClr val="tx1"/>
                </a:solidFill>
                <a:latin typeface="Frutiger 55 Roman" pitchFamily="34" charset="0"/>
              </a:defRPr>
            </a:lvl5pPr>
            <a:lvl6pPr marL="25146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6pPr>
            <a:lvl7pPr marL="29718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7pPr>
            <a:lvl8pPr marL="34290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8pPr>
            <a:lvl9pPr marL="38862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9pPr>
          </a:lstStyle>
          <a:p>
            <a:pPr>
              <a:spcBef>
                <a:spcPct val="0"/>
              </a:spcBef>
              <a:buClrTx/>
              <a:buFontTx/>
              <a:buNone/>
            </a:pPr>
            <a:endParaRPr kumimoji="0" lang="en-US" altLang="en-US">
              <a:latin typeface="Arial" charset="0"/>
            </a:endParaRPr>
          </a:p>
        </p:txBody>
      </p:sp>
      <p:sp>
        <p:nvSpPr>
          <p:cNvPr id="75779" name="标题 1"/>
          <p:cNvSpPr>
            <a:spLocks noGrp="1"/>
          </p:cNvSpPr>
          <p:nvPr>
            <p:ph type="title"/>
          </p:nvPr>
        </p:nvSpPr>
        <p:spPr>
          <a:xfrm>
            <a:off x="0" y="4763"/>
            <a:ext cx="9144000" cy="1143000"/>
          </a:xfrm>
        </p:spPr>
        <p:txBody>
          <a:bodyPr/>
          <a:lstStyle/>
          <a:p>
            <a:r>
              <a:rPr lang="en-US" altLang="en-US" sz="3000" dirty="0" smtClean="0">
                <a:solidFill>
                  <a:srgbClr val="296DC1"/>
                </a:solidFill>
                <a:latin typeface="Calibri" pitchFamily="34" charset="0"/>
              </a:rPr>
              <a:t>COMPARISONS</a:t>
            </a:r>
            <a:endParaRPr lang="en-US" altLang="en-US" sz="3000" dirty="0" smtClean="0">
              <a:solidFill>
                <a:srgbClr val="296DC1"/>
              </a:solidFill>
              <a:latin typeface="Calibri" pitchFamily="34" charset="0"/>
            </a:endParaRPr>
          </a:p>
        </p:txBody>
      </p:sp>
      <p:sp>
        <p:nvSpPr>
          <p:cNvPr id="11" name="页脚占位符 3"/>
          <p:cNvSpPr>
            <a:spLocks noGrp="1"/>
          </p:cNvSpPr>
          <p:nvPr>
            <p:ph type="ftr" sz="quarter" idx="10"/>
          </p:nvPr>
        </p:nvSpPr>
        <p:spPr>
          <a:xfrm>
            <a:off x="220663" y="6334125"/>
            <a:ext cx="8496300" cy="523875"/>
          </a:xfrm>
        </p:spPr>
        <p:txBody>
          <a:bodyPr/>
          <a:lstStyle/>
          <a:p>
            <a:pPr>
              <a:defRPr/>
            </a:pPr>
            <a:r>
              <a:rPr lang="en-US" altLang="en-US" dirty="0"/>
              <a:t>FSE 2014			VITAL Lab @ Ohio University</a:t>
            </a:r>
          </a:p>
        </p:txBody>
      </p:sp>
      <p:sp>
        <p:nvSpPr>
          <p:cNvPr id="2" name="矩形 1"/>
          <p:cNvSpPr/>
          <p:nvPr/>
        </p:nvSpPr>
        <p:spPr>
          <a:xfrm>
            <a:off x="1623636" y="3434648"/>
            <a:ext cx="1964961" cy="307777"/>
          </a:xfrm>
          <a:prstGeom prst="rect">
            <a:avLst/>
          </a:prstGeom>
        </p:spPr>
        <p:txBody>
          <a:bodyPr wrap="none">
            <a:spAutoFit/>
          </a:bodyPr>
          <a:lstStyle/>
          <a:p>
            <a:pPr algn="ctr"/>
            <a:r>
              <a:rPr lang="en-US" sz="1400" dirty="0">
                <a:latin typeface="Calibri" panose="020F0502020204030204" pitchFamily="34" charset="0"/>
              </a:rPr>
              <a:t>Accuracy graphs on </a:t>
            </a:r>
            <a:r>
              <a:rPr lang="en-US" sz="1400" dirty="0" smtClean="0">
                <a:latin typeface="Calibri" panose="020F0502020204030204" pitchFamily="34" charset="0"/>
              </a:rPr>
              <a:t>SWT</a:t>
            </a:r>
            <a:endParaRPr lang="en-US" sz="1400" dirty="0">
              <a:latin typeface="Calibri" panose="020F0502020204030204" pitchFamily="34" charset="0"/>
            </a:endParaRPr>
          </a:p>
        </p:txBody>
      </p:sp>
      <p:sp>
        <p:nvSpPr>
          <p:cNvPr id="10" name="矩形 9"/>
          <p:cNvSpPr/>
          <p:nvPr/>
        </p:nvSpPr>
        <p:spPr>
          <a:xfrm>
            <a:off x="5576306" y="3418377"/>
            <a:ext cx="2165208" cy="307777"/>
          </a:xfrm>
          <a:prstGeom prst="rect">
            <a:avLst/>
          </a:prstGeom>
        </p:spPr>
        <p:txBody>
          <a:bodyPr wrap="none">
            <a:spAutoFit/>
          </a:bodyPr>
          <a:lstStyle/>
          <a:p>
            <a:pPr algn="ctr"/>
            <a:r>
              <a:rPr lang="en-US" sz="1400" dirty="0">
                <a:latin typeface="Calibri" panose="020F0502020204030204" pitchFamily="34" charset="0"/>
              </a:rPr>
              <a:t>Accuracy graphs on </a:t>
            </a:r>
            <a:r>
              <a:rPr lang="en-US" sz="1400" dirty="0" smtClean="0">
                <a:latin typeface="Calibri" panose="020F0502020204030204" pitchFamily="34" charset="0"/>
              </a:rPr>
              <a:t>Tomcat</a:t>
            </a:r>
            <a:endParaRPr lang="en-US" sz="1400" dirty="0">
              <a:latin typeface="Calibri" panose="020F0502020204030204" pitchFamily="34" charset="0"/>
            </a:endParaRPr>
          </a:p>
        </p:txBody>
      </p:sp>
      <p:sp>
        <p:nvSpPr>
          <p:cNvPr id="12" name="矩形 11"/>
          <p:cNvSpPr/>
          <p:nvPr/>
        </p:nvSpPr>
        <p:spPr>
          <a:xfrm>
            <a:off x="2338257" y="6159912"/>
            <a:ext cx="535724" cy="307777"/>
          </a:xfrm>
          <a:prstGeom prst="rect">
            <a:avLst/>
          </a:prstGeom>
        </p:spPr>
        <p:txBody>
          <a:bodyPr wrap="none">
            <a:spAutoFit/>
          </a:bodyPr>
          <a:lstStyle/>
          <a:p>
            <a:pPr algn="ctr"/>
            <a:r>
              <a:rPr lang="en-US" sz="1400" dirty="0" smtClean="0">
                <a:latin typeface="Calibri" panose="020F0502020204030204" pitchFamily="34" charset="0"/>
              </a:rPr>
              <a:t>MAP</a:t>
            </a:r>
            <a:endParaRPr lang="en-US" sz="1400" dirty="0">
              <a:latin typeface="Calibri" panose="020F0502020204030204" pitchFamily="34" charset="0"/>
            </a:endParaRPr>
          </a:p>
        </p:txBody>
      </p:sp>
      <p:sp>
        <p:nvSpPr>
          <p:cNvPr id="13" name="矩形 12"/>
          <p:cNvSpPr/>
          <p:nvPr/>
        </p:nvSpPr>
        <p:spPr>
          <a:xfrm>
            <a:off x="6391849" y="6158083"/>
            <a:ext cx="534122" cy="307777"/>
          </a:xfrm>
          <a:prstGeom prst="rect">
            <a:avLst/>
          </a:prstGeom>
        </p:spPr>
        <p:txBody>
          <a:bodyPr wrap="none">
            <a:spAutoFit/>
          </a:bodyPr>
          <a:lstStyle/>
          <a:p>
            <a:pPr algn="ctr"/>
            <a:r>
              <a:rPr lang="en-US" sz="1400" dirty="0" smtClean="0">
                <a:latin typeface="Calibri" panose="020F0502020204030204" pitchFamily="34" charset="0"/>
              </a:rPr>
              <a:t>MRR</a:t>
            </a:r>
            <a:endParaRPr lang="en-US" sz="1400" dirty="0">
              <a:latin typeface="Calibri" panose="020F0502020204030204" pitchFamily="34"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231" y="1025966"/>
            <a:ext cx="3931765" cy="2392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93026" y="1025966"/>
            <a:ext cx="3931765" cy="2392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235" y="3796224"/>
            <a:ext cx="3931768" cy="2392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93027" y="3796224"/>
            <a:ext cx="3931766" cy="2392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924345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500"/>
                                        <p:tgtEl>
                                          <p:spTgt spid="307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075"/>
                                        </p:tgtEl>
                                        <p:attrNameLst>
                                          <p:attrName>style.visibility</p:attrName>
                                        </p:attrNameLst>
                                      </p:cBhvr>
                                      <p:to>
                                        <p:strVal val="visible"/>
                                      </p:to>
                                    </p:set>
                                    <p:animEffect transition="in" filter="fade">
                                      <p:cBhvr>
                                        <p:cTn id="15" dur="500"/>
                                        <p:tgtEl>
                                          <p:spTgt spid="307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076"/>
                                        </p:tgtEl>
                                        <p:attrNameLst>
                                          <p:attrName>style.visibility</p:attrName>
                                        </p:attrNameLst>
                                      </p:cBhvr>
                                      <p:to>
                                        <p:strVal val="visible"/>
                                      </p:to>
                                    </p:set>
                                    <p:animEffect transition="in" filter="fade">
                                      <p:cBhvr>
                                        <p:cTn id="23" dur="500"/>
                                        <p:tgtEl>
                                          <p:spTgt spid="307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077"/>
                                        </p:tgtEl>
                                        <p:attrNameLst>
                                          <p:attrName>style.visibility</p:attrName>
                                        </p:attrNameLst>
                                      </p:cBhvr>
                                      <p:to>
                                        <p:strVal val="visible"/>
                                      </p:to>
                                    </p:set>
                                    <p:animEffect transition="in" filter="fade">
                                      <p:cBhvr>
                                        <p:cTn id="31" dur="500"/>
                                        <p:tgtEl>
                                          <p:spTgt spid="307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P spid="12" grpId="0"/>
      <p:bldP spid="1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ChangeArrowheads="1"/>
          </p:cNvSpPr>
          <p:nvPr/>
        </p:nvSpPr>
        <p:spPr bwMode="white">
          <a:xfrm>
            <a:off x="0" y="0"/>
            <a:ext cx="9144000" cy="65405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45000"/>
              </a:spcBef>
              <a:buClr>
                <a:schemeClr val="tx1"/>
              </a:buClr>
              <a:buChar char="•"/>
              <a:defRPr kumimoji="1" sz="2400">
                <a:solidFill>
                  <a:schemeClr val="tx1"/>
                </a:solidFill>
                <a:latin typeface="Frutiger 55 Roman" pitchFamily="34" charset="0"/>
              </a:defRPr>
            </a:lvl1pPr>
            <a:lvl2pPr marL="742950" indent="-285750">
              <a:spcBef>
                <a:spcPct val="45000"/>
              </a:spcBef>
              <a:buClr>
                <a:schemeClr val="tx1"/>
              </a:buClr>
              <a:buChar char="–"/>
              <a:defRPr kumimoji="1" sz="2400">
                <a:solidFill>
                  <a:schemeClr val="tx1"/>
                </a:solidFill>
                <a:latin typeface="Frutiger 55 Roman" pitchFamily="34" charset="0"/>
              </a:defRPr>
            </a:lvl2pPr>
            <a:lvl3pPr marL="1143000" indent="-228600">
              <a:spcBef>
                <a:spcPct val="45000"/>
              </a:spcBef>
              <a:buClr>
                <a:schemeClr val="tx1"/>
              </a:buClr>
              <a:buChar char="•"/>
              <a:defRPr kumimoji="1" sz="2400">
                <a:solidFill>
                  <a:schemeClr val="tx1"/>
                </a:solidFill>
                <a:latin typeface="Frutiger 55 Roman" pitchFamily="34" charset="0"/>
              </a:defRPr>
            </a:lvl3pPr>
            <a:lvl4pPr marL="1600200" indent="-228600">
              <a:spcBef>
                <a:spcPct val="45000"/>
              </a:spcBef>
              <a:buClr>
                <a:schemeClr val="tx1"/>
              </a:buClr>
              <a:buChar char="–"/>
              <a:defRPr kumimoji="1" sz="2400">
                <a:solidFill>
                  <a:schemeClr val="tx1"/>
                </a:solidFill>
                <a:latin typeface="Frutiger 55 Roman" pitchFamily="34" charset="0"/>
              </a:defRPr>
            </a:lvl4pPr>
            <a:lvl5pPr marL="2057400" indent="-228600">
              <a:spcBef>
                <a:spcPct val="20000"/>
              </a:spcBef>
              <a:buClr>
                <a:schemeClr val="tx1"/>
              </a:buClr>
              <a:buChar char="»"/>
              <a:defRPr kumimoji="1" sz="2000">
                <a:solidFill>
                  <a:schemeClr val="tx1"/>
                </a:solidFill>
                <a:latin typeface="Frutiger 55 Roman" pitchFamily="34" charset="0"/>
              </a:defRPr>
            </a:lvl5pPr>
            <a:lvl6pPr marL="25146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6pPr>
            <a:lvl7pPr marL="29718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7pPr>
            <a:lvl8pPr marL="34290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8pPr>
            <a:lvl9pPr marL="38862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9pPr>
          </a:lstStyle>
          <a:p>
            <a:pPr>
              <a:spcBef>
                <a:spcPct val="0"/>
              </a:spcBef>
              <a:buClrTx/>
              <a:buFontTx/>
              <a:buNone/>
            </a:pPr>
            <a:endParaRPr kumimoji="0" lang="en-US" altLang="en-US">
              <a:latin typeface="Arial" charset="0"/>
            </a:endParaRPr>
          </a:p>
        </p:txBody>
      </p:sp>
      <p:sp>
        <p:nvSpPr>
          <p:cNvPr id="75779" name="标题 1"/>
          <p:cNvSpPr>
            <a:spLocks noGrp="1"/>
          </p:cNvSpPr>
          <p:nvPr>
            <p:ph type="title"/>
          </p:nvPr>
        </p:nvSpPr>
        <p:spPr>
          <a:xfrm>
            <a:off x="0" y="4763"/>
            <a:ext cx="9144000" cy="1143000"/>
          </a:xfrm>
        </p:spPr>
        <p:txBody>
          <a:bodyPr/>
          <a:lstStyle/>
          <a:p>
            <a:r>
              <a:rPr lang="en-US" altLang="en-US" sz="3000" dirty="0" smtClean="0">
                <a:solidFill>
                  <a:srgbClr val="296DC1"/>
                </a:solidFill>
                <a:latin typeface="Calibri" pitchFamily="34" charset="0"/>
              </a:rPr>
              <a:t>COMPARISONS</a:t>
            </a:r>
            <a:endParaRPr lang="en-US" altLang="en-US" sz="3000" dirty="0" smtClean="0">
              <a:solidFill>
                <a:srgbClr val="296DC1"/>
              </a:solidFill>
              <a:latin typeface="Calibri" pitchFamily="34" charset="0"/>
            </a:endParaRPr>
          </a:p>
        </p:txBody>
      </p:sp>
      <p:sp>
        <p:nvSpPr>
          <p:cNvPr id="11" name="页脚占位符 3"/>
          <p:cNvSpPr>
            <a:spLocks noGrp="1"/>
          </p:cNvSpPr>
          <p:nvPr>
            <p:ph type="ftr" sz="quarter" idx="10"/>
          </p:nvPr>
        </p:nvSpPr>
        <p:spPr>
          <a:xfrm>
            <a:off x="220663" y="6334125"/>
            <a:ext cx="8496300" cy="523875"/>
          </a:xfrm>
        </p:spPr>
        <p:txBody>
          <a:bodyPr/>
          <a:lstStyle/>
          <a:p>
            <a:pPr>
              <a:defRPr/>
            </a:pPr>
            <a:r>
              <a:rPr lang="en-US" altLang="en-US" dirty="0"/>
              <a:t>FSE 2014			VITAL Lab @ Ohio University</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5082" y="2172540"/>
            <a:ext cx="7153835" cy="13966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矩形 4"/>
          <p:cNvSpPr/>
          <p:nvPr/>
        </p:nvSpPr>
        <p:spPr>
          <a:xfrm>
            <a:off x="995083" y="3569210"/>
            <a:ext cx="7153834" cy="707886"/>
          </a:xfrm>
          <a:prstGeom prst="rect">
            <a:avLst/>
          </a:prstGeom>
        </p:spPr>
        <p:txBody>
          <a:bodyPr wrap="square">
            <a:spAutoFit/>
          </a:bodyPr>
          <a:lstStyle/>
          <a:p>
            <a:r>
              <a:rPr lang="en-US" sz="2000" dirty="0">
                <a:latin typeface="Calibri" panose="020F0502020204030204" pitchFamily="34" charset="0"/>
              </a:rPr>
              <a:t>Comparison between </a:t>
            </a:r>
            <a:r>
              <a:rPr lang="en-US" sz="2000" dirty="0" err="1">
                <a:latin typeface="Calibri" panose="020F0502020204030204" pitchFamily="34" charset="0"/>
              </a:rPr>
              <a:t>BugScout</a:t>
            </a:r>
            <a:r>
              <a:rPr lang="en-US" sz="2000" dirty="0">
                <a:latin typeface="Calibri" panose="020F0502020204030204" pitchFamily="34" charset="0"/>
              </a:rPr>
              <a:t> (BS) </a:t>
            </a:r>
            <a:r>
              <a:rPr lang="en-US" sz="2000" dirty="0" smtClean="0">
                <a:latin typeface="Calibri" panose="020F0502020204030204" pitchFamily="34" charset="0"/>
              </a:rPr>
              <a:t>and Learning-to-Rank </a:t>
            </a:r>
            <a:r>
              <a:rPr lang="en-US" sz="2000" dirty="0">
                <a:latin typeface="Calibri" panose="020F0502020204030204" pitchFamily="34" charset="0"/>
              </a:rPr>
              <a:t>(LR) on </a:t>
            </a:r>
            <a:r>
              <a:rPr lang="en-US" sz="2000" dirty="0" smtClean="0">
                <a:latin typeface="Calibri" panose="020F0502020204030204" pitchFamily="34" charset="0"/>
              </a:rPr>
              <a:t>a replicated data set.</a:t>
            </a:r>
            <a:endParaRPr lang="en-US" sz="2000" dirty="0">
              <a:latin typeface="Calibri" panose="020F0502020204030204" pitchFamily="34" charset="0"/>
            </a:endParaRPr>
          </a:p>
        </p:txBody>
      </p:sp>
    </p:spTree>
    <p:extLst>
      <p:ext uri="{BB962C8B-B14F-4D97-AF65-F5344CB8AC3E}">
        <p14:creationId xmlns:p14="http://schemas.microsoft.com/office/powerpoint/2010/main" val="3317450517"/>
      </p:ext>
    </p:extLst>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white">
          <a:xfrm>
            <a:off x="0" y="0"/>
            <a:ext cx="9144000" cy="65405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45000"/>
              </a:spcBef>
              <a:buClr>
                <a:schemeClr val="tx1"/>
              </a:buClr>
              <a:buChar char="•"/>
              <a:defRPr kumimoji="1" sz="2400">
                <a:solidFill>
                  <a:schemeClr val="tx1"/>
                </a:solidFill>
                <a:latin typeface="Frutiger 55 Roman" pitchFamily="34" charset="0"/>
              </a:defRPr>
            </a:lvl1pPr>
            <a:lvl2pPr marL="742950" indent="-285750">
              <a:spcBef>
                <a:spcPct val="45000"/>
              </a:spcBef>
              <a:buClr>
                <a:schemeClr val="tx1"/>
              </a:buClr>
              <a:buChar char="–"/>
              <a:defRPr kumimoji="1" sz="2400">
                <a:solidFill>
                  <a:schemeClr val="tx1"/>
                </a:solidFill>
                <a:latin typeface="Frutiger 55 Roman" pitchFamily="34" charset="0"/>
              </a:defRPr>
            </a:lvl2pPr>
            <a:lvl3pPr marL="1143000" indent="-228600">
              <a:spcBef>
                <a:spcPct val="45000"/>
              </a:spcBef>
              <a:buClr>
                <a:schemeClr val="tx1"/>
              </a:buClr>
              <a:buChar char="•"/>
              <a:defRPr kumimoji="1" sz="2400">
                <a:solidFill>
                  <a:schemeClr val="tx1"/>
                </a:solidFill>
                <a:latin typeface="Frutiger 55 Roman" pitchFamily="34" charset="0"/>
              </a:defRPr>
            </a:lvl3pPr>
            <a:lvl4pPr marL="1600200" indent="-228600">
              <a:spcBef>
                <a:spcPct val="45000"/>
              </a:spcBef>
              <a:buClr>
                <a:schemeClr val="tx1"/>
              </a:buClr>
              <a:buChar char="–"/>
              <a:defRPr kumimoji="1" sz="2400">
                <a:solidFill>
                  <a:schemeClr val="tx1"/>
                </a:solidFill>
                <a:latin typeface="Frutiger 55 Roman" pitchFamily="34" charset="0"/>
              </a:defRPr>
            </a:lvl4pPr>
            <a:lvl5pPr marL="2057400" indent="-228600">
              <a:spcBef>
                <a:spcPct val="20000"/>
              </a:spcBef>
              <a:buClr>
                <a:schemeClr val="tx1"/>
              </a:buClr>
              <a:buChar char="»"/>
              <a:defRPr kumimoji="1" sz="2000">
                <a:solidFill>
                  <a:schemeClr val="tx1"/>
                </a:solidFill>
                <a:latin typeface="Frutiger 55 Roman" pitchFamily="34" charset="0"/>
              </a:defRPr>
            </a:lvl5pPr>
            <a:lvl6pPr marL="25146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6pPr>
            <a:lvl7pPr marL="29718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7pPr>
            <a:lvl8pPr marL="34290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8pPr>
            <a:lvl9pPr marL="38862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9pPr>
          </a:lstStyle>
          <a:p>
            <a:pPr>
              <a:spcBef>
                <a:spcPct val="0"/>
              </a:spcBef>
              <a:buClrTx/>
              <a:buFontTx/>
              <a:buNone/>
            </a:pPr>
            <a:endParaRPr kumimoji="0" lang="en-US" altLang="en-US">
              <a:latin typeface="Arial" charset="0"/>
            </a:endParaRPr>
          </a:p>
        </p:txBody>
      </p:sp>
      <p:sp>
        <p:nvSpPr>
          <p:cNvPr id="5123" name="标题 1"/>
          <p:cNvSpPr>
            <a:spLocks noGrp="1"/>
          </p:cNvSpPr>
          <p:nvPr>
            <p:ph type="title"/>
          </p:nvPr>
        </p:nvSpPr>
        <p:spPr>
          <a:xfrm>
            <a:off x="0" y="4763"/>
            <a:ext cx="9144000" cy="1143000"/>
          </a:xfrm>
        </p:spPr>
        <p:txBody>
          <a:bodyPr/>
          <a:lstStyle/>
          <a:p>
            <a:r>
              <a:rPr lang="en-US" altLang="en-US" sz="3000" smtClean="0">
                <a:solidFill>
                  <a:srgbClr val="296DC1"/>
                </a:solidFill>
                <a:latin typeface="Calibri" pitchFamily="34" charset="0"/>
              </a:rPr>
              <a:t>INTRODUCTION AND MOTIVATION</a:t>
            </a:r>
          </a:p>
        </p:txBody>
      </p:sp>
      <p:sp>
        <p:nvSpPr>
          <p:cNvPr id="5124" name="内容占位符 2"/>
          <p:cNvSpPr>
            <a:spLocks noGrp="1"/>
          </p:cNvSpPr>
          <p:nvPr>
            <p:ph idx="1"/>
          </p:nvPr>
        </p:nvSpPr>
        <p:spPr>
          <a:xfrm>
            <a:off x="963613" y="1169988"/>
            <a:ext cx="7467600" cy="1963737"/>
          </a:xfrm>
          <a:ln>
            <a:solidFill>
              <a:schemeClr val="tx1"/>
            </a:solidFill>
            <a:miter lim="800000"/>
            <a:headEnd/>
            <a:tailEnd/>
          </a:ln>
        </p:spPr>
        <p:txBody>
          <a:bodyPr/>
          <a:lstStyle/>
          <a:p>
            <a:pPr marL="0" indent="0">
              <a:buFontTx/>
              <a:buNone/>
            </a:pPr>
            <a:r>
              <a:rPr lang="en-US" altLang="en-US" sz="2000" b="1" smtClean="0">
                <a:latin typeface="Calibri" pitchFamily="34" charset="0"/>
              </a:rPr>
              <a:t>Bug ID</a:t>
            </a:r>
            <a:r>
              <a:rPr lang="en-US" altLang="en-US" sz="2000" smtClean="0">
                <a:latin typeface="Calibri" pitchFamily="34" charset="0"/>
              </a:rPr>
              <a:t>: 339286</a:t>
            </a:r>
          </a:p>
          <a:p>
            <a:pPr marL="0" indent="0">
              <a:buFontTx/>
              <a:buNone/>
            </a:pPr>
            <a:r>
              <a:rPr lang="en-US" altLang="en-US" sz="2000" b="1" smtClean="0">
                <a:latin typeface="Calibri" pitchFamily="34" charset="0"/>
              </a:rPr>
              <a:t>Summary</a:t>
            </a:r>
            <a:r>
              <a:rPr lang="en-US" altLang="en-US" sz="2000" smtClean="0">
                <a:latin typeface="Calibri" pitchFamily="34" charset="0"/>
              </a:rPr>
              <a:t>: Toolbars missing icons and show wrong menus.</a:t>
            </a:r>
          </a:p>
          <a:p>
            <a:pPr marL="0" indent="0">
              <a:buFontTx/>
              <a:buNone/>
            </a:pPr>
            <a:r>
              <a:rPr lang="en-US" altLang="en-US" sz="2000" b="1" smtClean="0">
                <a:latin typeface="Calibri" pitchFamily="34" charset="0"/>
              </a:rPr>
              <a:t>Description</a:t>
            </a:r>
            <a:r>
              <a:rPr lang="en-US" altLang="en-US" sz="2000" smtClean="0">
                <a:latin typeface="Calibri" pitchFamily="34" charset="0"/>
              </a:rPr>
              <a:t>: The toolbars for my stacked views were: missing icons, showing the wrong drop-down menus (from others in the stack), showing multiple drop-down menus, missing the min/max buttons ...</a:t>
            </a:r>
          </a:p>
        </p:txBody>
      </p:sp>
      <p:sp>
        <p:nvSpPr>
          <p:cNvPr id="11" name="页脚占位符 3"/>
          <p:cNvSpPr>
            <a:spLocks noGrp="1"/>
          </p:cNvSpPr>
          <p:nvPr>
            <p:ph type="ftr" sz="quarter" idx="10"/>
          </p:nvPr>
        </p:nvSpPr>
        <p:spPr>
          <a:xfrm>
            <a:off x="220663" y="6334125"/>
            <a:ext cx="8496300" cy="523875"/>
          </a:xfrm>
        </p:spPr>
        <p:txBody>
          <a:bodyPr/>
          <a:lstStyle/>
          <a:p>
            <a:pPr>
              <a:defRPr/>
            </a:pPr>
            <a:r>
              <a:rPr lang="en-US" altLang="en-US" dirty="0"/>
              <a:t>FSE 2014			VITAL Lab @ Ohio University</a:t>
            </a:r>
          </a:p>
        </p:txBody>
      </p:sp>
      <p:sp>
        <p:nvSpPr>
          <p:cNvPr id="5126" name="TextBox 3"/>
          <p:cNvSpPr txBox="1">
            <a:spLocks noChangeArrowheads="1"/>
          </p:cNvSpPr>
          <p:nvPr/>
        </p:nvSpPr>
        <p:spPr bwMode="auto">
          <a:xfrm>
            <a:off x="2863850" y="3162300"/>
            <a:ext cx="341630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5000"/>
              </a:spcBef>
              <a:buClr>
                <a:schemeClr val="tx1"/>
              </a:buClr>
              <a:buChar char="•"/>
              <a:defRPr kumimoji="1" sz="2400">
                <a:solidFill>
                  <a:schemeClr val="tx1"/>
                </a:solidFill>
                <a:latin typeface="Frutiger 55 Roman" pitchFamily="34" charset="0"/>
              </a:defRPr>
            </a:lvl1pPr>
            <a:lvl2pPr marL="742950" indent="-285750">
              <a:spcBef>
                <a:spcPct val="45000"/>
              </a:spcBef>
              <a:buClr>
                <a:schemeClr val="tx1"/>
              </a:buClr>
              <a:buChar char="–"/>
              <a:defRPr kumimoji="1" sz="2400">
                <a:solidFill>
                  <a:schemeClr val="tx1"/>
                </a:solidFill>
                <a:latin typeface="Frutiger 55 Roman" pitchFamily="34" charset="0"/>
              </a:defRPr>
            </a:lvl2pPr>
            <a:lvl3pPr marL="1143000" indent="-228600">
              <a:spcBef>
                <a:spcPct val="45000"/>
              </a:spcBef>
              <a:buClr>
                <a:schemeClr val="tx1"/>
              </a:buClr>
              <a:buChar char="•"/>
              <a:defRPr kumimoji="1" sz="2400">
                <a:solidFill>
                  <a:schemeClr val="tx1"/>
                </a:solidFill>
                <a:latin typeface="Frutiger 55 Roman" pitchFamily="34" charset="0"/>
              </a:defRPr>
            </a:lvl3pPr>
            <a:lvl4pPr marL="1600200" indent="-228600">
              <a:spcBef>
                <a:spcPct val="45000"/>
              </a:spcBef>
              <a:buClr>
                <a:schemeClr val="tx1"/>
              </a:buClr>
              <a:buChar char="–"/>
              <a:defRPr kumimoji="1" sz="2400">
                <a:solidFill>
                  <a:schemeClr val="tx1"/>
                </a:solidFill>
                <a:latin typeface="Frutiger 55 Roman" pitchFamily="34" charset="0"/>
              </a:defRPr>
            </a:lvl4pPr>
            <a:lvl5pPr marL="2057400" indent="-228600">
              <a:spcBef>
                <a:spcPct val="20000"/>
              </a:spcBef>
              <a:buClr>
                <a:schemeClr val="tx1"/>
              </a:buClr>
              <a:buChar char="»"/>
              <a:defRPr kumimoji="1" sz="2000">
                <a:solidFill>
                  <a:schemeClr val="tx1"/>
                </a:solidFill>
                <a:latin typeface="Frutiger 55 Roman" pitchFamily="34" charset="0"/>
              </a:defRPr>
            </a:lvl5pPr>
            <a:lvl6pPr marL="25146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6pPr>
            <a:lvl7pPr marL="29718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7pPr>
            <a:lvl8pPr marL="34290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8pPr>
            <a:lvl9pPr marL="38862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9pPr>
          </a:lstStyle>
          <a:p>
            <a:pPr algn="ctr">
              <a:spcBef>
                <a:spcPct val="0"/>
              </a:spcBef>
              <a:buClrTx/>
              <a:buFontTx/>
              <a:buNone/>
            </a:pPr>
            <a:r>
              <a:rPr kumimoji="0" lang="en-US" altLang="en-US" sz="2000">
                <a:latin typeface="Calibri" pitchFamily="34" charset="0"/>
              </a:rPr>
              <a:t>Eclipse bug report 339286</a:t>
            </a:r>
          </a:p>
        </p:txBody>
      </p:sp>
      <p:sp>
        <p:nvSpPr>
          <p:cNvPr id="5127" name="TextBox 4"/>
          <p:cNvSpPr txBox="1">
            <a:spLocks noChangeArrowheads="1"/>
          </p:cNvSpPr>
          <p:nvPr/>
        </p:nvSpPr>
        <p:spPr bwMode="auto">
          <a:xfrm>
            <a:off x="957263" y="4127500"/>
            <a:ext cx="74739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45000"/>
              </a:spcBef>
              <a:buClr>
                <a:schemeClr val="tx1"/>
              </a:buClr>
              <a:buChar char="•"/>
              <a:defRPr kumimoji="1" sz="2400">
                <a:solidFill>
                  <a:schemeClr val="tx1"/>
                </a:solidFill>
                <a:latin typeface="Frutiger 55 Roman" pitchFamily="34" charset="0"/>
              </a:defRPr>
            </a:lvl1pPr>
            <a:lvl2pPr marL="742950" indent="-285750">
              <a:spcBef>
                <a:spcPct val="45000"/>
              </a:spcBef>
              <a:buClr>
                <a:schemeClr val="tx1"/>
              </a:buClr>
              <a:buChar char="–"/>
              <a:defRPr kumimoji="1" sz="2400">
                <a:solidFill>
                  <a:schemeClr val="tx1"/>
                </a:solidFill>
                <a:latin typeface="Frutiger 55 Roman" pitchFamily="34" charset="0"/>
              </a:defRPr>
            </a:lvl2pPr>
            <a:lvl3pPr marL="1143000" indent="-228600">
              <a:spcBef>
                <a:spcPct val="45000"/>
              </a:spcBef>
              <a:buClr>
                <a:schemeClr val="tx1"/>
              </a:buClr>
              <a:buChar char="•"/>
              <a:defRPr kumimoji="1" sz="2400">
                <a:solidFill>
                  <a:schemeClr val="tx1"/>
                </a:solidFill>
                <a:latin typeface="Frutiger 55 Roman" pitchFamily="34" charset="0"/>
              </a:defRPr>
            </a:lvl3pPr>
            <a:lvl4pPr marL="1600200" indent="-228600">
              <a:spcBef>
                <a:spcPct val="45000"/>
              </a:spcBef>
              <a:buClr>
                <a:schemeClr val="tx1"/>
              </a:buClr>
              <a:buChar char="–"/>
              <a:defRPr kumimoji="1" sz="2400">
                <a:solidFill>
                  <a:schemeClr val="tx1"/>
                </a:solidFill>
                <a:latin typeface="Frutiger 55 Roman" pitchFamily="34" charset="0"/>
              </a:defRPr>
            </a:lvl4pPr>
            <a:lvl5pPr marL="2057400" indent="-228600">
              <a:spcBef>
                <a:spcPct val="20000"/>
              </a:spcBef>
              <a:buClr>
                <a:schemeClr val="tx1"/>
              </a:buClr>
              <a:buChar char="»"/>
              <a:defRPr kumimoji="1" sz="2000">
                <a:solidFill>
                  <a:schemeClr val="tx1"/>
                </a:solidFill>
                <a:latin typeface="Frutiger 55 Roman" pitchFamily="34" charset="0"/>
              </a:defRPr>
            </a:lvl5pPr>
            <a:lvl6pPr marL="25146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6pPr>
            <a:lvl7pPr marL="29718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7pPr>
            <a:lvl8pPr marL="34290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8pPr>
            <a:lvl9pPr marL="38862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9pPr>
          </a:lstStyle>
          <a:p>
            <a:pPr>
              <a:spcBef>
                <a:spcPct val="0"/>
              </a:spcBef>
              <a:buClrTx/>
            </a:pPr>
            <a:r>
              <a:rPr kumimoji="0" lang="en-US" altLang="en-US" i="1">
                <a:latin typeface="Calibri" pitchFamily="34" charset="0"/>
              </a:rPr>
              <a:t>PartRenderingEngine.java</a:t>
            </a:r>
            <a:r>
              <a:rPr kumimoji="0" lang="en-US" altLang="en-US">
                <a:latin typeface="Calibri" pitchFamily="34" charset="0"/>
              </a:rPr>
              <a:t> was modified in commit </a:t>
            </a:r>
            <a:r>
              <a:rPr kumimoji="0" lang="en-US" altLang="en-US">
                <a:solidFill>
                  <a:srgbClr val="7030A0"/>
                </a:solidFill>
                <a:latin typeface="Calibri" pitchFamily="34" charset="0"/>
              </a:rPr>
              <a:t>7cb5c1</a:t>
            </a:r>
            <a:r>
              <a:rPr kumimoji="0" lang="en-US" altLang="en-US">
                <a:latin typeface="Calibri" pitchFamily="34" charset="0"/>
              </a:rPr>
              <a:t> that fixed this bug.</a:t>
            </a:r>
          </a:p>
        </p:txBody>
      </p:sp>
      <p:sp>
        <p:nvSpPr>
          <p:cNvPr id="5128" name="矩形 1"/>
          <p:cNvSpPr>
            <a:spLocks noChangeArrowheads="1"/>
          </p:cNvSpPr>
          <p:nvPr/>
        </p:nvSpPr>
        <p:spPr bwMode="auto">
          <a:xfrm>
            <a:off x="550863" y="6270625"/>
            <a:ext cx="8042275"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5000"/>
              </a:spcBef>
              <a:buClr>
                <a:schemeClr val="tx1"/>
              </a:buClr>
              <a:buChar char="•"/>
              <a:defRPr kumimoji="1" sz="2400">
                <a:solidFill>
                  <a:schemeClr val="tx1"/>
                </a:solidFill>
                <a:latin typeface="Frutiger 55 Roman" pitchFamily="34" charset="0"/>
              </a:defRPr>
            </a:lvl1pPr>
            <a:lvl2pPr marL="742950" indent="-285750">
              <a:spcBef>
                <a:spcPct val="45000"/>
              </a:spcBef>
              <a:buClr>
                <a:schemeClr val="tx1"/>
              </a:buClr>
              <a:buChar char="–"/>
              <a:defRPr kumimoji="1" sz="2400">
                <a:solidFill>
                  <a:schemeClr val="tx1"/>
                </a:solidFill>
                <a:latin typeface="Frutiger 55 Roman" pitchFamily="34" charset="0"/>
              </a:defRPr>
            </a:lvl2pPr>
            <a:lvl3pPr marL="1143000" indent="-228600">
              <a:spcBef>
                <a:spcPct val="45000"/>
              </a:spcBef>
              <a:buClr>
                <a:schemeClr val="tx1"/>
              </a:buClr>
              <a:buChar char="•"/>
              <a:defRPr kumimoji="1" sz="2400">
                <a:solidFill>
                  <a:schemeClr val="tx1"/>
                </a:solidFill>
                <a:latin typeface="Frutiger 55 Roman" pitchFamily="34" charset="0"/>
              </a:defRPr>
            </a:lvl3pPr>
            <a:lvl4pPr marL="1600200" indent="-228600">
              <a:spcBef>
                <a:spcPct val="45000"/>
              </a:spcBef>
              <a:buClr>
                <a:schemeClr val="tx1"/>
              </a:buClr>
              <a:buChar char="–"/>
              <a:defRPr kumimoji="1" sz="2400">
                <a:solidFill>
                  <a:schemeClr val="tx1"/>
                </a:solidFill>
                <a:latin typeface="Frutiger 55 Roman" pitchFamily="34" charset="0"/>
              </a:defRPr>
            </a:lvl4pPr>
            <a:lvl5pPr marL="2057400" indent="-228600">
              <a:spcBef>
                <a:spcPct val="20000"/>
              </a:spcBef>
              <a:buClr>
                <a:schemeClr val="tx1"/>
              </a:buClr>
              <a:buChar char="»"/>
              <a:defRPr kumimoji="1" sz="2000">
                <a:solidFill>
                  <a:schemeClr val="tx1"/>
                </a:solidFill>
                <a:latin typeface="Frutiger 55 Roman" pitchFamily="34" charset="0"/>
              </a:defRPr>
            </a:lvl5pPr>
            <a:lvl6pPr marL="25146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6pPr>
            <a:lvl7pPr marL="29718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7pPr>
            <a:lvl8pPr marL="34290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8pPr>
            <a:lvl9pPr marL="38862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9pPr>
          </a:lstStyle>
          <a:p>
            <a:pPr algn="ctr">
              <a:spcBef>
                <a:spcPct val="0"/>
              </a:spcBef>
              <a:buClrTx/>
              <a:buFontTx/>
              <a:buNone/>
            </a:pPr>
            <a:r>
              <a:rPr kumimoji="0" lang="en-US" altLang="en-US" sz="1000">
                <a:solidFill>
                  <a:srgbClr val="0070C0"/>
                </a:solidFill>
                <a:latin typeface="Arial" charset="0"/>
              </a:rPr>
              <a:t>https://git.eclipse.org/c/platform/eclipse.platform.ui.git/commit/?id=7cb5c12e774aa1bd97c383baab6baabf35d6374d</a:t>
            </a:r>
          </a:p>
        </p:txBody>
      </p:sp>
    </p:spTree>
  </p:cSld>
  <p:clrMapOvr>
    <a:masterClrMapping/>
  </p:clrMapOvr>
  <p:transition>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ChangeArrowheads="1"/>
          </p:cNvSpPr>
          <p:nvPr/>
        </p:nvSpPr>
        <p:spPr bwMode="white">
          <a:xfrm>
            <a:off x="0" y="0"/>
            <a:ext cx="9144000" cy="65405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45000"/>
              </a:spcBef>
              <a:buClr>
                <a:schemeClr val="tx1"/>
              </a:buClr>
              <a:buChar char="•"/>
              <a:defRPr kumimoji="1" sz="2400">
                <a:solidFill>
                  <a:schemeClr val="tx1"/>
                </a:solidFill>
                <a:latin typeface="Frutiger 55 Roman" pitchFamily="34" charset="0"/>
              </a:defRPr>
            </a:lvl1pPr>
            <a:lvl2pPr marL="742950" indent="-285750">
              <a:spcBef>
                <a:spcPct val="45000"/>
              </a:spcBef>
              <a:buClr>
                <a:schemeClr val="tx1"/>
              </a:buClr>
              <a:buChar char="–"/>
              <a:defRPr kumimoji="1" sz="2400">
                <a:solidFill>
                  <a:schemeClr val="tx1"/>
                </a:solidFill>
                <a:latin typeface="Frutiger 55 Roman" pitchFamily="34" charset="0"/>
              </a:defRPr>
            </a:lvl2pPr>
            <a:lvl3pPr marL="1143000" indent="-228600">
              <a:spcBef>
                <a:spcPct val="45000"/>
              </a:spcBef>
              <a:buClr>
                <a:schemeClr val="tx1"/>
              </a:buClr>
              <a:buChar char="•"/>
              <a:defRPr kumimoji="1" sz="2400">
                <a:solidFill>
                  <a:schemeClr val="tx1"/>
                </a:solidFill>
                <a:latin typeface="Frutiger 55 Roman" pitchFamily="34" charset="0"/>
              </a:defRPr>
            </a:lvl3pPr>
            <a:lvl4pPr marL="1600200" indent="-228600">
              <a:spcBef>
                <a:spcPct val="45000"/>
              </a:spcBef>
              <a:buClr>
                <a:schemeClr val="tx1"/>
              </a:buClr>
              <a:buChar char="–"/>
              <a:defRPr kumimoji="1" sz="2400">
                <a:solidFill>
                  <a:schemeClr val="tx1"/>
                </a:solidFill>
                <a:latin typeface="Frutiger 55 Roman" pitchFamily="34" charset="0"/>
              </a:defRPr>
            </a:lvl4pPr>
            <a:lvl5pPr marL="2057400" indent="-228600">
              <a:spcBef>
                <a:spcPct val="20000"/>
              </a:spcBef>
              <a:buClr>
                <a:schemeClr val="tx1"/>
              </a:buClr>
              <a:buChar char="»"/>
              <a:defRPr kumimoji="1" sz="2000">
                <a:solidFill>
                  <a:schemeClr val="tx1"/>
                </a:solidFill>
                <a:latin typeface="Frutiger 55 Roman" pitchFamily="34" charset="0"/>
              </a:defRPr>
            </a:lvl5pPr>
            <a:lvl6pPr marL="25146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6pPr>
            <a:lvl7pPr marL="29718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7pPr>
            <a:lvl8pPr marL="34290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8pPr>
            <a:lvl9pPr marL="38862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9pPr>
          </a:lstStyle>
          <a:p>
            <a:pPr>
              <a:spcBef>
                <a:spcPct val="0"/>
              </a:spcBef>
              <a:buClrTx/>
              <a:buFontTx/>
              <a:buNone/>
            </a:pPr>
            <a:endParaRPr kumimoji="0" lang="en-US" altLang="en-US">
              <a:latin typeface="Arial" charset="0"/>
            </a:endParaRPr>
          </a:p>
        </p:txBody>
      </p:sp>
      <p:sp>
        <p:nvSpPr>
          <p:cNvPr id="75779" name="标题 1"/>
          <p:cNvSpPr>
            <a:spLocks noGrp="1"/>
          </p:cNvSpPr>
          <p:nvPr>
            <p:ph type="title"/>
          </p:nvPr>
        </p:nvSpPr>
        <p:spPr>
          <a:xfrm>
            <a:off x="0" y="4763"/>
            <a:ext cx="9144000" cy="1143000"/>
          </a:xfrm>
        </p:spPr>
        <p:txBody>
          <a:bodyPr/>
          <a:lstStyle/>
          <a:p>
            <a:r>
              <a:rPr lang="en-US" altLang="en-US" sz="3000" dirty="0" smtClean="0">
                <a:solidFill>
                  <a:srgbClr val="296DC1"/>
                </a:solidFill>
                <a:latin typeface="Calibri" pitchFamily="34" charset="0"/>
              </a:rPr>
              <a:t>EVALUATION OF FEATURE UTILITY</a:t>
            </a:r>
            <a:endParaRPr lang="en-US" altLang="en-US" sz="3000" dirty="0" smtClean="0">
              <a:solidFill>
                <a:srgbClr val="296DC1"/>
              </a:solidFill>
              <a:latin typeface="Calibri" pitchFamily="34" charset="0"/>
            </a:endParaRPr>
          </a:p>
        </p:txBody>
      </p:sp>
      <p:sp>
        <p:nvSpPr>
          <p:cNvPr id="11" name="页脚占位符 3"/>
          <p:cNvSpPr>
            <a:spLocks noGrp="1"/>
          </p:cNvSpPr>
          <p:nvPr>
            <p:ph type="ftr" sz="quarter" idx="10"/>
          </p:nvPr>
        </p:nvSpPr>
        <p:spPr>
          <a:xfrm>
            <a:off x="220663" y="6334125"/>
            <a:ext cx="8496300" cy="523875"/>
          </a:xfrm>
        </p:spPr>
        <p:txBody>
          <a:bodyPr/>
          <a:lstStyle/>
          <a:p>
            <a:pPr>
              <a:defRPr/>
            </a:pPr>
            <a:r>
              <a:rPr lang="en-US" altLang="en-US" dirty="0"/>
              <a:t>FSE 2014			VITAL Lab @ Ohio University</a:t>
            </a:r>
          </a:p>
        </p:txBody>
      </p:sp>
      <p:sp>
        <p:nvSpPr>
          <p:cNvPr id="5" name="矩形 4"/>
          <p:cNvSpPr/>
          <p:nvPr/>
        </p:nvSpPr>
        <p:spPr>
          <a:xfrm>
            <a:off x="995083" y="3785063"/>
            <a:ext cx="7153834" cy="400110"/>
          </a:xfrm>
          <a:prstGeom prst="rect">
            <a:avLst/>
          </a:prstGeom>
        </p:spPr>
        <p:txBody>
          <a:bodyPr wrap="square">
            <a:spAutoFit/>
          </a:bodyPr>
          <a:lstStyle/>
          <a:p>
            <a:pPr algn="ctr"/>
            <a:r>
              <a:rPr lang="en-US" sz="2000" dirty="0">
                <a:latin typeface="Calibri" panose="020F0502020204030204" pitchFamily="34" charset="0"/>
              </a:rPr>
              <a:t>Single feature performance on </a:t>
            </a:r>
            <a:r>
              <a:rPr lang="en-US" sz="2000" dirty="0" smtClean="0">
                <a:latin typeface="Calibri" panose="020F0502020204030204" pitchFamily="34" charset="0"/>
              </a:rPr>
              <a:t>Eclipse</a:t>
            </a:r>
            <a:endParaRPr lang="en-US" sz="2000" dirty="0">
              <a:latin typeface="Calibri" panose="020F0502020204030204" pitchFamily="34" charset="0"/>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1325" y="903949"/>
            <a:ext cx="4821350" cy="2933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4031" y="4203952"/>
            <a:ext cx="5395938" cy="19651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p:cNvSpPr/>
          <p:nvPr/>
        </p:nvSpPr>
        <p:spPr>
          <a:xfrm>
            <a:off x="2286000" y="6143612"/>
            <a:ext cx="4572000" cy="400110"/>
          </a:xfrm>
          <a:prstGeom prst="rect">
            <a:avLst/>
          </a:prstGeom>
        </p:spPr>
        <p:txBody>
          <a:bodyPr>
            <a:spAutoFit/>
          </a:bodyPr>
          <a:lstStyle/>
          <a:p>
            <a:pPr algn="ctr"/>
            <a:r>
              <a:rPr lang="en-US" sz="2000" dirty="0">
                <a:latin typeface="Calibri" panose="020F0502020204030204" pitchFamily="34" charset="0"/>
              </a:rPr>
              <a:t>The average model parameters</a:t>
            </a:r>
            <a:endParaRPr lang="en-US" sz="2000" dirty="0">
              <a:latin typeface="Calibri" panose="020F0502020204030204" pitchFamily="34" charset="0"/>
            </a:endParaRPr>
          </a:p>
        </p:txBody>
      </p:sp>
    </p:spTree>
    <p:extLst>
      <p:ext uri="{BB962C8B-B14F-4D97-AF65-F5344CB8AC3E}">
        <p14:creationId xmlns:p14="http://schemas.microsoft.com/office/powerpoint/2010/main" val="347611188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ChangeArrowheads="1"/>
          </p:cNvSpPr>
          <p:nvPr/>
        </p:nvSpPr>
        <p:spPr bwMode="white">
          <a:xfrm>
            <a:off x="0" y="0"/>
            <a:ext cx="9144000" cy="65405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45000"/>
              </a:spcBef>
              <a:buClr>
                <a:schemeClr val="tx1"/>
              </a:buClr>
              <a:buChar char="•"/>
              <a:defRPr kumimoji="1" sz="2400">
                <a:solidFill>
                  <a:schemeClr val="tx1"/>
                </a:solidFill>
                <a:latin typeface="Frutiger 55 Roman" pitchFamily="34" charset="0"/>
              </a:defRPr>
            </a:lvl1pPr>
            <a:lvl2pPr marL="742950" indent="-285750">
              <a:spcBef>
                <a:spcPct val="45000"/>
              </a:spcBef>
              <a:buClr>
                <a:schemeClr val="tx1"/>
              </a:buClr>
              <a:buChar char="–"/>
              <a:defRPr kumimoji="1" sz="2400">
                <a:solidFill>
                  <a:schemeClr val="tx1"/>
                </a:solidFill>
                <a:latin typeface="Frutiger 55 Roman" pitchFamily="34" charset="0"/>
              </a:defRPr>
            </a:lvl2pPr>
            <a:lvl3pPr marL="1143000" indent="-228600">
              <a:spcBef>
                <a:spcPct val="45000"/>
              </a:spcBef>
              <a:buClr>
                <a:schemeClr val="tx1"/>
              </a:buClr>
              <a:buChar char="•"/>
              <a:defRPr kumimoji="1" sz="2400">
                <a:solidFill>
                  <a:schemeClr val="tx1"/>
                </a:solidFill>
                <a:latin typeface="Frutiger 55 Roman" pitchFamily="34" charset="0"/>
              </a:defRPr>
            </a:lvl3pPr>
            <a:lvl4pPr marL="1600200" indent="-228600">
              <a:spcBef>
                <a:spcPct val="45000"/>
              </a:spcBef>
              <a:buClr>
                <a:schemeClr val="tx1"/>
              </a:buClr>
              <a:buChar char="–"/>
              <a:defRPr kumimoji="1" sz="2400">
                <a:solidFill>
                  <a:schemeClr val="tx1"/>
                </a:solidFill>
                <a:latin typeface="Frutiger 55 Roman" pitchFamily="34" charset="0"/>
              </a:defRPr>
            </a:lvl4pPr>
            <a:lvl5pPr marL="2057400" indent="-228600">
              <a:spcBef>
                <a:spcPct val="20000"/>
              </a:spcBef>
              <a:buClr>
                <a:schemeClr val="tx1"/>
              </a:buClr>
              <a:buChar char="»"/>
              <a:defRPr kumimoji="1" sz="2000">
                <a:solidFill>
                  <a:schemeClr val="tx1"/>
                </a:solidFill>
                <a:latin typeface="Frutiger 55 Roman" pitchFamily="34" charset="0"/>
              </a:defRPr>
            </a:lvl5pPr>
            <a:lvl6pPr marL="25146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6pPr>
            <a:lvl7pPr marL="29718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7pPr>
            <a:lvl8pPr marL="34290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8pPr>
            <a:lvl9pPr marL="38862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9pPr>
          </a:lstStyle>
          <a:p>
            <a:pPr>
              <a:spcBef>
                <a:spcPct val="0"/>
              </a:spcBef>
              <a:buClrTx/>
              <a:buFontTx/>
              <a:buNone/>
            </a:pPr>
            <a:endParaRPr kumimoji="0" lang="en-US" altLang="en-US">
              <a:latin typeface="Arial" charset="0"/>
            </a:endParaRPr>
          </a:p>
        </p:txBody>
      </p:sp>
      <p:sp>
        <p:nvSpPr>
          <p:cNvPr id="75779" name="标题 1"/>
          <p:cNvSpPr>
            <a:spLocks noGrp="1"/>
          </p:cNvSpPr>
          <p:nvPr>
            <p:ph type="title"/>
          </p:nvPr>
        </p:nvSpPr>
        <p:spPr>
          <a:xfrm>
            <a:off x="0" y="4763"/>
            <a:ext cx="9144000" cy="1143000"/>
          </a:xfrm>
        </p:spPr>
        <p:txBody>
          <a:bodyPr/>
          <a:lstStyle/>
          <a:p>
            <a:r>
              <a:rPr lang="en-US" altLang="en-US" sz="3000" dirty="0" smtClean="0">
                <a:solidFill>
                  <a:srgbClr val="296DC1"/>
                </a:solidFill>
                <a:latin typeface="Calibri" pitchFamily="34" charset="0"/>
              </a:rPr>
              <a:t>IMPACT OF TRAINING DATA SIZE</a:t>
            </a:r>
            <a:endParaRPr lang="en-US" altLang="en-US" sz="3000" dirty="0" smtClean="0">
              <a:solidFill>
                <a:srgbClr val="296DC1"/>
              </a:solidFill>
              <a:latin typeface="Calibri" pitchFamily="34" charset="0"/>
            </a:endParaRPr>
          </a:p>
        </p:txBody>
      </p:sp>
      <p:sp>
        <p:nvSpPr>
          <p:cNvPr id="11" name="页脚占位符 3"/>
          <p:cNvSpPr>
            <a:spLocks noGrp="1"/>
          </p:cNvSpPr>
          <p:nvPr>
            <p:ph type="ftr" sz="quarter" idx="10"/>
          </p:nvPr>
        </p:nvSpPr>
        <p:spPr>
          <a:xfrm>
            <a:off x="220663" y="6334125"/>
            <a:ext cx="8496300" cy="523875"/>
          </a:xfrm>
        </p:spPr>
        <p:txBody>
          <a:bodyPr/>
          <a:lstStyle/>
          <a:p>
            <a:pPr>
              <a:defRPr/>
            </a:pPr>
            <a:r>
              <a:rPr lang="en-US" altLang="en-US" dirty="0"/>
              <a:t>FSE 2014			VITAL Lab @ Ohio University</a:t>
            </a:r>
          </a:p>
        </p:txBody>
      </p:sp>
      <p:sp>
        <p:nvSpPr>
          <p:cNvPr id="5" name="矩形 4"/>
          <p:cNvSpPr/>
          <p:nvPr/>
        </p:nvSpPr>
        <p:spPr>
          <a:xfrm>
            <a:off x="995083" y="5417860"/>
            <a:ext cx="7153834" cy="400110"/>
          </a:xfrm>
          <a:prstGeom prst="rect">
            <a:avLst/>
          </a:prstGeom>
        </p:spPr>
        <p:txBody>
          <a:bodyPr wrap="square">
            <a:spAutoFit/>
          </a:bodyPr>
          <a:lstStyle/>
          <a:p>
            <a:pPr algn="ctr"/>
            <a:r>
              <a:rPr lang="en-US" sz="2000" dirty="0">
                <a:latin typeface="Calibri" panose="020F0502020204030204" pitchFamily="34" charset="0"/>
              </a:rPr>
              <a:t>Learning Curves for Eclipse Platform </a:t>
            </a:r>
            <a:r>
              <a:rPr lang="en-US" sz="2000" dirty="0" smtClean="0">
                <a:latin typeface="Calibri" panose="020F0502020204030204" pitchFamily="34" charset="0"/>
              </a:rPr>
              <a:t>UI</a:t>
            </a:r>
            <a:endParaRPr lang="en-US" sz="2000" dirty="0">
              <a:latin typeface="Calibri" panose="020F0502020204030204" pitchFamily="34" charset="0"/>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6947" y="1831180"/>
            <a:ext cx="5930106" cy="3617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0599282"/>
      </p:ext>
    </p:extLst>
  </p:cSld>
  <p:clrMapOvr>
    <a:masterClrMapping/>
  </p:clrMapOvr>
  <p:transition>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ChangeArrowheads="1"/>
          </p:cNvSpPr>
          <p:nvPr/>
        </p:nvSpPr>
        <p:spPr bwMode="white">
          <a:xfrm>
            <a:off x="0" y="0"/>
            <a:ext cx="9144000" cy="65405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45000"/>
              </a:spcBef>
              <a:buClr>
                <a:schemeClr val="tx1"/>
              </a:buClr>
              <a:buChar char="•"/>
              <a:defRPr kumimoji="1" sz="2400">
                <a:solidFill>
                  <a:schemeClr val="tx1"/>
                </a:solidFill>
                <a:latin typeface="Frutiger 55 Roman" pitchFamily="34" charset="0"/>
              </a:defRPr>
            </a:lvl1pPr>
            <a:lvl2pPr marL="742950" indent="-285750">
              <a:spcBef>
                <a:spcPct val="45000"/>
              </a:spcBef>
              <a:buClr>
                <a:schemeClr val="tx1"/>
              </a:buClr>
              <a:buChar char="–"/>
              <a:defRPr kumimoji="1" sz="2400">
                <a:solidFill>
                  <a:schemeClr val="tx1"/>
                </a:solidFill>
                <a:latin typeface="Frutiger 55 Roman" pitchFamily="34" charset="0"/>
              </a:defRPr>
            </a:lvl2pPr>
            <a:lvl3pPr marL="1143000" indent="-228600">
              <a:spcBef>
                <a:spcPct val="45000"/>
              </a:spcBef>
              <a:buClr>
                <a:schemeClr val="tx1"/>
              </a:buClr>
              <a:buChar char="•"/>
              <a:defRPr kumimoji="1" sz="2400">
                <a:solidFill>
                  <a:schemeClr val="tx1"/>
                </a:solidFill>
                <a:latin typeface="Frutiger 55 Roman" pitchFamily="34" charset="0"/>
              </a:defRPr>
            </a:lvl3pPr>
            <a:lvl4pPr marL="1600200" indent="-228600">
              <a:spcBef>
                <a:spcPct val="45000"/>
              </a:spcBef>
              <a:buClr>
                <a:schemeClr val="tx1"/>
              </a:buClr>
              <a:buChar char="–"/>
              <a:defRPr kumimoji="1" sz="2400">
                <a:solidFill>
                  <a:schemeClr val="tx1"/>
                </a:solidFill>
                <a:latin typeface="Frutiger 55 Roman" pitchFamily="34" charset="0"/>
              </a:defRPr>
            </a:lvl4pPr>
            <a:lvl5pPr marL="2057400" indent="-228600">
              <a:spcBef>
                <a:spcPct val="20000"/>
              </a:spcBef>
              <a:buClr>
                <a:schemeClr val="tx1"/>
              </a:buClr>
              <a:buChar char="»"/>
              <a:defRPr kumimoji="1" sz="2000">
                <a:solidFill>
                  <a:schemeClr val="tx1"/>
                </a:solidFill>
                <a:latin typeface="Frutiger 55 Roman" pitchFamily="34" charset="0"/>
              </a:defRPr>
            </a:lvl5pPr>
            <a:lvl6pPr marL="25146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6pPr>
            <a:lvl7pPr marL="29718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7pPr>
            <a:lvl8pPr marL="34290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8pPr>
            <a:lvl9pPr marL="38862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9pPr>
          </a:lstStyle>
          <a:p>
            <a:pPr>
              <a:spcBef>
                <a:spcPct val="0"/>
              </a:spcBef>
              <a:buClrTx/>
              <a:buFontTx/>
              <a:buNone/>
            </a:pPr>
            <a:endParaRPr kumimoji="0" lang="en-US" altLang="en-US">
              <a:latin typeface="Arial" charset="0"/>
            </a:endParaRPr>
          </a:p>
        </p:txBody>
      </p:sp>
      <p:sp>
        <p:nvSpPr>
          <p:cNvPr id="75779" name="标题 1"/>
          <p:cNvSpPr>
            <a:spLocks noGrp="1"/>
          </p:cNvSpPr>
          <p:nvPr>
            <p:ph type="title"/>
          </p:nvPr>
        </p:nvSpPr>
        <p:spPr>
          <a:xfrm>
            <a:off x="0" y="4763"/>
            <a:ext cx="9144000" cy="1143000"/>
          </a:xfrm>
        </p:spPr>
        <p:txBody>
          <a:bodyPr/>
          <a:lstStyle/>
          <a:p>
            <a:r>
              <a:rPr lang="en-US" altLang="en-US" sz="3000" dirty="0" smtClean="0">
                <a:solidFill>
                  <a:srgbClr val="296DC1"/>
                </a:solidFill>
                <a:latin typeface="Calibri" pitchFamily="34" charset="0"/>
              </a:rPr>
              <a:t>RUNTIME PERFORMANCE</a:t>
            </a:r>
            <a:endParaRPr lang="en-US" altLang="en-US" sz="3000" dirty="0" smtClean="0">
              <a:solidFill>
                <a:srgbClr val="296DC1"/>
              </a:solidFill>
              <a:latin typeface="Calibri" pitchFamily="34" charset="0"/>
            </a:endParaRPr>
          </a:p>
        </p:txBody>
      </p:sp>
      <p:sp>
        <p:nvSpPr>
          <p:cNvPr id="11" name="页脚占位符 3"/>
          <p:cNvSpPr>
            <a:spLocks noGrp="1"/>
          </p:cNvSpPr>
          <p:nvPr>
            <p:ph type="ftr" sz="quarter" idx="10"/>
          </p:nvPr>
        </p:nvSpPr>
        <p:spPr>
          <a:xfrm>
            <a:off x="220663" y="6334125"/>
            <a:ext cx="8496300" cy="523875"/>
          </a:xfrm>
        </p:spPr>
        <p:txBody>
          <a:bodyPr/>
          <a:lstStyle/>
          <a:p>
            <a:pPr>
              <a:defRPr/>
            </a:pPr>
            <a:r>
              <a:rPr lang="en-US" altLang="en-US" dirty="0"/>
              <a:t>FSE 2014			VITAL Lab @ Ohio University</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7685" y="1255167"/>
            <a:ext cx="5848630" cy="2284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mc:Choice xmlns:a14="http://schemas.microsoft.com/office/drawing/2010/main" Requires="a14">
          <p:sp>
            <p:nvSpPr>
              <p:cNvPr id="2" name="矩形 1"/>
              <p:cNvSpPr/>
              <p:nvPr/>
            </p:nvSpPr>
            <p:spPr>
              <a:xfrm>
                <a:off x="564776" y="3696429"/>
                <a:ext cx="8014447" cy="2603598"/>
              </a:xfrm>
              <a:prstGeom prst="rect">
                <a:avLst/>
              </a:prstGeom>
            </p:spPr>
            <p:txBody>
              <a:bodyPr wrap="square">
                <a:spAutoFit/>
              </a:bodyPr>
              <a:lstStyle/>
              <a:p>
                <a:pPr marL="285750" indent="-285750">
                  <a:lnSpc>
                    <a:spcPct val="150000"/>
                  </a:lnSpc>
                  <a:buFont typeface="Arial" panose="020B0604020202020204" pitchFamily="34" charset="0"/>
                  <a:buChar char="•"/>
                </a:pPr>
                <a:r>
                  <a:rPr lang="pt-BR" sz="1800" dirty="0" smtClean="0">
                    <a:latin typeface="Calibri" panose="020F0502020204030204" pitchFamily="34" charset="0"/>
                  </a:rPr>
                  <a:t>CPU Intel(R) Core(TM) i7 920 2.67GHz (8 cores), 24G </a:t>
                </a:r>
                <a:r>
                  <a:rPr lang="en-US" sz="1800" dirty="0" smtClean="0">
                    <a:latin typeface="Calibri" panose="020F0502020204030204" pitchFamily="34" charset="0"/>
                  </a:rPr>
                  <a:t>RAM</a:t>
                </a:r>
                <a:r>
                  <a:rPr lang="en-US" sz="1800" dirty="0">
                    <a:latin typeface="Calibri" panose="020F0502020204030204" pitchFamily="34" charset="0"/>
                  </a:rPr>
                  <a:t>, and Linux </a:t>
                </a:r>
                <a:r>
                  <a:rPr lang="en-US" sz="1800" dirty="0" smtClean="0">
                    <a:latin typeface="Calibri" panose="020F0502020204030204" pitchFamily="34" charset="0"/>
                  </a:rPr>
                  <a:t>3.2</a:t>
                </a:r>
              </a:p>
              <a:p>
                <a:pPr marL="285750" indent="-285750">
                  <a:lnSpc>
                    <a:spcPct val="150000"/>
                  </a:lnSpc>
                  <a:buFont typeface="Arial" panose="020B0604020202020204" pitchFamily="34" charset="0"/>
                  <a:buChar char="•"/>
                </a:pPr>
                <a:r>
                  <a:rPr lang="en-US" sz="1800" dirty="0">
                    <a:latin typeface="Calibri" panose="020F0502020204030204" pitchFamily="34" charset="0"/>
                  </a:rPr>
                  <a:t>When using VSM, we </a:t>
                </a:r>
                <a:r>
                  <a:rPr lang="en-US" sz="1800" dirty="0" smtClean="0">
                    <a:latin typeface="Calibri" panose="020F0502020204030204" pitchFamily="34" charset="0"/>
                  </a:rPr>
                  <a:t>need to </a:t>
                </a:r>
                <a:r>
                  <a:rPr lang="en-US" sz="1800" dirty="0">
                    <a:latin typeface="Calibri" panose="020F0502020204030204" pitchFamily="34" charset="0"/>
                  </a:rPr>
                  <a:t>index (calculate </a:t>
                </a:r>
                <a14:m>
                  <m:oMath xmlns:m="http://schemas.openxmlformats.org/officeDocument/2006/math">
                    <m:sSub>
                      <m:sSubPr>
                        <m:ctrlPr>
                          <a:rPr lang="en-US" sz="1800" i="1">
                            <a:latin typeface="Cambria Math"/>
                            <a:ea typeface="Cambria Math" panose="02040503050406030204" pitchFamily="18" charset="0"/>
                          </a:rPr>
                        </m:ctrlPr>
                      </m:sSubPr>
                      <m:e>
                        <m:r>
                          <a:rPr lang="en-US" sz="1800" i="1">
                            <a:latin typeface="Cambria Math"/>
                            <a:ea typeface="Cambria Math" panose="02040503050406030204" pitchFamily="18" charset="0"/>
                          </a:rPr>
                          <m:t>𝑡𝑓</m:t>
                        </m:r>
                      </m:e>
                      <m:sub>
                        <m:r>
                          <a:rPr lang="en-US" sz="1800" i="1">
                            <a:latin typeface="Cambria Math"/>
                            <a:ea typeface="Cambria Math" panose="02040503050406030204" pitchFamily="18" charset="0"/>
                          </a:rPr>
                          <m:t>𝑡</m:t>
                        </m:r>
                        <m:r>
                          <a:rPr lang="en-US" sz="1800" i="1">
                            <a:latin typeface="Cambria Math"/>
                            <a:ea typeface="Cambria Math" panose="02040503050406030204" pitchFamily="18" charset="0"/>
                          </a:rPr>
                          <m:t>,</m:t>
                        </m:r>
                        <m:r>
                          <a:rPr lang="en-US" sz="1800" i="1">
                            <a:latin typeface="Cambria Math"/>
                            <a:ea typeface="Cambria Math" panose="02040503050406030204" pitchFamily="18" charset="0"/>
                          </a:rPr>
                          <m:t>𝑑</m:t>
                        </m:r>
                      </m:sub>
                    </m:sSub>
                    <m:r>
                      <a:rPr lang="en-US" sz="1800" i="1">
                        <a:latin typeface="Cambria Math"/>
                        <a:ea typeface="Cambria Math" panose="02040503050406030204" pitchFamily="18" charset="0"/>
                      </a:rPr>
                      <m:t> </m:t>
                    </m:r>
                    <m:r>
                      <a:rPr lang="en-US" sz="1800" b="0" i="1" smtClean="0">
                        <a:latin typeface="Cambria Math"/>
                        <a:ea typeface="Cambria Math" panose="02040503050406030204" pitchFamily="18" charset="0"/>
                      </a:rPr>
                      <m:t>𝑎𝑛𝑑</m:t>
                    </m:r>
                    <m:r>
                      <a:rPr lang="en-US" sz="1800" b="0" i="1" smtClean="0">
                        <a:latin typeface="Cambria Math"/>
                        <a:ea typeface="Cambria Math" panose="02040503050406030204" pitchFamily="18" charset="0"/>
                      </a:rPr>
                      <m:t> </m:t>
                    </m:r>
                    <m:sSub>
                      <m:sSubPr>
                        <m:ctrlPr>
                          <a:rPr lang="en-US" sz="1800" i="1">
                            <a:latin typeface="Cambria Math"/>
                            <a:ea typeface="Cambria Math" panose="02040503050406030204" pitchFamily="18" charset="0"/>
                          </a:rPr>
                        </m:ctrlPr>
                      </m:sSubPr>
                      <m:e>
                        <m:r>
                          <a:rPr lang="en-US" sz="1800" i="1">
                            <a:latin typeface="Cambria Math"/>
                            <a:ea typeface="Cambria Math" panose="02040503050406030204" pitchFamily="18" charset="0"/>
                          </a:rPr>
                          <m:t>𝑖𝑑𝑓</m:t>
                        </m:r>
                      </m:e>
                      <m:sub>
                        <m:r>
                          <a:rPr lang="en-US" sz="1800" i="1">
                            <a:latin typeface="Cambria Math"/>
                            <a:ea typeface="Cambria Math" panose="02040503050406030204" pitchFamily="18" charset="0"/>
                          </a:rPr>
                          <m:t>𝑡</m:t>
                        </m:r>
                      </m:sub>
                    </m:sSub>
                    <m:r>
                      <a:rPr lang="en-US" sz="1800" i="1">
                        <a:latin typeface="Cambria Math"/>
                        <a:ea typeface="Cambria Math" panose="02040503050406030204" pitchFamily="18" charset="0"/>
                      </a:rPr>
                      <m:t> </m:t>
                    </m:r>
                  </m:oMath>
                </a14:m>
                <a:r>
                  <a:rPr lang="en-US" sz="1800" dirty="0" smtClean="0">
                    <a:latin typeface="Calibri" panose="020F0502020204030204" pitchFamily="34" charset="0"/>
                  </a:rPr>
                  <a:t>for</a:t>
                </a:r>
                <a:r>
                  <a:rPr lang="en-US" sz="1800" dirty="0">
                    <a:latin typeface="Calibri" panose="020F0502020204030204" pitchFamily="34" charset="0"/>
                  </a:rPr>
                  <a:t>) all source </a:t>
                </a:r>
                <a:r>
                  <a:rPr lang="en-US" sz="1800" dirty="0" smtClean="0">
                    <a:latin typeface="Calibri" panose="020F0502020204030204" pitchFamily="34" charset="0"/>
                  </a:rPr>
                  <a:t>files </a:t>
                </a:r>
                <a:r>
                  <a:rPr lang="en-US" sz="1800" dirty="0">
                    <a:latin typeface="Calibri" panose="020F0502020204030204" pitchFamily="34" charset="0"/>
                  </a:rPr>
                  <a:t>and </a:t>
                </a:r>
                <a:r>
                  <a:rPr lang="en-US" sz="1800" dirty="0" smtClean="0">
                    <a:latin typeface="Calibri" panose="020F0502020204030204" pitchFamily="34" charset="0"/>
                  </a:rPr>
                  <a:t>create </a:t>
                </a:r>
                <a:r>
                  <a:rPr lang="en-US" sz="1800" dirty="0">
                    <a:latin typeface="Calibri" panose="020F0502020204030204" pitchFamily="34" charset="0"/>
                  </a:rPr>
                  <a:t>a postings list and a term </a:t>
                </a:r>
                <a:r>
                  <a:rPr lang="en-US" sz="1800" dirty="0" smtClean="0">
                    <a:latin typeface="Calibri" panose="020F0502020204030204" pitchFamily="34" charset="0"/>
                  </a:rPr>
                  <a:t>vocabulary.</a:t>
                </a:r>
              </a:p>
              <a:p>
                <a:pPr marL="285750" indent="-285750">
                  <a:lnSpc>
                    <a:spcPct val="150000"/>
                  </a:lnSpc>
                  <a:buFont typeface="Arial" panose="020B0604020202020204" pitchFamily="34" charset="0"/>
                  <a:buChar char="•"/>
                </a:pPr>
                <a:r>
                  <a:rPr lang="en-US" sz="1800" dirty="0">
                    <a:latin typeface="Calibri" panose="020F0502020204030204" pitchFamily="34" charset="0"/>
                  </a:rPr>
                  <a:t>The maximum indexing time for every project is </a:t>
                </a:r>
                <a:r>
                  <a:rPr lang="en-US" sz="1800" dirty="0" smtClean="0">
                    <a:latin typeface="Calibri" panose="020F0502020204030204" pitchFamily="34" charset="0"/>
                  </a:rPr>
                  <a:t>relatively high.</a:t>
                </a:r>
              </a:p>
              <a:p>
                <a:pPr marL="285750" indent="-285750">
                  <a:lnSpc>
                    <a:spcPct val="150000"/>
                  </a:lnSpc>
                  <a:buFont typeface="Arial" panose="020B0604020202020204" pitchFamily="34" charset="0"/>
                  <a:buChar char="•"/>
                </a:pPr>
                <a:r>
                  <a:rPr lang="en-US" sz="1800" dirty="0">
                    <a:latin typeface="Calibri" panose="020F0502020204030204" pitchFamily="34" charset="0"/>
                  </a:rPr>
                  <a:t>To </a:t>
                </a:r>
                <a:r>
                  <a:rPr lang="en-US" sz="1800" dirty="0" smtClean="0">
                    <a:latin typeface="Calibri" panose="020F0502020204030204" pitchFamily="34" charset="0"/>
                  </a:rPr>
                  <a:t>efficiently perform </a:t>
                </a:r>
                <a:r>
                  <a:rPr lang="en-US" sz="1800" dirty="0">
                    <a:latin typeface="Calibri" panose="020F0502020204030204" pitchFamily="34" charset="0"/>
                  </a:rPr>
                  <a:t>evaluation on over 22,000 </a:t>
                </a:r>
                <a:r>
                  <a:rPr lang="en-US" sz="1800" dirty="0" smtClean="0">
                    <a:latin typeface="Calibri" panose="020F0502020204030204" pitchFamily="34" charset="0"/>
                  </a:rPr>
                  <a:t>before-fix </a:t>
                </a:r>
                <a:r>
                  <a:rPr lang="en-US" sz="1800" dirty="0">
                    <a:latin typeface="Calibri" panose="020F0502020204030204" pitchFamily="34" charset="0"/>
                  </a:rPr>
                  <a:t>project </a:t>
                </a:r>
                <a:r>
                  <a:rPr lang="en-US" sz="1800" dirty="0" smtClean="0">
                    <a:latin typeface="Calibri" panose="020F0502020204030204" pitchFamily="34" charset="0"/>
                  </a:rPr>
                  <a:t>versions, </a:t>
                </a:r>
                <a:r>
                  <a:rPr lang="en-US" sz="1800" dirty="0">
                    <a:latin typeface="Calibri" panose="020F0502020204030204" pitchFamily="34" charset="0"/>
                  </a:rPr>
                  <a:t>w</a:t>
                </a:r>
                <a:r>
                  <a:rPr lang="en-US" sz="1800" dirty="0" smtClean="0">
                    <a:latin typeface="Calibri" panose="020F0502020204030204" pitchFamily="34" charset="0"/>
                  </a:rPr>
                  <a:t>e </a:t>
                </a:r>
                <a:r>
                  <a:rPr lang="en-US" sz="1800" dirty="0">
                    <a:latin typeface="Calibri" panose="020F0502020204030204" pitchFamily="34" charset="0"/>
                  </a:rPr>
                  <a:t>designed a method that indexes only the </a:t>
                </a:r>
                <a:r>
                  <a:rPr lang="en-US" sz="1800" dirty="0" smtClean="0">
                    <a:latin typeface="Calibri" panose="020F0502020204030204" pitchFamily="34" charset="0"/>
                  </a:rPr>
                  <a:t>changed files.</a:t>
                </a:r>
                <a:endParaRPr lang="en-US" sz="1800" dirty="0">
                  <a:latin typeface="Calibri" panose="020F0502020204030204" pitchFamily="34" charset="0"/>
                </a:endParaRPr>
              </a:p>
            </p:txBody>
          </p:sp>
        </mc:Choice>
        <mc:Fallback>
          <p:sp>
            <p:nvSpPr>
              <p:cNvPr id="2" name="矩形 1"/>
              <p:cNvSpPr>
                <a:spLocks noRot="1" noChangeAspect="1" noMove="1" noResize="1" noEditPoints="1" noAdjustHandles="1" noChangeArrowheads="1" noChangeShapeType="1" noTextEdit="1"/>
              </p:cNvSpPr>
              <p:nvPr/>
            </p:nvSpPr>
            <p:spPr>
              <a:xfrm>
                <a:off x="564776" y="3696429"/>
                <a:ext cx="8014447" cy="2603598"/>
              </a:xfrm>
              <a:prstGeom prst="rect">
                <a:avLst/>
              </a:prstGeom>
              <a:blipFill rotWithShape="1">
                <a:blip r:embed="rId4"/>
                <a:stretch>
                  <a:fillRect l="-533" b="-1171"/>
                </a:stretch>
              </a:blipFill>
            </p:spPr>
            <p:txBody>
              <a:bodyPr/>
              <a:lstStyle/>
              <a:p>
                <a:r>
                  <a:rPr lang="en-US">
                    <a:noFill/>
                  </a:rPr>
                  <a:t> </a:t>
                </a:r>
              </a:p>
            </p:txBody>
          </p:sp>
        </mc:Fallback>
      </mc:AlternateContent>
    </p:spTree>
    <p:extLst>
      <p:ext uri="{BB962C8B-B14F-4D97-AF65-F5344CB8AC3E}">
        <p14:creationId xmlns:p14="http://schemas.microsoft.com/office/powerpoint/2010/main" val="6931868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ChangeArrowheads="1"/>
          </p:cNvSpPr>
          <p:nvPr/>
        </p:nvSpPr>
        <p:spPr bwMode="white">
          <a:xfrm>
            <a:off x="0" y="0"/>
            <a:ext cx="9144000" cy="65405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45000"/>
              </a:spcBef>
              <a:buClr>
                <a:schemeClr val="tx1"/>
              </a:buClr>
              <a:buChar char="•"/>
              <a:defRPr kumimoji="1" sz="2400">
                <a:solidFill>
                  <a:schemeClr val="tx1"/>
                </a:solidFill>
                <a:latin typeface="Frutiger 55 Roman" pitchFamily="34" charset="0"/>
              </a:defRPr>
            </a:lvl1pPr>
            <a:lvl2pPr marL="742950" indent="-285750">
              <a:spcBef>
                <a:spcPct val="45000"/>
              </a:spcBef>
              <a:buClr>
                <a:schemeClr val="tx1"/>
              </a:buClr>
              <a:buChar char="–"/>
              <a:defRPr kumimoji="1" sz="2400">
                <a:solidFill>
                  <a:schemeClr val="tx1"/>
                </a:solidFill>
                <a:latin typeface="Frutiger 55 Roman" pitchFamily="34" charset="0"/>
              </a:defRPr>
            </a:lvl2pPr>
            <a:lvl3pPr marL="1143000" indent="-228600">
              <a:spcBef>
                <a:spcPct val="45000"/>
              </a:spcBef>
              <a:buClr>
                <a:schemeClr val="tx1"/>
              </a:buClr>
              <a:buChar char="•"/>
              <a:defRPr kumimoji="1" sz="2400">
                <a:solidFill>
                  <a:schemeClr val="tx1"/>
                </a:solidFill>
                <a:latin typeface="Frutiger 55 Roman" pitchFamily="34" charset="0"/>
              </a:defRPr>
            </a:lvl3pPr>
            <a:lvl4pPr marL="1600200" indent="-228600">
              <a:spcBef>
                <a:spcPct val="45000"/>
              </a:spcBef>
              <a:buClr>
                <a:schemeClr val="tx1"/>
              </a:buClr>
              <a:buChar char="–"/>
              <a:defRPr kumimoji="1" sz="2400">
                <a:solidFill>
                  <a:schemeClr val="tx1"/>
                </a:solidFill>
                <a:latin typeface="Frutiger 55 Roman" pitchFamily="34" charset="0"/>
              </a:defRPr>
            </a:lvl4pPr>
            <a:lvl5pPr marL="2057400" indent="-228600">
              <a:spcBef>
                <a:spcPct val="20000"/>
              </a:spcBef>
              <a:buClr>
                <a:schemeClr val="tx1"/>
              </a:buClr>
              <a:buChar char="»"/>
              <a:defRPr kumimoji="1" sz="2000">
                <a:solidFill>
                  <a:schemeClr val="tx1"/>
                </a:solidFill>
                <a:latin typeface="Frutiger 55 Roman" pitchFamily="34" charset="0"/>
              </a:defRPr>
            </a:lvl5pPr>
            <a:lvl6pPr marL="25146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6pPr>
            <a:lvl7pPr marL="29718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7pPr>
            <a:lvl8pPr marL="34290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8pPr>
            <a:lvl9pPr marL="38862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9pPr>
          </a:lstStyle>
          <a:p>
            <a:pPr>
              <a:spcBef>
                <a:spcPct val="0"/>
              </a:spcBef>
              <a:buClrTx/>
              <a:buFontTx/>
              <a:buNone/>
            </a:pPr>
            <a:endParaRPr kumimoji="0" lang="en-US" altLang="en-US">
              <a:latin typeface="Arial" charset="0"/>
            </a:endParaRPr>
          </a:p>
        </p:txBody>
      </p:sp>
      <p:sp>
        <p:nvSpPr>
          <p:cNvPr id="75779" name="标题 1"/>
          <p:cNvSpPr>
            <a:spLocks noGrp="1"/>
          </p:cNvSpPr>
          <p:nvPr>
            <p:ph type="title"/>
          </p:nvPr>
        </p:nvSpPr>
        <p:spPr>
          <a:xfrm>
            <a:off x="0" y="4763"/>
            <a:ext cx="9144000" cy="1143000"/>
          </a:xfrm>
        </p:spPr>
        <p:txBody>
          <a:bodyPr/>
          <a:lstStyle/>
          <a:p>
            <a:r>
              <a:rPr lang="en-US" altLang="en-US" sz="3000" dirty="0" smtClean="0">
                <a:solidFill>
                  <a:srgbClr val="296DC1"/>
                </a:solidFill>
                <a:latin typeface="Calibri" pitchFamily="34" charset="0"/>
              </a:rPr>
              <a:t>RUNTIME PERFORMANCE</a:t>
            </a:r>
            <a:endParaRPr lang="en-US" altLang="en-US" sz="3000" dirty="0" smtClean="0">
              <a:solidFill>
                <a:srgbClr val="296DC1"/>
              </a:solidFill>
              <a:latin typeface="Calibri" pitchFamily="34" charset="0"/>
            </a:endParaRPr>
          </a:p>
        </p:txBody>
      </p:sp>
      <p:sp>
        <p:nvSpPr>
          <p:cNvPr id="11" name="页脚占位符 3"/>
          <p:cNvSpPr>
            <a:spLocks noGrp="1"/>
          </p:cNvSpPr>
          <p:nvPr>
            <p:ph type="ftr" sz="quarter" idx="10"/>
          </p:nvPr>
        </p:nvSpPr>
        <p:spPr>
          <a:xfrm>
            <a:off x="220663" y="6334125"/>
            <a:ext cx="8496300" cy="523875"/>
          </a:xfrm>
        </p:spPr>
        <p:txBody>
          <a:bodyPr/>
          <a:lstStyle/>
          <a:p>
            <a:pPr>
              <a:defRPr/>
            </a:pPr>
            <a:r>
              <a:rPr lang="en-US" altLang="en-US" dirty="0"/>
              <a:t>FSE 2014			VITAL Lab @ Ohio University</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7685" y="1255167"/>
            <a:ext cx="5848630" cy="2284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p:cNvSpPr/>
          <p:nvPr/>
        </p:nvSpPr>
        <p:spPr>
          <a:xfrm>
            <a:off x="564776" y="3696429"/>
            <a:ext cx="8014447" cy="3139321"/>
          </a:xfrm>
          <a:prstGeom prst="rect">
            <a:avLst/>
          </a:prstGeom>
        </p:spPr>
        <p:txBody>
          <a:bodyPr wrap="square">
            <a:spAutoFit/>
          </a:bodyPr>
          <a:lstStyle/>
          <a:p>
            <a:pPr marL="285750" indent="-285750">
              <a:lnSpc>
                <a:spcPct val="150000"/>
              </a:lnSpc>
              <a:buFont typeface="Arial" panose="020B0604020202020204" pitchFamily="34" charset="0"/>
              <a:buChar char="•"/>
            </a:pPr>
            <a:r>
              <a:rPr lang="en-US" sz="1600" dirty="0">
                <a:latin typeface="Calibri" panose="020F0502020204030204" pitchFamily="34" charset="0"/>
              </a:rPr>
              <a:t>Taking the Eclipse bug </a:t>
            </a:r>
            <a:r>
              <a:rPr lang="en-US" sz="1600" dirty="0">
                <a:solidFill>
                  <a:srgbClr val="7030A0"/>
                </a:solidFill>
                <a:latin typeface="Calibri" panose="020F0502020204030204" pitchFamily="34" charset="0"/>
              </a:rPr>
              <a:t>420972</a:t>
            </a:r>
            <a:r>
              <a:rPr lang="en-US" sz="1600" dirty="0">
                <a:latin typeface="Calibri" panose="020F0502020204030204" pitchFamily="34" charset="0"/>
              </a:rPr>
              <a:t> as an example, we </a:t>
            </a:r>
            <a:r>
              <a:rPr lang="en-US" sz="1600" dirty="0" smtClean="0">
                <a:latin typeface="Calibri" panose="020F0502020204030204" pitchFamily="34" charset="0"/>
              </a:rPr>
              <a:t>checkout </a:t>
            </a:r>
            <a:r>
              <a:rPr lang="en-US" sz="1600" dirty="0">
                <a:latin typeface="Calibri" panose="020F0502020204030204" pitchFamily="34" charset="0"/>
              </a:rPr>
              <a:t>its </a:t>
            </a:r>
            <a:r>
              <a:rPr lang="en-US" sz="1600" dirty="0" smtClean="0">
                <a:latin typeface="Calibri" panose="020F0502020204030204" pitchFamily="34" charset="0"/>
              </a:rPr>
              <a:t>before-fix </a:t>
            </a:r>
            <a:r>
              <a:rPr lang="en-US" sz="1600" dirty="0">
                <a:latin typeface="Calibri" panose="020F0502020204030204" pitchFamily="34" charset="0"/>
              </a:rPr>
              <a:t>version </a:t>
            </a:r>
            <a:r>
              <a:rPr lang="en-US" sz="1600" dirty="0" smtClean="0">
                <a:latin typeface="Calibri" panose="020F0502020204030204" pitchFamily="34" charset="0"/>
              </a:rPr>
              <a:t>“</a:t>
            </a:r>
            <a:r>
              <a:rPr lang="en-US" sz="1600" dirty="0" smtClean="0">
                <a:solidFill>
                  <a:srgbClr val="0070C0"/>
                </a:solidFill>
                <a:latin typeface="Calibri" panose="020F0502020204030204" pitchFamily="34" charset="0"/>
              </a:rPr>
              <a:t>2143203</a:t>
            </a:r>
            <a:r>
              <a:rPr lang="en-US" sz="1600" dirty="0" smtClean="0">
                <a:latin typeface="Calibri" panose="020F0502020204030204" pitchFamily="34" charset="0"/>
              </a:rPr>
              <a:t>”, </a:t>
            </a:r>
            <a:r>
              <a:rPr lang="en-US" sz="1600" dirty="0">
                <a:latin typeface="Calibri" panose="020F0502020204030204" pitchFamily="34" charset="0"/>
              </a:rPr>
              <a:t>index </a:t>
            </a:r>
            <a:r>
              <a:rPr lang="en-US" sz="1600" dirty="0" smtClean="0">
                <a:solidFill>
                  <a:srgbClr val="FF0000"/>
                </a:solidFill>
                <a:latin typeface="Calibri" panose="020F0502020204030204" pitchFamily="34" charset="0"/>
              </a:rPr>
              <a:t>6,188</a:t>
            </a:r>
            <a:r>
              <a:rPr lang="en-US" sz="1600" dirty="0" smtClean="0">
                <a:latin typeface="Calibri" panose="020F0502020204030204" pitchFamily="34" charset="0"/>
              </a:rPr>
              <a:t> Java files </a:t>
            </a:r>
            <a:r>
              <a:rPr lang="en-US" sz="1600" dirty="0">
                <a:latin typeface="Calibri" panose="020F0502020204030204" pitchFamily="34" charset="0"/>
              </a:rPr>
              <a:t>and perform evaluation</a:t>
            </a:r>
            <a:r>
              <a:rPr lang="en-US" sz="1600" dirty="0" smtClean="0">
                <a:latin typeface="Calibri" panose="020F0502020204030204" pitchFamily="34" charset="0"/>
              </a:rPr>
              <a:t>.</a:t>
            </a:r>
          </a:p>
          <a:p>
            <a:pPr marL="285750" indent="-285750">
              <a:lnSpc>
                <a:spcPct val="150000"/>
              </a:lnSpc>
              <a:buFont typeface="Arial" panose="020B0604020202020204" pitchFamily="34" charset="0"/>
              <a:buChar char="•"/>
            </a:pPr>
            <a:r>
              <a:rPr lang="en-US" sz="1600" dirty="0">
                <a:latin typeface="Calibri" panose="020F0502020204030204" pitchFamily="34" charset="0"/>
              </a:rPr>
              <a:t>When we </a:t>
            </a:r>
            <a:r>
              <a:rPr lang="en-US" sz="1600" dirty="0" smtClean="0">
                <a:latin typeface="Calibri" panose="020F0502020204030204" pitchFamily="34" charset="0"/>
              </a:rPr>
              <a:t>turn to </a:t>
            </a:r>
            <a:r>
              <a:rPr lang="en-US" sz="1600" dirty="0">
                <a:latin typeface="Calibri" panose="020F0502020204030204" pitchFamily="34" charset="0"/>
              </a:rPr>
              <a:t>bug </a:t>
            </a:r>
            <a:r>
              <a:rPr lang="en-US" sz="1600" dirty="0">
                <a:solidFill>
                  <a:srgbClr val="7030A0"/>
                </a:solidFill>
                <a:latin typeface="Calibri" panose="020F0502020204030204" pitchFamily="34" charset="0"/>
              </a:rPr>
              <a:t>423588</a:t>
            </a:r>
            <a:r>
              <a:rPr lang="en-US" sz="1600" dirty="0">
                <a:latin typeface="Calibri" panose="020F0502020204030204" pitchFamily="34" charset="0"/>
              </a:rPr>
              <a:t>, we check out its </a:t>
            </a:r>
            <a:r>
              <a:rPr lang="en-US" sz="1600" dirty="0" smtClean="0">
                <a:latin typeface="Calibri" panose="020F0502020204030204" pitchFamily="34" charset="0"/>
              </a:rPr>
              <a:t>before-fix version “</a:t>
            </a:r>
            <a:r>
              <a:rPr lang="en-US" sz="1600" dirty="0" smtClean="0">
                <a:solidFill>
                  <a:srgbClr val="0070C0"/>
                </a:solidFill>
                <a:latin typeface="Calibri" panose="020F0502020204030204" pitchFamily="34" charset="0"/>
              </a:rPr>
              <a:t>602d549</a:t>
            </a:r>
            <a:r>
              <a:rPr lang="en-US" sz="1600" dirty="0">
                <a:latin typeface="Calibri" panose="020F0502020204030204" pitchFamily="34" charset="0"/>
              </a:rPr>
              <a:t>" and use the </a:t>
            </a:r>
            <a:r>
              <a:rPr lang="en-US" sz="1600" dirty="0" err="1">
                <a:latin typeface="Calibri" panose="020F0502020204030204" pitchFamily="34" charset="0"/>
              </a:rPr>
              <a:t>git</a:t>
            </a:r>
            <a:r>
              <a:rPr lang="en-US" sz="1600" dirty="0">
                <a:latin typeface="Calibri" panose="020F0502020204030204" pitchFamily="34" charset="0"/>
              </a:rPr>
              <a:t> diff command to obtain </a:t>
            </a:r>
            <a:r>
              <a:rPr lang="en-US" sz="1600" dirty="0" smtClean="0">
                <a:latin typeface="Calibri" panose="020F0502020204030204" pitchFamily="34" charset="0"/>
              </a:rPr>
              <a:t>the list </a:t>
            </a:r>
            <a:r>
              <a:rPr lang="en-US" sz="1600" dirty="0">
                <a:latin typeface="Calibri" panose="020F0502020204030204" pitchFamily="34" charset="0"/>
              </a:rPr>
              <a:t>of changed </a:t>
            </a:r>
            <a:r>
              <a:rPr lang="en-US" sz="1600" dirty="0" smtClean="0">
                <a:latin typeface="Calibri" panose="020F0502020204030204" pitchFamily="34" charset="0"/>
              </a:rPr>
              <a:t>(“Added</a:t>
            </a:r>
            <a:r>
              <a:rPr lang="en-US" sz="1600" dirty="0">
                <a:latin typeface="Calibri" panose="020F0502020204030204" pitchFamily="34" charset="0"/>
              </a:rPr>
              <a:t>", </a:t>
            </a:r>
            <a:r>
              <a:rPr lang="en-US" sz="1600" dirty="0" smtClean="0">
                <a:latin typeface="Calibri" panose="020F0502020204030204" pitchFamily="34" charset="0"/>
              </a:rPr>
              <a:t>“</a:t>
            </a:r>
            <a:r>
              <a:rPr lang="en-US" sz="1600" dirty="0" err="1" smtClean="0">
                <a:latin typeface="Calibri" panose="020F0502020204030204" pitchFamily="34" charset="0"/>
              </a:rPr>
              <a:t>Modied</a:t>
            </a:r>
            <a:r>
              <a:rPr lang="en-US" sz="1600" dirty="0">
                <a:latin typeface="Calibri" panose="020F0502020204030204" pitchFamily="34" charset="0"/>
              </a:rPr>
              <a:t>", and </a:t>
            </a:r>
            <a:r>
              <a:rPr lang="en-US" sz="1600" dirty="0" smtClean="0">
                <a:latin typeface="Calibri" panose="020F0502020204030204" pitchFamily="34" charset="0"/>
              </a:rPr>
              <a:t>“Deleted") files.</a:t>
            </a:r>
          </a:p>
          <a:p>
            <a:pPr marL="285750" indent="-285750">
              <a:lnSpc>
                <a:spcPct val="150000"/>
              </a:lnSpc>
              <a:buFont typeface="Arial" panose="020B0604020202020204" pitchFamily="34" charset="0"/>
              <a:buChar char="•"/>
            </a:pPr>
            <a:r>
              <a:rPr lang="en-US" sz="1600" dirty="0" smtClean="0">
                <a:latin typeface="Calibri" panose="020F0502020204030204" pitchFamily="34" charset="0"/>
              </a:rPr>
              <a:t>We then remove </a:t>
            </a:r>
            <a:r>
              <a:rPr lang="en-US" sz="1600" dirty="0">
                <a:solidFill>
                  <a:srgbClr val="FF0000"/>
                </a:solidFill>
                <a:latin typeface="Calibri" panose="020F0502020204030204" pitchFamily="34" charset="0"/>
              </a:rPr>
              <a:t>16</a:t>
            </a:r>
            <a:r>
              <a:rPr lang="en-US" sz="1600" dirty="0">
                <a:latin typeface="Calibri" panose="020F0502020204030204" pitchFamily="34" charset="0"/>
              </a:rPr>
              <a:t> </a:t>
            </a:r>
            <a:r>
              <a:rPr lang="en-US" sz="1600" dirty="0" smtClean="0">
                <a:latin typeface="Calibri" panose="020F0502020204030204" pitchFamily="34" charset="0"/>
              </a:rPr>
              <a:t>“Deleted</a:t>
            </a:r>
            <a:r>
              <a:rPr lang="en-US" sz="1600" dirty="0">
                <a:latin typeface="Calibri" panose="020F0502020204030204" pitchFamily="34" charset="0"/>
              </a:rPr>
              <a:t>" and </a:t>
            </a:r>
            <a:r>
              <a:rPr lang="en-US" sz="1600" dirty="0">
                <a:solidFill>
                  <a:srgbClr val="FF0000"/>
                </a:solidFill>
                <a:latin typeface="Calibri" panose="020F0502020204030204" pitchFamily="34" charset="0"/>
              </a:rPr>
              <a:t>77</a:t>
            </a:r>
            <a:r>
              <a:rPr lang="en-US" sz="1600" dirty="0">
                <a:latin typeface="Calibri" panose="020F0502020204030204" pitchFamily="34" charset="0"/>
              </a:rPr>
              <a:t> </a:t>
            </a:r>
            <a:r>
              <a:rPr lang="en-US" sz="1600" dirty="0" smtClean="0">
                <a:latin typeface="Calibri" panose="020F0502020204030204" pitchFamily="34" charset="0"/>
              </a:rPr>
              <a:t>“Modified“ files </a:t>
            </a:r>
            <a:r>
              <a:rPr lang="en-US" sz="1600" dirty="0">
                <a:latin typeface="Calibri" panose="020F0502020204030204" pitchFamily="34" charset="0"/>
              </a:rPr>
              <a:t>from the postings list and the term vocabulary, </a:t>
            </a:r>
            <a:r>
              <a:rPr lang="en-US" sz="1600" dirty="0" smtClean="0">
                <a:latin typeface="Calibri" panose="020F0502020204030204" pitchFamily="34" charset="0"/>
              </a:rPr>
              <a:t>and index </a:t>
            </a:r>
            <a:r>
              <a:rPr lang="en-US" sz="1600" dirty="0">
                <a:latin typeface="Calibri" panose="020F0502020204030204" pitchFamily="34" charset="0"/>
              </a:rPr>
              <a:t>only </a:t>
            </a:r>
            <a:r>
              <a:rPr lang="en-US" sz="1600" dirty="0" smtClean="0">
                <a:solidFill>
                  <a:srgbClr val="FF0000"/>
                </a:solidFill>
                <a:latin typeface="Calibri" panose="020F0502020204030204" pitchFamily="34" charset="0"/>
              </a:rPr>
              <a:t>14</a:t>
            </a:r>
            <a:r>
              <a:rPr lang="en-US" sz="1600" dirty="0" smtClean="0">
                <a:latin typeface="Calibri" panose="020F0502020204030204" pitchFamily="34" charset="0"/>
              </a:rPr>
              <a:t> “Added</a:t>
            </a:r>
            <a:r>
              <a:rPr lang="en-US" sz="1600" dirty="0">
                <a:latin typeface="Calibri" panose="020F0502020204030204" pitchFamily="34" charset="0"/>
              </a:rPr>
              <a:t>" plus </a:t>
            </a:r>
            <a:r>
              <a:rPr lang="en-US" sz="1600" dirty="0" smtClean="0">
                <a:solidFill>
                  <a:srgbClr val="FF0000"/>
                </a:solidFill>
                <a:latin typeface="Calibri" panose="020F0502020204030204" pitchFamily="34" charset="0"/>
              </a:rPr>
              <a:t>77</a:t>
            </a:r>
            <a:r>
              <a:rPr lang="en-US" sz="1600" dirty="0" smtClean="0">
                <a:latin typeface="Calibri" panose="020F0502020204030204" pitchFamily="34" charset="0"/>
              </a:rPr>
              <a:t> “Modified“ files</a:t>
            </a:r>
            <a:r>
              <a:rPr lang="en-US" sz="1600" dirty="0">
                <a:latin typeface="Calibri" panose="020F0502020204030204" pitchFamily="34" charset="0"/>
              </a:rPr>
              <a:t>, instead of </a:t>
            </a:r>
            <a:r>
              <a:rPr lang="en-US" sz="1600" dirty="0" smtClean="0">
                <a:latin typeface="Calibri" panose="020F0502020204030204" pitchFamily="34" charset="0"/>
              </a:rPr>
              <a:t>re-indexing </a:t>
            </a:r>
            <a:r>
              <a:rPr lang="en-US" sz="1600" dirty="0" smtClean="0">
                <a:solidFill>
                  <a:srgbClr val="FF0000"/>
                </a:solidFill>
                <a:latin typeface="Calibri" panose="020F0502020204030204" pitchFamily="34" charset="0"/>
              </a:rPr>
              <a:t>6,186</a:t>
            </a:r>
            <a:r>
              <a:rPr lang="en-US" sz="1600" dirty="0" smtClean="0">
                <a:latin typeface="Calibri" panose="020F0502020204030204" pitchFamily="34" charset="0"/>
              </a:rPr>
              <a:t> Java files in </a:t>
            </a:r>
            <a:r>
              <a:rPr lang="en-US" sz="1600" dirty="0">
                <a:latin typeface="Calibri" panose="020F0502020204030204" pitchFamily="34" charset="0"/>
              </a:rPr>
              <a:t>version </a:t>
            </a:r>
            <a:r>
              <a:rPr lang="en-US" sz="1600" dirty="0" smtClean="0">
                <a:latin typeface="Calibri" panose="020F0502020204030204" pitchFamily="34" charset="0"/>
              </a:rPr>
              <a:t>“602d549</a:t>
            </a:r>
            <a:r>
              <a:rPr lang="en-US" sz="1600" dirty="0">
                <a:latin typeface="Calibri" panose="020F0502020204030204" pitchFamily="34" charset="0"/>
              </a:rPr>
              <a:t>".</a:t>
            </a:r>
            <a:endParaRPr lang="en-US" sz="1600" dirty="0" smtClean="0">
              <a:latin typeface="Calibri" panose="020F0502020204030204" pitchFamily="34" charset="0"/>
            </a:endParaRPr>
          </a:p>
          <a:p>
            <a:pPr marL="285750" indent="-285750">
              <a:lnSpc>
                <a:spcPct val="150000"/>
              </a:lnSpc>
              <a:buFont typeface="Arial" panose="020B0604020202020204" pitchFamily="34" charset="0"/>
              <a:buChar char="•"/>
            </a:pPr>
            <a:endParaRPr lang="en-US" sz="2000" dirty="0">
              <a:latin typeface="Calibri" panose="020F0502020204030204" pitchFamily="34" charset="0"/>
            </a:endParaRPr>
          </a:p>
        </p:txBody>
      </p:sp>
    </p:spTree>
    <p:extLst>
      <p:ext uri="{BB962C8B-B14F-4D97-AF65-F5344CB8AC3E}">
        <p14:creationId xmlns:p14="http://schemas.microsoft.com/office/powerpoint/2010/main" val="343593429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animEffect transition="in" filter="fade">
                                      <p:cBhvr>
                                        <p:cTn id="11"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ChangeArrowheads="1"/>
          </p:cNvSpPr>
          <p:nvPr/>
        </p:nvSpPr>
        <p:spPr bwMode="white">
          <a:xfrm>
            <a:off x="0" y="0"/>
            <a:ext cx="9144000" cy="65405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45000"/>
              </a:spcBef>
              <a:buClr>
                <a:schemeClr val="tx1"/>
              </a:buClr>
              <a:buChar char="•"/>
              <a:defRPr kumimoji="1" sz="2400">
                <a:solidFill>
                  <a:schemeClr val="tx1"/>
                </a:solidFill>
                <a:latin typeface="Frutiger 55 Roman" pitchFamily="34" charset="0"/>
              </a:defRPr>
            </a:lvl1pPr>
            <a:lvl2pPr marL="742950" indent="-285750">
              <a:spcBef>
                <a:spcPct val="45000"/>
              </a:spcBef>
              <a:buClr>
                <a:schemeClr val="tx1"/>
              </a:buClr>
              <a:buChar char="–"/>
              <a:defRPr kumimoji="1" sz="2400">
                <a:solidFill>
                  <a:schemeClr val="tx1"/>
                </a:solidFill>
                <a:latin typeface="Frutiger 55 Roman" pitchFamily="34" charset="0"/>
              </a:defRPr>
            </a:lvl2pPr>
            <a:lvl3pPr marL="1143000" indent="-228600">
              <a:spcBef>
                <a:spcPct val="45000"/>
              </a:spcBef>
              <a:buClr>
                <a:schemeClr val="tx1"/>
              </a:buClr>
              <a:buChar char="•"/>
              <a:defRPr kumimoji="1" sz="2400">
                <a:solidFill>
                  <a:schemeClr val="tx1"/>
                </a:solidFill>
                <a:latin typeface="Frutiger 55 Roman" pitchFamily="34" charset="0"/>
              </a:defRPr>
            </a:lvl3pPr>
            <a:lvl4pPr marL="1600200" indent="-228600">
              <a:spcBef>
                <a:spcPct val="45000"/>
              </a:spcBef>
              <a:buClr>
                <a:schemeClr val="tx1"/>
              </a:buClr>
              <a:buChar char="–"/>
              <a:defRPr kumimoji="1" sz="2400">
                <a:solidFill>
                  <a:schemeClr val="tx1"/>
                </a:solidFill>
                <a:latin typeface="Frutiger 55 Roman" pitchFamily="34" charset="0"/>
              </a:defRPr>
            </a:lvl4pPr>
            <a:lvl5pPr marL="2057400" indent="-228600">
              <a:spcBef>
                <a:spcPct val="20000"/>
              </a:spcBef>
              <a:buClr>
                <a:schemeClr val="tx1"/>
              </a:buClr>
              <a:buChar char="»"/>
              <a:defRPr kumimoji="1" sz="2000">
                <a:solidFill>
                  <a:schemeClr val="tx1"/>
                </a:solidFill>
                <a:latin typeface="Frutiger 55 Roman" pitchFamily="34" charset="0"/>
              </a:defRPr>
            </a:lvl5pPr>
            <a:lvl6pPr marL="25146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6pPr>
            <a:lvl7pPr marL="29718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7pPr>
            <a:lvl8pPr marL="34290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8pPr>
            <a:lvl9pPr marL="38862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9pPr>
          </a:lstStyle>
          <a:p>
            <a:pPr>
              <a:spcBef>
                <a:spcPct val="0"/>
              </a:spcBef>
              <a:buClrTx/>
              <a:buFontTx/>
              <a:buNone/>
            </a:pPr>
            <a:endParaRPr kumimoji="0" lang="en-US" altLang="en-US">
              <a:latin typeface="Arial" charset="0"/>
            </a:endParaRPr>
          </a:p>
        </p:txBody>
      </p:sp>
      <p:sp>
        <p:nvSpPr>
          <p:cNvPr id="75779" name="标题 1"/>
          <p:cNvSpPr>
            <a:spLocks noGrp="1"/>
          </p:cNvSpPr>
          <p:nvPr>
            <p:ph type="title"/>
          </p:nvPr>
        </p:nvSpPr>
        <p:spPr>
          <a:xfrm>
            <a:off x="0" y="4763"/>
            <a:ext cx="9144000" cy="1143000"/>
          </a:xfrm>
        </p:spPr>
        <p:txBody>
          <a:bodyPr/>
          <a:lstStyle/>
          <a:p>
            <a:r>
              <a:rPr lang="en-US" altLang="en-US" sz="3000" dirty="0" smtClean="0">
                <a:solidFill>
                  <a:srgbClr val="296DC1"/>
                </a:solidFill>
                <a:latin typeface="Calibri" pitchFamily="34" charset="0"/>
              </a:rPr>
              <a:t>CONCLUSION AND FUTURE WORK</a:t>
            </a:r>
            <a:endParaRPr lang="en-US" altLang="en-US" sz="3000" dirty="0" smtClean="0">
              <a:solidFill>
                <a:srgbClr val="296DC1"/>
              </a:solidFill>
              <a:latin typeface="Calibri" pitchFamily="34" charset="0"/>
            </a:endParaRPr>
          </a:p>
        </p:txBody>
      </p:sp>
      <p:sp>
        <p:nvSpPr>
          <p:cNvPr id="11" name="页脚占位符 3"/>
          <p:cNvSpPr>
            <a:spLocks noGrp="1"/>
          </p:cNvSpPr>
          <p:nvPr>
            <p:ph type="ftr" sz="quarter" idx="10"/>
          </p:nvPr>
        </p:nvSpPr>
        <p:spPr>
          <a:xfrm>
            <a:off x="220663" y="6334125"/>
            <a:ext cx="8496300" cy="523875"/>
          </a:xfrm>
        </p:spPr>
        <p:txBody>
          <a:bodyPr/>
          <a:lstStyle/>
          <a:p>
            <a:pPr>
              <a:defRPr/>
            </a:pPr>
            <a:r>
              <a:rPr lang="en-US" altLang="en-US" dirty="0"/>
              <a:t>FSE 2014			VITAL Lab @ Ohio University</a:t>
            </a:r>
          </a:p>
        </p:txBody>
      </p:sp>
      <mc:AlternateContent xmlns:mc="http://schemas.openxmlformats.org/markup-compatibility/2006">
        <mc:Choice xmlns:a14="http://schemas.microsoft.com/office/drawing/2010/main" Requires="a14">
          <p:sp>
            <p:nvSpPr>
              <p:cNvPr id="2" name="矩形 1"/>
              <p:cNvSpPr/>
              <p:nvPr/>
            </p:nvSpPr>
            <p:spPr>
              <a:xfrm>
                <a:off x="564776" y="1195276"/>
                <a:ext cx="8014447" cy="5124480"/>
              </a:xfrm>
              <a:prstGeom prst="rect">
                <a:avLst/>
              </a:prstGeom>
            </p:spPr>
            <p:txBody>
              <a:bodyPr wrap="square">
                <a:spAutoFit/>
              </a:bodyPr>
              <a:lstStyle/>
              <a:p>
                <a:pPr marL="285750" indent="-285750">
                  <a:lnSpc>
                    <a:spcPct val="150000"/>
                  </a:lnSpc>
                  <a:buFont typeface="Arial" panose="020B0604020202020204" pitchFamily="34" charset="0"/>
                  <a:buChar char="•"/>
                </a:pPr>
                <a:r>
                  <a:rPr lang="en-US" sz="1800" dirty="0" smtClean="0">
                    <a:latin typeface="Calibri" panose="020F0502020204030204" pitchFamily="34" charset="0"/>
                  </a:rPr>
                  <a:t>We proposed:</a:t>
                </a:r>
              </a:p>
              <a:p>
                <a:pPr marL="742950" lvl="1" indent="-285750">
                  <a:lnSpc>
                    <a:spcPct val="150000"/>
                  </a:lnSpc>
                  <a:buFont typeface="Arial" panose="020B0604020202020204" pitchFamily="34" charset="0"/>
                  <a:buChar char="•"/>
                </a:pPr>
                <a:r>
                  <a:rPr lang="en-US" sz="1800" dirty="0" smtClean="0">
                    <a:latin typeface="Calibri" panose="020F0502020204030204" pitchFamily="34" charset="0"/>
                  </a:rPr>
                  <a:t>A ranking model that leverages project specific software engineering domain knowledge such </a:t>
                </a:r>
                <a:r>
                  <a:rPr lang="en-US" sz="1800" dirty="0">
                    <a:latin typeface="Calibri" panose="020F0502020204030204" pitchFamily="34" charset="0"/>
                  </a:rPr>
                  <a:t>as: API </a:t>
                </a:r>
                <a:r>
                  <a:rPr lang="en-US" sz="1800" dirty="0" smtClean="0">
                    <a:latin typeface="Calibri" panose="020F0502020204030204" pitchFamily="34" charset="0"/>
                  </a:rPr>
                  <a:t>specifications</a:t>
                </a:r>
                <a:r>
                  <a:rPr lang="en-US" sz="1800" dirty="0">
                    <a:latin typeface="Calibri" panose="020F0502020204030204" pitchFamily="34" charset="0"/>
                  </a:rPr>
                  <a:t>, the </a:t>
                </a:r>
                <a:r>
                  <a:rPr lang="en-US" sz="1800" dirty="0" smtClean="0">
                    <a:latin typeface="Calibri" panose="020F0502020204030204" pitchFamily="34" charset="0"/>
                  </a:rPr>
                  <a:t>syntactic structure </a:t>
                </a:r>
                <a:r>
                  <a:rPr lang="en-US" sz="1800" dirty="0">
                    <a:latin typeface="Calibri" panose="020F0502020204030204" pitchFamily="34" charset="0"/>
                  </a:rPr>
                  <a:t>of code, </a:t>
                </a:r>
                <a:r>
                  <a:rPr lang="en-US" sz="1800" dirty="0" smtClean="0">
                    <a:latin typeface="Calibri" panose="020F0502020204030204" pitchFamily="34" charset="0"/>
                  </a:rPr>
                  <a:t>code revision history, and </a:t>
                </a:r>
                <a:r>
                  <a:rPr lang="en-US" sz="1800" dirty="0">
                    <a:latin typeface="Calibri" panose="020F0502020204030204" pitchFamily="34" charset="0"/>
                  </a:rPr>
                  <a:t>issue tracking </a:t>
                </a:r>
                <a:r>
                  <a:rPr lang="en-US" sz="1800" dirty="0" smtClean="0">
                    <a:latin typeface="Calibri" panose="020F0502020204030204" pitchFamily="34" charset="0"/>
                  </a:rPr>
                  <a:t>history.</a:t>
                </a:r>
              </a:p>
              <a:p>
                <a:pPr marL="742950" lvl="1" indent="-285750">
                  <a:lnSpc>
                    <a:spcPct val="150000"/>
                  </a:lnSpc>
                  <a:buFont typeface="Arial" panose="020B0604020202020204" pitchFamily="34" charset="0"/>
                  <a:buChar char="•"/>
                </a:pPr>
                <a:r>
                  <a:rPr lang="en-US" sz="1800" dirty="0" smtClean="0">
                    <a:latin typeface="Calibri" panose="020F0502020204030204" pitchFamily="34" charset="0"/>
                  </a:rPr>
                  <a:t>A </a:t>
                </a:r>
                <a:r>
                  <a:rPr lang="en-US" sz="1800" dirty="0">
                    <a:latin typeface="Calibri" panose="020F0502020204030204" pitchFamily="34" charset="0"/>
                  </a:rPr>
                  <a:t>learning-to-rank </a:t>
                </a:r>
                <a:r>
                  <a:rPr lang="en-US" sz="1800" dirty="0" smtClean="0">
                    <a:latin typeface="Calibri" panose="020F0502020204030204" pitchFamily="34" charset="0"/>
                  </a:rPr>
                  <a:t>approach to learn </a:t>
                </a:r>
                <a14:m>
                  <m:oMath xmlns:m="http://schemas.openxmlformats.org/officeDocument/2006/math">
                    <m:sSub>
                      <m:sSubPr>
                        <m:ctrlPr>
                          <a:rPr lang="en-US" sz="1800" i="1">
                            <a:solidFill>
                              <a:srgbClr val="FF0000"/>
                            </a:solidFill>
                            <a:latin typeface="Cambria Math"/>
                            <a:ea typeface="Cambria Math" panose="02040503050406030204" pitchFamily="18" charset="0"/>
                          </a:rPr>
                        </m:ctrlPr>
                      </m:sSubPr>
                      <m:e>
                        <m:r>
                          <a:rPr lang="en-US" sz="1800" i="1">
                            <a:solidFill>
                              <a:srgbClr val="FF0000"/>
                            </a:solidFill>
                            <a:latin typeface="Cambria Math"/>
                            <a:ea typeface="Cambria Math" panose="02040503050406030204" pitchFamily="18" charset="0"/>
                          </a:rPr>
                          <m:t>𝑤</m:t>
                        </m:r>
                      </m:e>
                      <m:sub>
                        <m:r>
                          <a:rPr lang="en-US" sz="1800" i="1">
                            <a:solidFill>
                              <a:srgbClr val="FF0000"/>
                            </a:solidFill>
                            <a:latin typeface="Cambria Math"/>
                            <a:ea typeface="Cambria Math" panose="02040503050406030204" pitchFamily="18" charset="0"/>
                          </a:rPr>
                          <m:t>𝑖</m:t>
                        </m:r>
                      </m:sub>
                    </m:sSub>
                    <m:r>
                      <a:rPr lang="en-US" sz="1800" i="1">
                        <a:latin typeface="Cambria Math"/>
                        <a:ea typeface="Cambria Math" panose="02040503050406030204" pitchFamily="18" charset="0"/>
                      </a:rPr>
                      <m:t> </m:t>
                    </m:r>
                    <m:r>
                      <m:rPr>
                        <m:sty m:val="p"/>
                      </m:rPr>
                      <a:rPr lang="en-US" sz="1800" b="0" i="0" smtClean="0">
                        <a:latin typeface="Cambria Math"/>
                        <a:ea typeface="Cambria Math" panose="02040503050406030204" pitchFamily="18" charset="0"/>
                      </a:rPr>
                      <m:t>for</m:t>
                    </m:r>
                  </m:oMath>
                </a14:m>
                <a:r>
                  <a:rPr lang="en-US" sz="1800" dirty="0" smtClean="0">
                    <a:latin typeface="Calibri" panose="020F0502020204030204" pitchFamily="34" charset="0"/>
                  </a:rPr>
                  <a:t> </a:t>
                </a:r>
                <a14:m>
                  <m:oMath xmlns:m="http://schemas.openxmlformats.org/officeDocument/2006/math">
                    <m:sSub>
                      <m:sSubPr>
                        <m:ctrlPr>
                          <a:rPr lang="en-US" sz="1800" i="1">
                            <a:solidFill>
                              <a:srgbClr val="00B050"/>
                            </a:solidFill>
                            <a:latin typeface="Cambria Math"/>
                            <a:ea typeface="Cambria Math" panose="02040503050406030204" pitchFamily="18" charset="0"/>
                          </a:rPr>
                        </m:ctrlPr>
                      </m:sSubPr>
                      <m:e>
                        <m:r>
                          <a:rPr lang="el-GR" sz="1800" i="1">
                            <a:solidFill>
                              <a:srgbClr val="00B050"/>
                            </a:solidFill>
                            <a:latin typeface="Cambria Math"/>
                            <a:ea typeface="Cambria Math" panose="02040503050406030204" pitchFamily="18" charset="0"/>
                          </a:rPr>
                          <m:t>𝜙</m:t>
                        </m:r>
                      </m:e>
                      <m:sub>
                        <m:r>
                          <a:rPr lang="en-US" sz="1800" i="1">
                            <a:solidFill>
                              <a:srgbClr val="00B050"/>
                            </a:solidFill>
                            <a:latin typeface="Cambria Math"/>
                            <a:ea typeface="Cambria Math" panose="02040503050406030204" pitchFamily="18" charset="0"/>
                          </a:rPr>
                          <m:t>𝑖</m:t>
                        </m:r>
                      </m:sub>
                    </m:sSub>
                  </m:oMath>
                </a14:m>
                <a:r>
                  <a:rPr lang="en-US" sz="1800" dirty="0" smtClean="0">
                    <a:latin typeface="Calibri" panose="020F0502020204030204" pitchFamily="34" charset="0"/>
                  </a:rPr>
                  <a:t> automatically.</a:t>
                </a:r>
              </a:p>
              <a:p>
                <a:pPr marL="742950" lvl="1" indent="-285750">
                  <a:lnSpc>
                    <a:spcPct val="150000"/>
                  </a:lnSpc>
                  <a:buFont typeface="Arial" panose="020B0604020202020204" pitchFamily="34" charset="0"/>
                  <a:buChar char="•"/>
                </a:pPr>
                <a:r>
                  <a:rPr lang="en-US" sz="1800" dirty="0" smtClean="0">
                    <a:latin typeface="Calibri" panose="020F0502020204030204" pitchFamily="34" charset="0"/>
                  </a:rPr>
                  <a:t>A strong benchmark dataset by checking out a before-fix version of the source code package for every bug report.</a:t>
                </a:r>
                <a:endParaRPr lang="en-US" sz="1800" dirty="0">
                  <a:latin typeface="Calibri" panose="020F0502020204030204" pitchFamily="34" charset="0"/>
                </a:endParaRPr>
              </a:p>
              <a:p>
                <a:pPr marL="285750" indent="-285750">
                  <a:lnSpc>
                    <a:spcPct val="150000"/>
                  </a:lnSpc>
                  <a:buFont typeface="Arial" panose="020B0604020202020204" pitchFamily="34" charset="0"/>
                  <a:buChar char="•"/>
                </a:pPr>
                <a:r>
                  <a:rPr lang="en-US" sz="1800" dirty="0" smtClean="0">
                    <a:latin typeface="Calibri" panose="020F0502020204030204" pitchFamily="34" charset="0"/>
                  </a:rPr>
                  <a:t>The experiment result shows:</a:t>
                </a:r>
              </a:p>
              <a:p>
                <a:pPr marL="742950" lvl="1" indent="-285750">
                  <a:lnSpc>
                    <a:spcPct val="150000"/>
                  </a:lnSpc>
                  <a:buFont typeface="Arial" panose="020B0604020202020204" pitchFamily="34" charset="0"/>
                  <a:buChar char="•"/>
                </a:pPr>
                <a:r>
                  <a:rPr lang="en-US" sz="1800" dirty="0" smtClean="0">
                    <a:latin typeface="Calibri" panose="020F0502020204030204" pitchFamily="34" charset="0"/>
                  </a:rPr>
                  <a:t>Our system outperforms two recent state-of-the-art approaches.</a:t>
                </a:r>
              </a:p>
              <a:p>
                <a:pPr marL="285750" indent="-285750">
                  <a:lnSpc>
                    <a:spcPct val="150000"/>
                  </a:lnSpc>
                  <a:buFont typeface="Arial" panose="020B0604020202020204" pitchFamily="34" charset="0"/>
                  <a:buChar char="•"/>
                </a:pPr>
                <a:r>
                  <a:rPr lang="en-US" sz="1800" dirty="0" smtClean="0">
                    <a:latin typeface="Calibri" panose="020F0502020204030204" pitchFamily="34" charset="0"/>
                  </a:rPr>
                  <a:t>In future works:</a:t>
                </a:r>
              </a:p>
              <a:p>
                <a:pPr marL="742950" lvl="1" indent="-285750">
                  <a:lnSpc>
                    <a:spcPct val="150000"/>
                  </a:lnSpc>
                  <a:buFont typeface="Arial" panose="020B0604020202020204" pitchFamily="34" charset="0"/>
                  <a:buChar char="•"/>
                </a:pPr>
                <a:r>
                  <a:rPr lang="en-US" sz="1800" dirty="0" smtClean="0">
                    <a:latin typeface="Calibri" panose="020F0502020204030204" pitchFamily="34" charset="0"/>
                  </a:rPr>
                  <a:t>PageRank scores associated within the file dependency graph</a:t>
                </a:r>
              </a:p>
              <a:p>
                <a:pPr marL="742950" lvl="1" indent="-285750">
                  <a:lnSpc>
                    <a:spcPct val="150000"/>
                  </a:lnSpc>
                  <a:buFont typeface="Arial" panose="020B0604020202020204" pitchFamily="34" charset="0"/>
                  <a:buChar char="•"/>
                </a:pPr>
                <a:r>
                  <a:rPr lang="en-US" sz="1800" dirty="0" smtClean="0">
                    <a:latin typeface="Calibri" panose="020F0502020204030204" pitchFamily="34" charset="0"/>
                  </a:rPr>
                  <a:t>Evaluation </a:t>
                </a:r>
                <a:r>
                  <a:rPr lang="en-US" sz="1800" dirty="0">
                    <a:latin typeface="Calibri" panose="020F0502020204030204" pitchFamily="34" charset="0"/>
                  </a:rPr>
                  <a:t>on projects in other programming </a:t>
                </a:r>
                <a:r>
                  <a:rPr lang="en-US" sz="1800" dirty="0" smtClean="0">
                    <a:latin typeface="Calibri" panose="020F0502020204030204" pitchFamily="34" charset="0"/>
                  </a:rPr>
                  <a:t>languages</a:t>
                </a:r>
                <a:endParaRPr lang="en-US" sz="1800" dirty="0">
                  <a:latin typeface="Calibri" panose="020F0502020204030204" pitchFamily="34" charset="0"/>
                </a:endParaRPr>
              </a:p>
            </p:txBody>
          </p:sp>
        </mc:Choice>
        <mc:Fallback>
          <p:sp>
            <p:nvSpPr>
              <p:cNvPr id="2" name="矩形 1"/>
              <p:cNvSpPr>
                <a:spLocks noRot="1" noChangeAspect="1" noMove="1" noResize="1" noEditPoints="1" noAdjustHandles="1" noChangeArrowheads="1" noChangeShapeType="1" noTextEdit="1"/>
              </p:cNvSpPr>
              <p:nvPr/>
            </p:nvSpPr>
            <p:spPr>
              <a:xfrm>
                <a:off x="564776" y="1195276"/>
                <a:ext cx="8014447" cy="5124480"/>
              </a:xfrm>
              <a:prstGeom prst="rect">
                <a:avLst/>
              </a:prstGeom>
              <a:blipFill rotWithShape="1">
                <a:blip r:embed="rId3"/>
                <a:stretch>
                  <a:fillRect l="-533"/>
                </a:stretch>
              </a:blipFill>
            </p:spPr>
            <p:txBody>
              <a:bodyPr/>
              <a:lstStyle/>
              <a:p>
                <a:r>
                  <a:rPr lang="en-US">
                    <a:noFill/>
                  </a:rPr>
                  <a:t> </a:t>
                </a:r>
              </a:p>
            </p:txBody>
          </p:sp>
        </mc:Fallback>
      </mc:AlternateContent>
    </p:spTree>
    <p:extLst>
      <p:ext uri="{BB962C8B-B14F-4D97-AF65-F5344CB8AC3E}">
        <p14:creationId xmlns:p14="http://schemas.microsoft.com/office/powerpoint/2010/main" val="124714958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500"/>
                                        <p:tgtEl>
                                          <p:spTgt spid="2">
                                            <p:txEl>
                                              <p:pRg st="4" end="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Effect transition="in" filter="fade">
                                      <p:cBhvr>
                                        <p:cTn id="25" dur="500"/>
                                        <p:tgtEl>
                                          <p:spTgt spid="2">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
                                            <p:txEl>
                                              <p:pRg st="6" end="6"/>
                                            </p:txEl>
                                          </p:spTgt>
                                        </p:tgtEl>
                                        <p:attrNameLst>
                                          <p:attrName>style.visibility</p:attrName>
                                        </p:attrNameLst>
                                      </p:cBhvr>
                                      <p:to>
                                        <p:strVal val="visible"/>
                                      </p:to>
                                    </p:set>
                                    <p:animEffect transition="in" filter="fade">
                                      <p:cBhvr>
                                        <p:cTn id="30" dur="500"/>
                                        <p:tgtEl>
                                          <p:spTgt spid="2">
                                            <p:txEl>
                                              <p:pRg st="6" end="6"/>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2">
                                            <p:txEl>
                                              <p:pRg st="7" end="7"/>
                                            </p:txEl>
                                          </p:spTgt>
                                        </p:tgtEl>
                                        <p:attrNameLst>
                                          <p:attrName>style.visibility</p:attrName>
                                        </p:attrNameLst>
                                      </p:cBhvr>
                                      <p:to>
                                        <p:strVal val="visible"/>
                                      </p:to>
                                    </p:set>
                                    <p:animEffect transition="in" filter="fade">
                                      <p:cBhvr>
                                        <p:cTn id="33" dur="500"/>
                                        <p:tgtEl>
                                          <p:spTgt spid="2">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
                                            <p:txEl>
                                              <p:pRg st="8" end="8"/>
                                            </p:txEl>
                                          </p:spTgt>
                                        </p:tgtEl>
                                        <p:attrNameLst>
                                          <p:attrName>style.visibility</p:attrName>
                                        </p:attrNameLst>
                                      </p:cBhvr>
                                      <p:to>
                                        <p:strVal val="visible"/>
                                      </p:to>
                                    </p:set>
                                    <p:animEffect transition="in" filter="fade">
                                      <p:cBhvr>
                                        <p:cTn id="38"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ChangeArrowheads="1"/>
          </p:cNvSpPr>
          <p:nvPr/>
        </p:nvSpPr>
        <p:spPr bwMode="white">
          <a:xfrm>
            <a:off x="0" y="0"/>
            <a:ext cx="9144000" cy="65405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45000"/>
              </a:spcBef>
              <a:buClr>
                <a:schemeClr val="tx1"/>
              </a:buClr>
              <a:buChar char="•"/>
              <a:defRPr kumimoji="1" sz="2400">
                <a:solidFill>
                  <a:schemeClr val="tx1"/>
                </a:solidFill>
                <a:latin typeface="Frutiger 55 Roman" pitchFamily="34" charset="0"/>
              </a:defRPr>
            </a:lvl1pPr>
            <a:lvl2pPr marL="742950" indent="-285750">
              <a:spcBef>
                <a:spcPct val="45000"/>
              </a:spcBef>
              <a:buClr>
                <a:schemeClr val="tx1"/>
              </a:buClr>
              <a:buChar char="–"/>
              <a:defRPr kumimoji="1" sz="2400">
                <a:solidFill>
                  <a:schemeClr val="tx1"/>
                </a:solidFill>
                <a:latin typeface="Frutiger 55 Roman" pitchFamily="34" charset="0"/>
              </a:defRPr>
            </a:lvl2pPr>
            <a:lvl3pPr marL="1143000" indent="-228600">
              <a:spcBef>
                <a:spcPct val="45000"/>
              </a:spcBef>
              <a:buClr>
                <a:schemeClr val="tx1"/>
              </a:buClr>
              <a:buChar char="•"/>
              <a:defRPr kumimoji="1" sz="2400">
                <a:solidFill>
                  <a:schemeClr val="tx1"/>
                </a:solidFill>
                <a:latin typeface="Frutiger 55 Roman" pitchFamily="34" charset="0"/>
              </a:defRPr>
            </a:lvl3pPr>
            <a:lvl4pPr marL="1600200" indent="-228600">
              <a:spcBef>
                <a:spcPct val="45000"/>
              </a:spcBef>
              <a:buClr>
                <a:schemeClr val="tx1"/>
              </a:buClr>
              <a:buChar char="–"/>
              <a:defRPr kumimoji="1" sz="2400">
                <a:solidFill>
                  <a:schemeClr val="tx1"/>
                </a:solidFill>
                <a:latin typeface="Frutiger 55 Roman" pitchFamily="34" charset="0"/>
              </a:defRPr>
            </a:lvl4pPr>
            <a:lvl5pPr marL="2057400" indent="-228600">
              <a:spcBef>
                <a:spcPct val="20000"/>
              </a:spcBef>
              <a:buClr>
                <a:schemeClr val="tx1"/>
              </a:buClr>
              <a:buChar char="»"/>
              <a:defRPr kumimoji="1" sz="2000">
                <a:solidFill>
                  <a:schemeClr val="tx1"/>
                </a:solidFill>
                <a:latin typeface="Frutiger 55 Roman" pitchFamily="34" charset="0"/>
              </a:defRPr>
            </a:lvl5pPr>
            <a:lvl6pPr marL="25146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6pPr>
            <a:lvl7pPr marL="29718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7pPr>
            <a:lvl8pPr marL="34290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8pPr>
            <a:lvl9pPr marL="38862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9pPr>
          </a:lstStyle>
          <a:p>
            <a:pPr>
              <a:spcBef>
                <a:spcPct val="0"/>
              </a:spcBef>
              <a:buClrTx/>
              <a:buFontTx/>
              <a:buNone/>
            </a:pPr>
            <a:endParaRPr kumimoji="0" lang="en-US" altLang="en-US">
              <a:latin typeface="Arial" charset="0"/>
            </a:endParaRPr>
          </a:p>
        </p:txBody>
      </p:sp>
      <p:sp>
        <p:nvSpPr>
          <p:cNvPr id="76803" name="内容占位符 2"/>
          <p:cNvSpPr>
            <a:spLocks noGrp="1"/>
          </p:cNvSpPr>
          <p:nvPr>
            <p:ph idx="1"/>
          </p:nvPr>
        </p:nvSpPr>
        <p:spPr/>
        <p:txBody>
          <a:bodyPr/>
          <a:lstStyle/>
          <a:p>
            <a:pPr marL="0" indent="0">
              <a:buFontTx/>
              <a:buNone/>
            </a:pPr>
            <a:r>
              <a:rPr lang="en-US" altLang="en-US" smtClean="0">
                <a:latin typeface="Calibri" pitchFamily="34" charset="0"/>
              </a:rPr>
              <a:t>Questions?</a:t>
            </a:r>
          </a:p>
          <a:p>
            <a:pPr marL="0" indent="0">
              <a:buFontTx/>
              <a:buNone/>
            </a:pPr>
            <a:r>
              <a:rPr lang="en-US" altLang="en-US" smtClean="0">
                <a:latin typeface="Calibri" pitchFamily="34" charset="0"/>
              </a:rPr>
              <a:t>THANK YOU!</a:t>
            </a:r>
          </a:p>
        </p:txBody>
      </p:sp>
      <p:sp>
        <p:nvSpPr>
          <p:cNvPr id="11" name="页脚占位符 3"/>
          <p:cNvSpPr>
            <a:spLocks noGrp="1"/>
          </p:cNvSpPr>
          <p:nvPr>
            <p:ph type="ftr" sz="quarter" idx="10"/>
          </p:nvPr>
        </p:nvSpPr>
        <p:spPr>
          <a:xfrm>
            <a:off x="220663" y="6334125"/>
            <a:ext cx="8496300" cy="523875"/>
          </a:xfrm>
        </p:spPr>
        <p:txBody>
          <a:bodyPr/>
          <a:lstStyle/>
          <a:p>
            <a:pPr>
              <a:defRPr/>
            </a:pPr>
            <a:r>
              <a:rPr lang="en-US" altLang="en-US" dirty="0"/>
              <a:t>FSE 2014			VITAL Lab @ Ohio University</a:t>
            </a:r>
          </a:p>
        </p:txBody>
      </p:sp>
      <p:sp>
        <p:nvSpPr>
          <p:cNvPr id="76805" name="标题 1"/>
          <p:cNvSpPr>
            <a:spLocks noGrp="1"/>
          </p:cNvSpPr>
          <p:nvPr>
            <p:ph type="title"/>
          </p:nvPr>
        </p:nvSpPr>
        <p:spPr>
          <a:xfrm>
            <a:off x="0" y="4763"/>
            <a:ext cx="9144000" cy="1143000"/>
          </a:xfrm>
        </p:spPr>
        <p:txBody>
          <a:bodyPr/>
          <a:lstStyle/>
          <a:p>
            <a:endParaRPr lang="en-US" altLang="en-US" smtClean="0">
              <a:solidFill>
                <a:srgbClr val="0070C0"/>
              </a:solidFill>
              <a:latin typeface="Calibri" pitchFamily="34" charset="0"/>
            </a:endParaRPr>
          </a:p>
        </p:txBody>
      </p:sp>
    </p:spTree>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white">
          <a:xfrm>
            <a:off x="0" y="0"/>
            <a:ext cx="9144000" cy="65405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45000"/>
              </a:spcBef>
              <a:buClr>
                <a:schemeClr val="tx1"/>
              </a:buClr>
              <a:buChar char="•"/>
              <a:defRPr kumimoji="1" sz="2400">
                <a:solidFill>
                  <a:schemeClr val="tx1"/>
                </a:solidFill>
                <a:latin typeface="Frutiger 55 Roman" pitchFamily="34" charset="0"/>
              </a:defRPr>
            </a:lvl1pPr>
            <a:lvl2pPr marL="742950" indent="-285750">
              <a:spcBef>
                <a:spcPct val="45000"/>
              </a:spcBef>
              <a:buClr>
                <a:schemeClr val="tx1"/>
              </a:buClr>
              <a:buChar char="–"/>
              <a:defRPr kumimoji="1" sz="2400">
                <a:solidFill>
                  <a:schemeClr val="tx1"/>
                </a:solidFill>
                <a:latin typeface="Frutiger 55 Roman" pitchFamily="34" charset="0"/>
              </a:defRPr>
            </a:lvl2pPr>
            <a:lvl3pPr marL="1143000" indent="-228600">
              <a:spcBef>
                <a:spcPct val="45000"/>
              </a:spcBef>
              <a:buClr>
                <a:schemeClr val="tx1"/>
              </a:buClr>
              <a:buChar char="•"/>
              <a:defRPr kumimoji="1" sz="2400">
                <a:solidFill>
                  <a:schemeClr val="tx1"/>
                </a:solidFill>
                <a:latin typeface="Frutiger 55 Roman" pitchFamily="34" charset="0"/>
              </a:defRPr>
            </a:lvl3pPr>
            <a:lvl4pPr marL="1600200" indent="-228600">
              <a:spcBef>
                <a:spcPct val="45000"/>
              </a:spcBef>
              <a:buClr>
                <a:schemeClr val="tx1"/>
              </a:buClr>
              <a:buChar char="–"/>
              <a:defRPr kumimoji="1" sz="2400">
                <a:solidFill>
                  <a:schemeClr val="tx1"/>
                </a:solidFill>
                <a:latin typeface="Frutiger 55 Roman" pitchFamily="34" charset="0"/>
              </a:defRPr>
            </a:lvl4pPr>
            <a:lvl5pPr marL="2057400" indent="-228600">
              <a:spcBef>
                <a:spcPct val="20000"/>
              </a:spcBef>
              <a:buClr>
                <a:schemeClr val="tx1"/>
              </a:buClr>
              <a:buChar char="»"/>
              <a:defRPr kumimoji="1" sz="2000">
                <a:solidFill>
                  <a:schemeClr val="tx1"/>
                </a:solidFill>
                <a:latin typeface="Frutiger 55 Roman" pitchFamily="34" charset="0"/>
              </a:defRPr>
            </a:lvl5pPr>
            <a:lvl6pPr marL="25146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6pPr>
            <a:lvl7pPr marL="29718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7pPr>
            <a:lvl8pPr marL="34290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8pPr>
            <a:lvl9pPr marL="38862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9pPr>
          </a:lstStyle>
          <a:p>
            <a:pPr>
              <a:spcBef>
                <a:spcPct val="0"/>
              </a:spcBef>
              <a:buClrTx/>
              <a:buFontTx/>
              <a:buNone/>
            </a:pPr>
            <a:endParaRPr kumimoji="0" lang="en-US" altLang="en-US">
              <a:latin typeface="Arial" charset="0"/>
            </a:endParaRPr>
          </a:p>
        </p:txBody>
      </p:sp>
      <p:sp>
        <p:nvSpPr>
          <p:cNvPr id="6147" name="标题 1"/>
          <p:cNvSpPr>
            <a:spLocks noGrp="1"/>
          </p:cNvSpPr>
          <p:nvPr>
            <p:ph type="title"/>
          </p:nvPr>
        </p:nvSpPr>
        <p:spPr>
          <a:xfrm>
            <a:off x="0" y="4763"/>
            <a:ext cx="9144000" cy="1143000"/>
          </a:xfrm>
        </p:spPr>
        <p:txBody>
          <a:bodyPr/>
          <a:lstStyle/>
          <a:p>
            <a:r>
              <a:rPr lang="en-US" altLang="en-US" sz="3000" smtClean="0">
                <a:solidFill>
                  <a:srgbClr val="296DC1"/>
                </a:solidFill>
                <a:latin typeface="Calibri" pitchFamily="34" charset="0"/>
              </a:rPr>
              <a:t>INTRODUCTION AND MOTIVATION</a:t>
            </a:r>
          </a:p>
        </p:txBody>
      </p:sp>
      <p:sp>
        <p:nvSpPr>
          <p:cNvPr id="6148" name="内容占位符 2"/>
          <p:cNvSpPr>
            <a:spLocks noGrp="1"/>
          </p:cNvSpPr>
          <p:nvPr>
            <p:ph idx="1"/>
          </p:nvPr>
        </p:nvSpPr>
        <p:spPr>
          <a:xfrm>
            <a:off x="963613" y="1169988"/>
            <a:ext cx="7467600" cy="1963737"/>
          </a:xfrm>
          <a:ln>
            <a:solidFill>
              <a:schemeClr val="tx1"/>
            </a:solidFill>
            <a:miter lim="800000"/>
            <a:headEnd/>
            <a:tailEnd/>
          </a:ln>
        </p:spPr>
        <p:txBody>
          <a:bodyPr/>
          <a:lstStyle/>
          <a:p>
            <a:pPr marL="0" indent="0">
              <a:buFontTx/>
              <a:buNone/>
            </a:pPr>
            <a:r>
              <a:rPr lang="en-US" altLang="en-US" sz="2000" b="1" smtClean="0">
                <a:latin typeface="Calibri" pitchFamily="34" charset="0"/>
              </a:rPr>
              <a:t>Bug ID</a:t>
            </a:r>
            <a:r>
              <a:rPr lang="en-US" altLang="en-US" sz="2000" smtClean="0">
                <a:latin typeface="Calibri" pitchFamily="34" charset="0"/>
              </a:rPr>
              <a:t>: 339286</a:t>
            </a:r>
          </a:p>
          <a:p>
            <a:pPr marL="0" indent="0">
              <a:buFontTx/>
              <a:buNone/>
            </a:pPr>
            <a:r>
              <a:rPr lang="en-US" altLang="en-US" sz="2000" b="1" smtClean="0">
                <a:latin typeface="Calibri" pitchFamily="34" charset="0"/>
              </a:rPr>
              <a:t>Summary</a:t>
            </a:r>
            <a:r>
              <a:rPr lang="en-US" altLang="en-US" sz="2000" smtClean="0">
                <a:latin typeface="Calibri" pitchFamily="34" charset="0"/>
              </a:rPr>
              <a:t>: Toolbars missing icons and show wrong menus.</a:t>
            </a:r>
          </a:p>
          <a:p>
            <a:pPr marL="0" indent="0">
              <a:buFontTx/>
              <a:buNone/>
            </a:pPr>
            <a:r>
              <a:rPr lang="en-US" altLang="en-US" sz="2000" b="1" smtClean="0">
                <a:latin typeface="Calibri" pitchFamily="34" charset="0"/>
              </a:rPr>
              <a:t>Description</a:t>
            </a:r>
            <a:r>
              <a:rPr lang="en-US" altLang="en-US" sz="2000" smtClean="0">
                <a:latin typeface="Calibri" pitchFamily="34" charset="0"/>
              </a:rPr>
              <a:t>: The toolbars for my stacked views were: missing icons, showing the wrong drop-down menus (from others in the stack), showing multiple drop-down menus, missing the min/max buttons ...</a:t>
            </a:r>
          </a:p>
        </p:txBody>
      </p:sp>
      <p:sp>
        <p:nvSpPr>
          <p:cNvPr id="11" name="页脚占位符 3"/>
          <p:cNvSpPr>
            <a:spLocks noGrp="1"/>
          </p:cNvSpPr>
          <p:nvPr>
            <p:ph type="ftr" sz="quarter" idx="10"/>
          </p:nvPr>
        </p:nvSpPr>
        <p:spPr>
          <a:xfrm>
            <a:off x="220663" y="6334125"/>
            <a:ext cx="8496300" cy="523875"/>
          </a:xfrm>
        </p:spPr>
        <p:txBody>
          <a:bodyPr/>
          <a:lstStyle/>
          <a:p>
            <a:pPr>
              <a:defRPr/>
            </a:pPr>
            <a:r>
              <a:rPr lang="en-US" altLang="en-US" dirty="0"/>
              <a:t>FSE 2014			VITAL Lab @ Ohio University</a:t>
            </a:r>
          </a:p>
        </p:txBody>
      </p:sp>
      <p:sp>
        <p:nvSpPr>
          <p:cNvPr id="6150" name="TextBox 3"/>
          <p:cNvSpPr txBox="1">
            <a:spLocks noChangeArrowheads="1"/>
          </p:cNvSpPr>
          <p:nvPr/>
        </p:nvSpPr>
        <p:spPr bwMode="auto">
          <a:xfrm>
            <a:off x="2863850" y="3162300"/>
            <a:ext cx="341630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5000"/>
              </a:spcBef>
              <a:buClr>
                <a:schemeClr val="tx1"/>
              </a:buClr>
              <a:buChar char="•"/>
              <a:defRPr kumimoji="1" sz="2400">
                <a:solidFill>
                  <a:schemeClr val="tx1"/>
                </a:solidFill>
                <a:latin typeface="Frutiger 55 Roman" pitchFamily="34" charset="0"/>
              </a:defRPr>
            </a:lvl1pPr>
            <a:lvl2pPr marL="742950" indent="-285750">
              <a:spcBef>
                <a:spcPct val="45000"/>
              </a:spcBef>
              <a:buClr>
                <a:schemeClr val="tx1"/>
              </a:buClr>
              <a:buChar char="–"/>
              <a:defRPr kumimoji="1" sz="2400">
                <a:solidFill>
                  <a:schemeClr val="tx1"/>
                </a:solidFill>
                <a:latin typeface="Frutiger 55 Roman" pitchFamily="34" charset="0"/>
              </a:defRPr>
            </a:lvl2pPr>
            <a:lvl3pPr marL="1143000" indent="-228600">
              <a:spcBef>
                <a:spcPct val="45000"/>
              </a:spcBef>
              <a:buClr>
                <a:schemeClr val="tx1"/>
              </a:buClr>
              <a:buChar char="•"/>
              <a:defRPr kumimoji="1" sz="2400">
                <a:solidFill>
                  <a:schemeClr val="tx1"/>
                </a:solidFill>
                <a:latin typeface="Frutiger 55 Roman" pitchFamily="34" charset="0"/>
              </a:defRPr>
            </a:lvl3pPr>
            <a:lvl4pPr marL="1600200" indent="-228600">
              <a:spcBef>
                <a:spcPct val="45000"/>
              </a:spcBef>
              <a:buClr>
                <a:schemeClr val="tx1"/>
              </a:buClr>
              <a:buChar char="–"/>
              <a:defRPr kumimoji="1" sz="2400">
                <a:solidFill>
                  <a:schemeClr val="tx1"/>
                </a:solidFill>
                <a:latin typeface="Frutiger 55 Roman" pitchFamily="34" charset="0"/>
              </a:defRPr>
            </a:lvl4pPr>
            <a:lvl5pPr marL="2057400" indent="-228600">
              <a:spcBef>
                <a:spcPct val="20000"/>
              </a:spcBef>
              <a:buClr>
                <a:schemeClr val="tx1"/>
              </a:buClr>
              <a:buChar char="»"/>
              <a:defRPr kumimoji="1" sz="2000">
                <a:solidFill>
                  <a:schemeClr val="tx1"/>
                </a:solidFill>
                <a:latin typeface="Frutiger 55 Roman" pitchFamily="34" charset="0"/>
              </a:defRPr>
            </a:lvl5pPr>
            <a:lvl6pPr marL="25146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6pPr>
            <a:lvl7pPr marL="29718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7pPr>
            <a:lvl8pPr marL="34290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8pPr>
            <a:lvl9pPr marL="38862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9pPr>
          </a:lstStyle>
          <a:p>
            <a:pPr algn="ctr">
              <a:spcBef>
                <a:spcPct val="0"/>
              </a:spcBef>
              <a:buClrTx/>
              <a:buFontTx/>
              <a:buNone/>
            </a:pPr>
            <a:r>
              <a:rPr kumimoji="0" lang="en-US" altLang="en-US" sz="2000">
                <a:latin typeface="Calibri" pitchFamily="34" charset="0"/>
              </a:rPr>
              <a:t>Eclipse bug report 339286</a:t>
            </a:r>
          </a:p>
        </p:txBody>
      </p:sp>
      <p:sp>
        <p:nvSpPr>
          <p:cNvPr id="7" name="内容占位符 2"/>
          <p:cNvSpPr txBox="1">
            <a:spLocks/>
          </p:cNvSpPr>
          <p:nvPr/>
        </p:nvSpPr>
        <p:spPr bwMode="auto">
          <a:xfrm>
            <a:off x="990600" y="3670300"/>
            <a:ext cx="7467600" cy="2393950"/>
          </a:xfrm>
          <a:prstGeom prst="rect">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45000"/>
              </a:spcBef>
              <a:spcAft>
                <a:spcPct val="0"/>
              </a:spcAft>
              <a:buClr>
                <a:schemeClr val="tx1"/>
              </a:buClr>
              <a:buChar char="•"/>
              <a:defRPr kumimoji="1" sz="2400">
                <a:solidFill>
                  <a:schemeClr val="tx1"/>
                </a:solidFill>
                <a:latin typeface="+mn-lt"/>
                <a:ea typeface="+mn-ea"/>
                <a:cs typeface="+mn-cs"/>
              </a:defRPr>
            </a:lvl1pPr>
            <a:lvl2pPr marL="742950" indent="-285750" algn="l" rtl="0" eaLnBrk="0" fontAlgn="base" hangingPunct="0">
              <a:spcBef>
                <a:spcPct val="45000"/>
              </a:spcBef>
              <a:spcAft>
                <a:spcPct val="0"/>
              </a:spcAft>
              <a:buClr>
                <a:schemeClr val="tx1"/>
              </a:buClr>
              <a:buChar char="–"/>
              <a:defRPr kumimoji="1" sz="2400">
                <a:solidFill>
                  <a:schemeClr val="tx1"/>
                </a:solidFill>
                <a:latin typeface="+mn-lt"/>
              </a:defRPr>
            </a:lvl2pPr>
            <a:lvl3pPr marL="1143000" indent="-228600" algn="l" rtl="0" eaLnBrk="0" fontAlgn="base" hangingPunct="0">
              <a:spcBef>
                <a:spcPct val="45000"/>
              </a:spcBef>
              <a:spcAft>
                <a:spcPct val="0"/>
              </a:spcAft>
              <a:buClr>
                <a:schemeClr val="tx1"/>
              </a:buClr>
              <a:buChar char="•"/>
              <a:defRPr kumimoji="1" sz="2400">
                <a:solidFill>
                  <a:schemeClr val="tx1"/>
                </a:solidFill>
                <a:latin typeface="+mn-lt"/>
              </a:defRPr>
            </a:lvl3pPr>
            <a:lvl4pPr marL="1600200" indent="-228600" algn="l" rtl="0" eaLnBrk="0" fontAlgn="base" hangingPunct="0">
              <a:spcBef>
                <a:spcPct val="45000"/>
              </a:spcBef>
              <a:spcAft>
                <a:spcPct val="0"/>
              </a:spcAft>
              <a:buClr>
                <a:schemeClr val="tx1"/>
              </a:buClr>
              <a:buChar char="–"/>
              <a:defRPr kumimoji="1" sz="2400">
                <a:solidFill>
                  <a:schemeClr val="tx1"/>
                </a:solidFill>
                <a:latin typeface="+mn-lt"/>
              </a:defRPr>
            </a:lvl4pPr>
            <a:lvl5pPr marL="2057400" indent="-228600" algn="l" rtl="0" eaLnBrk="0" fontAlgn="base" hangingPunct="0">
              <a:spcBef>
                <a:spcPct val="20000"/>
              </a:spcBef>
              <a:spcAft>
                <a:spcPct val="0"/>
              </a:spcAft>
              <a:buClr>
                <a:schemeClr val="tx1"/>
              </a:buClr>
              <a:buChar char="»"/>
              <a:defRPr kumimoji="1" sz="2000">
                <a:solidFill>
                  <a:schemeClr val="tx1"/>
                </a:solidFill>
                <a:latin typeface="+mn-lt"/>
              </a:defRPr>
            </a:lvl5pPr>
            <a:lvl6pPr marL="2514600" indent="-228600" algn="l" rtl="0" eaLnBrk="0" fontAlgn="base" hangingPunct="0">
              <a:spcBef>
                <a:spcPct val="20000"/>
              </a:spcBef>
              <a:spcAft>
                <a:spcPct val="0"/>
              </a:spcAft>
              <a:buClr>
                <a:schemeClr val="tx1"/>
              </a:buClr>
              <a:buChar char="»"/>
              <a:defRPr kumimoji="1" sz="2000">
                <a:solidFill>
                  <a:schemeClr val="tx1"/>
                </a:solidFill>
                <a:latin typeface="+mn-lt"/>
              </a:defRPr>
            </a:lvl6pPr>
            <a:lvl7pPr marL="2971800" indent="-228600" algn="l" rtl="0" eaLnBrk="0" fontAlgn="base" hangingPunct="0">
              <a:spcBef>
                <a:spcPct val="20000"/>
              </a:spcBef>
              <a:spcAft>
                <a:spcPct val="0"/>
              </a:spcAft>
              <a:buClr>
                <a:schemeClr val="tx1"/>
              </a:buClr>
              <a:buChar char="»"/>
              <a:defRPr kumimoji="1" sz="2000">
                <a:solidFill>
                  <a:schemeClr val="tx1"/>
                </a:solidFill>
                <a:latin typeface="+mn-lt"/>
              </a:defRPr>
            </a:lvl7pPr>
            <a:lvl8pPr marL="3429000" indent="-228600" algn="l" rtl="0" eaLnBrk="0" fontAlgn="base" hangingPunct="0">
              <a:spcBef>
                <a:spcPct val="20000"/>
              </a:spcBef>
              <a:spcAft>
                <a:spcPct val="0"/>
              </a:spcAft>
              <a:buClr>
                <a:schemeClr val="tx1"/>
              </a:buClr>
              <a:buChar char="»"/>
              <a:defRPr kumimoji="1" sz="2000">
                <a:solidFill>
                  <a:schemeClr val="tx1"/>
                </a:solidFill>
                <a:latin typeface="+mn-lt"/>
              </a:defRPr>
            </a:lvl8pPr>
            <a:lvl9pPr marL="3886200" indent="-228600" algn="l" rtl="0" eaLnBrk="0" fontAlgn="base" hangingPunct="0">
              <a:spcBef>
                <a:spcPct val="20000"/>
              </a:spcBef>
              <a:spcAft>
                <a:spcPct val="0"/>
              </a:spcAft>
              <a:buClr>
                <a:schemeClr val="tx1"/>
              </a:buClr>
              <a:buChar char="»"/>
              <a:defRPr kumimoji="1" sz="2000">
                <a:solidFill>
                  <a:schemeClr val="tx1"/>
                </a:solidFill>
                <a:latin typeface="+mn-lt"/>
              </a:defRPr>
            </a:lvl9pPr>
          </a:lstStyle>
          <a:p>
            <a:pPr marL="0" indent="0">
              <a:buFontTx/>
              <a:buNone/>
              <a:defRPr/>
            </a:pPr>
            <a:r>
              <a:rPr lang="en-US" sz="1800" i="1" kern="0" dirty="0" smtClean="0">
                <a:latin typeface="Calibri" panose="020F0502020204030204" pitchFamily="34" charset="0"/>
              </a:rPr>
              <a:t>public class </a:t>
            </a:r>
            <a:r>
              <a:rPr lang="en-US" sz="1800" i="1" kern="0" dirty="0" err="1" smtClean="0">
                <a:latin typeface="Calibri" panose="020F0502020204030204" pitchFamily="34" charset="0"/>
              </a:rPr>
              <a:t>PartRenderingEngine</a:t>
            </a:r>
            <a:r>
              <a:rPr lang="en-US" sz="1800" i="1" kern="0" dirty="0" smtClean="0">
                <a:latin typeface="Calibri" panose="020F0502020204030204" pitchFamily="34" charset="0"/>
              </a:rPr>
              <a:t> implements </a:t>
            </a:r>
            <a:r>
              <a:rPr lang="en-US" sz="1800" i="1" kern="0" dirty="0" err="1" smtClean="0">
                <a:latin typeface="Calibri" panose="020F0502020204030204" pitchFamily="34" charset="0"/>
              </a:rPr>
              <a:t>IPresentationEngine</a:t>
            </a:r>
            <a:r>
              <a:rPr lang="en-US" sz="1800" i="1" kern="0" dirty="0" smtClean="0">
                <a:latin typeface="Calibri" panose="020F0502020204030204" pitchFamily="34" charset="0"/>
              </a:rPr>
              <a:t> {</a:t>
            </a:r>
          </a:p>
          <a:p>
            <a:pPr marL="0" indent="0">
              <a:buFontTx/>
              <a:buNone/>
              <a:defRPr/>
            </a:pPr>
            <a:r>
              <a:rPr lang="en-US" sz="1800" i="1" kern="0" dirty="0" smtClean="0">
                <a:latin typeface="Calibri" panose="020F0502020204030204" pitchFamily="34" charset="0"/>
              </a:rPr>
              <a:t>private </a:t>
            </a:r>
            <a:r>
              <a:rPr lang="en-US" sz="1800" i="1" kern="0" dirty="0" err="1" smtClean="0">
                <a:latin typeface="Calibri" panose="020F0502020204030204" pitchFamily="34" charset="0"/>
              </a:rPr>
              <a:t>EventHandler</a:t>
            </a:r>
            <a:r>
              <a:rPr lang="en-US" sz="1800" i="1" kern="0" dirty="0" smtClean="0">
                <a:latin typeface="Calibri" panose="020F0502020204030204" pitchFamily="34" charset="0"/>
              </a:rPr>
              <a:t> </a:t>
            </a:r>
            <a:r>
              <a:rPr lang="en-US" sz="1800" i="1" kern="0" dirty="0" err="1" smtClean="0">
                <a:latin typeface="Calibri" panose="020F0502020204030204" pitchFamily="34" charset="0"/>
              </a:rPr>
              <a:t>trimHandler</a:t>
            </a:r>
            <a:r>
              <a:rPr lang="en-US" sz="1800" i="1" kern="0" dirty="0" smtClean="0">
                <a:latin typeface="Calibri" panose="020F0502020204030204" pitchFamily="34" charset="0"/>
              </a:rPr>
              <a:t> = new </a:t>
            </a:r>
            <a:r>
              <a:rPr lang="en-US" sz="1800" i="1" kern="0" dirty="0" err="1" smtClean="0">
                <a:latin typeface="Calibri" panose="020F0502020204030204" pitchFamily="34" charset="0"/>
              </a:rPr>
              <a:t>EventHandler</a:t>
            </a:r>
            <a:r>
              <a:rPr lang="en-US" sz="1800" i="1" kern="0" dirty="0" smtClean="0">
                <a:latin typeface="Calibri" panose="020F0502020204030204" pitchFamily="34" charset="0"/>
              </a:rPr>
              <a:t>() {</a:t>
            </a:r>
          </a:p>
          <a:p>
            <a:pPr marL="0" indent="0">
              <a:buFontTx/>
              <a:buNone/>
              <a:defRPr/>
            </a:pPr>
            <a:r>
              <a:rPr lang="en-US" sz="1800" i="1" kern="0" dirty="0" smtClean="0">
                <a:latin typeface="Calibri" panose="020F0502020204030204" pitchFamily="34" charset="0"/>
              </a:rPr>
              <a:t>public void </a:t>
            </a:r>
            <a:r>
              <a:rPr lang="en-US" sz="1800" i="1" kern="0" dirty="0" err="1" smtClean="0">
                <a:latin typeface="Calibri" panose="020F0502020204030204" pitchFamily="34" charset="0"/>
              </a:rPr>
              <a:t>handleEvent</a:t>
            </a:r>
            <a:r>
              <a:rPr lang="en-US" sz="1800" i="1" kern="0" dirty="0" smtClean="0">
                <a:latin typeface="Calibri" panose="020F0502020204030204" pitchFamily="34" charset="0"/>
              </a:rPr>
              <a:t>(Event event) { ...</a:t>
            </a:r>
          </a:p>
          <a:p>
            <a:pPr marL="0" indent="0">
              <a:buFontTx/>
              <a:buNone/>
              <a:defRPr/>
            </a:pPr>
            <a:r>
              <a:rPr lang="en-US" sz="1800" b="1" kern="0" dirty="0" err="1" smtClean="0">
                <a:latin typeface="Calibri" panose="020F0502020204030204" pitchFamily="34" charset="0"/>
              </a:rPr>
              <a:t>MTrimmedWindow</a:t>
            </a:r>
            <a:r>
              <a:rPr lang="en-US" sz="1800" i="1" kern="0" dirty="0" smtClean="0">
                <a:latin typeface="Calibri" panose="020F0502020204030204" pitchFamily="34" charset="0"/>
              </a:rPr>
              <a:t> window =</a:t>
            </a:r>
          </a:p>
          <a:p>
            <a:pPr marL="0" indent="0">
              <a:buFontTx/>
              <a:buNone/>
              <a:defRPr/>
            </a:pPr>
            <a:r>
              <a:rPr lang="en-US" sz="1800" i="1" kern="0" dirty="0" smtClean="0">
                <a:latin typeface="Calibri" panose="020F0502020204030204" pitchFamily="34" charset="0"/>
              </a:rPr>
              <a:t>(</a:t>
            </a:r>
            <a:r>
              <a:rPr lang="en-US" sz="1800" b="1" kern="0" dirty="0" err="1" smtClean="0">
                <a:latin typeface="Calibri" panose="020F0502020204030204" pitchFamily="34" charset="0"/>
              </a:rPr>
              <a:t>MTrimmedWindow</a:t>
            </a:r>
            <a:r>
              <a:rPr lang="en-US" sz="1800" i="1" kern="0" dirty="0" smtClean="0">
                <a:latin typeface="Calibri" panose="020F0502020204030204" pitchFamily="34" charset="0"/>
              </a:rPr>
              <a:t>) </a:t>
            </a:r>
            <a:r>
              <a:rPr lang="en-US" sz="1800" i="1" kern="0" dirty="0" err="1" smtClean="0">
                <a:latin typeface="Calibri" panose="020F0502020204030204" pitchFamily="34" charset="0"/>
              </a:rPr>
              <a:t>changedObj</a:t>
            </a:r>
            <a:r>
              <a:rPr lang="en-US" sz="1800" i="1" kern="0" dirty="0" smtClean="0">
                <a:latin typeface="Calibri" panose="020F0502020204030204" pitchFamily="34" charset="0"/>
              </a:rPr>
              <a:t>;</a:t>
            </a:r>
          </a:p>
          <a:p>
            <a:pPr marL="0" indent="0">
              <a:buFontTx/>
              <a:buNone/>
              <a:defRPr/>
            </a:pPr>
            <a:r>
              <a:rPr lang="en-US" sz="1800" i="1" kern="0" dirty="0" smtClean="0">
                <a:latin typeface="Calibri" panose="020F0502020204030204" pitchFamily="34" charset="0"/>
              </a:rPr>
              <a:t>... } ... } ... }</a:t>
            </a:r>
          </a:p>
        </p:txBody>
      </p:sp>
      <p:sp>
        <p:nvSpPr>
          <p:cNvPr id="6152" name="TextBox 7"/>
          <p:cNvSpPr txBox="1">
            <a:spLocks noChangeArrowheads="1"/>
          </p:cNvSpPr>
          <p:nvPr/>
        </p:nvSpPr>
        <p:spPr bwMode="auto">
          <a:xfrm>
            <a:off x="2890838" y="6064250"/>
            <a:ext cx="34163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5000"/>
              </a:spcBef>
              <a:buClr>
                <a:schemeClr val="tx1"/>
              </a:buClr>
              <a:buChar char="•"/>
              <a:defRPr kumimoji="1" sz="2400">
                <a:solidFill>
                  <a:schemeClr val="tx1"/>
                </a:solidFill>
                <a:latin typeface="Frutiger 55 Roman" pitchFamily="34" charset="0"/>
              </a:defRPr>
            </a:lvl1pPr>
            <a:lvl2pPr marL="742950" indent="-285750">
              <a:spcBef>
                <a:spcPct val="45000"/>
              </a:spcBef>
              <a:buClr>
                <a:schemeClr val="tx1"/>
              </a:buClr>
              <a:buChar char="–"/>
              <a:defRPr kumimoji="1" sz="2400">
                <a:solidFill>
                  <a:schemeClr val="tx1"/>
                </a:solidFill>
                <a:latin typeface="Frutiger 55 Roman" pitchFamily="34" charset="0"/>
              </a:defRPr>
            </a:lvl2pPr>
            <a:lvl3pPr marL="1143000" indent="-228600">
              <a:spcBef>
                <a:spcPct val="45000"/>
              </a:spcBef>
              <a:buClr>
                <a:schemeClr val="tx1"/>
              </a:buClr>
              <a:buChar char="•"/>
              <a:defRPr kumimoji="1" sz="2400">
                <a:solidFill>
                  <a:schemeClr val="tx1"/>
                </a:solidFill>
                <a:latin typeface="Frutiger 55 Roman" pitchFamily="34" charset="0"/>
              </a:defRPr>
            </a:lvl3pPr>
            <a:lvl4pPr marL="1600200" indent="-228600">
              <a:spcBef>
                <a:spcPct val="45000"/>
              </a:spcBef>
              <a:buClr>
                <a:schemeClr val="tx1"/>
              </a:buClr>
              <a:buChar char="–"/>
              <a:defRPr kumimoji="1" sz="2400">
                <a:solidFill>
                  <a:schemeClr val="tx1"/>
                </a:solidFill>
                <a:latin typeface="Frutiger 55 Roman" pitchFamily="34" charset="0"/>
              </a:defRPr>
            </a:lvl4pPr>
            <a:lvl5pPr marL="2057400" indent="-228600">
              <a:spcBef>
                <a:spcPct val="20000"/>
              </a:spcBef>
              <a:buClr>
                <a:schemeClr val="tx1"/>
              </a:buClr>
              <a:buChar char="»"/>
              <a:defRPr kumimoji="1" sz="2000">
                <a:solidFill>
                  <a:schemeClr val="tx1"/>
                </a:solidFill>
                <a:latin typeface="Frutiger 55 Roman" pitchFamily="34" charset="0"/>
              </a:defRPr>
            </a:lvl5pPr>
            <a:lvl6pPr marL="25146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6pPr>
            <a:lvl7pPr marL="29718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7pPr>
            <a:lvl8pPr marL="34290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8pPr>
            <a:lvl9pPr marL="38862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9pPr>
          </a:lstStyle>
          <a:p>
            <a:pPr algn="ctr">
              <a:spcBef>
                <a:spcPct val="0"/>
              </a:spcBef>
              <a:buClrTx/>
              <a:buFontTx/>
              <a:buNone/>
            </a:pPr>
            <a:r>
              <a:rPr kumimoji="0" lang="en-US" altLang="en-US" sz="2000">
                <a:latin typeface="Calibri" pitchFamily="34" charset="0"/>
              </a:rPr>
              <a:t>PartRenderingEngine.java</a:t>
            </a:r>
          </a:p>
        </p:txBody>
      </p:sp>
    </p:spTree>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white">
          <a:xfrm>
            <a:off x="0" y="0"/>
            <a:ext cx="9144000" cy="65405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45000"/>
              </a:spcBef>
              <a:buClr>
                <a:schemeClr val="tx1"/>
              </a:buClr>
              <a:buChar char="•"/>
              <a:defRPr kumimoji="1" sz="2400">
                <a:solidFill>
                  <a:schemeClr val="tx1"/>
                </a:solidFill>
                <a:latin typeface="Frutiger 55 Roman" pitchFamily="34" charset="0"/>
              </a:defRPr>
            </a:lvl1pPr>
            <a:lvl2pPr marL="742950" indent="-285750">
              <a:spcBef>
                <a:spcPct val="45000"/>
              </a:spcBef>
              <a:buClr>
                <a:schemeClr val="tx1"/>
              </a:buClr>
              <a:buChar char="–"/>
              <a:defRPr kumimoji="1" sz="2400">
                <a:solidFill>
                  <a:schemeClr val="tx1"/>
                </a:solidFill>
                <a:latin typeface="Frutiger 55 Roman" pitchFamily="34" charset="0"/>
              </a:defRPr>
            </a:lvl2pPr>
            <a:lvl3pPr marL="1143000" indent="-228600">
              <a:spcBef>
                <a:spcPct val="45000"/>
              </a:spcBef>
              <a:buClr>
                <a:schemeClr val="tx1"/>
              </a:buClr>
              <a:buChar char="•"/>
              <a:defRPr kumimoji="1" sz="2400">
                <a:solidFill>
                  <a:schemeClr val="tx1"/>
                </a:solidFill>
                <a:latin typeface="Frutiger 55 Roman" pitchFamily="34" charset="0"/>
              </a:defRPr>
            </a:lvl3pPr>
            <a:lvl4pPr marL="1600200" indent="-228600">
              <a:spcBef>
                <a:spcPct val="45000"/>
              </a:spcBef>
              <a:buClr>
                <a:schemeClr val="tx1"/>
              </a:buClr>
              <a:buChar char="–"/>
              <a:defRPr kumimoji="1" sz="2400">
                <a:solidFill>
                  <a:schemeClr val="tx1"/>
                </a:solidFill>
                <a:latin typeface="Frutiger 55 Roman" pitchFamily="34" charset="0"/>
              </a:defRPr>
            </a:lvl4pPr>
            <a:lvl5pPr marL="2057400" indent="-228600">
              <a:spcBef>
                <a:spcPct val="20000"/>
              </a:spcBef>
              <a:buClr>
                <a:schemeClr val="tx1"/>
              </a:buClr>
              <a:buChar char="»"/>
              <a:defRPr kumimoji="1" sz="2000">
                <a:solidFill>
                  <a:schemeClr val="tx1"/>
                </a:solidFill>
                <a:latin typeface="Frutiger 55 Roman" pitchFamily="34" charset="0"/>
              </a:defRPr>
            </a:lvl5pPr>
            <a:lvl6pPr marL="25146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6pPr>
            <a:lvl7pPr marL="29718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7pPr>
            <a:lvl8pPr marL="34290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8pPr>
            <a:lvl9pPr marL="38862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9pPr>
          </a:lstStyle>
          <a:p>
            <a:pPr>
              <a:spcBef>
                <a:spcPct val="0"/>
              </a:spcBef>
              <a:buClrTx/>
              <a:buFontTx/>
              <a:buNone/>
            </a:pPr>
            <a:endParaRPr kumimoji="0" lang="en-US" altLang="en-US">
              <a:latin typeface="Arial" charset="0"/>
            </a:endParaRPr>
          </a:p>
        </p:txBody>
      </p:sp>
      <p:sp>
        <p:nvSpPr>
          <p:cNvPr id="7171" name="标题 1"/>
          <p:cNvSpPr>
            <a:spLocks noGrp="1"/>
          </p:cNvSpPr>
          <p:nvPr>
            <p:ph type="title"/>
          </p:nvPr>
        </p:nvSpPr>
        <p:spPr>
          <a:xfrm>
            <a:off x="0" y="4763"/>
            <a:ext cx="9144000" cy="1143000"/>
          </a:xfrm>
        </p:spPr>
        <p:txBody>
          <a:bodyPr/>
          <a:lstStyle/>
          <a:p>
            <a:r>
              <a:rPr lang="en-US" altLang="en-US" sz="3000" smtClean="0">
                <a:solidFill>
                  <a:srgbClr val="296DC1"/>
                </a:solidFill>
                <a:latin typeface="Calibri" pitchFamily="34" charset="0"/>
              </a:rPr>
              <a:t>INTRODUCTION AND MOTIVATION</a:t>
            </a:r>
          </a:p>
        </p:txBody>
      </p:sp>
      <p:sp>
        <p:nvSpPr>
          <p:cNvPr id="7172" name="内容占位符 2"/>
          <p:cNvSpPr>
            <a:spLocks noGrp="1"/>
          </p:cNvSpPr>
          <p:nvPr>
            <p:ph idx="1"/>
          </p:nvPr>
        </p:nvSpPr>
        <p:spPr>
          <a:xfrm>
            <a:off x="963613" y="1169988"/>
            <a:ext cx="7467600" cy="1963737"/>
          </a:xfrm>
          <a:ln>
            <a:solidFill>
              <a:schemeClr val="tx1"/>
            </a:solidFill>
            <a:miter lim="800000"/>
            <a:headEnd/>
            <a:tailEnd/>
          </a:ln>
        </p:spPr>
        <p:txBody>
          <a:bodyPr/>
          <a:lstStyle/>
          <a:p>
            <a:pPr marL="0" indent="0">
              <a:buFontTx/>
              <a:buNone/>
            </a:pPr>
            <a:r>
              <a:rPr lang="en-US" altLang="en-US" sz="2000" b="1" smtClean="0">
                <a:latin typeface="Calibri" pitchFamily="34" charset="0"/>
              </a:rPr>
              <a:t>Bug ID</a:t>
            </a:r>
            <a:r>
              <a:rPr lang="en-US" altLang="en-US" sz="2000" smtClean="0">
                <a:latin typeface="Calibri" pitchFamily="34" charset="0"/>
              </a:rPr>
              <a:t>: 339286</a:t>
            </a:r>
          </a:p>
          <a:p>
            <a:pPr marL="0" indent="0">
              <a:buFontTx/>
              <a:buNone/>
            </a:pPr>
            <a:r>
              <a:rPr lang="en-US" altLang="en-US" sz="2000" b="1" smtClean="0">
                <a:latin typeface="Calibri" pitchFamily="34" charset="0"/>
              </a:rPr>
              <a:t>Summary</a:t>
            </a:r>
            <a:r>
              <a:rPr lang="en-US" altLang="en-US" sz="2000" smtClean="0">
                <a:latin typeface="Calibri" pitchFamily="34" charset="0"/>
              </a:rPr>
              <a:t>: </a:t>
            </a:r>
            <a:r>
              <a:rPr lang="en-US" altLang="en-US" sz="2000" b="1" u="sng" smtClean="0">
                <a:solidFill>
                  <a:srgbClr val="FF0000"/>
                </a:solidFill>
                <a:latin typeface="Calibri" pitchFamily="34" charset="0"/>
              </a:rPr>
              <a:t>Toolbars</a:t>
            </a:r>
            <a:r>
              <a:rPr lang="en-US" altLang="en-US" sz="2000" smtClean="0">
                <a:latin typeface="Calibri" pitchFamily="34" charset="0"/>
              </a:rPr>
              <a:t> missing </a:t>
            </a:r>
            <a:r>
              <a:rPr lang="en-US" altLang="en-US" sz="2000" b="1" u="sng" smtClean="0">
                <a:solidFill>
                  <a:srgbClr val="FF0000"/>
                </a:solidFill>
                <a:latin typeface="Calibri" pitchFamily="34" charset="0"/>
              </a:rPr>
              <a:t>icons</a:t>
            </a:r>
            <a:r>
              <a:rPr lang="en-US" altLang="en-US" sz="2000" smtClean="0">
                <a:latin typeface="Calibri" pitchFamily="34" charset="0"/>
              </a:rPr>
              <a:t> and show wrong </a:t>
            </a:r>
            <a:r>
              <a:rPr lang="en-US" altLang="en-US" sz="2000" b="1" u="sng" smtClean="0">
                <a:solidFill>
                  <a:srgbClr val="FF0000"/>
                </a:solidFill>
                <a:latin typeface="Calibri" pitchFamily="34" charset="0"/>
              </a:rPr>
              <a:t>menus</a:t>
            </a:r>
            <a:r>
              <a:rPr lang="en-US" altLang="en-US" sz="2000" smtClean="0">
                <a:latin typeface="Calibri" pitchFamily="34" charset="0"/>
              </a:rPr>
              <a:t>.</a:t>
            </a:r>
          </a:p>
          <a:p>
            <a:pPr marL="0" indent="0">
              <a:buFontTx/>
              <a:buNone/>
            </a:pPr>
            <a:r>
              <a:rPr lang="en-US" altLang="en-US" sz="2000" b="1" smtClean="0">
                <a:latin typeface="Calibri" pitchFamily="34" charset="0"/>
              </a:rPr>
              <a:t>Description</a:t>
            </a:r>
            <a:r>
              <a:rPr lang="en-US" altLang="en-US" sz="2000" smtClean="0">
                <a:latin typeface="Calibri" pitchFamily="34" charset="0"/>
              </a:rPr>
              <a:t>: The </a:t>
            </a:r>
            <a:r>
              <a:rPr lang="en-US" altLang="en-US" sz="2000" b="1" u="sng" smtClean="0">
                <a:solidFill>
                  <a:srgbClr val="FF0000"/>
                </a:solidFill>
                <a:latin typeface="Calibri" pitchFamily="34" charset="0"/>
              </a:rPr>
              <a:t>toolbars</a:t>
            </a:r>
            <a:r>
              <a:rPr lang="en-US" altLang="en-US" sz="2000" smtClean="0">
                <a:latin typeface="Calibri" pitchFamily="34" charset="0"/>
              </a:rPr>
              <a:t> for my stacked views were: missing </a:t>
            </a:r>
            <a:r>
              <a:rPr lang="en-US" altLang="en-US" sz="2000" b="1" u="sng" smtClean="0">
                <a:solidFill>
                  <a:srgbClr val="FF0000"/>
                </a:solidFill>
                <a:latin typeface="Calibri" pitchFamily="34" charset="0"/>
              </a:rPr>
              <a:t>icons</a:t>
            </a:r>
            <a:r>
              <a:rPr lang="en-US" altLang="en-US" sz="2000" smtClean="0">
                <a:latin typeface="Calibri" pitchFamily="34" charset="0"/>
              </a:rPr>
              <a:t>, showing the wrong drop-down </a:t>
            </a:r>
            <a:r>
              <a:rPr lang="en-US" altLang="en-US" sz="2000" b="1" u="sng" smtClean="0">
                <a:solidFill>
                  <a:srgbClr val="FF0000"/>
                </a:solidFill>
                <a:latin typeface="Calibri" pitchFamily="34" charset="0"/>
              </a:rPr>
              <a:t>menus</a:t>
            </a:r>
            <a:r>
              <a:rPr lang="en-US" altLang="en-US" sz="2000" smtClean="0">
                <a:latin typeface="Calibri" pitchFamily="34" charset="0"/>
              </a:rPr>
              <a:t> (from others in the stack), showing multiple drop-down </a:t>
            </a:r>
            <a:r>
              <a:rPr lang="en-US" altLang="en-US" sz="2000" b="1" u="sng" smtClean="0">
                <a:solidFill>
                  <a:srgbClr val="FF0000"/>
                </a:solidFill>
                <a:latin typeface="Calibri" pitchFamily="34" charset="0"/>
              </a:rPr>
              <a:t>menus</a:t>
            </a:r>
            <a:r>
              <a:rPr lang="en-US" altLang="en-US" sz="2000" smtClean="0">
                <a:latin typeface="Calibri" pitchFamily="34" charset="0"/>
              </a:rPr>
              <a:t>, missing the min/max buttons ...</a:t>
            </a:r>
          </a:p>
        </p:txBody>
      </p:sp>
      <p:sp>
        <p:nvSpPr>
          <p:cNvPr id="11" name="页脚占位符 3"/>
          <p:cNvSpPr>
            <a:spLocks noGrp="1"/>
          </p:cNvSpPr>
          <p:nvPr>
            <p:ph type="ftr" sz="quarter" idx="10"/>
          </p:nvPr>
        </p:nvSpPr>
        <p:spPr>
          <a:xfrm>
            <a:off x="220663" y="6334125"/>
            <a:ext cx="8496300" cy="523875"/>
          </a:xfrm>
        </p:spPr>
        <p:txBody>
          <a:bodyPr/>
          <a:lstStyle/>
          <a:p>
            <a:pPr>
              <a:defRPr/>
            </a:pPr>
            <a:r>
              <a:rPr lang="en-US" altLang="en-US" dirty="0"/>
              <a:t>FSE 2014			VITAL Lab @ Ohio University</a:t>
            </a:r>
          </a:p>
        </p:txBody>
      </p:sp>
      <p:sp>
        <p:nvSpPr>
          <p:cNvPr id="7174" name="TextBox 3"/>
          <p:cNvSpPr txBox="1">
            <a:spLocks noChangeArrowheads="1"/>
          </p:cNvSpPr>
          <p:nvPr/>
        </p:nvSpPr>
        <p:spPr bwMode="auto">
          <a:xfrm>
            <a:off x="2863850" y="3162300"/>
            <a:ext cx="341630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5000"/>
              </a:spcBef>
              <a:buClr>
                <a:schemeClr val="tx1"/>
              </a:buClr>
              <a:buChar char="•"/>
              <a:defRPr kumimoji="1" sz="2400">
                <a:solidFill>
                  <a:schemeClr val="tx1"/>
                </a:solidFill>
                <a:latin typeface="Frutiger 55 Roman" pitchFamily="34" charset="0"/>
              </a:defRPr>
            </a:lvl1pPr>
            <a:lvl2pPr marL="742950" indent="-285750">
              <a:spcBef>
                <a:spcPct val="45000"/>
              </a:spcBef>
              <a:buClr>
                <a:schemeClr val="tx1"/>
              </a:buClr>
              <a:buChar char="–"/>
              <a:defRPr kumimoji="1" sz="2400">
                <a:solidFill>
                  <a:schemeClr val="tx1"/>
                </a:solidFill>
                <a:latin typeface="Frutiger 55 Roman" pitchFamily="34" charset="0"/>
              </a:defRPr>
            </a:lvl2pPr>
            <a:lvl3pPr marL="1143000" indent="-228600">
              <a:spcBef>
                <a:spcPct val="45000"/>
              </a:spcBef>
              <a:buClr>
                <a:schemeClr val="tx1"/>
              </a:buClr>
              <a:buChar char="•"/>
              <a:defRPr kumimoji="1" sz="2400">
                <a:solidFill>
                  <a:schemeClr val="tx1"/>
                </a:solidFill>
                <a:latin typeface="Frutiger 55 Roman" pitchFamily="34" charset="0"/>
              </a:defRPr>
            </a:lvl3pPr>
            <a:lvl4pPr marL="1600200" indent="-228600">
              <a:spcBef>
                <a:spcPct val="45000"/>
              </a:spcBef>
              <a:buClr>
                <a:schemeClr val="tx1"/>
              </a:buClr>
              <a:buChar char="–"/>
              <a:defRPr kumimoji="1" sz="2400">
                <a:solidFill>
                  <a:schemeClr val="tx1"/>
                </a:solidFill>
                <a:latin typeface="Frutiger 55 Roman" pitchFamily="34" charset="0"/>
              </a:defRPr>
            </a:lvl4pPr>
            <a:lvl5pPr marL="2057400" indent="-228600">
              <a:spcBef>
                <a:spcPct val="20000"/>
              </a:spcBef>
              <a:buClr>
                <a:schemeClr val="tx1"/>
              </a:buClr>
              <a:buChar char="»"/>
              <a:defRPr kumimoji="1" sz="2000">
                <a:solidFill>
                  <a:schemeClr val="tx1"/>
                </a:solidFill>
                <a:latin typeface="Frutiger 55 Roman" pitchFamily="34" charset="0"/>
              </a:defRPr>
            </a:lvl5pPr>
            <a:lvl6pPr marL="25146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6pPr>
            <a:lvl7pPr marL="29718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7pPr>
            <a:lvl8pPr marL="34290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8pPr>
            <a:lvl9pPr marL="38862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9pPr>
          </a:lstStyle>
          <a:p>
            <a:pPr algn="ctr">
              <a:spcBef>
                <a:spcPct val="0"/>
              </a:spcBef>
              <a:buClrTx/>
              <a:buFontTx/>
              <a:buNone/>
            </a:pPr>
            <a:r>
              <a:rPr kumimoji="0" lang="en-US" altLang="en-US" sz="2000">
                <a:latin typeface="Calibri" pitchFamily="34" charset="0"/>
              </a:rPr>
              <a:t>Eclipse bug report 339286</a:t>
            </a:r>
          </a:p>
        </p:txBody>
      </p:sp>
      <p:sp>
        <p:nvSpPr>
          <p:cNvPr id="7" name="内容占位符 2"/>
          <p:cNvSpPr txBox="1">
            <a:spLocks/>
          </p:cNvSpPr>
          <p:nvPr/>
        </p:nvSpPr>
        <p:spPr bwMode="auto">
          <a:xfrm>
            <a:off x="990600" y="3670300"/>
            <a:ext cx="7467600" cy="2393950"/>
          </a:xfrm>
          <a:prstGeom prst="rect">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45000"/>
              </a:spcBef>
              <a:spcAft>
                <a:spcPct val="0"/>
              </a:spcAft>
              <a:buClr>
                <a:schemeClr val="tx1"/>
              </a:buClr>
              <a:buChar char="•"/>
              <a:defRPr kumimoji="1" sz="2400">
                <a:solidFill>
                  <a:schemeClr val="tx1"/>
                </a:solidFill>
                <a:latin typeface="+mn-lt"/>
                <a:ea typeface="+mn-ea"/>
                <a:cs typeface="+mn-cs"/>
              </a:defRPr>
            </a:lvl1pPr>
            <a:lvl2pPr marL="742950" indent="-285750" algn="l" rtl="0" eaLnBrk="0" fontAlgn="base" hangingPunct="0">
              <a:spcBef>
                <a:spcPct val="45000"/>
              </a:spcBef>
              <a:spcAft>
                <a:spcPct val="0"/>
              </a:spcAft>
              <a:buClr>
                <a:schemeClr val="tx1"/>
              </a:buClr>
              <a:buChar char="–"/>
              <a:defRPr kumimoji="1" sz="2400">
                <a:solidFill>
                  <a:schemeClr val="tx1"/>
                </a:solidFill>
                <a:latin typeface="+mn-lt"/>
              </a:defRPr>
            </a:lvl2pPr>
            <a:lvl3pPr marL="1143000" indent="-228600" algn="l" rtl="0" eaLnBrk="0" fontAlgn="base" hangingPunct="0">
              <a:spcBef>
                <a:spcPct val="45000"/>
              </a:spcBef>
              <a:spcAft>
                <a:spcPct val="0"/>
              </a:spcAft>
              <a:buClr>
                <a:schemeClr val="tx1"/>
              </a:buClr>
              <a:buChar char="•"/>
              <a:defRPr kumimoji="1" sz="2400">
                <a:solidFill>
                  <a:schemeClr val="tx1"/>
                </a:solidFill>
                <a:latin typeface="+mn-lt"/>
              </a:defRPr>
            </a:lvl3pPr>
            <a:lvl4pPr marL="1600200" indent="-228600" algn="l" rtl="0" eaLnBrk="0" fontAlgn="base" hangingPunct="0">
              <a:spcBef>
                <a:spcPct val="45000"/>
              </a:spcBef>
              <a:spcAft>
                <a:spcPct val="0"/>
              </a:spcAft>
              <a:buClr>
                <a:schemeClr val="tx1"/>
              </a:buClr>
              <a:buChar char="–"/>
              <a:defRPr kumimoji="1" sz="2400">
                <a:solidFill>
                  <a:schemeClr val="tx1"/>
                </a:solidFill>
                <a:latin typeface="+mn-lt"/>
              </a:defRPr>
            </a:lvl4pPr>
            <a:lvl5pPr marL="2057400" indent="-228600" algn="l" rtl="0" eaLnBrk="0" fontAlgn="base" hangingPunct="0">
              <a:spcBef>
                <a:spcPct val="20000"/>
              </a:spcBef>
              <a:spcAft>
                <a:spcPct val="0"/>
              </a:spcAft>
              <a:buClr>
                <a:schemeClr val="tx1"/>
              </a:buClr>
              <a:buChar char="»"/>
              <a:defRPr kumimoji="1" sz="2000">
                <a:solidFill>
                  <a:schemeClr val="tx1"/>
                </a:solidFill>
                <a:latin typeface="+mn-lt"/>
              </a:defRPr>
            </a:lvl5pPr>
            <a:lvl6pPr marL="2514600" indent="-228600" algn="l" rtl="0" eaLnBrk="0" fontAlgn="base" hangingPunct="0">
              <a:spcBef>
                <a:spcPct val="20000"/>
              </a:spcBef>
              <a:spcAft>
                <a:spcPct val="0"/>
              </a:spcAft>
              <a:buClr>
                <a:schemeClr val="tx1"/>
              </a:buClr>
              <a:buChar char="»"/>
              <a:defRPr kumimoji="1" sz="2000">
                <a:solidFill>
                  <a:schemeClr val="tx1"/>
                </a:solidFill>
                <a:latin typeface="+mn-lt"/>
              </a:defRPr>
            </a:lvl6pPr>
            <a:lvl7pPr marL="2971800" indent="-228600" algn="l" rtl="0" eaLnBrk="0" fontAlgn="base" hangingPunct="0">
              <a:spcBef>
                <a:spcPct val="20000"/>
              </a:spcBef>
              <a:spcAft>
                <a:spcPct val="0"/>
              </a:spcAft>
              <a:buClr>
                <a:schemeClr val="tx1"/>
              </a:buClr>
              <a:buChar char="»"/>
              <a:defRPr kumimoji="1" sz="2000">
                <a:solidFill>
                  <a:schemeClr val="tx1"/>
                </a:solidFill>
                <a:latin typeface="+mn-lt"/>
              </a:defRPr>
            </a:lvl7pPr>
            <a:lvl8pPr marL="3429000" indent="-228600" algn="l" rtl="0" eaLnBrk="0" fontAlgn="base" hangingPunct="0">
              <a:spcBef>
                <a:spcPct val="20000"/>
              </a:spcBef>
              <a:spcAft>
                <a:spcPct val="0"/>
              </a:spcAft>
              <a:buClr>
                <a:schemeClr val="tx1"/>
              </a:buClr>
              <a:buChar char="»"/>
              <a:defRPr kumimoji="1" sz="2000">
                <a:solidFill>
                  <a:schemeClr val="tx1"/>
                </a:solidFill>
                <a:latin typeface="+mn-lt"/>
              </a:defRPr>
            </a:lvl8pPr>
            <a:lvl9pPr marL="3886200" indent="-228600" algn="l" rtl="0" eaLnBrk="0" fontAlgn="base" hangingPunct="0">
              <a:spcBef>
                <a:spcPct val="20000"/>
              </a:spcBef>
              <a:spcAft>
                <a:spcPct val="0"/>
              </a:spcAft>
              <a:buClr>
                <a:schemeClr val="tx1"/>
              </a:buClr>
              <a:buChar char="»"/>
              <a:defRPr kumimoji="1" sz="2000">
                <a:solidFill>
                  <a:schemeClr val="tx1"/>
                </a:solidFill>
                <a:latin typeface="+mn-lt"/>
              </a:defRPr>
            </a:lvl9pPr>
          </a:lstStyle>
          <a:p>
            <a:pPr marL="0" indent="0">
              <a:buFontTx/>
              <a:buNone/>
              <a:defRPr/>
            </a:pPr>
            <a:r>
              <a:rPr lang="en-US" sz="1800" kern="0" dirty="0" smtClean="0">
                <a:latin typeface="Calibri" panose="020F0502020204030204" pitchFamily="34" charset="0"/>
              </a:rPr>
              <a:t>Interface </a:t>
            </a:r>
            <a:r>
              <a:rPr lang="en-US" sz="1800" b="1" kern="0" dirty="0" err="1" smtClean="0">
                <a:latin typeface="Calibri" panose="020F0502020204030204" pitchFamily="34" charset="0"/>
              </a:rPr>
              <a:t>MUILabel</a:t>
            </a:r>
            <a:endParaRPr lang="en-US" sz="1800" b="1" kern="0" dirty="0" smtClean="0">
              <a:latin typeface="Calibri" panose="020F0502020204030204" pitchFamily="34" charset="0"/>
            </a:endParaRPr>
          </a:p>
          <a:p>
            <a:pPr marL="0" indent="0">
              <a:buFontTx/>
              <a:buNone/>
              <a:defRPr/>
            </a:pPr>
            <a:r>
              <a:rPr lang="en-US" sz="1800" kern="0" dirty="0" smtClean="0">
                <a:latin typeface="Calibri" panose="020F0502020204030204" pitchFamily="34" charset="0"/>
              </a:rPr>
              <a:t>All Known </a:t>
            </a:r>
            <a:r>
              <a:rPr lang="en-US" sz="1800" kern="0" dirty="0" err="1" smtClean="0">
                <a:latin typeface="Calibri" panose="020F0502020204030204" pitchFamily="34" charset="0"/>
              </a:rPr>
              <a:t>Subinterfaces</a:t>
            </a:r>
            <a:r>
              <a:rPr lang="en-US" sz="1800" kern="0" dirty="0" smtClean="0">
                <a:latin typeface="Calibri" panose="020F0502020204030204" pitchFamily="34" charset="0"/>
              </a:rPr>
              <a:t>: </a:t>
            </a:r>
            <a:r>
              <a:rPr lang="en-US" sz="1800" b="1" kern="0" dirty="0" err="1" smtClean="0">
                <a:latin typeface="Calibri" panose="020F0502020204030204" pitchFamily="34" charset="0"/>
              </a:rPr>
              <a:t>MTrimmedWindow</a:t>
            </a:r>
            <a:r>
              <a:rPr lang="en-US" sz="1800" kern="0" dirty="0" smtClean="0">
                <a:latin typeface="Calibri" panose="020F0502020204030204" pitchFamily="34" charset="0"/>
              </a:rPr>
              <a:t>, ...</a:t>
            </a:r>
          </a:p>
          <a:p>
            <a:pPr marL="0" indent="0">
              <a:buFontTx/>
              <a:buNone/>
              <a:defRPr/>
            </a:pPr>
            <a:r>
              <a:rPr lang="en-US" sz="1800" kern="0" dirty="0" smtClean="0">
                <a:latin typeface="Calibri" panose="020F0502020204030204" pitchFamily="34" charset="0"/>
              </a:rPr>
              <a:t>Description: A representation of the model object 'UI Label'. This is a mix in that will be used for UI Elements that are capable of showing label information in the GUI (e.g. Parts, </a:t>
            </a:r>
            <a:r>
              <a:rPr lang="en-US" sz="1800" b="1" u="sng" kern="0" dirty="0" smtClean="0">
                <a:solidFill>
                  <a:srgbClr val="FF0000"/>
                </a:solidFill>
                <a:latin typeface="Calibri" panose="020F0502020204030204" pitchFamily="34" charset="0"/>
              </a:rPr>
              <a:t>Menus</a:t>
            </a:r>
            <a:r>
              <a:rPr lang="en-US" sz="1800" kern="0" dirty="0" smtClean="0">
                <a:latin typeface="Calibri" panose="020F0502020204030204" pitchFamily="34" charset="0"/>
              </a:rPr>
              <a:t> / </a:t>
            </a:r>
            <a:r>
              <a:rPr lang="en-US" sz="1800" b="1" u="sng" kern="0" dirty="0" smtClean="0">
                <a:solidFill>
                  <a:srgbClr val="FF0000"/>
                </a:solidFill>
                <a:latin typeface="Calibri" panose="020F0502020204030204" pitchFamily="34" charset="0"/>
              </a:rPr>
              <a:t>Toolbars</a:t>
            </a:r>
            <a:r>
              <a:rPr lang="en-US" sz="1800" kern="0" dirty="0" smtClean="0">
                <a:latin typeface="Calibri" panose="020F0502020204030204" pitchFamily="34" charset="0"/>
              </a:rPr>
              <a:t>, Perspectives, ...). The following features are supported: Label, </a:t>
            </a:r>
            <a:r>
              <a:rPr lang="en-US" sz="1800" b="1" u="sng" kern="0" dirty="0" smtClean="0">
                <a:solidFill>
                  <a:srgbClr val="FF0000"/>
                </a:solidFill>
                <a:latin typeface="Calibri" panose="020F0502020204030204" pitchFamily="34" charset="0"/>
              </a:rPr>
              <a:t>Icon</a:t>
            </a:r>
            <a:r>
              <a:rPr lang="en-US" sz="1800" kern="0" dirty="0" smtClean="0">
                <a:latin typeface="Calibri" panose="020F0502020204030204" pitchFamily="34" charset="0"/>
              </a:rPr>
              <a:t> URI, Tooltip ...</a:t>
            </a:r>
          </a:p>
        </p:txBody>
      </p:sp>
      <p:sp>
        <p:nvSpPr>
          <p:cNvPr id="7176" name="TextBox 7"/>
          <p:cNvSpPr txBox="1">
            <a:spLocks noChangeArrowheads="1"/>
          </p:cNvSpPr>
          <p:nvPr/>
        </p:nvSpPr>
        <p:spPr bwMode="auto">
          <a:xfrm>
            <a:off x="990600" y="6064250"/>
            <a:ext cx="7467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5000"/>
              </a:spcBef>
              <a:buClr>
                <a:schemeClr val="tx1"/>
              </a:buClr>
              <a:buChar char="•"/>
              <a:defRPr kumimoji="1" sz="2400">
                <a:solidFill>
                  <a:schemeClr val="tx1"/>
                </a:solidFill>
                <a:latin typeface="Frutiger 55 Roman" pitchFamily="34" charset="0"/>
              </a:defRPr>
            </a:lvl1pPr>
            <a:lvl2pPr marL="742950" indent="-285750">
              <a:spcBef>
                <a:spcPct val="45000"/>
              </a:spcBef>
              <a:buClr>
                <a:schemeClr val="tx1"/>
              </a:buClr>
              <a:buChar char="–"/>
              <a:defRPr kumimoji="1" sz="2400">
                <a:solidFill>
                  <a:schemeClr val="tx1"/>
                </a:solidFill>
                <a:latin typeface="Frutiger 55 Roman" pitchFamily="34" charset="0"/>
              </a:defRPr>
            </a:lvl2pPr>
            <a:lvl3pPr marL="1143000" indent="-228600">
              <a:spcBef>
                <a:spcPct val="45000"/>
              </a:spcBef>
              <a:buClr>
                <a:schemeClr val="tx1"/>
              </a:buClr>
              <a:buChar char="•"/>
              <a:defRPr kumimoji="1" sz="2400">
                <a:solidFill>
                  <a:schemeClr val="tx1"/>
                </a:solidFill>
                <a:latin typeface="Frutiger 55 Roman" pitchFamily="34" charset="0"/>
              </a:defRPr>
            </a:lvl3pPr>
            <a:lvl4pPr marL="1600200" indent="-228600">
              <a:spcBef>
                <a:spcPct val="45000"/>
              </a:spcBef>
              <a:buClr>
                <a:schemeClr val="tx1"/>
              </a:buClr>
              <a:buChar char="–"/>
              <a:defRPr kumimoji="1" sz="2400">
                <a:solidFill>
                  <a:schemeClr val="tx1"/>
                </a:solidFill>
                <a:latin typeface="Frutiger 55 Roman" pitchFamily="34" charset="0"/>
              </a:defRPr>
            </a:lvl4pPr>
            <a:lvl5pPr marL="2057400" indent="-228600">
              <a:spcBef>
                <a:spcPct val="20000"/>
              </a:spcBef>
              <a:buClr>
                <a:schemeClr val="tx1"/>
              </a:buClr>
              <a:buChar char="»"/>
              <a:defRPr kumimoji="1" sz="2000">
                <a:solidFill>
                  <a:schemeClr val="tx1"/>
                </a:solidFill>
                <a:latin typeface="Frutiger 55 Roman" pitchFamily="34" charset="0"/>
              </a:defRPr>
            </a:lvl5pPr>
            <a:lvl6pPr marL="25146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6pPr>
            <a:lvl7pPr marL="29718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7pPr>
            <a:lvl8pPr marL="34290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8pPr>
            <a:lvl9pPr marL="38862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9pPr>
          </a:lstStyle>
          <a:p>
            <a:pPr algn="ctr">
              <a:spcBef>
                <a:spcPct val="0"/>
              </a:spcBef>
              <a:buClrTx/>
              <a:buFontTx/>
              <a:buNone/>
            </a:pPr>
            <a:r>
              <a:rPr kumimoji="0" lang="en-US" altLang="en-US" sz="2000">
                <a:latin typeface="Calibri" pitchFamily="34" charset="0"/>
              </a:rPr>
              <a:t>API description of the MUILabel interface</a:t>
            </a:r>
          </a:p>
        </p:txBody>
      </p:sp>
      <p:sp>
        <p:nvSpPr>
          <p:cNvPr id="7177" name="矩形 8"/>
          <p:cNvSpPr>
            <a:spLocks noChangeArrowheads="1"/>
          </p:cNvSpPr>
          <p:nvPr/>
        </p:nvSpPr>
        <p:spPr bwMode="auto">
          <a:xfrm>
            <a:off x="295275" y="6365875"/>
            <a:ext cx="86868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5000"/>
              </a:spcBef>
              <a:buClr>
                <a:schemeClr val="tx1"/>
              </a:buClr>
              <a:buChar char="•"/>
              <a:defRPr kumimoji="1" sz="2400">
                <a:solidFill>
                  <a:schemeClr val="tx1"/>
                </a:solidFill>
                <a:latin typeface="Frutiger 55 Roman" pitchFamily="34" charset="0"/>
              </a:defRPr>
            </a:lvl1pPr>
            <a:lvl2pPr marL="742950" indent="-285750">
              <a:spcBef>
                <a:spcPct val="45000"/>
              </a:spcBef>
              <a:buClr>
                <a:schemeClr val="tx1"/>
              </a:buClr>
              <a:buChar char="–"/>
              <a:defRPr kumimoji="1" sz="2400">
                <a:solidFill>
                  <a:schemeClr val="tx1"/>
                </a:solidFill>
                <a:latin typeface="Frutiger 55 Roman" pitchFamily="34" charset="0"/>
              </a:defRPr>
            </a:lvl2pPr>
            <a:lvl3pPr marL="1143000" indent="-228600">
              <a:spcBef>
                <a:spcPct val="45000"/>
              </a:spcBef>
              <a:buClr>
                <a:schemeClr val="tx1"/>
              </a:buClr>
              <a:buChar char="•"/>
              <a:defRPr kumimoji="1" sz="2400">
                <a:solidFill>
                  <a:schemeClr val="tx1"/>
                </a:solidFill>
                <a:latin typeface="Frutiger 55 Roman" pitchFamily="34" charset="0"/>
              </a:defRPr>
            </a:lvl3pPr>
            <a:lvl4pPr marL="1600200" indent="-228600">
              <a:spcBef>
                <a:spcPct val="45000"/>
              </a:spcBef>
              <a:buClr>
                <a:schemeClr val="tx1"/>
              </a:buClr>
              <a:buChar char="–"/>
              <a:defRPr kumimoji="1" sz="2400">
                <a:solidFill>
                  <a:schemeClr val="tx1"/>
                </a:solidFill>
                <a:latin typeface="Frutiger 55 Roman" pitchFamily="34" charset="0"/>
              </a:defRPr>
            </a:lvl4pPr>
            <a:lvl5pPr marL="2057400" indent="-228600">
              <a:spcBef>
                <a:spcPct val="20000"/>
              </a:spcBef>
              <a:buClr>
                <a:schemeClr val="tx1"/>
              </a:buClr>
              <a:buChar char="»"/>
              <a:defRPr kumimoji="1" sz="2000">
                <a:solidFill>
                  <a:schemeClr val="tx1"/>
                </a:solidFill>
                <a:latin typeface="Frutiger 55 Roman" pitchFamily="34" charset="0"/>
              </a:defRPr>
            </a:lvl5pPr>
            <a:lvl6pPr marL="25146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6pPr>
            <a:lvl7pPr marL="29718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7pPr>
            <a:lvl8pPr marL="34290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8pPr>
            <a:lvl9pPr marL="38862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9pPr>
          </a:lstStyle>
          <a:p>
            <a:pPr algn="ctr">
              <a:spcBef>
                <a:spcPct val="0"/>
              </a:spcBef>
              <a:buClrTx/>
              <a:buFontTx/>
              <a:buNone/>
            </a:pPr>
            <a:r>
              <a:rPr kumimoji="0" lang="en-US" altLang="en-US" sz="800">
                <a:solidFill>
                  <a:srgbClr val="0070C0"/>
                </a:solidFill>
                <a:latin typeface="Arial" charset="0"/>
              </a:rPr>
              <a:t>http://help.eclipse.org/kepler/index.jsp?topic=/org.eclipse.platform.doc.isv/reference/api/org/eclipse/e4/ui/model/application/ui/MUILabel.html</a:t>
            </a:r>
          </a:p>
        </p:txBody>
      </p:sp>
    </p:spTree>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white">
          <a:xfrm>
            <a:off x="0" y="0"/>
            <a:ext cx="9144000" cy="65405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45000"/>
              </a:spcBef>
              <a:buClr>
                <a:schemeClr val="tx1"/>
              </a:buClr>
              <a:buChar char="•"/>
              <a:defRPr kumimoji="1" sz="2400">
                <a:solidFill>
                  <a:schemeClr val="tx1"/>
                </a:solidFill>
                <a:latin typeface="Frutiger 55 Roman" pitchFamily="34" charset="0"/>
              </a:defRPr>
            </a:lvl1pPr>
            <a:lvl2pPr marL="742950" indent="-285750">
              <a:spcBef>
                <a:spcPct val="45000"/>
              </a:spcBef>
              <a:buClr>
                <a:schemeClr val="tx1"/>
              </a:buClr>
              <a:buChar char="–"/>
              <a:defRPr kumimoji="1" sz="2400">
                <a:solidFill>
                  <a:schemeClr val="tx1"/>
                </a:solidFill>
                <a:latin typeface="Frutiger 55 Roman" pitchFamily="34" charset="0"/>
              </a:defRPr>
            </a:lvl2pPr>
            <a:lvl3pPr marL="1143000" indent="-228600">
              <a:spcBef>
                <a:spcPct val="45000"/>
              </a:spcBef>
              <a:buClr>
                <a:schemeClr val="tx1"/>
              </a:buClr>
              <a:buChar char="•"/>
              <a:defRPr kumimoji="1" sz="2400">
                <a:solidFill>
                  <a:schemeClr val="tx1"/>
                </a:solidFill>
                <a:latin typeface="Frutiger 55 Roman" pitchFamily="34" charset="0"/>
              </a:defRPr>
            </a:lvl3pPr>
            <a:lvl4pPr marL="1600200" indent="-228600">
              <a:spcBef>
                <a:spcPct val="45000"/>
              </a:spcBef>
              <a:buClr>
                <a:schemeClr val="tx1"/>
              </a:buClr>
              <a:buChar char="–"/>
              <a:defRPr kumimoji="1" sz="2400">
                <a:solidFill>
                  <a:schemeClr val="tx1"/>
                </a:solidFill>
                <a:latin typeface="Frutiger 55 Roman" pitchFamily="34" charset="0"/>
              </a:defRPr>
            </a:lvl4pPr>
            <a:lvl5pPr marL="2057400" indent="-228600">
              <a:spcBef>
                <a:spcPct val="20000"/>
              </a:spcBef>
              <a:buClr>
                <a:schemeClr val="tx1"/>
              </a:buClr>
              <a:buChar char="»"/>
              <a:defRPr kumimoji="1" sz="2000">
                <a:solidFill>
                  <a:schemeClr val="tx1"/>
                </a:solidFill>
                <a:latin typeface="Frutiger 55 Roman" pitchFamily="34" charset="0"/>
              </a:defRPr>
            </a:lvl5pPr>
            <a:lvl6pPr marL="25146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6pPr>
            <a:lvl7pPr marL="29718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7pPr>
            <a:lvl8pPr marL="34290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8pPr>
            <a:lvl9pPr marL="38862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9pPr>
          </a:lstStyle>
          <a:p>
            <a:pPr>
              <a:spcBef>
                <a:spcPct val="0"/>
              </a:spcBef>
              <a:buClrTx/>
              <a:buFontTx/>
              <a:buNone/>
            </a:pPr>
            <a:endParaRPr kumimoji="0" lang="en-US" altLang="en-US">
              <a:latin typeface="Arial" charset="0"/>
            </a:endParaRPr>
          </a:p>
        </p:txBody>
      </p:sp>
      <p:sp>
        <p:nvSpPr>
          <p:cNvPr id="8195" name="标题 1"/>
          <p:cNvSpPr>
            <a:spLocks noGrp="1"/>
          </p:cNvSpPr>
          <p:nvPr>
            <p:ph type="title"/>
          </p:nvPr>
        </p:nvSpPr>
        <p:spPr>
          <a:xfrm>
            <a:off x="0" y="4763"/>
            <a:ext cx="9144000" cy="1143000"/>
          </a:xfrm>
        </p:spPr>
        <p:txBody>
          <a:bodyPr/>
          <a:lstStyle/>
          <a:p>
            <a:r>
              <a:rPr lang="en-US" altLang="en-US" sz="3000" smtClean="0">
                <a:solidFill>
                  <a:srgbClr val="296DC1"/>
                </a:solidFill>
                <a:latin typeface="Calibri" pitchFamily="34" charset="0"/>
              </a:rPr>
              <a:t>INTRODUCTION AND MOTIVATION</a:t>
            </a:r>
          </a:p>
        </p:txBody>
      </p:sp>
      <p:sp>
        <p:nvSpPr>
          <p:cNvPr id="8196" name="内容占位符 2"/>
          <p:cNvSpPr>
            <a:spLocks noGrp="1"/>
          </p:cNvSpPr>
          <p:nvPr>
            <p:ph idx="1"/>
          </p:nvPr>
        </p:nvSpPr>
        <p:spPr>
          <a:xfrm>
            <a:off x="963613" y="1169988"/>
            <a:ext cx="7924800" cy="1963737"/>
          </a:xfrm>
          <a:ln>
            <a:solidFill>
              <a:schemeClr val="tx1"/>
            </a:solidFill>
            <a:miter lim="800000"/>
            <a:headEnd/>
            <a:tailEnd/>
          </a:ln>
        </p:spPr>
        <p:txBody>
          <a:bodyPr/>
          <a:lstStyle/>
          <a:p>
            <a:pPr marL="0" indent="0">
              <a:buFontTx/>
              <a:buNone/>
            </a:pPr>
            <a:r>
              <a:rPr lang="en-US" altLang="en-US" sz="1500" b="1" smtClean="0">
                <a:latin typeface="Calibri" pitchFamily="34" charset="0"/>
              </a:rPr>
              <a:t>Bug ID: </a:t>
            </a:r>
            <a:r>
              <a:rPr lang="en-US" altLang="en-US" sz="1500" smtClean="0">
                <a:latin typeface="Calibri" pitchFamily="34" charset="0"/>
              </a:rPr>
              <a:t>378535</a:t>
            </a:r>
          </a:p>
          <a:p>
            <a:pPr marL="0" indent="0">
              <a:buFontTx/>
              <a:buNone/>
            </a:pPr>
            <a:r>
              <a:rPr lang="en-US" altLang="en-US" sz="1500" b="1" smtClean="0">
                <a:latin typeface="Calibri" pitchFamily="34" charset="0"/>
              </a:rPr>
              <a:t>Summary: </a:t>
            </a:r>
            <a:r>
              <a:rPr lang="en-US" altLang="en-US" sz="1500" smtClean="0">
                <a:latin typeface="Calibri" pitchFamily="34" charset="0"/>
              </a:rPr>
              <a:t>“Close All" and “Close Others" menu options available when right clicking on tab in PartStack when no part is closeable. </a:t>
            </a:r>
          </a:p>
          <a:p>
            <a:pPr marL="0" indent="0">
              <a:buFontTx/>
              <a:buNone/>
            </a:pPr>
            <a:r>
              <a:rPr lang="en-US" altLang="en-US" sz="1500" b="1" smtClean="0">
                <a:latin typeface="Calibri" pitchFamily="34" charset="0"/>
              </a:rPr>
              <a:t>Description: </a:t>
            </a:r>
            <a:r>
              <a:rPr lang="en-US" altLang="en-US" sz="1500" smtClean="0">
                <a:latin typeface="Calibri" pitchFamily="34" charset="0"/>
              </a:rPr>
              <a:t>If I create a PartStack that contains multiple parts but none of the parts are closeable, when I right click on any of the tabs I get menu options for “Close All“ and “Close Others". Selection of either of the menu options doesn't cause any tabs to be closed since none of the tabs can be closed. I don't think the menu options should be available if none of the tabs can be closed ...</a:t>
            </a:r>
          </a:p>
        </p:txBody>
      </p:sp>
      <p:sp>
        <p:nvSpPr>
          <p:cNvPr id="11" name="页脚占位符 3"/>
          <p:cNvSpPr>
            <a:spLocks noGrp="1"/>
          </p:cNvSpPr>
          <p:nvPr>
            <p:ph type="ftr" sz="quarter" idx="10"/>
          </p:nvPr>
        </p:nvSpPr>
        <p:spPr>
          <a:xfrm>
            <a:off x="220663" y="6334125"/>
            <a:ext cx="8496300" cy="523875"/>
          </a:xfrm>
        </p:spPr>
        <p:txBody>
          <a:bodyPr/>
          <a:lstStyle/>
          <a:p>
            <a:pPr>
              <a:defRPr/>
            </a:pPr>
            <a:r>
              <a:rPr lang="en-US" altLang="en-US" dirty="0"/>
              <a:t>FSE 2014			VITAL Lab @ Ohio University</a:t>
            </a:r>
          </a:p>
        </p:txBody>
      </p:sp>
      <p:sp>
        <p:nvSpPr>
          <p:cNvPr id="8198" name="TextBox 3"/>
          <p:cNvSpPr txBox="1">
            <a:spLocks noChangeArrowheads="1"/>
          </p:cNvSpPr>
          <p:nvPr/>
        </p:nvSpPr>
        <p:spPr bwMode="auto">
          <a:xfrm>
            <a:off x="2863850" y="3162300"/>
            <a:ext cx="341630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5000"/>
              </a:spcBef>
              <a:buClr>
                <a:schemeClr val="tx1"/>
              </a:buClr>
              <a:buChar char="•"/>
              <a:defRPr kumimoji="1" sz="2400">
                <a:solidFill>
                  <a:schemeClr val="tx1"/>
                </a:solidFill>
                <a:latin typeface="Frutiger 55 Roman" pitchFamily="34" charset="0"/>
              </a:defRPr>
            </a:lvl1pPr>
            <a:lvl2pPr marL="742950" indent="-285750">
              <a:spcBef>
                <a:spcPct val="45000"/>
              </a:spcBef>
              <a:buClr>
                <a:schemeClr val="tx1"/>
              </a:buClr>
              <a:buChar char="–"/>
              <a:defRPr kumimoji="1" sz="2400">
                <a:solidFill>
                  <a:schemeClr val="tx1"/>
                </a:solidFill>
                <a:latin typeface="Frutiger 55 Roman" pitchFamily="34" charset="0"/>
              </a:defRPr>
            </a:lvl2pPr>
            <a:lvl3pPr marL="1143000" indent="-228600">
              <a:spcBef>
                <a:spcPct val="45000"/>
              </a:spcBef>
              <a:buClr>
                <a:schemeClr val="tx1"/>
              </a:buClr>
              <a:buChar char="•"/>
              <a:defRPr kumimoji="1" sz="2400">
                <a:solidFill>
                  <a:schemeClr val="tx1"/>
                </a:solidFill>
                <a:latin typeface="Frutiger 55 Roman" pitchFamily="34" charset="0"/>
              </a:defRPr>
            </a:lvl3pPr>
            <a:lvl4pPr marL="1600200" indent="-228600">
              <a:spcBef>
                <a:spcPct val="45000"/>
              </a:spcBef>
              <a:buClr>
                <a:schemeClr val="tx1"/>
              </a:buClr>
              <a:buChar char="–"/>
              <a:defRPr kumimoji="1" sz="2400">
                <a:solidFill>
                  <a:schemeClr val="tx1"/>
                </a:solidFill>
                <a:latin typeface="Frutiger 55 Roman" pitchFamily="34" charset="0"/>
              </a:defRPr>
            </a:lvl4pPr>
            <a:lvl5pPr marL="2057400" indent="-228600">
              <a:spcBef>
                <a:spcPct val="20000"/>
              </a:spcBef>
              <a:buClr>
                <a:schemeClr val="tx1"/>
              </a:buClr>
              <a:buChar char="»"/>
              <a:defRPr kumimoji="1" sz="2000">
                <a:solidFill>
                  <a:schemeClr val="tx1"/>
                </a:solidFill>
                <a:latin typeface="Frutiger 55 Roman" pitchFamily="34" charset="0"/>
              </a:defRPr>
            </a:lvl5pPr>
            <a:lvl6pPr marL="25146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6pPr>
            <a:lvl7pPr marL="29718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7pPr>
            <a:lvl8pPr marL="34290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8pPr>
            <a:lvl9pPr marL="38862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9pPr>
          </a:lstStyle>
          <a:p>
            <a:pPr algn="ctr">
              <a:spcBef>
                <a:spcPct val="0"/>
              </a:spcBef>
              <a:buClrTx/>
              <a:buFontTx/>
              <a:buNone/>
            </a:pPr>
            <a:r>
              <a:rPr kumimoji="0" lang="en-US" altLang="en-US" sz="2000">
                <a:latin typeface="Calibri" pitchFamily="34" charset="0"/>
              </a:rPr>
              <a:t>Eclipse bug report 378535</a:t>
            </a:r>
          </a:p>
        </p:txBody>
      </p:sp>
      <p:sp>
        <p:nvSpPr>
          <p:cNvPr id="8199" name="TextBox 13"/>
          <p:cNvSpPr txBox="1">
            <a:spLocks noChangeArrowheads="1"/>
          </p:cNvSpPr>
          <p:nvPr/>
        </p:nvSpPr>
        <p:spPr bwMode="auto">
          <a:xfrm>
            <a:off x="957263" y="4127500"/>
            <a:ext cx="74739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5000"/>
              </a:spcBef>
              <a:buClr>
                <a:schemeClr val="tx1"/>
              </a:buClr>
              <a:buChar char="•"/>
              <a:defRPr kumimoji="1" sz="2400">
                <a:solidFill>
                  <a:schemeClr val="tx1"/>
                </a:solidFill>
                <a:latin typeface="Frutiger 55 Roman" pitchFamily="34" charset="0"/>
              </a:defRPr>
            </a:lvl1pPr>
            <a:lvl2pPr marL="742950" indent="-285750">
              <a:spcBef>
                <a:spcPct val="45000"/>
              </a:spcBef>
              <a:buClr>
                <a:schemeClr val="tx1"/>
              </a:buClr>
              <a:buChar char="–"/>
              <a:defRPr kumimoji="1" sz="2400">
                <a:solidFill>
                  <a:schemeClr val="tx1"/>
                </a:solidFill>
                <a:latin typeface="Frutiger 55 Roman" pitchFamily="34" charset="0"/>
              </a:defRPr>
            </a:lvl2pPr>
            <a:lvl3pPr marL="1143000" indent="-228600">
              <a:spcBef>
                <a:spcPct val="45000"/>
              </a:spcBef>
              <a:buClr>
                <a:schemeClr val="tx1"/>
              </a:buClr>
              <a:buChar char="•"/>
              <a:defRPr kumimoji="1" sz="2400">
                <a:solidFill>
                  <a:schemeClr val="tx1"/>
                </a:solidFill>
                <a:latin typeface="Frutiger 55 Roman" pitchFamily="34" charset="0"/>
              </a:defRPr>
            </a:lvl3pPr>
            <a:lvl4pPr marL="1600200" indent="-228600">
              <a:spcBef>
                <a:spcPct val="45000"/>
              </a:spcBef>
              <a:buClr>
                <a:schemeClr val="tx1"/>
              </a:buClr>
              <a:buChar char="–"/>
              <a:defRPr kumimoji="1" sz="2400">
                <a:solidFill>
                  <a:schemeClr val="tx1"/>
                </a:solidFill>
                <a:latin typeface="Frutiger 55 Roman" pitchFamily="34" charset="0"/>
              </a:defRPr>
            </a:lvl4pPr>
            <a:lvl5pPr marL="2057400" indent="-228600">
              <a:spcBef>
                <a:spcPct val="20000"/>
              </a:spcBef>
              <a:buClr>
                <a:schemeClr val="tx1"/>
              </a:buClr>
              <a:buChar char="»"/>
              <a:defRPr kumimoji="1" sz="2000">
                <a:solidFill>
                  <a:schemeClr val="tx1"/>
                </a:solidFill>
                <a:latin typeface="Frutiger 55 Roman" pitchFamily="34" charset="0"/>
              </a:defRPr>
            </a:lvl5pPr>
            <a:lvl6pPr marL="25146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6pPr>
            <a:lvl7pPr marL="29718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7pPr>
            <a:lvl8pPr marL="34290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8pPr>
            <a:lvl9pPr marL="38862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9pPr>
          </a:lstStyle>
          <a:p>
            <a:pPr algn="ctr">
              <a:spcBef>
                <a:spcPct val="0"/>
              </a:spcBef>
              <a:buClrTx/>
              <a:buFontTx/>
              <a:buNone/>
            </a:pPr>
            <a:r>
              <a:rPr kumimoji="0" lang="en-US" altLang="en-US">
                <a:latin typeface="Calibri" pitchFamily="34" charset="0"/>
              </a:rPr>
              <a:t>Example 2</a:t>
            </a:r>
          </a:p>
        </p:txBody>
      </p:sp>
      <p:sp>
        <p:nvSpPr>
          <p:cNvPr id="8200" name="矩形 7"/>
          <p:cNvSpPr>
            <a:spLocks noChangeArrowheads="1"/>
          </p:cNvSpPr>
          <p:nvPr/>
        </p:nvSpPr>
        <p:spPr bwMode="auto">
          <a:xfrm>
            <a:off x="550863" y="6270625"/>
            <a:ext cx="8042275"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5000"/>
              </a:spcBef>
              <a:buClr>
                <a:schemeClr val="tx1"/>
              </a:buClr>
              <a:buChar char="•"/>
              <a:defRPr kumimoji="1" sz="2400">
                <a:solidFill>
                  <a:schemeClr val="tx1"/>
                </a:solidFill>
                <a:latin typeface="Frutiger 55 Roman" pitchFamily="34" charset="0"/>
              </a:defRPr>
            </a:lvl1pPr>
            <a:lvl2pPr marL="742950" indent="-285750">
              <a:spcBef>
                <a:spcPct val="45000"/>
              </a:spcBef>
              <a:buClr>
                <a:schemeClr val="tx1"/>
              </a:buClr>
              <a:buChar char="–"/>
              <a:defRPr kumimoji="1" sz="2400">
                <a:solidFill>
                  <a:schemeClr val="tx1"/>
                </a:solidFill>
                <a:latin typeface="Frutiger 55 Roman" pitchFamily="34" charset="0"/>
              </a:defRPr>
            </a:lvl2pPr>
            <a:lvl3pPr marL="1143000" indent="-228600">
              <a:spcBef>
                <a:spcPct val="45000"/>
              </a:spcBef>
              <a:buClr>
                <a:schemeClr val="tx1"/>
              </a:buClr>
              <a:buChar char="•"/>
              <a:defRPr kumimoji="1" sz="2400">
                <a:solidFill>
                  <a:schemeClr val="tx1"/>
                </a:solidFill>
                <a:latin typeface="Frutiger 55 Roman" pitchFamily="34" charset="0"/>
              </a:defRPr>
            </a:lvl3pPr>
            <a:lvl4pPr marL="1600200" indent="-228600">
              <a:spcBef>
                <a:spcPct val="45000"/>
              </a:spcBef>
              <a:buClr>
                <a:schemeClr val="tx1"/>
              </a:buClr>
              <a:buChar char="–"/>
              <a:defRPr kumimoji="1" sz="2400">
                <a:solidFill>
                  <a:schemeClr val="tx1"/>
                </a:solidFill>
                <a:latin typeface="Frutiger 55 Roman" pitchFamily="34" charset="0"/>
              </a:defRPr>
            </a:lvl4pPr>
            <a:lvl5pPr marL="2057400" indent="-228600">
              <a:spcBef>
                <a:spcPct val="20000"/>
              </a:spcBef>
              <a:buClr>
                <a:schemeClr val="tx1"/>
              </a:buClr>
              <a:buChar char="»"/>
              <a:defRPr kumimoji="1" sz="2000">
                <a:solidFill>
                  <a:schemeClr val="tx1"/>
                </a:solidFill>
                <a:latin typeface="Frutiger 55 Roman" pitchFamily="34" charset="0"/>
              </a:defRPr>
            </a:lvl5pPr>
            <a:lvl6pPr marL="25146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6pPr>
            <a:lvl7pPr marL="29718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7pPr>
            <a:lvl8pPr marL="34290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8pPr>
            <a:lvl9pPr marL="38862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9pPr>
          </a:lstStyle>
          <a:p>
            <a:pPr algn="ctr">
              <a:spcBef>
                <a:spcPct val="0"/>
              </a:spcBef>
              <a:buClrTx/>
              <a:buFontTx/>
              <a:buNone/>
            </a:pPr>
            <a:r>
              <a:rPr kumimoji="0" lang="en-US" altLang="en-US" sz="1000">
                <a:solidFill>
                  <a:srgbClr val="0070C0"/>
                </a:solidFill>
                <a:latin typeface="Arial" charset="0"/>
              </a:rPr>
              <a:t>https://bugs.eclipse.org/bugs/show_bug.cgi?id=378535</a:t>
            </a:r>
          </a:p>
        </p:txBody>
      </p:sp>
    </p:spTree>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white">
          <a:xfrm>
            <a:off x="0" y="0"/>
            <a:ext cx="9144000" cy="65405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45000"/>
              </a:spcBef>
              <a:buClr>
                <a:schemeClr val="tx1"/>
              </a:buClr>
              <a:buChar char="•"/>
              <a:defRPr kumimoji="1" sz="2400">
                <a:solidFill>
                  <a:schemeClr val="tx1"/>
                </a:solidFill>
                <a:latin typeface="Frutiger 55 Roman" pitchFamily="34" charset="0"/>
              </a:defRPr>
            </a:lvl1pPr>
            <a:lvl2pPr marL="742950" indent="-285750">
              <a:spcBef>
                <a:spcPct val="45000"/>
              </a:spcBef>
              <a:buClr>
                <a:schemeClr val="tx1"/>
              </a:buClr>
              <a:buChar char="–"/>
              <a:defRPr kumimoji="1" sz="2400">
                <a:solidFill>
                  <a:schemeClr val="tx1"/>
                </a:solidFill>
                <a:latin typeface="Frutiger 55 Roman" pitchFamily="34" charset="0"/>
              </a:defRPr>
            </a:lvl2pPr>
            <a:lvl3pPr marL="1143000" indent="-228600">
              <a:spcBef>
                <a:spcPct val="45000"/>
              </a:spcBef>
              <a:buClr>
                <a:schemeClr val="tx1"/>
              </a:buClr>
              <a:buChar char="•"/>
              <a:defRPr kumimoji="1" sz="2400">
                <a:solidFill>
                  <a:schemeClr val="tx1"/>
                </a:solidFill>
                <a:latin typeface="Frutiger 55 Roman" pitchFamily="34" charset="0"/>
              </a:defRPr>
            </a:lvl3pPr>
            <a:lvl4pPr marL="1600200" indent="-228600">
              <a:spcBef>
                <a:spcPct val="45000"/>
              </a:spcBef>
              <a:buClr>
                <a:schemeClr val="tx1"/>
              </a:buClr>
              <a:buChar char="–"/>
              <a:defRPr kumimoji="1" sz="2400">
                <a:solidFill>
                  <a:schemeClr val="tx1"/>
                </a:solidFill>
                <a:latin typeface="Frutiger 55 Roman" pitchFamily="34" charset="0"/>
              </a:defRPr>
            </a:lvl4pPr>
            <a:lvl5pPr marL="2057400" indent="-228600">
              <a:spcBef>
                <a:spcPct val="20000"/>
              </a:spcBef>
              <a:buClr>
                <a:schemeClr val="tx1"/>
              </a:buClr>
              <a:buChar char="»"/>
              <a:defRPr kumimoji="1" sz="2000">
                <a:solidFill>
                  <a:schemeClr val="tx1"/>
                </a:solidFill>
                <a:latin typeface="Frutiger 55 Roman" pitchFamily="34" charset="0"/>
              </a:defRPr>
            </a:lvl5pPr>
            <a:lvl6pPr marL="25146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6pPr>
            <a:lvl7pPr marL="29718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7pPr>
            <a:lvl8pPr marL="34290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8pPr>
            <a:lvl9pPr marL="38862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9pPr>
          </a:lstStyle>
          <a:p>
            <a:pPr>
              <a:spcBef>
                <a:spcPct val="0"/>
              </a:spcBef>
              <a:buClrTx/>
              <a:buFontTx/>
              <a:buNone/>
            </a:pPr>
            <a:endParaRPr kumimoji="0" lang="en-US" altLang="en-US">
              <a:latin typeface="Arial" charset="0"/>
            </a:endParaRPr>
          </a:p>
        </p:txBody>
      </p:sp>
      <p:sp>
        <p:nvSpPr>
          <p:cNvPr id="9219" name="标题 1"/>
          <p:cNvSpPr>
            <a:spLocks noGrp="1"/>
          </p:cNvSpPr>
          <p:nvPr>
            <p:ph type="title"/>
          </p:nvPr>
        </p:nvSpPr>
        <p:spPr>
          <a:xfrm>
            <a:off x="0" y="4763"/>
            <a:ext cx="9144000" cy="1143000"/>
          </a:xfrm>
        </p:spPr>
        <p:txBody>
          <a:bodyPr/>
          <a:lstStyle/>
          <a:p>
            <a:r>
              <a:rPr lang="en-US" altLang="en-US" sz="3000" smtClean="0">
                <a:solidFill>
                  <a:srgbClr val="296DC1"/>
                </a:solidFill>
                <a:latin typeface="Calibri" pitchFamily="34" charset="0"/>
              </a:rPr>
              <a:t>INTRODUCTION AND MOTIVATION</a:t>
            </a:r>
          </a:p>
        </p:txBody>
      </p:sp>
      <p:sp>
        <p:nvSpPr>
          <p:cNvPr id="9220" name="内容占位符 2"/>
          <p:cNvSpPr>
            <a:spLocks noGrp="1"/>
          </p:cNvSpPr>
          <p:nvPr>
            <p:ph idx="1"/>
          </p:nvPr>
        </p:nvSpPr>
        <p:spPr>
          <a:xfrm>
            <a:off x="963613" y="1169988"/>
            <a:ext cx="7924800" cy="1963737"/>
          </a:xfrm>
          <a:ln>
            <a:solidFill>
              <a:schemeClr val="tx1"/>
            </a:solidFill>
            <a:miter lim="800000"/>
            <a:headEnd/>
            <a:tailEnd/>
          </a:ln>
        </p:spPr>
        <p:txBody>
          <a:bodyPr/>
          <a:lstStyle/>
          <a:p>
            <a:pPr marL="0" indent="0">
              <a:buFontTx/>
              <a:buNone/>
            </a:pPr>
            <a:r>
              <a:rPr lang="en-US" altLang="en-US" sz="1500" b="1" smtClean="0">
                <a:latin typeface="Calibri" pitchFamily="34" charset="0"/>
              </a:rPr>
              <a:t>Bug ID: </a:t>
            </a:r>
            <a:r>
              <a:rPr lang="en-US" altLang="en-US" sz="1500" smtClean="0">
                <a:latin typeface="Calibri" pitchFamily="34" charset="0"/>
              </a:rPr>
              <a:t>378535</a:t>
            </a:r>
          </a:p>
          <a:p>
            <a:pPr marL="0" indent="0">
              <a:buFontTx/>
              <a:buNone/>
            </a:pPr>
            <a:r>
              <a:rPr lang="en-US" altLang="en-US" sz="1500" b="1" smtClean="0">
                <a:latin typeface="Calibri" pitchFamily="34" charset="0"/>
              </a:rPr>
              <a:t>Summary: </a:t>
            </a:r>
            <a:r>
              <a:rPr lang="en-US" altLang="en-US" sz="1500" smtClean="0">
                <a:latin typeface="Calibri" pitchFamily="34" charset="0"/>
              </a:rPr>
              <a:t>“Close All" and “Close Others" menu options available when right clicking on tab in PartStack when no part is closeable. </a:t>
            </a:r>
          </a:p>
          <a:p>
            <a:pPr marL="0" indent="0">
              <a:buFontTx/>
              <a:buNone/>
            </a:pPr>
            <a:r>
              <a:rPr lang="en-US" altLang="en-US" sz="1500" b="1" smtClean="0">
                <a:latin typeface="Calibri" pitchFamily="34" charset="0"/>
              </a:rPr>
              <a:t>Description: </a:t>
            </a:r>
            <a:r>
              <a:rPr lang="en-US" altLang="en-US" sz="1500" smtClean="0">
                <a:latin typeface="Calibri" pitchFamily="34" charset="0"/>
              </a:rPr>
              <a:t>If I create a PartStack that contains multiple parts but none of the parts are closeable, when I right click on any of the tabs I get menu options for “Close All“ and “Close Others". Selection of either of the menu options doesn't cause any tabs to be closed since none of the tabs can be closed. I don't think the menu options should be available if none of the tabs can be closed ...</a:t>
            </a:r>
          </a:p>
        </p:txBody>
      </p:sp>
      <p:sp>
        <p:nvSpPr>
          <p:cNvPr id="11" name="页脚占位符 3"/>
          <p:cNvSpPr>
            <a:spLocks noGrp="1"/>
          </p:cNvSpPr>
          <p:nvPr>
            <p:ph type="ftr" sz="quarter" idx="10"/>
          </p:nvPr>
        </p:nvSpPr>
        <p:spPr>
          <a:xfrm>
            <a:off x="220663" y="6334125"/>
            <a:ext cx="8496300" cy="523875"/>
          </a:xfrm>
        </p:spPr>
        <p:txBody>
          <a:bodyPr/>
          <a:lstStyle/>
          <a:p>
            <a:pPr>
              <a:defRPr/>
            </a:pPr>
            <a:r>
              <a:rPr lang="en-US" altLang="en-US" dirty="0"/>
              <a:t>FSE 2014			VITAL Lab @ Ohio University</a:t>
            </a:r>
          </a:p>
        </p:txBody>
      </p:sp>
      <p:sp>
        <p:nvSpPr>
          <p:cNvPr id="9222" name="TextBox 3"/>
          <p:cNvSpPr txBox="1">
            <a:spLocks noChangeArrowheads="1"/>
          </p:cNvSpPr>
          <p:nvPr/>
        </p:nvSpPr>
        <p:spPr bwMode="auto">
          <a:xfrm>
            <a:off x="2863850" y="3162300"/>
            <a:ext cx="341630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5000"/>
              </a:spcBef>
              <a:buClr>
                <a:schemeClr val="tx1"/>
              </a:buClr>
              <a:buChar char="•"/>
              <a:defRPr kumimoji="1" sz="2400">
                <a:solidFill>
                  <a:schemeClr val="tx1"/>
                </a:solidFill>
                <a:latin typeface="Frutiger 55 Roman" pitchFamily="34" charset="0"/>
              </a:defRPr>
            </a:lvl1pPr>
            <a:lvl2pPr marL="742950" indent="-285750">
              <a:spcBef>
                <a:spcPct val="45000"/>
              </a:spcBef>
              <a:buClr>
                <a:schemeClr val="tx1"/>
              </a:buClr>
              <a:buChar char="–"/>
              <a:defRPr kumimoji="1" sz="2400">
                <a:solidFill>
                  <a:schemeClr val="tx1"/>
                </a:solidFill>
                <a:latin typeface="Frutiger 55 Roman" pitchFamily="34" charset="0"/>
              </a:defRPr>
            </a:lvl2pPr>
            <a:lvl3pPr marL="1143000" indent="-228600">
              <a:spcBef>
                <a:spcPct val="45000"/>
              </a:spcBef>
              <a:buClr>
                <a:schemeClr val="tx1"/>
              </a:buClr>
              <a:buChar char="•"/>
              <a:defRPr kumimoji="1" sz="2400">
                <a:solidFill>
                  <a:schemeClr val="tx1"/>
                </a:solidFill>
                <a:latin typeface="Frutiger 55 Roman" pitchFamily="34" charset="0"/>
              </a:defRPr>
            </a:lvl3pPr>
            <a:lvl4pPr marL="1600200" indent="-228600">
              <a:spcBef>
                <a:spcPct val="45000"/>
              </a:spcBef>
              <a:buClr>
                <a:schemeClr val="tx1"/>
              </a:buClr>
              <a:buChar char="–"/>
              <a:defRPr kumimoji="1" sz="2400">
                <a:solidFill>
                  <a:schemeClr val="tx1"/>
                </a:solidFill>
                <a:latin typeface="Frutiger 55 Roman" pitchFamily="34" charset="0"/>
              </a:defRPr>
            </a:lvl4pPr>
            <a:lvl5pPr marL="2057400" indent="-228600">
              <a:spcBef>
                <a:spcPct val="20000"/>
              </a:spcBef>
              <a:buClr>
                <a:schemeClr val="tx1"/>
              </a:buClr>
              <a:buChar char="»"/>
              <a:defRPr kumimoji="1" sz="2000">
                <a:solidFill>
                  <a:schemeClr val="tx1"/>
                </a:solidFill>
                <a:latin typeface="Frutiger 55 Roman" pitchFamily="34" charset="0"/>
              </a:defRPr>
            </a:lvl5pPr>
            <a:lvl6pPr marL="25146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6pPr>
            <a:lvl7pPr marL="29718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7pPr>
            <a:lvl8pPr marL="34290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8pPr>
            <a:lvl9pPr marL="38862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9pPr>
          </a:lstStyle>
          <a:p>
            <a:pPr algn="ctr">
              <a:spcBef>
                <a:spcPct val="0"/>
              </a:spcBef>
              <a:buClrTx/>
              <a:buFontTx/>
              <a:buNone/>
            </a:pPr>
            <a:r>
              <a:rPr kumimoji="0" lang="en-US" altLang="en-US" sz="2000">
                <a:latin typeface="Calibri" pitchFamily="34" charset="0"/>
              </a:rPr>
              <a:t>Eclipse bug report 378535</a:t>
            </a:r>
          </a:p>
        </p:txBody>
      </p:sp>
      <p:sp>
        <p:nvSpPr>
          <p:cNvPr id="12" name="TextBox 11"/>
          <p:cNvSpPr txBox="1"/>
          <p:nvPr/>
        </p:nvSpPr>
        <p:spPr>
          <a:xfrm>
            <a:off x="957263" y="4127500"/>
            <a:ext cx="7473950" cy="1201738"/>
          </a:xfrm>
          <a:prstGeom prst="rect">
            <a:avLst/>
          </a:prstGeom>
          <a:noFill/>
        </p:spPr>
        <p:txBody>
          <a:bodyPr>
            <a:spAutoFit/>
          </a:bodyPr>
          <a:lstStyle/>
          <a:p>
            <a:pPr marL="342900" indent="-342900">
              <a:buFont typeface="Arial" panose="020B0604020202020204" pitchFamily="34" charset="0"/>
              <a:buChar char="•"/>
              <a:defRPr/>
            </a:pPr>
            <a:r>
              <a:rPr lang="en-US" sz="1800" i="1" dirty="0">
                <a:latin typeface="Calibri" panose="020F0502020204030204" pitchFamily="34" charset="0"/>
              </a:rPr>
              <a:t>StackRenderer.java</a:t>
            </a:r>
            <a:r>
              <a:rPr lang="en-US" sz="1800" dirty="0">
                <a:latin typeface="Calibri" panose="020F0502020204030204" pitchFamily="34" charset="0"/>
              </a:rPr>
              <a:t> is the relevant file for this bug </a:t>
            </a:r>
            <a:r>
              <a:rPr lang="en-US" sz="1800" b="1" dirty="0">
                <a:latin typeface="Calibri" panose="020F0502020204030204" pitchFamily="34" charset="0"/>
              </a:rPr>
              <a:t>378535.</a:t>
            </a:r>
          </a:p>
          <a:p>
            <a:pPr marL="342900" indent="-342900">
              <a:buFont typeface="Arial" panose="020B0604020202020204" pitchFamily="34" charset="0"/>
              <a:buChar char="•"/>
              <a:defRPr/>
            </a:pPr>
            <a:endParaRPr lang="en-US" sz="1800" dirty="0">
              <a:latin typeface="Calibri" panose="020F0502020204030204" pitchFamily="34" charset="0"/>
            </a:endParaRPr>
          </a:p>
          <a:p>
            <a:pPr marL="342900" indent="-342900">
              <a:buFont typeface="Arial" panose="020B0604020202020204" pitchFamily="34" charset="0"/>
              <a:buChar char="•"/>
              <a:defRPr/>
            </a:pPr>
            <a:r>
              <a:rPr lang="en-US" sz="1800" i="1" dirty="0">
                <a:latin typeface="Calibri" panose="020F0502020204030204" pitchFamily="34" charset="0"/>
              </a:rPr>
              <a:t>StackRenderer.java </a:t>
            </a:r>
            <a:r>
              <a:rPr lang="en-US" sz="1800" dirty="0">
                <a:latin typeface="Calibri" panose="020F0502020204030204" pitchFamily="34" charset="0"/>
              </a:rPr>
              <a:t>had been found to be relevant for three other previously fixed bug reports </a:t>
            </a:r>
            <a:r>
              <a:rPr lang="en-US" sz="1800" b="1" kern="0" dirty="0">
                <a:latin typeface="Calibri" panose="020F0502020204030204" pitchFamily="34" charset="0"/>
              </a:rPr>
              <a:t>329950, 325722, 313328.</a:t>
            </a:r>
            <a:r>
              <a:rPr lang="en-US" sz="1800" b="1" dirty="0">
                <a:latin typeface="Calibri" panose="020F0502020204030204" pitchFamily="34" charset="0"/>
              </a:rPr>
              <a:t> </a:t>
            </a:r>
          </a:p>
        </p:txBody>
      </p:sp>
    </p:spTree>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white">
          <a:xfrm>
            <a:off x="0" y="0"/>
            <a:ext cx="9144000" cy="65405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45000"/>
              </a:spcBef>
              <a:buClr>
                <a:schemeClr val="tx1"/>
              </a:buClr>
              <a:buChar char="•"/>
              <a:defRPr kumimoji="1" sz="2400">
                <a:solidFill>
                  <a:schemeClr val="tx1"/>
                </a:solidFill>
                <a:latin typeface="Frutiger 55 Roman" pitchFamily="34" charset="0"/>
              </a:defRPr>
            </a:lvl1pPr>
            <a:lvl2pPr marL="742950" indent="-285750">
              <a:spcBef>
                <a:spcPct val="45000"/>
              </a:spcBef>
              <a:buClr>
                <a:schemeClr val="tx1"/>
              </a:buClr>
              <a:buChar char="–"/>
              <a:defRPr kumimoji="1" sz="2400">
                <a:solidFill>
                  <a:schemeClr val="tx1"/>
                </a:solidFill>
                <a:latin typeface="Frutiger 55 Roman" pitchFamily="34" charset="0"/>
              </a:defRPr>
            </a:lvl2pPr>
            <a:lvl3pPr marL="1143000" indent="-228600">
              <a:spcBef>
                <a:spcPct val="45000"/>
              </a:spcBef>
              <a:buClr>
                <a:schemeClr val="tx1"/>
              </a:buClr>
              <a:buChar char="•"/>
              <a:defRPr kumimoji="1" sz="2400">
                <a:solidFill>
                  <a:schemeClr val="tx1"/>
                </a:solidFill>
                <a:latin typeface="Frutiger 55 Roman" pitchFamily="34" charset="0"/>
              </a:defRPr>
            </a:lvl3pPr>
            <a:lvl4pPr marL="1600200" indent="-228600">
              <a:spcBef>
                <a:spcPct val="45000"/>
              </a:spcBef>
              <a:buClr>
                <a:schemeClr val="tx1"/>
              </a:buClr>
              <a:buChar char="–"/>
              <a:defRPr kumimoji="1" sz="2400">
                <a:solidFill>
                  <a:schemeClr val="tx1"/>
                </a:solidFill>
                <a:latin typeface="Frutiger 55 Roman" pitchFamily="34" charset="0"/>
              </a:defRPr>
            </a:lvl4pPr>
            <a:lvl5pPr marL="2057400" indent="-228600">
              <a:spcBef>
                <a:spcPct val="20000"/>
              </a:spcBef>
              <a:buClr>
                <a:schemeClr val="tx1"/>
              </a:buClr>
              <a:buChar char="»"/>
              <a:defRPr kumimoji="1" sz="2000">
                <a:solidFill>
                  <a:schemeClr val="tx1"/>
                </a:solidFill>
                <a:latin typeface="Frutiger 55 Roman" pitchFamily="34" charset="0"/>
              </a:defRPr>
            </a:lvl5pPr>
            <a:lvl6pPr marL="25146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6pPr>
            <a:lvl7pPr marL="29718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7pPr>
            <a:lvl8pPr marL="34290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8pPr>
            <a:lvl9pPr marL="38862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9pPr>
          </a:lstStyle>
          <a:p>
            <a:pPr>
              <a:spcBef>
                <a:spcPct val="0"/>
              </a:spcBef>
              <a:buClrTx/>
              <a:buFontTx/>
              <a:buNone/>
            </a:pPr>
            <a:endParaRPr kumimoji="0" lang="en-US" altLang="en-US">
              <a:latin typeface="Arial" charset="0"/>
            </a:endParaRPr>
          </a:p>
        </p:txBody>
      </p:sp>
      <p:sp>
        <p:nvSpPr>
          <p:cNvPr id="10243" name="标题 1"/>
          <p:cNvSpPr>
            <a:spLocks noGrp="1"/>
          </p:cNvSpPr>
          <p:nvPr>
            <p:ph type="title"/>
          </p:nvPr>
        </p:nvSpPr>
        <p:spPr>
          <a:xfrm>
            <a:off x="0" y="4763"/>
            <a:ext cx="9144000" cy="1143000"/>
          </a:xfrm>
        </p:spPr>
        <p:txBody>
          <a:bodyPr/>
          <a:lstStyle/>
          <a:p>
            <a:r>
              <a:rPr lang="en-US" altLang="en-US" sz="3000" smtClean="0">
                <a:solidFill>
                  <a:srgbClr val="296DC1"/>
                </a:solidFill>
                <a:latin typeface="Calibri" pitchFamily="34" charset="0"/>
              </a:rPr>
              <a:t>INTRODUCTION AND MOTIVATION</a:t>
            </a:r>
          </a:p>
        </p:txBody>
      </p:sp>
      <p:sp>
        <p:nvSpPr>
          <p:cNvPr id="10244" name="内容占位符 2"/>
          <p:cNvSpPr>
            <a:spLocks noGrp="1"/>
          </p:cNvSpPr>
          <p:nvPr>
            <p:ph idx="1"/>
          </p:nvPr>
        </p:nvSpPr>
        <p:spPr>
          <a:xfrm>
            <a:off x="963613" y="1169988"/>
            <a:ext cx="7951787" cy="1963737"/>
          </a:xfrm>
          <a:ln>
            <a:solidFill>
              <a:schemeClr val="tx1"/>
            </a:solidFill>
            <a:miter lim="800000"/>
            <a:headEnd/>
            <a:tailEnd/>
          </a:ln>
        </p:spPr>
        <p:txBody>
          <a:bodyPr/>
          <a:lstStyle/>
          <a:p>
            <a:pPr marL="0" indent="0">
              <a:buFontTx/>
              <a:buNone/>
            </a:pPr>
            <a:r>
              <a:rPr lang="en-US" altLang="en-US" sz="1500" b="1" smtClean="0">
                <a:latin typeface="Calibri" pitchFamily="34" charset="0"/>
              </a:rPr>
              <a:t>Bug ID</a:t>
            </a:r>
            <a:r>
              <a:rPr lang="en-US" altLang="en-US" sz="1500" smtClean="0">
                <a:latin typeface="Calibri" pitchFamily="34" charset="0"/>
              </a:rPr>
              <a:t>: 378535</a:t>
            </a:r>
          </a:p>
          <a:p>
            <a:pPr marL="0" indent="0">
              <a:buFontTx/>
              <a:buNone/>
            </a:pPr>
            <a:r>
              <a:rPr lang="en-US" altLang="en-US" sz="1500" b="1" smtClean="0">
                <a:latin typeface="Calibri" pitchFamily="34" charset="0"/>
              </a:rPr>
              <a:t>Summary</a:t>
            </a:r>
            <a:r>
              <a:rPr lang="en-US" altLang="en-US" sz="1500" smtClean="0">
                <a:latin typeface="Calibri" pitchFamily="34" charset="0"/>
              </a:rPr>
              <a:t>: “</a:t>
            </a:r>
            <a:r>
              <a:rPr lang="en-US" altLang="en-US" sz="1500" b="1" u="sng" smtClean="0">
                <a:solidFill>
                  <a:srgbClr val="FF0000"/>
                </a:solidFill>
                <a:latin typeface="Calibri" pitchFamily="34" charset="0"/>
              </a:rPr>
              <a:t>Close All</a:t>
            </a:r>
            <a:r>
              <a:rPr lang="en-US" altLang="en-US" sz="1500" smtClean="0">
                <a:latin typeface="Calibri" pitchFamily="34" charset="0"/>
              </a:rPr>
              <a:t>" and “</a:t>
            </a:r>
            <a:r>
              <a:rPr lang="en-US" altLang="en-US" sz="1500" b="1" u="sng" smtClean="0">
                <a:solidFill>
                  <a:srgbClr val="FF0000"/>
                </a:solidFill>
                <a:latin typeface="Calibri" pitchFamily="34" charset="0"/>
              </a:rPr>
              <a:t>Close Others</a:t>
            </a:r>
            <a:r>
              <a:rPr lang="en-US" altLang="en-US" sz="1500" smtClean="0">
                <a:latin typeface="Calibri" pitchFamily="34" charset="0"/>
              </a:rPr>
              <a:t>" menu options available when right </a:t>
            </a:r>
            <a:r>
              <a:rPr lang="en-US" altLang="en-US" sz="1500" b="1" u="sng" smtClean="0">
                <a:solidFill>
                  <a:srgbClr val="FF0000"/>
                </a:solidFill>
                <a:latin typeface="Calibri" pitchFamily="34" charset="0"/>
              </a:rPr>
              <a:t>clicking</a:t>
            </a:r>
            <a:r>
              <a:rPr lang="en-US" altLang="en-US" sz="1500" smtClean="0">
                <a:latin typeface="Calibri" pitchFamily="34" charset="0"/>
              </a:rPr>
              <a:t> on tab in </a:t>
            </a:r>
            <a:r>
              <a:rPr lang="en-US" altLang="en-US" sz="1500" b="1" u="sng" smtClean="0">
                <a:solidFill>
                  <a:srgbClr val="FF0000"/>
                </a:solidFill>
                <a:latin typeface="Calibri" pitchFamily="34" charset="0"/>
              </a:rPr>
              <a:t>PartStack</a:t>
            </a:r>
            <a:r>
              <a:rPr lang="en-US" altLang="en-US" sz="1500" smtClean="0">
                <a:latin typeface="Calibri" pitchFamily="34" charset="0"/>
              </a:rPr>
              <a:t> when no </a:t>
            </a:r>
            <a:r>
              <a:rPr lang="en-US" altLang="en-US" sz="1500" b="1" u="sng" smtClean="0">
                <a:solidFill>
                  <a:srgbClr val="FF0000"/>
                </a:solidFill>
                <a:latin typeface="Calibri" pitchFamily="34" charset="0"/>
              </a:rPr>
              <a:t>part</a:t>
            </a:r>
            <a:r>
              <a:rPr lang="en-US" altLang="en-US" sz="1500" smtClean="0">
                <a:latin typeface="Calibri" pitchFamily="34" charset="0"/>
              </a:rPr>
              <a:t> is </a:t>
            </a:r>
            <a:r>
              <a:rPr lang="en-US" altLang="en-US" sz="1500" b="1" u="sng" smtClean="0">
                <a:solidFill>
                  <a:srgbClr val="FF0000"/>
                </a:solidFill>
                <a:latin typeface="Calibri" pitchFamily="34" charset="0"/>
              </a:rPr>
              <a:t>closeable</a:t>
            </a:r>
            <a:r>
              <a:rPr lang="en-US" altLang="en-US" sz="1500" smtClean="0">
                <a:latin typeface="Calibri" pitchFamily="34" charset="0"/>
              </a:rPr>
              <a:t>. </a:t>
            </a:r>
          </a:p>
          <a:p>
            <a:pPr marL="0" indent="0">
              <a:buFontTx/>
              <a:buNone/>
            </a:pPr>
            <a:r>
              <a:rPr lang="en-US" altLang="en-US" sz="1500" b="1" smtClean="0">
                <a:latin typeface="Calibri" pitchFamily="34" charset="0"/>
              </a:rPr>
              <a:t>Description: </a:t>
            </a:r>
            <a:r>
              <a:rPr lang="en-US" altLang="en-US" sz="1500" smtClean="0">
                <a:latin typeface="Calibri" pitchFamily="34" charset="0"/>
              </a:rPr>
              <a:t>If I create a </a:t>
            </a:r>
            <a:r>
              <a:rPr lang="en-US" altLang="en-US" sz="1500" b="1" u="sng" smtClean="0">
                <a:solidFill>
                  <a:srgbClr val="FF0000"/>
                </a:solidFill>
                <a:latin typeface="Calibri" pitchFamily="34" charset="0"/>
              </a:rPr>
              <a:t>PartStack</a:t>
            </a:r>
            <a:r>
              <a:rPr lang="en-US" altLang="en-US" sz="1500" smtClean="0">
                <a:latin typeface="Calibri" pitchFamily="34" charset="0"/>
              </a:rPr>
              <a:t> that contains multiple </a:t>
            </a:r>
            <a:r>
              <a:rPr lang="en-US" altLang="en-US" sz="1500" b="1" u="sng" smtClean="0">
                <a:solidFill>
                  <a:srgbClr val="FF0000"/>
                </a:solidFill>
                <a:latin typeface="Calibri" pitchFamily="34" charset="0"/>
              </a:rPr>
              <a:t>parts</a:t>
            </a:r>
            <a:r>
              <a:rPr lang="en-US" altLang="en-US" sz="1500" smtClean="0">
                <a:latin typeface="Calibri" pitchFamily="34" charset="0"/>
              </a:rPr>
              <a:t> but none of the </a:t>
            </a:r>
            <a:r>
              <a:rPr lang="en-US" altLang="en-US" sz="1500" b="1" u="sng" smtClean="0">
                <a:solidFill>
                  <a:srgbClr val="FF0000"/>
                </a:solidFill>
                <a:latin typeface="Calibri" pitchFamily="34" charset="0"/>
              </a:rPr>
              <a:t>parts</a:t>
            </a:r>
            <a:r>
              <a:rPr lang="en-US" altLang="en-US" sz="1500" smtClean="0">
                <a:latin typeface="Calibri" pitchFamily="34" charset="0"/>
              </a:rPr>
              <a:t> are </a:t>
            </a:r>
            <a:r>
              <a:rPr lang="en-US" altLang="en-US" sz="1500" b="1" u="sng" smtClean="0">
                <a:solidFill>
                  <a:srgbClr val="FF0000"/>
                </a:solidFill>
                <a:latin typeface="Calibri" pitchFamily="34" charset="0"/>
              </a:rPr>
              <a:t>closeable</a:t>
            </a:r>
            <a:r>
              <a:rPr lang="en-US" altLang="en-US" sz="1500" smtClean="0">
                <a:latin typeface="Calibri" pitchFamily="34" charset="0"/>
              </a:rPr>
              <a:t>, when I right </a:t>
            </a:r>
            <a:r>
              <a:rPr lang="en-US" altLang="en-US" sz="1500" b="1" u="sng" smtClean="0">
                <a:solidFill>
                  <a:srgbClr val="FF0000"/>
                </a:solidFill>
                <a:latin typeface="Calibri" pitchFamily="34" charset="0"/>
              </a:rPr>
              <a:t>click</a:t>
            </a:r>
            <a:r>
              <a:rPr lang="en-US" altLang="en-US" sz="1500" smtClean="0">
                <a:latin typeface="Calibri" pitchFamily="34" charset="0"/>
              </a:rPr>
              <a:t> on any of the tabs I get </a:t>
            </a:r>
            <a:r>
              <a:rPr lang="en-US" altLang="en-US" sz="1500" b="1" u="sng" smtClean="0">
                <a:solidFill>
                  <a:srgbClr val="FF0000"/>
                </a:solidFill>
                <a:latin typeface="Calibri" pitchFamily="34" charset="0"/>
              </a:rPr>
              <a:t>menu</a:t>
            </a:r>
            <a:r>
              <a:rPr lang="en-US" altLang="en-US" sz="1500" smtClean="0">
                <a:latin typeface="Calibri" pitchFamily="34" charset="0"/>
              </a:rPr>
              <a:t> options for “</a:t>
            </a:r>
            <a:r>
              <a:rPr lang="en-US" altLang="en-US" sz="1500" b="1" u="sng" smtClean="0">
                <a:solidFill>
                  <a:srgbClr val="FF0000"/>
                </a:solidFill>
                <a:latin typeface="Calibri" pitchFamily="34" charset="0"/>
              </a:rPr>
              <a:t>Close All</a:t>
            </a:r>
            <a:r>
              <a:rPr lang="en-US" altLang="en-US" sz="1500" smtClean="0">
                <a:latin typeface="Calibri" pitchFamily="34" charset="0"/>
              </a:rPr>
              <a:t>“ and “</a:t>
            </a:r>
            <a:r>
              <a:rPr lang="en-US" altLang="en-US" sz="1500" b="1" u="sng" smtClean="0">
                <a:solidFill>
                  <a:srgbClr val="FF0000"/>
                </a:solidFill>
                <a:latin typeface="Calibri" pitchFamily="34" charset="0"/>
              </a:rPr>
              <a:t>Close Others</a:t>
            </a:r>
            <a:r>
              <a:rPr lang="en-US" altLang="en-US" sz="1500" smtClean="0">
                <a:latin typeface="Calibri" pitchFamily="34" charset="0"/>
              </a:rPr>
              <a:t>". Selection of either of the </a:t>
            </a:r>
            <a:r>
              <a:rPr lang="en-US" altLang="en-US" sz="1500" b="1" u="sng" smtClean="0">
                <a:solidFill>
                  <a:srgbClr val="FF0000"/>
                </a:solidFill>
                <a:latin typeface="Calibri" pitchFamily="34" charset="0"/>
              </a:rPr>
              <a:t>menu</a:t>
            </a:r>
            <a:r>
              <a:rPr lang="en-US" altLang="en-US" sz="1500" smtClean="0">
                <a:latin typeface="Calibri" pitchFamily="34" charset="0"/>
              </a:rPr>
              <a:t> options doesn't </a:t>
            </a:r>
            <a:r>
              <a:rPr lang="en-US" altLang="en-US" sz="1500" b="1" u="sng" smtClean="0">
                <a:solidFill>
                  <a:srgbClr val="FF0000"/>
                </a:solidFill>
                <a:latin typeface="Calibri" pitchFamily="34" charset="0"/>
              </a:rPr>
              <a:t>cause</a:t>
            </a:r>
            <a:r>
              <a:rPr lang="en-US" altLang="en-US" sz="1500" smtClean="0">
                <a:latin typeface="Calibri" pitchFamily="34" charset="0"/>
              </a:rPr>
              <a:t> any tabs to be </a:t>
            </a:r>
            <a:r>
              <a:rPr lang="en-US" altLang="en-US" sz="1500" b="1" u="sng" smtClean="0">
                <a:solidFill>
                  <a:srgbClr val="FF0000"/>
                </a:solidFill>
                <a:latin typeface="Calibri" pitchFamily="34" charset="0"/>
              </a:rPr>
              <a:t>closed</a:t>
            </a:r>
            <a:r>
              <a:rPr lang="en-US" altLang="en-US" sz="1500" smtClean="0">
                <a:latin typeface="Calibri" pitchFamily="34" charset="0"/>
              </a:rPr>
              <a:t> since none of the tabs can be </a:t>
            </a:r>
            <a:r>
              <a:rPr lang="en-US" altLang="en-US" sz="1500" b="1" u="sng" smtClean="0">
                <a:solidFill>
                  <a:srgbClr val="FF0000"/>
                </a:solidFill>
                <a:latin typeface="Calibri" pitchFamily="34" charset="0"/>
              </a:rPr>
              <a:t>closed</a:t>
            </a:r>
            <a:r>
              <a:rPr lang="en-US" altLang="en-US" sz="1500" smtClean="0">
                <a:latin typeface="Calibri" pitchFamily="34" charset="0"/>
              </a:rPr>
              <a:t>. I don't think the </a:t>
            </a:r>
            <a:r>
              <a:rPr lang="en-US" altLang="en-US" sz="1500" b="1" u="sng" smtClean="0">
                <a:solidFill>
                  <a:srgbClr val="FF0000"/>
                </a:solidFill>
                <a:latin typeface="Calibri" pitchFamily="34" charset="0"/>
              </a:rPr>
              <a:t>menu</a:t>
            </a:r>
            <a:r>
              <a:rPr lang="en-US" altLang="en-US" sz="1500" smtClean="0">
                <a:latin typeface="Calibri" pitchFamily="34" charset="0"/>
              </a:rPr>
              <a:t> options should be available if none of the tabs can be </a:t>
            </a:r>
            <a:r>
              <a:rPr lang="en-US" altLang="en-US" sz="1500" b="1" u="sng" smtClean="0">
                <a:solidFill>
                  <a:srgbClr val="FF0000"/>
                </a:solidFill>
                <a:latin typeface="Calibri" pitchFamily="34" charset="0"/>
              </a:rPr>
              <a:t>closed</a:t>
            </a:r>
            <a:r>
              <a:rPr lang="en-US" altLang="en-US" sz="1500" smtClean="0">
                <a:latin typeface="Calibri" pitchFamily="34" charset="0"/>
              </a:rPr>
              <a:t> ...</a:t>
            </a:r>
          </a:p>
        </p:txBody>
      </p:sp>
      <p:sp>
        <p:nvSpPr>
          <p:cNvPr id="11" name="页脚占位符 3"/>
          <p:cNvSpPr>
            <a:spLocks noGrp="1"/>
          </p:cNvSpPr>
          <p:nvPr>
            <p:ph type="ftr" sz="quarter" idx="10"/>
          </p:nvPr>
        </p:nvSpPr>
        <p:spPr>
          <a:xfrm>
            <a:off x="220663" y="6334125"/>
            <a:ext cx="8496300" cy="523875"/>
          </a:xfrm>
        </p:spPr>
        <p:txBody>
          <a:bodyPr/>
          <a:lstStyle/>
          <a:p>
            <a:pPr>
              <a:defRPr/>
            </a:pPr>
            <a:r>
              <a:rPr lang="en-US" altLang="en-US" dirty="0"/>
              <a:t>FSE 2014			VITAL Lab @ Ohio University</a:t>
            </a:r>
          </a:p>
        </p:txBody>
      </p:sp>
      <p:sp>
        <p:nvSpPr>
          <p:cNvPr id="10246" name="TextBox 3"/>
          <p:cNvSpPr txBox="1">
            <a:spLocks noChangeArrowheads="1"/>
          </p:cNvSpPr>
          <p:nvPr/>
        </p:nvSpPr>
        <p:spPr bwMode="auto">
          <a:xfrm>
            <a:off x="2863850" y="3162300"/>
            <a:ext cx="341630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5000"/>
              </a:spcBef>
              <a:buClr>
                <a:schemeClr val="tx1"/>
              </a:buClr>
              <a:buChar char="•"/>
              <a:defRPr kumimoji="1" sz="2400">
                <a:solidFill>
                  <a:schemeClr val="tx1"/>
                </a:solidFill>
                <a:latin typeface="Frutiger 55 Roman" pitchFamily="34" charset="0"/>
              </a:defRPr>
            </a:lvl1pPr>
            <a:lvl2pPr marL="742950" indent="-285750">
              <a:spcBef>
                <a:spcPct val="45000"/>
              </a:spcBef>
              <a:buClr>
                <a:schemeClr val="tx1"/>
              </a:buClr>
              <a:buChar char="–"/>
              <a:defRPr kumimoji="1" sz="2400">
                <a:solidFill>
                  <a:schemeClr val="tx1"/>
                </a:solidFill>
                <a:latin typeface="Frutiger 55 Roman" pitchFamily="34" charset="0"/>
              </a:defRPr>
            </a:lvl2pPr>
            <a:lvl3pPr marL="1143000" indent="-228600">
              <a:spcBef>
                <a:spcPct val="45000"/>
              </a:spcBef>
              <a:buClr>
                <a:schemeClr val="tx1"/>
              </a:buClr>
              <a:buChar char="•"/>
              <a:defRPr kumimoji="1" sz="2400">
                <a:solidFill>
                  <a:schemeClr val="tx1"/>
                </a:solidFill>
                <a:latin typeface="Frutiger 55 Roman" pitchFamily="34" charset="0"/>
              </a:defRPr>
            </a:lvl3pPr>
            <a:lvl4pPr marL="1600200" indent="-228600">
              <a:spcBef>
                <a:spcPct val="45000"/>
              </a:spcBef>
              <a:buClr>
                <a:schemeClr val="tx1"/>
              </a:buClr>
              <a:buChar char="–"/>
              <a:defRPr kumimoji="1" sz="2400">
                <a:solidFill>
                  <a:schemeClr val="tx1"/>
                </a:solidFill>
                <a:latin typeface="Frutiger 55 Roman" pitchFamily="34" charset="0"/>
              </a:defRPr>
            </a:lvl4pPr>
            <a:lvl5pPr marL="2057400" indent="-228600">
              <a:spcBef>
                <a:spcPct val="20000"/>
              </a:spcBef>
              <a:buClr>
                <a:schemeClr val="tx1"/>
              </a:buClr>
              <a:buChar char="»"/>
              <a:defRPr kumimoji="1" sz="2000">
                <a:solidFill>
                  <a:schemeClr val="tx1"/>
                </a:solidFill>
                <a:latin typeface="Frutiger 55 Roman" pitchFamily="34" charset="0"/>
              </a:defRPr>
            </a:lvl5pPr>
            <a:lvl6pPr marL="25146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6pPr>
            <a:lvl7pPr marL="29718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7pPr>
            <a:lvl8pPr marL="34290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8pPr>
            <a:lvl9pPr marL="38862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9pPr>
          </a:lstStyle>
          <a:p>
            <a:pPr algn="ctr">
              <a:spcBef>
                <a:spcPct val="0"/>
              </a:spcBef>
              <a:buClrTx/>
              <a:buFontTx/>
              <a:buNone/>
            </a:pPr>
            <a:r>
              <a:rPr kumimoji="0" lang="en-US" altLang="en-US" sz="2000">
                <a:latin typeface="Calibri" pitchFamily="34" charset="0"/>
              </a:rPr>
              <a:t>Eclipse bug report 378535</a:t>
            </a:r>
          </a:p>
        </p:txBody>
      </p:sp>
      <p:sp>
        <p:nvSpPr>
          <p:cNvPr id="7" name="内容占位符 2"/>
          <p:cNvSpPr txBox="1">
            <a:spLocks/>
          </p:cNvSpPr>
          <p:nvPr/>
        </p:nvSpPr>
        <p:spPr bwMode="auto">
          <a:xfrm>
            <a:off x="990600" y="3670300"/>
            <a:ext cx="7467600" cy="700088"/>
          </a:xfrm>
          <a:prstGeom prst="rect">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45000"/>
              </a:spcBef>
              <a:spcAft>
                <a:spcPct val="0"/>
              </a:spcAft>
              <a:buClr>
                <a:schemeClr val="tx1"/>
              </a:buClr>
              <a:buChar char="•"/>
              <a:defRPr kumimoji="1" sz="2400">
                <a:solidFill>
                  <a:schemeClr val="tx1"/>
                </a:solidFill>
                <a:latin typeface="+mn-lt"/>
                <a:ea typeface="+mn-ea"/>
                <a:cs typeface="+mn-cs"/>
              </a:defRPr>
            </a:lvl1pPr>
            <a:lvl2pPr marL="742950" indent="-285750" algn="l" rtl="0" eaLnBrk="0" fontAlgn="base" hangingPunct="0">
              <a:spcBef>
                <a:spcPct val="45000"/>
              </a:spcBef>
              <a:spcAft>
                <a:spcPct val="0"/>
              </a:spcAft>
              <a:buClr>
                <a:schemeClr val="tx1"/>
              </a:buClr>
              <a:buChar char="–"/>
              <a:defRPr kumimoji="1" sz="2400">
                <a:solidFill>
                  <a:schemeClr val="tx1"/>
                </a:solidFill>
                <a:latin typeface="+mn-lt"/>
              </a:defRPr>
            </a:lvl2pPr>
            <a:lvl3pPr marL="1143000" indent="-228600" algn="l" rtl="0" eaLnBrk="0" fontAlgn="base" hangingPunct="0">
              <a:spcBef>
                <a:spcPct val="45000"/>
              </a:spcBef>
              <a:spcAft>
                <a:spcPct val="0"/>
              </a:spcAft>
              <a:buClr>
                <a:schemeClr val="tx1"/>
              </a:buClr>
              <a:buChar char="•"/>
              <a:defRPr kumimoji="1" sz="2400">
                <a:solidFill>
                  <a:schemeClr val="tx1"/>
                </a:solidFill>
                <a:latin typeface="+mn-lt"/>
              </a:defRPr>
            </a:lvl3pPr>
            <a:lvl4pPr marL="1600200" indent="-228600" algn="l" rtl="0" eaLnBrk="0" fontAlgn="base" hangingPunct="0">
              <a:spcBef>
                <a:spcPct val="45000"/>
              </a:spcBef>
              <a:spcAft>
                <a:spcPct val="0"/>
              </a:spcAft>
              <a:buClr>
                <a:schemeClr val="tx1"/>
              </a:buClr>
              <a:buChar char="–"/>
              <a:defRPr kumimoji="1" sz="2400">
                <a:solidFill>
                  <a:schemeClr val="tx1"/>
                </a:solidFill>
                <a:latin typeface="+mn-lt"/>
              </a:defRPr>
            </a:lvl4pPr>
            <a:lvl5pPr marL="2057400" indent="-228600" algn="l" rtl="0" eaLnBrk="0" fontAlgn="base" hangingPunct="0">
              <a:spcBef>
                <a:spcPct val="20000"/>
              </a:spcBef>
              <a:spcAft>
                <a:spcPct val="0"/>
              </a:spcAft>
              <a:buClr>
                <a:schemeClr val="tx1"/>
              </a:buClr>
              <a:buChar char="»"/>
              <a:defRPr kumimoji="1" sz="2000">
                <a:solidFill>
                  <a:schemeClr val="tx1"/>
                </a:solidFill>
                <a:latin typeface="+mn-lt"/>
              </a:defRPr>
            </a:lvl5pPr>
            <a:lvl6pPr marL="2514600" indent="-228600" algn="l" rtl="0" eaLnBrk="0" fontAlgn="base" hangingPunct="0">
              <a:spcBef>
                <a:spcPct val="20000"/>
              </a:spcBef>
              <a:spcAft>
                <a:spcPct val="0"/>
              </a:spcAft>
              <a:buClr>
                <a:schemeClr val="tx1"/>
              </a:buClr>
              <a:buChar char="»"/>
              <a:defRPr kumimoji="1" sz="2000">
                <a:solidFill>
                  <a:schemeClr val="tx1"/>
                </a:solidFill>
                <a:latin typeface="+mn-lt"/>
              </a:defRPr>
            </a:lvl6pPr>
            <a:lvl7pPr marL="2971800" indent="-228600" algn="l" rtl="0" eaLnBrk="0" fontAlgn="base" hangingPunct="0">
              <a:spcBef>
                <a:spcPct val="20000"/>
              </a:spcBef>
              <a:spcAft>
                <a:spcPct val="0"/>
              </a:spcAft>
              <a:buClr>
                <a:schemeClr val="tx1"/>
              </a:buClr>
              <a:buChar char="»"/>
              <a:defRPr kumimoji="1" sz="2000">
                <a:solidFill>
                  <a:schemeClr val="tx1"/>
                </a:solidFill>
                <a:latin typeface="+mn-lt"/>
              </a:defRPr>
            </a:lvl7pPr>
            <a:lvl8pPr marL="3429000" indent="-228600" algn="l" rtl="0" eaLnBrk="0" fontAlgn="base" hangingPunct="0">
              <a:spcBef>
                <a:spcPct val="20000"/>
              </a:spcBef>
              <a:spcAft>
                <a:spcPct val="0"/>
              </a:spcAft>
              <a:buClr>
                <a:schemeClr val="tx1"/>
              </a:buClr>
              <a:buChar char="»"/>
              <a:defRPr kumimoji="1" sz="2000">
                <a:solidFill>
                  <a:schemeClr val="tx1"/>
                </a:solidFill>
                <a:latin typeface="+mn-lt"/>
              </a:defRPr>
            </a:lvl8pPr>
            <a:lvl9pPr marL="3886200" indent="-228600" algn="l" rtl="0" eaLnBrk="0" fontAlgn="base" hangingPunct="0">
              <a:spcBef>
                <a:spcPct val="20000"/>
              </a:spcBef>
              <a:spcAft>
                <a:spcPct val="0"/>
              </a:spcAft>
              <a:buClr>
                <a:schemeClr val="tx1"/>
              </a:buClr>
              <a:buChar char="»"/>
              <a:defRPr kumimoji="1" sz="2000">
                <a:solidFill>
                  <a:schemeClr val="tx1"/>
                </a:solidFill>
                <a:latin typeface="+mn-lt"/>
              </a:defRPr>
            </a:lvl9pPr>
          </a:lstStyle>
          <a:p>
            <a:pPr marL="0" indent="0">
              <a:buFontTx/>
              <a:buNone/>
              <a:defRPr/>
            </a:pPr>
            <a:r>
              <a:rPr lang="en-US" sz="1600" b="1" kern="0" dirty="0" smtClean="0">
                <a:latin typeface="Calibri" panose="020F0502020204030204" pitchFamily="34" charset="0"/>
              </a:rPr>
              <a:t>Bug ID: </a:t>
            </a:r>
            <a:r>
              <a:rPr lang="en-US" sz="1600" kern="0" dirty="0" smtClean="0">
                <a:latin typeface="Calibri" panose="020F0502020204030204" pitchFamily="34" charset="0"/>
              </a:rPr>
              <a:t>329950</a:t>
            </a:r>
          </a:p>
          <a:p>
            <a:pPr marL="0" indent="0">
              <a:buFontTx/>
              <a:buNone/>
              <a:defRPr/>
            </a:pPr>
            <a:r>
              <a:rPr lang="en-US" sz="1600" b="1" kern="0" dirty="0" smtClean="0">
                <a:latin typeface="Calibri" panose="020F0502020204030204" pitchFamily="34" charset="0"/>
              </a:rPr>
              <a:t>Summary: </a:t>
            </a:r>
            <a:r>
              <a:rPr lang="en-US" sz="1600" kern="0" dirty="0" smtClean="0">
                <a:latin typeface="Calibri" panose="020F0502020204030204" pitchFamily="34" charset="0"/>
              </a:rPr>
              <a:t>“</a:t>
            </a:r>
            <a:r>
              <a:rPr lang="en-US" sz="1600" b="1" u="sng" kern="0" dirty="0" smtClean="0">
                <a:solidFill>
                  <a:srgbClr val="FF0000"/>
                </a:solidFill>
                <a:latin typeface="Calibri" panose="020F0502020204030204" pitchFamily="34" charset="0"/>
              </a:rPr>
              <a:t>Close All</a:t>
            </a:r>
            <a:r>
              <a:rPr lang="en-US" sz="1600" kern="0" dirty="0" smtClean="0">
                <a:latin typeface="Calibri" panose="020F0502020204030204" pitchFamily="34" charset="0"/>
              </a:rPr>
              <a:t>" and “</a:t>
            </a:r>
            <a:r>
              <a:rPr lang="en-US" sz="1600" b="1" u="sng" kern="0" dirty="0" smtClean="0">
                <a:solidFill>
                  <a:srgbClr val="FF0000"/>
                </a:solidFill>
                <a:latin typeface="Calibri" panose="020F0502020204030204" pitchFamily="34" charset="0"/>
              </a:rPr>
              <a:t>Close Others</a:t>
            </a:r>
            <a:r>
              <a:rPr lang="en-US" sz="1600" kern="0" dirty="0" smtClean="0">
                <a:latin typeface="Calibri" panose="020F0502020204030204" pitchFamily="34" charset="0"/>
              </a:rPr>
              <a:t>" may </a:t>
            </a:r>
            <a:r>
              <a:rPr lang="en-US" sz="1600" b="1" u="sng" kern="0" dirty="0" smtClean="0">
                <a:solidFill>
                  <a:srgbClr val="FF0000"/>
                </a:solidFill>
                <a:latin typeface="Calibri" panose="020F0502020204030204" pitchFamily="34" charset="0"/>
              </a:rPr>
              <a:t>cause</a:t>
            </a:r>
            <a:r>
              <a:rPr lang="en-US" sz="1600" kern="0" dirty="0" smtClean="0">
                <a:latin typeface="Calibri" panose="020F0502020204030204" pitchFamily="34" charset="0"/>
              </a:rPr>
              <a:t> bundle activation.</a:t>
            </a:r>
          </a:p>
        </p:txBody>
      </p:sp>
      <p:sp>
        <p:nvSpPr>
          <p:cNvPr id="10248" name="TextBox 7"/>
          <p:cNvSpPr txBox="1">
            <a:spLocks noChangeArrowheads="1"/>
          </p:cNvSpPr>
          <p:nvPr/>
        </p:nvSpPr>
        <p:spPr bwMode="auto">
          <a:xfrm>
            <a:off x="990600" y="6064250"/>
            <a:ext cx="7467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5000"/>
              </a:spcBef>
              <a:buClr>
                <a:schemeClr val="tx1"/>
              </a:buClr>
              <a:buChar char="•"/>
              <a:defRPr kumimoji="1" sz="2400">
                <a:solidFill>
                  <a:schemeClr val="tx1"/>
                </a:solidFill>
                <a:latin typeface="Frutiger 55 Roman" pitchFamily="34" charset="0"/>
              </a:defRPr>
            </a:lvl1pPr>
            <a:lvl2pPr marL="742950" indent="-285750">
              <a:spcBef>
                <a:spcPct val="45000"/>
              </a:spcBef>
              <a:buClr>
                <a:schemeClr val="tx1"/>
              </a:buClr>
              <a:buChar char="–"/>
              <a:defRPr kumimoji="1" sz="2400">
                <a:solidFill>
                  <a:schemeClr val="tx1"/>
                </a:solidFill>
                <a:latin typeface="Frutiger 55 Roman" pitchFamily="34" charset="0"/>
              </a:defRPr>
            </a:lvl2pPr>
            <a:lvl3pPr marL="1143000" indent="-228600">
              <a:spcBef>
                <a:spcPct val="45000"/>
              </a:spcBef>
              <a:buClr>
                <a:schemeClr val="tx1"/>
              </a:buClr>
              <a:buChar char="•"/>
              <a:defRPr kumimoji="1" sz="2400">
                <a:solidFill>
                  <a:schemeClr val="tx1"/>
                </a:solidFill>
                <a:latin typeface="Frutiger 55 Roman" pitchFamily="34" charset="0"/>
              </a:defRPr>
            </a:lvl3pPr>
            <a:lvl4pPr marL="1600200" indent="-228600">
              <a:spcBef>
                <a:spcPct val="45000"/>
              </a:spcBef>
              <a:buClr>
                <a:schemeClr val="tx1"/>
              </a:buClr>
              <a:buChar char="–"/>
              <a:defRPr kumimoji="1" sz="2400">
                <a:solidFill>
                  <a:schemeClr val="tx1"/>
                </a:solidFill>
                <a:latin typeface="Frutiger 55 Roman" pitchFamily="34" charset="0"/>
              </a:defRPr>
            </a:lvl4pPr>
            <a:lvl5pPr marL="2057400" indent="-228600">
              <a:spcBef>
                <a:spcPct val="20000"/>
              </a:spcBef>
              <a:buClr>
                <a:schemeClr val="tx1"/>
              </a:buClr>
              <a:buChar char="»"/>
              <a:defRPr kumimoji="1" sz="2000">
                <a:solidFill>
                  <a:schemeClr val="tx1"/>
                </a:solidFill>
                <a:latin typeface="Frutiger 55 Roman" pitchFamily="34" charset="0"/>
              </a:defRPr>
            </a:lvl5pPr>
            <a:lvl6pPr marL="25146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6pPr>
            <a:lvl7pPr marL="29718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7pPr>
            <a:lvl8pPr marL="34290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8pPr>
            <a:lvl9pPr marL="38862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9pPr>
          </a:lstStyle>
          <a:p>
            <a:pPr algn="ctr">
              <a:spcBef>
                <a:spcPct val="0"/>
              </a:spcBef>
              <a:buClrTx/>
              <a:buFontTx/>
              <a:buNone/>
            </a:pPr>
            <a:r>
              <a:rPr kumimoji="0" lang="en-US" altLang="en-US" sz="2000">
                <a:latin typeface="Calibri" pitchFamily="34" charset="0"/>
              </a:rPr>
              <a:t>Bug reports that are similar with 378535</a:t>
            </a:r>
          </a:p>
        </p:txBody>
      </p:sp>
      <p:sp>
        <p:nvSpPr>
          <p:cNvPr id="9" name="内容占位符 2"/>
          <p:cNvSpPr txBox="1">
            <a:spLocks/>
          </p:cNvSpPr>
          <p:nvPr/>
        </p:nvSpPr>
        <p:spPr bwMode="auto">
          <a:xfrm>
            <a:off x="990600" y="4424363"/>
            <a:ext cx="7467600" cy="887412"/>
          </a:xfrm>
          <a:prstGeom prst="rect">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45000"/>
              </a:spcBef>
              <a:spcAft>
                <a:spcPct val="0"/>
              </a:spcAft>
              <a:buClr>
                <a:schemeClr val="tx1"/>
              </a:buClr>
              <a:buChar char="•"/>
              <a:defRPr kumimoji="1" sz="2400">
                <a:solidFill>
                  <a:schemeClr val="tx1"/>
                </a:solidFill>
                <a:latin typeface="+mn-lt"/>
                <a:ea typeface="+mn-ea"/>
                <a:cs typeface="+mn-cs"/>
              </a:defRPr>
            </a:lvl1pPr>
            <a:lvl2pPr marL="742950" indent="-285750" algn="l" rtl="0" eaLnBrk="0" fontAlgn="base" hangingPunct="0">
              <a:spcBef>
                <a:spcPct val="45000"/>
              </a:spcBef>
              <a:spcAft>
                <a:spcPct val="0"/>
              </a:spcAft>
              <a:buClr>
                <a:schemeClr val="tx1"/>
              </a:buClr>
              <a:buChar char="–"/>
              <a:defRPr kumimoji="1" sz="2400">
                <a:solidFill>
                  <a:schemeClr val="tx1"/>
                </a:solidFill>
                <a:latin typeface="+mn-lt"/>
              </a:defRPr>
            </a:lvl2pPr>
            <a:lvl3pPr marL="1143000" indent="-228600" algn="l" rtl="0" eaLnBrk="0" fontAlgn="base" hangingPunct="0">
              <a:spcBef>
                <a:spcPct val="45000"/>
              </a:spcBef>
              <a:spcAft>
                <a:spcPct val="0"/>
              </a:spcAft>
              <a:buClr>
                <a:schemeClr val="tx1"/>
              </a:buClr>
              <a:buChar char="•"/>
              <a:defRPr kumimoji="1" sz="2400">
                <a:solidFill>
                  <a:schemeClr val="tx1"/>
                </a:solidFill>
                <a:latin typeface="+mn-lt"/>
              </a:defRPr>
            </a:lvl3pPr>
            <a:lvl4pPr marL="1600200" indent="-228600" algn="l" rtl="0" eaLnBrk="0" fontAlgn="base" hangingPunct="0">
              <a:spcBef>
                <a:spcPct val="45000"/>
              </a:spcBef>
              <a:spcAft>
                <a:spcPct val="0"/>
              </a:spcAft>
              <a:buClr>
                <a:schemeClr val="tx1"/>
              </a:buClr>
              <a:buChar char="–"/>
              <a:defRPr kumimoji="1" sz="2400">
                <a:solidFill>
                  <a:schemeClr val="tx1"/>
                </a:solidFill>
                <a:latin typeface="+mn-lt"/>
              </a:defRPr>
            </a:lvl4pPr>
            <a:lvl5pPr marL="2057400" indent="-228600" algn="l" rtl="0" eaLnBrk="0" fontAlgn="base" hangingPunct="0">
              <a:spcBef>
                <a:spcPct val="20000"/>
              </a:spcBef>
              <a:spcAft>
                <a:spcPct val="0"/>
              </a:spcAft>
              <a:buClr>
                <a:schemeClr val="tx1"/>
              </a:buClr>
              <a:buChar char="»"/>
              <a:defRPr kumimoji="1" sz="2000">
                <a:solidFill>
                  <a:schemeClr val="tx1"/>
                </a:solidFill>
                <a:latin typeface="+mn-lt"/>
              </a:defRPr>
            </a:lvl5pPr>
            <a:lvl6pPr marL="2514600" indent="-228600" algn="l" rtl="0" eaLnBrk="0" fontAlgn="base" hangingPunct="0">
              <a:spcBef>
                <a:spcPct val="20000"/>
              </a:spcBef>
              <a:spcAft>
                <a:spcPct val="0"/>
              </a:spcAft>
              <a:buClr>
                <a:schemeClr val="tx1"/>
              </a:buClr>
              <a:buChar char="»"/>
              <a:defRPr kumimoji="1" sz="2000">
                <a:solidFill>
                  <a:schemeClr val="tx1"/>
                </a:solidFill>
                <a:latin typeface="+mn-lt"/>
              </a:defRPr>
            </a:lvl6pPr>
            <a:lvl7pPr marL="2971800" indent="-228600" algn="l" rtl="0" eaLnBrk="0" fontAlgn="base" hangingPunct="0">
              <a:spcBef>
                <a:spcPct val="20000"/>
              </a:spcBef>
              <a:spcAft>
                <a:spcPct val="0"/>
              </a:spcAft>
              <a:buClr>
                <a:schemeClr val="tx1"/>
              </a:buClr>
              <a:buChar char="»"/>
              <a:defRPr kumimoji="1" sz="2000">
                <a:solidFill>
                  <a:schemeClr val="tx1"/>
                </a:solidFill>
                <a:latin typeface="+mn-lt"/>
              </a:defRPr>
            </a:lvl7pPr>
            <a:lvl8pPr marL="3429000" indent="-228600" algn="l" rtl="0" eaLnBrk="0" fontAlgn="base" hangingPunct="0">
              <a:spcBef>
                <a:spcPct val="20000"/>
              </a:spcBef>
              <a:spcAft>
                <a:spcPct val="0"/>
              </a:spcAft>
              <a:buClr>
                <a:schemeClr val="tx1"/>
              </a:buClr>
              <a:buChar char="»"/>
              <a:defRPr kumimoji="1" sz="2000">
                <a:solidFill>
                  <a:schemeClr val="tx1"/>
                </a:solidFill>
                <a:latin typeface="+mn-lt"/>
              </a:defRPr>
            </a:lvl8pPr>
            <a:lvl9pPr marL="3886200" indent="-228600" algn="l" rtl="0" eaLnBrk="0" fontAlgn="base" hangingPunct="0">
              <a:spcBef>
                <a:spcPct val="20000"/>
              </a:spcBef>
              <a:spcAft>
                <a:spcPct val="0"/>
              </a:spcAft>
              <a:buClr>
                <a:schemeClr val="tx1"/>
              </a:buClr>
              <a:buChar char="»"/>
              <a:defRPr kumimoji="1" sz="2000">
                <a:solidFill>
                  <a:schemeClr val="tx1"/>
                </a:solidFill>
                <a:latin typeface="+mn-lt"/>
              </a:defRPr>
            </a:lvl9pPr>
          </a:lstStyle>
          <a:p>
            <a:pPr marL="0" indent="0">
              <a:buFontTx/>
              <a:buNone/>
              <a:defRPr/>
            </a:pPr>
            <a:r>
              <a:rPr lang="en-US" sz="1600" b="1" kern="0" dirty="0" smtClean="0">
                <a:latin typeface="Calibri" panose="020F0502020204030204" pitchFamily="34" charset="0"/>
              </a:rPr>
              <a:t>Bug ID: </a:t>
            </a:r>
            <a:r>
              <a:rPr lang="en-US" sz="1600" kern="0" dirty="0" smtClean="0">
                <a:latin typeface="Calibri" panose="020F0502020204030204" pitchFamily="34" charset="0"/>
              </a:rPr>
              <a:t>325722</a:t>
            </a:r>
          </a:p>
          <a:p>
            <a:pPr marL="0" indent="0">
              <a:buFontTx/>
              <a:buNone/>
              <a:defRPr/>
            </a:pPr>
            <a:r>
              <a:rPr lang="en-US" sz="1600" b="1" kern="0" dirty="0" smtClean="0">
                <a:latin typeface="Calibri" panose="020F0502020204030204" pitchFamily="34" charset="0"/>
              </a:rPr>
              <a:t>Summary: </a:t>
            </a:r>
            <a:r>
              <a:rPr lang="en-US" sz="1600" kern="0" dirty="0" smtClean="0">
                <a:latin typeface="Calibri" panose="020F0502020204030204" pitchFamily="34" charset="0"/>
              </a:rPr>
              <a:t>“</a:t>
            </a:r>
            <a:r>
              <a:rPr lang="en-US" sz="1600" b="1" u="sng" kern="0" dirty="0" smtClean="0">
                <a:solidFill>
                  <a:srgbClr val="FF0000"/>
                </a:solidFill>
                <a:latin typeface="Calibri" panose="020F0502020204030204" pitchFamily="34" charset="0"/>
              </a:rPr>
              <a:t>Close</a:t>
            </a:r>
            <a:r>
              <a:rPr lang="en-US" sz="1600" kern="0" dirty="0" smtClean="0">
                <a:latin typeface="Calibri" panose="020F0502020204030204" pitchFamily="34" charset="0"/>
              </a:rPr>
              <a:t>"-related context </a:t>
            </a:r>
            <a:r>
              <a:rPr lang="en-US" sz="1600" b="1" u="sng" kern="0" dirty="0" smtClean="0">
                <a:solidFill>
                  <a:srgbClr val="FF0000"/>
                </a:solidFill>
                <a:latin typeface="Calibri" panose="020F0502020204030204" pitchFamily="34" charset="0"/>
              </a:rPr>
              <a:t>menu</a:t>
            </a:r>
            <a:r>
              <a:rPr lang="en-US" sz="1600" kern="0" dirty="0" smtClean="0">
                <a:latin typeface="Calibri" panose="020F0502020204030204" pitchFamily="34" charset="0"/>
              </a:rPr>
              <a:t> actions should show up for all </a:t>
            </a:r>
            <a:r>
              <a:rPr lang="en-US" sz="1600" b="1" u="sng" kern="0" dirty="0" smtClean="0">
                <a:solidFill>
                  <a:srgbClr val="FF0000"/>
                </a:solidFill>
                <a:latin typeface="Calibri" panose="020F0502020204030204" pitchFamily="34" charset="0"/>
              </a:rPr>
              <a:t>stacks</a:t>
            </a:r>
            <a:r>
              <a:rPr lang="en-US" sz="1600" kern="0" dirty="0" smtClean="0">
                <a:latin typeface="Calibri" panose="020F0502020204030204" pitchFamily="34" charset="0"/>
              </a:rPr>
              <a:t> and apply to all items.</a:t>
            </a:r>
          </a:p>
        </p:txBody>
      </p:sp>
      <p:sp>
        <p:nvSpPr>
          <p:cNvPr id="10" name="内容占位符 2"/>
          <p:cNvSpPr txBox="1">
            <a:spLocks/>
          </p:cNvSpPr>
          <p:nvPr/>
        </p:nvSpPr>
        <p:spPr bwMode="auto">
          <a:xfrm>
            <a:off x="990600" y="5392738"/>
            <a:ext cx="7467600" cy="671512"/>
          </a:xfrm>
          <a:prstGeom prst="rect">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45000"/>
              </a:spcBef>
              <a:spcAft>
                <a:spcPct val="0"/>
              </a:spcAft>
              <a:buClr>
                <a:schemeClr val="tx1"/>
              </a:buClr>
              <a:buChar char="•"/>
              <a:defRPr kumimoji="1" sz="2400">
                <a:solidFill>
                  <a:schemeClr val="tx1"/>
                </a:solidFill>
                <a:latin typeface="+mn-lt"/>
                <a:ea typeface="+mn-ea"/>
                <a:cs typeface="+mn-cs"/>
              </a:defRPr>
            </a:lvl1pPr>
            <a:lvl2pPr marL="742950" indent="-285750" algn="l" rtl="0" eaLnBrk="0" fontAlgn="base" hangingPunct="0">
              <a:spcBef>
                <a:spcPct val="45000"/>
              </a:spcBef>
              <a:spcAft>
                <a:spcPct val="0"/>
              </a:spcAft>
              <a:buClr>
                <a:schemeClr val="tx1"/>
              </a:buClr>
              <a:buChar char="–"/>
              <a:defRPr kumimoji="1" sz="2400">
                <a:solidFill>
                  <a:schemeClr val="tx1"/>
                </a:solidFill>
                <a:latin typeface="+mn-lt"/>
              </a:defRPr>
            </a:lvl2pPr>
            <a:lvl3pPr marL="1143000" indent="-228600" algn="l" rtl="0" eaLnBrk="0" fontAlgn="base" hangingPunct="0">
              <a:spcBef>
                <a:spcPct val="45000"/>
              </a:spcBef>
              <a:spcAft>
                <a:spcPct val="0"/>
              </a:spcAft>
              <a:buClr>
                <a:schemeClr val="tx1"/>
              </a:buClr>
              <a:buChar char="•"/>
              <a:defRPr kumimoji="1" sz="2400">
                <a:solidFill>
                  <a:schemeClr val="tx1"/>
                </a:solidFill>
                <a:latin typeface="+mn-lt"/>
              </a:defRPr>
            </a:lvl3pPr>
            <a:lvl4pPr marL="1600200" indent="-228600" algn="l" rtl="0" eaLnBrk="0" fontAlgn="base" hangingPunct="0">
              <a:spcBef>
                <a:spcPct val="45000"/>
              </a:spcBef>
              <a:spcAft>
                <a:spcPct val="0"/>
              </a:spcAft>
              <a:buClr>
                <a:schemeClr val="tx1"/>
              </a:buClr>
              <a:buChar char="–"/>
              <a:defRPr kumimoji="1" sz="2400">
                <a:solidFill>
                  <a:schemeClr val="tx1"/>
                </a:solidFill>
                <a:latin typeface="+mn-lt"/>
              </a:defRPr>
            </a:lvl4pPr>
            <a:lvl5pPr marL="2057400" indent="-228600" algn="l" rtl="0" eaLnBrk="0" fontAlgn="base" hangingPunct="0">
              <a:spcBef>
                <a:spcPct val="20000"/>
              </a:spcBef>
              <a:spcAft>
                <a:spcPct val="0"/>
              </a:spcAft>
              <a:buClr>
                <a:schemeClr val="tx1"/>
              </a:buClr>
              <a:buChar char="»"/>
              <a:defRPr kumimoji="1" sz="2000">
                <a:solidFill>
                  <a:schemeClr val="tx1"/>
                </a:solidFill>
                <a:latin typeface="+mn-lt"/>
              </a:defRPr>
            </a:lvl5pPr>
            <a:lvl6pPr marL="2514600" indent="-228600" algn="l" rtl="0" eaLnBrk="0" fontAlgn="base" hangingPunct="0">
              <a:spcBef>
                <a:spcPct val="20000"/>
              </a:spcBef>
              <a:spcAft>
                <a:spcPct val="0"/>
              </a:spcAft>
              <a:buClr>
                <a:schemeClr val="tx1"/>
              </a:buClr>
              <a:buChar char="»"/>
              <a:defRPr kumimoji="1" sz="2000">
                <a:solidFill>
                  <a:schemeClr val="tx1"/>
                </a:solidFill>
                <a:latin typeface="+mn-lt"/>
              </a:defRPr>
            </a:lvl6pPr>
            <a:lvl7pPr marL="2971800" indent="-228600" algn="l" rtl="0" eaLnBrk="0" fontAlgn="base" hangingPunct="0">
              <a:spcBef>
                <a:spcPct val="20000"/>
              </a:spcBef>
              <a:spcAft>
                <a:spcPct val="0"/>
              </a:spcAft>
              <a:buClr>
                <a:schemeClr val="tx1"/>
              </a:buClr>
              <a:buChar char="»"/>
              <a:defRPr kumimoji="1" sz="2000">
                <a:solidFill>
                  <a:schemeClr val="tx1"/>
                </a:solidFill>
                <a:latin typeface="+mn-lt"/>
              </a:defRPr>
            </a:lvl7pPr>
            <a:lvl8pPr marL="3429000" indent="-228600" algn="l" rtl="0" eaLnBrk="0" fontAlgn="base" hangingPunct="0">
              <a:spcBef>
                <a:spcPct val="20000"/>
              </a:spcBef>
              <a:spcAft>
                <a:spcPct val="0"/>
              </a:spcAft>
              <a:buClr>
                <a:schemeClr val="tx1"/>
              </a:buClr>
              <a:buChar char="»"/>
              <a:defRPr kumimoji="1" sz="2000">
                <a:solidFill>
                  <a:schemeClr val="tx1"/>
                </a:solidFill>
                <a:latin typeface="+mn-lt"/>
              </a:defRPr>
            </a:lvl8pPr>
            <a:lvl9pPr marL="3886200" indent="-228600" algn="l" rtl="0" eaLnBrk="0" fontAlgn="base" hangingPunct="0">
              <a:spcBef>
                <a:spcPct val="20000"/>
              </a:spcBef>
              <a:spcAft>
                <a:spcPct val="0"/>
              </a:spcAft>
              <a:buClr>
                <a:schemeClr val="tx1"/>
              </a:buClr>
              <a:buChar char="»"/>
              <a:defRPr kumimoji="1" sz="2000">
                <a:solidFill>
                  <a:schemeClr val="tx1"/>
                </a:solidFill>
                <a:latin typeface="+mn-lt"/>
              </a:defRPr>
            </a:lvl9pPr>
          </a:lstStyle>
          <a:p>
            <a:pPr marL="0" indent="0">
              <a:buFontTx/>
              <a:buNone/>
              <a:defRPr/>
            </a:pPr>
            <a:r>
              <a:rPr lang="en-US" sz="1600" b="1" kern="0" dirty="0" smtClean="0">
                <a:latin typeface="Calibri" panose="020F0502020204030204" pitchFamily="34" charset="0"/>
              </a:rPr>
              <a:t>Bug ID: </a:t>
            </a:r>
            <a:r>
              <a:rPr lang="en-US" sz="1600" kern="0" dirty="0" smtClean="0">
                <a:latin typeface="Calibri" panose="020F0502020204030204" pitchFamily="34" charset="0"/>
              </a:rPr>
              <a:t>313328</a:t>
            </a:r>
          </a:p>
          <a:p>
            <a:pPr marL="0" indent="0">
              <a:buFontTx/>
              <a:buNone/>
              <a:defRPr/>
            </a:pPr>
            <a:r>
              <a:rPr lang="en-US" sz="1600" b="1" kern="0" dirty="0" smtClean="0">
                <a:latin typeface="Calibri" panose="020F0502020204030204" pitchFamily="34" charset="0"/>
              </a:rPr>
              <a:t>Summary: </a:t>
            </a:r>
            <a:r>
              <a:rPr lang="en-US" sz="1600" b="1" u="sng" kern="0" dirty="0" smtClean="0">
                <a:solidFill>
                  <a:srgbClr val="FF0000"/>
                </a:solidFill>
                <a:latin typeface="Calibri" panose="020F0502020204030204" pitchFamily="34" charset="0"/>
              </a:rPr>
              <a:t>Close parts </a:t>
            </a:r>
            <a:r>
              <a:rPr lang="en-US" sz="1600" kern="0" dirty="0" smtClean="0">
                <a:latin typeface="Calibri" panose="020F0502020204030204" pitchFamily="34" charset="0"/>
              </a:rPr>
              <a:t>under </a:t>
            </a:r>
            <a:r>
              <a:rPr lang="en-US" sz="1600" b="1" u="sng" kern="0" dirty="0" smtClean="0">
                <a:solidFill>
                  <a:srgbClr val="FF0000"/>
                </a:solidFill>
                <a:latin typeface="Calibri" panose="020F0502020204030204" pitchFamily="34" charset="0"/>
              </a:rPr>
              <a:t>stacks</a:t>
            </a:r>
            <a:r>
              <a:rPr lang="en-US" sz="1600" kern="0" dirty="0" smtClean="0">
                <a:latin typeface="Calibri" panose="020F0502020204030204" pitchFamily="34" charset="0"/>
              </a:rPr>
              <a:t> with middle mouse </a:t>
            </a:r>
            <a:r>
              <a:rPr lang="en-US" sz="1600" b="1" u="sng" kern="0" dirty="0" smtClean="0">
                <a:solidFill>
                  <a:srgbClr val="FF0000"/>
                </a:solidFill>
                <a:latin typeface="Calibri" panose="020F0502020204030204" pitchFamily="34" charset="0"/>
              </a:rPr>
              <a:t>click</a:t>
            </a:r>
            <a:r>
              <a:rPr lang="en-US" sz="1600" kern="0" dirty="0" smtClean="0">
                <a:latin typeface="Calibri" panose="020F0502020204030204" pitchFamily="34" charset="0"/>
              </a:rPr>
              <a:t>.</a:t>
            </a:r>
          </a:p>
        </p:txBody>
      </p:sp>
    </p:spTree>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white">
          <a:xfrm>
            <a:off x="0" y="0"/>
            <a:ext cx="9144000" cy="65405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45000"/>
              </a:spcBef>
              <a:buClr>
                <a:schemeClr val="tx1"/>
              </a:buClr>
              <a:buChar char="•"/>
              <a:defRPr kumimoji="1" sz="2400">
                <a:solidFill>
                  <a:schemeClr val="tx1"/>
                </a:solidFill>
                <a:latin typeface="Frutiger 55 Roman" pitchFamily="34" charset="0"/>
              </a:defRPr>
            </a:lvl1pPr>
            <a:lvl2pPr marL="742950" indent="-285750">
              <a:spcBef>
                <a:spcPct val="45000"/>
              </a:spcBef>
              <a:buClr>
                <a:schemeClr val="tx1"/>
              </a:buClr>
              <a:buChar char="–"/>
              <a:defRPr kumimoji="1" sz="2400">
                <a:solidFill>
                  <a:schemeClr val="tx1"/>
                </a:solidFill>
                <a:latin typeface="Frutiger 55 Roman" pitchFamily="34" charset="0"/>
              </a:defRPr>
            </a:lvl2pPr>
            <a:lvl3pPr marL="1143000" indent="-228600">
              <a:spcBef>
                <a:spcPct val="45000"/>
              </a:spcBef>
              <a:buClr>
                <a:schemeClr val="tx1"/>
              </a:buClr>
              <a:buChar char="•"/>
              <a:defRPr kumimoji="1" sz="2400">
                <a:solidFill>
                  <a:schemeClr val="tx1"/>
                </a:solidFill>
                <a:latin typeface="Frutiger 55 Roman" pitchFamily="34" charset="0"/>
              </a:defRPr>
            </a:lvl3pPr>
            <a:lvl4pPr marL="1600200" indent="-228600">
              <a:spcBef>
                <a:spcPct val="45000"/>
              </a:spcBef>
              <a:buClr>
                <a:schemeClr val="tx1"/>
              </a:buClr>
              <a:buChar char="–"/>
              <a:defRPr kumimoji="1" sz="2400">
                <a:solidFill>
                  <a:schemeClr val="tx1"/>
                </a:solidFill>
                <a:latin typeface="Frutiger 55 Roman" pitchFamily="34" charset="0"/>
              </a:defRPr>
            </a:lvl4pPr>
            <a:lvl5pPr marL="2057400" indent="-228600">
              <a:spcBef>
                <a:spcPct val="20000"/>
              </a:spcBef>
              <a:buClr>
                <a:schemeClr val="tx1"/>
              </a:buClr>
              <a:buChar char="»"/>
              <a:defRPr kumimoji="1" sz="2000">
                <a:solidFill>
                  <a:schemeClr val="tx1"/>
                </a:solidFill>
                <a:latin typeface="Frutiger 55 Roman" pitchFamily="34" charset="0"/>
              </a:defRPr>
            </a:lvl5pPr>
            <a:lvl6pPr marL="25146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6pPr>
            <a:lvl7pPr marL="29718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7pPr>
            <a:lvl8pPr marL="34290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8pPr>
            <a:lvl9pPr marL="3886200" indent="-228600" eaLnBrk="0" fontAlgn="base" hangingPunct="0">
              <a:spcBef>
                <a:spcPct val="20000"/>
              </a:spcBef>
              <a:spcAft>
                <a:spcPct val="0"/>
              </a:spcAft>
              <a:buClr>
                <a:schemeClr val="tx1"/>
              </a:buClr>
              <a:buChar char="»"/>
              <a:defRPr kumimoji="1" sz="2000">
                <a:solidFill>
                  <a:schemeClr val="tx1"/>
                </a:solidFill>
                <a:latin typeface="Frutiger 55 Roman" pitchFamily="34" charset="0"/>
              </a:defRPr>
            </a:lvl9pPr>
          </a:lstStyle>
          <a:p>
            <a:pPr>
              <a:spcBef>
                <a:spcPct val="0"/>
              </a:spcBef>
              <a:buClrTx/>
              <a:buFontTx/>
              <a:buNone/>
            </a:pPr>
            <a:endParaRPr kumimoji="0" lang="en-US" altLang="en-US">
              <a:latin typeface="Arial" charset="0"/>
            </a:endParaRPr>
          </a:p>
        </p:txBody>
      </p:sp>
      <p:sp>
        <p:nvSpPr>
          <p:cNvPr id="15363" name="标题 1"/>
          <p:cNvSpPr>
            <a:spLocks noGrp="1"/>
          </p:cNvSpPr>
          <p:nvPr>
            <p:ph type="title"/>
          </p:nvPr>
        </p:nvSpPr>
        <p:spPr>
          <a:xfrm>
            <a:off x="0" y="4763"/>
            <a:ext cx="9144000" cy="1143000"/>
          </a:xfrm>
        </p:spPr>
        <p:txBody>
          <a:bodyPr/>
          <a:lstStyle/>
          <a:p>
            <a:r>
              <a:rPr lang="en-US" altLang="en-US" sz="3000" smtClean="0">
                <a:solidFill>
                  <a:srgbClr val="296DC1"/>
                </a:solidFill>
                <a:latin typeface="Calibri" pitchFamily="34" charset="0"/>
              </a:rPr>
              <a:t>INTRODUCTION AND MOTIVATION</a:t>
            </a:r>
          </a:p>
        </p:txBody>
      </p:sp>
      <p:sp>
        <p:nvSpPr>
          <p:cNvPr id="11" name="页脚占位符 3"/>
          <p:cNvSpPr>
            <a:spLocks noGrp="1"/>
          </p:cNvSpPr>
          <p:nvPr>
            <p:ph type="ftr" sz="quarter" idx="10"/>
          </p:nvPr>
        </p:nvSpPr>
        <p:spPr>
          <a:xfrm>
            <a:off x="220663" y="6334125"/>
            <a:ext cx="8496300" cy="523875"/>
          </a:xfrm>
        </p:spPr>
        <p:txBody>
          <a:bodyPr/>
          <a:lstStyle/>
          <a:p>
            <a:pPr>
              <a:defRPr/>
            </a:pPr>
            <a:r>
              <a:rPr lang="en-US" altLang="en-US" dirty="0"/>
              <a:t>FSE 2014			VITAL Lab @ Ohio University</a:t>
            </a:r>
          </a:p>
        </p:txBody>
      </p:sp>
      <p:sp>
        <p:nvSpPr>
          <p:cNvPr id="15365" name="内容占位符 4"/>
          <p:cNvSpPr>
            <a:spLocks noGrp="1"/>
          </p:cNvSpPr>
          <p:nvPr>
            <p:ph idx="1"/>
          </p:nvPr>
        </p:nvSpPr>
        <p:spPr>
          <a:xfrm>
            <a:off x="977900" y="1425762"/>
            <a:ext cx="7467600" cy="5087844"/>
          </a:xfrm>
        </p:spPr>
        <p:txBody>
          <a:bodyPr/>
          <a:lstStyle/>
          <a:p>
            <a:r>
              <a:rPr lang="en-US" altLang="en-US" b="1" dirty="0" smtClean="0">
                <a:latin typeface="Calibri" pitchFamily="34" charset="0"/>
              </a:rPr>
              <a:t>A ranking problem</a:t>
            </a:r>
            <a:r>
              <a:rPr lang="en-US" altLang="en-US" dirty="0" smtClean="0">
                <a:latin typeface="Calibri" pitchFamily="34" charset="0"/>
              </a:rPr>
              <a:t>: </a:t>
            </a:r>
            <a:r>
              <a:rPr lang="en-US" altLang="en-US" dirty="0" smtClean="0">
                <a:solidFill>
                  <a:srgbClr val="0070C0"/>
                </a:solidFill>
                <a:latin typeface="Calibri" pitchFamily="34" charset="0"/>
              </a:rPr>
              <a:t>source files </a:t>
            </a:r>
            <a:r>
              <a:rPr lang="en-US" altLang="en-US" dirty="0" smtClean="0">
                <a:latin typeface="Calibri" pitchFamily="34" charset="0"/>
              </a:rPr>
              <a:t>(</a:t>
            </a:r>
            <a:r>
              <a:rPr lang="en-US" altLang="en-US" dirty="0" smtClean="0">
                <a:solidFill>
                  <a:srgbClr val="0070C0"/>
                </a:solidFill>
                <a:latin typeface="Calibri" pitchFamily="34" charset="0"/>
              </a:rPr>
              <a:t>documents</a:t>
            </a:r>
            <a:r>
              <a:rPr lang="en-US" altLang="en-US" dirty="0" smtClean="0">
                <a:latin typeface="Calibri" pitchFamily="34" charset="0"/>
              </a:rPr>
              <a:t>) are ranked with respect to their </a:t>
            </a:r>
            <a:r>
              <a:rPr lang="en-US" altLang="en-US" i="1" dirty="0" smtClean="0">
                <a:solidFill>
                  <a:srgbClr val="FFC000"/>
                </a:solidFill>
                <a:latin typeface="Calibri" pitchFamily="34" charset="0"/>
              </a:rPr>
              <a:t>relevance</a:t>
            </a:r>
            <a:r>
              <a:rPr lang="en-US" altLang="en-US" i="1" dirty="0" smtClean="0">
                <a:latin typeface="Calibri" pitchFamily="34" charset="0"/>
              </a:rPr>
              <a:t> </a:t>
            </a:r>
            <a:r>
              <a:rPr lang="en-US" altLang="en-US" dirty="0" smtClean="0">
                <a:latin typeface="Calibri" pitchFamily="34" charset="0"/>
              </a:rPr>
              <a:t>to a given </a:t>
            </a:r>
            <a:r>
              <a:rPr lang="en-US" altLang="en-US" dirty="0" smtClean="0">
                <a:solidFill>
                  <a:srgbClr val="7030A0"/>
                </a:solidFill>
                <a:latin typeface="Calibri" pitchFamily="34" charset="0"/>
              </a:rPr>
              <a:t>bug report </a:t>
            </a:r>
            <a:r>
              <a:rPr lang="en-US" altLang="en-US" dirty="0" smtClean="0">
                <a:latin typeface="Calibri" pitchFamily="34" charset="0"/>
              </a:rPr>
              <a:t>(</a:t>
            </a:r>
            <a:r>
              <a:rPr lang="en-US" altLang="en-US" dirty="0" smtClean="0">
                <a:solidFill>
                  <a:srgbClr val="7030A0"/>
                </a:solidFill>
                <a:latin typeface="Calibri" pitchFamily="34" charset="0"/>
              </a:rPr>
              <a:t>query</a:t>
            </a:r>
            <a:r>
              <a:rPr lang="en-US" altLang="en-US" dirty="0" smtClean="0">
                <a:latin typeface="Calibri" pitchFamily="34" charset="0"/>
              </a:rPr>
              <a:t>).</a:t>
            </a:r>
          </a:p>
          <a:p>
            <a:r>
              <a:rPr lang="en-US" altLang="en-US" b="1" dirty="0" smtClean="0">
                <a:latin typeface="Calibri" pitchFamily="34" charset="0"/>
              </a:rPr>
              <a:t>The ranking function: </a:t>
            </a:r>
            <a:r>
              <a:rPr lang="en-US" altLang="en-US" dirty="0" smtClean="0">
                <a:latin typeface="Calibri" pitchFamily="34" charset="0"/>
              </a:rPr>
              <a:t>a </a:t>
            </a:r>
            <a:r>
              <a:rPr lang="en-US" altLang="en-US" dirty="0" smtClean="0">
                <a:solidFill>
                  <a:srgbClr val="FF0000"/>
                </a:solidFill>
                <a:latin typeface="Calibri" pitchFamily="34" charset="0"/>
              </a:rPr>
              <a:t>weighted</a:t>
            </a:r>
            <a:r>
              <a:rPr lang="en-US" altLang="en-US" dirty="0" smtClean="0">
                <a:latin typeface="Calibri" pitchFamily="34" charset="0"/>
              </a:rPr>
              <a:t> combination of </a:t>
            </a:r>
            <a:r>
              <a:rPr lang="en-US" altLang="en-US" dirty="0" smtClean="0">
                <a:solidFill>
                  <a:srgbClr val="00B050"/>
                </a:solidFill>
                <a:latin typeface="Calibri" pitchFamily="34" charset="0"/>
              </a:rPr>
              <a:t>features</a:t>
            </a:r>
            <a:r>
              <a:rPr lang="en-US" altLang="en-US" dirty="0" smtClean="0">
                <a:latin typeface="Calibri" pitchFamily="34" charset="0"/>
              </a:rPr>
              <a:t>.</a:t>
            </a:r>
          </a:p>
          <a:p>
            <a:r>
              <a:rPr lang="en-US" altLang="en-US" b="1" dirty="0" smtClean="0">
                <a:solidFill>
                  <a:srgbClr val="00B050"/>
                </a:solidFill>
                <a:latin typeface="Calibri" pitchFamily="34" charset="0"/>
              </a:rPr>
              <a:t>Features</a:t>
            </a:r>
            <a:r>
              <a:rPr lang="en-US" altLang="en-US" b="1" dirty="0" smtClean="0">
                <a:latin typeface="Calibri" pitchFamily="34" charset="0"/>
              </a:rPr>
              <a:t>: </a:t>
            </a:r>
            <a:r>
              <a:rPr lang="en-US" altLang="en-US" dirty="0" smtClean="0">
                <a:latin typeface="Calibri" pitchFamily="34" charset="0"/>
              </a:rPr>
              <a:t>a type of information that measure the </a:t>
            </a:r>
            <a:r>
              <a:rPr lang="en-US" altLang="en-US" i="1" dirty="0" smtClean="0">
                <a:solidFill>
                  <a:srgbClr val="FFC000"/>
                </a:solidFill>
                <a:latin typeface="Calibri" pitchFamily="34" charset="0"/>
              </a:rPr>
              <a:t>relevance</a:t>
            </a:r>
            <a:r>
              <a:rPr lang="en-US" altLang="en-US" dirty="0" smtClean="0">
                <a:latin typeface="Calibri" pitchFamily="34" charset="0"/>
              </a:rPr>
              <a:t> between the </a:t>
            </a:r>
            <a:r>
              <a:rPr lang="en-US" altLang="en-US" dirty="0" smtClean="0">
                <a:solidFill>
                  <a:srgbClr val="7030A0"/>
                </a:solidFill>
                <a:latin typeface="Calibri" pitchFamily="34" charset="0"/>
              </a:rPr>
              <a:t>bug report</a:t>
            </a:r>
            <a:r>
              <a:rPr lang="en-US" altLang="en-US" dirty="0" smtClean="0">
                <a:latin typeface="Calibri" pitchFamily="34" charset="0"/>
              </a:rPr>
              <a:t> and the </a:t>
            </a:r>
            <a:r>
              <a:rPr lang="en-US" altLang="en-US" dirty="0" smtClean="0">
                <a:solidFill>
                  <a:srgbClr val="0070C0"/>
                </a:solidFill>
                <a:latin typeface="Calibri" pitchFamily="34" charset="0"/>
              </a:rPr>
              <a:t>source code file</a:t>
            </a:r>
            <a:r>
              <a:rPr lang="en-US" altLang="en-US" dirty="0" smtClean="0">
                <a:latin typeface="Calibri" pitchFamily="34" charset="0"/>
              </a:rPr>
              <a:t>.</a:t>
            </a:r>
          </a:p>
          <a:p>
            <a:pPr lvl="1"/>
            <a:r>
              <a:rPr lang="en-US" altLang="en-US" sz="2000" dirty="0" smtClean="0">
                <a:latin typeface="Calibri" pitchFamily="34" charset="0"/>
              </a:rPr>
              <a:t>draw heavily on knowledge specific to the software engineering domain</a:t>
            </a:r>
          </a:p>
          <a:p>
            <a:pPr lvl="1"/>
            <a:r>
              <a:rPr lang="en-US" altLang="en-US" sz="2000" dirty="0" smtClean="0">
                <a:latin typeface="Calibri" pitchFamily="34" charset="0"/>
              </a:rPr>
              <a:t>functional decompositions of source code files into methods, API descriptions of library components used in the code, the bug-fixing history, and the code change history</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365">
                                            <p:txEl>
                                              <p:pRg st="1" end="1"/>
                                            </p:txEl>
                                          </p:spTgt>
                                        </p:tgtEl>
                                        <p:attrNameLst>
                                          <p:attrName>style.visibility</p:attrName>
                                        </p:attrNameLst>
                                      </p:cBhvr>
                                      <p:to>
                                        <p:strVal val="visible"/>
                                      </p:to>
                                    </p:set>
                                    <p:animEffect transition="in" filter="fade">
                                      <p:cBhvr>
                                        <p:cTn id="7" dur="500"/>
                                        <p:tgtEl>
                                          <p:spTgt spid="1536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365">
                                            <p:txEl>
                                              <p:pRg st="2" end="2"/>
                                            </p:txEl>
                                          </p:spTgt>
                                        </p:tgtEl>
                                        <p:attrNameLst>
                                          <p:attrName>style.visibility</p:attrName>
                                        </p:attrNameLst>
                                      </p:cBhvr>
                                      <p:to>
                                        <p:strVal val="visible"/>
                                      </p:to>
                                    </p:set>
                                    <p:animEffect transition="in" filter="fade">
                                      <p:cBhvr>
                                        <p:cTn id="12" dur="500"/>
                                        <p:tgtEl>
                                          <p:spTgt spid="1536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365">
                                            <p:txEl>
                                              <p:pRg st="3" end="3"/>
                                            </p:txEl>
                                          </p:spTgt>
                                        </p:tgtEl>
                                        <p:attrNameLst>
                                          <p:attrName>style.visibility</p:attrName>
                                        </p:attrNameLst>
                                      </p:cBhvr>
                                      <p:to>
                                        <p:strVal val="visible"/>
                                      </p:to>
                                    </p:set>
                                    <p:animEffect transition="in" filter="fade">
                                      <p:cBhvr>
                                        <p:cTn id="17" dur="500"/>
                                        <p:tgtEl>
                                          <p:spTgt spid="1536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365">
                                            <p:txEl>
                                              <p:pRg st="4" end="4"/>
                                            </p:txEl>
                                          </p:spTgt>
                                        </p:tgtEl>
                                        <p:attrNameLst>
                                          <p:attrName>style.visibility</p:attrName>
                                        </p:attrNameLst>
                                      </p:cBhvr>
                                      <p:to>
                                        <p:strVal val="visible"/>
                                      </p:to>
                                    </p:set>
                                    <p:animEffect transition="in" filter="fade">
                                      <p:cBhvr>
                                        <p:cTn id="22" dur="500"/>
                                        <p:tgtEl>
                                          <p:spTgt spid="1536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ibbons">
  <a:themeElements>
    <a:clrScheme name="">
      <a:dk1>
        <a:srgbClr val="000000"/>
      </a:dk1>
      <a:lt1>
        <a:srgbClr val="EAEAEA"/>
      </a:lt1>
      <a:dk2>
        <a:srgbClr val="000000"/>
      </a:dk2>
      <a:lt2>
        <a:srgbClr val="220011"/>
      </a:lt2>
      <a:accent1>
        <a:srgbClr val="777777"/>
      </a:accent1>
      <a:accent2>
        <a:srgbClr val="245443"/>
      </a:accent2>
      <a:accent3>
        <a:srgbClr val="F3F3F3"/>
      </a:accent3>
      <a:accent4>
        <a:srgbClr val="000000"/>
      </a:accent4>
      <a:accent5>
        <a:srgbClr val="BDBDBD"/>
      </a:accent5>
      <a:accent6>
        <a:srgbClr val="204B3C"/>
      </a:accent6>
      <a:hlink>
        <a:srgbClr val="2E8C5D"/>
      </a:hlink>
      <a:folHlink>
        <a:srgbClr val="5F955B"/>
      </a:folHlink>
    </a:clrScheme>
    <a:fontScheme name="Ribbons">
      <a:majorFont>
        <a:latin typeface="Frutiger 55 Roman"/>
        <a:ea typeface=""/>
        <a:cs typeface=""/>
      </a:majorFont>
      <a:minorFont>
        <a:latin typeface="Frutiger 55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Arial" charset="0"/>
          </a:defRPr>
        </a:defPPr>
      </a:lstStyle>
    </a:lnDef>
  </a:objectDefaults>
  <a:extraClrSchemeLst>
    <a:extraClrScheme>
      <a:clrScheme name="Ribbons 1">
        <a:dk1>
          <a:srgbClr val="220011"/>
        </a:dk1>
        <a:lt1>
          <a:srgbClr val="FFFFCC"/>
        </a:lt1>
        <a:dk2>
          <a:srgbClr val="660033"/>
        </a:dk2>
        <a:lt2>
          <a:srgbClr val="FFCC00"/>
        </a:lt2>
        <a:accent1>
          <a:srgbClr val="CC0099"/>
        </a:accent1>
        <a:accent2>
          <a:srgbClr val="56002B"/>
        </a:accent2>
        <a:accent3>
          <a:srgbClr val="B8AAAD"/>
        </a:accent3>
        <a:accent4>
          <a:srgbClr val="DADAAE"/>
        </a:accent4>
        <a:accent5>
          <a:srgbClr val="E2AACA"/>
        </a:accent5>
        <a:accent6>
          <a:srgbClr val="4D0026"/>
        </a:accent6>
        <a:hlink>
          <a:srgbClr val="9C004E"/>
        </a:hlink>
        <a:folHlink>
          <a:srgbClr val="FF6600"/>
        </a:folHlink>
      </a:clrScheme>
      <a:clrMap bg1="dk2" tx1="lt1" bg2="dk1" tx2="lt2" accent1="accent1" accent2="accent2" accent3="accent3" accent4="accent4" accent5="accent5" accent6="accent6" hlink="hlink" folHlink="folHlink"/>
    </a:extraClrScheme>
    <a:extraClrScheme>
      <a:clrScheme name="Ribbons 2">
        <a:dk1>
          <a:srgbClr val="000F1E"/>
        </a:dk1>
        <a:lt1>
          <a:srgbClr val="FFFFFF"/>
        </a:lt1>
        <a:dk2>
          <a:srgbClr val="003366"/>
        </a:dk2>
        <a:lt2>
          <a:srgbClr val="33CCCC"/>
        </a:lt2>
        <a:accent1>
          <a:srgbClr val="006699"/>
        </a:accent1>
        <a:accent2>
          <a:srgbClr val="003366"/>
        </a:accent2>
        <a:accent3>
          <a:srgbClr val="AAADB8"/>
        </a:accent3>
        <a:accent4>
          <a:srgbClr val="DADADA"/>
        </a:accent4>
        <a:accent5>
          <a:srgbClr val="AAB8CA"/>
        </a:accent5>
        <a:accent6>
          <a:srgbClr val="002D5C"/>
        </a:accent6>
        <a:hlink>
          <a:srgbClr val="0099CC"/>
        </a:hlink>
        <a:folHlink>
          <a:srgbClr val="009999"/>
        </a:folHlink>
      </a:clrScheme>
      <a:clrMap bg1="dk2" tx1="lt1" bg2="dk1" tx2="lt2" accent1="accent1" accent2="accent2" accent3="accent3" accent4="accent4" accent5="accent5" accent6="accent6" hlink="hlink" folHlink="folHlink"/>
    </a:extraClrScheme>
    <a:extraClrScheme>
      <a:clrScheme name="Ribbons 3">
        <a:dk1>
          <a:srgbClr val="002F2E"/>
        </a:dk1>
        <a:lt1>
          <a:srgbClr val="FFFFFF"/>
        </a:lt1>
        <a:dk2>
          <a:srgbClr val="008080"/>
        </a:dk2>
        <a:lt2>
          <a:srgbClr val="66FFCC"/>
        </a:lt2>
        <a:accent1>
          <a:srgbClr val="0099CC"/>
        </a:accent1>
        <a:accent2>
          <a:srgbClr val="005250"/>
        </a:accent2>
        <a:accent3>
          <a:srgbClr val="AAC0C0"/>
        </a:accent3>
        <a:accent4>
          <a:srgbClr val="DADADA"/>
        </a:accent4>
        <a:accent5>
          <a:srgbClr val="AACAE2"/>
        </a:accent5>
        <a:accent6>
          <a:srgbClr val="004948"/>
        </a:accent6>
        <a:hlink>
          <a:srgbClr val="00CC99"/>
        </a:hlink>
        <a:folHlink>
          <a:srgbClr val="009999"/>
        </a:folHlink>
      </a:clrScheme>
      <a:clrMap bg1="dk2" tx1="lt1" bg2="dk1" tx2="lt2" accent1="accent1" accent2="accent2" accent3="accent3" accent4="accent4" accent5="accent5" accent6="accent6" hlink="hlink" folHlink="folHlink"/>
    </a:extraClrScheme>
    <a:extraClrScheme>
      <a:clrScheme name="Ribbons 4">
        <a:dk1>
          <a:srgbClr val="000022"/>
        </a:dk1>
        <a:lt1>
          <a:srgbClr val="FFFFFF"/>
        </a:lt1>
        <a:dk2>
          <a:srgbClr val="000066"/>
        </a:dk2>
        <a:lt2>
          <a:srgbClr val="FFCC00"/>
        </a:lt2>
        <a:accent1>
          <a:srgbClr val="666699"/>
        </a:accent1>
        <a:accent2>
          <a:srgbClr val="000048"/>
        </a:accent2>
        <a:accent3>
          <a:srgbClr val="AAAAB8"/>
        </a:accent3>
        <a:accent4>
          <a:srgbClr val="DADADA"/>
        </a:accent4>
        <a:accent5>
          <a:srgbClr val="B8B8CA"/>
        </a:accent5>
        <a:accent6>
          <a:srgbClr val="000040"/>
        </a:accent6>
        <a:hlink>
          <a:srgbClr val="9999FF"/>
        </a:hlink>
        <a:folHlink>
          <a:srgbClr val="000099"/>
        </a:folHlink>
      </a:clrScheme>
      <a:clrMap bg1="dk2" tx1="lt1" bg2="dk1" tx2="lt2" accent1="accent1" accent2="accent2" accent3="accent3" accent4="accent4" accent5="accent5" accent6="accent6" hlink="hlink" folHlink="folHlink"/>
    </a:extraClrScheme>
    <a:extraClrScheme>
      <a:clrScheme name="Ribbons 5">
        <a:dk1>
          <a:srgbClr val="663300"/>
        </a:dk1>
        <a:lt1>
          <a:srgbClr val="FFFFFF"/>
        </a:lt1>
        <a:dk2>
          <a:srgbClr val="000000"/>
        </a:dk2>
        <a:lt2>
          <a:srgbClr val="FFFF99"/>
        </a:lt2>
        <a:accent1>
          <a:srgbClr val="FFCC66"/>
        </a:accent1>
        <a:accent2>
          <a:srgbClr val="FFFFCC"/>
        </a:accent2>
        <a:accent3>
          <a:srgbClr val="FFFFFF"/>
        </a:accent3>
        <a:accent4>
          <a:srgbClr val="562A00"/>
        </a:accent4>
        <a:accent5>
          <a:srgbClr val="FFE2B8"/>
        </a:accent5>
        <a:accent6>
          <a:srgbClr val="E7E7B9"/>
        </a:accent6>
        <a:hlink>
          <a:srgbClr val="FFCC00"/>
        </a:hlink>
        <a:folHlink>
          <a:srgbClr val="FF7C80"/>
        </a:folHlink>
      </a:clrScheme>
      <a:clrMap bg1="lt1" tx1="dk1" bg2="lt2" tx2="dk2" accent1="accent1" accent2="accent2" accent3="accent3" accent4="accent4" accent5="accent5" accent6="accent6" hlink="hlink" folHlink="folHlink"/>
    </a:extraClrScheme>
    <a:extraClrScheme>
      <a:clrScheme name="Ribbons 6">
        <a:dk1>
          <a:srgbClr val="000000"/>
        </a:dk1>
        <a:lt1>
          <a:srgbClr val="FFFFFF"/>
        </a:lt1>
        <a:dk2>
          <a:srgbClr val="000000"/>
        </a:dk2>
        <a:lt2>
          <a:srgbClr val="C0C0C0"/>
        </a:lt2>
        <a:accent1>
          <a:srgbClr val="CBCBCB"/>
        </a:accent1>
        <a:accent2>
          <a:srgbClr val="EAEAEA"/>
        </a:accent2>
        <a:accent3>
          <a:srgbClr val="FFFFFF"/>
        </a:accent3>
        <a:accent4>
          <a:srgbClr val="000000"/>
        </a:accent4>
        <a:accent5>
          <a:srgbClr val="E2E2E2"/>
        </a:accent5>
        <a:accent6>
          <a:srgbClr val="D4D4D4"/>
        </a:accent6>
        <a:hlink>
          <a:srgbClr val="4D4D4D"/>
        </a:hlink>
        <a:folHlink>
          <a:srgbClr val="868686"/>
        </a:folHlink>
      </a:clrScheme>
      <a:clrMap bg1="lt1" tx1="dk1" bg2="lt2" tx2="dk2" accent1="accent1" accent2="accent2" accent3="accent3" accent4="accent4" accent5="accent5" accent6="accent6" hlink="hlink" folHlink="folHlink"/>
    </a:extraClrScheme>
    <a:extraClrScheme>
      <a:clrScheme name="Ribbons 7">
        <a:dk1>
          <a:srgbClr val="220011"/>
        </a:dk1>
        <a:lt1>
          <a:srgbClr val="FFFFFF"/>
        </a:lt1>
        <a:dk2>
          <a:srgbClr val="0F3A68"/>
        </a:dk2>
        <a:lt2>
          <a:srgbClr val="FFFFFF"/>
        </a:lt2>
        <a:accent1>
          <a:srgbClr val="CAD704"/>
        </a:accent1>
        <a:accent2>
          <a:srgbClr val="204658"/>
        </a:accent2>
        <a:accent3>
          <a:srgbClr val="AAAEB9"/>
        </a:accent3>
        <a:accent4>
          <a:srgbClr val="DADADA"/>
        </a:accent4>
        <a:accent5>
          <a:srgbClr val="E1E8AA"/>
        </a:accent5>
        <a:accent6>
          <a:srgbClr val="1C3F4F"/>
        </a:accent6>
        <a:hlink>
          <a:srgbClr val="9C004E"/>
        </a:hlink>
        <a:folHlink>
          <a:srgbClr val="FF6600"/>
        </a:folHlink>
      </a:clrScheme>
      <a:clrMap bg1="dk2" tx1="lt1" bg2="dk1" tx2="lt2" accent1="accent1" accent2="accent2" accent3="accent3" accent4="accent4" accent5="accent5" accent6="accent6" hlink="hlink" folHlink="folHlink"/>
    </a:extraClrScheme>
    <a:extraClrScheme>
      <a:clrScheme name="Ribbons 8">
        <a:dk1>
          <a:srgbClr val="220011"/>
        </a:dk1>
        <a:lt1>
          <a:srgbClr val="FFFFFF"/>
        </a:lt1>
        <a:dk2>
          <a:srgbClr val="0F3A68"/>
        </a:dk2>
        <a:lt2>
          <a:srgbClr val="FFFFFF"/>
        </a:lt2>
        <a:accent1>
          <a:srgbClr val="CAD704"/>
        </a:accent1>
        <a:accent2>
          <a:srgbClr val="204658"/>
        </a:accent2>
        <a:accent3>
          <a:srgbClr val="AAAEB9"/>
        </a:accent3>
        <a:accent4>
          <a:srgbClr val="DADADA"/>
        </a:accent4>
        <a:accent5>
          <a:srgbClr val="E1E8AA"/>
        </a:accent5>
        <a:accent6>
          <a:srgbClr val="1C3F4F"/>
        </a:accent6>
        <a:hlink>
          <a:srgbClr val="FFC94C"/>
        </a:hlink>
        <a:folHlink>
          <a:srgbClr val="F076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5326</TotalTime>
  <Words>5462</Words>
  <Application>Microsoft Office PowerPoint</Application>
  <PresentationFormat>全屏显示(4:3)</PresentationFormat>
  <Paragraphs>497</Paragraphs>
  <Slides>35</Slides>
  <Notes>35</Notes>
  <HiddenSlides>0</HiddenSlides>
  <MMClips>0</MMClips>
  <ScaleCrop>false</ScaleCrop>
  <HeadingPairs>
    <vt:vector size="4" baseType="variant">
      <vt:variant>
        <vt:lpstr>主题</vt:lpstr>
      </vt:variant>
      <vt:variant>
        <vt:i4>1</vt:i4>
      </vt:variant>
      <vt:variant>
        <vt:lpstr>幻灯片标题</vt:lpstr>
      </vt:variant>
      <vt:variant>
        <vt:i4>35</vt:i4>
      </vt:variant>
    </vt:vector>
  </HeadingPairs>
  <TitlesOfParts>
    <vt:vector size="36" baseType="lpstr">
      <vt:lpstr>Ribbons</vt:lpstr>
      <vt:lpstr>PowerPoint 演示文稿</vt:lpstr>
      <vt:lpstr>INTRODUCTION AND MOTIVATION</vt:lpstr>
      <vt:lpstr>INTRODUCTION AND MOTIVATION</vt:lpstr>
      <vt:lpstr>INTRODUCTION AND MOTIVATION</vt:lpstr>
      <vt:lpstr>INTRODUCTION AND MOTIVATION</vt:lpstr>
      <vt:lpstr>INTRODUCTION AND MOTIVATION</vt:lpstr>
      <vt:lpstr>INTRODUCTION AND MOTIVATION</vt:lpstr>
      <vt:lpstr>INTRODUCTION AND MOTIVATION</vt:lpstr>
      <vt:lpstr>INTRODUCTION AND MOTIVATION</vt:lpstr>
      <vt:lpstr>RANKING MODEL</vt:lpstr>
      <vt:lpstr>FEATURE ENGINEERING</vt:lpstr>
      <vt:lpstr>FEATURE ENGINEERING</vt:lpstr>
      <vt:lpstr>FEATURE ENGINEERING</vt:lpstr>
      <vt:lpstr>FEATURE ENGINEERING</vt:lpstr>
      <vt:lpstr>FEATURE ENGINEERING</vt:lpstr>
      <vt:lpstr>FEATURE ENGINEERING</vt:lpstr>
      <vt:lpstr>FEATURE ENGINEERING</vt:lpstr>
      <vt:lpstr>BENCHMARK DATASETS</vt:lpstr>
      <vt:lpstr>BENCHMARK DATASETS</vt:lpstr>
      <vt:lpstr>BENCHMARK DATASETS</vt:lpstr>
      <vt:lpstr>BENCHMARK DATASETS</vt:lpstr>
      <vt:lpstr>LEARNING-TO-RANK</vt:lpstr>
      <vt:lpstr>LEARNING-TO-RANK</vt:lpstr>
      <vt:lpstr>LEARNING-TO-RANK</vt:lpstr>
      <vt:lpstr>EVALUATION METRIC</vt:lpstr>
      <vt:lpstr>COMPARISONS</vt:lpstr>
      <vt:lpstr>COMPARISONS</vt:lpstr>
      <vt:lpstr>COMPARISONS</vt:lpstr>
      <vt:lpstr>COMPARISONS</vt:lpstr>
      <vt:lpstr>EVALUATION OF FEATURE UTILITY</vt:lpstr>
      <vt:lpstr>IMPACT OF TRAINING DATA SIZE</vt:lpstr>
      <vt:lpstr>RUNTIME PERFORMANCE</vt:lpstr>
      <vt:lpstr>RUNTIME PERFORMANCE</vt:lpstr>
      <vt:lpstr>CONCLUSION AND FUTURE WORK</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EDS Creative Services</dc:creator>
  <cp:lastModifiedBy>xin</cp:lastModifiedBy>
  <cp:revision>500</cp:revision>
  <cp:lastPrinted>2001-08-16T18:59:48Z</cp:lastPrinted>
  <dcterms:created xsi:type="dcterms:W3CDTF">2001-03-09T16:00:19Z</dcterms:created>
  <dcterms:modified xsi:type="dcterms:W3CDTF">2014-08-13T05:04:47Z</dcterms:modified>
</cp:coreProperties>
</file>