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90"/>
    <p:restoredTop sz="94695"/>
  </p:normalViewPr>
  <p:slideViewPr>
    <p:cSldViewPr snapToGrid="0" snapToObjects="1">
      <p:cViewPr varScale="1">
        <p:scale>
          <a:sx n="79" d="100"/>
          <a:sy n="79" d="100"/>
        </p:scale>
        <p:origin x="23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FDDE427-B60C-43AE-B513-11BC3ABE97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E348A42-C1D6-4337-BC42-DBD66CC5B67C}">
      <dgm:prSet/>
      <dgm:spPr/>
      <dgm:t>
        <a:bodyPr/>
        <a:lstStyle/>
        <a:p>
          <a:r>
            <a:rPr lang="en-US" b="0" i="0"/>
            <a:t>When you buy a house, you aren’t just buying a house. In a way, you’re buying a neighborhood.</a:t>
          </a:r>
          <a:endParaRPr lang="en-US"/>
        </a:p>
      </dgm:t>
    </dgm:pt>
    <dgm:pt modelId="{C2842F14-2948-4A5C-8F61-F7D37F936A4C}" type="parTrans" cxnId="{ACF585D5-4193-4634-8349-AB310B807811}">
      <dgm:prSet/>
      <dgm:spPr/>
      <dgm:t>
        <a:bodyPr/>
        <a:lstStyle/>
        <a:p>
          <a:endParaRPr lang="en-US"/>
        </a:p>
      </dgm:t>
    </dgm:pt>
    <dgm:pt modelId="{640A4E32-90F3-47F3-B4B8-9378D625E5D3}" type="sibTrans" cxnId="{ACF585D5-4193-4634-8349-AB310B807811}">
      <dgm:prSet/>
      <dgm:spPr/>
      <dgm:t>
        <a:bodyPr/>
        <a:lstStyle/>
        <a:p>
          <a:endParaRPr lang="en-US"/>
        </a:p>
      </dgm:t>
    </dgm:pt>
    <dgm:pt modelId="{8231B2A2-5CB4-4183-B229-8AA23C68B32B}">
      <dgm:prSet/>
      <dgm:spPr/>
      <dgm:t>
        <a:bodyPr/>
        <a:lstStyle/>
        <a:p>
          <a:r>
            <a:rPr lang="en-US" b="0" i="0"/>
            <a:t>This is a resident who is looking for houses or apartments in the boroughs of Toronto. This resident wants to find similar neighborhoods like the old one. This neighborhood may contain many places such as Grocery Store, Bank, Park, Shopping Mall, Restaurant, Pharmacy, Gym and School.</a:t>
          </a:r>
          <a:endParaRPr lang="en-US"/>
        </a:p>
      </dgm:t>
    </dgm:pt>
    <dgm:pt modelId="{5299317F-6C08-4275-8EDC-46259BB679A7}" type="parTrans" cxnId="{F508FC08-BBBF-4D28-8512-314835FC013A}">
      <dgm:prSet/>
      <dgm:spPr/>
      <dgm:t>
        <a:bodyPr/>
        <a:lstStyle/>
        <a:p>
          <a:endParaRPr lang="en-US"/>
        </a:p>
      </dgm:t>
    </dgm:pt>
    <dgm:pt modelId="{88374668-E82C-4D1D-93A9-1745B527FFC8}" type="sibTrans" cxnId="{F508FC08-BBBF-4D28-8512-314835FC013A}">
      <dgm:prSet/>
      <dgm:spPr/>
      <dgm:t>
        <a:bodyPr/>
        <a:lstStyle/>
        <a:p>
          <a:endParaRPr lang="en-US"/>
        </a:p>
      </dgm:t>
    </dgm:pt>
    <dgm:pt modelId="{6D6C2E26-6FAE-4C88-BBAF-8FACA9963ABA}">
      <dgm:prSet/>
      <dgm:spPr/>
      <dgm:t>
        <a:bodyPr/>
        <a:lstStyle/>
        <a:p>
          <a:r>
            <a:rPr lang="en-US" b="0" i="0"/>
            <a:t>This resident can assess new neighborhoods based on old neighborhood and find those most close options to make final decision.</a:t>
          </a:r>
          <a:endParaRPr lang="en-US"/>
        </a:p>
      </dgm:t>
    </dgm:pt>
    <dgm:pt modelId="{631C0E74-41B2-4738-BAB2-7DA2557DFDBF}" type="parTrans" cxnId="{F47E5495-4C8D-463E-A9EA-AB656531D5BE}">
      <dgm:prSet/>
      <dgm:spPr/>
      <dgm:t>
        <a:bodyPr/>
        <a:lstStyle/>
        <a:p>
          <a:endParaRPr lang="en-US"/>
        </a:p>
      </dgm:t>
    </dgm:pt>
    <dgm:pt modelId="{A9AC2249-849D-4B85-8114-64D746080132}" type="sibTrans" cxnId="{F47E5495-4C8D-463E-A9EA-AB656531D5BE}">
      <dgm:prSet/>
      <dgm:spPr/>
      <dgm:t>
        <a:bodyPr/>
        <a:lstStyle/>
        <a:p>
          <a:endParaRPr lang="en-US"/>
        </a:p>
      </dgm:t>
    </dgm:pt>
    <dgm:pt modelId="{BDCE0057-8D98-4D57-9C0A-2E7CBF4F4C59}" type="pres">
      <dgm:prSet presAssocID="{DFDDE427-B60C-43AE-B513-11BC3ABE97B7}" presName="root" presStyleCnt="0">
        <dgm:presLayoutVars>
          <dgm:dir/>
          <dgm:resizeHandles val="exact"/>
        </dgm:presLayoutVars>
      </dgm:prSet>
      <dgm:spPr/>
    </dgm:pt>
    <dgm:pt modelId="{D3DD1A4D-C964-4207-8282-571ECCD99059}" type="pres">
      <dgm:prSet presAssocID="{4E348A42-C1D6-4337-BC42-DBD66CC5B67C}" presName="compNode" presStyleCnt="0"/>
      <dgm:spPr/>
    </dgm:pt>
    <dgm:pt modelId="{D78E9CA5-C58E-40B0-B5B8-4AE1E86EE465}" type="pres">
      <dgm:prSet presAssocID="{4E348A42-C1D6-4337-BC42-DBD66CC5B67C}" presName="bgRect" presStyleLbl="bgShp" presStyleIdx="0" presStyleCnt="3"/>
      <dgm:spPr/>
    </dgm:pt>
    <dgm:pt modelId="{003E6F9A-664C-4E38-B567-B1CB555AA0D9}" type="pres">
      <dgm:prSet presAssocID="{4E348A42-C1D6-4337-BC42-DBD66CC5B6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8E12993A-E916-4291-96CA-D2B6272C2943}" type="pres">
      <dgm:prSet presAssocID="{4E348A42-C1D6-4337-BC42-DBD66CC5B67C}" presName="spaceRect" presStyleCnt="0"/>
      <dgm:spPr/>
    </dgm:pt>
    <dgm:pt modelId="{AEDB2C2D-4F25-4169-98F4-823B7969B45D}" type="pres">
      <dgm:prSet presAssocID="{4E348A42-C1D6-4337-BC42-DBD66CC5B67C}" presName="parTx" presStyleLbl="revTx" presStyleIdx="0" presStyleCnt="3">
        <dgm:presLayoutVars>
          <dgm:chMax val="0"/>
          <dgm:chPref val="0"/>
        </dgm:presLayoutVars>
      </dgm:prSet>
      <dgm:spPr/>
    </dgm:pt>
    <dgm:pt modelId="{923E714E-3B71-4D85-8392-0DEC7918821F}" type="pres">
      <dgm:prSet presAssocID="{640A4E32-90F3-47F3-B4B8-9378D625E5D3}" presName="sibTrans" presStyleCnt="0"/>
      <dgm:spPr/>
    </dgm:pt>
    <dgm:pt modelId="{F9122394-9E1C-4210-BF30-1E0C95FA16DC}" type="pres">
      <dgm:prSet presAssocID="{8231B2A2-5CB4-4183-B229-8AA23C68B32B}" presName="compNode" presStyleCnt="0"/>
      <dgm:spPr/>
    </dgm:pt>
    <dgm:pt modelId="{91F411E0-122C-4241-83E7-6134A2D402A5}" type="pres">
      <dgm:prSet presAssocID="{8231B2A2-5CB4-4183-B229-8AA23C68B32B}" presName="bgRect" presStyleLbl="bgShp" presStyleIdx="1" presStyleCnt="3"/>
      <dgm:spPr/>
    </dgm:pt>
    <dgm:pt modelId="{C1383E10-E242-4883-BBE1-C9222AD64507}" type="pres">
      <dgm:prSet presAssocID="{8231B2A2-5CB4-4183-B229-8AA23C68B3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D4E17C15-9897-45CC-8D8A-3FAB1ADEE3E8}" type="pres">
      <dgm:prSet presAssocID="{8231B2A2-5CB4-4183-B229-8AA23C68B32B}" presName="spaceRect" presStyleCnt="0"/>
      <dgm:spPr/>
    </dgm:pt>
    <dgm:pt modelId="{32C5AB03-431B-47F9-AB47-5327875F684F}" type="pres">
      <dgm:prSet presAssocID="{8231B2A2-5CB4-4183-B229-8AA23C68B32B}" presName="parTx" presStyleLbl="revTx" presStyleIdx="1" presStyleCnt="3">
        <dgm:presLayoutVars>
          <dgm:chMax val="0"/>
          <dgm:chPref val="0"/>
        </dgm:presLayoutVars>
      </dgm:prSet>
      <dgm:spPr/>
    </dgm:pt>
    <dgm:pt modelId="{147FBEC0-FA4B-4DBB-8829-AB37D59E18F3}" type="pres">
      <dgm:prSet presAssocID="{88374668-E82C-4D1D-93A9-1745B527FFC8}" presName="sibTrans" presStyleCnt="0"/>
      <dgm:spPr/>
    </dgm:pt>
    <dgm:pt modelId="{3DCF5A49-0B0D-40AE-A8DD-9289E60B5BDA}" type="pres">
      <dgm:prSet presAssocID="{6D6C2E26-6FAE-4C88-BBAF-8FACA9963ABA}" presName="compNode" presStyleCnt="0"/>
      <dgm:spPr/>
    </dgm:pt>
    <dgm:pt modelId="{D1CD037C-3F08-4B54-9658-BB452C22BFB9}" type="pres">
      <dgm:prSet presAssocID="{6D6C2E26-6FAE-4C88-BBAF-8FACA9963ABA}" presName="bgRect" presStyleLbl="bgShp" presStyleIdx="2" presStyleCnt="3"/>
      <dgm:spPr/>
    </dgm:pt>
    <dgm:pt modelId="{6F145B98-E4A5-43E9-ADF1-3F62DF1D4A1A}" type="pres">
      <dgm:prSet presAssocID="{6D6C2E26-6FAE-4C88-BBAF-8FACA9963A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E239F4B4-CF57-4D5F-AF4C-46F6B2B979E8}" type="pres">
      <dgm:prSet presAssocID="{6D6C2E26-6FAE-4C88-BBAF-8FACA9963ABA}" presName="spaceRect" presStyleCnt="0"/>
      <dgm:spPr/>
    </dgm:pt>
    <dgm:pt modelId="{EA88F929-68C0-4D63-8753-40F3316FC2F1}" type="pres">
      <dgm:prSet presAssocID="{6D6C2E26-6FAE-4C88-BBAF-8FACA9963ABA}" presName="parTx" presStyleLbl="revTx" presStyleIdx="2" presStyleCnt="3">
        <dgm:presLayoutVars>
          <dgm:chMax val="0"/>
          <dgm:chPref val="0"/>
        </dgm:presLayoutVars>
      </dgm:prSet>
      <dgm:spPr/>
    </dgm:pt>
  </dgm:ptLst>
  <dgm:cxnLst>
    <dgm:cxn modelId="{F508FC08-BBBF-4D28-8512-314835FC013A}" srcId="{DFDDE427-B60C-43AE-B513-11BC3ABE97B7}" destId="{8231B2A2-5CB4-4183-B229-8AA23C68B32B}" srcOrd="1" destOrd="0" parTransId="{5299317F-6C08-4275-8EDC-46259BB679A7}" sibTransId="{88374668-E82C-4D1D-93A9-1745B527FFC8}"/>
    <dgm:cxn modelId="{F5183A30-547E-49EC-88FC-4FEFAF06EB1E}" type="presOf" srcId="{4E348A42-C1D6-4337-BC42-DBD66CC5B67C}" destId="{AEDB2C2D-4F25-4169-98F4-823B7969B45D}" srcOrd="0" destOrd="0" presId="urn:microsoft.com/office/officeart/2018/2/layout/IconVerticalSolidList"/>
    <dgm:cxn modelId="{05DCF540-5D15-42B0-B25A-8DD5B111136C}" type="presOf" srcId="{6D6C2E26-6FAE-4C88-BBAF-8FACA9963ABA}" destId="{EA88F929-68C0-4D63-8753-40F3316FC2F1}" srcOrd="0" destOrd="0" presId="urn:microsoft.com/office/officeart/2018/2/layout/IconVerticalSolidList"/>
    <dgm:cxn modelId="{E2929781-C834-4F5A-9EDA-7ED3B201A1CA}" type="presOf" srcId="{DFDDE427-B60C-43AE-B513-11BC3ABE97B7}" destId="{BDCE0057-8D98-4D57-9C0A-2E7CBF4F4C59}" srcOrd="0" destOrd="0" presId="urn:microsoft.com/office/officeart/2018/2/layout/IconVerticalSolidList"/>
    <dgm:cxn modelId="{F47E5495-4C8D-463E-A9EA-AB656531D5BE}" srcId="{DFDDE427-B60C-43AE-B513-11BC3ABE97B7}" destId="{6D6C2E26-6FAE-4C88-BBAF-8FACA9963ABA}" srcOrd="2" destOrd="0" parTransId="{631C0E74-41B2-4738-BAB2-7DA2557DFDBF}" sibTransId="{A9AC2249-849D-4B85-8114-64D746080132}"/>
    <dgm:cxn modelId="{89C995B5-FC7B-4762-837B-BDE004C0DA02}" type="presOf" srcId="{8231B2A2-5CB4-4183-B229-8AA23C68B32B}" destId="{32C5AB03-431B-47F9-AB47-5327875F684F}" srcOrd="0" destOrd="0" presId="urn:microsoft.com/office/officeart/2018/2/layout/IconVerticalSolidList"/>
    <dgm:cxn modelId="{ACF585D5-4193-4634-8349-AB310B807811}" srcId="{DFDDE427-B60C-43AE-B513-11BC3ABE97B7}" destId="{4E348A42-C1D6-4337-BC42-DBD66CC5B67C}" srcOrd="0" destOrd="0" parTransId="{C2842F14-2948-4A5C-8F61-F7D37F936A4C}" sibTransId="{640A4E32-90F3-47F3-B4B8-9378D625E5D3}"/>
    <dgm:cxn modelId="{BEDC8AA0-9AF0-41F1-96CC-75769AE29DE5}" type="presParOf" srcId="{BDCE0057-8D98-4D57-9C0A-2E7CBF4F4C59}" destId="{D3DD1A4D-C964-4207-8282-571ECCD99059}" srcOrd="0" destOrd="0" presId="urn:microsoft.com/office/officeart/2018/2/layout/IconVerticalSolidList"/>
    <dgm:cxn modelId="{F62D05D6-7845-4E95-8A0F-D10B336C4299}" type="presParOf" srcId="{D3DD1A4D-C964-4207-8282-571ECCD99059}" destId="{D78E9CA5-C58E-40B0-B5B8-4AE1E86EE465}" srcOrd="0" destOrd="0" presId="urn:microsoft.com/office/officeart/2018/2/layout/IconVerticalSolidList"/>
    <dgm:cxn modelId="{94DCDC71-2053-4AD0-A939-A7D0A1739241}" type="presParOf" srcId="{D3DD1A4D-C964-4207-8282-571ECCD99059}" destId="{003E6F9A-664C-4E38-B567-B1CB555AA0D9}" srcOrd="1" destOrd="0" presId="urn:microsoft.com/office/officeart/2018/2/layout/IconVerticalSolidList"/>
    <dgm:cxn modelId="{79472D1A-1BB9-4214-9243-CACE70D35A5A}" type="presParOf" srcId="{D3DD1A4D-C964-4207-8282-571ECCD99059}" destId="{8E12993A-E916-4291-96CA-D2B6272C2943}" srcOrd="2" destOrd="0" presId="urn:microsoft.com/office/officeart/2018/2/layout/IconVerticalSolidList"/>
    <dgm:cxn modelId="{79127D82-1CB6-460C-8612-DF952D719E5C}" type="presParOf" srcId="{D3DD1A4D-C964-4207-8282-571ECCD99059}" destId="{AEDB2C2D-4F25-4169-98F4-823B7969B45D}" srcOrd="3" destOrd="0" presId="urn:microsoft.com/office/officeart/2018/2/layout/IconVerticalSolidList"/>
    <dgm:cxn modelId="{FEF96A0F-B35C-41E2-B7B6-8CD591FAE646}" type="presParOf" srcId="{BDCE0057-8D98-4D57-9C0A-2E7CBF4F4C59}" destId="{923E714E-3B71-4D85-8392-0DEC7918821F}" srcOrd="1" destOrd="0" presId="urn:microsoft.com/office/officeart/2018/2/layout/IconVerticalSolidList"/>
    <dgm:cxn modelId="{E3C98F8D-3D5E-4655-8B18-5B7C8CB27ED5}" type="presParOf" srcId="{BDCE0057-8D98-4D57-9C0A-2E7CBF4F4C59}" destId="{F9122394-9E1C-4210-BF30-1E0C95FA16DC}" srcOrd="2" destOrd="0" presId="urn:microsoft.com/office/officeart/2018/2/layout/IconVerticalSolidList"/>
    <dgm:cxn modelId="{11473BD1-9682-48FB-BCE0-046354A1A163}" type="presParOf" srcId="{F9122394-9E1C-4210-BF30-1E0C95FA16DC}" destId="{91F411E0-122C-4241-83E7-6134A2D402A5}" srcOrd="0" destOrd="0" presId="urn:microsoft.com/office/officeart/2018/2/layout/IconVerticalSolidList"/>
    <dgm:cxn modelId="{E712D9D7-D9B4-4498-9719-AD637094DAEF}" type="presParOf" srcId="{F9122394-9E1C-4210-BF30-1E0C95FA16DC}" destId="{C1383E10-E242-4883-BBE1-C9222AD64507}" srcOrd="1" destOrd="0" presId="urn:microsoft.com/office/officeart/2018/2/layout/IconVerticalSolidList"/>
    <dgm:cxn modelId="{3D2623E1-3801-4898-99CD-7D41249636A2}" type="presParOf" srcId="{F9122394-9E1C-4210-BF30-1E0C95FA16DC}" destId="{D4E17C15-9897-45CC-8D8A-3FAB1ADEE3E8}" srcOrd="2" destOrd="0" presId="urn:microsoft.com/office/officeart/2018/2/layout/IconVerticalSolidList"/>
    <dgm:cxn modelId="{F2884755-E9BC-4517-8067-E0CD69AA48F9}" type="presParOf" srcId="{F9122394-9E1C-4210-BF30-1E0C95FA16DC}" destId="{32C5AB03-431B-47F9-AB47-5327875F684F}" srcOrd="3" destOrd="0" presId="urn:microsoft.com/office/officeart/2018/2/layout/IconVerticalSolidList"/>
    <dgm:cxn modelId="{21D98AC6-80D5-4D91-9D01-3ACC67026ACF}" type="presParOf" srcId="{BDCE0057-8D98-4D57-9C0A-2E7CBF4F4C59}" destId="{147FBEC0-FA4B-4DBB-8829-AB37D59E18F3}" srcOrd="3" destOrd="0" presId="urn:microsoft.com/office/officeart/2018/2/layout/IconVerticalSolidList"/>
    <dgm:cxn modelId="{ED64F9CD-B5D2-4173-9DF9-F5CE4085B5C0}" type="presParOf" srcId="{BDCE0057-8D98-4D57-9C0A-2E7CBF4F4C59}" destId="{3DCF5A49-0B0D-40AE-A8DD-9289E60B5BDA}" srcOrd="4" destOrd="0" presId="urn:microsoft.com/office/officeart/2018/2/layout/IconVerticalSolidList"/>
    <dgm:cxn modelId="{FAB879D5-5007-4A80-99AA-969C4FC3A65B}" type="presParOf" srcId="{3DCF5A49-0B0D-40AE-A8DD-9289E60B5BDA}" destId="{D1CD037C-3F08-4B54-9658-BB452C22BFB9}" srcOrd="0" destOrd="0" presId="urn:microsoft.com/office/officeart/2018/2/layout/IconVerticalSolidList"/>
    <dgm:cxn modelId="{706D4244-6818-41B0-AA99-1CC43D3C7AED}" type="presParOf" srcId="{3DCF5A49-0B0D-40AE-A8DD-9289E60B5BDA}" destId="{6F145B98-E4A5-43E9-ADF1-3F62DF1D4A1A}" srcOrd="1" destOrd="0" presId="urn:microsoft.com/office/officeart/2018/2/layout/IconVerticalSolidList"/>
    <dgm:cxn modelId="{BAA1CF03-8AC6-4D29-B6A2-8C5E5DDA48E4}" type="presParOf" srcId="{3DCF5A49-0B0D-40AE-A8DD-9289E60B5BDA}" destId="{E239F4B4-CF57-4D5F-AF4C-46F6B2B979E8}" srcOrd="2" destOrd="0" presId="urn:microsoft.com/office/officeart/2018/2/layout/IconVerticalSolidList"/>
    <dgm:cxn modelId="{7E4FC5BB-5C6C-4876-96AB-6F387A823DBE}" type="presParOf" srcId="{3DCF5A49-0B0D-40AE-A8DD-9289E60B5BDA}" destId="{EA88F929-68C0-4D63-8753-40F3316FC2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E9CA5-C58E-40B0-B5B8-4AE1E86EE465}">
      <dsp:nvSpPr>
        <dsp:cNvPr id="0" name=""/>
        <dsp:cNvSpPr/>
      </dsp:nvSpPr>
      <dsp:spPr>
        <a:xfrm>
          <a:off x="0" y="5121"/>
          <a:ext cx="6391275" cy="15187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E6F9A-664C-4E38-B567-B1CB555AA0D9}">
      <dsp:nvSpPr>
        <dsp:cNvPr id="0" name=""/>
        <dsp:cNvSpPr/>
      </dsp:nvSpPr>
      <dsp:spPr>
        <a:xfrm>
          <a:off x="459428" y="346845"/>
          <a:ext cx="836141" cy="835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B2C2D-4F25-4169-98F4-823B7969B45D}">
      <dsp:nvSpPr>
        <dsp:cNvPr id="0" name=""/>
        <dsp:cNvSpPr/>
      </dsp:nvSpPr>
      <dsp:spPr>
        <a:xfrm>
          <a:off x="1754999" y="5121"/>
          <a:ext cx="4496703" cy="152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94" tIns="160894" rIns="160894" bIns="160894" numCol="1" spcCol="1270" anchor="ctr" anchorCtr="0">
          <a:noAutofit/>
        </a:bodyPr>
        <a:lstStyle/>
        <a:p>
          <a:pPr marL="0" lvl="0" indent="0" algn="l" defTabSz="622300">
            <a:lnSpc>
              <a:spcPct val="90000"/>
            </a:lnSpc>
            <a:spcBef>
              <a:spcPct val="0"/>
            </a:spcBef>
            <a:spcAft>
              <a:spcPct val="35000"/>
            </a:spcAft>
            <a:buNone/>
          </a:pPr>
          <a:r>
            <a:rPr lang="en-US" sz="1400" b="0" i="0" kern="1200"/>
            <a:t>When you buy a house, you aren’t just buying a house. In a way, you’re buying a neighborhood.</a:t>
          </a:r>
          <a:endParaRPr lang="en-US" sz="1400" kern="1200"/>
        </a:p>
      </dsp:txBody>
      <dsp:txXfrm>
        <a:off x="1754999" y="5121"/>
        <a:ext cx="4496703" cy="1520258"/>
      </dsp:txXfrm>
    </dsp:sp>
    <dsp:sp modelId="{91F411E0-122C-4241-83E7-6134A2D402A5}">
      <dsp:nvSpPr>
        <dsp:cNvPr id="0" name=""/>
        <dsp:cNvSpPr/>
      </dsp:nvSpPr>
      <dsp:spPr>
        <a:xfrm>
          <a:off x="0" y="1863214"/>
          <a:ext cx="6391275" cy="15187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383E10-E242-4883-BBE1-C9222AD64507}">
      <dsp:nvSpPr>
        <dsp:cNvPr id="0" name=""/>
        <dsp:cNvSpPr/>
      </dsp:nvSpPr>
      <dsp:spPr>
        <a:xfrm>
          <a:off x="459428" y="2204938"/>
          <a:ext cx="836141" cy="835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C5AB03-431B-47F9-AB47-5327875F684F}">
      <dsp:nvSpPr>
        <dsp:cNvPr id="0" name=""/>
        <dsp:cNvSpPr/>
      </dsp:nvSpPr>
      <dsp:spPr>
        <a:xfrm>
          <a:off x="1754999" y="1863214"/>
          <a:ext cx="4496703" cy="152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94" tIns="160894" rIns="160894" bIns="160894" numCol="1" spcCol="1270" anchor="ctr" anchorCtr="0">
          <a:noAutofit/>
        </a:bodyPr>
        <a:lstStyle/>
        <a:p>
          <a:pPr marL="0" lvl="0" indent="0" algn="l" defTabSz="622300">
            <a:lnSpc>
              <a:spcPct val="90000"/>
            </a:lnSpc>
            <a:spcBef>
              <a:spcPct val="0"/>
            </a:spcBef>
            <a:spcAft>
              <a:spcPct val="35000"/>
            </a:spcAft>
            <a:buNone/>
          </a:pPr>
          <a:r>
            <a:rPr lang="en-US" sz="1400" b="0" i="0" kern="1200"/>
            <a:t>This is a resident who is looking for houses or apartments in the boroughs of Toronto. This resident wants to find similar neighborhoods like the old one. This neighborhood may contain many places such as Grocery Store, Bank, Park, Shopping Mall, Restaurant, Pharmacy, Gym and School.</a:t>
          </a:r>
          <a:endParaRPr lang="en-US" sz="1400" kern="1200"/>
        </a:p>
      </dsp:txBody>
      <dsp:txXfrm>
        <a:off x="1754999" y="1863214"/>
        <a:ext cx="4496703" cy="1520258"/>
      </dsp:txXfrm>
    </dsp:sp>
    <dsp:sp modelId="{D1CD037C-3F08-4B54-9658-BB452C22BFB9}">
      <dsp:nvSpPr>
        <dsp:cNvPr id="0" name=""/>
        <dsp:cNvSpPr/>
      </dsp:nvSpPr>
      <dsp:spPr>
        <a:xfrm>
          <a:off x="0" y="3721307"/>
          <a:ext cx="6391275" cy="15187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45B98-E4A5-43E9-ADF1-3F62DF1D4A1A}">
      <dsp:nvSpPr>
        <dsp:cNvPr id="0" name=""/>
        <dsp:cNvSpPr/>
      </dsp:nvSpPr>
      <dsp:spPr>
        <a:xfrm>
          <a:off x="459428" y="4063031"/>
          <a:ext cx="836141" cy="835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8F929-68C0-4D63-8753-40F3316FC2F1}">
      <dsp:nvSpPr>
        <dsp:cNvPr id="0" name=""/>
        <dsp:cNvSpPr/>
      </dsp:nvSpPr>
      <dsp:spPr>
        <a:xfrm>
          <a:off x="1754999" y="3721307"/>
          <a:ext cx="4496703" cy="152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94" tIns="160894" rIns="160894" bIns="160894" numCol="1" spcCol="1270" anchor="ctr" anchorCtr="0">
          <a:noAutofit/>
        </a:bodyPr>
        <a:lstStyle/>
        <a:p>
          <a:pPr marL="0" lvl="0" indent="0" algn="l" defTabSz="622300">
            <a:lnSpc>
              <a:spcPct val="90000"/>
            </a:lnSpc>
            <a:spcBef>
              <a:spcPct val="0"/>
            </a:spcBef>
            <a:spcAft>
              <a:spcPct val="35000"/>
            </a:spcAft>
            <a:buNone/>
          </a:pPr>
          <a:r>
            <a:rPr lang="en-US" sz="1400" b="0" i="0" kern="1200"/>
            <a:t>This resident can assess new neighborhoods based on old neighborhood and find those most close options to make final decision.</a:t>
          </a:r>
          <a:endParaRPr lang="en-US" sz="1400" kern="1200"/>
        </a:p>
      </dsp:txBody>
      <dsp:txXfrm>
        <a:off x="1754999" y="3721307"/>
        <a:ext cx="4496703" cy="15202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D20-8758-9C47-B54C-87E2EA9F8F9E}"/>
              </a:ext>
            </a:extLst>
          </p:cNvPr>
          <p:cNvSpPr>
            <a:spLocks noGrp="1"/>
          </p:cNvSpPr>
          <p:nvPr>
            <p:ph type="ctrTitle"/>
          </p:nvPr>
        </p:nvSpPr>
        <p:spPr/>
        <p:txBody>
          <a:bodyPr/>
          <a:lstStyle/>
          <a:p>
            <a:r>
              <a:rPr lang="en-US" dirty="0"/>
              <a:t>Recommendation System for Neighborhoods</a:t>
            </a:r>
          </a:p>
        </p:txBody>
      </p:sp>
      <p:sp>
        <p:nvSpPr>
          <p:cNvPr id="3" name="Subtitle 2">
            <a:extLst>
              <a:ext uri="{FF2B5EF4-FFF2-40B4-BE49-F238E27FC236}">
                <a16:creationId xmlns:a16="http://schemas.microsoft.com/office/drawing/2014/main" id="{D30999AE-8C2C-2043-B96C-2FCA28A4A49B}"/>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0902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676121F-E6B8-3146-B6AD-5D59661C186B}"/>
              </a:ext>
            </a:extLst>
          </p:cNvPr>
          <p:cNvSpPr>
            <a:spLocks noGrp="1"/>
          </p:cNvSpPr>
          <p:nvPr>
            <p:ph type="title"/>
          </p:nvPr>
        </p:nvSpPr>
        <p:spPr>
          <a:xfrm>
            <a:off x="1154955" y="973667"/>
            <a:ext cx="2942210" cy="4833745"/>
          </a:xfrm>
        </p:spPr>
        <p:txBody>
          <a:bodyPr>
            <a:normAutofit/>
          </a:bodyPr>
          <a:lstStyle/>
          <a:p>
            <a:r>
              <a:rPr lang="en-US" sz="2300">
                <a:solidFill>
                  <a:srgbClr val="EBEBEB"/>
                </a:solidFill>
              </a:rPr>
              <a:t>Recommendation System</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FE56B2B-0450-4F90-9D48-A875D3D98444}"/>
              </a:ext>
            </a:extLst>
          </p:cNvPr>
          <p:cNvGraphicFramePr>
            <a:graphicFrameLocks noGrp="1"/>
          </p:cNvGraphicFramePr>
          <p:nvPr>
            <p:ph idx="1"/>
            <p:extLst>
              <p:ext uri="{D42A27DB-BD31-4B8C-83A1-F6EECF244321}">
                <p14:modId xmlns:p14="http://schemas.microsoft.com/office/powerpoint/2010/main" val="287259454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80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78A8584E-C1DB-DC44-9426-AD2C414BE9D3}"/>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Data </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EDC57C-8573-0E46-BD5B-7B5A400EF565}"/>
              </a:ext>
            </a:extLst>
          </p:cNvPr>
          <p:cNvSpPr>
            <a:spLocks noGrp="1"/>
          </p:cNvSpPr>
          <p:nvPr>
            <p:ph idx="1"/>
          </p:nvPr>
        </p:nvSpPr>
        <p:spPr>
          <a:xfrm>
            <a:off x="4678424" y="1059025"/>
            <a:ext cx="5302189" cy="4739950"/>
          </a:xfrm>
        </p:spPr>
        <p:txBody>
          <a:bodyPr anchor="ctr">
            <a:normAutofit/>
          </a:bodyPr>
          <a:lstStyle/>
          <a:p>
            <a:pPr>
              <a:lnSpc>
                <a:spcPct val="90000"/>
              </a:lnSpc>
            </a:pPr>
            <a:r>
              <a:rPr lang="en-US">
                <a:solidFill>
                  <a:schemeClr val="tx1"/>
                </a:solidFill>
              </a:rPr>
              <a:t>We will need geo-locational data about the neighborhoods in borough.</a:t>
            </a:r>
          </a:p>
          <a:p>
            <a:pPr marL="0" indent="0">
              <a:lnSpc>
                <a:spcPct val="90000"/>
              </a:lnSpc>
              <a:buNone/>
            </a:pPr>
            <a:r>
              <a:rPr lang="en-US">
                <a:solidFill>
                  <a:schemeClr val="tx1"/>
                </a:solidFill>
              </a:rPr>
              <a:t>Those data included neighborhoods’ name, latitude and longitude. If we know neighborhood names in the borough, we can use geopy library to get the latitude and longitude values of neighborhood. And we can use Folium to visualize those neighborhoods on map.</a:t>
            </a:r>
          </a:p>
          <a:p>
            <a:pPr>
              <a:lnSpc>
                <a:spcPct val="90000"/>
              </a:lnSpc>
            </a:pPr>
            <a:r>
              <a:rPr lang="en-US">
                <a:solidFill>
                  <a:schemeClr val="tx1"/>
                </a:solidFill>
              </a:rPr>
              <a:t>We will need venues data in neighborhoods. </a:t>
            </a:r>
          </a:p>
          <a:p>
            <a:pPr marL="0" indent="0">
              <a:lnSpc>
                <a:spcPct val="90000"/>
              </a:lnSpc>
              <a:buNone/>
            </a:pPr>
            <a:r>
              <a:rPr lang="en-US">
                <a:solidFill>
                  <a:schemeClr val="tx1"/>
                </a:solidFill>
              </a:rPr>
              <a:t>If we have the neighborhood name, latitude and longitude, we can use Foursquare to get venues data in the neighborhood in certain distance. The venues data included venue name, location, latitude, longitude, distance and PostalCode.</a:t>
            </a:r>
          </a:p>
        </p:txBody>
      </p:sp>
    </p:spTree>
    <p:extLst>
      <p:ext uri="{BB962C8B-B14F-4D97-AF65-F5344CB8AC3E}">
        <p14:creationId xmlns:p14="http://schemas.microsoft.com/office/powerpoint/2010/main" val="13932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Shape 24">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2"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D013F18F-2E27-994E-A095-9971A88C6849}"/>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Data Analyze</a:t>
            </a:r>
          </a:p>
        </p:txBody>
      </p:sp>
      <p:sp>
        <p:nvSpPr>
          <p:cNvPr id="3" name="Content Placeholder 2">
            <a:extLst>
              <a:ext uri="{FF2B5EF4-FFF2-40B4-BE49-F238E27FC236}">
                <a16:creationId xmlns:a16="http://schemas.microsoft.com/office/drawing/2014/main" id="{47607434-5776-394E-AD1E-6F17940DDF59}"/>
              </a:ext>
            </a:extLst>
          </p:cNvPr>
          <p:cNvSpPr>
            <a:spLocks noGrp="1"/>
          </p:cNvSpPr>
          <p:nvPr>
            <p:ph idx="1"/>
          </p:nvPr>
        </p:nvSpPr>
        <p:spPr>
          <a:xfrm>
            <a:off x="5290077" y="437513"/>
            <a:ext cx="5502614" cy="5954325"/>
          </a:xfrm>
        </p:spPr>
        <p:txBody>
          <a:bodyPr anchor="ctr">
            <a:normAutofit/>
          </a:bodyPr>
          <a:lstStyle/>
          <a:p>
            <a:pPr marL="0" indent="0">
              <a:buNone/>
            </a:pPr>
            <a:r>
              <a:rPr lang="en-US" sz="2000" b="1"/>
              <a:t>Foursquare</a:t>
            </a:r>
          </a:p>
          <a:p>
            <a:pPr marL="0" indent="0">
              <a:buNone/>
            </a:pPr>
            <a:r>
              <a:rPr lang="en-US" sz="2000" b="1"/>
              <a:t>Folium</a:t>
            </a:r>
          </a:p>
          <a:p>
            <a:endParaRPr lang="en-US" sz="2000" b="1"/>
          </a:p>
          <a:p>
            <a:r>
              <a:rPr lang="en-US" sz="2000"/>
              <a:t>Base neighborhood data with Borough name,</a:t>
            </a:r>
          </a:p>
          <a:p>
            <a:r>
              <a:rPr lang="en-US" sz="2000"/>
              <a:t>Find latitude and longitude.</a:t>
            </a:r>
            <a:endParaRPr lang="en-US" sz="2000" b="1"/>
          </a:p>
          <a:p>
            <a:r>
              <a:rPr lang="en-US" sz="2000"/>
              <a:t>Find venue name and category in neighborhoods. </a:t>
            </a:r>
          </a:p>
          <a:p>
            <a:endParaRPr lang="en-US" sz="2000"/>
          </a:p>
        </p:txBody>
      </p:sp>
    </p:spTree>
    <p:extLst>
      <p:ext uri="{BB962C8B-B14F-4D97-AF65-F5344CB8AC3E}">
        <p14:creationId xmlns:p14="http://schemas.microsoft.com/office/powerpoint/2010/main" val="309024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D742E62-D0CA-4DEC-815B-5ED27845B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Oval 15">
            <a:extLst>
              <a:ext uri="{FF2B5EF4-FFF2-40B4-BE49-F238E27FC236}">
                <a16:creationId xmlns:a16="http://schemas.microsoft.com/office/drawing/2014/main" id="{6ADD3D29-FB68-4A1C-B0DE-CAF42F284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24822E8D-300D-45E7-9F98-BDEC7436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Shape 19">
            <a:extLst>
              <a:ext uri="{FF2B5EF4-FFF2-40B4-BE49-F238E27FC236}">
                <a16:creationId xmlns:a16="http://schemas.microsoft.com/office/drawing/2014/main" id="{07C953DC-E764-4B76-B359-52546F4CA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2" name="Freeform 5">
            <a:extLst>
              <a:ext uri="{FF2B5EF4-FFF2-40B4-BE49-F238E27FC236}">
                <a16:creationId xmlns:a16="http://schemas.microsoft.com/office/drawing/2014/main" id="{C187CEFC-9032-481B-B8CA-A323593DD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4" name="Freeform 5">
            <a:extLst>
              <a:ext uri="{FF2B5EF4-FFF2-40B4-BE49-F238E27FC236}">
                <a16:creationId xmlns:a16="http://schemas.microsoft.com/office/drawing/2014/main" id="{4CB87468-9225-4E6A-A5B7-B47F08B34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234249D-5AD6-674B-82F6-42452B34C2EA}"/>
              </a:ext>
            </a:extLst>
          </p:cNvPr>
          <p:cNvSpPr>
            <a:spLocks noGrp="1"/>
          </p:cNvSpPr>
          <p:nvPr>
            <p:ph type="title"/>
          </p:nvPr>
        </p:nvSpPr>
        <p:spPr>
          <a:xfrm>
            <a:off x="639098" y="629265"/>
            <a:ext cx="6072776" cy="1622322"/>
          </a:xfrm>
        </p:spPr>
        <p:txBody>
          <a:bodyPr>
            <a:normAutofit/>
          </a:bodyPr>
          <a:lstStyle/>
          <a:p>
            <a:r>
              <a:rPr lang="en-US">
                <a:solidFill>
                  <a:schemeClr val="tx1"/>
                </a:solidFill>
              </a:rPr>
              <a:t>K-Means Model</a:t>
            </a:r>
          </a:p>
        </p:txBody>
      </p:sp>
      <p:pic>
        <p:nvPicPr>
          <p:cNvPr id="5" name="Content Placeholder 4" descr="A close up of a map&#10;&#10;Description automatically generated">
            <a:extLst>
              <a:ext uri="{FF2B5EF4-FFF2-40B4-BE49-F238E27FC236}">
                <a16:creationId xmlns:a16="http://schemas.microsoft.com/office/drawing/2014/main" id="{EB85EBD0-BE98-714E-9328-43B40F9BBD1F}"/>
              </a:ext>
            </a:extLst>
          </p:cNvPr>
          <p:cNvPicPr>
            <a:picLocks noChangeAspect="1"/>
          </p:cNvPicPr>
          <p:nvPr/>
        </p:nvPicPr>
        <p:blipFill rotWithShape="1">
          <a:blip r:embed="rId2"/>
          <a:srcRect r="8294" b="-4"/>
          <a:stretch/>
        </p:blipFill>
        <p:spPr>
          <a:xfrm>
            <a:off x="7418225" y="645107"/>
            <a:ext cx="4125318" cy="2710388"/>
          </a:xfrm>
          <a:prstGeom prst="rect">
            <a:avLst/>
          </a:prstGeom>
        </p:spPr>
      </p:pic>
      <p:sp>
        <p:nvSpPr>
          <p:cNvPr id="26" name="Rectangle 25">
            <a:extLst>
              <a:ext uri="{FF2B5EF4-FFF2-40B4-BE49-F238E27FC236}">
                <a16:creationId xmlns:a16="http://schemas.microsoft.com/office/drawing/2014/main" id="{7296B8E7-1A3F-4C7F-A120-29E90E593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C8CA1B4C-ACFF-4DCE-AA0D-A4D36C9E8BE9}"/>
              </a:ext>
            </a:extLst>
          </p:cNvPr>
          <p:cNvSpPr>
            <a:spLocks noGrp="1"/>
          </p:cNvSpPr>
          <p:nvPr>
            <p:ph idx="1"/>
          </p:nvPr>
        </p:nvSpPr>
        <p:spPr>
          <a:xfrm>
            <a:off x="639098" y="2418735"/>
            <a:ext cx="6072776" cy="3811740"/>
          </a:xfrm>
        </p:spPr>
        <p:txBody>
          <a:bodyPr anchor="ctr">
            <a:normAutofit/>
          </a:bodyPr>
          <a:lstStyle/>
          <a:p>
            <a:pPr marL="0" indent="0">
              <a:buNone/>
            </a:pPr>
            <a:r>
              <a:rPr lang="en-US" dirty="0"/>
              <a:t>We choose K-means Clustering Model to cluster all neighborhoods. K-means Modeling can use in neighborhood segmentation. With K-means Modeling, neighborhoods can be clustered to k partitions. Each cluster have most similar features and same label.</a:t>
            </a:r>
            <a:endParaRPr lang="en-US" dirty="0">
              <a:solidFill>
                <a:schemeClr val="tx1"/>
              </a:solidFill>
            </a:endParaRPr>
          </a:p>
        </p:txBody>
      </p:sp>
      <p:pic>
        <p:nvPicPr>
          <p:cNvPr id="7" name="Picture 6" descr="A close up of a map&#10;&#10;Description automatically generated">
            <a:extLst>
              <a:ext uri="{FF2B5EF4-FFF2-40B4-BE49-F238E27FC236}">
                <a16:creationId xmlns:a16="http://schemas.microsoft.com/office/drawing/2014/main" id="{B2379A41-C0BC-734C-A924-D21598C6F035}"/>
              </a:ext>
            </a:extLst>
          </p:cNvPr>
          <p:cNvPicPr>
            <a:picLocks noChangeAspect="1"/>
          </p:cNvPicPr>
          <p:nvPr/>
        </p:nvPicPr>
        <p:blipFill rotWithShape="1">
          <a:blip r:embed="rId3"/>
          <a:srcRect r="8294" b="-4"/>
          <a:stretch/>
        </p:blipFill>
        <p:spPr>
          <a:xfrm>
            <a:off x="7418226" y="3520086"/>
            <a:ext cx="4125316" cy="2710389"/>
          </a:xfrm>
          <a:prstGeom prst="rect">
            <a:avLst/>
          </a:prstGeom>
        </p:spPr>
      </p:pic>
    </p:spTree>
    <p:extLst>
      <p:ext uri="{BB962C8B-B14F-4D97-AF65-F5344CB8AC3E}">
        <p14:creationId xmlns:p14="http://schemas.microsoft.com/office/powerpoint/2010/main" val="41821488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F31C-0E8B-6B49-A444-5D24A31294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3AD590-0917-2648-9279-C7AF88311537}"/>
              </a:ext>
            </a:extLst>
          </p:cNvPr>
          <p:cNvSpPr>
            <a:spLocks noGrp="1"/>
          </p:cNvSpPr>
          <p:nvPr>
            <p:ph idx="1"/>
          </p:nvPr>
        </p:nvSpPr>
        <p:spPr/>
        <p:txBody>
          <a:bodyPr/>
          <a:lstStyle/>
          <a:p>
            <a:pPr marL="0" indent="0">
              <a:buNone/>
            </a:pPr>
            <a:br>
              <a:rPr lang="en-US" dirty="0"/>
            </a:br>
            <a:r>
              <a:rPr lang="en-US" dirty="0"/>
              <a:t>After data analyze and predictive modeling, we have the labeled map. When the resident plan to move, he should know his old neighborhood belongs to which cluster and to find other neighborhoods in the same cluster. The same labeled neighborhood are those have most similar venues compare to the old neighborhood.</a:t>
            </a:r>
          </a:p>
        </p:txBody>
      </p:sp>
    </p:spTree>
    <p:extLst>
      <p:ext uri="{BB962C8B-B14F-4D97-AF65-F5344CB8AC3E}">
        <p14:creationId xmlns:p14="http://schemas.microsoft.com/office/powerpoint/2010/main" val="170831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896CA42-3323-41E5-B809-CD790B2AA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id="{EA2FE539-0B6F-4FAE-A391-B46476F46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0" name="Freeform: Shape 19">
            <a:extLst>
              <a:ext uri="{FF2B5EF4-FFF2-40B4-BE49-F238E27FC236}">
                <a16:creationId xmlns:a16="http://schemas.microsoft.com/office/drawing/2014/main" id="{BD5A14FB-50A2-4964-8B07-EE40D1CE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2" name="Freeform 5">
            <a:extLst>
              <a:ext uri="{FF2B5EF4-FFF2-40B4-BE49-F238E27FC236}">
                <a16:creationId xmlns:a16="http://schemas.microsoft.com/office/drawing/2014/main" id="{FD63331C-DD2E-43D8-9511-B44EC057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AD5B5F8-61BF-3B48-A29A-622BAB474249}"/>
              </a:ext>
            </a:extLst>
          </p:cNvPr>
          <p:cNvSpPr>
            <a:spLocks noGrp="1"/>
          </p:cNvSpPr>
          <p:nvPr>
            <p:ph type="title"/>
          </p:nvPr>
        </p:nvSpPr>
        <p:spPr>
          <a:xfrm>
            <a:off x="5232771" y="437513"/>
            <a:ext cx="6232398" cy="5954325"/>
          </a:xfrm>
        </p:spPr>
        <p:txBody>
          <a:bodyPr vert="horz" lIns="91440" tIns="45720" rIns="91440" bIns="45720" rtlCol="0" anchor="ctr">
            <a:normAutofit/>
          </a:bodyPr>
          <a:lstStyle/>
          <a:p>
            <a:r>
              <a:rPr lang="en-US" sz="6600"/>
              <a:t>Thanks</a:t>
            </a:r>
          </a:p>
        </p:txBody>
      </p:sp>
    </p:spTree>
    <p:extLst>
      <p:ext uri="{BB962C8B-B14F-4D97-AF65-F5344CB8AC3E}">
        <p14:creationId xmlns:p14="http://schemas.microsoft.com/office/powerpoint/2010/main" val="111201178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239</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Recommendation System for Neighborhoods</vt:lpstr>
      <vt:lpstr>Recommendation System</vt:lpstr>
      <vt:lpstr>Data </vt:lpstr>
      <vt:lpstr>Data Analyze</vt:lpstr>
      <vt:lpstr>K-Means Model</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for Neighborhoods</dc:title>
  <dc:creator>Xinyu Gan</dc:creator>
  <cp:lastModifiedBy>Xinyu Gan</cp:lastModifiedBy>
  <cp:revision>3</cp:revision>
  <dcterms:created xsi:type="dcterms:W3CDTF">2019-08-21T04:07:14Z</dcterms:created>
  <dcterms:modified xsi:type="dcterms:W3CDTF">2019-08-21T04:07:54Z</dcterms:modified>
</cp:coreProperties>
</file>