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Slab"/>
      <p:regular r:id="rId15"/>
      <p:bold r:id="rId16"/>
    </p:embeddedFon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Slab-regular.fntdata"/><Relationship Id="rId14" Type="http://schemas.openxmlformats.org/officeDocument/2006/relationships/slide" Target="slides/slide9.xml"/><Relationship Id="rId17" Type="http://schemas.openxmlformats.org/officeDocument/2006/relationships/font" Target="fonts/Roboto-regular.fntdata"/><Relationship Id="rId16" Type="http://schemas.openxmlformats.org/officeDocument/2006/relationships/font" Target="fonts/RobotoSlab-bold.fntdata"/><Relationship Id="rId5" Type="http://schemas.openxmlformats.org/officeDocument/2006/relationships/notesMaster" Target="notesMasters/notesMaster1.xml"/><Relationship Id="rId19" Type="http://schemas.openxmlformats.org/officeDocument/2006/relationships/font" Target="fonts/Roboto-italic.fntdata"/><Relationship Id="rId6" Type="http://schemas.openxmlformats.org/officeDocument/2006/relationships/slide" Target="slides/slide1.xml"/><Relationship Id="rId18" Type="http://schemas.openxmlformats.org/officeDocument/2006/relationships/font" Target="fonts/Robo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49b8e7fa96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249b8e7fa96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49b8e7fa96_0_6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49b8e7fa96_0_6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49b8e7fa96_0_7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49b8e7fa96_0_7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49b8e7fa96_0_7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49b8e7fa96_0_7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49b8e7fa96_0_7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49b8e7fa96_0_7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49b8e7fa96_0_7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49b8e7fa96_0_7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49b8e7fa96_0_7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49b8e7fa96_0_7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49b8e7fa96_0_7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49b8e7fa96_0_7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0" y="852775"/>
            <a:ext cx="5783400" cy="17937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Bayesian Inference Clinical Trials and Nonparametric Models</a:t>
            </a:r>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Literature Review</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Literature</a:t>
            </a:r>
            <a:r>
              <a:rPr lang="en"/>
              <a:t> Review</a:t>
            </a:r>
            <a:endParaRPr/>
          </a:p>
        </p:txBody>
      </p:sp>
      <p:sp>
        <p:nvSpPr>
          <p:cNvPr id="70" name="Google Shape;70;p1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Goal with Phase 1 trial is identifying the maximum tolerated dose (MTD).To define MTD in a more rigorous way, </a:t>
            </a:r>
            <a:r>
              <a:rPr lang="en" u="sng"/>
              <a:t>it is the dose expected to produce some degree of medically unacceptable, dose limiting toxicity (DLT) in a specified proportion θ of patients</a:t>
            </a:r>
            <a:r>
              <a:rPr lang="en"/>
              <a:t>. Namely, Prob(DLT|Dose = MTD) = θ, where the proportion θ is also defined as the target toxicity level (TTL) (Babb and Rogatko 2004; Cater 1972). </a:t>
            </a:r>
            <a:endParaRPr/>
          </a:p>
          <a:p>
            <a:pPr indent="-342900" lvl="0" marL="457200" rtl="0" algn="l">
              <a:spcBef>
                <a:spcPts val="0"/>
              </a:spcBef>
              <a:spcAft>
                <a:spcPts val="0"/>
              </a:spcAft>
              <a:buSzPts val="1800"/>
              <a:buChar char="●"/>
            </a:pPr>
            <a:r>
              <a:rPr lang="en"/>
              <a:t>M</a:t>
            </a:r>
            <a:r>
              <a:rPr lang="en"/>
              <a:t>odel-based designs make </a:t>
            </a:r>
            <a:r>
              <a:rPr lang="en" u="sng"/>
              <a:t>use of all toxicity information</a:t>
            </a:r>
            <a:r>
              <a:rPr lang="en"/>
              <a:t> </a:t>
            </a:r>
            <a:r>
              <a:rPr lang="en" u="sng"/>
              <a:t>accumulated during the trial</a:t>
            </a:r>
            <a:r>
              <a:rPr lang="en"/>
              <a:t>,model-based designs usually do better in rapid information accumulation and </a:t>
            </a:r>
            <a:r>
              <a:rPr lang="en" u="sng"/>
              <a:t>reducing excessive exposure to subtherapeutic doses</a:t>
            </a:r>
            <a:r>
              <a:rPr lang="en"/>
              <a:t>.(Le Tourneau, Lee, and Siu 2009).</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Literature Review</a:t>
            </a:r>
            <a:endParaRPr/>
          </a:p>
        </p:txBody>
      </p:sp>
      <p:sp>
        <p:nvSpPr>
          <p:cNvPr id="76" name="Google Shape;76;p1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R</a:t>
            </a:r>
            <a:r>
              <a:rPr lang="en"/>
              <a:t>ule-based designs like the </a:t>
            </a:r>
            <a:r>
              <a:rPr lang="en" u="sng"/>
              <a:t>3+3 design are still more prevailingly used</a:t>
            </a:r>
            <a:r>
              <a:rPr lang="en"/>
              <a:t>. Records of cancer phase 1 trial from the Science Citation Index database from 1991 to 2006, only </a:t>
            </a:r>
            <a:r>
              <a:rPr lang="en" u="sng"/>
              <a:t>1.6% trials used a model</a:t>
            </a:r>
            <a:r>
              <a:rPr lang="en"/>
              <a:t>/</a:t>
            </a:r>
            <a:r>
              <a:rPr lang="en"/>
              <a:t>methodological</a:t>
            </a:r>
            <a:r>
              <a:rPr lang="en"/>
              <a:t> based. Searched papers published from 2008 to 2014 for  phase 1 oncology trials, </a:t>
            </a:r>
            <a:r>
              <a:rPr lang="en" u="sng"/>
              <a:t>5.4% used model-based designs</a:t>
            </a:r>
            <a:r>
              <a:rPr lang="en"/>
              <a:t> or other novel designs (Rogatko et al. 2007; Chiuzan et al. 2017).</a:t>
            </a:r>
            <a:endParaRPr/>
          </a:p>
          <a:p>
            <a:pPr indent="-342900" lvl="0" marL="457200" rtl="0" algn="l">
              <a:spcBef>
                <a:spcPts val="0"/>
              </a:spcBef>
              <a:spcAft>
                <a:spcPts val="0"/>
              </a:spcAft>
              <a:buSzPts val="1800"/>
              <a:buChar char="●"/>
            </a:pPr>
            <a:r>
              <a:rPr lang="en"/>
              <a:t> Well-known design with memory is the continual reassessment method (CRM)  (O’Quigley and Zohar 2006)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Literature Review</a:t>
            </a:r>
            <a:endParaRPr/>
          </a:p>
        </p:txBody>
      </p:sp>
      <p:sp>
        <p:nvSpPr>
          <p:cNvPr id="82" name="Google Shape;82;p16"/>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Studies using simulations indicate that </a:t>
            </a:r>
            <a:r>
              <a:rPr lang="en" u="sng"/>
              <a:t>model-driven designs tend to treat a greater proportion of patients at near-optimal dose levels</a:t>
            </a:r>
            <a:r>
              <a:rPr lang="en"/>
              <a:t> (Harrington et al. 2013) </a:t>
            </a:r>
            <a:endParaRPr/>
          </a:p>
          <a:p>
            <a:pPr indent="-342900" lvl="0" marL="457200" rtl="0" algn="l">
              <a:spcBef>
                <a:spcPts val="0"/>
              </a:spcBef>
              <a:spcAft>
                <a:spcPts val="0"/>
              </a:spcAft>
              <a:buSzPts val="1800"/>
              <a:buChar char="●"/>
            </a:pPr>
            <a:r>
              <a:rPr lang="en"/>
              <a:t>There are t</a:t>
            </a:r>
            <a:r>
              <a:rPr lang="en" u="sng"/>
              <a:t>hree classes of dose-escalation trial design: </a:t>
            </a:r>
            <a:r>
              <a:rPr lang="en" u="sng"/>
              <a:t>logarithmic</a:t>
            </a:r>
            <a:r>
              <a:rPr lang="en" u="sng"/>
              <a:t> approaches (including the popular 3+3 design), Bayesian model-based designs and Bayesian curve-free methods</a:t>
            </a:r>
            <a:r>
              <a:rPr lang="en"/>
              <a:t>.If there is sufficient evidence of high enough quality from previous studies, the model-based approach will be better, otherwise curve-free one is better (Jaki, Clive, and Weir 2013)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Literature Review</a:t>
            </a:r>
            <a:endParaRPr/>
          </a:p>
        </p:txBody>
      </p:sp>
      <p:sp>
        <p:nvSpPr>
          <p:cNvPr id="88" name="Google Shape;88;p17"/>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u="sng"/>
              <a:t>CRM is more likely to recommend the correct MTD and dose more trial patients close to the MTD</a:t>
            </a:r>
            <a:r>
              <a:rPr lang="en"/>
              <a:t>. CRM does not take longer than SM when the comparison fairly accounts for comparable grouping inclusions and that CRM is, indeed, safer for a randomly chosen patient than SM as per simulation results that show that the probability of being treated at very high toxic levels is almost always higher with SM than CRM. </a:t>
            </a:r>
            <a:r>
              <a:rPr lang="en" u="sng"/>
              <a:t>If treating patients at unacceptably low sub-therapeutic levels is considered part of the safety definition, then CRM also performs much better than SM (3+3) O’Quigley (1999).</a:t>
            </a:r>
            <a:endParaRPr u="sng"/>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Literature Review</a:t>
            </a:r>
            <a:endParaRPr/>
          </a:p>
        </p:txBody>
      </p:sp>
      <p:sp>
        <p:nvSpPr>
          <p:cNvPr id="94" name="Google Shape;94;p18"/>
          <p:cNvSpPr txBox="1"/>
          <p:nvPr>
            <p:ph idx="1" type="body"/>
          </p:nvPr>
        </p:nvSpPr>
        <p:spPr>
          <a:xfrm>
            <a:off x="387900" y="1489824"/>
            <a:ext cx="8368200" cy="30789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C</a:t>
            </a:r>
            <a:r>
              <a:rPr lang="en"/>
              <a:t>ompared average behavior by computer simulation under each of several hypothetical dose-toxicity curves. The comparisons showed that the </a:t>
            </a:r>
            <a:r>
              <a:rPr lang="en" u="sng"/>
              <a:t>Bayesian methods are much more reliable than the conventional algorithms for selecting an MTD</a:t>
            </a:r>
            <a:r>
              <a:rPr lang="en"/>
              <a:t> (Thall and Lee 2003).</a:t>
            </a:r>
            <a:endParaRPr/>
          </a:p>
          <a:p>
            <a:pPr indent="-342900" lvl="0" marL="457200" rtl="0" algn="l">
              <a:spcBef>
                <a:spcPts val="0"/>
              </a:spcBef>
              <a:spcAft>
                <a:spcPts val="0"/>
              </a:spcAft>
              <a:buSzPts val="1800"/>
              <a:buChar char="●"/>
            </a:pPr>
            <a:r>
              <a:rPr lang="en"/>
              <a:t>CRM and SM are comparable in terms of how fast they reach the MTD. as the number of dose levels was increased, </a:t>
            </a:r>
            <a:r>
              <a:rPr lang="en" u="sng"/>
              <a:t>CRM reached the MTD in fewer patients when used with a fixed sample of 20 patients</a:t>
            </a:r>
            <a:r>
              <a:rPr lang="en"/>
              <a:t> (Iasonos et al. 2008).</a:t>
            </a:r>
            <a:endParaRPr/>
          </a:p>
          <a:p>
            <a:pPr indent="-342900" lvl="0" marL="457200" rtl="0" algn="l">
              <a:spcBef>
                <a:spcPts val="0"/>
              </a:spcBef>
              <a:spcAft>
                <a:spcPts val="0"/>
              </a:spcAft>
              <a:buSzPts val="1800"/>
              <a:buChar char="●"/>
            </a:pPr>
            <a:r>
              <a:rPr lang="en"/>
              <a:t>This paper used </a:t>
            </a:r>
            <a:r>
              <a:rPr lang="en" u="sng"/>
              <a:t>preset levels using CRM</a:t>
            </a:r>
            <a:r>
              <a:rPr lang="en"/>
              <a:t> as it is more acceptable to clinicians and </a:t>
            </a:r>
            <a:r>
              <a:rPr lang="en" u="sng"/>
              <a:t>easier to manage operationally especially in multi-institutional settings</a:t>
            </a:r>
            <a:r>
              <a:rPr lang="en"/>
              <a:t>. Also argued that CRM-based MTD has a consistent definition across trials (Onar, Kocak, and Boyett 2009)</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Literature Review</a:t>
            </a:r>
            <a:endParaRPr/>
          </a:p>
        </p:txBody>
      </p:sp>
      <p:sp>
        <p:nvSpPr>
          <p:cNvPr id="100" name="Google Shape;100;p19"/>
          <p:cNvSpPr txBox="1"/>
          <p:nvPr>
            <p:ph idx="1" type="body"/>
          </p:nvPr>
        </p:nvSpPr>
        <p:spPr>
          <a:xfrm>
            <a:off x="387900" y="1489824"/>
            <a:ext cx="8368200" cy="30789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The Rolling-6 design is a relative newcomer developed with the intention to shorten trial duration by minimizing the period of time during which the trial is closed to accrual for toxicity assessment. Rolling-6 may be preferable over the CRM if very few or no toxicity is expected with the agent under study and if the dose finding period is long. (Onar-Thomas and Xiong 2010)</a:t>
            </a:r>
            <a:endParaRPr/>
          </a:p>
          <a:p>
            <a:pPr indent="-342900" lvl="0" marL="457200" rtl="0" algn="l">
              <a:spcBef>
                <a:spcPts val="0"/>
              </a:spcBef>
              <a:spcAft>
                <a:spcPts val="0"/>
              </a:spcAft>
              <a:buSzPts val="1800"/>
              <a:buChar char="●"/>
            </a:pPr>
            <a:r>
              <a:rPr lang="en"/>
              <a:t>Review based on </a:t>
            </a:r>
            <a:r>
              <a:rPr lang="en" u="sng"/>
              <a:t>84 phase I cancer clinical trials, CRM (mCRM), which was employed in only 6 trials (7%)</a:t>
            </a:r>
            <a:r>
              <a:rPr lang="en"/>
              <a:t> (Le Tourneau et al. 2012) </a:t>
            </a:r>
            <a:endParaRPr/>
          </a:p>
          <a:p>
            <a:pPr indent="-342900" lvl="0" marL="457200" rtl="0" algn="l">
              <a:spcBef>
                <a:spcPts val="0"/>
              </a:spcBef>
              <a:spcAft>
                <a:spcPts val="0"/>
              </a:spcAft>
              <a:buSzPts val="1800"/>
              <a:buChar char="●"/>
            </a:pPr>
            <a:r>
              <a:rPr lang="en"/>
              <a:t>The paper ‘The continual reassessment method for dose-finding studies’ </a:t>
            </a:r>
            <a:r>
              <a:rPr lang="en" u="sng"/>
              <a:t>provides a tutorial</a:t>
            </a:r>
            <a:r>
              <a:rPr lang="en"/>
              <a:t> with detailed explanation how to implement a CRM (Garrett-Mayer 2006)</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Literature Review</a:t>
            </a:r>
            <a:endParaRPr/>
          </a:p>
        </p:txBody>
      </p:sp>
      <p:sp>
        <p:nvSpPr>
          <p:cNvPr id="106" name="Google Shape;106;p20"/>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The </a:t>
            </a:r>
            <a:r>
              <a:rPr lang="en" u="sng"/>
              <a:t>book ‘Handbook of Methods for Designing, Monitoring, and Analyzing Dose-Finding </a:t>
            </a:r>
            <a:r>
              <a:rPr lang="en"/>
              <a:t>Trials’ discusses 3+3 design and model based designs. The book discusses barriers to adopting newer designs, available software and tools, current usage of different designs in clinical practice, modification of design rules related to start-up, stopping and choice of endpoints</a:t>
            </a:r>
            <a:endParaRPr/>
          </a:p>
          <a:p>
            <a:pPr indent="-342900" lvl="0" marL="457200" rtl="0" algn="l">
              <a:spcBef>
                <a:spcPts val="0"/>
              </a:spcBef>
              <a:spcAft>
                <a:spcPts val="0"/>
              </a:spcAft>
              <a:buSzPts val="1800"/>
              <a:buChar char="●"/>
            </a:pPr>
            <a:r>
              <a:rPr lang="en"/>
              <a:t>The </a:t>
            </a:r>
            <a:r>
              <a:rPr lang="en" u="sng"/>
              <a:t>book ‘Dose Finding by the Continual Reassessment Method’ focusses on CRM approach for studies designed with binary outcome and subjects come from a homogenous population.</a:t>
            </a:r>
            <a:r>
              <a:rPr lang="en"/>
              <a:t>Book includes details on how to calibrate CRM parameters based on general patterns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Literature Review</a:t>
            </a:r>
            <a:endParaRPr/>
          </a:p>
        </p:txBody>
      </p:sp>
      <p:sp>
        <p:nvSpPr>
          <p:cNvPr id="112" name="Google Shape;112;p21"/>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FDA guidance indicates Bayesian methods can be used in clinical trial for Drugs and Biologics.This </a:t>
            </a:r>
            <a:r>
              <a:rPr lang="en"/>
              <a:t>guidance</a:t>
            </a:r>
            <a:r>
              <a:rPr lang="en"/>
              <a:t> listed Bayesian statistical properties are more informative than Type I error probability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