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7"/>
  </p:notesMasterIdLst>
  <p:sldIdLst>
    <p:sldId id="256" r:id="rId2"/>
    <p:sldId id="258" r:id="rId3"/>
    <p:sldId id="257" r:id="rId4"/>
    <p:sldId id="265" r:id="rId5"/>
    <p:sldId id="266" r:id="rId6"/>
    <p:sldId id="259" r:id="rId7"/>
    <p:sldId id="260" r:id="rId8"/>
    <p:sldId id="261" r:id="rId9"/>
    <p:sldId id="263" r:id="rId10"/>
    <p:sldId id="264" r:id="rId11"/>
    <p:sldId id="273" r:id="rId12"/>
    <p:sldId id="271"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25"/>
    <p:restoredTop sz="84469"/>
  </p:normalViewPr>
  <p:slideViewPr>
    <p:cSldViewPr snapToGrid="0">
      <p:cViewPr>
        <p:scale>
          <a:sx n="122" d="100"/>
          <a:sy n="122" d="100"/>
        </p:scale>
        <p:origin x="-112"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F9958-4E5C-CA42-AEB3-266388E2F52F}" type="datetimeFigureOut">
              <a:rPr lang="en-US" smtClean="0"/>
              <a:t>8/8/25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21CB1-9A62-E14D-A010-557BB0D245B7}" type="slidenum">
              <a:rPr lang="en-US" smtClean="0"/>
              <a:t>‹#›</a:t>
            </a:fld>
            <a:endParaRPr lang="en-US"/>
          </a:p>
        </p:txBody>
      </p:sp>
    </p:spTree>
    <p:extLst>
      <p:ext uri="{BB962C8B-B14F-4D97-AF65-F5344CB8AC3E}">
        <p14:creationId xmlns:p14="http://schemas.microsoft.com/office/powerpoint/2010/main" val="3452436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split the model to achieve out objective into 2 stapes because solving in one step takes long computation time. The first step is to figure out how the appointment can be assigned to each bed. And the second step is to solve how the appointments to be ordered in each bed. For example, now we have 10 30 min appointments 5 60 minute appointments and 3 120 minute appointments and a template of 3 beds. In the first step, we will have the solution like 4 30 minutes appointment, 2 60 minute appointment and 1 120 minute appointment in bed one. And then in the second step, we will order the appointments assigned to bed 1 and assign the start and end time to each appointment. Finally we will get a schedule of appointment assignment</a:t>
            </a:r>
          </a:p>
        </p:txBody>
      </p:sp>
      <p:sp>
        <p:nvSpPr>
          <p:cNvPr id="4" name="Slide Number Placeholder 3"/>
          <p:cNvSpPr>
            <a:spLocks noGrp="1"/>
          </p:cNvSpPr>
          <p:nvPr>
            <p:ph type="sldNum" sz="quarter" idx="5"/>
          </p:nvPr>
        </p:nvSpPr>
        <p:spPr/>
        <p:txBody>
          <a:bodyPr/>
          <a:lstStyle/>
          <a:p>
            <a:fld id="{B5521CB1-9A62-E14D-A010-557BB0D245B7}" type="slidenum">
              <a:rPr lang="en-US" smtClean="0"/>
              <a:t>3</a:t>
            </a:fld>
            <a:endParaRPr lang="en-US"/>
          </a:p>
        </p:txBody>
      </p:sp>
    </p:spTree>
    <p:extLst>
      <p:ext uri="{BB962C8B-B14F-4D97-AF65-F5344CB8AC3E}">
        <p14:creationId xmlns:p14="http://schemas.microsoft.com/office/powerpoint/2010/main" val="3326049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6A1CB-CF59-2C23-99F6-6AD693BA00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898C0-EA55-EA1D-9F7A-41AA333122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11DD36-0E87-466C-8DC4-0A98309D5145}"/>
              </a:ext>
            </a:extLst>
          </p:cNvPr>
          <p:cNvSpPr>
            <a:spLocks noGrp="1"/>
          </p:cNvSpPr>
          <p:nvPr>
            <p:ph type="body" idx="1"/>
          </p:nvPr>
        </p:nvSpPr>
        <p:spPr/>
        <p:txBody>
          <a:bodyPr/>
          <a:lstStyle/>
          <a:p>
            <a:r>
              <a:rPr lang="en-US" dirty="0"/>
              <a:t>From the experiment, we found that the model prefers override policy 1 when </a:t>
            </a:r>
            <a:r>
              <a:rPr lang="en-US" dirty="0" err="1"/>
              <a:t>w_e</a:t>
            </a:r>
            <a:r>
              <a:rPr lang="en-US" dirty="0"/>
              <a:t> gets smaller. This table shows that if we fix </a:t>
            </a:r>
            <a:r>
              <a:rPr lang="en-US" dirty="0" err="1"/>
              <a:t>W_e</a:t>
            </a:r>
            <a:r>
              <a:rPr lang="en-US" dirty="0"/>
              <a:t> and alpha, how number of override policy would change based on different weights of override policy. We first changed the </a:t>
            </a:r>
            <a:r>
              <a:rPr lang="en-US" dirty="0" err="1"/>
              <a:t>Wx</a:t>
            </a:r>
            <a:r>
              <a:rPr lang="en-US" dirty="0"/>
              <a:t> and it shows that the override policy 1 is actually increased but override policy 2 and 3 is decreased, and overall total number of override policy is decreased. </a:t>
            </a:r>
          </a:p>
        </p:txBody>
      </p:sp>
      <p:sp>
        <p:nvSpPr>
          <p:cNvPr id="4" name="Slide Number Placeholder 3">
            <a:extLst>
              <a:ext uri="{FF2B5EF4-FFF2-40B4-BE49-F238E27FC236}">
                <a16:creationId xmlns:a16="http://schemas.microsoft.com/office/drawing/2014/main" id="{56F0C08E-1EA3-8F79-573A-61B1CDC31005}"/>
              </a:ext>
            </a:extLst>
          </p:cNvPr>
          <p:cNvSpPr>
            <a:spLocks noGrp="1"/>
          </p:cNvSpPr>
          <p:nvPr>
            <p:ph type="sldNum" sz="quarter" idx="5"/>
          </p:nvPr>
        </p:nvSpPr>
        <p:spPr/>
        <p:txBody>
          <a:bodyPr/>
          <a:lstStyle/>
          <a:p>
            <a:fld id="{B5521CB1-9A62-E14D-A010-557BB0D245B7}" type="slidenum">
              <a:rPr lang="en-US" smtClean="0"/>
              <a:t>14</a:t>
            </a:fld>
            <a:endParaRPr lang="en-US"/>
          </a:p>
        </p:txBody>
      </p:sp>
    </p:spTree>
    <p:extLst>
      <p:ext uri="{BB962C8B-B14F-4D97-AF65-F5344CB8AC3E}">
        <p14:creationId xmlns:p14="http://schemas.microsoft.com/office/powerpoint/2010/main" val="4133225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12B25-AD0D-9527-9EE3-8751BF9989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2460FE-6518-6F9C-B871-91A6AEE5C9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9F2FE7-9698-4F21-4449-B2495050769B}"/>
              </a:ext>
            </a:extLst>
          </p:cNvPr>
          <p:cNvSpPr>
            <a:spLocks noGrp="1"/>
          </p:cNvSpPr>
          <p:nvPr>
            <p:ph type="body" idx="1"/>
          </p:nvPr>
        </p:nvSpPr>
        <p:spPr/>
        <p:txBody>
          <a:bodyPr/>
          <a:lstStyle/>
          <a:p>
            <a:r>
              <a:rPr lang="en-US" dirty="0"/>
              <a:t>This table changed the weight of override policy 2. It also shows that when override policy 2 gets more weight, the number of override policy 2 is less and the total number of  override policy is less.</a:t>
            </a:r>
          </a:p>
        </p:txBody>
      </p:sp>
      <p:sp>
        <p:nvSpPr>
          <p:cNvPr id="4" name="Slide Number Placeholder 3">
            <a:extLst>
              <a:ext uri="{FF2B5EF4-FFF2-40B4-BE49-F238E27FC236}">
                <a16:creationId xmlns:a16="http://schemas.microsoft.com/office/drawing/2014/main" id="{B8016924-680B-DC0F-9493-B8351665B2CA}"/>
              </a:ext>
            </a:extLst>
          </p:cNvPr>
          <p:cNvSpPr>
            <a:spLocks noGrp="1"/>
          </p:cNvSpPr>
          <p:nvPr>
            <p:ph type="sldNum" sz="quarter" idx="5"/>
          </p:nvPr>
        </p:nvSpPr>
        <p:spPr/>
        <p:txBody>
          <a:bodyPr/>
          <a:lstStyle/>
          <a:p>
            <a:fld id="{B5521CB1-9A62-E14D-A010-557BB0D245B7}" type="slidenum">
              <a:rPr lang="en-US" smtClean="0"/>
              <a:t>15</a:t>
            </a:fld>
            <a:endParaRPr lang="en-US"/>
          </a:p>
        </p:txBody>
      </p:sp>
    </p:spTree>
    <p:extLst>
      <p:ext uri="{BB962C8B-B14F-4D97-AF65-F5344CB8AC3E}">
        <p14:creationId xmlns:p14="http://schemas.microsoft.com/office/powerpoint/2010/main" val="716686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21CB1-9A62-E14D-A010-557BB0D245B7}" type="slidenum">
              <a:rPr lang="en-US" smtClean="0"/>
              <a:t>6</a:t>
            </a:fld>
            <a:endParaRPr lang="en-US"/>
          </a:p>
        </p:txBody>
      </p:sp>
    </p:spTree>
    <p:extLst>
      <p:ext uri="{BB962C8B-B14F-4D97-AF65-F5344CB8AC3E}">
        <p14:creationId xmlns:p14="http://schemas.microsoft.com/office/powerpoint/2010/main" val="2779371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how to pick a reasonable alpha</a:t>
            </a:r>
          </a:p>
        </p:txBody>
      </p:sp>
      <p:sp>
        <p:nvSpPr>
          <p:cNvPr id="4" name="Slide Number Placeholder 3"/>
          <p:cNvSpPr>
            <a:spLocks noGrp="1"/>
          </p:cNvSpPr>
          <p:nvPr>
            <p:ph type="sldNum" sz="quarter" idx="5"/>
          </p:nvPr>
        </p:nvSpPr>
        <p:spPr/>
        <p:txBody>
          <a:bodyPr/>
          <a:lstStyle/>
          <a:p>
            <a:fld id="{B5521CB1-9A62-E14D-A010-557BB0D245B7}" type="slidenum">
              <a:rPr lang="en-US" smtClean="0"/>
              <a:t>7</a:t>
            </a:fld>
            <a:endParaRPr lang="en-US"/>
          </a:p>
        </p:txBody>
      </p:sp>
    </p:spTree>
    <p:extLst>
      <p:ext uri="{BB962C8B-B14F-4D97-AF65-F5344CB8AC3E}">
        <p14:creationId xmlns:p14="http://schemas.microsoft.com/office/powerpoint/2010/main" val="2263102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problem is the hardest in all cases when the degree of freedom is larger than 0.1 but smaller than 0.5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how to choose alpha</a:t>
            </a:r>
          </a:p>
          <a:p>
            <a:endParaRPr lang="en-US" dirty="0"/>
          </a:p>
        </p:txBody>
      </p:sp>
      <p:sp>
        <p:nvSpPr>
          <p:cNvPr id="4" name="Slide Number Placeholder 3"/>
          <p:cNvSpPr>
            <a:spLocks noGrp="1"/>
          </p:cNvSpPr>
          <p:nvPr>
            <p:ph type="sldNum" sz="quarter" idx="5"/>
          </p:nvPr>
        </p:nvSpPr>
        <p:spPr/>
        <p:txBody>
          <a:bodyPr/>
          <a:lstStyle/>
          <a:p>
            <a:fld id="{B5521CB1-9A62-E14D-A010-557BB0D245B7}" type="slidenum">
              <a:rPr lang="en-US" smtClean="0"/>
              <a:t>8</a:t>
            </a:fld>
            <a:endParaRPr lang="en-US"/>
          </a:p>
        </p:txBody>
      </p:sp>
    </p:spTree>
    <p:extLst>
      <p:ext uri="{BB962C8B-B14F-4D97-AF65-F5344CB8AC3E}">
        <p14:creationId xmlns:p14="http://schemas.microsoft.com/office/powerpoint/2010/main" val="3442862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tried different values of alpha and fixed other parameters, we found that when alpha is larger, wait time is longer, idle time is smaller and overtime is longer. Minimum total time appears when alpha = 0.1, while other experiments suggested that minimum total time also depends on </a:t>
            </a:r>
            <a:r>
              <a:rPr lang="en-US" dirty="0" err="1"/>
              <a:t>e_weight</a:t>
            </a:r>
            <a:r>
              <a:rPr lang="en-US" dirty="0"/>
              <a:t>. In addition the percentage of wait time and overtime also increases when alpha gets larger.</a:t>
            </a:r>
          </a:p>
        </p:txBody>
      </p:sp>
      <p:sp>
        <p:nvSpPr>
          <p:cNvPr id="4" name="Slide Number Placeholder 3"/>
          <p:cNvSpPr>
            <a:spLocks noGrp="1"/>
          </p:cNvSpPr>
          <p:nvPr>
            <p:ph type="sldNum" sz="quarter" idx="5"/>
          </p:nvPr>
        </p:nvSpPr>
        <p:spPr/>
        <p:txBody>
          <a:bodyPr/>
          <a:lstStyle/>
          <a:p>
            <a:fld id="{B5521CB1-9A62-E14D-A010-557BB0D245B7}" type="slidenum">
              <a:rPr lang="en-US" smtClean="0"/>
              <a:t>9</a:t>
            </a:fld>
            <a:endParaRPr lang="en-US"/>
          </a:p>
        </p:txBody>
      </p:sp>
    </p:spTree>
    <p:extLst>
      <p:ext uri="{BB962C8B-B14F-4D97-AF65-F5344CB8AC3E}">
        <p14:creationId xmlns:p14="http://schemas.microsoft.com/office/powerpoint/2010/main" val="2546301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changing values of e weight, we found that when </a:t>
            </a:r>
            <a:r>
              <a:rPr lang="en-US" dirty="0" err="1"/>
              <a:t>e_weight</a:t>
            </a:r>
            <a:r>
              <a:rPr lang="en-US" dirty="0"/>
              <a:t> is smaller, the wait time is longer, the idle time is shorter, the overtime is shorter generally, and total time is shorter. When </a:t>
            </a:r>
            <a:r>
              <a:rPr lang="en-US" dirty="0" err="1"/>
              <a:t>e_weight</a:t>
            </a:r>
            <a:r>
              <a:rPr lang="en-US" dirty="0"/>
              <a:t> is smaller, we prefer to minimize the number of override policy over to minimize the operational cost caused by random service time. Therefore, more override policy 1 is used in the case of smaller </a:t>
            </a:r>
            <a:r>
              <a:rPr lang="en-US" dirty="0" err="1"/>
              <a:t>e_weight</a:t>
            </a:r>
            <a:r>
              <a:rPr lang="en-US" dirty="0"/>
              <a:t> which we will show later. More override policy 1 means that more time slots are assigned to a smaller appointments, and less time slots are combined or slitted. Because less slots can be combined, the model can not always assign the upper bound to the appointment, which will reduce the idle time, while it causes more wait time if long service time appears. However, based on the results of simulation, having more preference on minimizing the number of override policy leads to lower total time of wait time, idle time, and over time because of the more use of override policy 1.</a:t>
            </a:r>
          </a:p>
        </p:txBody>
      </p:sp>
      <p:sp>
        <p:nvSpPr>
          <p:cNvPr id="4" name="Slide Number Placeholder 3"/>
          <p:cNvSpPr>
            <a:spLocks noGrp="1"/>
          </p:cNvSpPr>
          <p:nvPr>
            <p:ph type="sldNum" sz="quarter" idx="5"/>
          </p:nvPr>
        </p:nvSpPr>
        <p:spPr/>
        <p:txBody>
          <a:bodyPr/>
          <a:lstStyle/>
          <a:p>
            <a:fld id="{B5521CB1-9A62-E14D-A010-557BB0D245B7}" type="slidenum">
              <a:rPr lang="en-US" smtClean="0"/>
              <a:t>10</a:t>
            </a:fld>
            <a:endParaRPr lang="en-US"/>
          </a:p>
        </p:txBody>
      </p:sp>
    </p:spTree>
    <p:extLst>
      <p:ext uri="{BB962C8B-B14F-4D97-AF65-F5344CB8AC3E}">
        <p14:creationId xmlns:p14="http://schemas.microsoft.com/office/powerpoint/2010/main" val="773708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14DF9-CCD6-D739-CDEC-656F5B2627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8C1678-3BFF-632B-34F9-AB73BBD983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4655D0-F6D5-CF78-88C3-CA29AFD42DE1}"/>
              </a:ext>
            </a:extLst>
          </p:cNvPr>
          <p:cNvSpPr>
            <a:spLocks noGrp="1"/>
          </p:cNvSpPr>
          <p:nvPr>
            <p:ph type="body" idx="1"/>
          </p:nvPr>
        </p:nvSpPr>
        <p:spPr/>
        <p:txBody>
          <a:bodyPr/>
          <a:lstStyle/>
          <a:p>
            <a:r>
              <a:rPr lang="en-US" dirty="0"/>
              <a:t>When changing values of e weight, we found that when </a:t>
            </a:r>
            <a:r>
              <a:rPr lang="en-US" dirty="0" err="1"/>
              <a:t>e_weight</a:t>
            </a:r>
            <a:r>
              <a:rPr lang="en-US" dirty="0"/>
              <a:t> is smaller, the wait time is longer, the idle time is shorter, the overtime is shorter generally, and total time is shorter. When </a:t>
            </a:r>
            <a:r>
              <a:rPr lang="en-US" dirty="0" err="1"/>
              <a:t>e_weight</a:t>
            </a:r>
            <a:r>
              <a:rPr lang="en-US" dirty="0"/>
              <a:t> is smaller, we prefer to minimize the number of override policy over to minimize the operational cost caused by random service time. Therefore, more override policy 1 is used in the case of smaller </a:t>
            </a:r>
            <a:r>
              <a:rPr lang="en-US" dirty="0" err="1"/>
              <a:t>e_weight</a:t>
            </a:r>
            <a:r>
              <a:rPr lang="en-US" dirty="0"/>
              <a:t> which we will show later. More override policy 1 means that more time slots are assigned to a smaller appointments, and less time slots are combined or slitted. Because less slots can be combined, the model can not always assign the upper bound to the appointment, which will reduce the idle time, while it causes more wait time if long service time appears. However, based on the results of simulation, having more preference on minimizing the number of override policy leads to lower total time of wait time, idle time, and over time because of the more use of override policy 1.</a:t>
            </a:r>
          </a:p>
        </p:txBody>
      </p:sp>
      <p:sp>
        <p:nvSpPr>
          <p:cNvPr id="4" name="Slide Number Placeholder 3">
            <a:extLst>
              <a:ext uri="{FF2B5EF4-FFF2-40B4-BE49-F238E27FC236}">
                <a16:creationId xmlns:a16="http://schemas.microsoft.com/office/drawing/2014/main" id="{1A395C8D-DF1D-DA3C-95BE-B2DEC2099DC6}"/>
              </a:ext>
            </a:extLst>
          </p:cNvPr>
          <p:cNvSpPr>
            <a:spLocks noGrp="1"/>
          </p:cNvSpPr>
          <p:nvPr>
            <p:ph type="sldNum" sz="quarter" idx="5"/>
          </p:nvPr>
        </p:nvSpPr>
        <p:spPr/>
        <p:txBody>
          <a:bodyPr/>
          <a:lstStyle/>
          <a:p>
            <a:fld id="{B5521CB1-9A62-E14D-A010-557BB0D245B7}" type="slidenum">
              <a:rPr lang="en-US" smtClean="0"/>
              <a:t>11</a:t>
            </a:fld>
            <a:endParaRPr lang="en-US"/>
          </a:p>
        </p:txBody>
      </p:sp>
    </p:spTree>
    <p:extLst>
      <p:ext uri="{BB962C8B-B14F-4D97-AF65-F5344CB8AC3E}">
        <p14:creationId xmlns:p14="http://schemas.microsoft.com/office/powerpoint/2010/main" val="415963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C829D-EB99-6E17-E4C9-2CEA156820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5EDC87-96EB-CC06-638F-1DD5C371C1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577B9C-498F-823E-BDCA-8622C190144E}"/>
              </a:ext>
            </a:extLst>
          </p:cNvPr>
          <p:cNvSpPr>
            <a:spLocks noGrp="1"/>
          </p:cNvSpPr>
          <p:nvPr>
            <p:ph type="body" idx="1"/>
          </p:nvPr>
        </p:nvSpPr>
        <p:spPr/>
        <p:txBody>
          <a:bodyPr/>
          <a:lstStyle/>
          <a:p>
            <a:r>
              <a:rPr lang="en-US" dirty="0"/>
              <a:t>The number of override policy 1 is reduced when ⍺ gets larger. When </a:t>
            </a:r>
            <a:r>
              <a:rPr lang="en-US" dirty="0" err="1"/>
              <a:t>e_weight</a:t>
            </a:r>
            <a:r>
              <a:rPr lang="en-US" dirty="0"/>
              <a:t> is larger then 0.01, the number of override policy 2 and 3 and the total number of override policy is the least when alpha = 0.05, and gradually increased. While when </a:t>
            </a:r>
            <a:r>
              <a:rPr lang="en-US" dirty="0" err="1"/>
              <a:t>e_weight</a:t>
            </a:r>
            <a:r>
              <a:rPr lang="en-US" dirty="0"/>
              <a:t> is smaller than 0.05, the number of total override policy is the lease  when alpha = 0.8. We think it may because when </a:t>
            </a:r>
            <a:r>
              <a:rPr lang="en-US" dirty="0" err="1"/>
              <a:t>e_weight</a:t>
            </a:r>
            <a:r>
              <a:rPr lang="en-US" dirty="0"/>
              <a:t> is larger than 0.01, the weight of override policy is way smaller than the operational cost, so the model tries to sacrifice the number of override policy to minimize the operational cost. When alpha is larger, more appointments are assigned, so more number of override policy is needed. While when </a:t>
            </a:r>
            <a:r>
              <a:rPr lang="en-US" dirty="0" err="1"/>
              <a:t>e_weight</a:t>
            </a:r>
            <a:r>
              <a:rPr lang="en-US" dirty="0"/>
              <a:t> is less than 0.01, the model enforces more on minimizing the number of override policy, so although there are more appointments assigned, the model tries to find way to minimize the use of override policy.</a:t>
            </a:r>
          </a:p>
        </p:txBody>
      </p:sp>
      <p:sp>
        <p:nvSpPr>
          <p:cNvPr id="4" name="Slide Number Placeholder 3">
            <a:extLst>
              <a:ext uri="{FF2B5EF4-FFF2-40B4-BE49-F238E27FC236}">
                <a16:creationId xmlns:a16="http://schemas.microsoft.com/office/drawing/2014/main" id="{3535C093-DEF1-2ECE-C27F-92608196528F}"/>
              </a:ext>
            </a:extLst>
          </p:cNvPr>
          <p:cNvSpPr>
            <a:spLocks noGrp="1"/>
          </p:cNvSpPr>
          <p:nvPr>
            <p:ph type="sldNum" sz="quarter" idx="5"/>
          </p:nvPr>
        </p:nvSpPr>
        <p:spPr/>
        <p:txBody>
          <a:bodyPr/>
          <a:lstStyle/>
          <a:p>
            <a:fld id="{B5521CB1-9A62-E14D-A010-557BB0D245B7}" type="slidenum">
              <a:rPr lang="en-US" smtClean="0"/>
              <a:t>12</a:t>
            </a:fld>
            <a:endParaRPr lang="en-US"/>
          </a:p>
        </p:txBody>
      </p:sp>
    </p:spTree>
    <p:extLst>
      <p:ext uri="{BB962C8B-B14F-4D97-AF65-F5344CB8AC3E}">
        <p14:creationId xmlns:p14="http://schemas.microsoft.com/office/powerpoint/2010/main" val="1992234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that when </a:t>
            </a:r>
            <a:r>
              <a:rPr lang="en-US" dirty="0" err="1"/>
              <a:t>e_weight</a:t>
            </a:r>
            <a:r>
              <a:rPr lang="en-US" dirty="0"/>
              <a:t> is larger, total number of override policy is less, override policy 1 is more and override policy2 and override policy 3 is less. It makes sense because when e weight is smaller, the model emphasizes more on minimizing number of override policy.</a:t>
            </a:r>
          </a:p>
        </p:txBody>
      </p:sp>
      <p:sp>
        <p:nvSpPr>
          <p:cNvPr id="4" name="Slide Number Placeholder 3"/>
          <p:cNvSpPr>
            <a:spLocks noGrp="1"/>
          </p:cNvSpPr>
          <p:nvPr>
            <p:ph type="sldNum" sz="quarter" idx="5"/>
          </p:nvPr>
        </p:nvSpPr>
        <p:spPr/>
        <p:txBody>
          <a:bodyPr/>
          <a:lstStyle/>
          <a:p>
            <a:fld id="{B5521CB1-9A62-E14D-A010-557BB0D245B7}" type="slidenum">
              <a:rPr lang="en-US" smtClean="0"/>
              <a:t>13</a:t>
            </a:fld>
            <a:endParaRPr lang="en-US"/>
          </a:p>
        </p:txBody>
      </p:sp>
    </p:spTree>
    <p:extLst>
      <p:ext uri="{BB962C8B-B14F-4D97-AF65-F5344CB8AC3E}">
        <p14:creationId xmlns:p14="http://schemas.microsoft.com/office/powerpoint/2010/main" val="3278401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8/8/25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26158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8/8/25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4745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8/8/25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8904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8/8/25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0693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8/8/25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043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8/8/25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7305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8/8/25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11203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8/8/25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2722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8/8/25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31895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8/8/25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8485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8/8/25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1879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8/8/25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423711956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0.png"/><Relationship Id="rId7" Type="http://schemas.openxmlformats.org/officeDocument/2006/relationships/image" Target="../media/image19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0.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5761EF3-D532-C3AE-09A9-47909D0B85B2}"/>
              </a:ext>
            </a:extLst>
          </p:cNvPr>
          <p:cNvPicPr>
            <a:picLocks noChangeAspect="1"/>
          </p:cNvPicPr>
          <p:nvPr/>
        </p:nvPicPr>
        <p:blipFill>
          <a:blip r:embed="rId2"/>
          <a:srcRect t="15730"/>
          <a:stretch>
            <a:fillRect/>
          </a:stretch>
        </p:blipFill>
        <p:spPr>
          <a:xfrm>
            <a:off x="0" y="-12"/>
            <a:ext cx="12191999" cy="6858012"/>
          </a:xfrm>
          <a:prstGeom prst="rect">
            <a:avLst/>
          </a:prstGeom>
        </p:spPr>
      </p:pic>
      <p:sp>
        <p:nvSpPr>
          <p:cNvPr id="11" name="Rectangle 10">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35000"/>
                </a:srgbClr>
              </a:gs>
              <a:gs pos="10000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F0C356-BAE7-1549-082D-B55BB4565341}"/>
              </a:ext>
            </a:extLst>
          </p:cNvPr>
          <p:cNvSpPr>
            <a:spLocks noGrp="1"/>
          </p:cNvSpPr>
          <p:nvPr>
            <p:ph type="ctrTitle"/>
          </p:nvPr>
        </p:nvSpPr>
        <p:spPr>
          <a:xfrm>
            <a:off x="624506" y="3991500"/>
            <a:ext cx="8837546" cy="1870483"/>
          </a:xfrm>
        </p:spPr>
        <p:txBody>
          <a:bodyPr>
            <a:normAutofit/>
          </a:bodyPr>
          <a:lstStyle/>
          <a:p>
            <a:pPr algn="l"/>
            <a:r>
              <a:rPr lang="en-US" sz="4200" dirty="0">
                <a:solidFill>
                  <a:srgbClr val="FFFFFF"/>
                </a:solidFill>
              </a:rPr>
              <a:t>Two-step optimization model for chemotherapy scheduling considering random service time</a:t>
            </a:r>
          </a:p>
        </p:txBody>
      </p:sp>
    </p:spTree>
    <p:extLst>
      <p:ext uri="{BB962C8B-B14F-4D97-AF65-F5344CB8AC3E}">
        <p14:creationId xmlns:p14="http://schemas.microsoft.com/office/powerpoint/2010/main" val="8552108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2FCE3-FA48-5F44-0B11-85009F287625}"/>
            </a:ext>
          </a:extLst>
        </p:cNvPr>
        <p:cNvGrpSpPr/>
        <p:nvPr/>
      </p:nvGrpSpPr>
      <p:grpSpPr>
        <a:xfrm>
          <a:off x="0" y="0"/>
          <a:ext cx="0" cy="0"/>
          <a:chOff x="0" y="0"/>
          <a:chExt cx="0" cy="0"/>
        </a:xfrm>
      </p:grpSpPr>
      <p:sp>
        <p:nvSpPr>
          <p:cNvPr id="4" name="Pentagon 3">
            <a:extLst>
              <a:ext uri="{FF2B5EF4-FFF2-40B4-BE49-F238E27FC236}">
                <a16:creationId xmlns:a16="http://schemas.microsoft.com/office/drawing/2014/main" id="{855E67A1-A1CB-46D0-0821-5B6F71746124}"/>
              </a:ext>
            </a:extLst>
          </p:cNvPr>
          <p:cNvSpPr/>
          <p:nvPr/>
        </p:nvSpPr>
        <p:spPr>
          <a:xfrm>
            <a:off x="-176508" y="-81790"/>
            <a:ext cx="3688080" cy="818925"/>
          </a:xfrm>
          <a:prstGeom prst="homePlate">
            <a:avLst/>
          </a:prstGeom>
          <a:solidFill>
            <a:srgbClr val="F1C600">
              <a:alpha val="6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6">
            <a:extLst>
              <a:ext uri="{FF2B5EF4-FFF2-40B4-BE49-F238E27FC236}">
                <a16:creationId xmlns:a16="http://schemas.microsoft.com/office/drawing/2014/main" id="{AC9249B5-7F7E-1D70-99AA-C6F96C7C22DA}"/>
              </a:ext>
            </a:extLst>
          </p:cNvPr>
          <p:cNvSpPr txBox="1">
            <a:spLocks/>
          </p:cNvSpPr>
          <p:nvPr/>
        </p:nvSpPr>
        <p:spPr>
          <a:xfrm>
            <a:off x="-618468" y="-415645"/>
            <a:ext cx="4130040" cy="10597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4000" dirty="0"/>
              <a:t>Results</a:t>
            </a:r>
          </a:p>
        </p:txBody>
      </p:sp>
      <p:sp>
        <p:nvSpPr>
          <p:cNvPr id="6" name="TextBox 5">
            <a:extLst>
              <a:ext uri="{FF2B5EF4-FFF2-40B4-BE49-F238E27FC236}">
                <a16:creationId xmlns:a16="http://schemas.microsoft.com/office/drawing/2014/main" id="{8D9E4EAA-4D2E-18B7-4434-009ADB96F3DD}"/>
              </a:ext>
            </a:extLst>
          </p:cNvPr>
          <p:cNvSpPr txBox="1"/>
          <p:nvPr/>
        </p:nvSpPr>
        <p:spPr>
          <a:xfrm>
            <a:off x="0" y="768538"/>
            <a:ext cx="2654256" cy="369332"/>
          </a:xfrm>
          <a:prstGeom prst="rect">
            <a:avLst/>
          </a:prstGeom>
          <a:noFill/>
        </p:spPr>
        <p:txBody>
          <a:bodyPr wrap="square" rtlCol="0">
            <a:spAutoFit/>
          </a:bodyPr>
          <a:lstStyle/>
          <a:p>
            <a:r>
              <a:rPr lang="en-US" b="1" u="sng" dirty="0"/>
              <a:t>The second step</a:t>
            </a:r>
            <a:r>
              <a:rPr lang="en-US" dirty="0"/>
              <a:t>:</a:t>
            </a:r>
            <a:endParaRPr lang="en-US" b="1" u="sng"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86FF699-34A3-2BFB-8EC4-D159D7013128}"/>
                  </a:ext>
                </a:extLst>
              </p:cNvPr>
              <p:cNvSpPr txBox="1"/>
              <p:nvPr/>
            </p:nvSpPr>
            <p:spPr>
              <a:xfrm>
                <a:off x="2209800" y="768538"/>
                <a:ext cx="6927936" cy="369332"/>
              </a:xfrm>
              <a:prstGeom prst="rect">
                <a:avLst/>
              </a:prstGeom>
              <a:noFill/>
            </p:spPr>
            <p:txBody>
              <a:bodyPr wrap="square" rtlCol="0">
                <a:spAutoFit/>
              </a:bodyPr>
              <a:lstStyle/>
              <a:p>
                <a:r>
                  <a:rPr lang="en-US" dirty="0"/>
                  <a:t>How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𝑒</m:t>
                        </m:r>
                      </m:sub>
                    </m:sSub>
                    <m:r>
                      <a:rPr lang="en-US" b="0" i="1" smtClean="0">
                        <a:latin typeface="Cambria Math" panose="02040503050406030204" pitchFamily="18" charset="0"/>
                        <a:ea typeface="Cambria Math" panose="02040503050406030204" pitchFamily="18" charset="0"/>
                      </a:rPr>
                      <m:t> </m:t>
                    </m:r>
                  </m:oMath>
                </a14:m>
                <a:r>
                  <a:rPr lang="en-US" dirty="0"/>
                  <a:t>influence the wait time, idle time, and over time</a:t>
                </a:r>
              </a:p>
            </p:txBody>
          </p:sp>
        </mc:Choice>
        <mc:Fallback xmlns="">
          <p:sp>
            <p:nvSpPr>
              <p:cNvPr id="10" name="TextBox 9">
                <a:extLst>
                  <a:ext uri="{FF2B5EF4-FFF2-40B4-BE49-F238E27FC236}">
                    <a16:creationId xmlns:a16="http://schemas.microsoft.com/office/drawing/2014/main" id="{386FF699-34A3-2BFB-8EC4-D159D7013128}"/>
                  </a:ext>
                </a:extLst>
              </p:cNvPr>
              <p:cNvSpPr txBox="1">
                <a:spLocks noRot="1" noChangeAspect="1" noMove="1" noResize="1" noEditPoints="1" noAdjustHandles="1" noChangeArrowheads="1" noChangeShapeType="1" noTextEdit="1"/>
              </p:cNvSpPr>
              <p:nvPr/>
            </p:nvSpPr>
            <p:spPr>
              <a:xfrm>
                <a:off x="2209800" y="768538"/>
                <a:ext cx="6927936" cy="369332"/>
              </a:xfrm>
              <a:prstGeom prst="rect">
                <a:avLst/>
              </a:prstGeom>
              <a:blipFill>
                <a:blip r:embed="rId3"/>
                <a:stretch>
                  <a:fillRect l="-916" t="-6667" b="-2333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861D9D9-A601-B2FA-965C-63A5381A51D6}"/>
              </a:ext>
            </a:extLst>
          </p:cNvPr>
          <p:cNvPicPr>
            <a:picLocks noChangeAspect="1"/>
          </p:cNvPicPr>
          <p:nvPr/>
        </p:nvPicPr>
        <p:blipFill>
          <a:blip r:embed="rId4"/>
          <a:stretch>
            <a:fillRect/>
          </a:stretch>
        </p:blipFill>
        <p:spPr>
          <a:xfrm>
            <a:off x="36184" y="1179433"/>
            <a:ext cx="8366760" cy="551930"/>
          </a:xfrm>
          <a:prstGeom prst="rect">
            <a:avLst/>
          </a:prstGeom>
        </p:spPr>
      </p:pic>
      <p:cxnSp>
        <p:nvCxnSpPr>
          <p:cNvPr id="12" name="Straight Connector 11">
            <a:extLst>
              <a:ext uri="{FF2B5EF4-FFF2-40B4-BE49-F238E27FC236}">
                <a16:creationId xmlns:a16="http://schemas.microsoft.com/office/drawing/2014/main" id="{EBC39C2F-160B-501A-2FF5-6FDC096E964C}"/>
              </a:ext>
            </a:extLst>
          </p:cNvPr>
          <p:cNvCxnSpPr>
            <a:cxnSpLocks/>
          </p:cNvCxnSpPr>
          <p:nvPr/>
        </p:nvCxnSpPr>
        <p:spPr>
          <a:xfrm flipH="1">
            <a:off x="5988423" y="1568027"/>
            <a:ext cx="21515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630BD4CF-B2AC-586A-AC83-A172DF4D6134}"/>
              </a:ext>
            </a:extLst>
          </p:cNvPr>
          <p:cNvPicPr>
            <a:picLocks noChangeAspect="1"/>
          </p:cNvPicPr>
          <p:nvPr/>
        </p:nvPicPr>
        <p:blipFill>
          <a:blip r:embed="rId5"/>
          <a:stretch>
            <a:fillRect/>
          </a:stretch>
        </p:blipFill>
        <p:spPr>
          <a:xfrm>
            <a:off x="7824416" y="2720336"/>
            <a:ext cx="4367584" cy="2523722"/>
          </a:xfrm>
          <a:prstGeom prst="rect">
            <a:avLst/>
          </a:prstGeom>
        </p:spPr>
      </p:pic>
      <p:pic>
        <p:nvPicPr>
          <p:cNvPr id="2" name="Picture 1">
            <a:extLst>
              <a:ext uri="{FF2B5EF4-FFF2-40B4-BE49-F238E27FC236}">
                <a16:creationId xmlns:a16="http://schemas.microsoft.com/office/drawing/2014/main" id="{C84448B8-7FEE-EBBD-CE47-835398F66EE6}"/>
              </a:ext>
            </a:extLst>
          </p:cNvPr>
          <p:cNvPicPr>
            <a:picLocks noChangeAspect="1"/>
          </p:cNvPicPr>
          <p:nvPr/>
        </p:nvPicPr>
        <p:blipFill>
          <a:blip r:embed="rId6"/>
          <a:stretch>
            <a:fillRect/>
          </a:stretch>
        </p:blipFill>
        <p:spPr>
          <a:xfrm>
            <a:off x="36184" y="2216635"/>
            <a:ext cx="7772400" cy="3731247"/>
          </a:xfrm>
          <a:prstGeom prst="rect">
            <a:avLst/>
          </a:prstGeom>
        </p:spPr>
      </p:pic>
    </p:spTree>
    <p:extLst>
      <p:ext uri="{BB962C8B-B14F-4D97-AF65-F5344CB8AC3E}">
        <p14:creationId xmlns:p14="http://schemas.microsoft.com/office/powerpoint/2010/main" val="644464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A63A5-B075-9C08-C248-CE33E1B50A20}"/>
            </a:ext>
          </a:extLst>
        </p:cNvPr>
        <p:cNvGrpSpPr/>
        <p:nvPr/>
      </p:nvGrpSpPr>
      <p:grpSpPr>
        <a:xfrm>
          <a:off x="0" y="0"/>
          <a:ext cx="0" cy="0"/>
          <a:chOff x="0" y="0"/>
          <a:chExt cx="0" cy="0"/>
        </a:xfrm>
      </p:grpSpPr>
      <p:sp>
        <p:nvSpPr>
          <p:cNvPr id="4" name="Pentagon 3">
            <a:extLst>
              <a:ext uri="{FF2B5EF4-FFF2-40B4-BE49-F238E27FC236}">
                <a16:creationId xmlns:a16="http://schemas.microsoft.com/office/drawing/2014/main" id="{9D8C0F36-21AC-04FC-9B5D-A1D00C343480}"/>
              </a:ext>
            </a:extLst>
          </p:cNvPr>
          <p:cNvSpPr/>
          <p:nvPr/>
        </p:nvSpPr>
        <p:spPr>
          <a:xfrm>
            <a:off x="-176508" y="-81790"/>
            <a:ext cx="3688080" cy="818925"/>
          </a:xfrm>
          <a:prstGeom prst="homePlate">
            <a:avLst/>
          </a:prstGeom>
          <a:solidFill>
            <a:srgbClr val="F1C600">
              <a:alpha val="6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6">
            <a:extLst>
              <a:ext uri="{FF2B5EF4-FFF2-40B4-BE49-F238E27FC236}">
                <a16:creationId xmlns:a16="http://schemas.microsoft.com/office/drawing/2014/main" id="{E5E83B1E-8DBB-695C-D991-39A868C47172}"/>
              </a:ext>
            </a:extLst>
          </p:cNvPr>
          <p:cNvSpPr txBox="1">
            <a:spLocks/>
          </p:cNvSpPr>
          <p:nvPr/>
        </p:nvSpPr>
        <p:spPr>
          <a:xfrm>
            <a:off x="-618468" y="-415645"/>
            <a:ext cx="4130040" cy="10597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4000" dirty="0"/>
              <a:t>Results</a:t>
            </a:r>
          </a:p>
        </p:txBody>
      </p:sp>
      <p:sp>
        <p:nvSpPr>
          <p:cNvPr id="6" name="TextBox 5">
            <a:extLst>
              <a:ext uri="{FF2B5EF4-FFF2-40B4-BE49-F238E27FC236}">
                <a16:creationId xmlns:a16="http://schemas.microsoft.com/office/drawing/2014/main" id="{19E4A34D-357E-CF7F-9B3F-6AE6144E4D10}"/>
              </a:ext>
            </a:extLst>
          </p:cNvPr>
          <p:cNvSpPr txBox="1"/>
          <p:nvPr/>
        </p:nvSpPr>
        <p:spPr>
          <a:xfrm>
            <a:off x="0" y="768538"/>
            <a:ext cx="2654256" cy="369332"/>
          </a:xfrm>
          <a:prstGeom prst="rect">
            <a:avLst/>
          </a:prstGeom>
          <a:noFill/>
        </p:spPr>
        <p:txBody>
          <a:bodyPr wrap="square" rtlCol="0">
            <a:spAutoFit/>
          </a:bodyPr>
          <a:lstStyle/>
          <a:p>
            <a:r>
              <a:rPr lang="en-US" b="1" u="sng" dirty="0"/>
              <a:t>The second step</a:t>
            </a:r>
            <a:r>
              <a:rPr lang="en-US" dirty="0"/>
              <a:t>:</a:t>
            </a:r>
            <a:endParaRPr lang="en-US" b="1" u="sng"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6B22C18-5BF9-519B-9EB4-EC3BCFC9A9A3}"/>
                  </a:ext>
                </a:extLst>
              </p:cNvPr>
              <p:cNvSpPr txBox="1"/>
              <p:nvPr/>
            </p:nvSpPr>
            <p:spPr>
              <a:xfrm>
                <a:off x="2209800" y="768538"/>
                <a:ext cx="6927936" cy="369332"/>
              </a:xfrm>
              <a:prstGeom prst="rect">
                <a:avLst/>
              </a:prstGeom>
              <a:noFill/>
            </p:spPr>
            <p:txBody>
              <a:bodyPr wrap="square" rtlCol="0">
                <a:spAutoFit/>
              </a:bodyPr>
              <a:lstStyle/>
              <a:p>
                <a:r>
                  <a:rPr lang="en-US" dirty="0"/>
                  <a:t>How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𝑒</m:t>
                        </m:r>
                      </m:sub>
                    </m:sSub>
                    <m:r>
                      <a:rPr lang="en-US" b="0" i="1" smtClean="0">
                        <a:latin typeface="Cambria Math" panose="02040503050406030204" pitchFamily="18" charset="0"/>
                        <a:ea typeface="Cambria Math" panose="02040503050406030204" pitchFamily="18" charset="0"/>
                      </a:rPr>
                      <m:t> </m:t>
                    </m:r>
                  </m:oMath>
                </a14:m>
                <a:r>
                  <a:rPr lang="en-US" dirty="0"/>
                  <a:t>influence the wait time, idle time, and over time</a:t>
                </a:r>
              </a:p>
            </p:txBody>
          </p:sp>
        </mc:Choice>
        <mc:Fallback xmlns="">
          <p:sp>
            <p:nvSpPr>
              <p:cNvPr id="10" name="TextBox 9">
                <a:extLst>
                  <a:ext uri="{FF2B5EF4-FFF2-40B4-BE49-F238E27FC236}">
                    <a16:creationId xmlns:a16="http://schemas.microsoft.com/office/drawing/2014/main" id="{76B22C18-5BF9-519B-9EB4-EC3BCFC9A9A3}"/>
                  </a:ext>
                </a:extLst>
              </p:cNvPr>
              <p:cNvSpPr txBox="1">
                <a:spLocks noRot="1" noChangeAspect="1" noMove="1" noResize="1" noEditPoints="1" noAdjustHandles="1" noChangeArrowheads="1" noChangeShapeType="1" noTextEdit="1"/>
              </p:cNvSpPr>
              <p:nvPr/>
            </p:nvSpPr>
            <p:spPr>
              <a:xfrm>
                <a:off x="2209800" y="768538"/>
                <a:ext cx="6927936" cy="369332"/>
              </a:xfrm>
              <a:prstGeom prst="rect">
                <a:avLst/>
              </a:prstGeom>
              <a:blipFill>
                <a:blip r:embed="rId3"/>
                <a:stretch>
                  <a:fillRect l="-916" t="-6667" b="-2333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1F15785-7D8E-A0A5-8FD4-955ADEB33136}"/>
              </a:ext>
            </a:extLst>
          </p:cNvPr>
          <p:cNvPicPr>
            <a:picLocks noChangeAspect="1"/>
          </p:cNvPicPr>
          <p:nvPr/>
        </p:nvPicPr>
        <p:blipFill>
          <a:blip r:embed="rId4"/>
          <a:stretch>
            <a:fillRect/>
          </a:stretch>
        </p:blipFill>
        <p:spPr>
          <a:xfrm>
            <a:off x="0" y="1102730"/>
            <a:ext cx="8366760" cy="551930"/>
          </a:xfrm>
          <a:prstGeom prst="rect">
            <a:avLst/>
          </a:prstGeom>
        </p:spPr>
      </p:pic>
      <p:cxnSp>
        <p:nvCxnSpPr>
          <p:cNvPr id="12" name="Straight Connector 11">
            <a:extLst>
              <a:ext uri="{FF2B5EF4-FFF2-40B4-BE49-F238E27FC236}">
                <a16:creationId xmlns:a16="http://schemas.microsoft.com/office/drawing/2014/main" id="{86BFE2E5-8B9B-46C9-CAEB-6AE34285086E}"/>
              </a:ext>
            </a:extLst>
          </p:cNvPr>
          <p:cNvCxnSpPr>
            <a:cxnSpLocks/>
          </p:cNvCxnSpPr>
          <p:nvPr/>
        </p:nvCxnSpPr>
        <p:spPr>
          <a:xfrm flipH="1">
            <a:off x="5988423" y="1432560"/>
            <a:ext cx="21515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5DA88FA-0573-3C26-BA43-E2A99AC94F48}"/>
              </a:ext>
            </a:extLst>
          </p:cNvPr>
          <p:cNvPicPr>
            <a:picLocks noChangeAspect="1"/>
          </p:cNvPicPr>
          <p:nvPr/>
        </p:nvPicPr>
        <p:blipFill>
          <a:blip r:embed="rId5"/>
          <a:stretch>
            <a:fillRect/>
          </a:stretch>
        </p:blipFill>
        <p:spPr>
          <a:xfrm>
            <a:off x="6415444" y="2158982"/>
            <a:ext cx="5776556" cy="3017490"/>
          </a:xfrm>
          <a:prstGeom prst="rect">
            <a:avLst/>
          </a:prstGeom>
        </p:spPr>
      </p:pic>
      <p:pic>
        <p:nvPicPr>
          <p:cNvPr id="17" name="Picture 16">
            <a:extLst>
              <a:ext uri="{FF2B5EF4-FFF2-40B4-BE49-F238E27FC236}">
                <a16:creationId xmlns:a16="http://schemas.microsoft.com/office/drawing/2014/main" id="{5F63C9B9-85C6-42EA-55A0-65C2C08C32CD}"/>
              </a:ext>
            </a:extLst>
          </p:cNvPr>
          <p:cNvPicPr>
            <a:picLocks noChangeAspect="1"/>
          </p:cNvPicPr>
          <p:nvPr/>
        </p:nvPicPr>
        <p:blipFill>
          <a:blip r:embed="rId6"/>
          <a:stretch>
            <a:fillRect/>
          </a:stretch>
        </p:blipFill>
        <p:spPr>
          <a:xfrm>
            <a:off x="51680" y="1988853"/>
            <a:ext cx="6230295" cy="3299840"/>
          </a:xfrm>
          <a:prstGeom prst="rect">
            <a:avLst/>
          </a:prstGeom>
        </p:spPr>
      </p:pic>
    </p:spTree>
    <p:extLst>
      <p:ext uri="{BB962C8B-B14F-4D97-AF65-F5344CB8AC3E}">
        <p14:creationId xmlns:p14="http://schemas.microsoft.com/office/powerpoint/2010/main" val="2820334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D3352-A95E-3708-0E7A-2077D502877E}"/>
            </a:ext>
          </a:extLst>
        </p:cNvPr>
        <p:cNvGrpSpPr/>
        <p:nvPr/>
      </p:nvGrpSpPr>
      <p:grpSpPr>
        <a:xfrm>
          <a:off x="0" y="0"/>
          <a:ext cx="0" cy="0"/>
          <a:chOff x="0" y="0"/>
          <a:chExt cx="0" cy="0"/>
        </a:xfrm>
      </p:grpSpPr>
      <p:sp>
        <p:nvSpPr>
          <p:cNvPr id="4" name="Pentagon 3">
            <a:extLst>
              <a:ext uri="{FF2B5EF4-FFF2-40B4-BE49-F238E27FC236}">
                <a16:creationId xmlns:a16="http://schemas.microsoft.com/office/drawing/2014/main" id="{B4E8FF66-0F99-6430-030C-F486A20318D0}"/>
              </a:ext>
            </a:extLst>
          </p:cNvPr>
          <p:cNvSpPr/>
          <p:nvPr/>
        </p:nvSpPr>
        <p:spPr>
          <a:xfrm>
            <a:off x="-86271" y="-103124"/>
            <a:ext cx="3865791" cy="935019"/>
          </a:xfrm>
          <a:prstGeom prst="homePlate">
            <a:avLst/>
          </a:prstGeom>
          <a:solidFill>
            <a:srgbClr val="F1C600">
              <a:alpha val="6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6">
            <a:extLst>
              <a:ext uri="{FF2B5EF4-FFF2-40B4-BE49-F238E27FC236}">
                <a16:creationId xmlns:a16="http://schemas.microsoft.com/office/drawing/2014/main" id="{AE1AB958-5FCA-3A3C-8CD8-32512E8B3664}"/>
              </a:ext>
            </a:extLst>
          </p:cNvPr>
          <p:cNvSpPr txBox="1">
            <a:spLocks/>
          </p:cNvSpPr>
          <p:nvPr/>
        </p:nvSpPr>
        <p:spPr>
          <a:xfrm>
            <a:off x="-614769" y="-285692"/>
            <a:ext cx="4130040" cy="10597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4000" dirty="0"/>
              <a:t>Results</a:t>
            </a:r>
          </a:p>
        </p:txBody>
      </p:sp>
      <p:sp>
        <p:nvSpPr>
          <p:cNvPr id="6" name="TextBox 5">
            <a:extLst>
              <a:ext uri="{FF2B5EF4-FFF2-40B4-BE49-F238E27FC236}">
                <a16:creationId xmlns:a16="http://schemas.microsoft.com/office/drawing/2014/main" id="{FAE70BF3-48B9-EE0F-587D-2230796A5319}"/>
              </a:ext>
            </a:extLst>
          </p:cNvPr>
          <p:cNvSpPr txBox="1"/>
          <p:nvPr/>
        </p:nvSpPr>
        <p:spPr>
          <a:xfrm>
            <a:off x="119424" y="933382"/>
            <a:ext cx="2654256" cy="369332"/>
          </a:xfrm>
          <a:prstGeom prst="rect">
            <a:avLst/>
          </a:prstGeom>
          <a:noFill/>
        </p:spPr>
        <p:txBody>
          <a:bodyPr wrap="square" rtlCol="0">
            <a:spAutoFit/>
          </a:bodyPr>
          <a:lstStyle/>
          <a:p>
            <a:r>
              <a:rPr lang="en-US" b="1" u="sng" dirty="0"/>
              <a:t>The second step</a:t>
            </a:r>
            <a:r>
              <a:rPr lang="en-US" dirty="0"/>
              <a:t>:</a:t>
            </a:r>
            <a:endParaRPr lang="en-US" b="1" u="sng"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3B6B279-4B33-09FA-C342-D4F4A26734CD}"/>
                  </a:ext>
                </a:extLst>
              </p:cNvPr>
              <p:cNvSpPr txBox="1"/>
              <p:nvPr/>
            </p:nvSpPr>
            <p:spPr>
              <a:xfrm>
                <a:off x="2180249" y="4872785"/>
                <a:ext cx="1186861" cy="276999"/>
              </a:xfrm>
              <a:prstGeom prst="rect">
                <a:avLst/>
              </a:prstGeom>
              <a:noFill/>
            </p:spPr>
            <p:txBody>
              <a:bodyPr wrap="square" rtlCol="0">
                <a:spAutoFit/>
              </a:bodyPr>
              <a:lstStyle/>
              <a:p>
                <a:r>
                  <a:rPr lang="en-US" sz="1200" dirty="0"/>
                  <a:t>Under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𝑊</m:t>
                        </m:r>
                      </m:e>
                      <m:sub>
                        <m:r>
                          <a:rPr lang="en-US" sz="1200" b="0" i="1" smtClean="0">
                            <a:latin typeface="Cambria Math" panose="02040503050406030204" pitchFamily="18" charset="0"/>
                            <a:ea typeface="Cambria Math" panose="02040503050406030204" pitchFamily="18" charset="0"/>
                          </a:rPr>
                          <m:t>𝑒</m:t>
                        </m:r>
                      </m:sub>
                    </m:sSub>
                    <m:r>
                      <a:rPr lang="en-US" sz="1200" b="0" i="1" smtClean="0">
                        <a:latin typeface="Cambria Math" panose="02040503050406030204" pitchFamily="18" charset="0"/>
                        <a:ea typeface="Cambria Math" panose="02040503050406030204" pitchFamily="18" charset="0"/>
                      </a:rPr>
                      <m:t>=1</m:t>
                    </m:r>
                  </m:oMath>
                </a14:m>
                <a:endParaRPr lang="en-US" sz="1200" dirty="0"/>
              </a:p>
            </p:txBody>
          </p:sp>
        </mc:Choice>
        <mc:Fallback xmlns="">
          <p:sp>
            <p:nvSpPr>
              <p:cNvPr id="3" name="TextBox 2">
                <a:extLst>
                  <a:ext uri="{FF2B5EF4-FFF2-40B4-BE49-F238E27FC236}">
                    <a16:creationId xmlns:a16="http://schemas.microsoft.com/office/drawing/2014/main" id="{03B6B279-4B33-09FA-C342-D4F4A26734CD}"/>
                  </a:ext>
                </a:extLst>
              </p:cNvPr>
              <p:cNvSpPr txBox="1">
                <a:spLocks noRot="1" noChangeAspect="1" noMove="1" noResize="1" noEditPoints="1" noAdjustHandles="1" noChangeArrowheads="1" noChangeShapeType="1" noTextEdit="1"/>
              </p:cNvSpPr>
              <p:nvPr/>
            </p:nvSpPr>
            <p:spPr>
              <a:xfrm>
                <a:off x="2180249" y="4872785"/>
                <a:ext cx="1186861" cy="276999"/>
              </a:xfrm>
              <a:prstGeom prst="rect">
                <a:avLst/>
              </a:prstGeom>
              <a:blipFill>
                <a:blip r:embed="rId3"/>
                <a:stretch>
                  <a:fillRect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D259D00-F3D0-8E85-8CD8-4C80F01B87A4}"/>
                  </a:ext>
                </a:extLst>
              </p:cNvPr>
              <p:cNvSpPr txBox="1"/>
              <p:nvPr/>
            </p:nvSpPr>
            <p:spPr>
              <a:xfrm>
                <a:off x="2136162" y="945022"/>
                <a:ext cx="5222199" cy="369332"/>
              </a:xfrm>
              <a:prstGeom prst="rect">
                <a:avLst/>
              </a:prstGeom>
              <a:noFill/>
            </p:spPr>
            <p:txBody>
              <a:bodyPr wrap="none" rtlCol="0">
                <a:spAutoFit/>
              </a:bodyPr>
              <a:lstStyle/>
              <a:p>
                <a:r>
                  <a:rPr lang="en-US" dirty="0">
                    <a:ea typeface="Cambria Math" panose="02040503050406030204" pitchFamily="18" charset="0"/>
                  </a:rPr>
                  <a:t>How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ea typeface="Cambria Math" panose="02040503050406030204" pitchFamily="18" charset="0"/>
                  </a:rPr>
                  <a:t> influences </a:t>
                </a:r>
                <a:r>
                  <a:rPr lang="en-US" dirty="0"/>
                  <a:t>the number of override policy</a:t>
                </a:r>
              </a:p>
            </p:txBody>
          </p:sp>
        </mc:Choice>
        <mc:Fallback xmlns="">
          <p:sp>
            <p:nvSpPr>
              <p:cNvPr id="10" name="TextBox 9">
                <a:extLst>
                  <a:ext uri="{FF2B5EF4-FFF2-40B4-BE49-F238E27FC236}">
                    <a16:creationId xmlns:a16="http://schemas.microsoft.com/office/drawing/2014/main" id="{BD259D00-F3D0-8E85-8CD8-4C80F01B87A4}"/>
                  </a:ext>
                </a:extLst>
              </p:cNvPr>
              <p:cNvSpPr txBox="1">
                <a:spLocks noRot="1" noChangeAspect="1" noMove="1" noResize="1" noEditPoints="1" noAdjustHandles="1" noChangeArrowheads="1" noChangeShapeType="1" noTextEdit="1"/>
              </p:cNvSpPr>
              <p:nvPr/>
            </p:nvSpPr>
            <p:spPr>
              <a:xfrm>
                <a:off x="2136162" y="945022"/>
                <a:ext cx="5222199" cy="369332"/>
              </a:xfrm>
              <a:prstGeom prst="rect">
                <a:avLst/>
              </a:prstGeom>
              <a:blipFill>
                <a:blip r:embed="rId4"/>
                <a:stretch>
                  <a:fillRect l="-971"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6AE2272-F262-0F3E-3BF0-77BAEE32A99F}"/>
                  </a:ext>
                </a:extLst>
              </p:cNvPr>
              <p:cNvSpPr txBox="1"/>
              <p:nvPr/>
            </p:nvSpPr>
            <p:spPr>
              <a:xfrm>
                <a:off x="9065958" y="4872784"/>
                <a:ext cx="1408078" cy="276999"/>
              </a:xfrm>
              <a:prstGeom prst="rect">
                <a:avLst/>
              </a:prstGeom>
              <a:noFill/>
            </p:spPr>
            <p:txBody>
              <a:bodyPr wrap="square" rtlCol="0">
                <a:spAutoFit/>
              </a:bodyPr>
              <a:lstStyle/>
              <a:p>
                <a:r>
                  <a:rPr lang="en-US" sz="1200" dirty="0"/>
                  <a:t>Under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𝑊</m:t>
                        </m:r>
                      </m:e>
                      <m:sub>
                        <m:r>
                          <a:rPr lang="en-US" sz="1200" b="0" i="1" smtClean="0">
                            <a:latin typeface="Cambria Math" panose="02040503050406030204" pitchFamily="18" charset="0"/>
                            <a:ea typeface="Cambria Math" panose="02040503050406030204" pitchFamily="18" charset="0"/>
                          </a:rPr>
                          <m:t>𝑒</m:t>
                        </m:r>
                      </m:sub>
                    </m:sSub>
                    <m:r>
                      <a:rPr lang="en-US" sz="1200" b="0" i="1" smtClean="0">
                        <a:latin typeface="Cambria Math" panose="02040503050406030204" pitchFamily="18" charset="0"/>
                        <a:ea typeface="Cambria Math" panose="02040503050406030204" pitchFamily="18" charset="0"/>
                      </a:rPr>
                      <m:t>=0.01</m:t>
                    </m:r>
                  </m:oMath>
                </a14:m>
                <a:endParaRPr lang="en-US" sz="1200" dirty="0"/>
              </a:p>
            </p:txBody>
          </p:sp>
        </mc:Choice>
        <mc:Fallback xmlns="">
          <p:sp>
            <p:nvSpPr>
              <p:cNvPr id="12" name="TextBox 11">
                <a:extLst>
                  <a:ext uri="{FF2B5EF4-FFF2-40B4-BE49-F238E27FC236}">
                    <a16:creationId xmlns:a16="http://schemas.microsoft.com/office/drawing/2014/main" id="{66AE2272-F262-0F3E-3BF0-77BAEE32A99F}"/>
                  </a:ext>
                </a:extLst>
              </p:cNvPr>
              <p:cNvSpPr txBox="1">
                <a:spLocks noRot="1" noChangeAspect="1" noMove="1" noResize="1" noEditPoints="1" noAdjustHandles="1" noChangeArrowheads="1" noChangeShapeType="1" noTextEdit="1"/>
              </p:cNvSpPr>
              <p:nvPr/>
            </p:nvSpPr>
            <p:spPr>
              <a:xfrm>
                <a:off x="9065958" y="4872784"/>
                <a:ext cx="1408078" cy="276999"/>
              </a:xfrm>
              <a:prstGeom prst="rect">
                <a:avLst/>
              </a:prstGeom>
              <a:blipFill>
                <a:blip r:embed="rId7"/>
                <a:stretch>
                  <a:fillRect b="-1739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E10E557-AFC3-EEA9-6DE0-A061926940CD}"/>
              </a:ext>
            </a:extLst>
          </p:cNvPr>
          <p:cNvPicPr>
            <a:picLocks noChangeAspect="1"/>
          </p:cNvPicPr>
          <p:nvPr/>
        </p:nvPicPr>
        <p:blipFill>
          <a:blip r:embed="rId8"/>
          <a:stretch>
            <a:fillRect/>
          </a:stretch>
        </p:blipFill>
        <p:spPr>
          <a:xfrm>
            <a:off x="363757" y="1465345"/>
            <a:ext cx="5732243" cy="3256449"/>
          </a:xfrm>
          <a:prstGeom prst="rect">
            <a:avLst/>
          </a:prstGeom>
        </p:spPr>
      </p:pic>
      <p:pic>
        <p:nvPicPr>
          <p:cNvPr id="8" name="Picture 7">
            <a:extLst>
              <a:ext uri="{FF2B5EF4-FFF2-40B4-BE49-F238E27FC236}">
                <a16:creationId xmlns:a16="http://schemas.microsoft.com/office/drawing/2014/main" id="{DDD1C1E3-449F-FD25-551C-6184EBA75731}"/>
              </a:ext>
            </a:extLst>
          </p:cNvPr>
          <p:cNvPicPr>
            <a:picLocks noChangeAspect="1"/>
          </p:cNvPicPr>
          <p:nvPr/>
        </p:nvPicPr>
        <p:blipFill>
          <a:blip r:embed="rId9"/>
          <a:stretch>
            <a:fillRect/>
          </a:stretch>
        </p:blipFill>
        <p:spPr>
          <a:xfrm>
            <a:off x="6199836" y="1465345"/>
            <a:ext cx="5732243" cy="3273971"/>
          </a:xfrm>
          <a:prstGeom prst="rect">
            <a:avLst/>
          </a:prstGeom>
        </p:spPr>
      </p:pic>
    </p:spTree>
    <p:extLst>
      <p:ext uri="{BB962C8B-B14F-4D97-AF65-F5344CB8AC3E}">
        <p14:creationId xmlns:p14="http://schemas.microsoft.com/office/powerpoint/2010/main" val="220484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63357-77EF-4DF1-2728-4BE381DBE7C8}"/>
            </a:ext>
          </a:extLst>
        </p:cNvPr>
        <p:cNvGrpSpPr/>
        <p:nvPr/>
      </p:nvGrpSpPr>
      <p:grpSpPr>
        <a:xfrm>
          <a:off x="0" y="0"/>
          <a:ext cx="0" cy="0"/>
          <a:chOff x="0" y="0"/>
          <a:chExt cx="0" cy="0"/>
        </a:xfrm>
      </p:grpSpPr>
      <p:sp>
        <p:nvSpPr>
          <p:cNvPr id="4" name="Pentagon 3">
            <a:extLst>
              <a:ext uri="{FF2B5EF4-FFF2-40B4-BE49-F238E27FC236}">
                <a16:creationId xmlns:a16="http://schemas.microsoft.com/office/drawing/2014/main" id="{8EC36703-535D-7105-36EF-E739EE639966}"/>
              </a:ext>
            </a:extLst>
          </p:cNvPr>
          <p:cNvSpPr/>
          <p:nvPr/>
        </p:nvSpPr>
        <p:spPr>
          <a:xfrm>
            <a:off x="-86271" y="-103124"/>
            <a:ext cx="3865791" cy="935019"/>
          </a:xfrm>
          <a:prstGeom prst="homePlate">
            <a:avLst/>
          </a:prstGeom>
          <a:solidFill>
            <a:srgbClr val="F1C600">
              <a:alpha val="6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6">
            <a:extLst>
              <a:ext uri="{FF2B5EF4-FFF2-40B4-BE49-F238E27FC236}">
                <a16:creationId xmlns:a16="http://schemas.microsoft.com/office/drawing/2014/main" id="{7C7546D7-0688-DB7A-553A-8799BC69A23D}"/>
              </a:ext>
            </a:extLst>
          </p:cNvPr>
          <p:cNvSpPr txBox="1">
            <a:spLocks/>
          </p:cNvSpPr>
          <p:nvPr/>
        </p:nvSpPr>
        <p:spPr>
          <a:xfrm>
            <a:off x="-614769" y="-285692"/>
            <a:ext cx="4130040" cy="10597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4000" dirty="0"/>
              <a:t>Results</a:t>
            </a:r>
          </a:p>
        </p:txBody>
      </p:sp>
      <p:sp>
        <p:nvSpPr>
          <p:cNvPr id="6" name="TextBox 5">
            <a:extLst>
              <a:ext uri="{FF2B5EF4-FFF2-40B4-BE49-F238E27FC236}">
                <a16:creationId xmlns:a16="http://schemas.microsoft.com/office/drawing/2014/main" id="{504BE203-713B-C586-FC96-794C1B3AE8BC}"/>
              </a:ext>
            </a:extLst>
          </p:cNvPr>
          <p:cNvSpPr txBox="1"/>
          <p:nvPr/>
        </p:nvSpPr>
        <p:spPr>
          <a:xfrm>
            <a:off x="119424" y="933382"/>
            <a:ext cx="2654256" cy="369332"/>
          </a:xfrm>
          <a:prstGeom prst="rect">
            <a:avLst/>
          </a:prstGeom>
          <a:noFill/>
        </p:spPr>
        <p:txBody>
          <a:bodyPr wrap="square" rtlCol="0">
            <a:spAutoFit/>
          </a:bodyPr>
          <a:lstStyle/>
          <a:p>
            <a:r>
              <a:rPr lang="en-US" b="1" u="sng" dirty="0"/>
              <a:t>The second step</a:t>
            </a:r>
            <a:r>
              <a:rPr lang="en-US" dirty="0"/>
              <a:t>:</a:t>
            </a:r>
            <a:endParaRPr lang="en-US" b="1" u="sng"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2729CAF-1863-D6C5-2ECB-BC6FB8048346}"/>
                  </a:ext>
                </a:extLst>
              </p:cNvPr>
              <p:cNvSpPr txBox="1"/>
              <p:nvPr/>
            </p:nvSpPr>
            <p:spPr>
              <a:xfrm>
                <a:off x="2418479" y="972328"/>
                <a:ext cx="4946226" cy="369332"/>
              </a:xfrm>
              <a:prstGeom prst="rect">
                <a:avLst/>
              </a:prstGeom>
              <a:noFill/>
            </p:spPr>
            <p:txBody>
              <a:bodyPr wrap="none" rtlCol="0">
                <a:spAutoFit/>
              </a:bodyPr>
              <a:lstStyle/>
              <a:p>
                <a:r>
                  <a:rPr lang="en-US" dirty="0">
                    <a:ea typeface="Cambria Math" panose="02040503050406030204" pitchFamily="18" charset="0"/>
                  </a:rPr>
                  <a:t>How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𝑒</m:t>
                        </m:r>
                      </m:sub>
                    </m:sSub>
                  </m:oMath>
                </a14:m>
                <a:r>
                  <a:rPr lang="en-US" dirty="0">
                    <a:ea typeface="Cambria Math" panose="02040503050406030204" pitchFamily="18" charset="0"/>
                  </a:rPr>
                  <a:t> influences </a:t>
                </a:r>
                <a:r>
                  <a:rPr lang="en-US" dirty="0"/>
                  <a:t>number of override policy</a:t>
                </a:r>
              </a:p>
            </p:txBody>
          </p:sp>
        </mc:Choice>
        <mc:Fallback xmlns="">
          <p:sp>
            <p:nvSpPr>
              <p:cNvPr id="7" name="TextBox 6">
                <a:extLst>
                  <a:ext uri="{FF2B5EF4-FFF2-40B4-BE49-F238E27FC236}">
                    <a16:creationId xmlns:a16="http://schemas.microsoft.com/office/drawing/2014/main" id="{E2729CAF-1863-D6C5-2ECB-BC6FB8048346}"/>
                  </a:ext>
                </a:extLst>
              </p:cNvPr>
              <p:cNvSpPr txBox="1">
                <a:spLocks noRot="1" noChangeAspect="1" noMove="1" noResize="1" noEditPoints="1" noAdjustHandles="1" noChangeArrowheads="1" noChangeShapeType="1" noTextEdit="1"/>
              </p:cNvSpPr>
              <p:nvPr/>
            </p:nvSpPr>
            <p:spPr>
              <a:xfrm>
                <a:off x="2418479" y="972328"/>
                <a:ext cx="4946226" cy="369332"/>
              </a:xfrm>
              <a:prstGeom prst="rect">
                <a:avLst/>
              </a:prstGeom>
              <a:blipFill>
                <a:blip r:embed="rId3"/>
                <a:stretch>
                  <a:fillRect l="-1026" t="-6667" r="-256" b="-23333"/>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C0983705-1685-2BC6-5906-7137C2E301D8}"/>
              </a:ext>
            </a:extLst>
          </p:cNvPr>
          <p:cNvPicPr>
            <a:picLocks noChangeAspect="1"/>
          </p:cNvPicPr>
          <p:nvPr/>
        </p:nvPicPr>
        <p:blipFill>
          <a:blip r:embed="rId4"/>
          <a:stretch>
            <a:fillRect/>
          </a:stretch>
        </p:blipFill>
        <p:spPr>
          <a:xfrm>
            <a:off x="1076288" y="1404201"/>
            <a:ext cx="7630608" cy="5107100"/>
          </a:xfrm>
          <a:prstGeom prst="rect">
            <a:avLst/>
          </a:prstGeom>
        </p:spPr>
      </p:pic>
    </p:spTree>
    <p:extLst>
      <p:ext uri="{BB962C8B-B14F-4D97-AF65-F5344CB8AC3E}">
        <p14:creationId xmlns:p14="http://schemas.microsoft.com/office/powerpoint/2010/main" val="209850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1624E-655B-A323-8191-8915A03B197D}"/>
            </a:ext>
          </a:extLst>
        </p:cNvPr>
        <p:cNvGrpSpPr/>
        <p:nvPr/>
      </p:nvGrpSpPr>
      <p:grpSpPr>
        <a:xfrm>
          <a:off x="0" y="0"/>
          <a:ext cx="0" cy="0"/>
          <a:chOff x="0" y="0"/>
          <a:chExt cx="0" cy="0"/>
        </a:xfrm>
      </p:grpSpPr>
      <p:sp>
        <p:nvSpPr>
          <p:cNvPr id="4" name="Pentagon 3">
            <a:extLst>
              <a:ext uri="{FF2B5EF4-FFF2-40B4-BE49-F238E27FC236}">
                <a16:creationId xmlns:a16="http://schemas.microsoft.com/office/drawing/2014/main" id="{330C2FF4-53B1-3198-5B82-0AC6FB76F682}"/>
              </a:ext>
            </a:extLst>
          </p:cNvPr>
          <p:cNvSpPr/>
          <p:nvPr/>
        </p:nvSpPr>
        <p:spPr>
          <a:xfrm>
            <a:off x="-86271" y="-103124"/>
            <a:ext cx="3865791" cy="935019"/>
          </a:xfrm>
          <a:prstGeom prst="homePlate">
            <a:avLst/>
          </a:prstGeom>
          <a:solidFill>
            <a:srgbClr val="F1C600">
              <a:alpha val="6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6">
            <a:extLst>
              <a:ext uri="{FF2B5EF4-FFF2-40B4-BE49-F238E27FC236}">
                <a16:creationId xmlns:a16="http://schemas.microsoft.com/office/drawing/2014/main" id="{6022EBD5-000A-C7FE-A8B3-9CF1ACF3946A}"/>
              </a:ext>
            </a:extLst>
          </p:cNvPr>
          <p:cNvSpPr txBox="1">
            <a:spLocks/>
          </p:cNvSpPr>
          <p:nvPr/>
        </p:nvSpPr>
        <p:spPr>
          <a:xfrm>
            <a:off x="-614769" y="-285692"/>
            <a:ext cx="4130040" cy="10597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4000" dirty="0"/>
              <a:t>Results</a:t>
            </a:r>
          </a:p>
        </p:txBody>
      </p:sp>
      <p:sp>
        <p:nvSpPr>
          <p:cNvPr id="6" name="TextBox 5">
            <a:extLst>
              <a:ext uri="{FF2B5EF4-FFF2-40B4-BE49-F238E27FC236}">
                <a16:creationId xmlns:a16="http://schemas.microsoft.com/office/drawing/2014/main" id="{07A91040-6E2E-C68D-304E-5FEAAF8F01AF}"/>
              </a:ext>
            </a:extLst>
          </p:cNvPr>
          <p:cNvSpPr txBox="1"/>
          <p:nvPr/>
        </p:nvSpPr>
        <p:spPr>
          <a:xfrm>
            <a:off x="119424" y="933382"/>
            <a:ext cx="2654256" cy="369332"/>
          </a:xfrm>
          <a:prstGeom prst="rect">
            <a:avLst/>
          </a:prstGeom>
          <a:noFill/>
        </p:spPr>
        <p:txBody>
          <a:bodyPr wrap="square" rtlCol="0">
            <a:spAutoFit/>
          </a:bodyPr>
          <a:lstStyle/>
          <a:p>
            <a:r>
              <a:rPr lang="en-US" b="1" u="sng" dirty="0"/>
              <a:t>The second step</a:t>
            </a:r>
            <a:r>
              <a:rPr lang="en-US" dirty="0"/>
              <a:t>:</a:t>
            </a:r>
            <a:endParaRPr lang="en-US" b="1" u="sng"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8E5C97A-2ECE-F24C-DE2D-4745181EC74C}"/>
                  </a:ext>
                </a:extLst>
              </p:cNvPr>
              <p:cNvSpPr txBox="1"/>
              <p:nvPr/>
            </p:nvSpPr>
            <p:spPr>
              <a:xfrm>
                <a:off x="2418479" y="972328"/>
                <a:ext cx="5816977" cy="391261"/>
              </a:xfrm>
              <a:prstGeom prst="rect">
                <a:avLst/>
              </a:prstGeom>
              <a:noFill/>
            </p:spPr>
            <p:txBody>
              <a:bodyPr wrap="none" rtlCol="0">
                <a:spAutoFit/>
              </a:bodyPr>
              <a:lstStyle/>
              <a:p>
                <a:r>
                  <a:rPr lang="en-US" dirty="0">
                    <a:ea typeface="Cambria Math" panose="02040503050406030204" pitchFamily="18" charset="0"/>
                  </a:rPr>
                  <a:t>How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𝑦</m:t>
                        </m:r>
                      </m:sub>
                    </m:sSub>
                  </m:oMath>
                </a14:m>
                <a:r>
                  <a:rPr lang="en-US" dirty="0">
                    <a:ea typeface="Cambria Math" panose="02040503050406030204" pitchFamily="18" charset="0"/>
                  </a:rPr>
                  <a:t>,</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𝑧</m:t>
                        </m:r>
                      </m:sub>
                    </m:sSub>
                    <m:r>
                      <a:rPr lang="en-US" b="0" i="1" smtClean="0">
                        <a:latin typeface="Cambria Math" panose="02040503050406030204" pitchFamily="18" charset="0"/>
                        <a:ea typeface="Cambria Math" panose="02040503050406030204" pitchFamily="18" charset="0"/>
                      </a:rPr>
                      <m:t> </m:t>
                    </m:r>
                  </m:oMath>
                </a14:m>
                <a:r>
                  <a:rPr lang="en-US" dirty="0">
                    <a:ea typeface="Cambria Math" panose="02040503050406030204" pitchFamily="18" charset="0"/>
                  </a:rPr>
                  <a:t>influences </a:t>
                </a:r>
                <a:r>
                  <a:rPr lang="en-US" dirty="0"/>
                  <a:t>number of override policy</a:t>
                </a:r>
              </a:p>
            </p:txBody>
          </p:sp>
        </mc:Choice>
        <mc:Fallback xmlns="">
          <p:sp>
            <p:nvSpPr>
              <p:cNvPr id="7" name="TextBox 6">
                <a:extLst>
                  <a:ext uri="{FF2B5EF4-FFF2-40B4-BE49-F238E27FC236}">
                    <a16:creationId xmlns:a16="http://schemas.microsoft.com/office/drawing/2014/main" id="{68E5C97A-2ECE-F24C-DE2D-4745181EC74C}"/>
                  </a:ext>
                </a:extLst>
              </p:cNvPr>
              <p:cNvSpPr txBox="1">
                <a:spLocks noRot="1" noChangeAspect="1" noMove="1" noResize="1" noEditPoints="1" noAdjustHandles="1" noChangeArrowheads="1" noChangeShapeType="1" noTextEdit="1"/>
              </p:cNvSpPr>
              <p:nvPr/>
            </p:nvSpPr>
            <p:spPr>
              <a:xfrm>
                <a:off x="2418479" y="972328"/>
                <a:ext cx="5816977" cy="391261"/>
              </a:xfrm>
              <a:prstGeom prst="rect">
                <a:avLst/>
              </a:prstGeom>
              <a:blipFill>
                <a:blip r:embed="rId3"/>
                <a:stretch>
                  <a:fillRect l="-871" t="-6250" b="-1562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E4DB41D1-E6AF-8E20-44B5-08F58E87B626}"/>
              </a:ext>
            </a:extLst>
          </p:cNvPr>
          <p:cNvPicPr>
            <a:picLocks noChangeAspect="1"/>
          </p:cNvPicPr>
          <p:nvPr/>
        </p:nvPicPr>
        <p:blipFill>
          <a:blip r:embed="rId4"/>
          <a:stretch>
            <a:fillRect/>
          </a:stretch>
        </p:blipFill>
        <p:spPr>
          <a:xfrm>
            <a:off x="217798" y="1504022"/>
            <a:ext cx="11300921" cy="745488"/>
          </a:xfrm>
          <a:prstGeom prst="rect">
            <a:avLst/>
          </a:prstGeom>
        </p:spPr>
      </p:pic>
      <p:cxnSp>
        <p:nvCxnSpPr>
          <p:cNvPr id="9" name="Straight Connector 8">
            <a:extLst>
              <a:ext uri="{FF2B5EF4-FFF2-40B4-BE49-F238E27FC236}">
                <a16:creationId xmlns:a16="http://schemas.microsoft.com/office/drawing/2014/main" id="{72B914CC-4AD9-D349-985D-91FAD97C7BED}"/>
              </a:ext>
            </a:extLst>
          </p:cNvPr>
          <p:cNvCxnSpPr>
            <a:cxnSpLocks/>
          </p:cNvCxnSpPr>
          <p:nvPr/>
        </p:nvCxnSpPr>
        <p:spPr>
          <a:xfrm>
            <a:off x="1319269" y="2037805"/>
            <a:ext cx="25456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1EF398A-2430-33F1-CF9F-C97E57FA7866}"/>
              </a:ext>
            </a:extLst>
          </p:cNvPr>
          <p:cNvCxnSpPr>
            <a:cxnSpLocks/>
          </p:cNvCxnSpPr>
          <p:nvPr/>
        </p:nvCxnSpPr>
        <p:spPr>
          <a:xfrm>
            <a:off x="3026228" y="2037805"/>
            <a:ext cx="25456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9B56E9C-9247-0D20-69D8-71EFB1DD3F3F}"/>
              </a:ext>
            </a:extLst>
          </p:cNvPr>
          <p:cNvCxnSpPr>
            <a:cxnSpLocks/>
          </p:cNvCxnSpPr>
          <p:nvPr/>
        </p:nvCxnSpPr>
        <p:spPr>
          <a:xfrm>
            <a:off x="4737384" y="2037805"/>
            <a:ext cx="25456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3228D39-3D24-0CBF-306D-1103E4ABF44D}"/>
              </a:ext>
            </a:extLst>
          </p:cNvPr>
          <p:cNvPicPr>
            <a:picLocks noChangeAspect="1"/>
          </p:cNvPicPr>
          <p:nvPr/>
        </p:nvPicPr>
        <p:blipFill>
          <a:blip r:embed="rId5"/>
          <a:stretch>
            <a:fillRect/>
          </a:stretch>
        </p:blipFill>
        <p:spPr>
          <a:xfrm>
            <a:off x="217798" y="2783293"/>
            <a:ext cx="11504569" cy="3517926"/>
          </a:xfrm>
          <a:prstGeom prst="rect">
            <a:avLst/>
          </a:prstGeom>
        </p:spPr>
      </p:pic>
    </p:spTree>
    <p:extLst>
      <p:ext uri="{BB962C8B-B14F-4D97-AF65-F5344CB8AC3E}">
        <p14:creationId xmlns:p14="http://schemas.microsoft.com/office/powerpoint/2010/main" val="3114172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BB416-EC34-81F8-C61C-CAFEACC34923}"/>
            </a:ext>
          </a:extLst>
        </p:cNvPr>
        <p:cNvGrpSpPr/>
        <p:nvPr/>
      </p:nvGrpSpPr>
      <p:grpSpPr>
        <a:xfrm>
          <a:off x="0" y="0"/>
          <a:ext cx="0" cy="0"/>
          <a:chOff x="0" y="0"/>
          <a:chExt cx="0" cy="0"/>
        </a:xfrm>
      </p:grpSpPr>
      <p:sp>
        <p:nvSpPr>
          <p:cNvPr id="4" name="Pentagon 3">
            <a:extLst>
              <a:ext uri="{FF2B5EF4-FFF2-40B4-BE49-F238E27FC236}">
                <a16:creationId xmlns:a16="http://schemas.microsoft.com/office/drawing/2014/main" id="{26F3EE45-4998-BF1E-3FE2-B3FFB0FC237B}"/>
              </a:ext>
            </a:extLst>
          </p:cNvPr>
          <p:cNvSpPr/>
          <p:nvPr/>
        </p:nvSpPr>
        <p:spPr>
          <a:xfrm>
            <a:off x="-86271" y="-103124"/>
            <a:ext cx="3865791" cy="935019"/>
          </a:xfrm>
          <a:prstGeom prst="homePlate">
            <a:avLst/>
          </a:prstGeom>
          <a:solidFill>
            <a:srgbClr val="F1C600">
              <a:alpha val="6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6">
            <a:extLst>
              <a:ext uri="{FF2B5EF4-FFF2-40B4-BE49-F238E27FC236}">
                <a16:creationId xmlns:a16="http://schemas.microsoft.com/office/drawing/2014/main" id="{A984AFF5-CFCF-BC5D-DED9-E649755EEFA5}"/>
              </a:ext>
            </a:extLst>
          </p:cNvPr>
          <p:cNvSpPr txBox="1">
            <a:spLocks/>
          </p:cNvSpPr>
          <p:nvPr/>
        </p:nvSpPr>
        <p:spPr>
          <a:xfrm>
            <a:off x="-614769" y="-285692"/>
            <a:ext cx="4130040" cy="10597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4000" dirty="0"/>
              <a:t>Results</a:t>
            </a:r>
          </a:p>
        </p:txBody>
      </p:sp>
      <p:sp>
        <p:nvSpPr>
          <p:cNvPr id="6" name="TextBox 5">
            <a:extLst>
              <a:ext uri="{FF2B5EF4-FFF2-40B4-BE49-F238E27FC236}">
                <a16:creationId xmlns:a16="http://schemas.microsoft.com/office/drawing/2014/main" id="{E31B0264-3870-6F1D-63A4-46EAB1F66578}"/>
              </a:ext>
            </a:extLst>
          </p:cNvPr>
          <p:cNvSpPr txBox="1"/>
          <p:nvPr/>
        </p:nvSpPr>
        <p:spPr>
          <a:xfrm>
            <a:off x="119424" y="933382"/>
            <a:ext cx="2654256" cy="369332"/>
          </a:xfrm>
          <a:prstGeom prst="rect">
            <a:avLst/>
          </a:prstGeom>
          <a:noFill/>
        </p:spPr>
        <p:txBody>
          <a:bodyPr wrap="square" rtlCol="0">
            <a:spAutoFit/>
          </a:bodyPr>
          <a:lstStyle/>
          <a:p>
            <a:r>
              <a:rPr lang="en-US" b="1" u="sng" dirty="0"/>
              <a:t>The second step</a:t>
            </a:r>
            <a:r>
              <a:rPr lang="en-US" dirty="0"/>
              <a:t>:</a:t>
            </a:r>
            <a:endParaRPr lang="en-US" b="1" u="sng"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159ABD9-D659-2D5F-A1C0-85B4116E154E}"/>
                  </a:ext>
                </a:extLst>
              </p:cNvPr>
              <p:cNvSpPr txBox="1"/>
              <p:nvPr/>
            </p:nvSpPr>
            <p:spPr>
              <a:xfrm>
                <a:off x="2418479" y="972328"/>
                <a:ext cx="5816977" cy="391261"/>
              </a:xfrm>
              <a:prstGeom prst="rect">
                <a:avLst/>
              </a:prstGeom>
              <a:noFill/>
            </p:spPr>
            <p:txBody>
              <a:bodyPr wrap="none" rtlCol="0">
                <a:spAutoFit/>
              </a:bodyPr>
              <a:lstStyle/>
              <a:p>
                <a:r>
                  <a:rPr lang="en-US" dirty="0">
                    <a:ea typeface="Cambria Math" panose="02040503050406030204" pitchFamily="18" charset="0"/>
                  </a:rPr>
                  <a:t>How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𝑦</m:t>
                        </m:r>
                      </m:sub>
                    </m:sSub>
                  </m:oMath>
                </a14:m>
                <a:r>
                  <a:rPr lang="en-US" dirty="0">
                    <a:ea typeface="Cambria Math" panose="02040503050406030204" pitchFamily="18" charset="0"/>
                  </a:rPr>
                  <a:t>,</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𝑧</m:t>
                        </m:r>
                      </m:sub>
                    </m:sSub>
                    <m:r>
                      <a:rPr lang="en-US" b="0" i="1" smtClean="0">
                        <a:latin typeface="Cambria Math" panose="02040503050406030204" pitchFamily="18" charset="0"/>
                        <a:ea typeface="Cambria Math" panose="02040503050406030204" pitchFamily="18" charset="0"/>
                      </a:rPr>
                      <m:t> </m:t>
                    </m:r>
                  </m:oMath>
                </a14:m>
                <a:r>
                  <a:rPr lang="en-US" dirty="0">
                    <a:ea typeface="Cambria Math" panose="02040503050406030204" pitchFamily="18" charset="0"/>
                  </a:rPr>
                  <a:t>influences </a:t>
                </a:r>
                <a:r>
                  <a:rPr lang="en-US" dirty="0"/>
                  <a:t>number of override policy</a:t>
                </a:r>
              </a:p>
            </p:txBody>
          </p:sp>
        </mc:Choice>
        <mc:Fallback xmlns="">
          <p:sp>
            <p:nvSpPr>
              <p:cNvPr id="7" name="TextBox 6">
                <a:extLst>
                  <a:ext uri="{FF2B5EF4-FFF2-40B4-BE49-F238E27FC236}">
                    <a16:creationId xmlns:a16="http://schemas.microsoft.com/office/drawing/2014/main" id="{C159ABD9-D659-2D5F-A1C0-85B4116E154E}"/>
                  </a:ext>
                </a:extLst>
              </p:cNvPr>
              <p:cNvSpPr txBox="1">
                <a:spLocks noRot="1" noChangeAspect="1" noMove="1" noResize="1" noEditPoints="1" noAdjustHandles="1" noChangeArrowheads="1" noChangeShapeType="1" noTextEdit="1"/>
              </p:cNvSpPr>
              <p:nvPr/>
            </p:nvSpPr>
            <p:spPr>
              <a:xfrm>
                <a:off x="2418479" y="972328"/>
                <a:ext cx="5816977" cy="391261"/>
              </a:xfrm>
              <a:prstGeom prst="rect">
                <a:avLst/>
              </a:prstGeom>
              <a:blipFill>
                <a:blip r:embed="rId3"/>
                <a:stretch>
                  <a:fillRect l="-871" t="-6250" b="-1562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EEBAB793-4B35-7210-B2E1-5D2A171A7E1C}"/>
              </a:ext>
            </a:extLst>
          </p:cNvPr>
          <p:cNvPicPr>
            <a:picLocks noChangeAspect="1"/>
          </p:cNvPicPr>
          <p:nvPr/>
        </p:nvPicPr>
        <p:blipFill>
          <a:blip r:embed="rId4"/>
          <a:stretch>
            <a:fillRect/>
          </a:stretch>
        </p:blipFill>
        <p:spPr>
          <a:xfrm>
            <a:off x="217798" y="1504022"/>
            <a:ext cx="11300921" cy="745488"/>
          </a:xfrm>
          <a:prstGeom prst="rect">
            <a:avLst/>
          </a:prstGeom>
        </p:spPr>
      </p:pic>
      <p:cxnSp>
        <p:nvCxnSpPr>
          <p:cNvPr id="9" name="Straight Connector 8">
            <a:extLst>
              <a:ext uri="{FF2B5EF4-FFF2-40B4-BE49-F238E27FC236}">
                <a16:creationId xmlns:a16="http://schemas.microsoft.com/office/drawing/2014/main" id="{45E49F38-27BA-9042-978A-0C3A5A6C79B3}"/>
              </a:ext>
            </a:extLst>
          </p:cNvPr>
          <p:cNvCxnSpPr>
            <a:cxnSpLocks/>
          </p:cNvCxnSpPr>
          <p:nvPr/>
        </p:nvCxnSpPr>
        <p:spPr>
          <a:xfrm>
            <a:off x="1319269" y="2037805"/>
            <a:ext cx="25456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A0FF986-FF6F-1EF6-191F-79928C21DFFC}"/>
              </a:ext>
            </a:extLst>
          </p:cNvPr>
          <p:cNvCxnSpPr>
            <a:cxnSpLocks/>
          </p:cNvCxnSpPr>
          <p:nvPr/>
        </p:nvCxnSpPr>
        <p:spPr>
          <a:xfrm>
            <a:off x="3026228" y="2037805"/>
            <a:ext cx="25456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8E687FC-EA05-7AE5-9DA9-7B54B64EA133}"/>
              </a:ext>
            </a:extLst>
          </p:cNvPr>
          <p:cNvCxnSpPr>
            <a:cxnSpLocks/>
          </p:cNvCxnSpPr>
          <p:nvPr/>
        </p:nvCxnSpPr>
        <p:spPr>
          <a:xfrm>
            <a:off x="4737384" y="2037805"/>
            <a:ext cx="25456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DD836B0-8515-7A7B-B04D-77ADEDA4F578}"/>
              </a:ext>
            </a:extLst>
          </p:cNvPr>
          <p:cNvPicPr>
            <a:picLocks noChangeAspect="1"/>
          </p:cNvPicPr>
          <p:nvPr/>
        </p:nvPicPr>
        <p:blipFill>
          <a:blip r:embed="rId5"/>
          <a:stretch>
            <a:fillRect/>
          </a:stretch>
        </p:blipFill>
        <p:spPr>
          <a:xfrm>
            <a:off x="417409" y="2571589"/>
            <a:ext cx="11278416" cy="3742947"/>
          </a:xfrm>
          <a:prstGeom prst="rect">
            <a:avLst/>
          </a:prstGeom>
        </p:spPr>
      </p:pic>
    </p:spTree>
    <p:extLst>
      <p:ext uri="{BB962C8B-B14F-4D97-AF65-F5344CB8AC3E}">
        <p14:creationId xmlns:p14="http://schemas.microsoft.com/office/powerpoint/2010/main" val="252451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1855A5-DCA7-8C35-B42D-09545C2136C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AD4D02DC-86D0-86A9-4404-26B11AF64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entagon 21">
            <a:extLst>
              <a:ext uri="{FF2B5EF4-FFF2-40B4-BE49-F238E27FC236}">
                <a16:creationId xmlns:a16="http://schemas.microsoft.com/office/drawing/2014/main" id="{4D22A349-DDF8-EA59-9ADB-5E209AE74A1F}"/>
              </a:ext>
            </a:extLst>
          </p:cNvPr>
          <p:cNvSpPr/>
          <p:nvPr/>
        </p:nvSpPr>
        <p:spPr>
          <a:xfrm>
            <a:off x="-86271" y="-103124"/>
            <a:ext cx="3865791" cy="935019"/>
          </a:xfrm>
          <a:prstGeom prst="homePlate">
            <a:avLst/>
          </a:prstGeom>
          <a:solidFill>
            <a:srgbClr val="F1C600">
              <a:alpha val="6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837FDAD-06C8-7ED0-89A9-0AC21A8FE19A}"/>
              </a:ext>
            </a:extLst>
          </p:cNvPr>
          <p:cNvSpPr>
            <a:spLocks noGrp="1"/>
          </p:cNvSpPr>
          <p:nvPr>
            <p:ph type="title"/>
          </p:nvPr>
        </p:nvSpPr>
        <p:spPr>
          <a:xfrm>
            <a:off x="-350520" y="-266671"/>
            <a:ext cx="4130040" cy="1059786"/>
          </a:xfrm>
        </p:spPr>
        <p:txBody>
          <a:bodyPr vert="horz" lIns="91440" tIns="45720" rIns="91440" bIns="45720" rtlCol="0" anchor="b">
            <a:normAutofit/>
          </a:bodyPr>
          <a:lstStyle/>
          <a:p>
            <a:pPr algn="ctr"/>
            <a:r>
              <a:rPr lang="en-US" sz="4000" dirty="0"/>
              <a:t>Introduction</a:t>
            </a:r>
          </a:p>
        </p:txBody>
      </p:sp>
      <p:sp>
        <p:nvSpPr>
          <p:cNvPr id="8" name="TextBox 7">
            <a:extLst>
              <a:ext uri="{FF2B5EF4-FFF2-40B4-BE49-F238E27FC236}">
                <a16:creationId xmlns:a16="http://schemas.microsoft.com/office/drawing/2014/main" id="{F1468906-6710-700F-8339-D3BC3395588B}"/>
              </a:ext>
            </a:extLst>
          </p:cNvPr>
          <p:cNvSpPr txBox="1"/>
          <p:nvPr/>
        </p:nvSpPr>
        <p:spPr>
          <a:xfrm>
            <a:off x="149363" y="959136"/>
            <a:ext cx="11423374" cy="923330"/>
          </a:xfrm>
          <a:prstGeom prst="rect">
            <a:avLst/>
          </a:prstGeom>
          <a:noFill/>
        </p:spPr>
        <p:txBody>
          <a:bodyPr wrap="square" rtlCol="0">
            <a:spAutoFit/>
          </a:bodyPr>
          <a:lstStyle/>
          <a:p>
            <a:r>
              <a:rPr lang="en-US" b="1" u="sng" dirty="0"/>
              <a:t>Objective</a:t>
            </a:r>
            <a:r>
              <a:rPr lang="en-US" dirty="0"/>
              <a:t>: We want to schedule the appointments into the time slot by minimizing the the number of override policies, and the appointment wait time, the bed idle time and the service overtime caused by random service time.</a:t>
            </a:r>
          </a:p>
        </p:txBody>
      </p:sp>
      <p:sp>
        <p:nvSpPr>
          <p:cNvPr id="10" name="TextBox 9">
            <a:extLst>
              <a:ext uri="{FF2B5EF4-FFF2-40B4-BE49-F238E27FC236}">
                <a16:creationId xmlns:a16="http://schemas.microsoft.com/office/drawing/2014/main" id="{7F67FCDE-8F65-4F68-365A-81EAE515F7E9}"/>
              </a:ext>
            </a:extLst>
          </p:cNvPr>
          <p:cNvSpPr txBox="1"/>
          <p:nvPr/>
        </p:nvSpPr>
        <p:spPr>
          <a:xfrm>
            <a:off x="723534" y="2567568"/>
            <a:ext cx="8259860" cy="646331"/>
          </a:xfrm>
          <a:prstGeom prst="rect">
            <a:avLst/>
          </a:prstGeom>
          <a:noFill/>
        </p:spPr>
        <p:txBody>
          <a:bodyPr wrap="square" rtlCol="0">
            <a:spAutoFit/>
          </a:bodyPr>
          <a:lstStyle/>
          <a:p>
            <a:r>
              <a:rPr lang="en-US" dirty="0"/>
              <a:t>Policy1: Place a patient in a longer appointment when the designated slot is no longer available.</a:t>
            </a:r>
          </a:p>
        </p:txBody>
      </p:sp>
      <p:sp>
        <p:nvSpPr>
          <p:cNvPr id="14" name="TextBox 13">
            <a:extLst>
              <a:ext uri="{FF2B5EF4-FFF2-40B4-BE49-F238E27FC236}">
                <a16:creationId xmlns:a16="http://schemas.microsoft.com/office/drawing/2014/main" id="{74F9362B-3930-ECED-9CE8-C4905793FD9D}"/>
              </a:ext>
            </a:extLst>
          </p:cNvPr>
          <p:cNvSpPr txBox="1"/>
          <p:nvPr/>
        </p:nvSpPr>
        <p:spPr>
          <a:xfrm>
            <a:off x="723534" y="3301577"/>
            <a:ext cx="8153180" cy="646331"/>
          </a:xfrm>
          <a:prstGeom prst="rect">
            <a:avLst/>
          </a:prstGeom>
          <a:noFill/>
        </p:spPr>
        <p:txBody>
          <a:bodyPr wrap="square" rtlCol="0">
            <a:spAutoFit/>
          </a:bodyPr>
          <a:lstStyle/>
          <a:p>
            <a:r>
              <a:rPr lang="en-US" dirty="0"/>
              <a:t>Policy2: Combine two subsequent slots to create a slot that is equal to or greater than the amount of time required for the treatment.</a:t>
            </a:r>
          </a:p>
        </p:txBody>
      </p:sp>
      <p:sp>
        <p:nvSpPr>
          <p:cNvPr id="16" name="TextBox 15">
            <a:extLst>
              <a:ext uri="{FF2B5EF4-FFF2-40B4-BE49-F238E27FC236}">
                <a16:creationId xmlns:a16="http://schemas.microsoft.com/office/drawing/2014/main" id="{C0B23FF1-C187-49DF-A617-6AC692381B4E}"/>
              </a:ext>
            </a:extLst>
          </p:cNvPr>
          <p:cNvSpPr txBox="1"/>
          <p:nvPr/>
        </p:nvSpPr>
        <p:spPr>
          <a:xfrm>
            <a:off x="723534" y="4067050"/>
            <a:ext cx="7605478" cy="369332"/>
          </a:xfrm>
          <a:prstGeom prst="rect">
            <a:avLst/>
          </a:prstGeom>
          <a:noFill/>
        </p:spPr>
        <p:txBody>
          <a:bodyPr wrap="square" rtlCol="0">
            <a:spAutoFit/>
          </a:bodyPr>
          <a:lstStyle/>
          <a:p>
            <a:r>
              <a:rPr lang="en-US" dirty="0"/>
              <a:t>Policy3: Break a longer appointment slot into two shorter slots.</a:t>
            </a:r>
          </a:p>
        </p:txBody>
      </p:sp>
      <p:sp>
        <p:nvSpPr>
          <p:cNvPr id="17" name="TextBox 16">
            <a:extLst>
              <a:ext uri="{FF2B5EF4-FFF2-40B4-BE49-F238E27FC236}">
                <a16:creationId xmlns:a16="http://schemas.microsoft.com/office/drawing/2014/main" id="{FF4C5444-0104-B4E3-66EE-A905FBBB8A83}"/>
              </a:ext>
            </a:extLst>
          </p:cNvPr>
          <p:cNvSpPr txBox="1"/>
          <p:nvPr/>
        </p:nvSpPr>
        <p:spPr>
          <a:xfrm>
            <a:off x="149363" y="2157576"/>
            <a:ext cx="2585631" cy="369332"/>
          </a:xfrm>
          <a:prstGeom prst="rect">
            <a:avLst/>
          </a:prstGeom>
          <a:noFill/>
        </p:spPr>
        <p:txBody>
          <a:bodyPr wrap="square" rtlCol="0">
            <a:spAutoFit/>
          </a:bodyPr>
          <a:lstStyle/>
          <a:p>
            <a:r>
              <a:rPr lang="en-US" b="1" u="sng" dirty="0"/>
              <a:t>Override Policies</a:t>
            </a:r>
            <a:r>
              <a:rPr lang="en-US" dirty="0"/>
              <a:t>:</a:t>
            </a:r>
          </a:p>
        </p:txBody>
      </p:sp>
      <p:pic>
        <p:nvPicPr>
          <p:cNvPr id="18" name="Picture 17">
            <a:extLst>
              <a:ext uri="{FF2B5EF4-FFF2-40B4-BE49-F238E27FC236}">
                <a16:creationId xmlns:a16="http://schemas.microsoft.com/office/drawing/2014/main" id="{D4A18AFD-EDE0-2272-200A-D79C82A5E3E3}"/>
              </a:ext>
            </a:extLst>
          </p:cNvPr>
          <p:cNvPicPr>
            <a:picLocks noChangeAspect="1"/>
          </p:cNvPicPr>
          <p:nvPr/>
        </p:nvPicPr>
        <p:blipFill rotWithShape="1">
          <a:blip r:embed="rId2"/>
          <a:srcRect l="2450" t="1947" r="8915" b="2381"/>
          <a:stretch/>
        </p:blipFill>
        <p:spPr>
          <a:xfrm>
            <a:off x="9389873" y="1882169"/>
            <a:ext cx="2344763" cy="4777512"/>
          </a:xfrm>
          <a:prstGeom prst="rect">
            <a:avLst/>
          </a:prstGeom>
        </p:spPr>
      </p:pic>
      <p:sp>
        <p:nvSpPr>
          <p:cNvPr id="19" name="TextBox 18">
            <a:extLst>
              <a:ext uri="{FF2B5EF4-FFF2-40B4-BE49-F238E27FC236}">
                <a16:creationId xmlns:a16="http://schemas.microsoft.com/office/drawing/2014/main" id="{A168A861-A4EF-2BD0-C788-874723851A9D}"/>
              </a:ext>
            </a:extLst>
          </p:cNvPr>
          <p:cNvSpPr txBox="1"/>
          <p:nvPr/>
        </p:nvSpPr>
        <p:spPr>
          <a:xfrm>
            <a:off x="173670" y="4707272"/>
            <a:ext cx="8826997" cy="646331"/>
          </a:xfrm>
          <a:prstGeom prst="rect">
            <a:avLst/>
          </a:prstGeom>
          <a:noFill/>
        </p:spPr>
        <p:txBody>
          <a:bodyPr wrap="square" rtlCol="0">
            <a:spAutoFit/>
          </a:bodyPr>
          <a:lstStyle/>
          <a:p>
            <a:r>
              <a:rPr lang="en-US" b="1" u="sng" dirty="0"/>
              <a:t>Appointment wait time</a:t>
            </a:r>
            <a:r>
              <a:rPr lang="en-US" dirty="0"/>
              <a:t> appears when the previous service end time is more than current appointment scheduled start time.</a:t>
            </a:r>
          </a:p>
        </p:txBody>
      </p:sp>
      <p:sp>
        <p:nvSpPr>
          <p:cNvPr id="20" name="TextBox 19">
            <a:extLst>
              <a:ext uri="{FF2B5EF4-FFF2-40B4-BE49-F238E27FC236}">
                <a16:creationId xmlns:a16="http://schemas.microsoft.com/office/drawing/2014/main" id="{66079FAF-D082-65A1-4DEF-575190242322}"/>
              </a:ext>
            </a:extLst>
          </p:cNvPr>
          <p:cNvSpPr txBox="1"/>
          <p:nvPr/>
        </p:nvSpPr>
        <p:spPr>
          <a:xfrm>
            <a:off x="166636" y="5466636"/>
            <a:ext cx="9223237" cy="646331"/>
          </a:xfrm>
          <a:prstGeom prst="rect">
            <a:avLst/>
          </a:prstGeom>
          <a:noFill/>
        </p:spPr>
        <p:txBody>
          <a:bodyPr wrap="square" rtlCol="0">
            <a:spAutoFit/>
          </a:bodyPr>
          <a:lstStyle/>
          <a:p>
            <a:r>
              <a:rPr lang="en-US" b="1" u="sng" dirty="0"/>
              <a:t>Bed idle time</a:t>
            </a:r>
            <a:r>
              <a:rPr lang="en-US" b="1" dirty="0"/>
              <a:t> </a:t>
            </a:r>
            <a:r>
              <a:rPr lang="en-US" dirty="0"/>
              <a:t>appears when the current service time is less than this appointment scheduled end time</a:t>
            </a:r>
          </a:p>
        </p:txBody>
      </p:sp>
      <p:sp>
        <p:nvSpPr>
          <p:cNvPr id="21" name="TextBox 20">
            <a:extLst>
              <a:ext uri="{FF2B5EF4-FFF2-40B4-BE49-F238E27FC236}">
                <a16:creationId xmlns:a16="http://schemas.microsoft.com/office/drawing/2014/main" id="{986F59F0-7D0D-13CB-17EC-D0EAD7EB7946}"/>
              </a:ext>
            </a:extLst>
          </p:cNvPr>
          <p:cNvSpPr txBox="1"/>
          <p:nvPr/>
        </p:nvSpPr>
        <p:spPr>
          <a:xfrm>
            <a:off x="188505" y="6216091"/>
            <a:ext cx="9223237" cy="369332"/>
          </a:xfrm>
          <a:prstGeom prst="rect">
            <a:avLst/>
          </a:prstGeom>
          <a:noFill/>
        </p:spPr>
        <p:txBody>
          <a:bodyPr wrap="square" rtlCol="0">
            <a:spAutoFit/>
          </a:bodyPr>
          <a:lstStyle/>
          <a:p>
            <a:r>
              <a:rPr lang="en-US" b="1" u="sng" dirty="0"/>
              <a:t>Service overtime</a:t>
            </a:r>
            <a:r>
              <a:rPr lang="en-US" dirty="0"/>
              <a:t> appears when the last service time is more than the bed overtime </a:t>
            </a:r>
          </a:p>
        </p:txBody>
      </p:sp>
    </p:spTree>
    <p:extLst>
      <p:ext uri="{BB962C8B-B14F-4D97-AF65-F5344CB8AC3E}">
        <p14:creationId xmlns:p14="http://schemas.microsoft.com/office/powerpoint/2010/main" val="368007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4B8143-3907-5396-F19C-4EDBFE8DE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12">
            <a:extLst>
              <a:ext uri="{FF2B5EF4-FFF2-40B4-BE49-F238E27FC236}">
                <a16:creationId xmlns:a16="http://schemas.microsoft.com/office/drawing/2014/main" id="{2A7AA906-6D3C-87FC-125E-E3EC9AB2A62D}"/>
              </a:ext>
            </a:extLst>
          </p:cNvPr>
          <p:cNvSpPr/>
          <p:nvPr/>
        </p:nvSpPr>
        <p:spPr>
          <a:xfrm>
            <a:off x="-86271" y="-103124"/>
            <a:ext cx="3865791" cy="935019"/>
          </a:xfrm>
          <a:prstGeom prst="homePlate">
            <a:avLst/>
          </a:prstGeom>
          <a:solidFill>
            <a:srgbClr val="F1C600">
              <a:alpha val="6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6">
            <a:extLst>
              <a:ext uri="{FF2B5EF4-FFF2-40B4-BE49-F238E27FC236}">
                <a16:creationId xmlns:a16="http://schemas.microsoft.com/office/drawing/2014/main" id="{53317619-B681-E452-5F7A-3BF1B33C23F6}"/>
              </a:ext>
            </a:extLst>
          </p:cNvPr>
          <p:cNvSpPr txBox="1">
            <a:spLocks/>
          </p:cNvSpPr>
          <p:nvPr/>
        </p:nvSpPr>
        <p:spPr>
          <a:xfrm>
            <a:off x="-350520" y="-266671"/>
            <a:ext cx="4130040" cy="10597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4000" dirty="0"/>
              <a:t>Model</a:t>
            </a:r>
          </a:p>
        </p:txBody>
      </p:sp>
      <p:sp>
        <p:nvSpPr>
          <p:cNvPr id="20" name="TextBox 19">
            <a:extLst>
              <a:ext uri="{FF2B5EF4-FFF2-40B4-BE49-F238E27FC236}">
                <a16:creationId xmlns:a16="http://schemas.microsoft.com/office/drawing/2014/main" id="{FAE978AA-C8F1-F366-7D46-2A250B689D54}"/>
              </a:ext>
            </a:extLst>
          </p:cNvPr>
          <p:cNvSpPr txBox="1"/>
          <p:nvPr/>
        </p:nvSpPr>
        <p:spPr>
          <a:xfrm>
            <a:off x="482511" y="1202218"/>
            <a:ext cx="1727200" cy="369332"/>
          </a:xfrm>
          <a:prstGeom prst="rect">
            <a:avLst/>
          </a:prstGeom>
          <a:noFill/>
        </p:spPr>
        <p:txBody>
          <a:bodyPr wrap="square" rtlCol="0">
            <a:spAutoFit/>
          </a:bodyPr>
          <a:lstStyle/>
          <a:p>
            <a:r>
              <a:rPr lang="en-US" b="1" u="sng" dirty="0"/>
              <a:t>The first step</a:t>
            </a:r>
            <a:r>
              <a:rPr lang="en-US" dirty="0"/>
              <a:t>:</a:t>
            </a:r>
            <a:endParaRPr lang="en-US" b="1" u="sng" dirty="0"/>
          </a:p>
        </p:txBody>
      </p:sp>
      <p:sp>
        <p:nvSpPr>
          <p:cNvPr id="23" name="TextBox 22">
            <a:extLst>
              <a:ext uri="{FF2B5EF4-FFF2-40B4-BE49-F238E27FC236}">
                <a16:creationId xmlns:a16="http://schemas.microsoft.com/office/drawing/2014/main" id="{B1863459-F281-B397-1DB8-72FAD1E4FCCF}"/>
              </a:ext>
            </a:extLst>
          </p:cNvPr>
          <p:cNvSpPr txBox="1"/>
          <p:nvPr/>
        </p:nvSpPr>
        <p:spPr>
          <a:xfrm>
            <a:off x="131991" y="1674674"/>
            <a:ext cx="12146280" cy="2308324"/>
          </a:xfrm>
          <a:prstGeom prst="rect">
            <a:avLst/>
          </a:prstGeom>
          <a:noFill/>
        </p:spPr>
        <p:txBody>
          <a:bodyPr wrap="square">
            <a:spAutoFit/>
          </a:bodyPr>
          <a:lstStyle/>
          <a:p>
            <a:pPr marL="742950" lvl="1" indent="-285750">
              <a:buFont typeface="Arial" panose="020B0604020202020204" pitchFamily="34" charset="0"/>
              <a:buChar char="•"/>
            </a:pPr>
            <a:r>
              <a:rPr lang="en-US" dirty="0"/>
              <a:t>Objective: </a:t>
            </a:r>
          </a:p>
          <a:p>
            <a:pPr marL="1200150" lvl="2" indent="-285750">
              <a:buFont typeface="Arial" panose="020B0604020202020204" pitchFamily="34" charset="0"/>
              <a:buChar char="•"/>
            </a:pPr>
            <a:r>
              <a:rPr lang="en-US" dirty="0"/>
              <a:t>Minimize the difference between the number of appointment assigned and the number of time slot assigned for each type in each bed</a:t>
            </a:r>
          </a:p>
          <a:p>
            <a:pPr marL="1200150" lvl="2" indent="-285750">
              <a:buFont typeface="Arial" panose="020B0604020202020204" pitchFamily="34" charset="0"/>
              <a:buChar char="•"/>
            </a:pPr>
            <a:r>
              <a:rPr lang="en-US" dirty="0"/>
              <a:t>Minimize the bed used</a:t>
            </a:r>
          </a:p>
          <a:p>
            <a:pPr marL="1200150" lvl="2" indent="-285750">
              <a:buFont typeface="Arial" panose="020B0604020202020204" pitchFamily="34" charset="0"/>
              <a:buChar char="•"/>
            </a:pPr>
            <a:r>
              <a:rPr lang="en-US" dirty="0"/>
              <a:t>Maximize the number of time slot assigned in each bed</a:t>
            </a:r>
          </a:p>
          <a:p>
            <a:pPr marL="1200150" lvl="2" indent="-285750">
              <a:buFont typeface="Arial" panose="020B0604020202020204" pitchFamily="34" charset="0"/>
              <a:buChar char="•"/>
            </a:pPr>
            <a:r>
              <a:rPr lang="en-US" dirty="0"/>
              <a:t>Maximize the number of appointment assigned</a:t>
            </a:r>
          </a:p>
          <a:p>
            <a:pPr lvl="2"/>
            <a:endParaRPr lang="en-US" dirty="0"/>
          </a:p>
          <a:p>
            <a:pPr marL="742950" lvl="1" indent="-285750">
              <a:buFont typeface="Arial" panose="020B0604020202020204" pitchFamily="34" charset="0"/>
              <a:buChar char="•"/>
            </a:pPr>
            <a:r>
              <a:rPr lang="en-US" dirty="0"/>
              <a:t>Decision: the number of each type of the appointment assigned to each bed</a:t>
            </a:r>
          </a:p>
        </p:txBody>
      </p:sp>
      <p:sp>
        <p:nvSpPr>
          <p:cNvPr id="25" name="TextBox 24">
            <a:extLst>
              <a:ext uri="{FF2B5EF4-FFF2-40B4-BE49-F238E27FC236}">
                <a16:creationId xmlns:a16="http://schemas.microsoft.com/office/drawing/2014/main" id="{C02225D9-A71D-09E8-40D4-79FCAF57530D}"/>
              </a:ext>
            </a:extLst>
          </p:cNvPr>
          <p:cNvSpPr txBox="1"/>
          <p:nvPr/>
        </p:nvSpPr>
        <p:spPr>
          <a:xfrm>
            <a:off x="482511" y="4048304"/>
            <a:ext cx="2319337" cy="369332"/>
          </a:xfrm>
          <a:prstGeom prst="rect">
            <a:avLst/>
          </a:prstGeom>
          <a:noFill/>
        </p:spPr>
        <p:txBody>
          <a:bodyPr wrap="square" rtlCol="0">
            <a:spAutoFit/>
          </a:bodyPr>
          <a:lstStyle/>
          <a:p>
            <a:r>
              <a:rPr lang="en-US" b="1" u="sng" dirty="0"/>
              <a:t>The second step</a:t>
            </a:r>
            <a:r>
              <a:rPr lang="en-US" dirty="0"/>
              <a:t>:</a:t>
            </a:r>
            <a:endParaRPr lang="en-US" b="1" u="sng" dirty="0"/>
          </a:p>
        </p:txBody>
      </p:sp>
      <p:sp>
        <p:nvSpPr>
          <p:cNvPr id="26" name="TextBox 25">
            <a:extLst>
              <a:ext uri="{FF2B5EF4-FFF2-40B4-BE49-F238E27FC236}">
                <a16:creationId xmlns:a16="http://schemas.microsoft.com/office/drawing/2014/main" id="{368F9CC8-D467-22F8-F0A1-8AADB6E5AEA4}"/>
              </a:ext>
            </a:extLst>
          </p:cNvPr>
          <p:cNvSpPr txBox="1"/>
          <p:nvPr/>
        </p:nvSpPr>
        <p:spPr>
          <a:xfrm>
            <a:off x="131991" y="4482943"/>
            <a:ext cx="12146280" cy="1754326"/>
          </a:xfrm>
          <a:prstGeom prst="rect">
            <a:avLst/>
          </a:prstGeom>
          <a:noFill/>
        </p:spPr>
        <p:txBody>
          <a:bodyPr wrap="square">
            <a:spAutoFit/>
          </a:bodyPr>
          <a:lstStyle/>
          <a:p>
            <a:pPr marL="742950" lvl="1" indent="-285750">
              <a:buFont typeface="Arial" panose="020B0604020202020204" pitchFamily="34" charset="0"/>
              <a:buChar char="•"/>
            </a:pPr>
            <a:r>
              <a:rPr lang="en-US" dirty="0"/>
              <a:t>Objective: </a:t>
            </a:r>
          </a:p>
          <a:p>
            <a:pPr marL="1200150" lvl="2" indent="-285750">
              <a:buFont typeface="Arial" panose="020B0604020202020204" pitchFamily="34" charset="0"/>
              <a:buChar char="•"/>
            </a:pPr>
            <a:r>
              <a:rPr lang="en-US" dirty="0"/>
              <a:t>Minimize the number of override polices used</a:t>
            </a:r>
          </a:p>
          <a:p>
            <a:pPr marL="1200150" lvl="2" indent="-285750">
              <a:buFont typeface="Arial" panose="020B0604020202020204" pitchFamily="34" charset="0"/>
              <a:buChar char="•"/>
            </a:pPr>
            <a:r>
              <a:rPr lang="en-US" dirty="0"/>
              <a:t>Minimize the appointment wait time, bed idle time, and service overtime due to the random service time</a:t>
            </a:r>
          </a:p>
          <a:p>
            <a:pPr lvl="2"/>
            <a:endParaRPr lang="en-US" dirty="0"/>
          </a:p>
          <a:p>
            <a:pPr marL="742950" lvl="1" indent="-285750">
              <a:buFont typeface="Arial" panose="020B0604020202020204" pitchFamily="34" charset="0"/>
              <a:buChar char="•"/>
            </a:pPr>
            <a:r>
              <a:rPr lang="en-US" dirty="0"/>
              <a:t>Decision: the scheduled start time and duration for the appointments in each bed  </a:t>
            </a:r>
          </a:p>
        </p:txBody>
      </p:sp>
    </p:spTree>
    <p:extLst>
      <p:ext uri="{BB962C8B-B14F-4D97-AF65-F5344CB8AC3E}">
        <p14:creationId xmlns:p14="http://schemas.microsoft.com/office/powerpoint/2010/main" val="9155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251946-1771-A46C-B02E-91289A80139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CBADE-3AB3-D6E8-4C3B-CADF56D25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12">
            <a:extLst>
              <a:ext uri="{FF2B5EF4-FFF2-40B4-BE49-F238E27FC236}">
                <a16:creationId xmlns:a16="http://schemas.microsoft.com/office/drawing/2014/main" id="{C76B9B66-8939-AB4B-5C43-320AF4782812}"/>
              </a:ext>
            </a:extLst>
          </p:cNvPr>
          <p:cNvSpPr/>
          <p:nvPr/>
        </p:nvSpPr>
        <p:spPr>
          <a:xfrm>
            <a:off x="-86271" y="-103124"/>
            <a:ext cx="3865791" cy="935019"/>
          </a:xfrm>
          <a:prstGeom prst="homePlate">
            <a:avLst/>
          </a:prstGeom>
          <a:solidFill>
            <a:srgbClr val="F1C600">
              <a:alpha val="6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6">
            <a:extLst>
              <a:ext uri="{FF2B5EF4-FFF2-40B4-BE49-F238E27FC236}">
                <a16:creationId xmlns:a16="http://schemas.microsoft.com/office/drawing/2014/main" id="{2D09D459-FA78-B417-D5BA-8A3E1E2A9544}"/>
              </a:ext>
            </a:extLst>
          </p:cNvPr>
          <p:cNvSpPr txBox="1">
            <a:spLocks/>
          </p:cNvSpPr>
          <p:nvPr/>
        </p:nvSpPr>
        <p:spPr>
          <a:xfrm>
            <a:off x="-350520" y="-266671"/>
            <a:ext cx="4130040" cy="10597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4000" dirty="0"/>
              <a:t>Model</a:t>
            </a:r>
          </a:p>
        </p:txBody>
      </p:sp>
      <p:sp>
        <p:nvSpPr>
          <p:cNvPr id="20" name="TextBox 19">
            <a:extLst>
              <a:ext uri="{FF2B5EF4-FFF2-40B4-BE49-F238E27FC236}">
                <a16:creationId xmlns:a16="http://schemas.microsoft.com/office/drawing/2014/main" id="{FA50CA5C-2B9A-EF46-E69F-47C6CE15F348}"/>
              </a:ext>
            </a:extLst>
          </p:cNvPr>
          <p:cNvSpPr txBox="1"/>
          <p:nvPr/>
        </p:nvSpPr>
        <p:spPr>
          <a:xfrm>
            <a:off x="482511" y="1202218"/>
            <a:ext cx="1727200" cy="369332"/>
          </a:xfrm>
          <a:prstGeom prst="rect">
            <a:avLst/>
          </a:prstGeom>
          <a:noFill/>
        </p:spPr>
        <p:txBody>
          <a:bodyPr wrap="square" rtlCol="0">
            <a:spAutoFit/>
          </a:bodyPr>
          <a:lstStyle/>
          <a:p>
            <a:r>
              <a:rPr lang="en-US" b="1" u="sng" dirty="0"/>
              <a:t>The first step</a:t>
            </a:r>
            <a:r>
              <a:rPr lang="en-US" dirty="0"/>
              <a:t>:</a:t>
            </a:r>
            <a:endParaRPr lang="en-US" b="1" u="sng" dirty="0"/>
          </a:p>
        </p:txBody>
      </p:sp>
      <p:pic>
        <p:nvPicPr>
          <p:cNvPr id="2" name="Picture 1">
            <a:extLst>
              <a:ext uri="{FF2B5EF4-FFF2-40B4-BE49-F238E27FC236}">
                <a16:creationId xmlns:a16="http://schemas.microsoft.com/office/drawing/2014/main" id="{5F6C8598-5569-3D9D-471B-56921F2937D6}"/>
              </a:ext>
            </a:extLst>
          </p:cNvPr>
          <p:cNvPicPr>
            <a:picLocks noChangeAspect="1"/>
          </p:cNvPicPr>
          <p:nvPr/>
        </p:nvPicPr>
        <p:blipFill>
          <a:blip r:embed="rId2"/>
          <a:srcRect r="7776"/>
          <a:stretch/>
        </p:blipFill>
        <p:spPr>
          <a:xfrm>
            <a:off x="195535" y="1674674"/>
            <a:ext cx="9128347" cy="4781962"/>
          </a:xfrm>
          <a:prstGeom prst="rect">
            <a:avLst/>
          </a:prstGeom>
        </p:spPr>
      </p:pic>
    </p:spTree>
    <p:extLst>
      <p:ext uri="{BB962C8B-B14F-4D97-AF65-F5344CB8AC3E}">
        <p14:creationId xmlns:p14="http://schemas.microsoft.com/office/powerpoint/2010/main" val="346959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CEBB2-D211-8747-8CC8-E24BAC41A8B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320A20-6A7E-98B3-DDF0-3B3A030D5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12">
            <a:extLst>
              <a:ext uri="{FF2B5EF4-FFF2-40B4-BE49-F238E27FC236}">
                <a16:creationId xmlns:a16="http://schemas.microsoft.com/office/drawing/2014/main" id="{E42F5E16-798F-68C7-D1E8-A74CD1B67B71}"/>
              </a:ext>
            </a:extLst>
          </p:cNvPr>
          <p:cNvSpPr/>
          <p:nvPr/>
        </p:nvSpPr>
        <p:spPr>
          <a:xfrm>
            <a:off x="-86271" y="-78474"/>
            <a:ext cx="3865791" cy="935019"/>
          </a:xfrm>
          <a:prstGeom prst="homePlate">
            <a:avLst/>
          </a:prstGeom>
          <a:solidFill>
            <a:srgbClr val="F1C600">
              <a:alpha val="6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6">
            <a:extLst>
              <a:ext uri="{FF2B5EF4-FFF2-40B4-BE49-F238E27FC236}">
                <a16:creationId xmlns:a16="http://schemas.microsoft.com/office/drawing/2014/main" id="{E583DD2D-43FA-FA91-5BFC-886132F77ECB}"/>
              </a:ext>
            </a:extLst>
          </p:cNvPr>
          <p:cNvSpPr txBox="1">
            <a:spLocks/>
          </p:cNvSpPr>
          <p:nvPr/>
        </p:nvSpPr>
        <p:spPr>
          <a:xfrm>
            <a:off x="-350520" y="-266671"/>
            <a:ext cx="4130040" cy="10597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4000" dirty="0"/>
              <a:t>Model</a:t>
            </a:r>
          </a:p>
        </p:txBody>
      </p:sp>
      <p:sp>
        <p:nvSpPr>
          <p:cNvPr id="20" name="TextBox 19">
            <a:extLst>
              <a:ext uri="{FF2B5EF4-FFF2-40B4-BE49-F238E27FC236}">
                <a16:creationId xmlns:a16="http://schemas.microsoft.com/office/drawing/2014/main" id="{E2A40019-66C0-EF08-9451-B4BC7D508A47}"/>
              </a:ext>
            </a:extLst>
          </p:cNvPr>
          <p:cNvSpPr txBox="1"/>
          <p:nvPr/>
        </p:nvSpPr>
        <p:spPr>
          <a:xfrm>
            <a:off x="482511" y="1202218"/>
            <a:ext cx="1727200" cy="369332"/>
          </a:xfrm>
          <a:prstGeom prst="rect">
            <a:avLst/>
          </a:prstGeom>
          <a:noFill/>
        </p:spPr>
        <p:txBody>
          <a:bodyPr wrap="square" rtlCol="0">
            <a:spAutoFit/>
          </a:bodyPr>
          <a:lstStyle/>
          <a:p>
            <a:r>
              <a:rPr lang="en-US" b="1" u="sng" dirty="0"/>
              <a:t>The first step</a:t>
            </a:r>
            <a:r>
              <a:rPr lang="en-US" dirty="0"/>
              <a:t>:</a:t>
            </a:r>
            <a:endParaRPr lang="en-US" b="1" u="sng" dirty="0"/>
          </a:p>
        </p:txBody>
      </p:sp>
      <p:pic>
        <p:nvPicPr>
          <p:cNvPr id="3" name="Picture 2">
            <a:extLst>
              <a:ext uri="{FF2B5EF4-FFF2-40B4-BE49-F238E27FC236}">
                <a16:creationId xmlns:a16="http://schemas.microsoft.com/office/drawing/2014/main" id="{17CA0567-7065-2FA7-BB5E-801008BB48AB}"/>
              </a:ext>
            </a:extLst>
          </p:cNvPr>
          <p:cNvPicPr>
            <a:picLocks noChangeAspect="1"/>
          </p:cNvPicPr>
          <p:nvPr/>
        </p:nvPicPr>
        <p:blipFill>
          <a:blip r:embed="rId2"/>
          <a:stretch>
            <a:fillRect/>
          </a:stretch>
        </p:blipFill>
        <p:spPr>
          <a:xfrm>
            <a:off x="482511" y="1650024"/>
            <a:ext cx="7578777" cy="1802634"/>
          </a:xfrm>
          <a:prstGeom prst="rect">
            <a:avLst/>
          </a:prstGeom>
        </p:spPr>
      </p:pic>
      <p:pic>
        <p:nvPicPr>
          <p:cNvPr id="4" name="Picture 3">
            <a:extLst>
              <a:ext uri="{FF2B5EF4-FFF2-40B4-BE49-F238E27FC236}">
                <a16:creationId xmlns:a16="http://schemas.microsoft.com/office/drawing/2014/main" id="{D01B7AEA-95D0-A898-69F3-A4E3F675847E}"/>
              </a:ext>
            </a:extLst>
          </p:cNvPr>
          <p:cNvPicPr>
            <a:picLocks noChangeAspect="1"/>
          </p:cNvPicPr>
          <p:nvPr/>
        </p:nvPicPr>
        <p:blipFill>
          <a:blip r:embed="rId3"/>
          <a:stretch>
            <a:fillRect/>
          </a:stretch>
        </p:blipFill>
        <p:spPr>
          <a:xfrm>
            <a:off x="482511" y="2240596"/>
            <a:ext cx="8541247" cy="4325095"/>
          </a:xfrm>
          <a:prstGeom prst="rect">
            <a:avLst/>
          </a:prstGeom>
        </p:spPr>
      </p:pic>
    </p:spTree>
    <p:extLst>
      <p:ext uri="{BB962C8B-B14F-4D97-AF65-F5344CB8AC3E}">
        <p14:creationId xmlns:p14="http://schemas.microsoft.com/office/powerpoint/2010/main" val="121894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428F23B8-32AF-675B-56B3-041B59E9073D}"/>
              </a:ext>
            </a:extLst>
          </p:cNvPr>
          <p:cNvSpPr/>
          <p:nvPr/>
        </p:nvSpPr>
        <p:spPr>
          <a:xfrm>
            <a:off x="-86271" y="-103124"/>
            <a:ext cx="3865791" cy="935019"/>
          </a:xfrm>
          <a:prstGeom prst="homePlate">
            <a:avLst/>
          </a:prstGeom>
          <a:solidFill>
            <a:srgbClr val="F1C600">
              <a:alpha val="6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6">
            <a:extLst>
              <a:ext uri="{FF2B5EF4-FFF2-40B4-BE49-F238E27FC236}">
                <a16:creationId xmlns:a16="http://schemas.microsoft.com/office/drawing/2014/main" id="{1ED1B0E1-E1C1-B9B8-10EE-D84B4D83B397}"/>
              </a:ext>
            </a:extLst>
          </p:cNvPr>
          <p:cNvSpPr txBox="1">
            <a:spLocks/>
          </p:cNvSpPr>
          <p:nvPr/>
        </p:nvSpPr>
        <p:spPr>
          <a:xfrm>
            <a:off x="-350520" y="-266671"/>
            <a:ext cx="4130040" cy="10597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4000" dirty="0"/>
              <a:t>Results</a:t>
            </a:r>
          </a:p>
        </p:txBody>
      </p:sp>
      <p:pic>
        <p:nvPicPr>
          <p:cNvPr id="11" name="Picture 10">
            <a:extLst>
              <a:ext uri="{FF2B5EF4-FFF2-40B4-BE49-F238E27FC236}">
                <a16:creationId xmlns:a16="http://schemas.microsoft.com/office/drawing/2014/main" id="{8F5E3D23-9ED5-F4FB-284F-F70B27CA9BBE}"/>
              </a:ext>
            </a:extLst>
          </p:cNvPr>
          <p:cNvPicPr>
            <a:picLocks noChangeAspect="1"/>
          </p:cNvPicPr>
          <p:nvPr/>
        </p:nvPicPr>
        <p:blipFill>
          <a:blip r:embed="rId3"/>
          <a:stretch>
            <a:fillRect/>
          </a:stretch>
        </p:blipFill>
        <p:spPr>
          <a:xfrm>
            <a:off x="119358" y="1550637"/>
            <a:ext cx="1845874" cy="4289558"/>
          </a:xfrm>
          <a:prstGeom prst="rect">
            <a:avLst/>
          </a:prstGeom>
        </p:spPr>
      </p:pic>
      <p:pic>
        <p:nvPicPr>
          <p:cNvPr id="12" name="Picture 11">
            <a:extLst>
              <a:ext uri="{FF2B5EF4-FFF2-40B4-BE49-F238E27FC236}">
                <a16:creationId xmlns:a16="http://schemas.microsoft.com/office/drawing/2014/main" id="{8E337054-2E53-EF55-DDFC-071B5F956D3C}"/>
              </a:ext>
            </a:extLst>
          </p:cNvPr>
          <p:cNvPicPr>
            <a:picLocks noChangeAspect="1"/>
          </p:cNvPicPr>
          <p:nvPr/>
        </p:nvPicPr>
        <p:blipFill>
          <a:blip r:embed="rId4"/>
          <a:stretch>
            <a:fillRect/>
          </a:stretch>
        </p:blipFill>
        <p:spPr>
          <a:xfrm>
            <a:off x="6680017" y="2962481"/>
            <a:ext cx="5392624" cy="1035491"/>
          </a:xfrm>
          <a:prstGeom prst="rect">
            <a:avLst/>
          </a:prstGeom>
        </p:spPr>
      </p:pic>
      <p:sp>
        <p:nvSpPr>
          <p:cNvPr id="13" name="Title 6">
            <a:extLst>
              <a:ext uri="{FF2B5EF4-FFF2-40B4-BE49-F238E27FC236}">
                <a16:creationId xmlns:a16="http://schemas.microsoft.com/office/drawing/2014/main" id="{E8FFEAF3-478B-E8B9-9D55-0780A9E42681}"/>
              </a:ext>
            </a:extLst>
          </p:cNvPr>
          <p:cNvSpPr txBox="1">
            <a:spLocks/>
          </p:cNvSpPr>
          <p:nvPr/>
        </p:nvSpPr>
        <p:spPr>
          <a:xfrm>
            <a:off x="-1546882" y="294326"/>
            <a:ext cx="4130040" cy="10597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1800" u="sng" dirty="0"/>
              <a:t>Data</a:t>
            </a:r>
          </a:p>
        </p:txBody>
      </p:sp>
      <p:sp>
        <p:nvSpPr>
          <p:cNvPr id="14" name="TextBox 13">
            <a:extLst>
              <a:ext uri="{FF2B5EF4-FFF2-40B4-BE49-F238E27FC236}">
                <a16:creationId xmlns:a16="http://schemas.microsoft.com/office/drawing/2014/main" id="{B5CBB7F9-FCAF-6060-A75E-519B273A5DCF}"/>
              </a:ext>
            </a:extLst>
          </p:cNvPr>
          <p:cNvSpPr txBox="1"/>
          <p:nvPr/>
        </p:nvSpPr>
        <p:spPr>
          <a:xfrm>
            <a:off x="7500642" y="3997972"/>
            <a:ext cx="4299697" cy="276999"/>
          </a:xfrm>
          <a:prstGeom prst="rect">
            <a:avLst/>
          </a:prstGeom>
          <a:noFill/>
        </p:spPr>
        <p:txBody>
          <a:bodyPr wrap="square" rtlCol="0">
            <a:spAutoFit/>
          </a:bodyPr>
          <a:lstStyle/>
          <a:p>
            <a:r>
              <a:rPr lang="en-US" sz="1200" dirty="0"/>
              <a:t>Mean, median, standard deviation given</a:t>
            </a:r>
          </a:p>
        </p:txBody>
      </p:sp>
      <p:sp>
        <p:nvSpPr>
          <p:cNvPr id="16" name="TextBox 15">
            <a:extLst>
              <a:ext uri="{FF2B5EF4-FFF2-40B4-BE49-F238E27FC236}">
                <a16:creationId xmlns:a16="http://schemas.microsoft.com/office/drawing/2014/main" id="{BA188125-FFF9-038D-FAB9-7B92091AB598}"/>
              </a:ext>
            </a:extLst>
          </p:cNvPr>
          <p:cNvSpPr txBox="1"/>
          <p:nvPr/>
        </p:nvSpPr>
        <p:spPr>
          <a:xfrm>
            <a:off x="6881027" y="5689969"/>
            <a:ext cx="5310973" cy="461665"/>
          </a:xfrm>
          <a:prstGeom prst="rect">
            <a:avLst/>
          </a:prstGeom>
          <a:noFill/>
        </p:spPr>
        <p:txBody>
          <a:bodyPr wrap="square" rtlCol="0">
            <a:spAutoFit/>
          </a:bodyPr>
          <a:lstStyle/>
          <a:p>
            <a:r>
              <a:rPr lang="en-US" sz="1200" dirty="0"/>
              <a:t>Mean, median, standard deviation from generated data used, and upper bound, lower bound of each patient type used in the model</a:t>
            </a:r>
          </a:p>
        </p:txBody>
      </p:sp>
      <p:pic>
        <p:nvPicPr>
          <p:cNvPr id="17" name="Picture 16">
            <a:extLst>
              <a:ext uri="{FF2B5EF4-FFF2-40B4-BE49-F238E27FC236}">
                <a16:creationId xmlns:a16="http://schemas.microsoft.com/office/drawing/2014/main" id="{8DF9C17E-6D9E-5B2E-59AA-5C19874E3212}"/>
              </a:ext>
            </a:extLst>
          </p:cNvPr>
          <p:cNvPicPr>
            <a:picLocks noChangeAspect="1"/>
          </p:cNvPicPr>
          <p:nvPr/>
        </p:nvPicPr>
        <p:blipFill>
          <a:blip r:embed="rId5"/>
          <a:stretch>
            <a:fillRect/>
          </a:stretch>
        </p:blipFill>
        <p:spPr>
          <a:xfrm>
            <a:off x="6626224" y="4464724"/>
            <a:ext cx="5500211" cy="1035492"/>
          </a:xfrm>
          <a:prstGeom prst="rect">
            <a:avLst/>
          </a:prstGeom>
        </p:spPr>
      </p:pic>
      <p:sp>
        <p:nvSpPr>
          <p:cNvPr id="19" name="TextBox 18">
            <a:extLst>
              <a:ext uri="{FF2B5EF4-FFF2-40B4-BE49-F238E27FC236}">
                <a16:creationId xmlns:a16="http://schemas.microsoft.com/office/drawing/2014/main" id="{358F6DD5-C02F-E15A-E0FB-E39AB402B0BD}"/>
              </a:ext>
            </a:extLst>
          </p:cNvPr>
          <p:cNvSpPr txBox="1"/>
          <p:nvPr/>
        </p:nvSpPr>
        <p:spPr>
          <a:xfrm>
            <a:off x="246958" y="5874635"/>
            <a:ext cx="2102542" cy="461665"/>
          </a:xfrm>
          <a:prstGeom prst="rect">
            <a:avLst/>
          </a:prstGeom>
          <a:noFill/>
        </p:spPr>
        <p:txBody>
          <a:bodyPr wrap="square" rtlCol="0">
            <a:spAutoFit/>
          </a:bodyPr>
          <a:lstStyle/>
          <a:p>
            <a:r>
              <a:rPr lang="en-US" sz="1200" dirty="0"/>
              <a:t>Bed template (Huang et al., 2020)</a:t>
            </a:r>
          </a:p>
        </p:txBody>
      </p:sp>
      <p:sp>
        <p:nvSpPr>
          <p:cNvPr id="20" name="TextBox 19">
            <a:extLst>
              <a:ext uri="{FF2B5EF4-FFF2-40B4-BE49-F238E27FC236}">
                <a16:creationId xmlns:a16="http://schemas.microsoft.com/office/drawing/2014/main" id="{A33A1712-EEF6-FE67-D3F2-3294EF5BCA0F}"/>
              </a:ext>
            </a:extLst>
          </p:cNvPr>
          <p:cNvSpPr txBox="1"/>
          <p:nvPr/>
        </p:nvSpPr>
        <p:spPr>
          <a:xfrm>
            <a:off x="2722188" y="5874635"/>
            <a:ext cx="3746345" cy="461665"/>
          </a:xfrm>
          <a:prstGeom prst="rect">
            <a:avLst/>
          </a:prstGeom>
          <a:noFill/>
        </p:spPr>
        <p:txBody>
          <a:bodyPr wrap="square" rtlCol="0">
            <a:spAutoFit/>
          </a:bodyPr>
          <a:lstStyle/>
          <a:p>
            <a:r>
              <a:rPr lang="en-US" sz="1200" dirty="0"/>
              <a:t>Number of appointments in each day used(Huang et al., 2020</a:t>
            </a:r>
          </a:p>
        </p:txBody>
      </p:sp>
      <p:pic>
        <p:nvPicPr>
          <p:cNvPr id="2" name="Picture 1" descr="A table of numbers with a number of patients&#10;&#10;Description automatically generated">
            <a:extLst>
              <a:ext uri="{FF2B5EF4-FFF2-40B4-BE49-F238E27FC236}">
                <a16:creationId xmlns:a16="http://schemas.microsoft.com/office/drawing/2014/main" id="{87AE2238-AA3F-5737-9D02-CB4F556CE69B}"/>
              </a:ext>
            </a:extLst>
          </p:cNvPr>
          <p:cNvPicPr>
            <a:picLocks noChangeAspect="1"/>
          </p:cNvPicPr>
          <p:nvPr/>
        </p:nvPicPr>
        <p:blipFill>
          <a:blip r:embed="rId6"/>
          <a:stretch>
            <a:fillRect/>
          </a:stretch>
        </p:blipFill>
        <p:spPr>
          <a:xfrm>
            <a:off x="2186548" y="1585077"/>
            <a:ext cx="4455411" cy="4289558"/>
          </a:xfrm>
          <a:prstGeom prst="rect">
            <a:avLst/>
          </a:prstGeom>
        </p:spPr>
      </p:pic>
    </p:spTree>
    <p:extLst>
      <p:ext uri="{BB962C8B-B14F-4D97-AF65-F5344CB8AC3E}">
        <p14:creationId xmlns:p14="http://schemas.microsoft.com/office/powerpoint/2010/main" val="265880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77FA4-6E2F-5FC7-96E9-8DD923FB427E}"/>
            </a:ext>
          </a:extLst>
        </p:cNvPr>
        <p:cNvGrpSpPr/>
        <p:nvPr/>
      </p:nvGrpSpPr>
      <p:grpSpPr>
        <a:xfrm>
          <a:off x="0" y="0"/>
          <a:ext cx="0" cy="0"/>
          <a:chOff x="0" y="0"/>
          <a:chExt cx="0" cy="0"/>
        </a:xfrm>
      </p:grpSpPr>
      <p:sp>
        <p:nvSpPr>
          <p:cNvPr id="4" name="Pentagon 3">
            <a:extLst>
              <a:ext uri="{FF2B5EF4-FFF2-40B4-BE49-F238E27FC236}">
                <a16:creationId xmlns:a16="http://schemas.microsoft.com/office/drawing/2014/main" id="{F0AFB49D-F352-69D0-27D2-C46D76FE208F}"/>
              </a:ext>
            </a:extLst>
          </p:cNvPr>
          <p:cNvSpPr/>
          <p:nvPr/>
        </p:nvSpPr>
        <p:spPr>
          <a:xfrm>
            <a:off x="-86271" y="-103124"/>
            <a:ext cx="3865791" cy="935019"/>
          </a:xfrm>
          <a:prstGeom prst="homePlate">
            <a:avLst/>
          </a:prstGeom>
          <a:solidFill>
            <a:srgbClr val="F1C600">
              <a:alpha val="6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6">
            <a:extLst>
              <a:ext uri="{FF2B5EF4-FFF2-40B4-BE49-F238E27FC236}">
                <a16:creationId xmlns:a16="http://schemas.microsoft.com/office/drawing/2014/main" id="{BFFA0E34-BD34-2063-F63D-A2C22ED9A7E2}"/>
              </a:ext>
            </a:extLst>
          </p:cNvPr>
          <p:cNvSpPr txBox="1">
            <a:spLocks/>
          </p:cNvSpPr>
          <p:nvPr/>
        </p:nvSpPr>
        <p:spPr>
          <a:xfrm>
            <a:off x="-614769" y="-285692"/>
            <a:ext cx="4130040" cy="10597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4000" dirty="0"/>
              <a:t>Results</a:t>
            </a:r>
          </a:p>
        </p:txBody>
      </p:sp>
      <p:sp>
        <p:nvSpPr>
          <p:cNvPr id="6" name="TextBox 5">
            <a:extLst>
              <a:ext uri="{FF2B5EF4-FFF2-40B4-BE49-F238E27FC236}">
                <a16:creationId xmlns:a16="http://schemas.microsoft.com/office/drawing/2014/main" id="{5C20261A-912F-632A-DF6B-50D147D70215}"/>
              </a:ext>
            </a:extLst>
          </p:cNvPr>
          <p:cNvSpPr txBox="1"/>
          <p:nvPr/>
        </p:nvSpPr>
        <p:spPr>
          <a:xfrm>
            <a:off x="119424" y="933382"/>
            <a:ext cx="1727200" cy="369332"/>
          </a:xfrm>
          <a:prstGeom prst="rect">
            <a:avLst/>
          </a:prstGeom>
          <a:noFill/>
        </p:spPr>
        <p:txBody>
          <a:bodyPr wrap="square" rtlCol="0">
            <a:spAutoFit/>
          </a:bodyPr>
          <a:lstStyle/>
          <a:p>
            <a:r>
              <a:rPr lang="en-US" b="1" u="sng" dirty="0"/>
              <a:t>The first step</a:t>
            </a:r>
            <a:r>
              <a:rPr lang="en-US" dirty="0"/>
              <a:t>:</a:t>
            </a:r>
            <a:endParaRPr lang="en-US" b="1" u="sng" dirty="0"/>
          </a:p>
        </p:txBody>
      </p:sp>
      <p:sp>
        <p:nvSpPr>
          <p:cNvPr id="8" name="TextBox 7">
            <a:extLst>
              <a:ext uri="{FF2B5EF4-FFF2-40B4-BE49-F238E27FC236}">
                <a16:creationId xmlns:a16="http://schemas.microsoft.com/office/drawing/2014/main" id="{C1369298-5D08-BC10-00E0-385B5F2CD01B}"/>
              </a:ext>
            </a:extLst>
          </p:cNvPr>
          <p:cNvSpPr txBox="1"/>
          <p:nvPr/>
        </p:nvSpPr>
        <p:spPr>
          <a:xfrm>
            <a:off x="1846624" y="903926"/>
            <a:ext cx="11262744" cy="923330"/>
          </a:xfrm>
          <a:prstGeom prst="rect">
            <a:avLst/>
          </a:prstGeom>
          <a:noFill/>
        </p:spPr>
        <p:txBody>
          <a:bodyPr wrap="square" rtlCol="0">
            <a:spAutoFit/>
          </a:bodyPr>
          <a:lstStyle/>
          <a:p>
            <a:r>
              <a:rPr lang="en-US" dirty="0"/>
              <a:t>When ⍺ becomes larger, </a:t>
            </a:r>
          </a:p>
          <a:p>
            <a:pPr marL="285750" indent="-285750">
              <a:buFont typeface="Arial" panose="020B0604020202020204" pitchFamily="34" charset="0"/>
              <a:buChar char="•"/>
            </a:pPr>
            <a:r>
              <a:rPr lang="en-US" dirty="0"/>
              <a:t>the more appointment assigned into the templates</a:t>
            </a:r>
          </a:p>
          <a:p>
            <a:pPr marL="285750" indent="-285750">
              <a:buFont typeface="Arial" panose="020B0604020202020204" pitchFamily="34" charset="0"/>
              <a:buChar char="•"/>
            </a:pPr>
            <a:r>
              <a:rPr lang="en-US" dirty="0"/>
              <a:t>more appointment with long duration is scheduled</a:t>
            </a:r>
          </a:p>
        </p:txBody>
      </p:sp>
      <p:graphicFrame>
        <p:nvGraphicFramePr>
          <p:cNvPr id="2" name="Table 1">
            <a:extLst>
              <a:ext uri="{FF2B5EF4-FFF2-40B4-BE49-F238E27FC236}">
                <a16:creationId xmlns:a16="http://schemas.microsoft.com/office/drawing/2014/main" id="{AA58D226-1477-7C49-90EE-293377F07BF3}"/>
              </a:ext>
            </a:extLst>
          </p:cNvPr>
          <p:cNvGraphicFramePr>
            <a:graphicFrameLocks noGrp="1"/>
          </p:cNvGraphicFramePr>
          <p:nvPr>
            <p:extLst>
              <p:ext uri="{D42A27DB-BD31-4B8C-83A1-F6EECF244321}">
                <p14:modId xmlns:p14="http://schemas.microsoft.com/office/powerpoint/2010/main" val="1057874731"/>
              </p:ext>
            </p:extLst>
          </p:nvPr>
        </p:nvGraphicFramePr>
        <p:xfrm>
          <a:off x="312642" y="1899287"/>
          <a:ext cx="11222878" cy="3271307"/>
        </p:xfrm>
        <a:graphic>
          <a:graphicData uri="http://schemas.openxmlformats.org/drawingml/2006/table">
            <a:tbl>
              <a:tblPr firstRow="1" bandRow="1">
                <a:tableStyleId>{BC89EF96-8CEA-46FF-86C4-4CE0E7609802}</a:tableStyleId>
              </a:tblPr>
              <a:tblGrid>
                <a:gridCol w="727185">
                  <a:extLst>
                    <a:ext uri="{9D8B030D-6E8A-4147-A177-3AD203B41FA5}">
                      <a16:colId xmlns:a16="http://schemas.microsoft.com/office/drawing/2014/main" val="522167548"/>
                    </a:ext>
                  </a:extLst>
                </a:gridCol>
                <a:gridCol w="1639195">
                  <a:extLst>
                    <a:ext uri="{9D8B030D-6E8A-4147-A177-3AD203B41FA5}">
                      <a16:colId xmlns:a16="http://schemas.microsoft.com/office/drawing/2014/main" val="1565902451"/>
                    </a:ext>
                  </a:extLst>
                </a:gridCol>
                <a:gridCol w="1265214">
                  <a:extLst>
                    <a:ext uri="{9D8B030D-6E8A-4147-A177-3AD203B41FA5}">
                      <a16:colId xmlns:a16="http://schemas.microsoft.com/office/drawing/2014/main" val="3140870959"/>
                    </a:ext>
                  </a:extLst>
                </a:gridCol>
                <a:gridCol w="1265214">
                  <a:extLst>
                    <a:ext uri="{9D8B030D-6E8A-4147-A177-3AD203B41FA5}">
                      <a16:colId xmlns:a16="http://schemas.microsoft.com/office/drawing/2014/main" val="4007232571"/>
                    </a:ext>
                  </a:extLst>
                </a:gridCol>
                <a:gridCol w="1265214">
                  <a:extLst>
                    <a:ext uri="{9D8B030D-6E8A-4147-A177-3AD203B41FA5}">
                      <a16:colId xmlns:a16="http://schemas.microsoft.com/office/drawing/2014/main" val="551888132"/>
                    </a:ext>
                  </a:extLst>
                </a:gridCol>
                <a:gridCol w="1265214">
                  <a:extLst>
                    <a:ext uri="{9D8B030D-6E8A-4147-A177-3AD203B41FA5}">
                      <a16:colId xmlns:a16="http://schemas.microsoft.com/office/drawing/2014/main" val="2208805939"/>
                    </a:ext>
                  </a:extLst>
                </a:gridCol>
                <a:gridCol w="1265214">
                  <a:extLst>
                    <a:ext uri="{9D8B030D-6E8A-4147-A177-3AD203B41FA5}">
                      <a16:colId xmlns:a16="http://schemas.microsoft.com/office/drawing/2014/main" val="825618049"/>
                    </a:ext>
                  </a:extLst>
                </a:gridCol>
                <a:gridCol w="1265214">
                  <a:extLst>
                    <a:ext uri="{9D8B030D-6E8A-4147-A177-3AD203B41FA5}">
                      <a16:colId xmlns:a16="http://schemas.microsoft.com/office/drawing/2014/main" val="3635094267"/>
                    </a:ext>
                  </a:extLst>
                </a:gridCol>
                <a:gridCol w="1265214">
                  <a:extLst>
                    <a:ext uri="{9D8B030D-6E8A-4147-A177-3AD203B41FA5}">
                      <a16:colId xmlns:a16="http://schemas.microsoft.com/office/drawing/2014/main" val="3348072882"/>
                    </a:ext>
                  </a:extLst>
                </a:gridCol>
              </a:tblGrid>
              <a:tr h="343803">
                <a:tc>
                  <a:txBody>
                    <a:bodyPr/>
                    <a:lstStyle/>
                    <a:p>
                      <a:endParaRPr lang="en-US" dirty="0">
                        <a:latin typeface="Times New Roman" panose="02020603050405020304" pitchFamily="18" charset="0"/>
                        <a:cs typeface="Times New Roman" panose="02020603050405020304" pitchFamily="18" charset="0"/>
                      </a:endParaRPr>
                    </a:p>
                  </a:txBody>
                  <a:tcPr anchor="b"/>
                </a:tc>
                <a:tc gridSpan="8">
                  <a:txBody>
                    <a:bodyPr/>
                    <a:lstStyle/>
                    <a:p>
                      <a:pPr algn="ctr"/>
                      <a:r>
                        <a:rPr lang="en-US" sz="1800" b="0" dirty="0">
                          <a:latin typeface="Times New Roman" panose="02020603050405020304" pitchFamily="18" charset="0"/>
                          <a:cs typeface="Times New Roman" panose="02020603050405020304" pitchFamily="18" charset="0"/>
                        </a:rPr>
                        <a:t>Average percentage of appointments assigned in stochastic case</a:t>
                      </a: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Times New Roman" panose="02020603050405020304" pitchFamily="18" charset="0"/>
                        <a:cs typeface="Times New Roman" panose="02020603050405020304" pitchFamily="18"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Times New Roman" panose="02020603050405020304" pitchFamily="18" charset="0"/>
                        <a:cs typeface="Times New Roman" panose="02020603050405020304" pitchFamily="18"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Times New Roman" panose="02020603050405020304" pitchFamily="18" charset="0"/>
                        <a:cs typeface="Times New Roman" panose="02020603050405020304" pitchFamily="18"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Times New Roman" panose="02020603050405020304" pitchFamily="18" charset="0"/>
                        <a:cs typeface="Times New Roman" panose="02020603050405020304" pitchFamily="18"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Times New Roman" panose="02020603050405020304" pitchFamily="18" charset="0"/>
                        <a:cs typeface="Times New Roman" panose="02020603050405020304" pitchFamily="18"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Times New Roman" panose="02020603050405020304" pitchFamily="18" charset="0"/>
                        <a:cs typeface="Times New Roman" panose="02020603050405020304" pitchFamily="18"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Times New Roman" panose="02020603050405020304" pitchFamily="18" charset="0"/>
                        <a:cs typeface="Times New Roman" panose="02020603050405020304" pitchFamily="18" charset="0"/>
                      </a:endParaRPr>
                    </a:p>
                  </a:txBody>
                  <a:tcPr anchor="b"/>
                </a:tc>
                <a:extLst>
                  <a:ext uri="{0D108BD9-81ED-4DB2-BD59-A6C34878D82A}">
                    <a16:rowId xmlns:a16="http://schemas.microsoft.com/office/drawing/2014/main" val="2435340676"/>
                  </a:ext>
                </a:extLst>
              </a:tr>
              <a:tr h="710987">
                <a:tc>
                  <a:txBody>
                    <a:bodyPr/>
                    <a:lstStyle/>
                    <a:p>
                      <a:r>
                        <a:rPr lang="en-US" dirty="0">
                          <a:latin typeface="Times New Roman" panose="02020603050405020304" pitchFamily="18" charset="0"/>
                          <a:cs typeface="Times New Roman" panose="02020603050405020304" pitchFamily="18" charset="0"/>
                        </a:rPr>
                        <a:t>⍺</a:t>
                      </a:r>
                    </a:p>
                  </a:txBody>
                  <a:tcPr anchor="b"/>
                </a:tc>
                <a:tc>
                  <a:txBody>
                    <a:bodyPr/>
                    <a:lstStyle/>
                    <a:p>
                      <a:r>
                        <a:rPr lang="en-US" sz="1800" b="0" dirty="0">
                          <a:latin typeface="Times New Roman" panose="02020603050405020304" pitchFamily="18" charset="0"/>
                          <a:cs typeface="Times New Roman" panose="02020603050405020304" pitchFamily="18" charset="0"/>
                        </a:rPr>
                        <a:t>All appointments</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30</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60</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120</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180</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240</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300</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360</a:t>
                      </a:r>
                    </a:p>
                  </a:txBody>
                  <a:tcPr anchor="b"/>
                </a:tc>
                <a:extLst>
                  <a:ext uri="{0D108BD9-81ED-4DB2-BD59-A6C34878D82A}">
                    <a16:rowId xmlns:a16="http://schemas.microsoft.com/office/drawing/2014/main" val="1027749144"/>
                  </a:ext>
                </a:extLst>
              </a:tr>
              <a:tr h="324771">
                <a:tc>
                  <a:txBody>
                    <a:bodyPr/>
                    <a:lstStyle/>
                    <a:p>
                      <a:r>
                        <a:rPr lang="en-US" dirty="0">
                          <a:latin typeface="Times New Roman" panose="02020603050405020304" pitchFamily="18" charset="0"/>
                          <a:cs typeface="Times New Roman" panose="02020603050405020304" pitchFamily="18" charset="0"/>
                        </a:rPr>
                        <a:t>0.05</a:t>
                      </a:r>
                    </a:p>
                  </a:txBody>
                  <a:tcPr/>
                </a:tc>
                <a:tc>
                  <a:txBody>
                    <a:bodyPr/>
                    <a:lstStyle/>
                    <a:p>
                      <a:r>
                        <a:rPr lang="en-US" dirty="0">
                          <a:latin typeface="Times New Roman" panose="02020603050405020304" pitchFamily="18" charset="0"/>
                          <a:cs typeface="Times New Roman" panose="02020603050405020304" pitchFamily="18" charset="0"/>
                        </a:rPr>
                        <a:t>0.67</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0.99</a:t>
                      </a:r>
                    </a:p>
                  </a:txBody>
                  <a:tcPr/>
                </a:tc>
                <a:tc>
                  <a:txBody>
                    <a:bodyPr/>
                    <a:lstStyle/>
                    <a:p>
                      <a:r>
                        <a:rPr lang="en-US" dirty="0">
                          <a:latin typeface="Times New Roman" panose="02020603050405020304" pitchFamily="18" charset="0"/>
                          <a:cs typeface="Times New Roman" panose="02020603050405020304" pitchFamily="18" charset="0"/>
                        </a:rPr>
                        <a:t>0.76</a:t>
                      </a:r>
                    </a:p>
                  </a:txBody>
                  <a:tcPr/>
                </a:tc>
                <a:tc>
                  <a:txBody>
                    <a:bodyPr/>
                    <a:lstStyle/>
                    <a:p>
                      <a:r>
                        <a:rPr lang="en-US" dirty="0">
                          <a:latin typeface="Times New Roman" panose="02020603050405020304" pitchFamily="18" charset="0"/>
                          <a:cs typeface="Times New Roman" panose="02020603050405020304" pitchFamily="18" charset="0"/>
                        </a:rPr>
                        <a:t>0.09</a:t>
                      </a:r>
                    </a:p>
                  </a:txBody>
                  <a:tcPr/>
                </a:tc>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0</a:t>
                      </a:r>
                    </a:p>
                  </a:txBody>
                  <a:tcPr/>
                </a:tc>
                <a:tc>
                  <a:txBody>
                    <a:bodyPr/>
                    <a:lstStyle/>
                    <a:p>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10789625"/>
                  </a:ext>
                </a:extLst>
              </a:tr>
              <a:tr h="324771">
                <a:tc>
                  <a:txBody>
                    <a:bodyPr/>
                    <a:lstStyle/>
                    <a:p>
                      <a:r>
                        <a:rPr lang="en-US" dirty="0">
                          <a:latin typeface="Times New Roman" panose="02020603050405020304" pitchFamily="18" charset="0"/>
                          <a:cs typeface="Times New Roman" panose="02020603050405020304" pitchFamily="18" charset="0"/>
                        </a:rPr>
                        <a:t>0.1</a:t>
                      </a:r>
                    </a:p>
                  </a:txBody>
                  <a:tcPr/>
                </a:tc>
                <a:tc>
                  <a:txBody>
                    <a:bodyPr/>
                    <a:lstStyle/>
                    <a:p>
                      <a:r>
                        <a:rPr lang="en-US" dirty="0">
                          <a:latin typeface="Times New Roman" panose="02020603050405020304" pitchFamily="18" charset="0"/>
                          <a:cs typeface="Times New Roman" panose="02020603050405020304" pitchFamily="18" charset="0"/>
                        </a:rPr>
                        <a:t>0.77</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altLang="zh-CN" dirty="0">
                          <a:latin typeface="Times New Roman" panose="02020603050405020304" pitchFamily="18" charset="0"/>
                          <a:cs typeface="Times New Roman" panose="02020603050405020304" pitchFamily="18" charset="0"/>
                        </a:rPr>
                        <a:t>0.88</a:t>
                      </a:r>
                      <a:endParaRPr 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0.64</a:t>
                      </a:r>
                      <a:endParaRPr 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0.04</a:t>
                      </a:r>
                      <a:endParaRPr 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726348"/>
                  </a:ext>
                </a:extLst>
              </a:tr>
              <a:tr h="324771">
                <a:tc>
                  <a:txBody>
                    <a:bodyPr/>
                    <a:lstStyle/>
                    <a:p>
                      <a:r>
                        <a:rPr lang="en-US" dirty="0">
                          <a:latin typeface="Times New Roman" panose="02020603050405020304" pitchFamily="18" charset="0"/>
                          <a:cs typeface="Times New Roman" panose="02020603050405020304" pitchFamily="18" charset="0"/>
                        </a:rPr>
                        <a:t>0.2</a:t>
                      </a:r>
                    </a:p>
                  </a:txBody>
                  <a:tcPr/>
                </a:tc>
                <a:tc>
                  <a:txBody>
                    <a:bodyPr/>
                    <a:lstStyle/>
                    <a:p>
                      <a:r>
                        <a:rPr lang="en-US" dirty="0">
                          <a:latin typeface="Times New Roman" panose="02020603050405020304" pitchFamily="18" charset="0"/>
                          <a:cs typeface="Times New Roman" panose="02020603050405020304" pitchFamily="18" charset="0"/>
                        </a:rPr>
                        <a:t>0.84</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altLang="zh-CN"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0.88</a:t>
                      </a:r>
                      <a:endParaRPr 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0.24</a:t>
                      </a:r>
                      <a:endParaRPr 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0.04</a:t>
                      </a:r>
                      <a:endParaRPr 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2204965"/>
                  </a:ext>
                </a:extLst>
              </a:tr>
              <a:tr h="324771">
                <a:tc>
                  <a:txBody>
                    <a:bodyPr/>
                    <a:lstStyle/>
                    <a:p>
                      <a:r>
                        <a:rPr lang="en-US" dirty="0">
                          <a:latin typeface="Times New Roman" panose="02020603050405020304" pitchFamily="18" charset="0"/>
                          <a:cs typeface="Times New Roman" panose="02020603050405020304" pitchFamily="18" charset="0"/>
                        </a:rPr>
                        <a:t>0.5</a:t>
                      </a:r>
                    </a:p>
                  </a:txBody>
                  <a:tcPr/>
                </a:tc>
                <a:tc>
                  <a:txBody>
                    <a:bodyPr/>
                    <a:lstStyle/>
                    <a:p>
                      <a:r>
                        <a:rPr lang="en-US" dirty="0">
                          <a:latin typeface="Times New Roman" panose="02020603050405020304" pitchFamily="18" charset="0"/>
                          <a:cs typeface="Times New Roman" panose="02020603050405020304" pitchFamily="18" charset="0"/>
                        </a:rPr>
                        <a:t>0.92</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altLang="zh-CN"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0.99</a:t>
                      </a:r>
                      <a:endParaRPr 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0.68</a:t>
                      </a:r>
                      <a:endParaRPr 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0.21</a:t>
                      </a:r>
                      <a:endParaRPr 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0.19</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2490735"/>
                  </a:ext>
                </a:extLst>
              </a:tr>
              <a:tr h="324771">
                <a:tc>
                  <a:txBody>
                    <a:bodyPr/>
                    <a:lstStyle/>
                    <a:p>
                      <a:r>
                        <a:rPr lang="en-US" dirty="0">
                          <a:latin typeface="Times New Roman" panose="02020603050405020304" pitchFamily="18" charset="0"/>
                          <a:cs typeface="Times New Roman" panose="02020603050405020304" pitchFamily="18" charset="0"/>
                        </a:rPr>
                        <a:t>0.8</a:t>
                      </a:r>
                    </a:p>
                  </a:txBody>
                  <a:tcPr/>
                </a:tc>
                <a:tc>
                  <a:txBody>
                    <a:bodyPr/>
                    <a:lstStyle/>
                    <a:p>
                      <a:r>
                        <a:rPr lang="en-US" dirty="0">
                          <a:latin typeface="Times New Roman" panose="02020603050405020304" pitchFamily="18" charset="0"/>
                          <a:cs typeface="Times New Roman" panose="02020603050405020304" pitchFamily="18" charset="0"/>
                        </a:rPr>
                        <a:t>0.95</a:t>
                      </a:r>
                    </a:p>
                  </a:txBody>
                  <a:tcPr/>
                </a:tc>
                <a:tc>
                  <a:txBody>
                    <a:bodyPr/>
                    <a:lstStyle/>
                    <a:p>
                      <a:r>
                        <a:rPr lang="en-US" dirty="0">
                          <a:latin typeface="Times New Roman" panose="02020603050405020304" pitchFamily="18" charset="0"/>
                          <a:cs typeface="Times New Roman" panose="02020603050405020304" pitchFamily="18" charset="0"/>
                        </a:rPr>
                        <a:t>0.88</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0.89</a:t>
                      </a:r>
                    </a:p>
                  </a:txBody>
                  <a:tcPr/>
                </a:tc>
                <a:tc>
                  <a:txBody>
                    <a:bodyPr/>
                    <a:lstStyle/>
                    <a:p>
                      <a:r>
                        <a:rPr lang="en-US" dirty="0">
                          <a:latin typeface="Times New Roman" panose="02020603050405020304" pitchFamily="18" charset="0"/>
                          <a:cs typeface="Times New Roman" panose="02020603050405020304" pitchFamily="18" charset="0"/>
                        </a:rPr>
                        <a:t>0.44</a:t>
                      </a:r>
                    </a:p>
                  </a:txBody>
                  <a:tcPr/>
                </a:tc>
                <a:tc>
                  <a:txBody>
                    <a:bodyPr/>
                    <a:lstStyle/>
                    <a:p>
                      <a:r>
                        <a:rPr lang="en-US" dirty="0">
                          <a:latin typeface="Times New Roman" panose="02020603050405020304" pitchFamily="18" charset="0"/>
                          <a:cs typeface="Times New Roman" panose="02020603050405020304" pitchFamily="18" charset="0"/>
                        </a:rPr>
                        <a:t>0.28</a:t>
                      </a:r>
                    </a:p>
                  </a:txBody>
                  <a:tcPr/>
                </a:tc>
                <a:extLst>
                  <a:ext uri="{0D108BD9-81ED-4DB2-BD59-A6C34878D82A}">
                    <a16:rowId xmlns:a16="http://schemas.microsoft.com/office/drawing/2014/main" val="3926556792"/>
                  </a:ext>
                </a:extLst>
              </a:tr>
              <a:tr h="324771">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b="1" dirty="0">
                          <a:latin typeface="Times New Roman" panose="02020603050405020304" pitchFamily="18" charset="0"/>
                          <a:cs typeface="Times New Roman" panose="02020603050405020304" pitchFamily="18" charset="0"/>
                        </a:rPr>
                        <a:t>0.98</a:t>
                      </a:r>
                    </a:p>
                  </a:txBody>
                  <a:tcPr/>
                </a:tc>
                <a:tc>
                  <a:txBody>
                    <a:bodyPr/>
                    <a:lstStyle/>
                    <a:p>
                      <a:r>
                        <a:rPr lang="en-US" b="1" dirty="0">
                          <a:latin typeface="Times New Roman" panose="02020603050405020304" pitchFamily="18" charset="0"/>
                          <a:cs typeface="Times New Roman" panose="02020603050405020304" pitchFamily="18" charset="0"/>
                        </a:rPr>
                        <a:t>1</a:t>
                      </a:r>
                    </a:p>
                  </a:txBody>
                  <a:tcPr/>
                </a:tc>
                <a:tc>
                  <a:txBody>
                    <a:bodyPr/>
                    <a:lstStyle/>
                    <a:p>
                      <a:r>
                        <a:rPr lang="en-US" b="1" dirty="0">
                          <a:latin typeface="Times New Roman" panose="02020603050405020304" pitchFamily="18" charset="0"/>
                          <a:cs typeface="Times New Roman" panose="02020603050405020304" pitchFamily="18" charset="0"/>
                        </a:rPr>
                        <a:t>1</a:t>
                      </a:r>
                    </a:p>
                  </a:txBody>
                  <a:tcPr/>
                </a:tc>
                <a:tc>
                  <a:txBody>
                    <a:bodyPr/>
                    <a:lstStyle/>
                    <a:p>
                      <a:r>
                        <a:rPr lang="en-US" b="1" dirty="0">
                          <a:latin typeface="Times New Roman" panose="02020603050405020304" pitchFamily="18" charset="0"/>
                          <a:cs typeface="Times New Roman" panose="02020603050405020304" pitchFamily="18" charset="0"/>
                        </a:rPr>
                        <a:t>1</a:t>
                      </a:r>
                    </a:p>
                  </a:txBody>
                  <a:tcPr/>
                </a:tc>
                <a:tc>
                  <a:txBody>
                    <a:bodyPr/>
                    <a:lstStyle/>
                    <a:p>
                      <a:r>
                        <a:rPr lang="en-US" b="1" dirty="0">
                          <a:latin typeface="Times New Roman" panose="02020603050405020304" pitchFamily="18" charset="0"/>
                          <a:cs typeface="Times New Roman" panose="02020603050405020304" pitchFamily="18" charset="0"/>
                        </a:rPr>
                        <a:t>1</a:t>
                      </a:r>
                    </a:p>
                  </a:txBody>
                  <a:tcPr/>
                </a:tc>
                <a:tc>
                  <a:txBody>
                    <a:bodyPr/>
                    <a:lstStyle/>
                    <a:p>
                      <a:r>
                        <a:rPr lang="en-US" b="1" dirty="0">
                          <a:latin typeface="Times New Roman" panose="02020603050405020304" pitchFamily="18" charset="0"/>
                          <a:cs typeface="Times New Roman" panose="02020603050405020304" pitchFamily="18" charset="0"/>
                        </a:rPr>
                        <a:t>0.98</a:t>
                      </a:r>
                    </a:p>
                  </a:txBody>
                  <a:tcPr/>
                </a:tc>
                <a:tc>
                  <a:txBody>
                    <a:bodyPr/>
                    <a:lstStyle/>
                    <a:p>
                      <a:r>
                        <a:rPr lang="en-US" b="1" dirty="0">
                          <a:latin typeface="Times New Roman" panose="02020603050405020304" pitchFamily="18" charset="0"/>
                          <a:cs typeface="Times New Roman" panose="02020603050405020304" pitchFamily="18" charset="0"/>
                        </a:rPr>
                        <a:t>0.84</a:t>
                      </a:r>
                    </a:p>
                  </a:txBody>
                  <a:tcPr/>
                </a:tc>
                <a:tc>
                  <a:txBody>
                    <a:bodyPr/>
                    <a:lstStyle/>
                    <a:p>
                      <a:r>
                        <a:rPr lang="en-US" b="1" dirty="0">
                          <a:latin typeface="Times New Roman" panose="02020603050405020304" pitchFamily="18" charset="0"/>
                          <a:cs typeface="Times New Roman" panose="02020603050405020304" pitchFamily="18" charset="0"/>
                        </a:rPr>
                        <a:t>0.56</a:t>
                      </a:r>
                    </a:p>
                  </a:txBody>
                  <a:tcPr/>
                </a:tc>
                <a:extLst>
                  <a:ext uri="{0D108BD9-81ED-4DB2-BD59-A6C34878D82A}">
                    <a16:rowId xmlns:a16="http://schemas.microsoft.com/office/drawing/2014/main" val="2549743771"/>
                  </a:ext>
                </a:extLst>
              </a:tr>
            </a:tbl>
          </a:graphicData>
        </a:graphic>
      </p:graphicFrame>
      <p:sp>
        <p:nvSpPr>
          <p:cNvPr id="3" name="TextBox 2">
            <a:extLst>
              <a:ext uri="{FF2B5EF4-FFF2-40B4-BE49-F238E27FC236}">
                <a16:creationId xmlns:a16="http://schemas.microsoft.com/office/drawing/2014/main" id="{49D1E690-DE20-029C-72E2-3921BD5D91F3}"/>
              </a:ext>
            </a:extLst>
          </p:cNvPr>
          <p:cNvSpPr txBox="1"/>
          <p:nvPr/>
        </p:nvSpPr>
        <p:spPr>
          <a:xfrm>
            <a:off x="119424" y="6569961"/>
            <a:ext cx="11222880" cy="369332"/>
          </a:xfrm>
          <a:prstGeom prst="rect">
            <a:avLst/>
          </a:prstGeom>
          <a:noFill/>
        </p:spPr>
        <p:txBody>
          <a:bodyPr wrap="none" rtlCol="0">
            <a:spAutoFit/>
          </a:bodyPr>
          <a:lstStyle/>
          <a:p>
            <a:r>
              <a:rPr lang="en-US" dirty="0"/>
              <a:t>⍺: the probability that the total actual actual service time is over the total time of the bed in the template</a:t>
            </a:r>
          </a:p>
        </p:txBody>
      </p:sp>
      <p:graphicFrame>
        <p:nvGraphicFramePr>
          <p:cNvPr id="7" name="Table 6">
            <a:extLst>
              <a:ext uri="{FF2B5EF4-FFF2-40B4-BE49-F238E27FC236}">
                <a16:creationId xmlns:a16="http://schemas.microsoft.com/office/drawing/2014/main" id="{A154AB99-43EA-C790-450B-AA6BEA1AAA05}"/>
              </a:ext>
            </a:extLst>
          </p:cNvPr>
          <p:cNvGraphicFramePr>
            <a:graphicFrameLocks noGrp="1"/>
          </p:cNvGraphicFramePr>
          <p:nvPr>
            <p:extLst>
              <p:ext uri="{D42A27DB-BD31-4B8C-83A1-F6EECF244321}">
                <p14:modId xmlns:p14="http://schemas.microsoft.com/office/powerpoint/2010/main" val="717578305"/>
              </p:ext>
            </p:extLst>
          </p:nvPr>
        </p:nvGraphicFramePr>
        <p:xfrm>
          <a:off x="312642" y="5242625"/>
          <a:ext cx="11222876" cy="1282512"/>
        </p:xfrm>
        <a:graphic>
          <a:graphicData uri="http://schemas.openxmlformats.org/drawingml/2006/table">
            <a:tbl>
              <a:tblPr firstRow="1" bandRow="1">
                <a:tableStyleId>{BC89EF96-8CEA-46FF-86C4-4CE0E7609802}</a:tableStyleId>
              </a:tblPr>
              <a:tblGrid>
                <a:gridCol w="1752765">
                  <a:extLst>
                    <a:ext uri="{9D8B030D-6E8A-4147-A177-3AD203B41FA5}">
                      <a16:colId xmlns:a16="http://schemas.microsoft.com/office/drawing/2014/main" val="1565902451"/>
                    </a:ext>
                  </a:extLst>
                </a:gridCol>
                <a:gridCol w="1352873">
                  <a:extLst>
                    <a:ext uri="{9D8B030D-6E8A-4147-A177-3AD203B41FA5}">
                      <a16:colId xmlns:a16="http://schemas.microsoft.com/office/drawing/2014/main" val="3140870959"/>
                    </a:ext>
                  </a:extLst>
                </a:gridCol>
                <a:gridCol w="1352873">
                  <a:extLst>
                    <a:ext uri="{9D8B030D-6E8A-4147-A177-3AD203B41FA5}">
                      <a16:colId xmlns:a16="http://schemas.microsoft.com/office/drawing/2014/main" val="4007232571"/>
                    </a:ext>
                  </a:extLst>
                </a:gridCol>
                <a:gridCol w="1352873">
                  <a:extLst>
                    <a:ext uri="{9D8B030D-6E8A-4147-A177-3AD203B41FA5}">
                      <a16:colId xmlns:a16="http://schemas.microsoft.com/office/drawing/2014/main" val="551888132"/>
                    </a:ext>
                  </a:extLst>
                </a:gridCol>
                <a:gridCol w="1352873">
                  <a:extLst>
                    <a:ext uri="{9D8B030D-6E8A-4147-A177-3AD203B41FA5}">
                      <a16:colId xmlns:a16="http://schemas.microsoft.com/office/drawing/2014/main" val="2208805939"/>
                    </a:ext>
                  </a:extLst>
                </a:gridCol>
                <a:gridCol w="1352873">
                  <a:extLst>
                    <a:ext uri="{9D8B030D-6E8A-4147-A177-3AD203B41FA5}">
                      <a16:colId xmlns:a16="http://schemas.microsoft.com/office/drawing/2014/main" val="825618049"/>
                    </a:ext>
                  </a:extLst>
                </a:gridCol>
                <a:gridCol w="1352873">
                  <a:extLst>
                    <a:ext uri="{9D8B030D-6E8A-4147-A177-3AD203B41FA5}">
                      <a16:colId xmlns:a16="http://schemas.microsoft.com/office/drawing/2014/main" val="3635094267"/>
                    </a:ext>
                  </a:extLst>
                </a:gridCol>
                <a:gridCol w="1352873">
                  <a:extLst>
                    <a:ext uri="{9D8B030D-6E8A-4147-A177-3AD203B41FA5}">
                      <a16:colId xmlns:a16="http://schemas.microsoft.com/office/drawing/2014/main" val="3348072882"/>
                    </a:ext>
                  </a:extLst>
                </a:gridCol>
              </a:tblGrid>
              <a:tr h="314853">
                <a:tc gridSpan="8">
                  <a:txBody>
                    <a:bodyPr/>
                    <a:lstStyle/>
                    <a:p>
                      <a:pPr algn="ctr"/>
                      <a:r>
                        <a:rPr lang="en-US" sz="1800" b="0" dirty="0">
                          <a:latin typeface="Times New Roman" panose="02020603050405020304" pitchFamily="18" charset="0"/>
                          <a:cs typeface="Times New Roman" panose="02020603050405020304" pitchFamily="18" charset="0"/>
                        </a:rPr>
                        <a:t>Average percentage of appointments assigned in deterministic case</a:t>
                      </a: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Times New Roman" panose="02020603050405020304" pitchFamily="18" charset="0"/>
                        <a:cs typeface="Times New Roman" panose="02020603050405020304" pitchFamily="18"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Times New Roman" panose="02020603050405020304" pitchFamily="18" charset="0"/>
                        <a:cs typeface="Times New Roman" panose="02020603050405020304" pitchFamily="18"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Times New Roman" panose="02020603050405020304" pitchFamily="18" charset="0"/>
                        <a:cs typeface="Times New Roman" panose="02020603050405020304" pitchFamily="18"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Times New Roman" panose="02020603050405020304" pitchFamily="18" charset="0"/>
                        <a:cs typeface="Times New Roman" panose="02020603050405020304" pitchFamily="18"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Times New Roman" panose="02020603050405020304" pitchFamily="18" charset="0"/>
                        <a:cs typeface="Times New Roman" panose="02020603050405020304" pitchFamily="18"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Times New Roman" panose="02020603050405020304" pitchFamily="18" charset="0"/>
                        <a:cs typeface="Times New Roman" panose="02020603050405020304" pitchFamily="18" charset="0"/>
                      </a:endParaRPr>
                    </a:p>
                  </a:txBody>
                  <a:tcPr anchor="b"/>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Times New Roman" panose="02020603050405020304" pitchFamily="18" charset="0"/>
                        <a:cs typeface="Times New Roman" panose="02020603050405020304" pitchFamily="18" charset="0"/>
                      </a:endParaRPr>
                    </a:p>
                  </a:txBody>
                  <a:tcPr anchor="b"/>
                </a:tc>
                <a:extLst>
                  <a:ext uri="{0D108BD9-81ED-4DB2-BD59-A6C34878D82A}">
                    <a16:rowId xmlns:a16="http://schemas.microsoft.com/office/drawing/2014/main" val="2435340676"/>
                  </a:ext>
                </a:extLst>
              </a:tr>
              <a:tr h="550992">
                <a:tc>
                  <a:txBody>
                    <a:bodyPr/>
                    <a:lstStyle/>
                    <a:p>
                      <a:r>
                        <a:rPr lang="en-US" sz="1600" b="0" dirty="0">
                          <a:latin typeface="Times New Roman" panose="02020603050405020304" pitchFamily="18" charset="0"/>
                          <a:cs typeface="Times New Roman" panose="02020603050405020304" pitchFamily="18" charset="0"/>
                        </a:rPr>
                        <a:t>All appointments</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30</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60</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120</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180</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240</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300</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360</a:t>
                      </a:r>
                    </a:p>
                  </a:txBody>
                  <a:tcPr anchor="b"/>
                </a:tc>
                <a:extLst>
                  <a:ext uri="{0D108BD9-81ED-4DB2-BD59-A6C34878D82A}">
                    <a16:rowId xmlns:a16="http://schemas.microsoft.com/office/drawing/2014/main" val="1027749144"/>
                  </a:ext>
                </a:extLst>
              </a:tr>
              <a:tr h="314853">
                <a:tc>
                  <a:txBody>
                    <a:bodyPr/>
                    <a:lstStyle/>
                    <a:p>
                      <a:r>
                        <a:rPr lang="en-US" dirty="0">
                          <a:latin typeface="Times New Roman" panose="02020603050405020304" pitchFamily="18" charset="0"/>
                          <a:cs typeface="Times New Roman" panose="02020603050405020304" pitchFamily="18" charset="0"/>
                        </a:rPr>
                        <a:t>0.99</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0.98</a:t>
                      </a:r>
                    </a:p>
                  </a:txBody>
                  <a:tcPr/>
                </a:tc>
                <a:tc>
                  <a:txBody>
                    <a:bodyPr/>
                    <a:lstStyle/>
                    <a:p>
                      <a:r>
                        <a:rPr lang="en-US" dirty="0">
                          <a:latin typeface="Times New Roman" panose="02020603050405020304" pitchFamily="18" charset="0"/>
                          <a:cs typeface="Times New Roman" panose="02020603050405020304" pitchFamily="18" charset="0"/>
                        </a:rPr>
                        <a:t>0.98</a:t>
                      </a:r>
                    </a:p>
                  </a:txBody>
                  <a:tcPr/>
                </a:tc>
                <a:extLst>
                  <a:ext uri="{0D108BD9-81ED-4DB2-BD59-A6C34878D82A}">
                    <a16:rowId xmlns:a16="http://schemas.microsoft.com/office/drawing/2014/main" val="3910789625"/>
                  </a:ext>
                </a:extLst>
              </a:tr>
            </a:tbl>
          </a:graphicData>
        </a:graphic>
      </p:graphicFrame>
    </p:spTree>
    <p:extLst>
      <p:ext uri="{BB962C8B-B14F-4D97-AF65-F5344CB8AC3E}">
        <p14:creationId xmlns:p14="http://schemas.microsoft.com/office/powerpoint/2010/main" val="94044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41137-E4BF-1EC5-D371-DEB795BD3A4F}"/>
            </a:ext>
          </a:extLst>
        </p:cNvPr>
        <p:cNvGrpSpPr/>
        <p:nvPr/>
      </p:nvGrpSpPr>
      <p:grpSpPr>
        <a:xfrm>
          <a:off x="0" y="0"/>
          <a:ext cx="0" cy="0"/>
          <a:chOff x="0" y="0"/>
          <a:chExt cx="0" cy="0"/>
        </a:xfrm>
      </p:grpSpPr>
      <p:sp>
        <p:nvSpPr>
          <p:cNvPr id="4" name="Pentagon 3">
            <a:extLst>
              <a:ext uri="{FF2B5EF4-FFF2-40B4-BE49-F238E27FC236}">
                <a16:creationId xmlns:a16="http://schemas.microsoft.com/office/drawing/2014/main" id="{FB60CD1B-2007-36BB-6910-7A4AB4581223}"/>
              </a:ext>
            </a:extLst>
          </p:cNvPr>
          <p:cNvSpPr/>
          <p:nvPr/>
        </p:nvSpPr>
        <p:spPr>
          <a:xfrm>
            <a:off x="-86271" y="-103124"/>
            <a:ext cx="3865791" cy="935019"/>
          </a:xfrm>
          <a:prstGeom prst="homePlate">
            <a:avLst/>
          </a:prstGeom>
          <a:solidFill>
            <a:srgbClr val="F1C600">
              <a:alpha val="6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6">
            <a:extLst>
              <a:ext uri="{FF2B5EF4-FFF2-40B4-BE49-F238E27FC236}">
                <a16:creationId xmlns:a16="http://schemas.microsoft.com/office/drawing/2014/main" id="{C41D4A6D-6510-D6E9-4F8A-98E6EEBE25CA}"/>
              </a:ext>
            </a:extLst>
          </p:cNvPr>
          <p:cNvSpPr txBox="1">
            <a:spLocks/>
          </p:cNvSpPr>
          <p:nvPr/>
        </p:nvSpPr>
        <p:spPr>
          <a:xfrm>
            <a:off x="-614769" y="-285692"/>
            <a:ext cx="4130040" cy="10597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4000" dirty="0"/>
              <a:t>Results</a:t>
            </a:r>
          </a:p>
        </p:txBody>
      </p:sp>
      <p:sp>
        <p:nvSpPr>
          <p:cNvPr id="6" name="TextBox 5">
            <a:extLst>
              <a:ext uri="{FF2B5EF4-FFF2-40B4-BE49-F238E27FC236}">
                <a16:creationId xmlns:a16="http://schemas.microsoft.com/office/drawing/2014/main" id="{C6D511C9-F2D0-C900-2159-AFE6C3433BFF}"/>
              </a:ext>
            </a:extLst>
          </p:cNvPr>
          <p:cNvSpPr txBox="1"/>
          <p:nvPr/>
        </p:nvSpPr>
        <p:spPr>
          <a:xfrm>
            <a:off x="119424" y="933382"/>
            <a:ext cx="1727200" cy="369332"/>
          </a:xfrm>
          <a:prstGeom prst="rect">
            <a:avLst/>
          </a:prstGeom>
          <a:noFill/>
        </p:spPr>
        <p:txBody>
          <a:bodyPr wrap="square" rtlCol="0">
            <a:spAutoFit/>
          </a:bodyPr>
          <a:lstStyle/>
          <a:p>
            <a:r>
              <a:rPr lang="en-US" b="1" u="sng" dirty="0"/>
              <a:t>The first step</a:t>
            </a:r>
            <a:r>
              <a:rPr lang="en-US" dirty="0"/>
              <a:t>:</a:t>
            </a:r>
            <a:endParaRPr lang="en-US" b="1" u="sng" dirty="0"/>
          </a:p>
        </p:txBody>
      </p:sp>
      <p:graphicFrame>
        <p:nvGraphicFramePr>
          <p:cNvPr id="3" name="Table 2">
            <a:extLst>
              <a:ext uri="{FF2B5EF4-FFF2-40B4-BE49-F238E27FC236}">
                <a16:creationId xmlns:a16="http://schemas.microsoft.com/office/drawing/2014/main" id="{17B38B26-6852-94A3-4A8C-AC96FE020F81}"/>
              </a:ext>
            </a:extLst>
          </p:cNvPr>
          <p:cNvGraphicFramePr>
            <a:graphicFrameLocks noGrp="1"/>
          </p:cNvGraphicFramePr>
          <p:nvPr>
            <p:extLst>
              <p:ext uri="{D42A27DB-BD31-4B8C-83A1-F6EECF244321}">
                <p14:modId xmlns:p14="http://schemas.microsoft.com/office/powerpoint/2010/main" val="3725185722"/>
              </p:ext>
            </p:extLst>
          </p:nvPr>
        </p:nvGraphicFramePr>
        <p:xfrm>
          <a:off x="474949" y="1443062"/>
          <a:ext cx="10675576" cy="3017964"/>
        </p:xfrm>
        <a:graphic>
          <a:graphicData uri="http://schemas.openxmlformats.org/drawingml/2006/table">
            <a:tbl>
              <a:tblPr firstRow="1" bandRow="1">
                <a:tableStyleId>{BC89EF96-8CEA-46FF-86C4-4CE0E7609802}</a:tableStyleId>
              </a:tblPr>
              <a:tblGrid>
                <a:gridCol w="784225">
                  <a:extLst>
                    <a:ext uri="{9D8B030D-6E8A-4147-A177-3AD203B41FA5}">
                      <a16:colId xmlns:a16="http://schemas.microsoft.com/office/drawing/2014/main" val="723714395"/>
                    </a:ext>
                  </a:extLst>
                </a:gridCol>
                <a:gridCol w="2801058">
                  <a:extLst>
                    <a:ext uri="{9D8B030D-6E8A-4147-A177-3AD203B41FA5}">
                      <a16:colId xmlns:a16="http://schemas.microsoft.com/office/drawing/2014/main" val="2244941968"/>
                    </a:ext>
                  </a:extLst>
                </a:gridCol>
                <a:gridCol w="2022715">
                  <a:extLst>
                    <a:ext uri="{9D8B030D-6E8A-4147-A177-3AD203B41FA5}">
                      <a16:colId xmlns:a16="http://schemas.microsoft.com/office/drawing/2014/main" val="2901228405"/>
                    </a:ext>
                  </a:extLst>
                </a:gridCol>
                <a:gridCol w="2022715">
                  <a:extLst>
                    <a:ext uri="{9D8B030D-6E8A-4147-A177-3AD203B41FA5}">
                      <a16:colId xmlns:a16="http://schemas.microsoft.com/office/drawing/2014/main" val="1452526434"/>
                    </a:ext>
                  </a:extLst>
                </a:gridCol>
                <a:gridCol w="1041652">
                  <a:extLst>
                    <a:ext uri="{9D8B030D-6E8A-4147-A177-3AD203B41FA5}">
                      <a16:colId xmlns:a16="http://schemas.microsoft.com/office/drawing/2014/main" val="754604045"/>
                    </a:ext>
                  </a:extLst>
                </a:gridCol>
                <a:gridCol w="2003211">
                  <a:extLst>
                    <a:ext uri="{9D8B030D-6E8A-4147-A177-3AD203B41FA5}">
                      <a16:colId xmlns:a16="http://schemas.microsoft.com/office/drawing/2014/main" val="2937868507"/>
                    </a:ext>
                  </a:extLst>
                </a:gridCol>
              </a:tblGrid>
              <a:tr h="682752">
                <a:tc>
                  <a:txBody>
                    <a:bodyPr/>
                    <a:lstStyle/>
                    <a:p>
                      <a:pPr algn="l"/>
                      <a:r>
                        <a:rPr lang="en-US" dirty="0"/>
                        <a:t>⍺</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Average percentage of appointments assigned   </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Average solving time(s)</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Standard deviation of solving time</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Average gap</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Average objective</a:t>
                      </a:r>
                    </a:p>
                  </a:txBody>
                  <a:tcPr anchor="b"/>
                </a:tc>
                <a:extLst>
                  <a:ext uri="{0D108BD9-81ED-4DB2-BD59-A6C34878D82A}">
                    <a16:rowId xmlns:a16="http://schemas.microsoft.com/office/drawing/2014/main" val="1192142868"/>
                  </a:ext>
                </a:extLst>
              </a:tr>
              <a:tr h="389202">
                <a:tc>
                  <a:txBody>
                    <a:bodyPr/>
                    <a:lstStyle/>
                    <a:p>
                      <a:pPr algn="l"/>
                      <a:r>
                        <a:rPr lang="en-US" dirty="0"/>
                        <a:t>0.05</a:t>
                      </a:r>
                    </a:p>
                  </a:txBody>
                  <a:tcPr anchor="b"/>
                </a:tc>
                <a:tc>
                  <a:txBody>
                    <a:bodyPr/>
                    <a:lstStyle/>
                    <a:p>
                      <a:pPr algn="l"/>
                      <a:r>
                        <a:rPr lang="en-US" dirty="0"/>
                        <a:t>0.67</a:t>
                      </a:r>
                    </a:p>
                  </a:txBody>
                  <a:tcPr anchor="b"/>
                </a:tc>
                <a:tc>
                  <a:txBody>
                    <a:bodyPr/>
                    <a:lstStyle/>
                    <a:p>
                      <a:pPr algn="l"/>
                      <a:r>
                        <a:rPr lang="en-US" dirty="0"/>
                        <a:t>11.09</a:t>
                      </a:r>
                    </a:p>
                  </a:txBody>
                  <a:tcPr anchor="b"/>
                </a:tc>
                <a:tc>
                  <a:txBody>
                    <a:bodyPr/>
                    <a:lstStyle/>
                    <a:p>
                      <a:pPr algn="l"/>
                      <a:r>
                        <a:rPr lang="en-US" dirty="0"/>
                        <a:t>7.20</a:t>
                      </a:r>
                    </a:p>
                  </a:txBody>
                  <a:tcPr anchor="b"/>
                </a:tc>
                <a:tc>
                  <a:txBody>
                    <a:bodyPr/>
                    <a:lstStyle/>
                    <a:p>
                      <a:pPr algn="l"/>
                      <a:r>
                        <a:rPr lang="en-US" dirty="0"/>
                        <a:t>0</a:t>
                      </a:r>
                    </a:p>
                  </a:txBody>
                  <a:tcPr anchor="b"/>
                </a:tc>
                <a:tc>
                  <a:txBody>
                    <a:bodyPr/>
                    <a:lstStyle/>
                    <a:p>
                      <a:pPr algn="l"/>
                      <a:r>
                        <a:rPr lang="en-US" dirty="0"/>
                        <a:t>-3268.08</a:t>
                      </a:r>
                    </a:p>
                  </a:txBody>
                  <a:tcPr anchor="b"/>
                </a:tc>
                <a:extLst>
                  <a:ext uri="{0D108BD9-81ED-4DB2-BD59-A6C34878D82A}">
                    <a16:rowId xmlns:a16="http://schemas.microsoft.com/office/drawing/2014/main" val="1627501024"/>
                  </a:ext>
                </a:extLst>
              </a:tr>
              <a:tr h="389202">
                <a:tc>
                  <a:txBody>
                    <a:bodyPr/>
                    <a:lstStyle/>
                    <a:p>
                      <a:pPr algn="l"/>
                      <a:r>
                        <a:rPr lang="en-US" dirty="0"/>
                        <a:t>0.1</a:t>
                      </a:r>
                    </a:p>
                  </a:txBody>
                  <a:tcPr anchor="b"/>
                </a:tc>
                <a:tc>
                  <a:txBody>
                    <a:bodyPr/>
                    <a:lstStyle/>
                    <a:p>
                      <a:pPr algn="l"/>
                      <a:r>
                        <a:rPr lang="en-US" dirty="0"/>
                        <a:t>0.77</a:t>
                      </a:r>
                    </a:p>
                  </a:txBody>
                  <a:tcPr anchor="b"/>
                </a:tc>
                <a:tc>
                  <a:txBody>
                    <a:bodyPr/>
                    <a:lstStyle/>
                    <a:p>
                      <a:pPr algn="l"/>
                      <a:r>
                        <a:rPr lang="en-US" dirty="0"/>
                        <a:t>770.35</a:t>
                      </a:r>
                    </a:p>
                  </a:txBody>
                  <a:tcPr anchor="b"/>
                </a:tc>
                <a:tc>
                  <a:txBody>
                    <a:bodyPr/>
                    <a:lstStyle/>
                    <a:p>
                      <a:pPr algn="l"/>
                      <a:r>
                        <a:rPr lang="en-US" dirty="0"/>
                        <a:t>838.07</a:t>
                      </a:r>
                    </a:p>
                  </a:txBody>
                  <a:tcPr anchor="b"/>
                </a:tc>
                <a:tc>
                  <a:txBody>
                    <a:bodyPr/>
                    <a:lstStyle/>
                    <a:p>
                      <a:pPr algn="l"/>
                      <a:r>
                        <a:rPr lang="en-US" dirty="0"/>
                        <a:t>0</a:t>
                      </a:r>
                    </a:p>
                  </a:txBody>
                  <a:tcPr anchor="b"/>
                </a:tc>
                <a:tc>
                  <a:txBody>
                    <a:bodyPr/>
                    <a:lstStyle/>
                    <a:p>
                      <a:pPr algn="l"/>
                      <a:r>
                        <a:rPr lang="en-US" dirty="0"/>
                        <a:t>-3795.28</a:t>
                      </a:r>
                    </a:p>
                  </a:txBody>
                  <a:tcPr anchor="b"/>
                </a:tc>
                <a:extLst>
                  <a:ext uri="{0D108BD9-81ED-4DB2-BD59-A6C34878D82A}">
                    <a16:rowId xmlns:a16="http://schemas.microsoft.com/office/drawing/2014/main" val="1046823344"/>
                  </a:ext>
                </a:extLst>
              </a:tr>
              <a:tr h="389202">
                <a:tc>
                  <a:txBody>
                    <a:bodyPr/>
                    <a:lstStyle/>
                    <a:p>
                      <a:pPr algn="l"/>
                      <a:r>
                        <a:rPr lang="en-US" dirty="0"/>
                        <a:t>0.2</a:t>
                      </a:r>
                    </a:p>
                  </a:txBody>
                  <a:tcPr anchor="b"/>
                </a:tc>
                <a:tc>
                  <a:txBody>
                    <a:bodyPr/>
                    <a:lstStyle/>
                    <a:p>
                      <a:pPr algn="l"/>
                      <a:r>
                        <a:rPr lang="en-US" dirty="0"/>
                        <a:t>0.84</a:t>
                      </a:r>
                    </a:p>
                  </a:txBody>
                  <a:tcPr anchor="b"/>
                </a:tc>
                <a:tc>
                  <a:txBody>
                    <a:bodyPr/>
                    <a:lstStyle/>
                    <a:p>
                      <a:pPr algn="l"/>
                      <a:r>
                        <a:rPr lang="en-US" dirty="0"/>
                        <a:t>4488.57</a:t>
                      </a:r>
                    </a:p>
                  </a:txBody>
                  <a:tcPr anchor="b"/>
                </a:tc>
                <a:tc>
                  <a:txBody>
                    <a:bodyPr/>
                    <a:lstStyle/>
                    <a:p>
                      <a:pPr algn="l"/>
                      <a:r>
                        <a:rPr lang="en-US" dirty="0"/>
                        <a:t>1390.29</a:t>
                      </a:r>
                    </a:p>
                  </a:txBody>
                  <a:tcPr anchor="b"/>
                </a:tc>
                <a:tc>
                  <a:txBody>
                    <a:bodyPr/>
                    <a:lstStyle/>
                    <a:p>
                      <a:pPr algn="l"/>
                      <a:r>
                        <a:rPr lang="en-US" dirty="0"/>
                        <a:t>1.24</a:t>
                      </a:r>
                    </a:p>
                  </a:txBody>
                  <a:tcPr anchor="b"/>
                </a:tc>
                <a:tc>
                  <a:txBody>
                    <a:bodyPr/>
                    <a:lstStyle/>
                    <a:p>
                      <a:pPr algn="l"/>
                      <a:r>
                        <a:rPr lang="en-US" dirty="0"/>
                        <a:t>-4194.46</a:t>
                      </a:r>
                    </a:p>
                  </a:txBody>
                  <a:tcPr anchor="b"/>
                </a:tc>
                <a:extLst>
                  <a:ext uri="{0D108BD9-81ED-4DB2-BD59-A6C34878D82A}">
                    <a16:rowId xmlns:a16="http://schemas.microsoft.com/office/drawing/2014/main" val="3671525539"/>
                  </a:ext>
                </a:extLst>
              </a:tr>
              <a:tr h="389202">
                <a:tc>
                  <a:txBody>
                    <a:bodyPr/>
                    <a:lstStyle/>
                    <a:p>
                      <a:pPr algn="l"/>
                      <a:r>
                        <a:rPr lang="en-US" dirty="0"/>
                        <a:t>0.5</a:t>
                      </a:r>
                    </a:p>
                  </a:txBody>
                  <a:tcPr anchor="b"/>
                </a:tc>
                <a:tc>
                  <a:txBody>
                    <a:bodyPr/>
                    <a:lstStyle/>
                    <a:p>
                      <a:pPr algn="l"/>
                      <a:r>
                        <a:rPr lang="en-US" dirty="0"/>
                        <a:t>0.92</a:t>
                      </a:r>
                    </a:p>
                  </a:txBody>
                  <a:tcPr anchor="b"/>
                </a:tc>
                <a:tc>
                  <a:txBody>
                    <a:bodyPr/>
                    <a:lstStyle/>
                    <a:p>
                      <a:pPr algn="l"/>
                      <a:r>
                        <a:rPr lang="en-US" dirty="0"/>
                        <a:t>3836.38</a:t>
                      </a:r>
                    </a:p>
                  </a:txBody>
                  <a:tcPr anchor="b"/>
                </a:tc>
                <a:tc>
                  <a:txBody>
                    <a:bodyPr/>
                    <a:lstStyle/>
                    <a:p>
                      <a:pPr algn="l"/>
                      <a:r>
                        <a:rPr lang="en-US" dirty="0"/>
                        <a:t>1860.37</a:t>
                      </a:r>
                    </a:p>
                  </a:txBody>
                  <a:tcPr anchor="b"/>
                </a:tc>
                <a:tc>
                  <a:txBody>
                    <a:bodyPr/>
                    <a:lstStyle/>
                    <a:p>
                      <a:pPr algn="l"/>
                      <a:r>
                        <a:rPr lang="en-US" dirty="0"/>
                        <a:t>0.57</a:t>
                      </a:r>
                    </a:p>
                  </a:txBody>
                  <a:tcPr anchor="b"/>
                </a:tc>
                <a:tc>
                  <a:txBody>
                    <a:bodyPr/>
                    <a:lstStyle/>
                    <a:p>
                      <a:pPr algn="l"/>
                      <a:r>
                        <a:rPr lang="en-US" dirty="0"/>
                        <a:t>-4588.93</a:t>
                      </a:r>
                    </a:p>
                  </a:txBody>
                  <a:tcPr anchor="b"/>
                </a:tc>
                <a:extLst>
                  <a:ext uri="{0D108BD9-81ED-4DB2-BD59-A6C34878D82A}">
                    <a16:rowId xmlns:a16="http://schemas.microsoft.com/office/drawing/2014/main" val="3855673372"/>
                  </a:ext>
                </a:extLst>
              </a:tr>
              <a:tr h="389202">
                <a:tc>
                  <a:txBody>
                    <a:bodyPr/>
                    <a:lstStyle/>
                    <a:p>
                      <a:pPr algn="l"/>
                      <a:r>
                        <a:rPr lang="en-US" altLang="zh-CN" dirty="0"/>
                        <a:t>0.8</a:t>
                      </a:r>
                      <a:endParaRPr lang="en-US" dirty="0"/>
                    </a:p>
                  </a:txBody>
                  <a:tcPr anchor="b"/>
                </a:tc>
                <a:tc>
                  <a:txBody>
                    <a:bodyPr/>
                    <a:lstStyle/>
                    <a:p>
                      <a:pPr algn="l"/>
                      <a:r>
                        <a:rPr lang="en-US" dirty="0"/>
                        <a:t>0.95</a:t>
                      </a:r>
                    </a:p>
                  </a:txBody>
                  <a:tcPr anchor="b"/>
                </a:tc>
                <a:tc>
                  <a:txBody>
                    <a:bodyPr/>
                    <a:lstStyle/>
                    <a:p>
                      <a:pPr algn="l"/>
                      <a:r>
                        <a:rPr lang="en-US" dirty="0"/>
                        <a:t>1635.39</a:t>
                      </a:r>
                    </a:p>
                  </a:txBody>
                  <a:tcPr anchor="b"/>
                </a:tc>
                <a:tc>
                  <a:txBody>
                    <a:bodyPr/>
                    <a:lstStyle/>
                    <a:p>
                      <a:pPr algn="l"/>
                      <a:r>
                        <a:rPr lang="en-US" dirty="0"/>
                        <a:t>2064.47</a:t>
                      </a:r>
                    </a:p>
                  </a:txBody>
                  <a:tcPr anchor="b"/>
                </a:tc>
                <a:tc>
                  <a:txBody>
                    <a:bodyPr/>
                    <a:lstStyle/>
                    <a:p>
                      <a:pPr algn="l"/>
                      <a:r>
                        <a:rPr lang="en-US" dirty="0"/>
                        <a:t>0.079</a:t>
                      </a:r>
                    </a:p>
                  </a:txBody>
                  <a:tcPr anchor="b"/>
                </a:tc>
                <a:tc>
                  <a:txBody>
                    <a:bodyPr/>
                    <a:lstStyle/>
                    <a:p>
                      <a:pPr algn="l"/>
                      <a:r>
                        <a:rPr lang="en-US" dirty="0"/>
                        <a:t>-4829.37</a:t>
                      </a:r>
                    </a:p>
                  </a:txBody>
                  <a:tcPr anchor="b"/>
                </a:tc>
                <a:extLst>
                  <a:ext uri="{0D108BD9-81ED-4DB2-BD59-A6C34878D82A}">
                    <a16:rowId xmlns:a16="http://schemas.microsoft.com/office/drawing/2014/main" val="2292027054"/>
                  </a:ext>
                </a:extLst>
              </a:tr>
              <a:tr h="389202">
                <a:tc>
                  <a:txBody>
                    <a:bodyPr/>
                    <a:lstStyle/>
                    <a:p>
                      <a:pPr algn="l"/>
                      <a:r>
                        <a:rPr lang="en-US" dirty="0"/>
                        <a:t>1.0</a:t>
                      </a:r>
                    </a:p>
                  </a:txBody>
                  <a:tcPr anchor="b"/>
                </a:tc>
                <a:tc>
                  <a:txBody>
                    <a:bodyPr/>
                    <a:lstStyle/>
                    <a:p>
                      <a:pPr algn="l"/>
                      <a:r>
                        <a:rPr lang="en-US" dirty="0"/>
                        <a:t>0.98</a:t>
                      </a:r>
                    </a:p>
                  </a:txBody>
                  <a:tcPr anchor="b"/>
                </a:tc>
                <a:tc>
                  <a:txBody>
                    <a:bodyPr/>
                    <a:lstStyle/>
                    <a:p>
                      <a:pPr algn="l"/>
                      <a:r>
                        <a:rPr lang="en-US" dirty="0"/>
                        <a:t>0.44</a:t>
                      </a:r>
                    </a:p>
                  </a:txBody>
                  <a:tcPr anchor="b"/>
                </a:tc>
                <a:tc>
                  <a:txBody>
                    <a:bodyPr/>
                    <a:lstStyle/>
                    <a:p>
                      <a:pPr algn="l"/>
                      <a:r>
                        <a:rPr lang="en-US" dirty="0"/>
                        <a:t>0.46</a:t>
                      </a:r>
                    </a:p>
                  </a:txBody>
                  <a:tcPr anchor="b"/>
                </a:tc>
                <a:tc>
                  <a:txBody>
                    <a:bodyPr/>
                    <a:lstStyle/>
                    <a:p>
                      <a:pPr algn="l"/>
                      <a:r>
                        <a:rPr lang="en-US" dirty="0"/>
                        <a:t>0</a:t>
                      </a:r>
                    </a:p>
                  </a:txBody>
                  <a:tcPr anchor="b"/>
                </a:tc>
                <a:tc>
                  <a:txBody>
                    <a:bodyPr/>
                    <a:lstStyle/>
                    <a:p>
                      <a:pPr algn="l"/>
                      <a:r>
                        <a:rPr lang="en-US" dirty="0"/>
                        <a:t>-4998.27</a:t>
                      </a:r>
                    </a:p>
                  </a:txBody>
                  <a:tcPr anchor="b"/>
                </a:tc>
                <a:extLst>
                  <a:ext uri="{0D108BD9-81ED-4DB2-BD59-A6C34878D82A}">
                    <a16:rowId xmlns:a16="http://schemas.microsoft.com/office/drawing/2014/main" val="3920620409"/>
                  </a:ext>
                </a:extLst>
              </a:tr>
            </a:tbl>
          </a:graphicData>
        </a:graphic>
      </p:graphicFrame>
      <p:sp>
        <p:nvSpPr>
          <p:cNvPr id="2" name="TextBox 1">
            <a:extLst>
              <a:ext uri="{FF2B5EF4-FFF2-40B4-BE49-F238E27FC236}">
                <a16:creationId xmlns:a16="http://schemas.microsoft.com/office/drawing/2014/main" id="{8EBB80EF-933B-18FB-72F4-B8175F42D685}"/>
              </a:ext>
            </a:extLst>
          </p:cNvPr>
          <p:cNvSpPr txBox="1"/>
          <p:nvPr/>
        </p:nvSpPr>
        <p:spPr>
          <a:xfrm>
            <a:off x="4536362" y="4503599"/>
            <a:ext cx="2025619" cy="307777"/>
          </a:xfrm>
          <a:prstGeom prst="rect">
            <a:avLst/>
          </a:prstGeom>
          <a:noFill/>
        </p:spPr>
        <p:txBody>
          <a:bodyPr wrap="none" rtlCol="0">
            <a:spAutoFit/>
          </a:bodyPr>
          <a:lstStyle/>
          <a:p>
            <a:r>
              <a:rPr lang="en-US" sz="1400" dirty="0"/>
              <a:t>under stochastic case</a:t>
            </a:r>
          </a:p>
        </p:txBody>
      </p:sp>
      <p:graphicFrame>
        <p:nvGraphicFramePr>
          <p:cNvPr id="8" name="Table 7">
            <a:extLst>
              <a:ext uri="{FF2B5EF4-FFF2-40B4-BE49-F238E27FC236}">
                <a16:creationId xmlns:a16="http://schemas.microsoft.com/office/drawing/2014/main" id="{8B443C2A-72E1-AAC7-1115-43A61F73B5B5}"/>
              </a:ext>
            </a:extLst>
          </p:cNvPr>
          <p:cNvGraphicFramePr>
            <a:graphicFrameLocks noGrp="1"/>
          </p:cNvGraphicFramePr>
          <p:nvPr>
            <p:extLst>
              <p:ext uri="{D42A27DB-BD31-4B8C-83A1-F6EECF244321}">
                <p14:modId xmlns:p14="http://schemas.microsoft.com/office/powerpoint/2010/main" val="902594597"/>
              </p:ext>
            </p:extLst>
          </p:nvPr>
        </p:nvGraphicFramePr>
        <p:xfrm>
          <a:off x="474949" y="5072193"/>
          <a:ext cx="9891351" cy="1071954"/>
        </p:xfrm>
        <a:graphic>
          <a:graphicData uri="http://schemas.openxmlformats.org/drawingml/2006/table">
            <a:tbl>
              <a:tblPr firstRow="1" bandRow="1">
                <a:tableStyleId>{BC89EF96-8CEA-46FF-86C4-4CE0E7609802}</a:tableStyleId>
              </a:tblPr>
              <a:tblGrid>
                <a:gridCol w="2801058">
                  <a:extLst>
                    <a:ext uri="{9D8B030D-6E8A-4147-A177-3AD203B41FA5}">
                      <a16:colId xmlns:a16="http://schemas.microsoft.com/office/drawing/2014/main" val="2244941968"/>
                    </a:ext>
                  </a:extLst>
                </a:gridCol>
                <a:gridCol w="2022715">
                  <a:extLst>
                    <a:ext uri="{9D8B030D-6E8A-4147-A177-3AD203B41FA5}">
                      <a16:colId xmlns:a16="http://schemas.microsoft.com/office/drawing/2014/main" val="2901228405"/>
                    </a:ext>
                  </a:extLst>
                </a:gridCol>
                <a:gridCol w="2022715">
                  <a:extLst>
                    <a:ext uri="{9D8B030D-6E8A-4147-A177-3AD203B41FA5}">
                      <a16:colId xmlns:a16="http://schemas.microsoft.com/office/drawing/2014/main" val="1452526434"/>
                    </a:ext>
                  </a:extLst>
                </a:gridCol>
                <a:gridCol w="1041652">
                  <a:extLst>
                    <a:ext uri="{9D8B030D-6E8A-4147-A177-3AD203B41FA5}">
                      <a16:colId xmlns:a16="http://schemas.microsoft.com/office/drawing/2014/main" val="754604045"/>
                    </a:ext>
                  </a:extLst>
                </a:gridCol>
                <a:gridCol w="2003211">
                  <a:extLst>
                    <a:ext uri="{9D8B030D-6E8A-4147-A177-3AD203B41FA5}">
                      <a16:colId xmlns:a16="http://schemas.microsoft.com/office/drawing/2014/main" val="2937868507"/>
                    </a:ext>
                  </a:extLst>
                </a:gridCol>
              </a:tblGrid>
              <a:tr h="682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Average percentage of appointments assigned   </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Average solving time(s)</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Standard deviation of solving time</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Average gap</a:t>
                      </a: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Average objective</a:t>
                      </a:r>
                    </a:p>
                  </a:txBody>
                  <a:tcPr anchor="b"/>
                </a:tc>
                <a:extLst>
                  <a:ext uri="{0D108BD9-81ED-4DB2-BD59-A6C34878D82A}">
                    <a16:rowId xmlns:a16="http://schemas.microsoft.com/office/drawing/2014/main" val="1192142868"/>
                  </a:ext>
                </a:extLst>
              </a:tr>
              <a:tr h="389202">
                <a:tc>
                  <a:txBody>
                    <a:bodyPr/>
                    <a:lstStyle/>
                    <a:p>
                      <a:pPr algn="l"/>
                      <a:r>
                        <a:rPr lang="en-US" dirty="0"/>
                        <a:t>0.99</a:t>
                      </a:r>
                    </a:p>
                  </a:txBody>
                  <a:tcPr anchor="b"/>
                </a:tc>
                <a:tc>
                  <a:txBody>
                    <a:bodyPr/>
                    <a:lstStyle/>
                    <a:p>
                      <a:pPr algn="l"/>
                      <a:r>
                        <a:rPr lang="en-US" dirty="0"/>
                        <a:t>0.34</a:t>
                      </a:r>
                    </a:p>
                  </a:txBody>
                  <a:tcPr anchor="b"/>
                </a:tc>
                <a:tc>
                  <a:txBody>
                    <a:bodyPr/>
                    <a:lstStyle/>
                    <a:p>
                      <a:pPr algn="l"/>
                      <a:r>
                        <a:rPr lang="en-US" dirty="0"/>
                        <a:t>0.72</a:t>
                      </a:r>
                    </a:p>
                  </a:txBody>
                  <a:tcPr anchor="b"/>
                </a:tc>
                <a:tc>
                  <a:txBody>
                    <a:bodyPr/>
                    <a:lstStyle/>
                    <a:p>
                      <a:pPr algn="l"/>
                      <a:r>
                        <a:rPr lang="en-US" dirty="0"/>
                        <a:t>0</a:t>
                      </a:r>
                    </a:p>
                  </a:txBody>
                  <a:tcPr anchor="b"/>
                </a:tc>
                <a:tc>
                  <a:txBody>
                    <a:bodyPr/>
                    <a:lstStyle/>
                    <a:p>
                      <a:pPr algn="l"/>
                      <a:r>
                        <a:rPr lang="en-US" dirty="0"/>
                        <a:t>-5161.2823</a:t>
                      </a:r>
                    </a:p>
                  </a:txBody>
                  <a:tcPr anchor="b"/>
                </a:tc>
                <a:extLst>
                  <a:ext uri="{0D108BD9-81ED-4DB2-BD59-A6C34878D82A}">
                    <a16:rowId xmlns:a16="http://schemas.microsoft.com/office/drawing/2014/main" val="1627501024"/>
                  </a:ext>
                </a:extLst>
              </a:tr>
            </a:tbl>
          </a:graphicData>
        </a:graphic>
      </p:graphicFrame>
      <p:sp>
        <p:nvSpPr>
          <p:cNvPr id="9" name="TextBox 8">
            <a:extLst>
              <a:ext uri="{FF2B5EF4-FFF2-40B4-BE49-F238E27FC236}">
                <a16:creationId xmlns:a16="http://schemas.microsoft.com/office/drawing/2014/main" id="{FA87D7AE-B81A-4AD0-00FA-0B3491E2D901}"/>
              </a:ext>
            </a:extLst>
          </p:cNvPr>
          <p:cNvSpPr txBox="1"/>
          <p:nvPr/>
        </p:nvSpPr>
        <p:spPr>
          <a:xfrm>
            <a:off x="4614021" y="6207159"/>
            <a:ext cx="2238818" cy="307777"/>
          </a:xfrm>
          <a:prstGeom prst="rect">
            <a:avLst/>
          </a:prstGeom>
          <a:noFill/>
        </p:spPr>
        <p:txBody>
          <a:bodyPr wrap="none" rtlCol="0">
            <a:spAutoFit/>
          </a:bodyPr>
          <a:lstStyle/>
          <a:p>
            <a:r>
              <a:rPr lang="en-US" sz="1400" dirty="0"/>
              <a:t>under deterministic case</a:t>
            </a:r>
          </a:p>
        </p:txBody>
      </p:sp>
    </p:spTree>
    <p:extLst>
      <p:ext uri="{BB962C8B-B14F-4D97-AF65-F5344CB8AC3E}">
        <p14:creationId xmlns:p14="http://schemas.microsoft.com/office/powerpoint/2010/main" val="244550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FD81F-D5BE-B419-E0A0-C2B9001C5EE5}"/>
            </a:ext>
          </a:extLst>
        </p:cNvPr>
        <p:cNvGrpSpPr/>
        <p:nvPr/>
      </p:nvGrpSpPr>
      <p:grpSpPr>
        <a:xfrm>
          <a:off x="0" y="0"/>
          <a:ext cx="0" cy="0"/>
          <a:chOff x="0" y="0"/>
          <a:chExt cx="0" cy="0"/>
        </a:xfrm>
      </p:grpSpPr>
      <p:sp>
        <p:nvSpPr>
          <p:cNvPr id="4" name="Pentagon 3">
            <a:extLst>
              <a:ext uri="{FF2B5EF4-FFF2-40B4-BE49-F238E27FC236}">
                <a16:creationId xmlns:a16="http://schemas.microsoft.com/office/drawing/2014/main" id="{F315CADE-8BE7-FA82-AAB3-FC2EB4197E5D}"/>
              </a:ext>
            </a:extLst>
          </p:cNvPr>
          <p:cNvSpPr/>
          <p:nvPr/>
        </p:nvSpPr>
        <p:spPr>
          <a:xfrm>
            <a:off x="-86271" y="-103124"/>
            <a:ext cx="3865791" cy="935019"/>
          </a:xfrm>
          <a:prstGeom prst="homePlate">
            <a:avLst/>
          </a:prstGeom>
          <a:solidFill>
            <a:srgbClr val="F1C600">
              <a:alpha val="6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6">
            <a:extLst>
              <a:ext uri="{FF2B5EF4-FFF2-40B4-BE49-F238E27FC236}">
                <a16:creationId xmlns:a16="http://schemas.microsoft.com/office/drawing/2014/main" id="{358F2D70-EBD7-A8AE-67E3-9BFBC22F1885}"/>
              </a:ext>
            </a:extLst>
          </p:cNvPr>
          <p:cNvSpPr txBox="1">
            <a:spLocks/>
          </p:cNvSpPr>
          <p:nvPr/>
        </p:nvSpPr>
        <p:spPr>
          <a:xfrm>
            <a:off x="-614769" y="-285692"/>
            <a:ext cx="4130040" cy="10597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4000" dirty="0"/>
              <a:t>Results</a:t>
            </a:r>
          </a:p>
        </p:txBody>
      </p:sp>
      <p:sp>
        <p:nvSpPr>
          <p:cNvPr id="6" name="TextBox 5">
            <a:extLst>
              <a:ext uri="{FF2B5EF4-FFF2-40B4-BE49-F238E27FC236}">
                <a16:creationId xmlns:a16="http://schemas.microsoft.com/office/drawing/2014/main" id="{33215A6A-359B-4183-188F-236595C4A0DD}"/>
              </a:ext>
            </a:extLst>
          </p:cNvPr>
          <p:cNvSpPr txBox="1"/>
          <p:nvPr/>
        </p:nvSpPr>
        <p:spPr>
          <a:xfrm>
            <a:off x="119424" y="933382"/>
            <a:ext cx="2654256" cy="369332"/>
          </a:xfrm>
          <a:prstGeom prst="rect">
            <a:avLst/>
          </a:prstGeom>
          <a:noFill/>
        </p:spPr>
        <p:txBody>
          <a:bodyPr wrap="square" rtlCol="0">
            <a:spAutoFit/>
          </a:bodyPr>
          <a:lstStyle/>
          <a:p>
            <a:r>
              <a:rPr lang="en-US" b="1" u="sng" dirty="0"/>
              <a:t>The second step</a:t>
            </a:r>
            <a:r>
              <a:rPr lang="en-US" dirty="0"/>
              <a:t>:</a:t>
            </a:r>
            <a:endParaRPr lang="en-US" b="1" u="sng" dirty="0"/>
          </a:p>
        </p:txBody>
      </p:sp>
      <p:sp>
        <p:nvSpPr>
          <p:cNvPr id="3" name="TextBox 2">
            <a:extLst>
              <a:ext uri="{FF2B5EF4-FFF2-40B4-BE49-F238E27FC236}">
                <a16:creationId xmlns:a16="http://schemas.microsoft.com/office/drawing/2014/main" id="{779136D7-E53C-9523-25E6-64905863929D}"/>
              </a:ext>
            </a:extLst>
          </p:cNvPr>
          <p:cNvSpPr txBox="1"/>
          <p:nvPr/>
        </p:nvSpPr>
        <p:spPr>
          <a:xfrm>
            <a:off x="119424" y="6581001"/>
            <a:ext cx="4696416" cy="276999"/>
          </a:xfrm>
          <a:prstGeom prst="rect">
            <a:avLst/>
          </a:prstGeom>
          <a:noFill/>
        </p:spPr>
        <p:txBody>
          <a:bodyPr wrap="square" rtlCol="0">
            <a:spAutoFit/>
          </a:bodyPr>
          <a:lstStyle/>
          <a:p>
            <a:r>
              <a:rPr lang="zh-CN" altLang="en-US" sz="1200" dirty="0"/>
              <a:t>*</a:t>
            </a:r>
            <a:r>
              <a:rPr lang="en-US" altLang="zh-CN" sz="1200" dirty="0" err="1"/>
              <a:t>sd</a:t>
            </a:r>
            <a:r>
              <a:rPr lang="en-US" altLang="zh-CN" sz="1200" dirty="0"/>
              <a:t> is standard deviation</a:t>
            </a:r>
            <a:endParaRPr lang="en-US" sz="12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7C482CE-8E6D-BB4D-73FB-E90B22533D8E}"/>
                  </a:ext>
                </a:extLst>
              </p:cNvPr>
              <p:cNvSpPr txBox="1"/>
              <p:nvPr/>
            </p:nvSpPr>
            <p:spPr>
              <a:xfrm>
                <a:off x="2136162" y="945022"/>
                <a:ext cx="5622245" cy="369332"/>
              </a:xfrm>
              <a:prstGeom prst="rect">
                <a:avLst/>
              </a:prstGeom>
              <a:noFill/>
            </p:spPr>
            <p:txBody>
              <a:bodyPr wrap="none" rtlCol="0">
                <a:spAutoFit/>
              </a:bodyPr>
              <a:lstStyle/>
              <a:p>
                <a:r>
                  <a:rPr lang="en-US" dirty="0">
                    <a:ea typeface="Cambria Math" panose="02040503050406030204" pitchFamily="18" charset="0"/>
                  </a:rPr>
                  <a:t>How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ea typeface="Cambria Math" panose="02040503050406030204" pitchFamily="18" charset="0"/>
                  </a:rPr>
                  <a:t> influences </a:t>
                </a:r>
                <a:r>
                  <a:rPr lang="en-US" dirty="0"/>
                  <a:t>wait time, idle time, and over time</a:t>
                </a:r>
              </a:p>
            </p:txBody>
          </p:sp>
        </mc:Choice>
        <mc:Fallback xmlns="">
          <p:sp>
            <p:nvSpPr>
              <p:cNvPr id="10" name="TextBox 9">
                <a:extLst>
                  <a:ext uri="{FF2B5EF4-FFF2-40B4-BE49-F238E27FC236}">
                    <a16:creationId xmlns:a16="http://schemas.microsoft.com/office/drawing/2014/main" id="{77C482CE-8E6D-BB4D-73FB-E90B22533D8E}"/>
                  </a:ext>
                </a:extLst>
              </p:cNvPr>
              <p:cNvSpPr txBox="1">
                <a:spLocks noRot="1" noChangeAspect="1" noMove="1" noResize="1" noEditPoints="1" noAdjustHandles="1" noChangeArrowheads="1" noChangeShapeType="1" noTextEdit="1"/>
              </p:cNvSpPr>
              <p:nvPr/>
            </p:nvSpPr>
            <p:spPr>
              <a:xfrm>
                <a:off x="2136162" y="945022"/>
                <a:ext cx="5622245" cy="369332"/>
              </a:xfrm>
              <a:prstGeom prst="rect">
                <a:avLst/>
              </a:prstGeom>
              <a:blipFill>
                <a:blip r:embed="rId3"/>
                <a:stretch>
                  <a:fillRect l="-901" t="-6667" b="-23333"/>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D8A712C1-9ADC-8D99-4426-E96AD13A210D}"/>
              </a:ext>
            </a:extLst>
          </p:cNvPr>
          <p:cNvPicPr>
            <a:picLocks noChangeAspect="1"/>
          </p:cNvPicPr>
          <p:nvPr/>
        </p:nvPicPr>
        <p:blipFill>
          <a:blip r:embed="rId4"/>
          <a:stretch>
            <a:fillRect/>
          </a:stretch>
        </p:blipFill>
        <p:spPr>
          <a:xfrm>
            <a:off x="2283438" y="1251593"/>
            <a:ext cx="7772400" cy="2982298"/>
          </a:xfrm>
          <a:prstGeom prst="rect">
            <a:avLst/>
          </a:prstGeom>
        </p:spPr>
      </p:pic>
      <p:pic>
        <p:nvPicPr>
          <p:cNvPr id="13" name="Picture 12">
            <a:extLst>
              <a:ext uri="{FF2B5EF4-FFF2-40B4-BE49-F238E27FC236}">
                <a16:creationId xmlns:a16="http://schemas.microsoft.com/office/drawing/2014/main" id="{E44AA11F-861D-1385-A3C0-D0BA091081F5}"/>
              </a:ext>
            </a:extLst>
          </p:cNvPr>
          <p:cNvPicPr>
            <a:picLocks noChangeAspect="1"/>
          </p:cNvPicPr>
          <p:nvPr/>
        </p:nvPicPr>
        <p:blipFill>
          <a:blip r:embed="rId5"/>
          <a:stretch>
            <a:fillRect/>
          </a:stretch>
        </p:blipFill>
        <p:spPr>
          <a:xfrm>
            <a:off x="87048" y="4331290"/>
            <a:ext cx="7166368" cy="2194352"/>
          </a:xfrm>
          <a:prstGeom prst="rect">
            <a:avLst/>
          </a:prstGeom>
        </p:spPr>
      </p:pic>
      <p:pic>
        <p:nvPicPr>
          <p:cNvPr id="14" name="Picture 13">
            <a:extLst>
              <a:ext uri="{FF2B5EF4-FFF2-40B4-BE49-F238E27FC236}">
                <a16:creationId xmlns:a16="http://schemas.microsoft.com/office/drawing/2014/main" id="{C23BE813-C2F3-0EFD-CB13-3F16CA09CB35}"/>
              </a:ext>
            </a:extLst>
          </p:cNvPr>
          <p:cNvPicPr>
            <a:picLocks noChangeAspect="1"/>
          </p:cNvPicPr>
          <p:nvPr/>
        </p:nvPicPr>
        <p:blipFill>
          <a:blip r:embed="rId6"/>
          <a:stretch>
            <a:fillRect/>
          </a:stretch>
        </p:blipFill>
        <p:spPr>
          <a:xfrm>
            <a:off x="7416984" y="4310270"/>
            <a:ext cx="4716662" cy="2409230"/>
          </a:xfrm>
          <a:prstGeom prst="rect">
            <a:avLst/>
          </a:prstGeom>
        </p:spPr>
      </p:pic>
    </p:spTree>
    <p:extLst>
      <p:ext uri="{BB962C8B-B14F-4D97-AF65-F5344CB8AC3E}">
        <p14:creationId xmlns:p14="http://schemas.microsoft.com/office/powerpoint/2010/main" val="663363491"/>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36264</TotalTime>
  <Words>1723</Words>
  <Application>Microsoft Macintosh PowerPoint</Application>
  <PresentationFormat>Widescreen</PresentationFormat>
  <Paragraphs>224</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Cambria Math</vt:lpstr>
      <vt:lpstr>Neue Haas Grotesk Text Pro</vt:lpstr>
      <vt:lpstr>Times New Roman</vt:lpstr>
      <vt:lpstr>VanillaVTI</vt:lpstr>
      <vt:lpstr>Two-step optimization model for chemotherapy scheduling considering random service time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Mao, Xinyi</dc:creator>
  <cp:lastModifiedBy>Mao, Xinyi</cp:lastModifiedBy>
  <cp:revision>4</cp:revision>
  <dcterms:created xsi:type="dcterms:W3CDTF">2025-07-02T15:01:40Z</dcterms:created>
  <dcterms:modified xsi:type="dcterms:W3CDTF">2025-08-17T03:12:12Z</dcterms:modified>
</cp:coreProperties>
</file>