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4" r:id="rId3"/>
    <p:sldId id="256" r:id="rId4"/>
    <p:sldId id="265" r:id="rId5"/>
    <p:sldId id="268" r:id="rId6"/>
    <p:sldId id="269" r:id="rId7"/>
    <p:sldId id="271" r:id="rId8"/>
    <p:sldId id="270" r:id="rId9"/>
    <p:sldId id="267" r:id="rId10"/>
    <p:sldId id="272" r:id="rId11"/>
    <p:sldId id="273" r:id="rId12"/>
    <p:sldId id="274" r:id="rId13"/>
    <p:sldId id="279" r:id="rId14"/>
    <p:sldId id="275" r:id="rId15"/>
    <p:sldId id="281" r:id="rId16"/>
    <p:sldId id="280" r:id="rId17"/>
    <p:sldId id="276" r:id="rId18"/>
    <p:sldId id="277" r:id="rId19"/>
    <p:sldId id="258" r:id="rId20"/>
    <p:sldId id="257" r:id="rId21"/>
    <p:sldId id="259" r:id="rId22"/>
    <p:sldId id="263" r:id="rId23"/>
    <p:sldId id="260" r:id="rId24"/>
    <p:sldId id="26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57"/>
    <p:restoredTop sz="94609"/>
  </p:normalViewPr>
  <p:slideViewPr>
    <p:cSldViewPr snapToGrid="0">
      <p:cViewPr>
        <p:scale>
          <a:sx n="106" d="100"/>
          <a:sy n="106" d="100"/>
        </p:scale>
        <p:origin x="27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B1F5-2A16-597A-F79C-43F8E594C2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52C968-A5CA-4098-3A39-5AB25BE6DF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AE3AE5-71C0-E0B5-AD72-05ED8D7088C5}"/>
              </a:ext>
            </a:extLst>
          </p:cNvPr>
          <p:cNvSpPr>
            <a:spLocks noGrp="1"/>
          </p:cNvSpPr>
          <p:nvPr>
            <p:ph type="dt" sz="half" idx="10"/>
          </p:nvPr>
        </p:nvSpPr>
        <p:spPr/>
        <p:txBody>
          <a:bodyPr/>
          <a:lstStyle/>
          <a:p>
            <a:fld id="{CDDEBEE9-2734-3340-A993-C7AE2E80E2C4}" type="datetimeFigureOut">
              <a:rPr lang="en-US" smtClean="0"/>
              <a:t>7/2/25</a:t>
            </a:fld>
            <a:endParaRPr lang="en-US"/>
          </a:p>
        </p:txBody>
      </p:sp>
      <p:sp>
        <p:nvSpPr>
          <p:cNvPr id="5" name="Footer Placeholder 4">
            <a:extLst>
              <a:ext uri="{FF2B5EF4-FFF2-40B4-BE49-F238E27FC236}">
                <a16:creationId xmlns:a16="http://schemas.microsoft.com/office/drawing/2014/main" id="{A23B4246-D89C-C35C-E48B-513E0E0B1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0172F-E8B8-950D-E903-7D26F23C25EF}"/>
              </a:ext>
            </a:extLst>
          </p:cNvPr>
          <p:cNvSpPr>
            <a:spLocks noGrp="1"/>
          </p:cNvSpPr>
          <p:nvPr>
            <p:ph type="sldNum" sz="quarter" idx="12"/>
          </p:nvPr>
        </p:nvSpPr>
        <p:spPr/>
        <p:txBody>
          <a:bodyPr/>
          <a:lstStyle/>
          <a:p>
            <a:fld id="{D31C34F0-5938-1648-A0D2-0680996E3D2A}" type="slidenum">
              <a:rPr lang="en-US" smtClean="0"/>
              <a:t>‹#›</a:t>
            </a:fld>
            <a:endParaRPr lang="en-US"/>
          </a:p>
        </p:txBody>
      </p:sp>
    </p:spTree>
    <p:extLst>
      <p:ext uri="{BB962C8B-B14F-4D97-AF65-F5344CB8AC3E}">
        <p14:creationId xmlns:p14="http://schemas.microsoft.com/office/powerpoint/2010/main" val="3826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AB40-713B-C53C-70D5-F317D39EB4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355D63-E948-0016-05D3-6004074B2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F386D-5EFB-7370-AB5C-41BAFB91ADBF}"/>
              </a:ext>
            </a:extLst>
          </p:cNvPr>
          <p:cNvSpPr>
            <a:spLocks noGrp="1"/>
          </p:cNvSpPr>
          <p:nvPr>
            <p:ph type="dt" sz="half" idx="10"/>
          </p:nvPr>
        </p:nvSpPr>
        <p:spPr/>
        <p:txBody>
          <a:bodyPr/>
          <a:lstStyle/>
          <a:p>
            <a:fld id="{CDDEBEE9-2734-3340-A993-C7AE2E80E2C4}" type="datetimeFigureOut">
              <a:rPr lang="en-US" smtClean="0"/>
              <a:t>7/2/25</a:t>
            </a:fld>
            <a:endParaRPr lang="en-US"/>
          </a:p>
        </p:txBody>
      </p:sp>
      <p:sp>
        <p:nvSpPr>
          <p:cNvPr id="5" name="Footer Placeholder 4">
            <a:extLst>
              <a:ext uri="{FF2B5EF4-FFF2-40B4-BE49-F238E27FC236}">
                <a16:creationId xmlns:a16="http://schemas.microsoft.com/office/drawing/2014/main" id="{21F6204C-A2E2-0D1C-5C4F-D79F90B57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8529E-CCAB-0789-77EE-55F03D6AC8A9}"/>
              </a:ext>
            </a:extLst>
          </p:cNvPr>
          <p:cNvSpPr>
            <a:spLocks noGrp="1"/>
          </p:cNvSpPr>
          <p:nvPr>
            <p:ph type="sldNum" sz="quarter" idx="12"/>
          </p:nvPr>
        </p:nvSpPr>
        <p:spPr/>
        <p:txBody>
          <a:bodyPr/>
          <a:lstStyle/>
          <a:p>
            <a:fld id="{D31C34F0-5938-1648-A0D2-0680996E3D2A}" type="slidenum">
              <a:rPr lang="en-US" smtClean="0"/>
              <a:t>‹#›</a:t>
            </a:fld>
            <a:endParaRPr lang="en-US"/>
          </a:p>
        </p:txBody>
      </p:sp>
    </p:spTree>
    <p:extLst>
      <p:ext uri="{BB962C8B-B14F-4D97-AF65-F5344CB8AC3E}">
        <p14:creationId xmlns:p14="http://schemas.microsoft.com/office/powerpoint/2010/main" val="336142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3A24B3-1540-3972-EA0B-8026952322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BDC7A7-0F50-D0A0-2E87-6C9EDE0217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2742B-5F63-BB2E-13B3-91AEED0CEFE7}"/>
              </a:ext>
            </a:extLst>
          </p:cNvPr>
          <p:cNvSpPr>
            <a:spLocks noGrp="1"/>
          </p:cNvSpPr>
          <p:nvPr>
            <p:ph type="dt" sz="half" idx="10"/>
          </p:nvPr>
        </p:nvSpPr>
        <p:spPr/>
        <p:txBody>
          <a:bodyPr/>
          <a:lstStyle/>
          <a:p>
            <a:fld id="{CDDEBEE9-2734-3340-A993-C7AE2E80E2C4}" type="datetimeFigureOut">
              <a:rPr lang="en-US" smtClean="0"/>
              <a:t>7/2/25</a:t>
            </a:fld>
            <a:endParaRPr lang="en-US"/>
          </a:p>
        </p:txBody>
      </p:sp>
      <p:sp>
        <p:nvSpPr>
          <p:cNvPr id="5" name="Footer Placeholder 4">
            <a:extLst>
              <a:ext uri="{FF2B5EF4-FFF2-40B4-BE49-F238E27FC236}">
                <a16:creationId xmlns:a16="http://schemas.microsoft.com/office/drawing/2014/main" id="{71DA17AF-9811-97F8-788F-257BD556D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BA196-1A76-A50F-C6D1-D8E719F4F9DF}"/>
              </a:ext>
            </a:extLst>
          </p:cNvPr>
          <p:cNvSpPr>
            <a:spLocks noGrp="1"/>
          </p:cNvSpPr>
          <p:nvPr>
            <p:ph type="sldNum" sz="quarter" idx="12"/>
          </p:nvPr>
        </p:nvSpPr>
        <p:spPr/>
        <p:txBody>
          <a:bodyPr/>
          <a:lstStyle/>
          <a:p>
            <a:fld id="{D31C34F0-5938-1648-A0D2-0680996E3D2A}" type="slidenum">
              <a:rPr lang="en-US" smtClean="0"/>
              <a:t>‹#›</a:t>
            </a:fld>
            <a:endParaRPr lang="en-US"/>
          </a:p>
        </p:txBody>
      </p:sp>
    </p:spTree>
    <p:extLst>
      <p:ext uri="{BB962C8B-B14F-4D97-AF65-F5344CB8AC3E}">
        <p14:creationId xmlns:p14="http://schemas.microsoft.com/office/powerpoint/2010/main" val="43566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34F1-B1F8-4D85-C178-2160209A93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C554F2-1D0F-0532-207B-5E57009891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16CA6-8D6F-6FE9-3725-0370FBBC436C}"/>
              </a:ext>
            </a:extLst>
          </p:cNvPr>
          <p:cNvSpPr>
            <a:spLocks noGrp="1"/>
          </p:cNvSpPr>
          <p:nvPr>
            <p:ph type="dt" sz="half" idx="10"/>
          </p:nvPr>
        </p:nvSpPr>
        <p:spPr/>
        <p:txBody>
          <a:bodyPr/>
          <a:lstStyle/>
          <a:p>
            <a:fld id="{CDDEBEE9-2734-3340-A993-C7AE2E80E2C4}" type="datetimeFigureOut">
              <a:rPr lang="en-US" smtClean="0"/>
              <a:t>7/2/25</a:t>
            </a:fld>
            <a:endParaRPr lang="en-US"/>
          </a:p>
        </p:txBody>
      </p:sp>
      <p:sp>
        <p:nvSpPr>
          <p:cNvPr id="5" name="Footer Placeholder 4">
            <a:extLst>
              <a:ext uri="{FF2B5EF4-FFF2-40B4-BE49-F238E27FC236}">
                <a16:creationId xmlns:a16="http://schemas.microsoft.com/office/drawing/2014/main" id="{81B0CA30-DAED-4327-3FA3-2BCE72E68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6D4E6-64B1-D860-4ABC-31689D81B9C7}"/>
              </a:ext>
            </a:extLst>
          </p:cNvPr>
          <p:cNvSpPr>
            <a:spLocks noGrp="1"/>
          </p:cNvSpPr>
          <p:nvPr>
            <p:ph type="sldNum" sz="quarter" idx="12"/>
          </p:nvPr>
        </p:nvSpPr>
        <p:spPr/>
        <p:txBody>
          <a:bodyPr/>
          <a:lstStyle/>
          <a:p>
            <a:fld id="{D31C34F0-5938-1648-A0D2-0680996E3D2A}" type="slidenum">
              <a:rPr lang="en-US" smtClean="0"/>
              <a:t>‹#›</a:t>
            </a:fld>
            <a:endParaRPr lang="en-US"/>
          </a:p>
        </p:txBody>
      </p:sp>
    </p:spTree>
    <p:extLst>
      <p:ext uri="{BB962C8B-B14F-4D97-AF65-F5344CB8AC3E}">
        <p14:creationId xmlns:p14="http://schemas.microsoft.com/office/powerpoint/2010/main" val="168263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8F27-DE92-6C52-8488-8D3279FF5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2307F1-77C7-1B52-AD44-729BC914B9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DD1125-8EFC-C04E-59BE-53E87CE2B9DB}"/>
              </a:ext>
            </a:extLst>
          </p:cNvPr>
          <p:cNvSpPr>
            <a:spLocks noGrp="1"/>
          </p:cNvSpPr>
          <p:nvPr>
            <p:ph type="dt" sz="half" idx="10"/>
          </p:nvPr>
        </p:nvSpPr>
        <p:spPr/>
        <p:txBody>
          <a:bodyPr/>
          <a:lstStyle/>
          <a:p>
            <a:fld id="{CDDEBEE9-2734-3340-A993-C7AE2E80E2C4}" type="datetimeFigureOut">
              <a:rPr lang="en-US" smtClean="0"/>
              <a:t>7/2/25</a:t>
            </a:fld>
            <a:endParaRPr lang="en-US"/>
          </a:p>
        </p:txBody>
      </p:sp>
      <p:sp>
        <p:nvSpPr>
          <p:cNvPr id="5" name="Footer Placeholder 4">
            <a:extLst>
              <a:ext uri="{FF2B5EF4-FFF2-40B4-BE49-F238E27FC236}">
                <a16:creationId xmlns:a16="http://schemas.microsoft.com/office/drawing/2014/main" id="{DF0A1104-A54B-1DD5-E08C-3847B096C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55FDD-3EE6-0902-9833-C6EFCAA3A070}"/>
              </a:ext>
            </a:extLst>
          </p:cNvPr>
          <p:cNvSpPr>
            <a:spLocks noGrp="1"/>
          </p:cNvSpPr>
          <p:nvPr>
            <p:ph type="sldNum" sz="quarter" idx="12"/>
          </p:nvPr>
        </p:nvSpPr>
        <p:spPr/>
        <p:txBody>
          <a:bodyPr/>
          <a:lstStyle/>
          <a:p>
            <a:fld id="{D31C34F0-5938-1648-A0D2-0680996E3D2A}" type="slidenum">
              <a:rPr lang="en-US" smtClean="0"/>
              <a:t>‹#›</a:t>
            </a:fld>
            <a:endParaRPr lang="en-US"/>
          </a:p>
        </p:txBody>
      </p:sp>
    </p:spTree>
    <p:extLst>
      <p:ext uri="{BB962C8B-B14F-4D97-AF65-F5344CB8AC3E}">
        <p14:creationId xmlns:p14="http://schemas.microsoft.com/office/powerpoint/2010/main" val="57923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CC6A-747E-156F-3FA5-A060BAF0CA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CC89C7-812B-5E3E-C0A3-3931809A7D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C8F71C-893E-6860-35E4-BD36578D2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633FA4-2C05-71D5-D932-E47C87D21DB0}"/>
              </a:ext>
            </a:extLst>
          </p:cNvPr>
          <p:cNvSpPr>
            <a:spLocks noGrp="1"/>
          </p:cNvSpPr>
          <p:nvPr>
            <p:ph type="dt" sz="half" idx="10"/>
          </p:nvPr>
        </p:nvSpPr>
        <p:spPr/>
        <p:txBody>
          <a:bodyPr/>
          <a:lstStyle/>
          <a:p>
            <a:fld id="{CDDEBEE9-2734-3340-A993-C7AE2E80E2C4}" type="datetimeFigureOut">
              <a:rPr lang="en-US" smtClean="0"/>
              <a:t>7/2/25</a:t>
            </a:fld>
            <a:endParaRPr lang="en-US"/>
          </a:p>
        </p:txBody>
      </p:sp>
      <p:sp>
        <p:nvSpPr>
          <p:cNvPr id="6" name="Footer Placeholder 5">
            <a:extLst>
              <a:ext uri="{FF2B5EF4-FFF2-40B4-BE49-F238E27FC236}">
                <a16:creationId xmlns:a16="http://schemas.microsoft.com/office/drawing/2014/main" id="{F6A77AE2-2F2D-A806-590A-9D7DF0384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73035-36E4-DD07-7175-ED9E618AFFAA}"/>
              </a:ext>
            </a:extLst>
          </p:cNvPr>
          <p:cNvSpPr>
            <a:spLocks noGrp="1"/>
          </p:cNvSpPr>
          <p:nvPr>
            <p:ph type="sldNum" sz="quarter" idx="12"/>
          </p:nvPr>
        </p:nvSpPr>
        <p:spPr/>
        <p:txBody>
          <a:bodyPr/>
          <a:lstStyle/>
          <a:p>
            <a:fld id="{D31C34F0-5938-1648-A0D2-0680996E3D2A}" type="slidenum">
              <a:rPr lang="en-US" smtClean="0"/>
              <a:t>‹#›</a:t>
            </a:fld>
            <a:endParaRPr lang="en-US"/>
          </a:p>
        </p:txBody>
      </p:sp>
    </p:spTree>
    <p:extLst>
      <p:ext uri="{BB962C8B-B14F-4D97-AF65-F5344CB8AC3E}">
        <p14:creationId xmlns:p14="http://schemas.microsoft.com/office/powerpoint/2010/main" val="312356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F7C3-3AF9-13DF-22C4-43092D6F6B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C4C45C-E3DD-CB77-1224-E0FE8A7186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E6CA00-D449-8E9A-4DAB-B3D33B613D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CF6CEA-6BAD-5D25-9482-525118829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0270B5-2841-8AAE-6EAF-28ACC45BD2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FA7FF8-AD6B-9ADC-B0EE-5CB57854DF15}"/>
              </a:ext>
            </a:extLst>
          </p:cNvPr>
          <p:cNvSpPr>
            <a:spLocks noGrp="1"/>
          </p:cNvSpPr>
          <p:nvPr>
            <p:ph type="dt" sz="half" idx="10"/>
          </p:nvPr>
        </p:nvSpPr>
        <p:spPr/>
        <p:txBody>
          <a:bodyPr/>
          <a:lstStyle/>
          <a:p>
            <a:fld id="{CDDEBEE9-2734-3340-A993-C7AE2E80E2C4}" type="datetimeFigureOut">
              <a:rPr lang="en-US" smtClean="0"/>
              <a:t>7/2/25</a:t>
            </a:fld>
            <a:endParaRPr lang="en-US"/>
          </a:p>
        </p:txBody>
      </p:sp>
      <p:sp>
        <p:nvSpPr>
          <p:cNvPr id="8" name="Footer Placeholder 7">
            <a:extLst>
              <a:ext uri="{FF2B5EF4-FFF2-40B4-BE49-F238E27FC236}">
                <a16:creationId xmlns:a16="http://schemas.microsoft.com/office/drawing/2014/main" id="{30287BC9-F795-F0E0-E015-88E588BC06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AA252-AF48-16C8-F067-C846C8553AD0}"/>
              </a:ext>
            </a:extLst>
          </p:cNvPr>
          <p:cNvSpPr>
            <a:spLocks noGrp="1"/>
          </p:cNvSpPr>
          <p:nvPr>
            <p:ph type="sldNum" sz="quarter" idx="12"/>
          </p:nvPr>
        </p:nvSpPr>
        <p:spPr/>
        <p:txBody>
          <a:bodyPr/>
          <a:lstStyle/>
          <a:p>
            <a:fld id="{D31C34F0-5938-1648-A0D2-0680996E3D2A}" type="slidenum">
              <a:rPr lang="en-US" smtClean="0"/>
              <a:t>‹#›</a:t>
            </a:fld>
            <a:endParaRPr lang="en-US"/>
          </a:p>
        </p:txBody>
      </p:sp>
    </p:spTree>
    <p:extLst>
      <p:ext uri="{BB962C8B-B14F-4D97-AF65-F5344CB8AC3E}">
        <p14:creationId xmlns:p14="http://schemas.microsoft.com/office/powerpoint/2010/main" val="401297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2BDA-FCDE-3F0A-BDEB-F1B927AEAB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1A9395-BA8E-1FA2-EF9A-DC3BED37F2EB}"/>
              </a:ext>
            </a:extLst>
          </p:cNvPr>
          <p:cNvSpPr>
            <a:spLocks noGrp="1"/>
          </p:cNvSpPr>
          <p:nvPr>
            <p:ph type="dt" sz="half" idx="10"/>
          </p:nvPr>
        </p:nvSpPr>
        <p:spPr/>
        <p:txBody>
          <a:bodyPr/>
          <a:lstStyle/>
          <a:p>
            <a:fld id="{CDDEBEE9-2734-3340-A993-C7AE2E80E2C4}" type="datetimeFigureOut">
              <a:rPr lang="en-US" smtClean="0"/>
              <a:t>7/2/25</a:t>
            </a:fld>
            <a:endParaRPr lang="en-US"/>
          </a:p>
        </p:txBody>
      </p:sp>
      <p:sp>
        <p:nvSpPr>
          <p:cNvPr id="4" name="Footer Placeholder 3">
            <a:extLst>
              <a:ext uri="{FF2B5EF4-FFF2-40B4-BE49-F238E27FC236}">
                <a16:creationId xmlns:a16="http://schemas.microsoft.com/office/drawing/2014/main" id="{F57AA100-9D26-E5C9-A412-14B7996550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F45C4-5DDF-0714-0E7C-ABD88EF8E56C}"/>
              </a:ext>
            </a:extLst>
          </p:cNvPr>
          <p:cNvSpPr>
            <a:spLocks noGrp="1"/>
          </p:cNvSpPr>
          <p:nvPr>
            <p:ph type="sldNum" sz="quarter" idx="12"/>
          </p:nvPr>
        </p:nvSpPr>
        <p:spPr/>
        <p:txBody>
          <a:bodyPr/>
          <a:lstStyle/>
          <a:p>
            <a:fld id="{D31C34F0-5938-1648-A0D2-0680996E3D2A}" type="slidenum">
              <a:rPr lang="en-US" smtClean="0"/>
              <a:t>‹#›</a:t>
            </a:fld>
            <a:endParaRPr lang="en-US"/>
          </a:p>
        </p:txBody>
      </p:sp>
    </p:spTree>
    <p:extLst>
      <p:ext uri="{BB962C8B-B14F-4D97-AF65-F5344CB8AC3E}">
        <p14:creationId xmlns:p14="http://schemas.microsoft.com/office/powerpoint/2010/main" val="418009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DA5156-A9CB-7BA1-DF9E-5FB8DDB4238D}"/>
              </a:ext>
            </a:extLst>
          </p:cNvPr>
          <p:cNvSpPr>
            <a:spLocks noGrp="1"/>
          </p:cNvSpPr>
          <p:nvPr>
            <p:ph type="dt" sz="half" idx="10"/>
          </p:nvPr>
        </p:nvSpPr>
        <p:spPr/>
        <p:txBody>
          <a:bodyPr/>
          <a:lstStyle/>
          <a:p>
            <a:fld id="{CDDEBEE9-2734-3340-A993-C7AE2E80E2C4}" type="datetimeFigureOut">
              <a:rPr lang="en-US" smtClean="0"/>
              <a:t>7/2/25</a:t>
            </a:fld>
            <a:endParaRPr lang="en-US"/>
          </a:p>
        </p:txBody>
      </p:sp>
      <p:sp>
        <p:nvSpPr>
          <p:cNvPr id="3" name="Footer Placeholder 2">
            <a:extLst>
              <a:ext uri="{FF2B5EF4-FFF2-40B4-BE49-F238E27FC236}">
                <a16:creationId xmlns:a16="http://schemas.microsoft.com/office/drawing/2014/main" id="{2D0C157A-BEB4-477F-7261-AA91A667E1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8C8460-9A32-97D2-448A-68A4BFC7E7B8}"/>
              </a:ext>
            </a:extLst>
          </p:cNvPr>
          <p:cNvSpPr>
            <a:spLocks noGrp="1"/>
          </p:cNvSpPr>
          <p:nvPr>
            <p:ph type="sldNum" sz="quarter" idx="12"/>
          </p:nvPr>
        </p:nvSpPr>
        <p:spPr/>
        <p:txBody>
          <a:bodyPr/>
          <a:lstStyle/>
          <a:p>
            <a:fld id="{D31C34F0-5938-1648-A0D2-0680996E3D2A}" type="slidenum">
              <a:rPr lang="en-US" smtClean="0"/>
              <a:t>‹#›</a:t>
            </a:fld>
            <a:endParaRPr lang="en-US"/>
          </a:p>
        </p:txBody>
      </p:sp>
    </p:spTree>
    <p:extLst>
      <p:ext uri="{BB962C8B-B14F-4D97-AF65-F5344CB8AC3E}">
        <p14:creationId xmlns:p14="http://schemas.microsoft.com/office/powerpoint/2010/main" val="111008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7F65-4A68-3897-3C95-10ED80B45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DBCBE-478E-6D5A-ADFB-873F156255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3887D5-9A73-FA55-9B81-EB5AE8BB0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D91C2C-9B01-5433-DF69-B45DDE2A1C9A}"/>
              </a:ext>
            </a:extLst>
          </p:cNvPr>
          <p:cNvSpPr>
            <a:spLocks noGrp="1"/>
          </p:cNvSpPr>
          <p:nvPr>
            <p:ph type="dt" sz="half" idx="10"/>
          </p:nvPr>
        </p:nvSpPr>
        <p:spPr/>
        <p:txBody>
          <a:bodyPr/>
          <a:lstStyle/>
          <a:p>
            <a:fld id="{CDDEBEE9-2734-3340-A993-C7AE2E80E2C4}" type="datetimeFigureOut">
              <a:rPr lang="en-US" smtClean="0"/>
              <a:t>7/2/25</a:t>
            </a:fld>
            <a:endParaRPr lang="en-US"/>
          </a:p>
        </p:txBody>
      </p:sp>
      <p:sp>
        <p:nvSpPr>
          <p:cNvPr id="6" name="Footer Placeholder 5">
            <a:extLst>
              <a:ext uri="{FF2B5EF4-FFF2-40B4-BE49-F238E27FC236}">
                <a16:creationId xmlns:a16="http://schemas.microsoft.com/office/drawing/2014/main" id="{10324A4F-B3D6-AFDB-6380-5FA19A8ACE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52CA7-665A-065F-06EC-53B3A2433A3C}"/>
              </a:ext>
            </a:extLst>
          </p:cNvPr>
          <p:cNvSpPr>
            <a:spLocks noGrp="1"/>
          </p:cNvSpPr>
          <p:nvPr>
            <p:ph type="sldNum" sz="quarter" idx="12"/>
          </p:nvPr>
        </p:nvSpPr>
        <p:spPr/>
        <p:txBody>
          <a:bodyPr/>
          <a:lstStyle/>
          <a:p>
            <a:fld id="{D31C34F0-5938-1648-A0D2-0680996E3D2A}" type="slidenum">
              <a:rPr lang="en-US" smtClean="0"/>
              <a:t>‹#›</a:t>
            </a:fld>
            <a:endParaRPr lang="en-US"/>
          </a:p>
        </p:txBody>
      </p:sp>
    </p:spTree>
    <p:extLst>
      <p:ext uri="{BB962C8B-B14F-4D97-AF65-F5344CB8AC3E}">
        <p14:creationId xmlns:p14="http://schemas.microsoft.com/office/powerpoint/2010/main" val="373658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4817-09DB-631B-7F49-C1D71DCE6C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A884EF-88BE-ED72-1676-42E1CF24C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B2EA5F-A653-9471-D96C-417F72A84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22F75-4FE3-1AE2-7E4C-B0D67CFFFCCD}"/>
              </a:ext>
            </a:extLst>
          </p:cNvPr>
          <p:cNvSpPr>
            <a:spLocks noGrp="1"/>
          </p:cNvSpPr>
          <p:nvPr>
            <p:ph type="dt" sz="half" idx="10"/>
          </p:nvPr>
        </p:nvSpPr>
        <p:spPr/>
        <p:txBody>
          <a:bodyPr/>
          <a:lstStyle/>
          <a:p>
            <a:fld id="{CDDEBEE9-2734-3340-A993-C7AE2E80E2C4}" type="datetimeFigureOut">
              <a:rPr lang="en-US" smtClean="0"/>
              <a:t>7/2/25</a:t>
            </a:fld>
            <a:endParaRPr lang="en-US"/>
          </a:p>
        </p:txBody>
      </p:sp>
      <p:sp>
        <p:nvSpPr>
          <p:cNvPr id="6" name="Footer Placeholder 5">
            <a:extLst>
              <a:ext uri="{FF2B5EF4-FFF2-40B4-BE49-F238E27FC236}">
                <a16:creationId xmlns:a16="http://schemas.microsoft.com/office/drawing/2014/main" id="{8CB464BF-C7B3-515A-37DB-8C565F23E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29D38-75D1-CD11-F69D-AA020E3855A5}"/>
              </a:ext>
            </a:extLst>
          </p:cNvPr>
          <p:cNvSpPr>
            <a:spLocks noGrp="1"/>
          </p:cNvSpPr>
          <p:nvPr>
            <p:ph type="sldNum" sz="quarter" idx="12"/>
          </p:nvPr>
        </p:nvSpPr>
        <p:spPr/>
        <p:txBody>
          <a:bodyPr/>
          <a:lstStyle/>
          <a:p>
            <a:fld id="{D31C34F0-5938-1648-A0D2-0680996E3D2A}" type="slidenum">
              <a:rPr lang="en-US" smtClean="0"/>
              <a:t>‹#›</a:t>
            </a:fld>
            <a:endParaRPr lang="en-US"/>
          </a:p>
        </p:txBody>
      </p:sp>
    </p:spTree>
    <p:extLst>
      <p:ext uri="{BB962C8B-B14F-4D97-AF65-F5344CB8AC3E}">
        <p14:creationId xmlns:p14="http://schemas.microsoft.com/office/powerpoint/2010/main" val="80518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A488D-4C8B-CBCD-FEBC-A137E66626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44A153-62F9-ACA8-B479-A6EC94012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E48DA-628F-662A-F805-A5091D6150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DEBEE9-2734-3340-A993-C7AE2E80E2C4}" type="datetimeFigureOut">
              <a:rPr lang="en-US" smtClean="0"/>
              <a:t>7/2/25</a:t>
            </a:fld>
            <a:endParaRPr lang="en-US"/>
          </a:p>
        </p:txBody>
      </p:sp>
      <p:sp>
        <p:nvSpPr>
          <p:cNvPr id="5" name="Footer Placeholder 4">
            <a:extLst>
              <a:ext uri="{FF2B5EF4-FFF2-40B4-BE49-F238E27FC236}">
                <a16:creationId xmlns:a16="http://schemas.microsoft.com/office/drawing/2014/main" id="{94DD00CB-ABDC-2231-893F-6E17B4592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690BC06-A95B-D4C5-B21A-CD136D04AC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1C34F0-5938-1648-A0D2-0680996E3D2A}" type="slidenum">
              <a:rPr lang="en-US" smtClean="0"/>
              <a:t>‹#›</a:t>
            </a:fld>
            <a:endParaRPr lang="en-US"/>
          </a:p>
        </p:txBody>
      </p:sp>
    </p:spTree>
    <p:extLst>
      <p:ext uri="{BB962C8B-B14F-4D97-AF65-F5344CB8AC3E}">
        <p14:creationId xmlns:p14="http://schemas.microsoft.com/office/powerpoint/2010/main" val="1851005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B4F7-0DE1-C7E8-65BC-0F19298F22A5}"/>
              </a:ext>
            </a:extLst>
          </p:cNvPr>
          <p:cNvSpPr>
            <a:spLocks noGrp="1"/>
          </p:cNvSpPr>
          <p:nvPr>
            <p:ph type="title"/>
          </p:nvPr>
        </p:nvSpPr>
        <p:spPr>
          <a:xfrm>
            <a:off x="96520" y="130725"/>
            <a:ext cx="10515600" cy="1325563"/>
          </a:xfrm>
        </p:spPr>
        <p:txBody>
          <a:bodyPr/>
          <a:lstStyle/>
          <a:p>
            <a:r>
              <a:rPr lang="en-US" dirty="0"/>
              <a:t>Optimal override policy for chemotherapy scheduling template</a:t>
            </a:r>
          </a:p>
        </p:txBody>
      </p:sp>
      <p:sp>
        <p:nvSpPr>
          <p:cNvPr id="4" name="TextBox 3">
            <a:extLst>
              <a:ext uri="{FF2B5EF4-FFF2-40B4-BE49-F238E27FC236}">
                <a16:creationId xmlns:a16="http://schemas.microsoft.com/office/drawing/2014/main" id="{42ABA85C-5926-11D1-0699-684FB8142A0F}"/>
              </a:ext>
            </a:extLst>
          </p:cNvPr>
          <p:cNvSpPr txBox="1"/>
          <p:nvPr/>
        </p:nvSpPr>
        <p:spPr>
          <a:xfrm>
            <a:off x="974556" y="2111923"/>
            <a:ext cx="5985043" cy="646331"/>
          </a:xfrm>
          <a:prstGeom prst="rect">
            <a:avLst/>
          </a:prstGeom>
          <a:noFill/>
        </p:spPr>
        <p:txBody>
          <a:bodyPr wrap="square" rtlCol="0">
            <a:spAutoFit/>
          </a:bodyPr>
          <a:lstStyle/>
          <a:p>
            <a:r>
              <a:rPr lang="en-US" dirty="0"/>
              <a:t>Policy1: Place a patient in a longer appointment when the designated slot is no longer available.</a:t>
            </a:r>
          </a:p>
        </p:txBody>
      </p:sp>
      <p:sp>
        <p:nvSpPr>
          <p:cNvPr id="5" name="TextBox 4">
            <a:extLst>
              <a:ext uri="{FF2B5EF4-FFF2-40B4-BE49-F238E27FC236}">
                <a16:creationId xmlns:a16="http://schemas.microsoft.com/office/drawing/2014/main" id="{285A9039-5760-4A4C-07B4-31B1F8866EDF}"/>
              </a:ext>
            </a:extLst>
          </p:cNvPr>
          <p:cNvSpPr txBox="1"/>
          <p:nvPr/>
        </p:nvSpPr>
        <p:spPr>
          <a:xfrm>
            <a:off x="974556" y="2899416"/>
            <a:ext cx="5775160" cy="923330"/>
          </a:xfrm>
          <a:prstGeom prst="rect">
            <a:avLst/>
          </a:prstGeom>
          <a:noFill/>
        </p:spPr>
        <p:txBody>
          <a:bodyPr wrap="square" rtlCol="0">
            <a:spAutoFit/>
          </a:bodyPr>
          <a:lstStyle/>
          <a:p>
            <a:r>
              <a:rPr lang="en-US" dirty="0"/>
              <a:t>Policy2: Combine two subsequent slots to create a slot that is equal to or greater than the amount of time required for the treatment.</a:t>
            </a:r>
          </a:p>
        </p:txBody>
      </p:sp>
      <p:sp>
        <p:nvSpPr>
          <p:cNvPr id="6" name="TextBox 5">
            <a:extLst>
              <a:ext uri="{FF2B5EF4-FFF2-40B4-BE49-F238E27FC236}">
                <a16:creationId xmlns:a16="http://schemas.microsoft.com/office/drawing/2014/main" id="{4E1D58B9-8E7E-B016-E16C-D5AC8A6B182C}"/>
              </a:ext>
            </a:extLst>
          </p:cNvPr>
          <p:cNvSpPr txBox="1"/>
          <p:nvPr/>
        </p:nvSpPr>
        <p:spPr>
          <a:xfrm>
            <a:off x="974556" y="4095382"/>
            <a:ext cx="6412832" cy="369332"/>
          </a:xfrm>
          <a:prstGeom prst="rect">
            <a:avLst/>
          </a:prstGeom>
          <a:noFill/>
        </p:spPr>
        <p:txBody>
          <a:bodyPr wrap="square" rtlCol="0">
            <a:spAutoFit/>
          </a:bodyPr>
          <a:lstStyle/>
          <a:p>
            <a:r>
              <a:rPr lang="en-US" dirty="0"/>
              <a:t>Policy3: Break a longer appointment slot into two shorter slots.</a:t>
            </a:r>
          </a:p>
        </p:txBody>
      </p:sp>
      <p:sp>
        <p:nvSpPr>
          <p:cNvPr id="7" name="TextBox 6">
            <a:extLst>
              <a:ext uri="{FF2B5EF4-FFF2-40B4-BE49-F238E27FC236}">
                <a16:creationId xmlns:a16="http://schemas.microsoft.com/office/drawing/2014/main" id="{C1BAE49A-7F07-D77A-FF26-6BCBA6491594}"/>
              </a:ext>
            </a:extLst>
          </p:cNvPr>
          <p:cNvSpPr txBox="1"/>
          <p:nvPr/>
        </p:nvSpPr>
        <p:spPr>
          <a:xfrm>
            <a:off x="505326" y="1716639"/>
            <a:ext cx="2081463" cy="369332"/>
          </a:xfrm>
          <a:prstGeom prst="rect">
            <a:avLst/>
          </a:prstGeom>
          <a:noFill/>
        </p:spPr>
        <p:txBody>
          <a:bodyPr wrap="square" rtlCol="0">
            <a:spAutoFit/>
          </a:bodyPr>
          <a:lstStyle/>
          <a:p>
            <a:r>
              <a:rPr lang="en-US" dirty="0"/>
              <a:t>Override Policies:</a:t>
            </a:r>
          </a:p>
        </p:txBody>
      </p:sp>
      <p:sp>
        <p:nvSpPr>
          <p:cNvPr id="8" name="TextBox 7">
            <a:extLst>
              <a:ext uri="{FF2B5EF4-FFF2-40B4-BE49-F238E27FC236}">
                <a16:creationId xmlns:a16="http://schemas.microsoft.com/office/drawing/2014/main" id="{AF658040-FE41-B384-B1D3-CA04C33D9D90}"/>
              </a:ext>
            </a:extLst>
          </p:cNvPr>
          <p:cNvSpPr txBox="1"/>
          <p:nvPr/>
        </p:nvSpPr>
        <p:spPr>
          <a:xfrm>
            <a:off x="678445" y="4696658"/>
            <a:ext cx="3288632" cy="369332"/>
          </a:xfrm>
          <a:prstGeom prst="rect">
            <a:avLst/>
          </a:prstGeom>
          <a:noFill/>
        </p:spPr>
        <p:txBody>
          <a:bodyPr wrap="square" rtlCol="0">
            <a:spAutoFit/>
          </a:bodyPr>
          <a:lstStyle/>
          <a:p>
            <a:r>
              <a:rPr lang="en-US" dirty="0"/>
              <a:t>Objective: </a:t>
            </a:r>
          </a:p>
        </p:txBody>
      </p:sp>
      <p:sp>
        <p:nvSpPr>
          <p:cNvPr id="9" name="TextBox 8">
            <a:extLst>
              <a:ext uri="{FF2B5EF4-FFF2-40B4-BE49-F238E27FC236}">
                <a16:creationId xmlns:a16="http://schemas.microsoft.com/office/drawing/2014/main" id="{F77BE05B-FB45-896C-FC09-F5F144A9E8D3}"/>
              </a:ext>
            </a:extLst>
          </p:cNvPr>
          <p:cNvSpPr txBox="1"/>
          <p:nvPr/>
        </p:nvSpPr>
        <p:spPr>
          <a:xfrm>
            <a:off x="1013128" y="5114819"/>
            <a:ext cx="6787948" cy="646331"/>
          </a:xfrm>
          <a:prstGeom prst="rect">
            <a:avLst/>
          </a:prstGeom>
          <a:noFill/>
        </p:spPr>
        <p:txBody>
          <a:bodyPr wrap="square" rtlCol="0">
            <a:spAutoFit/>
          </a:bodyPr>
          <a:lstStyle/>
          <a:p>
            <a:r>
              <a:rPr lang="en-US" dirty="0"/>
              <a:t>Minimize the number of override policy used in the the scheduling template</a:t>
            </a:r>
          </a:p>
        </p:txBody>
      </p:sp>
      <p:pic>
        <p:nvPicPr>
          <p:cNvPr id="11" name="Picture 10">
            <a:extLst>
              <a:ext uri="{FF2B5EF4-FFF2-40B4-BE49-F238E27FC236}">
                <a16:creationId xmlns:a16="http://schemas.microsoft.com/office/drawing/2014/main" id="{D8E88155-E1F0-7CE3-E6F4-30D8D022609E}"/>
              </a:ext>
            </a:extLst>
          </p:cNvPr>
          <p:cNvPicPr>
            <a:picLocks noChangeAspect="1"/>
          </p:cNvPicPr>
          <p:nvPr/>
        </p:nvPicPr>
        <p:blipFill rotWithShape="1">
          <a:blip r:embed="rId2"/>
          <a:srcRect l="2450" t="1947" r="8915" b="2381"/>
          <a:stretch/>
        </p:blipFill>
        <p:spPr>
          <a:xfrm>
            <a:off x="8214764" y="1204754"/>
            <a:ext cx="2569777" cy="5235983"/>
          </a:xfrm>
          <a:prstGeom prst="rect">
            <a:avLst/>
          </a:prstGeom>
        </p:spPr>
      </p:pic>
    </p:spTree>
    <p:extLst>
      <p:ext uri="{BB962C8B-B14F-4D97-AF65-F5344CB8AC3E}">
        <p14:creationId xmlns:p14="http://schemas.microsoft.com/office/powerpoint/2010/main" val="2584555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903755-70BE-77FB-250A-262D98337165}"/>
              </a:ext>
            </a:extLst>
          </p:cNvPr>
          <p:cNvPicPr>
            <a:picLocks noChangeAspect="1"/>
          </p:cNvPicPr>
          <p:nvPr/>
        </p:nvPicPr>
        <p:blipFill>
          <a:blip r:embed="rId2"/>
          <a:stretch>
            <a:fillRect/>
          </a:stretch>
        </p:blipFill>
        <p:spPr>
          <a:xfrm>
            <a:off x="646661" y="1181100"/>
            <a:ext cx="7429500" cy="2247900"/>
          </a:xfrm>
          <a:prstGeom prst="rect">
            <a:avLst/>
          </a:prstGeom>
        </p:spPr>
      </p:pic>
      <p:sp>
        <p:nvSpPr>
          <p:cNvPr id="5" name="TextBox 4">
            <a:extLst>
              <a:ext uri="{FF2B5EF4-FFF2-40B4-BE49-F238E27FC236}">
                <a16:creationId xmlns:a16="http://schemas.microsoft.com/office/drawing/2014/main" id="{D34DD2E5-9A98-6DF8-BE1D-E6DEFC6E073C}"/>
              </a:ext>
            </a:extLst>
          </p:cNvPr>
          <p:cNvSpPr txBox="1"/>
          <p:nvPr/>
        </p:nvSpPr>
        <p:spPr>
          <a:xfrm>
            <a:off x="370249" y="240782"/>
            <a:ext cx="6138127" cy="461665"/>
          </a:xfrm>
          <a:prstGeom prst="rect">
            <a:avLst/>
          </a:prstGeom>
          <a:noFill/>
        </p:spPr>
        <p:txBody>
          <a:bodyPr wrap="square" rtlCol="0">
            <a:spAutoFit/>
          </a:bodyPr>
          <a:lstStyle/>
          <a:p>
            <a:r>
              <a:rPr lang="zh-CN" altLang="en-US" sz="2400" dirty="0"/>
              <a:t> </a:t>
            </a:r>
            <a:r>
              <a:rPr lang="en-US" altLang="zh-CN" sz="2400" dirty="0"/>
              <a:t>Model 2: Integrated model we purposed</a:t>
            </a:r>
            <a:endParaRPr lang="en-US" sz="2400" dirty="0"/>
          </a:p>
        </p:txBody>
      </p:sp>
      <p:pic>
        <p:nvPicPr>
          <p:cNvPr id="7" name="Picture 6">
            <a:extLst>
              <a:ext uri="{FF2B5EF4-FFF2-40B4-BE49-F238E27FC236}">
                <a16:creationId xmlns:a16="http://schemas.microsoft.com/office/drawing/2014/main" id="{F13EF944-4A1A-FA9A-475F-1659C74560C6}"/>
              </a:ext>
            </a:extLst>
          </p:cNvPr>
          <p:cNvPicPr>
            <a:picLocks noChangeAspect="1"/>
          </p:cNvPicPr>
          <p:nvPr/>
        </p:nvPicPr>
        <p:blipFill>
          <a:blip r:embed="rId3"/>
          <a:stretch>
            <a:fillRect/>
          </a:stretch>
        </p:blipFill>
        <p:spPr>
          <a:xfrm>
            <a:off x="786361" y="3907653"/>
            <a:ext cx="7150100" cy="2273300"/>
          </a:xfrm>
          <a:prstGeom prst="rect">
            <a:avLst/>
          </a:prstGeom>
        </p:spPr>
      </p:pic>
    </p:spTree>
    <p:extLst>
      <p:ext uri="{BB962C8B-B14F-4D97-AF65-F5344CB8AC3E}">
        <p14:creationId xmlns:p14="http://schemas.microsoft.com/office/powerpoint/2010/main" val="164265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4DD2E5-9A98-6DF8-BE1D-E6DEFC6E073C}"/>
              </a:ext>
            </a:extLst>
          </p:cNvPr>
          <p:cNvSpPr txBox="1"/>
          <p:nvPr/>
        </p:nvSpPr>
        <p:spPr>
          <a:xfrm>
            <a:off x="370249" y="240782"/>
            <a:ext cx="6138127" cy="461665"/>
          </a:xfrm>
          <a:prstGeom prst="rect">
            <a:avLst/>
          </a:prstGeom>
          <a:noFill/>
        </p:spPr>
        <p:txBody>
          <a:bodyPr wrap="square" rtlCol="0">
            <a:spAutoFit/>
          </a:bodyPr>
          <a:lstStyle/>
          <a:p>
            <a:r>
              <a:rPr lang="zh-CN" altLang="en-US" sz="2400" dirty="0"/>
              <a:t> </a:t>
            </a:r>
            <a:r>
              <a:rPr lang="en-US" altLang="zh-CN" sz="2400" dirty="0"/>
              <a:t>Model 2: Integrated model we purposed</a:t>
            </a:r>
            <a:endParaRPr lang="en-US" sz="2400" dirty="0"/>
          </a:p>
        </p:txBody>
      </p:sp>
      <p:pic>
        <p:nvPicPr>
          <p:cNvPr id="3" name="Picture 2">
            <a:extLst>
              <a:ext uri="{FF2B5EF4-FFF2-40B4-BE49-F238E27FC236}">
                <a16:creationId xmlns:a16="http://schemas.microsoft.com/office/drawing/2014/main" id="{3DCF912C-0093-B4B4-0DF6-131D6C4283E3}"/>
              </a:ext>
            </a:extLst>
          </p:cNvPr>
          <p:cNvPicPr>
            <a:picLocks noChangeAspect="1"/>
          </p:cNvPicPr>
          <p:nvPr/>
        </p:nvPicPr>
        <p:blipFill>
          <a:blip r:embed="rId2"/>
          <a:stretch>
            <a:fillRect/>
          </a:stretch>
        </p:blipFill>
        <p:spPr>
          <a:xfrm>
            <a:off x="370249" y="1265710"/>
            <a:ext cx="8741448" cy="3094318"/>
          </a:xfrm>
          <a:prstGeom prst="rect">
            <a:avLst/>
          </a:prstGeom>
        </p:spPr>
      </p:pic>
    </p:spTree>
    <p:extLst>
      <p:ext uri="{BB962C8B-B14F-4D97-AF65-F5344CB8AC3E}">
        <p14:creationId xmlns:p14="http://schemas.microsoft.com/office/powerpoint/2010/main" val="334890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740193-4444-9E5E-21B0-885B1D6F517F}"/>
              </a:ext>
            </a:extLst>
          </p:cNvPr>
          <p:cNvSpPr txBox="1"/>
          <p:nvPr/>
        </p:nvSpPr>
        <p:spPr>
          <a:xfrm>
            <a:off x="370249" y="240782"/>
            <a:ext cx="6138127" cy="461665"/>
          </a:xfrm>
          <a:prstGeom prst="rect">
            <a:avLst/>
          </a:prstGeom>
          <a:noFill/>
        </p:spPr>
        <p:txBody>
          <a:bodyPr wrap="square" rtlCol="0">
            <a:spAutoFit/>
          </a:bodyPr>
          <a:lstStyle/>
          <a:p>
            <a:r>
              <a:rPr lang="zh-CN" altLang="en-US" sz="2400" dirty="0"/>
              <a:t> </a:t>
            </a:r>
            <a:r>
              <a:rPr lang="en-US" altLang="zh-CN" sz="2400" dirty="0"/>
              <a:t>Model 3: Two step methods</a:t>
            </a:r>
            <a:endParaRPr lang="en-US" sz="2400" dirty="0"/>
          </a:p>
        </p:txBody>
      </p:sp>
      <p:sp>
        <p:nvSpPr>
          <p:cNvPr id="6" name="TextBox 5">
            <a:extLst>
              <a:ext uri="{FF2B5EF4-FFF2-40B4-BE49-F238E27FC236}">
                <a16:creationId xmlns:a16="http://schemas.microsoft.com/office/drawing/2014/main" id="{BA861D2C-8CAF-1882-1FDF-C0C4DF7FA96E}"/>
              </a:ext>
            </a:extLst>
          </p:cNvPr>
          <p:cNvSpPr txBox="1"/>
          <p:nvPr/>
        </p:nvSpPr>
        <p:spPr>
          <a:xfrm>
            <a:off x="504719" y="702447"/>
            <a:ext cx="6138127" cy="461665"/>
          </a:xfrm>
          <a:prstGeom prst="rect">
            <a:avLst/>
          </a:prstGeom>
          <a:noFill/>
        </p:spPr>
        <p:txBody>
          <a:bodyPr wrap="square" rtlCol="0">
            <a:spAutoFit/>
          </a:bodyPr>
          <a:lstStyle/>
          <a:p>
            <a:r>
              <a:rPr lang="en-US" altLang="zh-CN" sz="2400" dirty="0"/>
              <a:t>The first step: </a:t>
            </a:r>
            <a:endParaRPr lang="en-US" sz="2400" dirty="0"/>
          </a:p>
        </p:txBody>
      </p:sp>
      <p:pic>
        <p:nvPicPr>
          <p:cNvPr id="8" name="Picture 7">
            <a:extLst>
              <a:ext uri="{FF2B5EF4-FFF2-40B4-BE49-F238E27FC236}">
                <a16:creationId xmlns:a16="http://schemas.microsoft.com/office/drawing/2014/main" id="{CFEFEC95-40DA-FEC5-D59F-CECC6F4A32CF}"/>
              </a:ext>
            </a:extLst>
          </p:cNvPr>
          <p:cNvPicPr>
            <a:picLocks noChangeAspect="1"/>
          </p:cNvPicPr>
          <p:nvPr/>
        </p:nvPicPr>
        <p:blipFill>
          <a:blip r:embed="rId2"/>
          <a:stretch>
            <a:fillRect/>
          </a:stretch>
        </p:blipFill>
        <p:spPr>
          <a:xfrm>
            <a:off x="753069" y="1190113"/>
            <a:ext cx="7073900" cy="520700"/>
          </a:xfrm>
          <a:prstGeom prst="rect">
            <a:avLst/>
          </a:prstGeom>
        </p:spPr>
      </p:pic>
      <p:pic>
        <p:nvPicPr>
          <p:cNvPr id="10" name="Picture 9">
            <a:extLst>
              <a:ext uri="{FF2B5EF4-FFF2-40B4-BE49-F238E27FC236}">
                <a16:creationId xmlns:a16="http://schemas.microsoft.com/office/drawing/2014/main" id="{2DB9DCE8-2A9A-2694-A745-61B27DB08AAB}"/>
              </a:ext>
            </a:extLst>
          </p:cNvPr>
          <p:cNvPicPr>
            <a:picLocks noChangeAspect="1"/>
          </p:cNvPicPr>
          <p:nvPr/>
        </p:nvPicPr>
        <p:blipFill>
          <a:blip r:embed="rId3"/>
          <a:stretch>
            <a:fillRect/>
          </a:stretch>
        </p:blipFill>
        <p:spPr>
          <a:xfrm>
            <a:off x="753069" y="1736814"/>
            <a:ext cx="6515100" cy="3517900"/>
          </a:xfrm>
          <a:prstGeom prst="rect">
            <a:avLst/>
          </a:prstGeom>
        </p:spPr>
      </p:pic>
    </p:spTree>
    <p:extLst>
      <p:ext uri="{BB962C8B-B14F-4D97-AF65-F5344CB8AC3E}">
        <p14:creationId xmlns:p14="http://schemas.microsoft.com/office/powerpoint/2010/main" val="92372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34657A-2FE4-A785-FE66-3A357CB1865B}"/>
              </a:ext>
            </a:extLst>
          </p:cNvPr>
          <p:cNvSpPr txBox="1"/>
          <p:nvPr/>
        </p:nvSpPr>
        <p:spPr>
          <a:xfrm>
            <a:off x="136239" y="208261"/>
            <a:ext cx="4704348" cy="461665"/>
          </a:xfrm>
          <a:prstGeom prst="rect">
            <a:avLst/>
          </a:prstGeom>
          <a:noFill/>
        </p:spPr>
        <p:txBody>
          <a:bodyPr wrap="square" rtlCol="0">
            <a:spAutoFit/>
          </a:bodyPr>
          <a:lstStyle/>
          <a:p>
            <a:r>
              <a:rPr lang="en-US" sz="2400" dirty="0"/>
              <a:t>Models in stochastic case:</a:t>
            </a:r>
          </a:p>
        </p:txBody>
      </p:sp>
      <p:sp>
        <p:nvSpPr>
          <p:cNvPr id="5" name="TextBox 4">
            <a:extLst>
              <a:ext uri="{FF2B5EF4-FFF2-40B4-BE49-F238E27FC236}">
                <a16:creationId xmlns:a16="http://schemas.microsoft.com/office/drawing/2014/main" id="{EE783410-C558-2680-E581-234C678DBAA2}"/>
              </a:ext>
            </a:extLst>
          </p:cNvPr>
          <p:cNvSpPr txBox="1"/>
          <p:nvPr/>
        </p:nvSpPr>
        <p:spPr>
          <a:xfrm>
            <a:off x="510130" y="1380048"/>
            <a:ext cx="5585870" cy="369332"/>
          </a:xfrm>
          <a:prstGeom prst="rect">
            <a:avLst/>
          </a:prstGeom>
          <a:noFill/>
        </p:spPr>
        <p:txBody>
          <a:bodyPr wrap="square" rtlCol="0">
            <a:spAutoFit/>
          </a:bodyPr>
          <a:lstStyle/>
          <a:p>
            <a:r>
              <a:rPr lang="en-US" dirty="0"/>
              <a:t>Model 1’: The model in the paper (Huang et al.,2020)</a:t>
            </a:r>
          </a:p>
        </p:txBody>
      </p:sp>
      <p:sp>
        <p:nvSpPr>
          <p:cNvPr id="6" name="TextBox 5">
            <a:extLst>
              <a:ext uri="{FF2B5EF4-FFF2-40B4-BE49-F238E27FC236}">
                <a16:creationId xmlns:a16="http://schemas.microsoft.com/office/drawing/2014/main" id="{AF1D1623-654B-3222-8E4A-8A78F1AD5975}"/>
              </a:ext>
            </a:extLst>
          </p:cNvPr>
          <p:cNvSpPr txBox="1"/>
          <p:nvPr/>
        </p:nvSpPr>
        <p:spPr>
          <a:xfrm>
            <a:off x="1366316" y="1749380"/>
            <a:ext cx="954974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Objective: minimize the number of override policy used</a:t>
            </a:r>
          </a:p>
          <a:p>
            <a:pPr marL="285750" indent="-285750">
              <a:buFont typeface="Arial" panose="020B0604020202020204" pitchFamily="34" charset="0"/>
              <a:buChar char="•"/>
            </a:pPr>
            <a:r>
              <a:rPr lang="en-US" dirty="0"/>
              <a:t>Decision: which policy each time slot in the template uses</a:t>
            </a:r>
          </a:p>
          <a:p>
            <a:pPr marL="285750" indent="-285750">
              <a:buFont typeface="Arial" panose="020B0604020202020204" pitchFamily="34" charset="0"/>
              <a:buChar char="•"/>
            </a:pPr>
            <a:r>
              <a:rPr lang="en-US" dirty="0"/>
              <a:t>Constraint on probability of having the overtime to be at most alpha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9F0771B1-4A9F-CC96-A0A3-F8AB5FC97D5C}"/>
              </a:ext>
            </a:extLst>
          </p:cNvPr>
          <p:cNvSpPr txBox="1"/>
          <p:nvPr/>
        </p:nvSpPr>
        <p:spPr>
          <a:xfrm>
            <a:off x="510130" y="2828835"/>
            <a:ext cx="4523874" cy="369332"/>
          </a:xfrm>
          <a:prstGeom prst="rect">
            <a:avLst/>
          </a:prstGeom>
          <a:noFill/>
        </p:spPr>
        <p:txBody>
          <a:bodyPr wrap="square" rtlCol="0">
            <a:spAutoFit/>
          </a:bodyPr>
          <a:lstStyle/>
          <a:p>
            <a:r>
              <a:rPr lang="en-US" dirty="0"/>
              <a:t>Model 3’: Two step methods</a:t>
            </a:r>
          </a:p>
        </p:txBody>
      </p:sp>
      <p:sp>
        <p:nvSpPr>
          <p:cNvPr id="11" name="TextBox 10">
            <a:extLst>
              <a:ext uri="{FF2B5EF4-FFF2-40B4-BE49-F238E27FC236}">
                <a16:creationId xmlns:a16="http://schemas.microsoft.com/office/drawing/2014/main" id="{14A37C8A-1F90-4FC8-B6A3-E6A0EDEFDB3F}"/>
              </a:ext>
            </a:extLst>
          </p:cNvPr>
          <p:cNvSpPr txBox="1"/>
          <p:nvPr/>
        </p:nvSpPr>
        <p:spPr>
          <a:xfrm>
            <a:off x="1366316" y="5172411"/>
            <a:ext cx="95497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Step 2</a:t>
            </a:r>
          </a:p>
          <a:p>
            <a:pPr marL="742950" lvl="1" indent="-285750">
              <a:buFont typeface="Arial" panose="020B0604020202020204" pitchFamily="34" charset="0"/>
              <a:buChar char="•"/>
            </a:pPr>
            <a:r>
              <a:rPr lang="en-US" dirty="0"/>
              <a:t>Objective: </a:t>
            </a:r>
          </a:p>
          <a:p>
            <a:pPr marL="1200150" lvl="2" indent="-285750">
              <a:buFont typeface="Arial" panose="020B0604020202020204" pitchFamily="34" charset="0"/>
              <a:buChar char="•"/>
            </a:pPr>
            <a:r>
              <a:rPr lang="en-US" dirty="0"/>
              <a:t>Minimize the number of override policy used</a:t>
            </a:r>
          </a:p>
          <a:p>
            <a:pPr marL="1200150" lvl="2" indent="-285750">
              <a:buFont typeface="Arial" panose="020B0604020202020204" pitchFamily="34" charset="0"/>
              <a:buChar char="•"/>
            </a:pPr>
            <a:r>
              <a:rPr lang="en-US" dirty="0"/>
              <a:t>Minimize the expected idle time and wait time</a:t>
            </a:r>
          </a:p>
          <a:p>
            <a:pPr marL="742950" lvl="1" indent="-285750">
              <a:buFont typeface="Arial" panose="020B0604020202020204" pitchFamily="34" charset="0"/>
              <a:buChar char="•"/>
            </a:pPr>
            <a:r>
              <a:rPr lang="en-US" dirty="0"/>
              <a:t>Decision: the start time and the end time of an appointment assigned on each bed</a:t>
            </a:r>
          </a:p>
          <a:p>
            <a:pPr lvl="1"/>
            <a:endParaRPr lang="en-US" dirty="0"/>
          </a:p>
        </p:txBody>
      </p:sp>
      <p:sp>
        <p:nvSpPr>
          <p:cNvPr id="2" name="TextBox 1">
            <a:extLst>
              <a:ext uri="{FF2B5EF4-FFF2-40B4-BE49-F238E27FC236}">
                <a16:creationId xmlns:a16="http://schemas.microsoft.com/office/drawing/2014/main" id="{3EA4355A-D8EC-FB53-DF51-5F61BE89CF9D}"/>
              </a:ext>
            </a:extLst>
          </p:cNvPr>
          <p:cNvSpPr txBox="1"/>
          <p:nvPr/>
        </p:nvSpPr>
        <p:spPr>
          <a:xfrm>
            <a:off x="1366318" y="3152887"/>
            <a:ext cx="954974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Step 1</a:t>
            </a:r>
          </a:p>
          <a:p>
            <a:pPr marL="742950" lvl="1" indent="-285750">
              <a:buFont typeface="Arial" panose="020B0604020202020204" pitchFamily="34" charset="0"/>
              <a:buChar char="•"/>
            </a:pPr>
            <a:r>
              <a:rPr lang="en-US" dirty="0"/>
              <a:t>Objective: </a:t>
            </a:r>
          </a:p>
          <a:p>
            <a:pPr marL="1200150" lvl="2" indent="-285750">
              <a:buFont typeface="Arial" panose="020B0604020202020204" pitchFamily="34" charset="0"/>
              <a:buChar char="•"/>
            </a:pPr>
            <a:r>
              <a:rPr lang="en-US" dirty="0"/>
              <a:t>Minimize the difference between the number of appointment type and the type of the time slot in each bed and the bed used</a:t>
            </a:r>
          </a:p>
          <a:p>
            <a:pPr marL="1200150" lvl="2" indent="-285750">
              <a:buFont typeface="Arial" panose="020B0604020202020204" pitchFamily="34" charset="0"/>
              <a:buChar char="•"/>
            </a:pPr>
            <a:r>
              <a:rPr lang="en-US" dirty="0"/>
              <a:t>Maximize the time slot assigned in each bed</a:t>
            </a:r>
          </a:p>
          <a:p>
            <a:pPr marL="742950" lvl="1" indent="-285750">
              <a:buFont typeface="Arial" panose="020B0604020202020204" pitchFamily="34" charset="0"/>
              <a:buChar char="•"/>
            </a:pPr>
            <a:r>
              <a:rPr lang="en-US" dirty="0"/>
              <a:t>Decision: the number of each type of the appointment assigned to each bed</a:t>
            </a:r>
          </a:p>
          <a:p>
            <a:pPr marL="742950" lvl="1" indent="-285750">
              <a:buFont typeface="Arial" panose="020B0604020202020204" pitchFamily="34" charset="0"/>
              <a:buChar char="•"/>
            </a:pPr>
            <a:r>
              <a:rPr lang="en-US" dirty="0"/>
              <a:t>Constraint on the probability </a:t>
            </a:r>
            <a:r>
              <a:rPr lang="en-US"/>
              <a:t>of having </a:t>
            </a:r>
            <a:r>
              <a:rPr lang="en-US" dirty="0"/>
              <a:t>overtime to be at most alpha</a:t>
            </a:r>
          </a:p>
        </p:txBody>
      </p:sp>
      <p:sp>
        <p:nvSpPr>
          <p:cNvPr id="10" name="TextBox 9">
            <a:extLst>
              <a:ext uri="{FF2B5EF4-FFF2-40B4-BE49-F238E27FC236}">
                <a16:creationId xmlns:a16="http://schemas.microsoft.com/office/drawing/2014/main" id="{A36E16B4-8117-8E3C-AF14-180B2C2F8D63}"/>
              </a:ext>
            </a:extLst>
          </p:cNvPr>
          <p:cNvSpPr txBox="1"/>
          <p:nvPr/>
        </p:nvSpPr>
        <p:spPr>
          <a:xfrm>
            <a:off x="767615" y="723835"/>
            <a:ext cx="9021278" cy="646331"/>
          </a:xfrm>
          <a:prstGeom prst="rect">
            <a:avLst/>
          </a:prstGeom>
          <a:noFill/>
        </p:spPr>
        <p:txBody>
          <a:bodyPr wrap="square">
            <a:spAutoFit/>
          </a:bodyPr>
          <a:lstStyle/>
          <a:p>
            <a:r>
              <a:rPr lang="en-US" dirty="0"/>
              <a:t>Uncertainty: the actual service time maybe more or less than the duration of the assigned appointment</a:t>
            </a:r>
          </a:p>
        </p:txBody>
      </p:sp>
    </p:spTree>
    <p:extLst>
      <p:ext uri="{BB962C8B-B14F-4D97-AF65-F5344CB8AC3E}">
        <p14:creationId xmlns:p14="http://schemas.microsoft.com/office/powerpoint/2010/main" val="268688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490C-FA8C-FFF2-F172-A58FB2F38B99}"/>
              </a:ext>
            </a:extLst>
          </p:cNvPr>
          <p:cNvSpPr>
            <a:spLocks noGrp="1"/>
          </p:cNvSpPr>
          <p:nvPr>
            <p:ph type="title"/>
          </p:nvPr>
        </p:nvSpPr>
        <p:spPr>
          <a:xfrm>
            <a:off x="0" y="-157656"/>
            <a:ext cx="10515600" cy="1325563"/>
          </a:xfrm>
        </p:spPr>
        <p:txBody>
          <a:bodyPr/>
          <a:lstStyle/>
          <a:p>
            <a:r>
              <a:rPr lang="en-US" dirty="0"/>
              <a:t>Results:</a:t>
            </a:r>
          </a:p>
        </p:txBody>
      </p:sp>
      <p:sp>
        <p:nvSpPr>
          <p:cNvPr id="4" name="TextBox 3">
            <a:extLst>
              <a:ext uri="{FF2B5EF4-FFF2-40B4-BE49-F238E27FC236}">
                <a16:creationId xmlns:a16="http://schemas.microsoft.com/office/drawing/2014/main" id="{0BB45091-9E39-982B-172F-9B197D226B02}"/>
              </a:ext>
            </a:extLst>
          </p:cNvPr>
          <p:cNvSpPr txBox="1"/>
          <p:nvPr/>
        </p:nvSpPr>
        <p:spPr>
          <a:xfrm>
            <a:off x="470772" y="1002397"/>
            <a:ext cx="8530936" cy="646331"/>
          </a:xfrm>
          <a:prstGeom prst="rect">
            <a:avLst/>
          </a:prstGeom>
          <a:noFill/>
        </p:spPr>
        <p:txBody>
          <a:bodyPr wrap="square" rtlCol="0">
            <a:spAutoFit/>
          </a:bodyPr>
          <a:lstStyle/>
          <a:p>
            <a:r>
              <a:rPr lang="en-US" dirty="0"/>
              <a:t>Used data from the paper: 22 days scheduling data from Andreas Cancer Centre at the Mayo Clinic </a:t>
            </a:r>
          </a:p>
        </p:txBody>
      </p:sp>
      <p:pic>
        <p:nvPicPr>
          <p:cNvPr id="6" name="Picture 5" descr="A table of numbers with a number of patients&#10;&#10;Description automatically generated">
            <a:extLst>
              <a:ext uri="{FF2B5EF4-FFF2-40B4-BE49-F238E27FC236}">
                <a16:creationId xmlns:a16="http://schemas.microsoft.com/office/drawing/2014/main" id="{1AE27BEC-8BE2-2355-8720-131F269DD5BC}"/>
              </a:ext>
            </a:extLst>
          </p:cNvPr>
          <p:cNvPicPr>
            <a:picLocks noChangeAspect="1"/>
          </p:cNvPicPr>
          <p:nvPr/>
        </p:nvPicPr>
        <p:blipFill>
          <a:blip r:embed="rId2"/>
          <a:stretch>
            <a:fillRect/>
          </a:stretch>
        </p:blipFill>
        <p:spPr>
          <a:xfrm>
            <a:off x="2888809" y="1648728"/>
            <a:ext cx="4737981" cy="4561609"/>
          </a:xfrm>
          <a:prstGeom prst="rect">
            <a:avLst/>
          </a:prstGeom>
        </p:spPr>
      </p:pic>
    </p:spTree>
    <p:extLst>
      <p:ext uri="{BB962C8B-B14F-4D97-AF65-F5344CB8AC3E}">
        <p14:creationId xmlns:p14="http://schemas.microsoft.com/office/powerpoint/2010/main" val="448796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6275-DD03-3A8D-5612-3A0AC1A4D5AC}"/>
              </a:ext>
            </a:extLst>
          </p:cNvPr>
          <p:cNvSpPr>
            <a:spLocks noGrp="1"/>
          </p:cNvSpPr>
          <p:nvPr>
            <p:ph type="title"/>
          </p:nvPr>
        </p:nvSpPr>
        <p:spPr>
          <a:xfrm>
            <a:off x="0" y="0"/>
            <a:ext cx="10089895" cy="563205"/>
          </a:xfrm>
        </p:spPr>
        <p:txBody>
          <a:bodyPr>
            <a:normAutofit fontScale="90000"/>
          </a:bodyPr>
          <a:lstStyle/>
          <a:p>
            <a:r>
              <a:rPr lang="en-US" sz="3600" dirty="0"/>
              <a:t>Result for stochastic case</a:t>
            </a:r>
          </a:p>
        </p:txBody>
      </p:sp>
      <p:sp>
        <p:nvSpPr>
          <p:cNvPr id="3" name="TextBox 2">
            <a:extLst>
              <a:ext uri="{FF2B5EF4-FFF2-40B4-BE49-F238E27FC236}">
                <a16:creationId xmlns:a16="http://schemas.microsoft.com/office/drawing/2014/main" id="{9A6DEECD-4776-C2BF-EE29-CA1022EBD129}"/>
              </a:ext>
            </a:extLst>
          </p:cNvPr>
          <p:cNvSpPr txBox="1"/>
          <p:nvPr/>
        </p:nvSpPr>
        <p:spPr>
          <a:xfrm>
            <a:off x="0" y="527659"/>
            <a:ext cx="9634654" cy="461665"/>
          </a:xfrm>
          <a:prstGeom prst="rect">
            <a:avLst/>
          </a:prstGeom>
          <a:noFill/>
        </p:spPr>
        <p:txBody>
          <a:bodyPr wrap="square" rtlCol="0">
            <a:spAutoFit/>
          </a:bodyPr>
          <a:lstStyle/>
          <a:p>
            <a:r>
              <a:rPr lang="zh-CN" altLang="en-US" sz="2400" dirty="0"/>
              <a:t> </a:t>
            </a:r>
            <a:r>
              <a:rPr lang="en-US" altLang="zh-CN" sz="2400" dirty="0"/>
              <a:t>Model 1 VS Model 1’: the model from the paper</a:t>
            </a:r>
            <a:r>
              <a:rPr lang="en-US" sz="2400" dirty="0"/>
              <a:t> (Huang et al.,2020)</a:t>
            </a:r>
          </a:p>
        </p:txBody>
      </p:sp>
      <p:sp>
        <p:nvSpPr>
          <p:cNvPr id="10" name="TextBox 9">
            <a:extLst>
              <a:ext uri="{FF2B5EF4-FFF2-40B4-BE49-F238E27FC236}">
                <a16:creationId xmlns:a16="http://schemas.microsoft.com/office/drawing/2014/main" id="{D7F5F524-2FD8-31BB-C81D-1312C84B5ACF}"/>
              </a:ext>
            </a:extLst>
          </p:cNvPr>
          <p:cNvSpPr txBox="1"/>
          <p:nvPr/>
        </p:nvSpPr>
        <p:spPr>
          <a:xfrm>
            <a:off x="162044" y="5774897"/>
            <a:ext cx="11867909" cy="923330"/>
          </a:xfrm>
          <a:prstGeom prst="rect">
            <a:avLst/>
          </a:prstGeom>
          <a:noFill/>
        </p:spPr>
        <p:txBody>
          <a:bodyPr wrap="square" rtlCol="0">
            <a:spAutoFit/>
          </a:bodyPr>
          <a:lstStyle/>
          <a:p>
            <a:r>
              <a:rPr lang="en-US" dirty="0"/>
              <a:t>We can see that the number of the override policy in stochastic case is more than that in deterministic case when there are more appointment. When the number of appointment is close to or more than the number of time slots, it is hard for model to solve in stochastic case </a:t>
            </a:r>
          </a:p>
        </p:txBody>
      </p:sp>
      <p:sp>
        <p:nvSpPr>
          <p:cNvPr id="12" name="TextBox 11">
            <a:extLst>
              <a:ext uri="{FF2B5EF4-FFF2-40B4-BE49-F238E27FC236}">
                <a16:creationId xmlns:a16="http://schemas.microsoft.com/office/drawing/2014/main" id="{C9C72752-9A5A-1752-74C6-AF50EA3636F4}"/>
              </a:ext>
            </a:extLst>
          </p:cNvPr>
          <p:cNvSpPr txBox="1"/>
          <p:nvPr/>
        </p:nvSpPr>
        <p:spPr>
          <a:xfrm>
            <a:off x="6813964" y="1183120"/>
            <a:ext cx="3155644" cy="369332"/>
          </a:xfrm>
          <a:prstGeom prst="rect">
            <a:avLst/>
          </a:prstGeom>
          <a:noFill/>
        </p:spPr>
        <p:txBody>
          <a:bodyPr wrap="square" rtlCol="0">
            <a:spAutoFit/>
          </a:bodyPr>
          <a:lstStyle/>
          <a:p>
            <a:r>
              <a:rPr lang="en-US" dirty="0"/>
              <a:t>Stochastic case(alpha=0.05)</a:t>
            </a:r>
          </a:p>
        </p:txBody>
      </p:sp>
      <p:sp>
        <p:nvSpPr>
          <p:cNvPr id="4" name="TextBox 3">
            <a:extLst>
              <a:ext uri="{FF2B5EF4-FFF2-40B4-BE49-F238E27FC236}">
                <a16:creationId xmlns:a16="http://schemas.microsoft.com/office/drawing/2014/main" id="{6A675051-D830-EC55-4E33-CF78635A9CD6}"/>
              </a:ext>
            </a:extLst>
          </p:cNvPr>
          <p:cNvSpPr txBox="1"/>
          <p:nvPr/>
        </p:nvSpPr>
        <p:spPr>
          <a:xfrm>
            <a:off x="3134942" y="1170848"/>
            <a:ext cx="2475186" cy="369332"/>
          </a:xfrm>
          <a:prstGeom prst="rect">
            <a:avLst/>
          </a:prstGeom>
          <a:noFill/>
        </p:spPr>
        <p:txBody>
          <a:bodyPr wrap="square" rtlCol="0">
            <a:spAutoFit/>
          </a:bodyPr>
          <a:lstStyle/>
          <a:p>
            <a:r>
              <a:rPr lang="en-US" dirty="0"/>
              <a:t>Deterministic case</a:t>
            </a:r>
          </a:p>
        </p:txBody>
      </p:sp>
      <p:pic>
        <p:nvPicPr>
          <p:cNvPr id="6" name="Picture 5" descr="A table with numbers and letters&#10;&#10;Description automatically generated">
            <a:extLst>
              <a:ext uri="{FF2B5EF4-FFF2-40B4-BE49-F238E27FC236}">
                <a16:creationId xmlns:a16="http://schemas.microsoft.com/office/drawing/2014/main" id="{5DF4441B-C365-3AAB-FA2D-9BCB10796C25}"/>
              </a:ext>
            </a:extLst>
          </p:cNvPr>
          <p:cNvPicPr>
            <a:picLocks noChangeAspect="1"/>
          </p:cNvPicPr>
          <p:nvPr/>
        </p:nvPicPr>
        <p:blipFill rotWithShape="1">
          <a:blip r:embed="rId2"/>
          <a:srcRect l="324" t="941" r="-1"/>
          <a:stretch/>
        </p:blipFill>
        <p:spPr>
          <a:xfrm>
            <a:off x="2222391" y="1564724"/>
            <a:ext cx="7747217" cy="3820261"/>
          </a:xfrm>
          <a:prstGeom prst="rect">
            <a:avLst/>
          </a:prstGeom>
        </p:spPr>
      </p:pic>
      <p:sp>
        <p:nvSpPr>
          <p:cNvPr id="7" name="TextBox 6">
            <a:extLst>
              <a:ext uri="{FF2B5EF4-FFF2-40B4-BE49-F238E27FC236}">
                <a16:creationId xmlns:a16="http://schemas.microsoft.com/office/drawing/2014/main" id="{EDC4731B-5A72-45F9-675B-F03270F69C22}"/>
              </a:ext>
            </a:extLst>
          </p:cNvPr>
          <p:cNvSpPr txBox="1"/>
          <p:nvPr/>
        </p:nvSpPr>
        <p:spPr>
          <a:xfrm>
            <a:off x="2381296" y="5376861"/>
            <a:ext cx="7429406" cy="276999"/>
          </a:xfrm>
          <a:prstGeom prst="rect">
            <a:avLst/>
          </a:prstGeom>
          <a:noFill/>
        </p:spPr>
        <p:txBody>
          <a:bodyPr wrap="none" rtlCol="0">
            <a:spAutoFit/>
          </a:bodyPr>
          <a:lstStyle/>
          <a:p>
            <a:r>
              <a:rPr lang="en-US" sz="1200" dirty="0"/>
              <a:t>*The middle column is the difference between the total number of patients and the total number of time slots </a:t>
            </a:r>
          </a:p>
        </p:txBody>
      </p:sp>
    </p:spTree>
    <p:extLst>
      <p:ext uri="{BB962C8B-B14F-4D97-AF65-F5344CB8AC3E}">
        <p14:creationId xmlns:p14="http://schemas.microsoft.com/office/powerpoint/2010/main" val="1928755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6275-DD03-3A8D-5612-3A0AC1A4D5AC}"/>
              </a:ext>
            </a:extLst>
          </p:cNvPr>
          <p:cNvSpPr>
            <a:spLocks noGrp="1"/>
          </p:cNvSpPr>
          <p:nvPr>
            <p:ph type="title"/>
          </p:nvPr>
        </p:nvSpPr>
        <p:spPr>
          <a:xfrm>
            <a:off x="0" y="0"/>
            <a:ext cx="10089895" cy="563205"/>
          </a:xfrm>
        </p:spPr>
        <p:txBody>
          <a:bodyPr>
            <a:normAutofit fontScale="90000"/>
          </a:bodyPr>
          <a:lstStyle/>
          <a:p>
            <a:r>
              <a:rPr lang="en-US" sz="3600" dirty="0"/>
              <a:t>Result for stochastic case</a:t>
            </a:r>
          </a:p>
        </p:txBody>
      </p:sp>
      <p:pic>
        <p:nvPicPr>
          <p:cNvPr id="7" name="Content Placeholder 6" descr="A screenshot of a spreadsheet&#10;&#10;Description automatically generated">
            <a:extLst>
              <a:ext uri="{FF2B5EF4-FFF2-40B4-BE49-F238E27FC236}">
                <a16:creationId xmlns:a16="http://schemas.microsoft.com/office/drawing/2014/main" id="{AB0F6A15-A417-DD36-A015-1A94E4B49250}"/>
              </a:ext>
            </a:extLst>
          </p:cNvPr>
          <p:cNvPicPr>
            <a:picLocks noGrp="1" noChangeAspect="1"/>
          </p:cNvPicPr>
          <p:nvPr>
            <p:ph idx="1"/>
          </p:nvPr>
        </p:nvPicPr>
        <p:blipFill rotWithShape="1">
          <a:blip r:embed="rId2"/>
          <a:srcRect r="386"/>
          <a:stretch/>
        </p:blipFill>
        <p:spPr>
          <a:xfrm>
            <a:off x="497710" y="1229397"/>
            <a:ext cx="10313280" cy="2516539"/>
          </a:xfrm>
        </p:spPr>
      </p:pic>
      <p:pic>
        <p:nvPicPr>
          <p:cNvPr id="9" name="Picture 8" descr="A table with numbers and letters&#10;&#10;Description automatically generated">
            <a:extLst>
              <a:ext uri="{FF2B5EF4-FFF2-40B4-BE49-F238E27FC236}">
                <a16:creationId xmlns:a16="http://schemas.microsoft.com/office/drawing/2014/main" id="{4970D95C-CD7A-4950-52D5-3316614821DF}"/>
              </a:ext>
            </a:extLst>
          </p:cNvPr>
          <p:cNvPicPr>
            <a:picLocks noChangeAspect="1"/>
          </p:cNvPicPr>
          <p:nvPr/>
        </p:nvPicPr>
        <p:blipFill rotWithShape="1">
          <a:blip r:embed="rId3"/>
          <a:srcRect r="446"/>
          <a:stretch/>
        </p:blipFill>
        <p:spPr>
          <a:xfrm>
            <a:off x="497710" y="3950463"/>
            <a:ext cx="7737764" cy="1289743"/>
          </a:xfrm>
          <a:prstGeom prst="rect">
            <a:avLst/>
          </a:prstGeom>
        </p:spPr>
      </p:pic>
      <p:sp>
        <p:nvSpPr>
          <p:cNvPr id="11" name="TextBox 10">
            <a:extLst>
              <a:ext uri="{FF2B5EF4-FFF2-40B4-BE49-F238E27FC236}">
                <a16:creationId xmlns:a16="http://schemas.microsoft.com/office/drawing/2014/main" id="{0170AEED-D704-8C76-0C3F-766ED8C7997A}"/>
              </a:ext>
            </a:extLst>
          </p:cNvPr>
          <p:cNvSpPr txBox="1"/>
          <p:nvPr/>
        </p:nvSpPr>
        <p:spPr>
          <a:xfrm>
            <a:off x="167089" y="563205"/>
            <a:ext cx="7259435" cy="461665"/>
          </a:xfrm>
          <a:prstGeom prst="rect">
            <a:avLst/>
          </a:prstGeom>
          <a:noFill/>
        </p:spPr>
        <p:txBody>
          <a:bodyPr wrap="square" rtlCol="0">
            <a:spAutoFit/>
          </a:bodyPr>
          <a:lstStyle/>
          <a:p>
            <a:r>
              <a:rPr lang="zh-CN" altLang="en-US" sz="2400" dirty="0"/>
              <a:t> </a:t>
            </a:r>
            <a:r>
              <a:rPr lang="en-US" altLang="zh-CN" sz="2400" dirty="0"/>
              <a:t>Model 3’: two step method</a:t>
            </a:r>
            <a:endParaRPr lang="en-US" sz="2400" dirty="0"/>
          </a:p>
        </p:txBody>
      </p:sp>
      <p:sp>
        <p:nvSpPr>
          <p:cNvPr id="3" name="TextBox 2">
            <a:extLst>
              <a:ext uri="{FF2B5EF4-FFF2-40B4-BE49-F238E27FC236}">
                <a16:creationId xmlns:a16="http://schemas.microsoft.com/office/drawing/2014/main" id="{AAA04580-39D1-5CED-F260-4043A865CCD3}"/>
              </a:ext>
            </a:extLst>
          </p:cNvPr>
          <p:cNvSpPr txBox="1"/>
          <p:nvPr/>
        </p:nvSpPr>
        <p:spPr>
          <a:xfrm>
            <a:off x="162045" y="5536005"/>
            <a:ext cx="11867909" cy="1200329"/>
          </a:xfrm>
          <a:prstGeom prst="rect">
            <a:avLst/>
          </a:prstGeom>
          <a:noFill/>
        </p:spPr>
        <p:txBody>
          <a:bodyPr wrap="square" rtlCol="0">
            <a:spAutoFit/>
          </a:bodyPr>
          <a:lstStyle/>
          <a:p>
            <a:r>
              <a:rPr lang="en-US" dirty="0"/>
              <a:t>It is the result of day 1, in stochastic case, more beds are used than in deterministic case. The model normally assigns an appointment to a time slot in a bed which has longer time slot available other than used time slot to accommodate the appointment which has longer actual time. So, it causes more number of override policy than in the deterministic case. </a:t>
            </a:r>
          </a:p>
        </p:txBody>
      </p:sp>
    </p:spTree>
    <p:extLst>
      <p:ext uri="{BB962C8B-B14F-4D97-AF65-F5344CB8AC3E}">
        <p14:creationId xmlns:p14="http://schemas.microsoft.com/office/powerpoint/2010/main" val="2315518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table of numbers with a number of patients&#10;&#10;Description automatically generated">
            <a:extLst>
              <a:ext uri="{FF2B5EF4-FFF2-40B4-BE49-F238E27FC236}">
                <a16:creationId xmlns:a16="http://schemas.microsoft.com/office/drawing/2014/main" id="{1A2D3AE5-9023-BB31-7293-A03A934A4E29}"/>
              </a:ext>
            </a:extLst>
          </p:cNvPr>
          <p:cNvPicPr>
            <a:picLocks noChangeAspect="1"/>
          </p:cNvPicPr>
          <p:nvPr/>
        </p:nvPicPr>
        <p:blipFill>
          <a:blip r:embed="rId2"/>
          <a:stretch>
            <a:fillRect/>
          </a:stretch>
        </p:blipFill>
        <p:spPr>
          <a:xfrm>
            <a:off x="665449" y="1270680"/>
            <a:ext cx="4737981" cy="4561609"/>
          </a:xfrm>
          <a:prstGeom prst="rect">
            <a:avLst/>
          </a:prstGeom>
        </p:spPr>
      </p:pic>
      <p:sp>
        <p:nvSpPr>
          <p:cNvPr id="2" name="TextBox 1">
            <a:extLst>
              <a:ext uri="{FF2B5EF4-FFF2-40B4-BE49-F238E27FC236}">
                <a16:creationId xmlns:a16="http://schemas.microsoft.com/office/drawing/2014/main" id="{62B207AC-2085-85FF-63E4-C21576FD4324}"/>
              </a:ext>
            </a:extLst>
          </p:cNvPr>
          <p:cNvSpPr txBox="1"/>
          <p:nvPr/>
        </p:nvSpPr>
        <p:spPr>
          <a:xfrm>
            <a:off x="371245" y="693434"/>
            <a:ext cx="7464715" cy="461665"/>
          </a:xfrm>
          <a:prstGeom prst="rect">
            <a:avLst/>
          </a:prstGeom>
          <a:noFill/>
        </p:spPr>
        <p:txBody>
          <a:bodyPr wrap="square" rtlCol="0">
            <a:spAutoFit/>
          </a:bodyPr>
          <a:lstStyle/>
          <a:p>
            <a:r>
              <a:rPr lang="zh-CN" altLang="en-US" sz="2400" dirty="0"/>
              <a:t> </a:t>
            </a:r>
            <a:r>
              <a:rPr lang="en-US" altLang="zh-CN" sz="2400" dirty="0"/>
              <a:t>Model 1: the model from the paper</a:t>
            </a:r>
            <a:r>
              <a:rPr lang="en-US" sz="2400" dirty="0"/>
              <a:t> (Huang et al.,2020)</a:t>
            </a:r>
          </a:p>
        </p:txBody>
      </p:sp>
      <p:sp>
        <p:nvSpPr>
          <p:cNvPr id="7" name="Title 1">
            <a:extLst>
              <a:ext uri="{FF2B5EF4-FFF2-40B4-BE49-F238E27FC236}">
                <a16:creationId xmlns:a16="http://schemas.microsoft.com/office/drawing/2014/main" id="{73C9B6D9-CC1C-21AF-1D53-9F56C29265E7}"/>
              </a:ext>
            </a:extLst>
          </p:cNvPr>
          <p:cNvSpPr>
            <a:spLocks noGrp="1"/>
          </p:cNvSpPr>
          <p:nvPr>
            <p:ph type="title"/>
          </p:nvPr>
        </p:nvSpPr>
        <p:spPr>
          <a:xfrm>
            <a:off x="0" y="63056"/>
            <a:ext cx="7464715" cy="630378"/>
          </a:xfrm>
        </p:spPr>
        <p:txBody>
          <a:bodyPr>
            <a:normAutofit/>
          </a:bodyPr>
          <a:lstStyle/>
          <a:p>
            <a:r>
              <a:rPr lang="en-US" sz="3600" dirty="0"/>
              <a:t>Result for Deterministic case</a:t>
            </a:r>
          </a:p>
        </p:txBody>
      </p:sp>
      <p:sp>
        <p:nvSpPr>
          <p:cNvPr id="4" name="TextBox 3">
            <a:extLst>
              <a:ext uri="{FF2B5EF4-FFF2-40B4-BE49-F238E27FC236}">
                <a16:creationId xmlns:a16="http://schemas.microsoft.com/office/drawing/2014/main" id="{719BAEAC-6418-EE7C-C073-2E67035C1053}"/>
              </a:ext>
            </a:extLst>
          </p:cNvPr>
          <p:cNvSpPr txBox="1"/>
          <p:nvPr/>
        </p:nvSpPr>
        <p:spPr>
          <a:xfrm>
            <a:off x="665449" y="6087813"/>
            <a:ext cx="11867909" cy="369332"/>
          </a:xfrm>
          <a:prstGeom prst="rect">
            <a:avLst/>
          </a:prstGeom>
          <a:noFill/>
        </p:spPr>
        <p:txBody>
          <a:bodyPr wrap="square" rtlCol="0">
            <a:spAutoFit/>
          </a:bodyPr>
          <a:lstStyle/>
          <a:p>
            <a:r>
              <a:rPr lang="en-US" dirty="0"/>
              <a:t>It is the result that the model generated under deterministic case</a:t>
            </a:r>
          </a:p>
        </p:txBody>
      </p:sp>
      <p:graphicFrame>
        <p:nvGraphicFramePr>
          <p:cNvPr id="10" name="Table 9">
            <a:extLst>
              <a:ext uri="{FF2B5EF4-FFF2-40B4-BE49-F238E27FC236}">
                <a16:creationId xmlns:a16="http://schemas.microsoft.com/office/drawing/2014/main" id="{F5BE548F-2C58-79FA-1C0C-0E7C128AF6DB}"/>
              </a:ext>
            </a:extLst>
          </p:cNvPr>
          <p:cNvGraphicFramePr>
            <a:graphicFrameLocks noGrp="1"/>
          </p:cNvGraphicFramePr>
          <p:nvPr>
            <p:extLst>
              <p:ext uri="{D42A27DB-BD31-4B8C-83A1-F6EECF244321}">
                <p14:modId xmlns:p14="http://schemas.microsoft.com/office/powerpoint/2010/main" val="3803358995"/>
              </p:ext>
            </p:extLst>
          </p:nvPr>
        </p:nvGraphicFramePr>
        <p:xfrm>
          <a:off x="6338888" y="1323812"/>
          <a:ext cx="4062412" cy="4351332"/>
        </p:xfrm>
        <a:graphic>
          <a:graphicData uri="http://schemas.openxmlformats.org/drawingml/2006/table">
            <a:tbl>
              <a:tblPr>
                <a:tableStyleId>{5C22544A-7EE6-4342-B048-85BDC9FD1C3A}</a:tableStyleId>
              </a:tblPr>
              <a:tblGrid>
                <a:gridCol w="632369">
                  <a:extLst>
                    <a:ext uri="{9D8B030D-6E8A-4147-A177-3AD203B41FA5}">
                      <a16:colId xmlns:a16="http://schemas.microsoft.com/office/drawing/2014/main" val="4198284735"/>
                    </a:ext>
                  </a:extLst>
                </a:gridCol>
                <a:gridCol w="632369">
                  <a:extLst>
                    <a:ext uri="{9D8B030D-6E8A-4147-A177-3AD203B41FA5}">
                      <a16:colId xmlns:a16="http://schemas.microsoft.com/office/drawing/2014/main" val="2991126164"/>
                    </a:ext>
                  </a:extLst>
                </a:gridCol>
                <a:gridCol w="632369">
                  <a:extLst>
                    <a:ext uri="{9D8B030D-6E8A-4147-A177-3AD203B41FA5}">
                      <a16:colId xmlns:a16="http://schemas.microsoft.com/office/drawing/2014/main" val="2721182169"/>
                    </a:ext>
                  </a:extLst>
                </a:gridCol>
                <a:gridCol w="632369">
                  <a:extLst>
                    <a:ext uri="{9D8B030D-6E8A-4147-A177-3AD203B41FA5}">
                      <a16:colId xmlns:a16="http://schemas.microsoft.com/office/drawing/2014/main" val="2327650392"/>
                    </a:ext>
                  </a:extLst>
                </a:gridCol>
                <a:gridCol w="632369">
                  <a:extLst>
                    <a:ext uri="{9D8B030D-6E8A-4147-A177-3AD203B41FA5}">
                      <a16:colId xmlns:a16="http://schemas.microsoft.com/office/drawing/2014/main" val="1664746139"/>
                    </a:ext>
                  </a:extLst>
                </a:gridCol>
                <a:gridCol w="900567">
                  <a:extLst>
                    <a:ext uri="{9D8B030D-6E8A-4147-A177-3AD203B41FA5}">
                      <a16:colId xmlns:a16="http://schemas.microsoft.com/office/drawing/2014/main" val="2538623254"/>
                    </a:ext>
                  </a:extLst>
                </a:gridCol>
              </a:tblGrid>
              <a:tr h="610188">
                <a:tc>
                  <a:txBody>
                    <a:bodyPr/>
                    <a:lstStyle/>
                    <a:p>
                      <a:pPr algn="r" rtl="0" fontAlgn="b"/>
                      <a:r>
                        <a:rPr lang="en-US" sz="800" u="none" strike="noStrike">
                          <a:effectLst/>
                          <a:highlight>
                            <a:srgbClr val="E7EAED"/>
                          </a:highlight>
                        </a:rPr>
                        <a:t>day</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override Policy 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override Policy 2</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dirty="0">
                          <a:effectLst/>
                          <a:highlight>
                            <a:srgbClr val="E7EAED"/>
                          </a:highlight>
                        </a:rPr>
                        <a:t>override Policy 3</a:t>
                      </a:r>
                      <a:endParaRPr lang="en-US" sz="800" b="0" i="0" u="none" strike="noStrike" dirty="0">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Total</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dirty="0">
                          <a:effectLst/>
                          <a:highlight>
                            <a:srgbClr val="E7EAED"/>
                          </a:highlight>
                        </a:rPr>
                        <a:t>The number of </a:t>
                      </a:r>
                      <a:r>
                        <a:rPr lang="en-US" sz="800" u="none" strike="noStrike" dirty="0" err="1">
                          <a:effectLst/>
                          <a:highlight>
                            <a:srgbClr val="E7EAED"/>
                          </a:highlight>
                        </a:rPr>
                        <a:t>assigment</a:t>
                      </a:r>
                      <a:r>
                        <a:rPr lang="en-US" sz="800" u="none" strike="noStrike" dirty="0">
                          <a:effectLst/>
                          <a:highlight>
                            <a:srgbClr val="E7EAED"/>
                          </a:highlight>
                        </a:rPr>
                        <a:t> that need to be </a:t>
                      </a:r>
                      <a:r>
                        <a:rPr lang="en-US" sz="800" u="none" strike="noStrike" dirty="0" err="1">
                          <a:effectLst/>
                          <a:highlight>
                            <a:srgbClr val="E7EAED"/>
                          </a:highlight>
                        </a:rPr>
                        <a:t>overriden</a:t>
                      </a:r>
                      <a:endParaRPr lang="en-US" sz="800" b="0" i="0" u="none" strike="noStrike" dirty="0">
                        <a:solidFill>
                          <a:srgbClr val="000000"/>
                        </a:solidFill>
                        <a:effectLst/>
                        <a:highlight>
                          <a:srgbClr val="E7EAED"/>
                        </a:highlight>
                        <a:latin typeface="Aptos" panose="020B0004020202020204" pitchFamily="34" charset="0"/>
                      </a:endParaRPr>
                    </a:p>
                  </a:txBody>
                  <a:tcPr marL="7502" marR="7502" marT="7502" marB="0" anchor="b"/>
                </a:tc>
                <a:extLst>
                  <a:ext uri="{0D108BD9-81ED-4DB2-BD59-A6C34878D82A}">
                    <a16:rowId xmlns:a16="http://schemas.microsoft.com/office/drawing/2014/main" val="3711355142"/>
                  </a:ext>
                </a:extLst>
              </a:tr>
              <a:tr h="170052">
                <a:tc>
                  <a:txBody>
                    <a:bodyPr/>
                    <a:lstStyle/>
                    <a:p>
                      <a:pPr algn="r" rtl="0" fontAlgn="b"/>
                      <a:r>
                        <a:rPr lang="en-US" sz="800" u="none" strike="noStrike">
                          <a:effectLst/>
                          <a:highlight>
                            <a:srgbClr val="E7EAED"/>
                          </a:highlight>
                        </a:rPr>
                        <a:t>p1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2</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3</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1282620106"/>
                  </a:ext>
                </a:extLst>
              </a:tr>
              <a:tr h="170052">
                <a:tc>
                  <a:txBody>
                    <a:bodyPr/>
                    <a:lstStyle/>
                    <a:p>
                      <a:pPr algn="r" rtl="0" fontAlgn="b"/>
                      <a:r>
                        <a:rPr lang="en-US" sz="800" u="none" strike="noStrike">
                          <a:effectLst/>
                          <a:highlight>
                            <a:srgbClr val="E7EAED"/>
                          </a:highlight>
                        </a:rPr>
                        <a:t>p2</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1521793951"/>
                  </a:ext>
                </a:extLst>
              </a:tr>
              <a:tr h="170052">
                <a:tc>
                  <a:txBody>
                    <a:bodyPr/>
                    <a:lstStyle/>
                    <a:p>
                      <a:pPr algn="r" rtl="0" fontAlgn="b"/>
                      <a:r>
                        <a:rPr lang="en-US" sz="800" u="none" strike="noStrike">
                          <a:effectLst/>
                          <a:highlight>
                            <a:srgbClr val="E7EAED"/>
                          </a:highlight>
                        </a:rPr>
                        <a:t>p3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2</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5</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2</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1486174156"/>
                  </a:ext>
                </a:extLst>
              </a:tr>
              <a:tr h="170052">
                <a:tc>
                  <a:txBody>
                    <a:bodyPr/>
                    <a:lstStyle/>
                    <a:p>
                      <a:pPr algn="r" rtl="0" fontAlgn="b"/>
                      <a:r>
                        <a:rPr lang="en-US" sz="800" u="none" strike="noStrike">
                          <a:effectLst/>
                          <a:highlight>
                            <a:srgbClr val="E7EAED"/>
                          </a:highlight>
                        </a:rPr>
                        <a:t>p4</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2</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3</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3924876941"/>
                  </a:ext>
                </a:extLst>
              </a:tr>
              <a:tr h="170052">
                <a:tc>
                  <a:txBody>
                    <a:bodyPr/>
                    <a:lstStyle/>
                    <a:p>
                      <a:pPr algn="r" rtl="0" fontAlgn="b"/>
                      <a:r>
                        <a:rPr lang="en-US" sz="800" u="none" strike="noStrike">
                          <a:effectLst/>
                          <a:highlight>
                            <a:srgbClr val="E7EAED"/>
                          </a:highlight>
                        </a:rPr>
                        <a:t>p5</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996061732"/>
                  </a:ext>
                </a:extLst>
              </a:tr>
              <a:tr h="170052">
                <a:tc>
                  <a:txBody>
                    <a:bodyPr/>
                    <a:lstStyle/>
                    <a:p>
                      <a:pPr algn="r" rtl="0" fontAlgn="b"/>
                      <a:r>
                        <a:rPr lang="en-US" sz="800" u="none" strike="noStrike">
                          <a:effectLst/>
                          <a:highlight>
                            <a:srgbClr val="E7EAED"/>
                          </a:highlight>
                        </a:rPr>
                        <a:t>p6</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5</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6</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7</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4034604892"/>
                  </a:ext>
                </a:extLst>
              </a:tr>
              <a:tr h="170052">
                <a:tc>
                  <a:txBody>
                    <a:bodyPr/>
                    <a:lstStyle/>
                    <a:p>
                      <a:pPr algn="r" rtl="0" fontAlgn="b"/>
                      <a:r>
                        <a:rPr lang="en-US" sz="800" u="none" strike="noStrike">
                          <a:effectLst/>
                          <a:highlight>
                            <a:srgbClr val="E7EAED"/>
                          </a:highlight>
                        </a:rPr>
                        <a:t>p7</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4</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5</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dirty="0">
                          <a:effectLst/>
                        </a:rPr>
                        <a:t>5</a:t>
                      </a:r>
                      <a:endParaRPr lang="en-US" sz="900" b="0" i="0" u="none" strike="noStrike" dirty="0">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4019570729"/>
                  </a:ext>
                </a:extLst>
              </a:tr>
              <a:tr h="170052">
                <a:tc>
                  <a:txBody>
                    <a:bodyPr/>
                    <a:lstStyle/>
                    <a:p>
                      <a:pPr algn="r" rtl="0" fontAlgn="b"/>
                      <a:r>
                        <a:rPr lang="en-US" sz="800" u="none" strike="noStrike">
                          <a:effectLst/>
                          <a:highlight>
                            <a:srgbClr val="E7EAED"/>
                          </a:highlight>
                        </a:rPr>
                        <a:t>p8</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465961594"/>
                  </a:ext>
                </a:extLst>
              </a:tr>
              <a:tr h="170052">
                <a:tc>
                  <a:txBody>
                    <a:bodyPr/>
                    <a:lstStyle/>
                    <a:p>
                      <a:pPr algn="r" rtl="0" fontAlgn="b"/>
                      <a:r>
                        <a:rPr lang="en-US" sz="800" u="none" strike="noStrike">
                          <a:effectLst/>
                          <a:highlight>
                            <a:srgbClr val="E7EAED"/>
                          </a:highlight>
                        </a:rPr>
                        <a:t>p9</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5</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5</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5</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3215301117"/>
                  </a:ext>
                </a:extLst>
              </a:tr>
              <a:tr h="170052">
                <a:tc>
                  <a:txBody>
                    <a:bodyPr/>
                    <a:lstStyle/>
                    <a:p>
                      <a:pPr algn="r" rtl="0" fontAlgn="b"/>
                      <a:r>
                        <a:rPr lang="en-US" sz="800" u="none" strike="noStrike">
                          <a:effectLst/>
                          <a:highlight>
                            <a:srgbClr val="E7EAED"/>
                          </a:highlight>
                        </a:rPr>
                        <a:t>p10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2</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5</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5</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4138085934"/>
                  </a:ext>
                </a:extLst>
              </a:tr>
              <a:tr h="170052">
                <a:tc>
                  <a:txBody>
                    <a:bodyPr/>
                    <a:lstStyle/>
                    <a:p>
                      <a:pPr algn="r" rtl="0" fontAlgn="b"/>
                      <a:r>
                        <a:rPr lang="en-US" sz="800" u="none" strike="noStrike">
                          <a:effectLst/>
                          <a:highlight>
                            <a:srgbClr val="E7EAED"/>
                          </a:highlight>
                        </a:rPr>
                        <a:t>p11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4</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5</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5</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2133253205"/>
                  </a:ext>
                </a:extLst>
              </a:tr>
              <a:tr h="170052">
                <a:tc>
                  <a:txBody>
                    <a:bodyPr/>
                    <a:lstStyle/>
                    <a:p>
                      <a:pPr algn="r" rtl="0" fontAlgn="b"/>
                      <a:r>
                        <a:rPr lang="en-US" sz="800" u="none" strike="noStrike">
                          <a:effectLst/>
                          <a:highlight>
                            <a:srgbClr val="E7EAED"/>
                          </a:highlight>
                        </a:rPr>
                        <a:t>p12</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2701362251"/>
                  </a:ext>
                </a:extLst>
              </a:tr>
              <a:tr h="170052">
                <a:tc>
                  <a:txBody>
                    <a:bodyPr/>
                    <a:lstStyle/>
                    <a:p>
                      <a:pPr algn="r" rtl="0" fontAlgn="b"/>
                      <a:r>
                        <a:rPr lang="en-US" sz="800" u="none" strike="noStrike">
                          <a:effectLst/>
                          <a:highlight>
                            <a:srgbClr val="E7EAED"/>
                          </a:highlight>
                        </a:rPr>
                        <a:t>p13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2</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4</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6</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2737027553"/>
                  </a:ext>
                </a:extLst>
              </a:tr>
              <a:tr h="170052">
                <a:tc>
                  <a:txBody>
                    <a:bodyPr/>
                    <a:lstStyle/>
                    <a:p>
                      <a:pPr algn="r" rtl="0" fontAlgn="b"/>
                      <a:r>
                        <a:rPr lang="en-US" sz="800" u="none" strike="noStrike">
                          <a:effectLst/>
                          <a:highlight>
                            <a:srgbClr val="E7EAED"/>
                          </a:highlight>
                        </a:rPr>
                        <a:t>p14</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4</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6</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1299465194"/>
                  </a:ext>
                </a:extLst>
              </a:tr>
              <a:tr h="170052">
                <a:tc>
                  <a:txBody>
                    <a:bodyPr/>
                    <a:lstStyle/>
                    <a:p>
                      <a:pPr algn="r" rtl="0" fontAlgn="b"/>
                      <a:r>
                        <a:rPr lang="en-US" sz="800" u="none" strike="noStrike">
                          <a:effectLst/>
                          <a:highlight>
                            <a:srgbClr val="E7EAED"/>
                          </a:highlight>
                        </a:rPr>
                        <a:t>p15</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3</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1124661963"/>
                  </a:ext>
                </a:extLst>
              </a:tr>
              <a:tr h="170052">
                <a:tc>
                  <a:txBody>
                    <a:bodyPr/>
                    <a:lstStyle/>
                    <a:p>
                      <a:pPr algn="r" rtl="0" fontAlgn="b"/>
                      <a:r>
                        <a:rPr lang="en-US" sz="800" u="none" strike="noStrike">
                          <a:effectLst/>
                          <a:highlight>
                            <a:srgbClr val="E7EAED"/>
                          </a:highlight>
                        </a:rPr>
                        <a:t>p16</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7</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10</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1210216154"/>
                  </a:ext>
                </a:extLst>
              </a:tr>
              <a:tr h="170052">
                <a:tc>
                  <a:txBody>
                    <a:bodyPr/>
                    <a:lstStyle/>
                    <a:p>
                      <a:pPr algn="r" rtl="0" fontAlgn="b"/>
                      <a:r>
                        <a:rPr lang="en-US" sz="800" u="none" strike="noStrike">
                          <a:effectLst/>
                          <a:highlight>
                            <a:srgbClr val="E7EAED"/>
                          </a:highlight>
                        </a:rPr>
                        <a:t>p17</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2</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2</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4048533461"/>
                  </a:ext>
                </a:extLst>
              </a:tr>
              <a:tr h="170052">
                <a:tc>
                  <a:txBody>
                    <a:bodyPr/>
                    <a:lstStyle/>
                    <a:p>
                      <a:pPr algn="r" rtl="0" fontAlgn="b"/>
                      <a:r>
                        <a:rPr lang="en-US" sz="800" u="none" strike="noStrike">
                          <a:effectLst/>
                          <a:highlight>
                            <a:srgbClr val="E7EAED"/>
                          </a:highlight>
                        </a:rPr>
                        <a:t>p18</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3018186073"/>
                  </a:ext>
                </a:extLst>
              </a:tr>
              <a:tr h="170052">
                <a:tc>
                  <a:txBody>
                    <a:bodyPr/>
                    <a:lstStyle/>
                    <a:p>
                      <a:pPr algn="r" rtl="0" fontAlgn="b"/>
                      <a:r>
                        <a:rPr lang="en-US" sz="800" u="none" strike="noStrike">
                          <a:effectLst/>
                          <a:highlight>
                            <a:srgbClr val="E7EAED"/>
                          </a:highlight>
                        </a:rPr>
                        <a:t>p19</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9</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12</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8</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130954562"/>
                  </a:ext>
                </a:extLst>
              </a:tr>
              <a:tr h="170052">
                <a:tc>
                  <a:txBody>
                    <a:bodyPr/>
                    <a:lstStyle/>
                    <a:p>
                      <a:pPr algn="r" rtl="0" fontAlgn="b"/>
                      <a:r>
                        <a:rPr lang="en-US" sz="800" u="none" strike="noStrike">
                          <a:effectLst/>
                          <a:highlight>
                            <a:srgbClr val="E7EAED"/>
                          </a:highlight>
                        </a:rPr>
                        <a:t>p20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5</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6</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6</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3970309976"/>
                  </a:ext>
                </a:extLst>
              </a:tr>
              <a:tr h="170052">
                <a:tc>
                  <a:txBody>
                    <a:bodyPr/>
                    <a:lstStyle/>
                    <a:p>
                      <a:pPr algn="r" rtl="0" fontAlgn="b"/>
                      <a:r>
                        <a:rPr lang="en-US" sz="800" u="none" strike="noStrike">
                          <a:effectLst/>
                          <a:highlight>
                            <a:srgbClr val="E7EAED"/>
                          </a:highlight>
                        </a:rPr>
                        <a:t>p21</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2</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dirty="0">
                          <a:effectLst/>
                          <a:highlight>
                            <a:srgbClr val="E7EAED"/>
                          </a:highlight>
                        </a:rPr>
                        <a:t>2</a:t>
                      </a:r>
                      <a:endParaRPr lang="en-US" sz="800" b="0" i="0" u="none" strike="noStrike" dirty="0">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a:effectLst/>
                        </a:rPr>
                        <a:t>3</a:t>
                      </a:r>
                      <a:endParaRPr lang="en-US" sz="900" b="0" i="0" u="none" strike="noStrike">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3617591915"/>
                  </a:ext>
                </a:extLst>
              </a:tr>
              <a:tr h="170052">
                <a:tc>
                  <a:txBody>
                    <a:bodyPr/>
                    <a:lstStyle/>
                    <a:p>
                      <a:pPr algn="r" rtl="0" fontAlgn="b"/>
                      <a:r>
                        <a:rPr lang="en-US" sz="800" u="none" strike="noStrike">
                          <a:effectLst/>
                          <a:highlight>
                            <a:srgbClr val="E7EAED"/>
                          </a:highlight>
                        </a:rPr>
                        <a:t>p22</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0</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rtl="0" fontAlgn="b"/>
                      <a:r>
                        <a:rPr lang="en-US" sz="800" u="none" strike="noStrike">
                          <a:effectLst/>
                          <a:highlight>
                            <a:srgbClr val="E7EAED"/>
                          </a:highlight>
                        </a:rPr>
                        <a:t>3</a:t>
                      </a:r>
                      <a:endParaRPr lang="en-US" sz="800" b="0" i="0" u="none" strike="noStrike">
                        <a:solidFill>
                          <a:srgbClr val="000000"/>
                        </a:solidFill>
                        <a:effectLst/>
                        <a:highlight>
                          <a:srgbClr val="E7EAED"/>
                        </a:highlight>
                        <a:latin typeface="Aptos" panose="020B0004020202020204" pitchFamily="34" charset="0"/>
                      </a:endParaRPr>
                    </a:p>
                  </a:txBody>
                  <a:tcPr marL="7502" marR="7502" marT="7502" marB="0" anchor="b"/>
                </a:tc>
                <a:tc>
                  <a:txBody>
                    <a:bodyPr/>
                    <a:lstStyle/>
                    <a:p>
                      <a:pPr algn="r" fontAlgn="b"/>
                      <a:r>
                        <a:rPr lang="en-US" sz="900" u="none" strike="noStrike" dirty="0">
                          <a:effectLst/>
                        </a:rPr>
                        <a:t>3</a:t>
                      </a:r>
                      <a:endParaRPr lang="en-US" sz="900" b="0" i="0" u="none" strike="noStrike" dirty="0">
                        <a:solidFill>
                          <a:srgbClr val="000000"/>
                        </a:solidFill>
                        <a:effectLst/>
                        <a:latin typeface="Aptos Narrow" panose="020B0004020202020204" pitchFamily="34" charset="0"/>
                      </a:endParaRPr>
                    </a:p>
                  </a:txBody>
                  <a:tcPr marL="7502" marR="7502" marT="7502" marB="0" anchor="b"/>
                </a:tc>
                <a:extLst>
                  <a:ext uri="{0D108BD9-81ED-4DB2-BD59-A6C34878D82A}">
                    <a16:rowId xmlns:a16="http://schemas.microsoft.com/office/drawing/2014/main" val="2510370595"/>
                  </a:ext>
                </a:extLst>
              </a:tr>
            </a:tbl>
          </a:graphicData>
        </a:graphic>
      </p:graphicFrame>
    </p:spTree>
    <p:extLst>
      <p:ext uri="{BB962C8B-B14F-4D97-AF65-F5344CB8AC3E}">
        <p14:creationId xmlns:p14="http://schemas.microsoft.com/office/powerpoint/2010/main" val="84336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6AEA19-C682-E873-F6D8-F7D8A3920D99}"/>
              </a:ext>
            </a:extLst>
          </p:cNvPr>
          <p:cNvSpPr txBox="1"/>
          <p:nvPr/>
        </p:nvSpPr>
        <p:spPr>
          <a:xfrm>
            <a:off x="214385" y="219372"/>
            <a:ext cx="7259435" cy="461665"/>
          </a:xfrm>
          <a:prstGeom prst="rect">
            <a:avLst/>
          </a:prstGeom>
          <a:noFill/>
        </p:spPr>
        <p:txBody>
          <a:bodyPr wrap="square" rtlCol="0">
            <a:spAutoFit/>
          </a:bodyPr>
          <a:lstStyle/>
          <a:p>
            <a:r>
              <a:rPr lang="zh-CN" altLang="en-US" sz="2400" dirty="0"/>
              <a:t> </a:t>
            </a:r>
            <a:r>
              <a:rPr lang="en-US" altLang="zh-CN" sz="2400" dirty="0"/>
              <a:t>Model 2: the integrated model we purposed</a:t>
            </a:r>
            <a:endParaRPr lang="en-US" sz="2400" dirty="0"/>
          </a:p>
        </p:txBody>
      </p:sp>
      <p:pic>
        <p:nvPicPr>
          <p:cNvPr id="6" name="Picture 5" descr="A screenshot of a spreadsheet&#10;&#10;Description automatically generated">
            <a:extLst>
              <a:ext uri="{FF2B5EF4-FFF2-40B4-BE49-F238E27FC236}">
                <a16:creationId xmlns:a16="http://schemas.microsoft.com/office/drawing/2014/main" id="{433CAA87-6CF4-44E3-F774-46327FFEDE59}"/>
              </a:ext>
            </a:extLst>
          </p:cNvPr>
          <p:cNvPicPr>
            <a:picLocks noChangeAspect="1"/>
          </p:cNvPicPr>
          <p:nvPr/>
        </p:nvPicPr>
        <p:blipFill>
          <a:blip r:embed="rId2"/>
          <a:stretch>
            <a:fillRect/>
          </a:stretch>
        </p:blipFill>
        <p:spPr>
          <a:xfrm>
            <a:off x="258147" y="745345"/>
            <a:ext cx="2539934" cy="4675991"/>
          </a:xfrm>
          <a:prstGeom prst="rect">
            <a:avLst/>
          </a:prstGeom>
        </p:spPr>
      </p:pic>
      <p:sp>
        <p:nvSpPr>
          <p:cNvPr id="7" name="TextBox 6">
            <a:extLst>
              <a:ext uri="{FF2B5EF4-FFF2-40B4-BE49-F238E27FC236}">
                <a16:creationId xmlns:a16="http://schemas.microsoft.com/office/drawing/2014/main" id="{17B490D3-366D-6017-3E78-B61A50940CAE}"/>
              </a:ext>
            </a:extLst>
          </p:cNvPr>
          <p:cNvSpPr txBox="1"/>
          <p:nvPr/>
        </p:nvSpPr>
        <p:spPr>
          <a:xfrm>
            <a:off x="214385" y="5453732"/>
            <a:ext cx="2859159" cy="1169551"/>
          </a:xfrm>
          <a:prstGeom prst="rect">
            <a:avLst/>
          </a:prstGeom>
          <a:noFill/>
        </p:spPr>
        <p:txBody>
          <a:bodyPr wrap="square" rtlCol="0">
            <a:spAutoFit/>
          </a:bodyPr>
          <a:lstStyle/>
          <a:p>
            <a:r>
              <a:rPr lang="en-US" sz="1400" dirty="0"/>
              <a:t>Result of 5 appointments(120min,240min,240min,300min,300min) and 2 beds(one with 5 time slots and another with 2 time slots)</a:t>
            </a:r>
          </a:p>
        </p:txBody>
      </p:sp>
      <p:sp>
        <p:nvSpPr>
          <p:cNvPr id="8" name="TextBox 7">
            <a:extLst>
              <a:ext uri="{FF2B5EF4-FFF2-40B4-BE49-F238E27FC236}">
                <a16:creationId xmlns:a16="http://schemas.microsoft.com/office/drawing/2014/main" id="{1411455B-ADF6-1FE9-460F-00D7D8577EED}"/>
              </a:ext>
            </a:extLst>
          </p:cNvPr>
          <p:cNvSpPr txBox="1"/>
          <p:nvPr/>
        </p:nvSpPr>
        <p:spPr>
          <a:xfrm>
            <a:off x="90653" y="6596274"/>
            <a:ext cx="4086808" cy="246221"/>
          </a:xfrm>
          <a:prstGeom prst="rect">
            <a:avLst/>
          </a:prstGeom>
          <a:noFill/>
        </p:spPr>
        <p:txBody>
          <a:bodyPr wrap="square" rtlCol="0">
            <a:spAutoFit/>
          </a:bodyPr>
          <a:lstStyle/>
          <a:p>
            <a:r>
              <a:rPr lang="en-US" sz="1000" dirty="0"/>
              <a:t>*The appointments are randomly generated</a:t>
            </a:r>
          </a:p>
        </p:txBody>
      </p:sp>
      <p:pic>
        <p:nvPicPr>
          <p:cNvPr id="10" name="Picture 9" descr="A screenshot of a table&#10;&#10;Description automatically generated">
            <a:extLst>
              <a:ext uri="{FF2B5EF4-FFF2-40B4-BE49-F238E27FC236}">
                <a16:creationId xmlns:a16="http://schemas.microsoft.com/office/drawing/2014/main" id="{4F3B208C-3A17-50C9-06CF-499E30790D40}"/>
              </a:ext>
            </a:extLst>
          </p:cNvPr>
          <p:cNvPicPr>
            <a:picLocks noChangeAspect="1"/>
          </p:cNvPicPr>
          <p:nvPr/>
        </p:nvPicPr>
        <p:blipFill>
          <a:blip r:embed="rId3"/>
          <a:stretch>
            <a:fillRect/>
          </a:stretch>
        </p:blipFill>
        <p:spPr>
          <a:xfrm>
            <a:off x="3144846" y="745345"/>
            <a:ext cx="2569525" cy="4675991"/>
          </a:xfrm>
          <a:prstGeom prst="rect">
            <a:avLst/>
          </a:prstGeom>
        </p:spPr>
      </p:pic>
      <p:sp>
        <p:nvSpPr>
          <p:cNvPr id="11" name="TextBox 10">
            <a:extLst>
              <a:ext uri="{FF2B5EF4-FFF2-40B4-BE49-F238E27FC236}">
                <a16:creationId xmlns:a16="http://schemas.microsoft.com/office/drawing/2014/main" id="{572C2B2D-8AB2-4EBF-5019-68415960E953}"/>
              </a:ext>
            </a:extLst>
          </p:cNvPr>
          <p:cNvSpPr txBox="1"/>
          <p:nvPr/>
        </p:nvSpPr>
        <p:spPr>
          <a:xfrm>
            <a:off x="3144846" y="5453732"/>
            <a:ext cx="2390613" cy="1384995"/>
          </a:xfrm>
          <a:prstGeom prst="rect">
            <a:avLst/>
          </a:prstGeom>
          <a:noFill/>
        </p:spPr>
        <p:txBody>
          <a:bodyPr wrap="square" rtlCol="0">
            <a:spAutoFit/>
          </a:bodyPr>
          <a:lstStyle/>
          <a:p>
            <a:r>
              <a:rPr lang="en-US" sz="1400" dirty="0"/>
              <a:t>Result of 10 appointments(30min*2,60min*3,180min*3,300min*1,360min*1) and 2 beds(one with 8 time slots and another with 5 time slots)</a:t>
            </a:r>
          </a:p>
        </p:txBody>
      </p:sp>
      <p:sp>
        <p:nvSpPr>
          <p:cNvPr id="2" name="TextBox 1">
            <a:extLst>
              <a:ext uri="{FF2B5EF4-FFF2-40B4-BE49-F238E27FC236}">
                <a16:creationId xmlns:a16="http://schemas.microsoft.com/office/drawing/2014/main" id="{A57B1883-3A45-E98A-DEF5-28C81E4E4904}"/>
              </a:ext>
            </a:extLst>
          </p:cNvPr>
          <p:cNvSpPr txBox="1"/>
          <p:nvPr/>
        </p:nvSpPr>
        <p:spPr>
          <a:xfrm>
            <a:off x="6096000" y="2498564"/>
            <a:ext cx="5901701" cy="1169551"/>
          </a:xfrm>
          <a:prstGeom prst="rect">
            <a:avLst/>
          </a:prstGeom>
          <a:noFill/>
        </p:spPr>
        <p:txBody>
          <a:bodyPr wrap="square" rtlCol="0">
            <a:spAutoFit/>
          </a:bodyPr>
          <a:lstStyle/>
          <a:p>
            <a:r>
              <a:rPr lang="en-US" sz="1400" dirty="0"/>
              <a:t>They are the result of two cases by using the model 2. We can see that the start time of the appointment does not have to be the start time of the time slot. One time slot can both be split and combined with the next time slot to accommodate an appointment. And more than two time slots can be combined for an appointment.</a:t>
            </a:r>
          </a:p>
        </p:txBody>
      </p:sp>
    </p:spTree>
    <p:extLst>
      <p:ext uri="{BB962C8B-B14F-4D97-AF65-F5344CB8AC3E}">
        <p14:creationId xmlns:p14="http://schemas.microsoft.com/office/powerpoint/2010/main" val="2921436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A236672-5FD2-5831-829D-24BC39082B79}"/>
              </a:ext>
            </a:extLst>
          </p:cNvPr>
          <p:cNvSpPr txBox="1"/>
          <p:nvPr/>
        </p:nvSpPr>
        <p:spPr>
          <a:xfrm>
            <a:off x="214385" y="884621"/>
            <a:ext cx="8429296" cy="369332"/>
          </a:xfrm>
          <a:prstGeom prst="rect">
            <a:avLst/>
          </a:prstGeom>
          <a:noFill/>
        </p:spPr>
        <p:txBody>
          <a:bodyPr wrap="square" rtlCol="0">
            <a:spAutoFit/>
          </a:bodyPr>
          <a:lstStyle/>
          <a:p>
            <a:r>
              <a:rPr lang="en-US" dirty="0"/>
              <a:t>Solution structure of first step: used the example of day 1 in the paper as example</a:t>
            </a:r>
          </a:p>
        </p:txBody>
      </p:sp>
      <p:grpSp>
        <p:nvGrpSpPr>
          <p:cNvPr id="23" name="Group 22">
            <a:extLst>
              <a:ext uri="{FF2B5EF4-FFF2-40B4-BE49-F238E27FC236}">
                <a16:creationId xmlns:a16="http://schemas.microsoft.com/office/drawing/2014/main" id="{F028A5EE-F72E-1FB7-85DA-AB47538EA617}"/>
              </a:ext>
            </a:extLst>
          </p:cNvPr>
          <p:cNvGrpSpPr/>
          <p:nvPr/>
        </p:nvGrpSpPr>
        <p:grpSpPr>
          <a:xfrm>
            <a:off x="214385" y="1625163"/>
            <a:ext cx="11351249" cy="3204261"/>
            <a:chOff x="249080" y="2679805"/>
            <a:chExt cx="10687861" cy="2766542"/>
          </a:xfrm>
        </p:grpSpPr>
        <p:pic>
          <p:nvPicPr>
            <p:cNvPr id="15" name="Picture 14">
              <a:extLst>
                <a:ext uri="{FF2B5EF4-FFF2-40B4-BE49-F238E27FC236}">
                  <a16:creationId xmlns:a16="http://schemas.microsoft.com/office/drawing/2014/main" id="{FB623EC1-6B57-A39B-A668-80793633F045}"/>
                </a:ext>
              </a:extLst>
            </p:cNvPr>
            <p:cNvPicPr>
              <a:picLocks noChangeAspect="1"/>
            </p:cNvPicPr>
            <p:nvPr/>
          </p:nvPicPr>
          <p:blipFill rotWithShape="1">
            <a:blip r:embed="rId2"/>
            <a:srcRect r="49935"/>
            <a:stretch/>
          </p:blipFill>
          <p:spPr>
            <a:xfrm>
              <a:off x="253921" y="2679805"/>
              <a:ext cx="10683020" cy="1395349"/>
            </a:xfrm>
            <a:prstGeom prst="rect">
              <a:avLst/>
            </a:prstGeom>
          </p:spPr>
        </p:pic>
        <p:pic>
          <p:nvPicPr>
            <p:cNvPr id="19" name="Picture 18">
              <a:extLst>
                <a:ext uri="{FF2B5EF4-FFF2-40B4-BE49-F238E27FC236}">
                  <a16:creationId xmlns:a16="http://schemas.microsoft.com/office/drawing/2014/main" id="{CE60E6F4-1521-616A-1208-CB46589FBD9B}"/>
                </a:ext>
              </a:extLst>
            </p:cNvPr>
            <p:cNvPicPr>
              <a:picLocks noChangeAspect="1"/>
            </p:cNvPicPr>
            <p:nvPr/>
          </p:nvPicPr>
          <p:blipFill rotWithShape="1">
            <a:blip r:embed="rId2"/>
            <a:srcRect l="49967" r="6220"/>
            <a:stretch/>
          </p:blipFill>
          <p:spPr>
            <a:xfrm>
              <a:off x="1581912" y="4050792"/>
              <a:ext cx="9355029" cy="1395555"/>
            </a:xfrm>
            <a:prstGeom prst="rect">
              <a:avLst/>
            </a:prstGeom>
          </p:spPr>
        </p:pic>
        <p:pic>
          <p:nvPicPr>
            <p:cNvPr id="22" name="Picture 21">
              <a:extLst>
                <a:ext uri="{FF2B5EF4-FFF2-40B4-BE49-F238E27FC236}">
                  <a16:creationId xmlns:a16="http://schemas.microsoft.com/office/drawing/2014/main" id="{E1F2E29B-1A7E-DD7D-DCE9-0E47BDA95D36}"/>
                </a:ext>
              </a:extLst>
            </p:cNvPr>
            <p:cNvPicPr>
              <a:picLocks noChangeAspect="1"/>
            </p:cNvPicPr>
            <p:nvPr/>
          </p:nvPicPr>
          <p:blipFill rotWithShape="1">
            <a:blip r:embed="rId2"/>
            <a:srcRect r="93754"/>
            <a:stretch/>
          </p:blipFill>
          <p:spPr>
            <a:xfrm>
              <a:off x="249080" y="4050792"/>
              <a:ext cx="1332832" cy="1395349"/>
            </a:xfrm>
            <a:prstGeom prst="rect">
              <a:avLst/>
            </a:prstGeom>
          </p:spPr>
        </p:pic>
      </p:grpSp>
      <p:sp>
        <p:nvSpPr>
          <p:cNvPr id="5" name="TextBox 4">
            <a:extLst>
              <a:ext uri="{FF2B5EF4-FFF2-40B4-BE49-F238E27FC236}">
                <a16:creationId xmlns:a16="http://schemas.microsoft.com/office/drawing/2014/main" id="{B301DE2F-5864-AAFA-BEBD-F5F9C170ACC9}"/>
              </a:ext>
            </a:extLst>
          </p:cNvPr>
          <p:cNvSpPr txBox="1"/>
          <p:nvPr/>
        </p:nvSpPr>
        <p:spPr>
          <a:xfrm>
            <a:off x="214385" y="219372"/>
            <a:ext cx="7259435" cy="461665"/>
          </a:xfrm>
          <a:prstGeom prst="rect">
            <a:avLst/>
          </a:prstGeom>
          <a:noFill/>
        </p:spPr>
        <p:txBody>
          <a:bodyPr wrap="square" rtlCol="0">
            <a:spAutoFit/>
          </a:bodyPr>
          <a:lstStyle/>
          <a:p>
            <a:r>
              <a:rPr lang="zh-CN" altLang="en-US" sz="2400" dirty="0"/>
              <a:t> </a:t>
            </a:r>
            <a:r>
              <a:rPr lang="en-US" altLang="zh-CN" sz="2400" dirty="0"/>
              <a:t>Model 3: two step method</a:t>
            </a:r>
            <a:endParaRPr lang="en-US" sz="2400" dirty="0"/>
          </a:p>
        </p:txBody>
      </p:sp>
      <p:sp>
        <p:nvSpPr>
          <p:cNvPr id="2" name="TextBox 1">
            <a:extLst>
              <a:ext uri="{FF2B5EF4-FFF2-40B4-BE49-F238E27FC236}">
                <a16:creationId xmlns:a16="http://schemas.microsoft.com/office/drawing/2014/main" id="{DCD95C3B-17E8-45F4-AEAE-9B97BCDA278D}"/>
              </a:ext>
            </a:extLst>
          </p:cNvPr>
          <p:cNvSpPr txBox="1"/>
          <p:nvPr/>
        </p:nvSpPr>
        <p:spPr>
          <a:xfrm>
            <a:off x="214385" y="5234715"/>
            <a:ext cx="11198081" cy="738664"/>
          </a:xfrm>
          <a:prstGeom prst="rect">
            <a:avLst/>
          </a:prstGeom>
          <a:noFill/>
        </p:spPr>
        <p:txBody>
          <a:bodyPr wrap="square" rtlCol="0">
            <a:spAutoFit/>
          </a:bodyPr>
          <a:lstStyle/>
          <a:p>
            <a:r>
              <a:rPr lang="en-US" sz="1400" dirty="0"/>
              <a:t>The highlight part is where need to use override policies. The result can only show which appointment should be assigned to which bed, but it’s hard to know what override policies or how many override policies would be used. Also, we can not decide the time based on it. Therefore, we will solve it in the second step.</a:t>
            </a:r>
          </a:p>
        </p:txBody>
      </p:sp>
    </p:spTree>
    <p:extLst>
      <p:ext uri="{BB962C8B-B14F-4D97-AF65-F5344CB8AC3E}">
        <p14:creationId xmlns:p14="http://schemas.microsoft.com/office/powerpoint/2010/main" val="87362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34657A-2FE4-A785-FE66-3A357CB1865B}"/>
              </a:ext>
            </a:extLst>
          </p:cNvPr>
          <p:cNvSpPr txBox="1"/>
          <p:nvPr/>
        </p:nvSpPr>
        <p:spPr>
          <a:xfrm>
            <a:off x="136239" y="208261"/>
            <a:ext cx="4704348" cy="461665"/>
          </a:xfrm>
          <a:prstGeom prst="rect">
            <a:avLst/>
          </a:prstGeom>
          <a:noFill/>
        </p:spPr>
        <p:txBody>
          <a:bodyPr wrap="square" rtlCol="0">
            <a:spAutoFit/>
          </a:bodyPr>
          <a:lstStyle/>
          <a:p>
            <a:r>
              <a:rPr lang="en-US" sz="2400" dirty="0"/>
              <a:t>Models in deterministic case:</a:t>
            </a:r>
          </a:p>
        </p:txBody>
      </p:sp>
      <p:sp>
        <p:nvSpPr>
          <p:cNvPr id="5" name="TextBox 4">
            <a:extLst>
              <a:ext uri="{FF2B5EF4-FFF2-40B4-BE49-F238E27FC236}">
                <a16:creationId xmlns:a16="http://schemas.microsoft.com/office/drawing/2014/main" id="{EE783410-C558-2680-E581-234C678DBAA2}"/>
              </a:ext>
            </a:extLst>
          </p:cNvPr>
          <p:cNvSpPr txBox="1"/>
          <p:nvPr/>
        </p:nvSpPr>
        <p:spPr>
          <a:xfrm>
            <a:off x="510130" y="1031501"/>
            <a:ext cx="5585870" cy="369332"/>
          </a:xfrm>
          <a:prstGeom prst="rect">
            <a:avLst/>
          </a:prstGeom>
          <a:noFill/>
        </p:spPr>
        <p:txBody>
          <a:bodyPr wrap="square" rtlCol="0">
            <a:spAutoFit/>
          </a:bodyPr>
          <a:lstStyle/>
          <a:p>
            <a:r>
              <a:rPr lang="en-US" dirty="0"/>
              <a:t>Model 1: The model in the paper (Huang et al.,2020)</a:t>
            </a:r>
          </a:p>
        </p:txBody>
      </p:sp>
      <p:sp>
        <p:nvSpPr>
          <p:cNvPr id="6" name="TextBox 5">
            <a:extLst>
              <a:ext uri="{FF2B5EF4-FFF2-40B4-BE49-F238E27FC236}">
                <a16:creationId xmlns:a16="http://schemas.microsoft.com/office/drawing/2014/main" id="{AF1D1623-654B-3222-8E4A-8A78F1AD5975}"/>
              </a:ext>
            </a:extLst>
          </p:cNvPr>
          <p:cNvSpPr txBox="1"/>
          <p:nvPr/>
        </p:nvSpPr>
        <p:spPr>
          <a:xfrm>
            <a:off x="1366321" y="1398561"/>
            <a:ext cx="9549749" cy="646331"/>
          </a:xfrm>
          <a:prstGeom prst="rect">
            <a:avLst/>
          </a:prstGeom>
          <a:noFill/>
        </p:spPr>
        <p:txBody>
          <a:bodyPr wrap="square" rtlCol="0">
            <a:spAutoFit/>
          </a:bodyPr>
          <a:lstStyle/>
          <a:p>
            <a:pPr marL="285750" indent="-285750">
              <a:buFont typeface="Arial" panose="020B0604020202020204" pitchFamily="34" charset="0"/>
              <a:buChar char="•"/>
            </a:pPr>
            <a:r>
              <a:rPr lang="en-US" dirty="0"/>
              <a:t>Objective: minimize the number of override policy used</a:t>
            </a:r>
          </a:p>
          <a:p>
            <a:pPr marL="285750" indent="-285750">
              <a:buFont typeface="Arial" panose="020B0604020202020204" pitchFamily="34" charset="0"/>
              <a:buChar char="•"/>
            </a:pPr>
            <a:r>
              <a:rPr lang="en-US" dirty="0"/>
              <a:t>Decision: which policy each time slot in the template uses</a:t>
            </a:r>
          </a:p>
        </p:txBody>
      </p:sp>
      <p:sp>
        <p:nvSpPr>
          <p:cNvPr id="7" name="TextBox 6">
            <a:extLst>
              <a:ext uri="{FF2B5EF4-FFF2-40B4-BE49-F238E27FC236}">
                <a16:creationId xmlns:a16="http://schemas.microsoft.com/office/drawing/2014/main" id="{3427A2E3-5F7C-C622-7226-B7C74DFB4651}"/>
              </a:ext>
            </a:extLst>
          </p:cNvPr>
          <p:cNvSpPr txBox="1"/>
          <p:nvPr/>
        </p:nvSpPr>
        <p:spPr>
          <a:xfrm>
            <a:off x="529390" y="2151045"/>
            <a:ext cx="4523874" cy="369332"/>
          </a:xfrm>
          <a:prstGeom prst="rect">
            <a:avLst/>
          </a:prstGeom>
          <a:noFill/>
        </p:spPr>
        <p:txBody>
          <a:bodyPr wrap="square" rtlCol="0">
            <a:spAutoFit/>
          </a:bodyPr>
          <a:lstStyle/>
          <a:p>
            <a:r>
              <a:rPr lang="en-US" dirty="0"/>
              <a:t>Model 2: Integrated model we purposed</a:t>
            </a:r>
          </a:p>
        </p:txBody>
      </p:sp>
      <p:sp>
        <p:nvSpPr>
          <p:cNvPr id="9" name="TextBox 8">
            <a:extLst>
              <a:ext uri="{FF2B5EF4-FFF2-40B4-BE49-F238E27FC236}">
                <a16:creationId xmlns:a16="http://schemas.microsoft.com/office/drawing/2014/main" id="{9F0771B1-4A9F-CC96-A0A3-F8AB5FC97D5C}"/>
              </a:ext>
            </a:extLst>
          </p:cNvPr>
          <p:cNvSpPr txBox="1"/>
          <p:nvPr/>
        </p:nvSpPr>
        <p:spPr>
          <a:xfrm>
            <a:off x="529390" y="3490862"/>
            <a:ext cx="4523874" cy="369332"/>
          </a:xfrm>
          <a:prstGeom prst="rect">
            <a:avLst/>
          </a:prstGeom>
          <a:noFill/>
        </p:spPr>
        <p:txBody>
          <a:bodyPr wrap="square" rtlCol="0">
            <a:spAutoFit/>
          </a:bodyPr>
          <a:lstStyle/>
          <a:p>
            <a:r>
              <a:rPr lang="en-US" dirty="0"/>
              <a:t>Model 3: Two step methods</a:t>
            </a:r>
          </a:p>
        </p:txBody>
      </p:sp>
      <p:sp>
        <p:nvSpPr>
          <p:cNvPr id="3" name="TextBox 2">
            <a:extLst>
              <a:ext uri="{FF2B5EF4-FFF2-40B4-BE49-F238E27FC236}">
                <a16:creationId xmlns:a16="http://schemas.microsoft.com/office/drawing/2014/main" id="{3D47780E-E729-8F4A-3E7A-F9F8D4F2D6D3}"/>
              </a:ext>
            </a:extLst>
          </p:cNvPr>
          <p:cNvSpPr txBox="1"/>
          <p:nvPr/>
        </p:nvSpPr>
        <p:spPr>
          <a:xfrm>
            <a:off x="1366321" y="2524048"/>
            <a:ext cx="9549749" cy="923330"/>
          </a:xfrm>
          <a:prstGeom prst="rect">
            <a:avLst/>
          </a:prstGeom>
          <a:noFill/>
        </p:spPr>
        <p:txBody>
          <a:bodyPr wrap="square" rtlCol="0">
            <a:spAutoFit/>
          </a:bodyPr>
          <a:lstStyle/>
          <a:p>
            <a:pPr marL="285750" indent="-285750">
              <a:buFont typeface="Arial" panose="020B0604020202020204" pitchFamily="34" charset="0"/>
              <a:buChar char="•"/>
            </a:pPr>
            <a:r>
              <a:rPr lang="en-US" dirty="0"/>
              <a:t>Objective: minimize the number of override policy used</a:t>
            </a:r>
          </a:p>
          <a:p>
            <a:pPr marL="285750" indent="-285750">
              <a:buFont typeface="Arial" panose="020B0604020202020204" pitchFamily="34" charset="0"/>
              <a:buChar char="•"/>
            </a:pPr>
            <a:r>
              <a:rPr lang="en-US" dirty="0"/>
              <a:t>Decision: the start time and the end time of an appointment assigned and which bed the appointment is assigned to</a:t>
            </a:r>
          </a:p>
        </p:txBody>
      </p:sp>
      <p:sp>
        <p:nvSpPr>
          <p:cNvPr id="11" name="TextBox 10">
            <a:extLst>
              <a:ext uri="{FF2B5EF4-FFF2-40B4-BE49-F238E27FC236}">
                <a16:creationId xmlns:a16="http://schemas.microsoft.com/office/drawing/2014/main" id="{14A37C8A-1F90-4FC8-B6A3-E6A0EDEFDB3F}"/>
              </a:ext>
            </a:extLst>
          </p:cNvPr>
          <p:cNvSpPr txBox="1"/>
          <p:nvPr/>
        </p:nvSpPr>
        <p:spPr>
          <a:xfrm>
            <a:off x="1366321" y="5652639"/>
            <a:ext cx="9549749" cy="923330"/>
          </a:xfrm>
          <a:prstGeom prst="rect">
            <a:avLst/>
          </a:prstGeom>
          <a:noFill/>
        </p:spPr>
        <p:txBody>
          <a:bodyPr wrap="square" rtlCol="0">
            <a:spAutoFit/>
          </a:bodyPr>
          <a:lstStyle/>
          <a:p>
            <a:pPr marL="285750" indent="-285750">
              <a:buFont typeface="Arial" panose="020B0604020202020204" pitchFamily="34" charset="0"/>
              <a:buChar char="•"/>
            </a:pPr>
            <a:r>
              <a:rPr lang="en-US" dirty="0"/>
              <a:t>Step 2</a:t>
            </a:r>
          </a:p>
          <a:p>
            <a:pPr marL="742950" lvl="1" indent="-285750">
              <a:buFont typeface="Arial" panose="020B0604020202020204" pitchFamily="34" charset="0"/>
              <a:buChar char="•"/>
            </a:pPr>
            <a:r>
              <a:rPr lang="en-US" dirty="0"/>
              <a:t>Objective: minimize the number of override policy used</a:t>
            </a:r>
          </a:p>
          <a:p>
            <a:pPr marL="742950" lvl="1" indent="-285750">
              <a:buFont typeface="Arial" panose="020B0604020202020204" pitchFamily="34" charset="0"/>
              <a:buChar char="•"/>
            </a:pPr>
            <a:r>
              <a:rPr lang="en-US" dirty="0"/>
              <a:t>Decision: the start time and the end time of an appointment assigned on each bed</a:t>
            </a:r>
          </a:p>
        </p:txBody>
      </p:sp>
      <p:sp>
        <p:nvSpPr>
          <p:cNvPr id="12" name="TextBox 11">
            <a:extLst>
              <a:ext uri="{FF2B5EF4-FFF2-40B4-BE49-F238E27FC236}">
                <a16:creationId xmlns:a16="http://schemas.microsoft.com/office/drawing/2014/main" id="{0C079AC1-55C6-9EFC-6320-D57F65AC820E}"/>
              </a:ext>
            </a:extLst>
          </p:cNvPr>
          <p:cNvSpPr txBox="1"/>
          <p:nvPr/>
        </p:nvSpPr>
        <p:spPr>
          <a:xfrm>
            <a:off x="1366321" y="3903678"/>
            <a:ext cx="954974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Step 1</a:t>
            </a:r>
          </a:p>
          <a:p>
            <a:pPr marL="742950" lvl="1" indent="-285750">
              <a:buFont typeface="Arial" panose="020B0604020202020204" pitchFamily="34" charset="0"/>
              <a:buChar char="•"/>
            </a:pPr>
            <a:r>
              <a:rPr lang="en-US" dirty="0"/>
              <a:t>Objective: </a:t>
            </a:r>
          </a:p>
          <a:p>
            <a:pPr marL="1200150" lvl="2" indent="-285750">
              <a:buFont typeface="Arial" panose="020B0604020202020204" pitchFamily="34" charset="0"/>
              <a:buChar char="•"/>
            </a:pPr>
            <a:r>
              <a:rPr lang="en-US" dirty="0"/>
              <a:t>Minimize the difference between the number of appointment type and the type of the time slot in each bed and the bed used</a:t>
            </a:r>
          </a:p>
          <a:p>
            <a:pPr marL="1200150" lvl="2" indent="-285750">
              <a:buFont typeface="Arial" panose="020B0604020202020204" pitchFamily="34" charset="0"/>
              <a:buChar char="•"/>
            </a:pPr>
            <a:r>
              <a:rPr lang="en-US" dirty="0"/>
              <a:t>Maximize the time slot assigned in each bed</a:t>
            </a:r>
          </a:p>
          <a:p>
            <a:pPr marL="742950" lvl="1" indent="-285750">
              <a:buFont typeface="Arial" panose="020B0604020202020204" pitchFamily="34" charset="0"/>
              <a:buChar char="•"/>
            </a:pPr>
            <a:r>
              <a:rPr lang="en-US" dirty="0"/>
              <a:t>Decision: the number of each type of the appointment assigned to each bed</a:t>
            </a:r>
          </a:p>
        </p:txBody>
      </p:sp>
    </p:spTree>
    <p:extLst>
      <p:ext uri="{BB962C8B-B14F-4D97-AF65-F5344CB8AC3E}">
        <p14:creationId xmlns:p14="http://schemas.microsoft.com/office/powerpoint/2010/main" val="4003137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6DB3-462B-B439-9997-E46CC0CA0244}"/>
              </a:ext>
            </a:extLst>
          </p:cNvPr>
          <p:cNvSpPr>
            <a:spLocks noGrp="1"/>
          </p:cNvSpPr>
          <p:nvPr>
            <p:ph type="title"/>
          </p:nvPr>
        </p:nvSpPr>
        <p:spPr>
          <a:xfrm>
            <a:off x="106649" y="546688"/>
            <a:ext cx="10515600" cy="580805"/>
          </a:xfrm>
        </p:spPr>
        <p:txBody>
          <a:bodyPr>
            <a:normAutofit/>
          </a:bodyPr>
          <a:lstStyle/>
          <a:p>
            <a:r>
              <a:rPr lang="en-US" sz="2800" dirty="0"/>
              <a:t>Model 1 VS Model 2</a:t>
            </a:r>
          </a:p>
        </p:txBody>
      </p:sp>
      <p:graphicFrame>
        <p:nvGraphicFramePr>
          <p:cNvPr id="6" name="Table 5">
            <a:extLst>
              <a:ext uri="{FF2B5EF4-FFF2-40B4-BE49-F238E27FC236}">
                <a16:creationId xmlns:a16="http://schemas.microsoft.com/office/drawing/2014/main" id="{1DDD7B4F-07A9-4082-2022-C35AE6606927}"/>
              </a:ext>
            </a:extLst>
          </p:cNvPr>
          <p:cNvGraphicFramePr>
            <a:graphicFrameLocks noGrp="1"/>
          </p:cNvGraphicFramePr>
          <p:nvPr>
            <p:extLst>
              <p:ext uri="{D42A27DB-BD31-4B8C-83A1-F6EECF244321}">
                <p14:modId xmlns:p14="http://schemas.microsoft.com/office/powerpoint/2010/main" val="3871132839"/>
              </p:ext>
            </p:extLst>
          </p:nvPr>
        </p:nvGraphicFramePr>
        <p:xfrm>
          <a:off x="281139" y="1321904"/>
          <a:ext cx="3470878" cy="4351347"/>
        </p:xfrm>
        <a:graphic>
          <a:graphicData uri="http://schemas.openxmlformats.org/drawingml/2006/table">
            <a:tbl>
              <a:tblPr>
                <a:tableStyleId>{5C22544A-7EE6-4342-B048-85BDC9FD1C3A}</a:tableStyleId>
              </a:tblPr>
              <a:tblGrid>
                <a:gridCol w="809561">
                  <a:extLst>
                    <a:ext uri="{9D8B030D-6E8A-4147-A177-3AD203B41FA5}">
                      <a16:colId xmlns:a16="http://schemas.microsoft.com/office/drawing/2014/main" val="1349538606"/>
                    </a:ext>
                  </a:extLst>
                </a:gridCol>
                <a:gridCol w="1042195">
                  <a:extLst>
                    <a:ext uri="{9D8B030D-6E8A-4147-A177-3AD203B41FA5}">
                      <a16:colId xmlns:a16="http://schemas.microsoft.com/office/drawing/2014/main" val="3947507106"/>
                    </a:ext>
                  </a:extLst>
                </a:gridCol>
                <a:gridCol w="809561">
                  <a:extLst>
                    <a:ext uri="{9D8B030D-6E8A-4147-A177-3AD203B41FA5}">
                      <a16:colId xmlns:a16="http://schemas.microsoft.com/office/drawing/2014/main" val="2269768697"/>
                    </a:ext>
                  </a:extLst>
                </a:gridCol>
                <a:gridCol w="809561">
                  <a:extLst>
                    <a:ext uri="{9D8B030D-6E8A-4147-A177-3AD203B41FA5}">
                      <a16:colId xmlns:a16="http://schemas.microsoft.com/office/drawing/2014/main" val="1086839207"/>
                    </a:ext>
                  </a:extLst>
                </a:gridCol>
              </a:tblGrid>
              <a:tr h="189627">
                <a:tc>
                  <a:txBody>
                    <a:bodyPr/>
                    <a:lstStyle/>
                    <a:p>
                      <a:pPr algn="l" fontAlgn="b"/>
                      <a:r>
                        <a:rPr lang="en-US" sz="1100" u="none" strike="noStrike">
                          <a:effectLst/>
                        </a:rPr>
                        <a:t>plist</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l" fontAlgn="b"/>
                      <a:r>
                        <a:rPr lang="en-US" sz="1100" u="none" strike="noStrike">
                          <a:effectLst/>
                        </a:rPr>
                        <a:t>optimizer_time</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l" fontAlgn="b"/>
                      <a:r>
                        <a:rPr lang="en-US" sz="1100" u="none" strike="noStrike" dirty="0">
                          <a:effectLst/>
                        </a:rPr>
                        <a:t>elapsed time</a:t>
                      </a:r>
                      <a:endParaRPr lang="en-US" sz="1100" b="0" i="0" u="none" strike="noStrike" dirty="0">
                        <a:solidFill>
                          <a:srgbClr val="000000"/>
                        </a:solidFill>
                        <a:effectLst/>
                        <a:latin typeface="Aptos Narrow" panose="020B0004020202020204" pitchFamily="34" charset="0"/>
                      </a:endParaRPr>
                    </a:p>
                  </a:txBody>
                  <a:tcPr marL="8889" marR="8889" marT="8889" marB="0" anchor="b"/>
                </a:tc>
                <a:tc>
                  <a:txBody>
                    <a:bodyPr/>
                    <a:lstStyle/>
                    <a:p>
                      <a:pPr algn="l" fontAlgn="b"/>
                      <a:r>
                        <a:rPr lang="en-US" sz="1100" u="none" strike="noStrike" dirty="0" err="1">
                          <a:effectLst/>
                        </a:rPr>
                        <a:t>obj_value</a:t>
                      </a:r>
                      <a:endParaRPr lang="en-US" sz="1100" b="0" i="0" u="none" strike="noStrike" dirty="0">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2174547605"/>
                  </a:ext>
                </a:extLst>
              </a:tr>
              <a:tr h="189627">
                <a:tc>
                  <a:txBody>
                    <a:bodyPr/>
                    <a:lstStyle/>
                    <a:p>
                      <a:pPr algn="l" fontAlgn="b"/>
                      <a:r>
                        <a:rPr lang="en-US" sz="1100" u="none" strike="noStrike">
                          <a:effectLst/>
                        </a:rPr>
                        <a:t>p1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0.87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dirty="0">
                          <a:effectLst/>
                        </a:rPr>
                        <a:t>6.8618</a:t>
                      </a:r>
                      <a:endParaRPr lang="en-US" sz="1100" b="0" i="0" u="none" strike="noStrike" dirty="0">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16</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710215018"/>
                  </a:ext>
                </a:extLst>
              </a:tr>
              <a:tr h="189627">
                <a:tc>
                  <a:txBody>
                    <a:bodyPr/>
                    <a:lstStyle/>
                    <a:p>
                      <a:pPr algn="l" fontAlgn="b"/>
                      <a:r>
                        <a:rPr lang="en-US" sz="1100" u="none" strike="noStrike">
                          <a:effectLst/>
                        </a:rPr>
                        <a:t>p2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1.12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dirty="0">
                          <a:effectLst/>
                        </a:rPr>
                        <a:t>7.4024</a:t>
                      </a:r>
                      <a:endParaRPr lang="en-US" sz="1100" b="0" i="0" u="none" strike="noStrike" dirty="0">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5</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706533039"/>
                  </a:ext>
                </a:extLst>
              </a:tr>
              <a:tr h="189627">
                <a:tc>
                  <a:txBody>
                    <a:bodyPr/>
                    <a:lstStyle/>
                    <a:p>
                      <a:pPr algn="l" fontAlgn="b"/>
                      <a:r>
                        <a:rPr lang="en-US" sz="1100" u="none" strike="noStrike">
                          <a:effectLst/>
                        </a:rPr>
                        <a:t>p3</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dirty="0">
                          <a:effectLst/>
                        </a:rPr>
                        <a:t>0.94</a:t>
                      </a:r>
                      <a:endParaRPr lang="en-US" sz="1100" b="0" i="0" u="none" strike="noStrike" dirty="0">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7.2228</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27</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808151612"/>
                  </a:ext>
                </a:extLst>
              </a:tr>
              <a:tr h="189627">
                <a:tc>
                  <a:txBody>
                    <a:bodyPr/>
                    <a:lstStyle/>
                    <a:p>
                      <a:pPr algn="l" fontAlgn="b"/>
                      <a:r>
                        <a:rPr lang="en-US" sz="1100" u="none" strike="noStrike">
                          <a:effectLst/>
                        </a:rPr>
                        <a:t>p4</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0.98</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7.1459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16</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2383203554"/>
                  </a:ext>
                </a:extLst>
              </a:tr>
              <a:tr h="179553">
                <a:tc>
                  <a:txBody>
                    <a:bodyPr/>
                    <a:lstStyle/>
                    <a:p>
                      <a:pPr algn="l" fontAlgn="b"/>
                      <a:r>
                        <a:rPr lang="en-US" sz="1100" u="none" strike="noStrike">
                          <a:effectLst/>
                        </a:rPr>
                        <a:t>p5</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1.02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7.0805</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5</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491976166"/>
                  </a:ext>
                </a:extLst>
              </a:tr>
              <a:tr h="189627">
                <a:tc>
                  <a:txBody>
                    <a:bodyPr/>
                    <a:lstStyle/>
                    <a:p>
                      <a:pPr algn="l" fontAlgn="b"/>
                      <a:r>
                        <a:rPr lang="en-US" sz="1100" u="none" strike="noStrike">
                          <a:effectLst/>
                        </a:rPr>
                        <a:t>p6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1.09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6.9887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41</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1742902481"/>
                  </a:ext>
                </a:extLst>
              </a:tr>
              <a:tr h="189627">
                <a:tc>
                  <a:txBody>
                    <a:bodyPr/>
                    <a:lstStyle/>
                    <a:p>
                      <a:pPr algn="l" fontAlgn="b"/>
                      <a:r>
                        <a:rPr lang="en-US" sz="1100" u="none" strike="noStrike">
                          <a:effectLst/>
                        </a:rPr>
                        <a:t>p7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0.98</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6.64</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26</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341746215"/>
                  </a:ext>
                </a:extLst>
              </a:tr>
              <a:tr h="189627">
                <a:tc>
                  <a:txBody>
                    <a:bodyPr/>
                    <a:lstStyle/>
                    <a:p>
                      <a:pPr algn="l" fontAlgn="b"/>
                      <a:r>
                        <a:rPr lang="en-US" sz="1100" u="none" strike="noStrike">
                          <a:effectLst/>
                        </a:rPr>
                        <a:t>p8</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0.91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6.883</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1715187316"/>
                  </a:ext>
                </a:extLst>
              </a:tr>
              <a:tr h="189627">
                <a:tc>
                  <a:txBody>
                    <a:bodyPr/>
                    <a:lstStyle/>
                    <a:p>
                      <a:pPr algn="l" fontAlgn="b"/>
                      <a:r>
                        <a:rPr lang="en-US" sz="1100" u="none" strike="noStrike">
                          <a:effectLst/>
                        </a:rPr>
                        <a:t>p9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0.89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6.81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25</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776622215"/>
                  </a:ext>
                </a:extLst>
              </a:tr>
              <a:tr h="189627">
                <a:tc>
                  <a:txBody>
                    <a:bodyPr/>
                    <a:lstStyle/>
                    <a:p>
                      <a:pPr algn="l" fontAlgn="b"/>
                      <a:r>
                        <a:rPr lang="en-US" sz="1100" u="none" strike="noStrike">
                          <a:effectLst/>
                        </a:rPr>
                        <a:t>p10</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6.6406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27</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534691153"/>
                  </a:ext>
                </a:extLst>
              </a:tr>
              <a:tr h="189627">
                <a:tc>
                  <a:txBody>
                    <a:bodyPr/>
                    <a:lstStyle/>
                    <a:p>
                      <a:pPr algn="l" fontAlgn="b"/>
                      <a:r>
                        <a:rPr lang="en-US" sz="1100" u="none" strike="noStrike">
                          <a:effectLst/>
                        </a:rPr>
                        <a:t>p11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0.86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6.5357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dirty="0">
                          <a:effectLst/>
                        </a:rPr>
                        <a:t>26</a:t>
                      </a:r>
                      <a:endParaRPr lang="en-US" sz="1100" b="0" i="0" u="none" strike="noStrike" dirty="0">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844735575"/>
                  </a:ext>
                </a:extLst>
              </a:tr>
              <a:tr h="189627">
                <a:tc>
                  <a:txBody>
                    <a:bodyPr/>
                    <a:lstStyle/>
                    <a:p>
                      <a:pPr algn="l" fontAlgn="b"/>
                      <a:r>
                        <a:rPr lang="en-US" sz="1100" u="none" strike="noStrike">
                          <a:effectLst/>
                        </a:rPr>
                        <a:t>p12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0.97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6.7411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155059739"/>
                  </a:ext>
                </a:extLst>
              </a:tr>
              <a:tr h="189627">
                <a:tc>
                  <a:txBody>
                    <a:bodyPr/>
                    <a:lstStyle/>
                    <a:p>
                      <a:pPr algn="l" fontAlgn="b"/>
                      <a:r>
                        <a:rPr lang="en-US" sz="1100" u="none" strike="noStrike">
                          <a:effectLst/>
                        </a:rPr>
                        <a:t>p13</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38.56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44.201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77</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477063890"/>
                  </a:ext>
                </a:extLst>
              </a:tr>
              <a:tr h="189627">
                <a:tc>
                  <a:txBody>
                    <a:bodyPr/>
                    <a:lstStyle/>
                    <a:p>
                      <a:pPr algn="l" fontAlgn="b"/>
                      <a:r>
                        <a:rPr lang="en-US" sz="1100" u="none" strike="noStrike">
                          <a:effectLst/>
                        </a:rPr>
                        <a:t>p14</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3.11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8.8959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1034908879"/>
                  </a:ext>
                </a:extLst>
              </a:tr>
              <a:tr h="189627">
                <a:tc>
                  <a:txBody>
                    <a:bodyPr/>
                    <a:lstStyle/>
                    <a:p>
                      <a:pPr algn="l" fontAlgn="b"/>
                      <a:r>
                        <a:rPr lang="en-US" sz="1100" u="none" strike="noStrike">
                          <a:effectLst/>
                        </a:rPr>
                        <a:t>p15</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0.89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6.7845</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15</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1414548058"/>
                  </a:ext>
                </a:extLst>
              </a:tr>
              <a:tr h="189627">
                <a:tc>
                  <a:txBody>
                    <a:bodyPr/>
                    <a:lstStyle/>
                    <a:p>
                      <a:pPr algn="l" fontAlgn="b"/>
                      <a:r>
                        <a:rPr lang="en-US" sz="1100" u="none" strike="noStrike">
                          <a:effectLst/>
                        </a:rPr>
                        <a:t>p16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1.69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7.6622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54</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975684501"/>
                  </a:ext>
                </a:extLst>
              </a:tr>
              <a:tr h="189627">
                <a:tc>
                  <a:txBody>
                    <a:bodyPr/>
                    <a:lstStyle/>
                    <a:p>
                      <a:pPr algn="l" fontAlgn="b"/>
                      <a:r>
                        <a:rPr lang="en-US" sz="1100" u="none" strike="noStrike">
                          <a:effectLst/>
                        </a:rPr>
                        <a:t>p17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0.94</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6.8429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11</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171796972"/>
                  </a:ext>
                </a:extLst>
              </a:tr>
              <a:tr h="189627">
                <a:tc>
                  <a:txBody>
                    <a:bodyPr/>
                    <a:lstStyle/>
                    <a:p>
                      <a:pPr algn="l" fontAlgn="b"/>
                      <a:r>
                        <a:rPr lang="en-US" sz="1100" u="none" strike="noStrike">
                          <a:effectLst/>
                        </a:rPr>
                        <a:t>p18</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0.87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6.871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5</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893064777"/>
                  </a:ext>
                </a:extLst>
              </a:tr>
              <a:tr h="189627">
                <a:tc>
                  <a:txBody>
                    <a:bodyPr/>
                    <a:lstStyle/>
                    <a:p>
                      <a:pPr algn="l" fontAlgn="b"/>
                      <a:r>
                        <a:rPr lang="en-US" sz="1100" u="none" strike="noStrike">
                          <a:effectLst/>
                        </a:rPr>
                        <a:t>p19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1.88</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7.9226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87</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2551099462"/>
                  </a:ext>
                </a:extLst>
              </a:tr>
              <a:tr h="189627">
                <a:tc>
                  <a:txBody>
                    <a:bodyPr/>
                    <a:lstStyle/>
                    <a:p>
                      <a:pPr algn="l" fontAlgn="b"/>
                      <a:r>
                        <a:rPr lang="en-US" sz="1100" u="none" strike="noStrike">
                          <a:effectLst/>
                        </a:rPr>
                        <a:t>p20</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0.83</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7.8503</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31</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2970286790"/>
                  </a:ext>
                </a:extLst>
              </a:tr>
              <a:tr h="189627">
                <a:tc>
                  <a:txBody>
                    <a:bodyPr/>
                    <a:lstStyle/>
                    <a:p>
                      <a:pPr algn="l" fontAlgn="b"/>
                      <a:r>
                        <a:rPr lang="en-US" sz="1100" u="none" strike="noStrike">
                          <a:effectLst/>
                        </a:rPr>
                        <a:t>p21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100.14</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106.2082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60</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1767044974"/>
                  </a:ext>
                </a:extLst>
              </a:tr>
              <a:tr h="189627">
                <a:tc>
                  <a:txBody>
                    <a:bodyPr/>
                    <a:lstStyle/>
                    <a:p>
                      <a:pPr algn="l" fontAlgn="b"/>
                      <a:r>
                        <a:rPr lang="en-US" sz="1100" u="none" strike="noStrike">
                          <a:effectLst/>
                        </a:rPr>
                        <a:t>p22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0.93</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6.6106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814612505"/>
                  </a:ext>
                </a:extLst>
              </a:tr>
            </a:tbl>
          </a:graphicData>
        </a:graphic>
      </p:graphicFrame>
      <p:sp>
        <p:nvSpPr>
          <p:cNvPr id="7" name="TextBox 6">
            <a:extLst>
              <a:ext uri="{FF2B5EF4-FFF2-40B4-BE49-F238E27FC236}">
                <a16:creationId xmlns:a16="http://schemas.microsoft.com/office/drawing/2014/main" id="{918E847B-DC96-5B22-68AE-2470430F1533}"/>
              </a:ext>
            </a:extLst>
          </p:cNvPr>
          <p:cNvSpPr txBox="1"/>
          <p:nvPr/>
        </p:nvSpPr>
        <p:spPr>
          <a:xfrm>
            <a:off x="1245011" y="977420"/>
            <a:ext cx="2809806" cy="369332"/>
          </a:xfrm>
          <a:prstGeom prst="rect">
            <a:avLst/>
          </a:prstGeom>
          <a:noFill/>
        </p:spPr>
        <p:txBody>
          <a:bodyPr wrap="square" rtlCol="0">
            <a:spAutoFit/>
          </a:bodyPr>
          <a:lstStyle/>
          <a:p>
            <a:r>
              <a:rPr lang="en-US" dirty="0"/>
              <a:t>Model 1</a:t>
            </a:r>
          </a:p>
        </p:txBody>
      </p:sp>
      <p:sp>
        <p:nvSpPr>
          <p:cNvPr id="8" name="TextBox 7">
            <a:extLst>
              <a:ext uri="{FF2B5EF4-FFF2-40B4-BE49-F238E27FC236}">
                <a16:creationId xmlns:a16="http://schemas.microsoft.com/office/drawing/2014/main" id="{5A4197B1-AF24-4CAE-83CA-0F228B51CA45}"/>
              </a:ext>
            </a:extLst>
          </p:cNvPr>
          <p:cNvSpPr txBox="1"/>
          <p:nvPr/>
        </p:nvSpPr>
        <p:spPr>
          <a:xfrm>
            <a:off x="4308648" y="1196331"/>
            <a:ext cx="2154621" cy="369332"/>
          </a:xfrm>
          <a:prstGeom prst="rect">
            <a:avLst/>
          </a:prstGeom>
          <a:noFill/>
        </p:spPr>
        <p:txBody>
          <a:bodyPr wrap="square" rtlCol="0">
            <a:spAutoFit/>
          </a:bodyPr>
          <a:lstStyle/>
          <a:p>
            <a:r>
              <a:rPr lang="en-US" dirty="0"/>
              <a:t>Model 2</a:t>
            </a:r>
          </a:p>
        </p:txBody>
      </p:sp>
      <p:graphicFrame>
        <p:nvGraphicFramePr>
          <p:cNvPr id="10" name="Table 9">
            <a:extLst>
              <a:ext uri="{FF2B5EF4-FFF2-40B4-BE49-F238E27FC236}">
                <a16:creationId xmlns:a16="http://schemas.microsoft.com/office/drawing/2014/main" id="{4C7613B3-0B44-779D-7F86-E8C97F62CB83}"/>
              </a:ext>
            </a:extLst>
          </p:cNvPr>
          <p:cNvGraphicFramePr>
            <a:graphicFrameLocks noGrp="1"/>
          </p:cNvGraphicFramePr>
          <p:nvPr>
            <p:extLst>
              <p:ext uri="{D42A27DB-BD31-4B8C-83A1-F6EECF244321}">
                <p14:modId xmlns:p14="http://schemas.microsoft.com/office/powerpoint/2010/main" val="106550089"/>
              </p:ext>
            </p:extLst>
          </p:nvPr>
        </p:nvGraphicFramePr>
        <p:xfrm>
          <a:off x="4282681" y="1632832"/>
          <a:ext cx="7223444" cy="3659505"/>
        </p:xfrm>
        <a:graphic>
          <a:graphicData uri="http://schemas.openxmlformats.org/drawingml/2006/table">
            <a:tbl>
              <a:tblPr>
                <a:tableStyleId>{5C22544A-7EE6-4342-B048-85BDC9FD1C3A}</a:tableStyleId>
              </a:tblPr>
              <a:tblGrid>
                <a:gridCol w="889000">
                  <a:extLst>
                    <a:ext uri="{9D8B030D-6E8A-4147-A177-3AD203B41FA5}">
                      <a16:colId xmlns:a16="http://schemas.microsoft.com/office/drawing/2014/main" val="1675191089"/>
                    </a:ext>
                  </a:extLst>
                </a:gridCol>
                <a:gridCol w="1422400">
                  <a:extLst>
                    <a:ext uri="{9D8B030D-6E8A-4147-A177-3AD203B41FA5}">
                      <a16:colId xmlns:a16="http://schemas.microsoft.com/office/drawing/2014/main" val="1648816030"/>
                    </a:ext>
                  </a:extLst>
                </a:gridCol>
                <a:gridCol w="1270428">
                  <a:extLst>
                    <a:ext uri="{9D8B030D-6E8A-4147-A177-3AD203B41FA5}">
                      <a16:colId xmlns:a16="http://schemas.microsoft.com/office/drawing/2014/main" val="174912"/>
                    </a:ext>
                  </a:extLst>
                </a:gridCol>
                <a:gridCol w="1208314">
                  <a:extLst>
                    <a:ext uri="{9D8B030D-6E8A-4147-A177-3AD203B41FA5}">
                      <a16:colId xmlns:a16="http://schemas.microsoft.com/office/drawing/2014/main" val="3429626259"/>
                    </a:ext>
                  </a:extLst>
                </a:gridCol>
                <a:gridCol w="1317475">
                  <a:extLst>
                    <a:ext uri="{9D8B030D-6E8A-4147-A177-3AD203B41FA5}">
                      <a16:colId xmlns:a16="http://schemas.microsoft.com/office/drawing/2014/main" val="404520184"/>
                    </a:ext>
                  </a:extLst>
                </a:gridCol>
                <a:gridCol w="1115827">
                  <a:extLst>
                    <a:ext uri="{9D8B030D-6E8A-4147-A177-3AD203B41FA5}">
                      <a16:colId xmlns:a16="http://schemas.microsoft.com/office/drawing/2014/main" val="1572302919"/>
                    </a:ext>
                  </a:extLst>
                </a:gridCol>
              </a:tblGrid>
              <a:tr h="203200">
                <a:tc>
                  <a:txBody>
                    <a:bodyPr/>
                    <a:lstStyle/>
                    <a:p>
                      <a:pPr algn="l" fontAlgn="b"/>
                      <a:r>
                        <a:rPr lang="en-US" sz="1200" u="none" strike="noStrike">
                          <a:effectLst/>
                        </a:rPr>
                        <a:t>bed number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 of appointments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 of slot</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elapsed time(s)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optimizer time(s)</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relative gap(%)</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58844460"/>
                  </a:ext>
                </a:extLst>
              </a:tr>
              <a:tr h="203200">
                <a:tc>
                  <a:txBody>
                    <a:bodyPr/>
                    <a:lstStyle/>
                    <a:p>
                      <a:pPr algn="r" fontAlgn="b"/>
                      <a:r>
                        <a:rPr lang="en-US" sz="1200" u="none" strike="noStrike" dirty="0">
                          <a:effectLst/>
                        </a:rPr>
                        <a:t>1</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5</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2 </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0.79107</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0.03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409133415"/>
                  </a:ext>
                </a:extLst>
              </a:tr>
              <a:tr h="203200">
                <a:tc>
                  <a:txBody>
                    <a:bodyPr/>
                    <a:lstStyle/>
                    <a:p>
                      <a:pPr algn="r" fontAlgn="b"/>
                      <a:r>
                        <a:rPr lang="en-US" sz="1200" u="none" strike="noStrike">
                          <a:effectLst/>
                        </a:rPr>
                        <a:t>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5</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0.80692</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0.057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562139728"/>
                  </a:ext>
                </a:extLst>
              </a:tr>
              <a:tr h="203200">
                <a:tc>
                  <a:txBody>
                    <a:bodyPr/>
                    <a:lstStyle/>
                    <a:p>
                      <a:pPr algn="r" fontAlgn="b"/>
                      <a:r>
                        <a:rPr lang="en-US" sz="1200" u="none" strike="noStrike">
                          <a:effectLst/>
                        </a:rPr>
                        <a:t>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10</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1.51314</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0.186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541639228"/>
                  </a:ext>
                </a:extLst>
              </a:tr>
              <a:tr h="203200">
                <a:tc>
                  <a:txBody>
                    <a:bodyPr/>
                    <a:lstStyle/>
                    <a:p>
                      <a:pPr algn="r" fontAlgn="b"/>
                      <a:r>
                        <a:rPr lang="en-US" sz="1200" u="none" strike="noStrike">
                          <a:effectLst/>
                        </a:rPr>
                        <a:t>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10</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2.4865</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0.55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555556195"/>
                  </a:ext>
                </a:extLst>
              </a:tr>
              <a:tr h="203200">
                <a:tc>
                  <a:txBody>
                    <a:bodyPr/>
                    <a:lstStyle/>
                    <a:p>
                      <a:pPr algn="r" fontAlgn="b"/>
                      <a:r>
                        <a:rPr lang="en-US" sz="1200" u="none" strike="noStrike">
                          <a:effectLst/>
                        </a:rPr>
                        <a:t>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15</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3.62549</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0.932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353544235"/>
                  </a:ext>
                </a:extLst>
              </a:tr>
              <a:tr h="203200">
                <a:tc>
                  <a:txBody>
                    <a:bodyPr/>
                    <a:lstStyle/>
                    <a:p>
                      <a:pPr algn="r" fontAlgn="b"/>
                      <a:r>
                        <a:rPr lang="en-US" sz="1200" u="none" strike="noStrike">
                          <a:effectLst/>
                        </a:rPr>
                        <a:t>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5</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5 2 </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1.19488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0.168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145815909"/>
                  </a:ext>
                </a:extLst>
              </a:tr>
              <a:tr h="203200">
                <a:tc>
                  <a:txBody>
                    <a:bodyPr/>
                    <a:lstStyle/>
                    <a:p>
                      <a:pPr algn="r" fontAlgn="b"/>
                      <a:r>
                        <a:rPr lang="en-US" sz="1200" u="none" strike="noStrike">
                          <a:effectLst/>
                        </a:rPr>
                        <a:t>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10</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5 2 </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3.00249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1.428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618868547"/>
                  </a:ext>
                </a:extLst>
              </a:tr>
              <a:tr h="203200">
                <a:tc>
                  <a:txBody>
                    <a:bodyPr/>
                    <a:lstStyle/>
                    <a:p>
                      <a:pPr algn="r" fontAlgn="b"/>
                      <a:r>
                        <a:rPr lang="en-US" sz="1200" u="none" strike="noStrike">
                          <a:effectLst/>
                        </a:rPr>
                        <a:t>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15</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5 2 </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8.4</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5.43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4094351085"/>
                  </a:ext>
                </a:extLst>
              </a:tr>
              <a:tr h="190500">
                <a:tc>
                  <a:txBody>
                    <a:bodyPr/>
                    <a:lstStyle/>
                    <a:p>
                      <a:pPr algn="r" fontAlgn="b"/>
                      <a:r>
                        <a:rPr lang="en-US" sz="1200" u="none" strike="noStrike">
                          <a:effectLst/>
                        </a:rPr>
                        <a:t>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10</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8 5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9.0882</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6.321</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403513479"/>
                  </a:ext>
                </a:extLst>
              </a:tr>
              <a:tr h="215900">
                <a:tc>
                  <a:txBody>
                    <a:bodyPr/>
                    <a:lstStyle/>
                    <a:p>
                      <a:pPr algn="r" fontAlgn="b"/>
                      <a:r>
                        <a:rPr lang="en-US" sz="1200" u="none" strike="noStrike">
                          <a:effectLst/>
                        </a:rPr>
                        <a:t>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8 5</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217.75</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213.5</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dirty="0">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4276274822"/>
                  </a:ext>
                </a:extLst>
              </a:tr>
              <a:tr h="203200">
                <a:tc>
                  <a:txBody>
                    <a:bodyPr/>
                    <a:lstStyle/>
                    <a:p>
                      <a:pPr algn="r" fontAlgn="b"/>
                      <a:r>
                        <a:rPr lang="en-US" sz="1200" u="none" strike="noStrike">
                          <a:effectLst/>
                        </a:rPr>
                        <a:t>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8 5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31.21</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25.65</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11.5</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68762683"/>
                  </a:ext>
                </a:extLst>
              </a:tr>
              <a:tr h="203200">
                <a:tc>
                  <a:txBody>
                    <a:bodyPr/>
                    <a:lstStyle/>
                    <a:p>
                      <a:pPr algn="r" fontAlgn="b"/>
                      <a:r>
                        <a:rPr lang="en-US" sz="1200" u="none" strike="noStrike">
                          <a:effectLst/>
                        </a:rPr>
                        <a:t>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8 5 2 </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18.53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0.000232</a:t>
                      </a:r>
                    </a:p>
                  </a:txBody>
                  <a:tcPr marL="9525" marR="9525" marT="9525" marB="0" anchor="b"/>
                </a:tc>
                <a:extLst>
                  <a:ext uri="{0D108BD9-81ED-4DB2-BD59-A6C34878D82A}">
                    <a16:rowId xmlns:a16="http://schemas.microsoft.com/office/drawing/2014/main" val="3277811806"/>
                  </a:ext>
                </a:extLst>
              </a:tr>
              <a:tr h="203200">
                <a:tc>
                  <a:txBody>
                    <a:bodyPr/>
                    <a:lstStyle/>
                    <a:p>
                      <a:pPr algn="r" fontAlgn="b"/>
                      <a:r>
                        <a:rPr lang="en-US" sz="1200" u="none" strike="noStrike">
                          <a:effectLst/>
                        </a:rPr>
                        <a:t>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8 5 2 </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257.44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252.65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15</a:t>
                      </a:r>
                    </a:p>
                  </a:txBody>
                  <a:tcPr marL="9525" marR="9525" marT="9525" marB="0" anchor="b"/>
                </a:tc>
                <a:extLst>
                  <a:ext uri="{0D108BD9-81ED-4DB2-BD59-A6C34878D82A}">
                    <a16:rowId xmlns:a16="http://schemas.microsoft.com/office/drawing/2014/main" val="2676614167"/>
                  </a:ext>
                </a:extLst>
              </a:tr>
              <a:tr h="203200">
                <a:tc>
                  <a:txBody>
                    <a:bodyPr/>
                    <a:lstStyle/>
                    <a:p>
                      <a:pPr algn="r" fontAlgn="b"/>
                      <a:r>
                        <a:rPr lang="en-US" sz="1200" u="none" strike="noStrike">
                          <a:effectLst/>
                        </a:rPr>
                        <a:t>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8 5 2 </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308.14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301.62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14.9</a:t>
                      </a:r>
                    </a:p>
                  </a:txBody>
                  <a:tcPr marL="9525" marR="9525" marT="9525" marB="0" anchor="b"/>
                </a:tc>
                <a:extLst>
                  <a:ext uri="{0D108BD9-81ED-4DB2-BD59-A6C34878D82A}">
                    <a16:rowId xmlns:a16="http://schemas.microsoft.com/office/drawing/2014/main" val="3545081234"/>
                  </a:ext>
                </a:extLst>
              </a:tr>
              <a:tr h="203200">
                <a:tc>
                  <a:txBody>
                    <a:bodyPr/>
                    <a:lstStyle/>
                    <a:p>
                      <a:pPr algn="r" fontAlgn="b"/>
                      <a:r>
                        <a:rPr lang="en-US" sz="1200" u="none" strike="noStrike">
                          <a:effectLst/>
                        </a:rPr>
                        <a:t>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8 8 7 5 4 </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1396.9743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1674.575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19.8</a:t>
                      </a:r>
                    </a:p>
                  </a:txBody>
                  <a:tcPr marL="9525" marR="9525" marT="9525" marB="0" anchor="b"/>
                </a:tc>
                <a:extLst>
                  <a:ext uri="{0D108BD9-81ED-4DB2-BD59-A6C34878D82A}">
                    <a16:rowId xmlns:a16="http://schemas.microsoft.com/office/drawing/2014/main" val="1702308523"/>
                  </a:ext>
                </a:extLst>
              </a:tr>
              <a:tr h="203200">
                <a:tc>
                  <a:txBody>
                    <a:bodyPr/>
                    <a:lstStyle/>
                    <a:p>
                      <a:pPr algn="r" fontAlgn="b"/>
                      <a:r>
                        <a:rPr lang="en-US" sz="1200" u="none" strike="noStrike">
                          <a:effectLst/>
                        </a:rPr>
                        <a:t>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8 8 7 5 4 3 5 4 4 4 </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252.81501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241.099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a:solidFill>
                            <a:srgbClr val="000000"/>
                          </a:solidFill>
                          <a:effectLst/>
                          <a:highlight>
                            <a:srgbClr val="E7EAED"/>
                          </a:highlight>
                          <a:latin typeface="Aptos" panose="020B0004020202020204" pitchFamily="34" charset="0"/>
                        </a:rPr>
                        <a:t>0.3</a:t>
                      </a:r>
                    </a:p>
                  </a:txBody>
                  <a:tcPr marL="9525" marR="9525" marT="9525" marB="0" anchor="b"/>
                </a:tc>
                <a:extLst>
                  <a:ext uri="{0D108BD9-81ED-4DB2-BD59-A6C34878D82A}">
                    <a16:rowId xmlns:a16="http://schemas.microsoft.com/office/drawing/2014/main" val="2620396041"/>
                  </a:ext>
                </a:extLst>
              </a:tr>
              <a:tr h="203200">
                <a:tc>
                  <a:txBody>
                    <a:bodyPr/>
                    <a:lstStyle/>
                    <a:p>
                      <a:pPr algn="r" fontAlgn="b"/>
                      <a:r>
                        <a:rPr lang="en-US" sz="1200" u="none" strike="noStrike" dirty="0">
                          <a:effectLst/>
                        </a:rPr>
                        <a:t>10</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15</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8 8 7 5 4 3 5 4 4 4 </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318.23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300.2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rtl="0" fontAlgn="b"/>
                      <a:r>
                        <a:rPr lang="en-US" sz="1200" b="0" i="0" u="none" strike="noStrike" dirty="0">
                          <a:solidFill>
                            <a:srgbClr val="000000"/>
                          </a:solidFill>
                          <a:effectLst/>
                          <a:highlight>
                            <a:srgbClr val="E7EAED"/>
                          </a:highlight>
                          <a:latin typeface="Aptos" panose="020B0004020202020204" pitchFamily="34" charset="0"/>
                        </a:rPr>
                        <a:t>20.2</a:t>
                      </a:r>
                    </a:p>
                  </a:txBody>
                  <a:tcPr marL="9525" marR="9525" marT="9525" marB="0" anchor="b"/>
                </a:tc>
                <a:extLst>
                  <a:ext uri="{0D108BD9-81ED-4DB2-BD59-A6C34878D82A}">
                    <a16:rowId xmlns:a16="http://schemas.microsoft.com/office/drawing/2014/main" val="278292180"/>
                  </a:ext>
                </a:extLst>
              </a:tr>
            </a:tbl>
          </a:graphicData>
        </a:graphic>
      </p:graphicFrame>
      <p:sp>
        <p:nvSpPr>
          <p:cNvPr id="3" name="Title 1">
            <a:extLst>
              <a:ext uri="{FF2B5EF4-FFF2-40B4-BE49-F238E27FC236}">
                <a16:creationId xmlns:a16="http://schemas.microsoft.com/office/drawing/2014/main" id="{A7F462DD-B5DA-0B94-FAFA-0450F86155FC}"/>
              </a:ext>
            </a:extLst>
          </p:cNvPr>
          <p:cNvSpPr txBox="1">
            <a:spLocks/>
          </p:cNvSpPr>
          <p:nvPr/>
        </p:nvSpPr>
        <p:spPr>
          <a:xfrm>
            <a:off x="0" y="36626"/>
            <a:ext cx="10515600" cy="5808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Computational result</a:t>
            </a:r>
          </a:p>
        </p:txBody>
      </p:sp>
      <p:sp>
        <p:nvSpPr>
          <p:cNvPr id="4" name="TextBox 3">
            <a:extLst>
              <a:ext uri="{FF2B5EF4-FFF2-40B4-BE49-F238E27FC236}">
                <a16:creationId xmlns:a16="http://schemas.microsoft.com/office/drawing/2014/main" id="{03D8CB22-1666-6F1F-3E14-12D00EF81728}"/>
              </a:ext>
            </a:extLst>
          </p:cNvPr>
          <p:cNvSpPr txBox="1"/>
          <p:nvPr/>
        </p:nvSpPr>
        <p:spPr>
          <a:xfrm>
            <a:off x="281139" y="5740420"/>
            <a:ext cx="11635997" cy="1200329"/>
          </a:xfrm>
          <a:prstGeom prst="rect">
            <a:avLst/>
          </a:prstGeom>
          <a:noFill/>
        </p:spPr>
        <p:txBody>
          <a:bodyPr wrap="square" rtlCol="0">
            <a:spAutoFit/>
          </a:bodyPr>
          <a:lstStyle/>
          <a:p>
            <a:r>
              <a:rPr lang="en-US" dirty="0"/>
              <a:t>The model 1 runs much faster than model 2. The computation time for model 1 does not change a lot besides some complicated cases, while the computation time of model 2 is exponential. When the number of appointment and bed is really low, model 2 works better than model 1. But if  we want to use the clinical data in the paper, model 2 does not work.</a:t>
            </a:r>
          </a:p>
        </p:txBody>
      </p:sp>
    </p:spTree>
    <p:extLst>
      <p:ext uri="{BB962C8B-B14F-4D97-AF65-F5344CB8AC3E}">
        <p14:creationId xmlns:p14="http://schemas.microsoft.com/office/powerpoint/2010/main" val="47939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4CD14E-DA3B-FB13-58F4-910C28FCEA37}"/>
              </a:ext>
            </a:extLst>
          </p:cNvPr>
          <p:cNvSpPr>
            <a:spLocks noGrp="1"/>
          </p:cNvSpPr>
          <p:nvPr>
            <p:ph type="title"/>
          </p:nvPr>
        </p:nvSpPr>
        <p:spPr>
          <a:xfrm>
            <a:off x="673443" y="147132"/>
            <a:ext cx="10515600" cy="771778"/>
          </a:xfrm>
        </p:spPr>
        <p:txBody>
          <a:bodyPr>
            <a:normAutofit/>
          </a:bodyPr>
          <a:lstStyle/>
          <a:p>
            <a:r>
              <a:rPr lang="en-US" sz="2800" dirty="0"/>
              <a:t>Model1 VS Model1’</a:t>
            </a:r>
          </a:p>
        </p:txBody>
      </p:sp>
      <p:graphicFrame>
        <p:nvGraphicFramePr>
          <p:cNvPr id="5" name="Table 4">
            <a:extLst>
              <a:ext uri="{FF2B5EF4-FFF2-40B4-BE49-F238E27FC236}">
                <a16:creationId xmlns:a16="http://schemas.microsoft.com/office/drawing/2014/main" id="{A55EFA3A-9BC3-CEB4-E99A-189252756263}"/>
              </a:ext>
            </a:extLst>
          </p:cNvPr>
          <p:cNvGraphicFramePr>
            <a:graphicFrameLocks noGrp="1"/>
          </p:cNvGraphicFramePr>
          <p:nvPr>
            <p:extLst>
              <p:ext uri="{D42A27DB-BD31-4B8C-83A1-F6EECF244321}">
                <p14:modId xmlns:p14="http://schemas.microsoft.com/office/powerpoint/2010/main" val="2269187294"/>
              </p:ext>
            </p:extLst>
          </p:nvPr>
        </p:nvGraphicFramePr>
        <p:xfrm>
          <a:off x="673443" y="1253334"/>
          <a:ext cx="4870622" cy="4351332"/>
        </p:xfrm>
        <a:graphic>
          <a:graphicData uri="http://schemas.openxmlformats.org/drawingml/2006/table">
            <a:tbl>
              <a:tblPr>
                <a:tableStyleId>{5C22544A-7EE6-4342-B048-85BDC9FD1C3A}</a:tableStyleId>
              </a:tblPr>
              <a:tblGrid>
                <a:gridCol w="560072">
                  <a:extLst>
                    <a:ext uri="{9D8B030D-6E8A-4147-A177-3AD203B41FA5}">
                      <a16:colId xmlns:a16="http://schemas.microsoft.com/office/drawing/2014/main" val="2780123015"/>
                    </a:ext>
                  </a:extLst>
                </a:gridCol>
                <a:gridCol w="1253494">
                  <a:extLst>
                    <a:ext uri="{9D8B030D-6E8A-4147-A177-3AD203B41FA5}">
                      <a16:colId xmlns:a16="http://schemas.microsoft.com/office/drawing/2014/main" val="3482358950"/>
                    </a:ext>
                  </a:extLst>
                </a:gridCol>
                <a:gridCol w="1093473">
                  <a:extLst>
                    <a:ext uri="{9D8B030D-6E8A-4147-A177-3AD203B41FA5}">
                      <a16:colId xmlns:a16="http://schemas.microsoft.com/office/drawing/2014/main" val="4232189671"/>
                    </a:ext>
                  </a:extLst>
                </a:gridCol>
                <a:gridCol w="1013462">
                  <a:extLst>
                    <a:ext uri="{9D8B030D-6E8A-4147-A177-3AD203B41FA5}">
                      <a16:colId xmlns:a16="http://schemas.microsoft.com/office/drawing/2014/main" val="3504148259"/>
                    </a:ext>
                  </a:extLst>
                </a:gridCol>
                <a:gridCol w="950121">
                  <a:extLst>
                    <a:ext uri="{9D8B030D-6E8A-4147-A177-3AD203B41FA5}">
                      <a16:colId xmlns:a16="http://schemas.microsoft.com/office/drawing/2014/main" val="1989229316"/>
                    </a:ext>
                  </a:extLst>
                </a:gridCol>
              </a:tblGrid>
              <a:tr h="248004">
                <a:tc>
                  <a:txBody>
                    <a:bodyPr/>
                    <a:lstStyle/>
                    <a:p>
                      <a:pPr algn="l" fontAlgn="b"/>
                      <a:r>
                        <a:rPr lang="en-US" sz="1100" u="none" strike="noStrike">
                          <a:effectLst/>
                        </a:rPr>
                        <a:t>str_p</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r>
                        <a:rPr lang="en-US" sz="1100" u="none" strike="noStrike" dirty="0" err="1">
                          <a:effectLst/>
                        </a:rPr>
                        <a:t>optimizer_time</a:t>
                      </a:r>
                      <a:endParaRPr lang="en-US" sz="1100" b="0" i="0" u="none" strike="noStrike" dirty="0">
                        <a:solidFill>
                          <a:srgbClr val="000000"/>
                        </a:solidFill>
                        <a:effectLst/>
                        <a:latin typeface="Aptos Narrow" panose="020B0004020202020204" pitchFamily="34" charset="0"/>
                      </a:endParaRPr>
                    </a:p>
                  </a:txBody>
                  <a:tcPr marL="8455" marR="8455" marT="8455" marB="0" anchor="b"/>
                </a:tc>
                <a:tc>
                  <a:txBody>
                    <a:bodyPr/>
                    <a:lstStyle/>
                    <a:p>
                      <a:pPr algn="l" fontAlgn="b"/>
                      <a:r>
                        <a:rPr lang="en-US" sz="1100" u="none" strike="noStrike">
                          <a:effectLst/>
                        </a:rPr>
                        <a:t>elapsed time</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r>
                        <a:rPr lang="en-US" sz="1100" u="none" strike="noStrike">
                          <a:effectLst/>
                        </a:rPr>
                        <a:t>obj_value</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r>
                        <a:rPr lang="en-US" sz="1100" u="none" strike="noStrike">
                          <a:effectLst/>
                        </a:rPr>
                        <a:t>relative gap</a:t>
                      </a:r>
                      <a:endParaRPr lang="en-US" sz="1100" b="0" i="0" u="none" strike="noStrike">
                        <a:solidFill>
                          <a:srgbClr val="000000"/>
                        </a:solidFill>
                        <a:effectLst/>
                        <a:latin typeface="Aptos Narrow" panose="020B0004020202020204" pitchFamily="34" charset="0"/>
                      </a:endParaRPr>
                    </a:p>
                  </a:txBody>
                  <a:tcPr marL="8455" marR="8455" marT="8455" marB="0" anchor="b"/>
                </a:tc>
                <a:extLst>
                  <a:ext uri="{0D108BD9-81ED-4DB2-BD59-A6C34878D82A}">
                    <a16:rowId xmlns:a16="http://schemas.microsoft.com/office/drawing/2014/main" val="2028145002"/>
                  </a:ext>
                </a:extLst>
              </a:tr>
              <a:tr h="180366">
                <a:tc>
                  <a:txBody>
                    <a:bodyPr/>
                    <a:lstStyle/>
                    <a:p>
                      <a:pPr algn="l" fontAlgn="b"/>
                      <a:r>
                        <a:rPr lang="en-US" sz="1100" u="none" strike="noStrike">
                          <a:effectLst/>
                        </a:rPr>
                        <a:t>p1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1.81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10.2693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1015335267"/>
                  </a:ext>
                </a:extLst>
              </a:tr>
              <a:tr h="180366">
                <a:tc>
                  <a:txBody>
                    <a:bodyPr/>
                    <a:lstStyle/>
                    <a:p>
                      <a:pPr algn="l" fontAlgn="b"/>
                      <a:r>
                        <a:rPr lang="en-US" sz="1100" u="none" strike="noStrike">
                          <a:effectLst/>
                        </a:rPr>
                        <a:t>p2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993.13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1000.5099</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35.99999998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279652218"/>
                  </a:ext>
                </a:extLst>
              </a:tr>
              <a:tr h="180366">
                <a:tc>
                  <a:txBody>
                    <a:bodyPr/>
                    <a:lstStyle/>
                    <a:p>
                      <a:pPr algn="l" fontAlgn="b"/>
                      <a:r>
                        <a:rPr lang="en-US" sz="1100" u="none" strike="noStrike">
                          <a:effectLst/>
                        </a:rPr>
                        <a:t>p3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42.15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dirty="0">
                          <a:effectLst/>
                        </a:rPr>
                        <a:t>49.5648</a:t>
                      </a:r>
                      <a:endParaRPr lang="en-US" sz="1100" b="0" i="0" u="none" strike="noStrike" dirty="0">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37</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804367898"/>
                  </a:ext>
                </a:extLst>
              </a:tr>
              <a:tr h="180366">
                <a:tc>
                  <a:txBody>
                    <a:bodyPr/>
                    <a:lstStyle/>
                    <a:p>
                      <a:pPr algn="l" fontAlgn="b"/>
                      <a:r>
                        <a:rPr lang="en-US" sz="1100" u="none" strike="noStrike">
                          <a:effectLst/>
                        </a:rPr>
                        <a:t>p4</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1.08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8.2572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337038492"/>
                  </a:ext>
                </a:extLst>
              </a:tr>
              <a:tr h="180366">
                <a:tc>
                  <a:txBody>
                    <a:bodyPr/>
                    <a:lstStyle/>
                    <a:p>
                      <a:pPr algn="l" fontAlgn="b"/>
                      <a:r>
                        <a:rPr lang="en-US" sz="1100" u="none" strike="noStrike">
                          <a:effectLst/>
                        </a:rPr>
                        <a:t>p5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1.47</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dirty="0">
                          <a:effectLst/>
                        </a:rPr>
                        <a:t>8.5395</a:t>
                      </a:r>
                      <a:endParaRPr lang="en-US" sz="1100" b="0" i="0" u="none" strike="noStrike" dirty="0">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10</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976444213"/>
                  </a:ext>
                </a:extLst>
              </a:tr>
              <a:tr h="180366">
                <a:tc>
                  <a:txBody>
                    <a:bodyPr/>
                    <a:lstStyle/>
                    <a:p>
                      <a:pPr algn="l" fontAlgn="b"/>
                      <a:r>
                        <a:rPr lang="en-US" sz="1100" u="none" strike="noStrike">
                          <a:effectLst/>
                        </a:rPr>
                        <a:t>p6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1201.16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1208.6941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110</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142466132"/>
                  </a:ext>
                </a:extLst>
              </a:tr>
              <a:tr h="180366">
                <a:tc>
                  <a:txBody>
                    <a:bodyPr/>
                    <a:lstStyle/>
                    <a:p>
                      <a:pPr algn="l" fontAlgn="b"/>
                      <a:r>
                        <a:rPr lang="en-US" sz="1100" u="none" strike="noStrike">
                          <a:effectLst/>
                        </a:rPr>
                        <a:t>p7</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2323.93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2331.2045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215235690"/>
                  </a:ext>
                </a:extLst>
              </a:tr>
              <a:tr h="180366">
                <a:tc>
                  <a:txBody>
                    <a:bodyPr/>
                    <a:lstStyle/>
                    <a:p>
                      <a:pPr algn="l" fontAlgn="b"/>
                      <a:r>
                        <a:rPr lang="en-US" sz="1100" u="none" strike="noStrike">
                          <a:effectLst/>
                        </a:rPr>
                        <a:t>p8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1.54</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8.765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324023397"/>
                  </a:ext>
                </a:extLst>
              </a:tr>
              <a:tr h="180366">
                <a:tc>
                  <a:txBody>
                    <a:bodyPr/>
                    <a:lstStyle/>
                    <a:p>
                      <a:pPr algn="l" fontAlgn="b"/>
                      <a:r>
                        <a:rPr lang="en-US" sz="1100" u="none" strike="noStrike">
                          <a:effectLst/>
                        </a:rPr>
                        <a:t>p9</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0.95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7.8374</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004621383"/>
                  </a:ext>
                </a:extLst>
              </a:tr>
              <a:tr h="180366">
                <a:tc>
                  <a:txBody>
                    <a:bodyPr/>
                    <a:lstStyle/>
                    <a:p>
                      <a:pPr algn="l" fontAlgn="b"/>
                      <a:r>
                        <a:rPr lang="en-US" sz="1100" u="none" strike="noStrike">
                          <a:effectLst/>
                        </a:rPr>
                        <a:t>p10</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2.39</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9.5238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27</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612885300"/>
                  </a:ext>
                </a:extLst>
              </a:tr>
              <a:tr h="191639">
                <a:tc>
                  <a:txBody>
                    <a:bodyPr/>
                    <a:lstStyle/>
                    <a:p>
                      <a:pPr algn="l" fontAlgn="b"/>
                      <a:r>
                        <a:rPr lang="en-US" sz="1100" u="none" strike="noStrike">
                          <a:effectLst/>
                        </a:rPr>
                        <a:t>p11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1219.05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1225.9994</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46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477256380"/>
                  </a:ext>
                </a:extLst>
              </a:tr>
              <a:tr h="191639">
                <a:tc>
                  <a:txBody>
                    <a:bodyPr/>
                    <a:lstStyle/>
                    <a:p>
                      <a:pPr algn="l" fontAlgn="b"/>
                      <a:r>
                        <a:rPr lang="en-US" sz="1100" u="none" strike="noStrike">
                          <a:effectLst/>
                        </a:rPr>
                        <a:t>p12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1.39</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8.5538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5.999999653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1133580067"/>
                  </a:ext>
                </a:extLst>
              </a:tr>
              <a:tr h="191639">
                <a:tc>
                  <a:txBody>
                    <a:bodyPr/>
                    <a:lstStyle/>
                    <a:p>
                      <a:pPr algn="l" fontAlgn="b"/>
                      <a:r>
                        <a:rPr lang="en-US" sz="1100" u="none" strike="noStrike">
                          <a:effectLst/>
                        </a:rPr>
                        <a:t>p13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dirty="0">
                          <a:effectLst/>
                        </a:rPr>
                        <a:t>2909.4</a:t>
                      </a:r>
                      <a:endParaRPr lang="en-US" sz="1100" b="0" i="0" u="none" strike="noStrike" dirty="0">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27.9</a:t>
                      </a:r>
                    </a:p>
                  </a:txBody>
                  <a:tcPr marL="9525" marR="9525" marT="9525" marB="0" anchor="b"/>
                </a:tc>
                <a:extLst>
                  <a:ext uri="{0D108BD9-81ED-4DB2-BD59-A6C34878D82A}">
                    <a16:rowId xmlns:a16="http://schemas.microsoft.com/office/drawing/2014/main" val="436196205"/>
                  </a:ext>
                </a:extLst>
              </a:tr>
              <a:tr h="191639">
                <a:tc>
                  <a:txBody>
                    <a:bodyPr/>
                    <a:lstStyle/>
                    <a:p>
                      <a:pPr algn="l" fontAlgn="b"/>
                      <a:r>
                        <a:rPr lang="en-US" sz="1100" u="none" strike="noStrike">
                          <a:effectLst/>
                        </a:rPr>
                        <a:t>p14</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dirty="0">
                          <a:effectLst/>
                        </a:rPr>
                        <a:t>20556.1</a:t>
                      </a:r>
                      <a:endParaRPr lang="en-US" sz="1100" b="0" i="0" u="none" strike="noStrike" dirty="0">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39.2</a:t>
                      </a:r>
                    </a:p>
                  </a:txBody>
                  <a:tcPr marL="9525" marR="9525" marT="9525" marB="0" anchor="b"/>
                </a:tc>
                <a:extLst>
                  <a:ext uri="{0D108BD9-81ED-4DB2-BD59-A6C34878D82A}">
                    <a16:rowId xmlns:a16="http://schemas.microsoft.com/office/drawing/2014/main" val="1379231908"/>
                  </a:ext>
                </a:extLst>
              </a:tr>
              <a:tr h="191639">
                <a:tc>
                  <a:txBody>
                    <a:bodyPr/>
                    <a:lstStyle/>
                    <a:p>
                      <a:pPr algn="l" fontAlgn="b"/>
                      <a:r>
                        <a:rPr lang="en-US" sz="1100" u="none" strike="noStrike">
                          <a:effectLst/>
                        </a:rPr>
                        <a:t>p15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dirty="0">
                          <a:effectLst/>
                        </a:rPr>
                        <a:t>26622.8</a:t>
                      </a:r>
                      <a:endParaRPr lang="en-US" sz="1100" b="0" i="0" u="none" strike="noStrike" dirty="0">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14.5</a:t>
                      </a:r>
                    </a:p>
                  </a:txBody>
                  <a:tcPr marL="9525" marR="9525" marT="9525" marB="0" anchor="b"/>
                </a:tc>
                <a:extLst>
                  <a:ext uri="{0D108BD9-81ED-4DB2-BD59-A6C34878D82A}">
                    <a16:rowId xmlns:a16="http://schemas.microsoft.com/office/drawing/2014/main" val="3182198931"/>
                  </a:ext>
                </a:extLst>
              </a:tr>
              <a:tr h="191639">
                <a:tc>
                  <a:txBody>
                    <a:bodyPr/>
                    <a:lstStyle/>
                    <a:p>
                      <a:pPr algn="l" fontAlgn="b"/>
                      <a:r>
                        <a:rPr lang="en-US" sz="1100" u="none" strike="noStrike">
                          <a:effectLst/>
                        </a:rPr>
                        <a:t>p16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dirty="0">
                          <a:effectLst/>
                        </a:rPr>
                        <a:t>2301.9</a:t>
                      </a:r>
                      <a:endParaRPr lang="en-US" sz="1100" b="0" i="0" u="none" strike="noStrike" dirty="0">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15.1</a:t>
                      </a:r>
                    </a:p>
                  </a:txBody>
                  <a:tcPr marL="9525" marR="9525" marT="9525" marB="0" anchor="b"/>
                </a:tc>
                <a:extLst>
                  <a:ext uri="{0D108BD9-81ED-4DB2-BD59-A6C34878D82A}">
                    <a16:rowId xmlns:a16="http://schemas.microsoft.com/office/drawing/2014/main" val="700702008"/>
                  </a:ext>
                </a:extLst>
              </a:tr>
              <a:tr h="191639">
                <a:tc>
                  <a:txBody>
                    <a:bodyPr/>
                    <a:lstStyle/>
                    <a:p>
                      <a:pPr algn="l" fontAlgn="b"/>
                      <a:r>
                        <a:rPr lang="en-US" sz="1100" u="none" strike="noStrike">
                          <a:effectLst/>
                        </a:rPr>
                        <a:t>p17</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1.91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11.11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001309897"/>
                  </a:ext>
                </a:extLst>
              </a:tr>
              <a:tr h="191639">
                <a:tc>
                  <a:txBody>
                    <a:bodyPr/>
                    <a:lstStyle/>
                    <a:p>
                      <a:pPr algn="l" fontAlgn="b"/>
                      <a:r>
                        <a:rPr lang="en-US" sz="1100" u="none" strike="noStrike">
                          <a:effectLst/>
                        </a:rPr>
                        <a:t>p18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0.83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8.2656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40127276"/>
                  </a:ext>
                </a:extLst>
              </a:tr>
              <a:tr h="191639">
                <a:tc>
                  <a:txBody>
                    <a:bodyPr/>
                    <a:lstStyle/>
                    <a:p>
                      <a:pPr algn="l" fontAlgn="b"/>
                      <a:r>
                        <a:rPr lang="en-US" sz="1100" u="none" strike="noStrike">
                          <a:effectLst/>
                        </a:rPr>
                        <a:t>p19</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1295.6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16.1</a:t>
                      </a:r>
                    </a:p>
                  </a:txBody>
                  <a:tcPr marL="9525" marR="9525" marT="9525" marB="0" anchor="b"/>
                </a:tc>
                <a:extLst>
                  <a:ext uri="{0D108BD9-81ED-4DB2-BD59-A6C34878D82A}">
                    <a16:rowId xmlns:a16="http://schemas.microsoft.com/office/drawing/2014/main" val="2430909110"/>
                  </a:ext>
                </a:extLst>
              </a:tr>
              <a:tr h="191639">
                <a:tc>
                  <a:txBody>
                    <a:bodyPr/>
                    <a:lstStyle/>
                    <a:p>
                      <a:pPr algn="l" fontAlgn="b"/>
                      <a:r>
                        <a:rPr lang="en-US" sz="1100" u="none" strike="noStrike">
                          <a:effectLst/>
                        </a:rPr>
                        <a:t>p20</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561.49</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570.7452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46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699169972"/>
                  </a:ext>
                </a:extLst>
              </a:tr>
              <a:tr h="191639">
                <a:tc>
                  <a:txBody>
                    <a:bodyPr/>
                    <a:lstStyle/>
                    <a:p>
                      <a:pPr algn="l" fontAlgn="b"/>
                      <a:r>
                        <a:rPr lang="en-US" sz="1100" u="none" strike="noStrike">
                          <a:effectLst/>
                        </a:rPr>
                        <a:t>p21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2326.2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26.8</a:t>
                      </a:r>
                    </a:p>
                  </a:txBody>
                  <a:tcPr marL="9525" marR="9525" marT="9525" marB="0" anchor="b"/>
                </a:tc>
                <a:extLst>
                  <a:ext uri="{0D108BD9-81ED-4DB2-BD59-A6C34878D82A}">
                    <a16:rowId xmlns:a16="http://schemas.microsoft.com/office/drawing/2014/main" val="751036135"/>
                  </a:ext>
                </a:extLst>
              </a:tr>
              <a:tr h="191639">
                <a:tc>
                  <a:txBody>
                    <a:bodyPr/>
                    <a:lstStyle/>
                    <a:p>
                      <a:pPr algn="l" fontAlgn="b"/>
                      <a:r>
                        <a:rPr lang="en-US" sz="1100" u="none" strike="noStrike">
                          <a:effectLst/>
                        </a:rPr>
                        <a:t>p22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606.32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615.7286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30</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dirty="0">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157101602"/>
                  </a:ext>
                </a:extLst>
              </a:tr>
            </a:tbl>
          </a:graphicData>
        </a:graphic>
      </p:graphicFrame>
      <p:graphicFrame>
        <p:nvGraphicFramePr>
          <p:cNvPr id="6" name="Table 5">
            <a:extLst>
              <a:ext uri="{FF2B5EF4-FFF2-40B4-BE49-F238E27FC236}">
                <a16:creationId xmlns:a16="http://schemas.microsoft.com/office/drawing/2014/main" id="{DC357C7F-EB96-B556-4AE9-34F92782C094}"/>
              </a:ext>
            </a:extLst>
          </p:cNvPr>
          <p:cNvGraphicFramePr>
            <a:graphicFrameLocks noGrp="1"/>
          </p:cNvGraphicFramePr>
          <p:nvPr>
            <p:extLst>
              <p:ext uri="{D42A27DB-BD31-4B8C-83A1-F6EECF244321}">
                <p14:modId xmlns:p14="http://schemas.microsoft.com/office/powerpoint/2010/main" val="3636670058"/>
              </p:ext>
            </p:extLst>
          </p:nvPr>
        </p:nvGraphicFramePr>
        <p:xfrm>
          <a:off x="6758782" y="1253334"/>
          <a:ext cx="3244289" cy="4351347"/>
        </p:xfrm>
        <a:graphic>
          <a:graphicData uri="http://schemas.openxmlformats.org/drawingml/2006/table">
            <a:tbl>
              <a:tblPr>
                <a:tableStyleId>{5C22544A-7EE6-4342-B048-85BDC9FD1C3A}</a:tableStyleId>
              </a:tblPr>
              <a:tblGrid>
                <a:gridCol w="481915">
                  <a:extLst>
                    <a:ext uri="{9D8B030D-6E8A-4147-A177-3AD203B41FA5}">
                      <a16:colId xmlns:a16="http://schemas.microsoft.com/office/drawing/2014/main" val="1349538606"/>
                    </a:ext>
                  </a:extLst>
                </a:gridCol>
                <a:gridCol w="1070209">
                  <a:extLst>
                    <a:ext uri="{9D8B030D-6E8A-4147-A177-3AD203B41FA5}">
                      <a16:colId xmlns:a16="http://schemas.microsoft.com/office/drawing/2014/main" val="3947507106"/>
                    </a:ext>
                  </a:extLst>
                </a:gridCol>
                <a:gridCol w="893379">
                  <a:extLst>
                    <a:ext uri="{9D8B030D-6E8A-4147-A177-3AD203B41FA5}">
                      <a16:colId xmlns:a16="http://schemas.microsoft.com/office/drawing/2014/main" val="2269768697"/>
                    </a:ext>
                  </a:extLst>
                </a:gridCol>
                <a:gridCol w="798786">
                  <a:extLst>
                    <a:ext uri="{9D8B030D-6E8A-4147-A177-3AD203B41FA5}">
                      <a16:colId xmlns:a16="http://schemas.microsoft.com/office/drawing/2014/main" val="1086839207"/>
                    </a:ext>
                  </a:extLst>
                </a:gridCol>
              </a:tblGrid>
              <a:tr h="189627">
                <a:tc>
                  <a:txBody>
                    <a:bodyPr/>
                    <a:lstStyle/>
                    <a:p>
                      <a:pPr algn="l" fontAlgn="b"/>
                      <a:r>
                        <a:rPr lang="en-US" sz="1100" u="none" strike="noStrike">
                          <a:effectLst/>
                        </a:rPr>
                        <a:t>plist</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l" fontAlgn="b"/>
                      <a:r>
                        <a:rPr lang="en-US" sz="1100" u="none" strike="noStrike" dirty="0" err="1">
                          <a:effectLst/>
                        </a:rPr>
                        <a:t>optimizer_time</a:t>
                      </a:r>
                      <a:endParaRPr lang="en-US" sz="1100" b="0" i="0" u="none" strike="noStrike" dirty="0">
                        <a:solidFill>
                          <a:srgbClr val="000000"/>
                        </a:solidFill>
                        <a:effectLst/>
                        <a:latin typeface="Aptos Narrow" panose="020B0004020202020204" pitchFamily="34" charset="0"/>
                      </a:endParaRPr>
                    </a:p>
                  </a:txBody>
                  <a:tcPr marL="8889" marR="8889" marT="8889" marB="0" anchor="b"/>
                </a:tc>
                <a:tc>
                  <a:txBody>
                    <a:bodyPr/>
                    <a:lstStyle/>
                    <a:p>
                      <a:pPr algn="l" fontAlgn="b"/>
                      <a:r>
                        <a:rPr lang="en-US" sz="1100" u="none" strike="noStrike" dirty="0">
                          <a:effectLst/>
                        </a:rPr>
                        <a:t>elapsed time</a:t>
                      </a:r>
                      <a:endParaRPr lang="en-US" sz="1100" b="0" i="0" u="none" strike="noStrike" dirty="0">
                        <a:solidFill>
                          <a:srgbClr val="000000"/>
                        </a:solidFill>
                        <a:effectLst/>
                        <a:latin typeface="Aptos Narrow" panose="020B0004020202020204" pitchFamily="34" charset="0"/>
                      </a:endParaRPr>
                    </a:p>
                  </a:txBody>
                  <a:tcPr marL="8889" marR="8889" marT="8889" marB="0" anchor="b"/>
                </a:tc>
                <a:tc>
                  <a:txBody>
                    <a:bodyPr/>
                    <a:lstStyle/>
                    <a:p>
                      <a:pPr algn="l" fontAlgn="b"/>
                      <a:r>
                        <a:rPr lang="en-US" sz="1100" u="none" strike="noStrike" dirty="0" err="1">
                          <a:effectLst/>
                        </a:rPr>
                        <a:t>obj_value</a:t>
                      </a:r>
                      <a:endParaRPr lang="en-US" sz="1100" b="0" i="0" u="none" strike="noStrike" dirty="0">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2174547605"/>
                  </a:ext>
                </a:extLst>
              </a:tr>
              <a:tr h="189627">
                <a:tc>
                  <a:txBody>
                    <a:bodyPr/>
                    <a:lstStyle/>
                    <a:p>
                      <a:pPr algn="l" fontAlgn="b"/>
                      <a:r>
                        <a:rPr lang="en-US" sz="1100" u="none" strike="noStrike">
                          <a:effectLst/>
                        </a:rPr>
                        <a:t>p1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0.87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6.8618</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16</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710215018"/>
                  </a:ext>
                </a:extLst>
              </a:tr>
              <a:tr h="189627">
                <a:tc>
                  <a:txBody>
                    <a:bodyPr/>
                    <a:lstStyle/>
                    <a:p>
                      <a:pPr algn="l" fontAlgn="b"/>
                      <a:r>
                        <a:rPr lang="en-US" sz="1100" u="none" strike="noStrike">
                          <a:effectLst/>
                        </a:rPr>
                        <a:t>p2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1.12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7.4024</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5</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706533039"/>
                  </a:ext>
                </a:extLst>
              </a:tr>
              <a:tr h="189627">
                <a:tc>
                  <a:txBody>
                    <a:bodyPr/>
                    <a:lstStyle/>
                    <a:p>
                      <a:pPr algn="l" fontAlgn="b"/>
                      <a:r>
                        <a:rPr lang="en-US" sz="1100" u="none" strike="noStrike">
                          <a:effectLst/>
                        </a:rPr>
                        <a:t>p3</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dirty="0">
                          <a:effectLst/>
                        </a:rPr>
                        <a:t>0.94</a:t>
                      </a:r>
                      <a:endParaRPr lang="en-US" sz="1100" b="0" i="0" u="none" strike="noStrike" dirty="0">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7.2228</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dirty="0">
                          <a:effectLst/>
                        </a:rPr>
                        <a:t>27</a:t>
                      </a:r>
                      <a:endParaRPr lang="en-US" sz="1100" b="0" i="0" u="none" strike="noStrike" dirty="0">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808151612"/>
                  </a:ext>
                </a:extLst>
              </a:tr>
              <a:tr h="189627">
                <a:tc>
                  <a:txBody>
                    <a:bodyPr/>
                    <a:lstStyle/>
                    <a:p>
                      <a:pPr algn="l" fontAlgn="b"/>
                      <a:r>
                        <a:rPr lang="en-US" sz="1100" u="none" strike="noStrike">
                          <a:effectLst/>
                        </a:rPr>
                        <a:t>p4</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dirty="0">
                          <a:effectLst/>
                        </a:rPr>
                        <a:t>0.98</a:t>
                      </a:r>
                      <a:endParaRPr lang="en-US" sz="1100" b="0" i="0" u="none" strike="noStrike" dirty="0">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7.1459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16</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2383203554"/>
                  </a:ext>
                </a:extLst>
              </a:tr>
              <a:tr h="179553">
                <a:tc>
                  <a:txBody>
                    <a:bodyPr/>
                    <a:lstStyle/>
                    <a:p>
                      <a:pPr algn="l" fontAlgn="b"/>
                      <a:r>
                        <a:rPr lang="en-US" sz="1100" u="none" strike="noStrike">
                          <a:effectLst/>
                        </a:rPr>
                        <a:t>p5</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1.02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7.0805</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5</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491976166"/>
                  </a:ext>
                </a:extLst>
              </a:tr>
              <a:tr h="189627">
                <a:tc>
                  <a:txBody>
                    <a:bodyPr/>
                    <a:lstStyle/>
                    <a:p>
                      <a:pPr algn="l" fontAlgn="b"/>
                      <a:r>
                        <a:rPr lang="en-US" sz="1100" u="none" strike="noStrike">
                          <a:effectLst/>
                        </a:rPr>
                        <a:t>p6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1.09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6.9887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41</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1742902481"/>
                  </a:ext>
                </a:extLst>
              </a:tr>
              <a:tr h="189627">
                <a:tc>
                  <a:txBody>
                    <a:bodyPr/>
                    <a:lstStyle/>
                    <a:p>
                      <a:pPr algn="l" fontAlgn="b"/>
                      <a:r>
                        <a:rPr lang="en-US" sz="1100" u="none" strike="noStrike">
                          <a:effectLst/>
                        </a:rPr>
                        <a:t>p7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0.98</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6.64</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26</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341746215"/>
                  </a:ext>
                </a:extLst>
              </a:tr>
              <a:tr h="189627">
                <a:tc>
                  <a:txBody>
                    <a:bodyPr/>
                    <a:lstStyle/>
                    <a:p>
                      <a:pPr algn="l" fontAlgn="b"/>
                      <a:r>
                        <a:rPr lang="en-US" sz="1100" u="none" strike="noStrike">
                          <a:effectLst/>
                        </a:rPr>
                        <a:t>p8</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0.91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6.883</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1715187316"/>
                  </a:ext>
                </a:extLst>
              </a:tr>
              <a:tr h="189627">
                <a:tc>
                  <a:txBody>
                    <a:bodyPr/>
                    <a:lstStyle/>
                    <a:p>
                      <a:pPr algn="l" fontAlgn="b"/>
                      <a:r>
                        <a:rPr lang="en-US" sz="1100" u="none" strike="noStrike">
                          <a:effectLst/>
                        </a:rPr>
                        <a:t>p9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0.89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6.81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25</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776622215"/>
                  </a:ext>
                </a:extLst>
              </a:tr>
              <a:tr h="189627">
                <a:tc>
                  <a:txBody>
                    <a:bodyPr/>
                    <a:lstStyle/>
                    <a:p>
                      <a:pPr algn="l" fontAlgn="b"/>
                      <a:r>
                        <a:rPr lang="en-US" sz="1100" u="none" strike="noStrike">
                          <a:effectLst/>
                        </a:rPr>
                        <a:t>p10</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6.6406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27</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534691153"/>
                  </a:ext>
                </a:extLst>
              </a:tr>
              <a:tr h="189627">
                <a:tc>
                  <a:txBody>
                    <a:bodyPr/>
                    <a:lstStyle/>
                    <a:p>
                      <a:pPr algn="l" fontAlgn="b"/>
                      <a:r>
                        <a:rPr lang="en-US" sz="1100" u="none" strike="noStrike">
                          <a:effectLst/>
                        </a:rPr>
                        <a:t>p11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0.86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6.5357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26</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844735575"/>
                  </a:ext>
                </a:extLst>
              </a:tr>
              <a:tr h="189627">
                <a:tc>
                  <a:txBody>
                    <a:bodyPr/>
                    <a:lstStyle/>
                    <a:p>
                      <a:pPr algn="l" fontAlgn="b"/>
                      <a:r>
                        <a:rPr lang="en-US" sz="1100" u="none" strike="noStrike">
                          <a:effectLst/>
                        </a:rPr>
                        <a:t>p12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0.97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6.7411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155059739"/>
                  </a:ext>
                </a:extLst>
              </a:tr>
              <a:tr h="189627">
                <a:tc>
                  <a:txBody>
                    <a:bodyPr/>
                    <a:lstStyle/>
                    <a:p>
                      <a:pPr algn="l" fontAlgn="b"/>
                      <a:r>
                        <a:rPr lang="en-US" sz="1100" u="none" strike="noStrike">
                          <a:effectLst/>
                        </a:rPr>
                        <a:t>p13</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38.56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44.201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77</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477063890"/>
                  </a:ext>
                </a:extLst>
              </a:tr>
              <a:tr h="189627">
                <a:tc>
                  <a:txBody>
                    <a:bodyPr/>
                    <a:lstStyle/>
                    <a:p>
                      <a:pPr algn="l" fontAlgn="b"/>
                      <a:r>
                        <a:rPr lang="en-US" sz="1100" u="none" strike="noStrike">
                          <a:effectLst/>
                        </a:rPr>
                        <a:t>p14</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3.11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8.8959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1034908879"/>
                  </a:ext>
                </a:extLst>
              </a:tr>
              <a:tr h="189627">
                <a:tc>
                  <a:txBody>
                    <a:bodyPr/>
                    <a:lstStyle/>
                    <a:p>
                      <a:pPr algn="l" fontAlgn="b"/>
                      <a:r>
                        <a:rPr lang="en-US" sz="1100" u="none" strike="noStrike">
                          <a:effectLst/>
                        </a:rPr>
                        <a:t>p15</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0.89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6.7845</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15</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1414548058"/>
                  </a:ext>
                </a:extLst>
              </a:tr>
              <a:tr h="189627">
                <a:tc>
                  <a:txBody>
                    <a:bodyPr/>
                    <a:lstStyle/>
                    <a:p>
                      <a:pPr algn="l" fontAlgn="b"/>
                      <a:r>
                        <a:rPr lang="en-US" sz="1100" u="none" strike="noStrike">
                          <a:effectLst/>
                        </a:rPr>
                        <a:t>p16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1.69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7.6622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54</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975684501"/>
                  </a:ext>
                </a:extLst>
              </a:tr>
              <a:tr h="189627">
                <a:tc>
                  <a:txBody>
                    <a:bodyPr/>
                    <a:lstStyle/>
                    <a:p>
                      <a:pPr algn="l" fontAlgn="b"/>
                      <a:r>
                        <a:rPr lang="en-US" sz="1100" u="none" strike="noStrike">
                          <a:effectLst/>
                        </a:rPr>
                        <a:t>p17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0.94</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6.8429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11</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171796972"/>
                  </a:ext>
                </a:extLst>
              </a:tr>
              <a:tr h="189627">
                <a:tc>
                  <a:txBody>
                    <a:bodyPr/>
                    <a:lstStyle/>
                    <a:p>
                      <a:pPr algn="l" fontAlgn="b"/>
                      <a:r>
                        <a:rPr lang="en-US" sz="1100" u="none" strike="noStrike">
                          <a:effectLst/>
                        </a:rPr>
                        <a:t>p18</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0.87</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6.871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5</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3893064777"/>
                  </a:ext>
                </a:extLst>
              </a:tr>
              <a:tr h="189627">
                <a:tc>
                  <a:txBody>
                    <a:bodyPr/>
                    <a:lstStyle/>
                    <a:p>
                      <a:pPr algn="l" fontAlgn="b"/>
                      <a:r>
                        <a:rPr lang="en-US" sz="1100" u="none" strike="noStrike">
                          <a:effectLst/>
                        </a:rPr>
                        <a:t>p19</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1.88</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7.9226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87</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2551099462"/>
                  </a:ext>
                </a:extLst>
              </a:tr>
              <a:tr h="189627">
                <a:tc>
                  <a:txBody>
                    <a:bodyPr/>
                    <a:lstStyle/>
                    <a:p>
                      <a:pPr algn="l" fontAlgn="b"/>
                      <a:r>
                        <a:rPr lang="en-US" sz="1100" u="none" strike="noStrike">
                          <a:effectLst/>
                        </a:rPr>
                        <a:t>p20</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0.83</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7.8503</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31</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2970286790"/>
                  </a:ext>
                </a:extLst>
              </a:tr>
              <a:tr h="189627">
                <a:tc>
                  <a:txBody>
                    <a:bodyPr/>
                    <a:lstStyle/>
                    <a:p>
                      <a:pPr algn="l" fontAlgn="b"/>
                      <a:r>
                        <a:rPr lang="en-US" sz="1100" u="none" strike="noStrike">
                          <a:effectLst/>
                        </a:rPr>
                        <a:t>p21</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100.14</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106.2082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60</a:t>
                      </a:r>
                      <a:endParaRPr lang="en-US" sz="1100" b="0" i="0" u="none" strike="noStrike">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1767044974"/>
                  </a:ext>
                </a:extLst>
              </a:tr>
              <a:tr h="189627">
                <a:tc>
                  <a:txBody>
                    <a:bodyPr/>
                    <a:lstStyle/>
                    <a:p>
                      <a:pPr algn="l" fontAlgn="b"/>
                      <a:r>
                        <a:rPr lang="en-US" sz="1100" u="none" strike="noStrike">
                          <a:effectLst/>
                        </a:rPr>
                        <a:t>p22</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0.93</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a:effectLst/>
                        </a:rPr>
                        <a:t>6.6106</a:t>
                      </a:r>
                      <a:endParaRPr lang="en-US" sz="1100" b="0" i="0" u="none" strike="noStrike">
                        <a:solidFill>
                          <a:srgbClr val="000000"/>
                        </a:solidFill>
                        <a:effectLst/>
                        <a:latin typeface="Aptos Narrow" panose="020B0004020202020204" pitchFamily="34" charset="0"/>
                      </a:endParaRPr>
                    </a:p>
                  </a:txBody>
                  <a:tcPr marL="8889" marR="8889" marT="8889"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Aptos Narrow" panose="020B0004020202020204" pitchFamily="34" charset="0"/>
                      </a:endParaRPr>
                    </a:p>
                  </a:txBody>
                  <a:tcPr marL="8889" marR="8889" marT="8889" marB="0" anchor="b"/>
                </a:tc>
                <a:extLst>
                  <a:ext uri="{0D108BD9-81ED-4DB2-BD59-A6C34878D82A}">
                    <a16:rowId xmlns:a16="http://schemas.microsoft.com/office/drawing/2014/main" val="814612505"/>
                  </a:ext>
                </a:extLst>
              </a:tr>
            </a:tbl>
          </a:graphicData>
        </a:graphic>
      </p:graphicFrame>
      <p:sp>
        <p:nvSpPr>
          <p:cNvPr id="7" name="TextBox 6">
            <a:extLst>
              <a:ext uri="{FF2B5EF4-FFF2-40B4-BE49-F238E27FC236}">
                <a16:creationId xmlns:a16="http://schemas.microsoft.com/office/drawing/2014/main" id="{CAC58C13-49D7-1297-F5DF-E79CFF54F456}"/>
              </a:ext>
            </a:extLst>
          </p:cNvPr>
          <p:cNvSpPr txBox="1"/>
          <p:nvPr/>
        </p:nvSpPr>
        <p:spPr>
          <a:xfrm>
            <a:off x="1517821" y="826577"/>
            <a:ext cx="2878257" cy="369332"/>
          </a:xfrm>
          <a:prstGeom prst="rect">
            <a:avLst/>
          </a:prstGeom>
          <a:noFill/>
        </p:spPr>
        <p:txBody>
          <a:bodyPr wrap="square" rtlCol="0">
            <a:spAutoFit/>
          </a:bodyPr>
          <a:lstStyle/>
          <a:p>
            <a:r>
              <a:rPr lang="en-US" sz="1800" dirty="0"/>
              <a:t>Model 1’ when alpha=0.05</a:t>
            </a:r>
            <a:endParaRPr lang="en-US" dirty="0"/>
          </a:p>
        </p:txBody>
      </p:sp>
      <p:sp>
        <p:nvSpPr>
          <p:cNvPr id="3" name="TextBox 2">
            <a:extLst>
              <a:ext uri="{FF2B5EF4-FFF2-40B4-BE49-F238E27FC236}">
                <a16:creationId xmlns:a16="http://schemas.microsoft.com/office/drawing/2014/main" id="{5233CFAC-3B8F-A39A-DB5E-116A577C8A20}"/>
              </a:ext>
            </a:extLst>
          </p:cNvPr>
          <p:cNvSpPr txBox="1"/>
          <p:nvPr/>
        </p:nvSpPr>
        <p:spPr>
          <a:xfrm>
            <a:off x="7526992" y="826577"/>
            <a:ext cx="1011890" cy="369332"/>
          </a:xfrm>
          <a:prstGeom prst="rect">
            <a:avLst/>
          </a:prstGeom>
          <a:noFill/>
        </p:spPr>
        <p:txBody>
          <a:bodyPr wrap="square">
            <a:spAutoFit/>
          </a:bodyPr>
          <a:lstStyle/>
          <a:p>
            <a:r>
              <a:rPr lang="en-US" sz="1800" dirty="0"/>
              <a:t>Model 1</a:t>
            </a:r>
            <a:endParaRPr lang="en-US" dirty="0"/>
          </a:p>
        </p:txBody>
      </p:sp>
      <p:sp>
        <p:nvSpPr>
          <p:cNvPr id="8" name="TextBox 7">
            <a:extLst>
              <a:ext uri="{FF2B5EF4-FFF2-40B4-BE49-F238E27FC236}">
                <a16:creationId xmlns:a16="http://schemas.microsoft.com/office/drawing/2014/main" id="{98435C58-B723-4866-A4E7-FB7F715D3996}"/>
              </a:ext>
            </a:extLst>
          </p:cNvPr>
          <p:cNvSpPr txBox="1"/>
          <p:nvPr/>
        </p:nvSpPr>
        <p:spPr>
          <a:xfrm>
            <a:off x="556003" y="5939090"/>
            <a:ext cx="11635997" cy="369332"/>
          </a:xfrm>
          <a:prstGeom prst="rect">
            <a:avLst/>
          </a:prstGeom>
          <a:noFill/>
        </p:spPr>
        <p:txBody>
          <a:bodyPr wrap="square" rtlCol="0">
            <a:spAutoFit/>
          </a:bodyPr>
          <a:lstStyle/>
          <a:p>
            <a:r>
              <a:rPr lang="en-US" dirty="0"/>
              <a:t>Model 1’ runs much slower because stochastic case is involved</a:t>
            </a:r>
          </a:p>
        </p:txBody>
      </p:sp>
    </p:spTree>
    <p:extLst>
      <p:ext uri="{BB962C8B-B14F-4D97-AF65-F5344CB8AC3E}">
        <p14:creationId xmlns:p14="http://schemas.microsoft.com/office/powerpoint/2010/main" val="44913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14F1AB-BBA5-14C3-954C-091236C4915C}"/>
              </a:ext>
            </a:extLst>
          </p:cNvPr>
          <p:cNvSpPr txBox="1"/>
          <p:nvPr/>
        </p:nvSpPr>
        <p:spPr>
          <a:xfrm>
            <a:off x="2182906" y="1331924"/>
            <a:ext cx="4742793" cy="369332"/>
          </a:xfrm>
          <a:prstGeom prst="rect">
            <a:avLst/>
          </a:prstGeom>
          <a:noFill/>
        </p:spPr>
        <p:txBody>
          <a:bodyPr wrap="square" rtlCol="0">
            <a:spAutoFit/>
          </a:bodyPr>
          <a:lstStyle/>
          <a:p>
            <a:r>
              <a:rPr lang="en-US" dirty="0"/>
              <a:t>Model 3</a:t>
            </a:r>
          </a:p>
        </p:txBody>
      </p:sp>
      <p:graphicFrame>
        <p:nvGraphicFramePr>
          <p:cNvPr id="5" name="Table 4">
            <a:extLst>
              <a:ext uri="{FF2B5EF4-FFF2-40B4-BE49-F238E27FC236}">
                <a16:creationId xmlns:a16="http://schemas.microsoft.com/office/drawing/2014/main" id="{9B2380B3-CB83-539C-CAF7-AB3CA01CEB04}"/>
              </a:ext>
            </a:extLst>
          </p:cNvPr>
          <p:cNvGraphicFramePr>
            <a:graphicFrameLocks noGrp="1"/>
          </p:cNvGraphicFramePr>
          <p:nvPr>
            <p:extLst>
              <p:ext uri="{D42A27DB-BD31-4B8C-83A1-F6EECF244321}">
                <p14:modId xmlns:p14="http://schemas.microsoft.com/office/powerpoint/2010/main" val="2856975214"/>
              </p:ext>
            </p:extLst>
          </p:nvPr>
        </p:nvGraphicFramePr>
        <p:xfrm>
          <a:off x="996278" y="1720856"/>
          <a:ext cx="3946473" cy="4351344"/>
        </p:xfrm>
        <a:graphic>
          <a:graphicData uri="http://schemas.openxmlformats.org/drawingml/2006/table">
            <a:tbl>
              <a:tblPr>
                <a:tableStyleId>{5C22544A-7EE6-4342-B048-85BDC9FD1C3A}</a:tableStyleId>
              </a:tblPr>
              <a:tblGrid>
                <a:gridCol w="513131">
                  <a:extLst>
                    <a:ext uri="{9D8B030D-6E8A-4147-A177-3AD203B41FA5}">
                      <a16:colId xmlns:a16="http://schemas.microsoft.com/office/drawing/2014/main" val="522183119"/>
                    </a:ext>
                  </a:extLst>
                </a:gridCol>
                <a:gridCol w="869311">
                  <a:extLst>
                    <a:ext uri="{9D8B030D-6E8A-4147-A177-3AD203B41FA5}">
                      <a16:colId xmlns:a16="http://schemas.microsoft.com/office/drawing/2014/main" val="1021390446"/>
                    </a:ext>
                  </a:extLst>
                </a:gridCol>
                <a:gridCol w="749306">
                  <a:extLst>
                    <a:ext uri="{9D8B030D-6E8A-4147-A177-3AD203B41FA5}">
                      <a16:colId xmlns:a16="http://schemas.microsoft.com/office/drawing/2014/main" val="98433877"/>
                    </a:ext>
                  </a:extLst>
                </a:gridCol>
                <a:gridCol w="960048">
                  <a:extLst>
                    <a:ext uri="{9D8B030D-6E8A-4147-A177-3AD203B41FA5}">
                      <a16:colId xmlns:a16="http://schemas.microsoft.com/office/drawing/2014/main" val="2495343430"/>
                    </a:ext>
                  </a:extLst>
                </a:gridCol>
                <a:gridCol w="854677">
                  <a:extLst>
                    <a:ext uri="{9D8B030D-6E8A-4147-A177-3AD203B41FA5}">
                      <a16:colId xmlns:a16="http://schemas.microsoft.com/office/drawing/2014/main" val="3825270490"/>
                    </a:ext>
                  </a:extLst>
                </a:gridCol>
              </a:tblGrid>
              <a:tr h="178516">
                <a:tc>
                  <a:txBody>
                    <a:bodyPr/>
                    <a:lstStyle/>
                    <a:p>
                      <a:pPr algn="l" fontAlgn="b"/>
                      <a:r>
                        <a:rPr lang="en-US" sz="1000" u="none" strike="noStrike">
                          <a:effectLst/>
                        </a:rPr>
                        <a:t>str_p</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optimizer time</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elapsed time</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obj value</a:t>
                      </a:r>
                      <a:endParaRPr lang="en-US" sz="1000" b="0" i="0" u="none" strike="noStrike">
                        <a:solidFill>
                          <a:srgbClr val="000000"/>
                        </a:solidFill>
                        <a:effectLst/>
                        <a:latin typeface="Calibri" panose="020F0502020204030204" pitchFamily="34" charset="0"/>
                      </a:endParaRPr>
                    </a:p>
                  </a:txBody>
                  <a:tcPr marL="8368" marR="8368" marT="8368" marB="0" anchor="b"/>
                </a:tc>
                <a:tc>
                  <a:txBody>
                    <a:bodyPr/>
                    <a:lstStyle/>
                    <a:p>
                      <a:pPr algn="l" fontAlgn="b"/>
                      <a:r>
                        <a:rPr lang="en-US" sz="1000" u="none" strike="noStrike">
                          <a:effectLst/>
                        </a:rPr>
                        <a:t>relative gap(%)</a:t>
                      </a:r>
                      <a:endParaRPr lang="en-US" sz="1000" b="0" i="0" u="none" strike="noStrike">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941009402"/>
                  </a:ext>
                </a:extLst>
              </a:tr>
              <a:tr h="189674">
                <a:tc>
                  <a:txBody>
                    <a:bodyPr/>
                    <a:lstStyle/>
                    <a:p>
                      <a:pPr algn="l" fontAlgn="b"/>
                      <a:r>
                        <a:rPr lang="en-US" sz="1100" u="none" strike="noStrike" dirty="0">
                          <a:effectLst/>
                        </a:rPr>
                        <a:t>p1</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dirty="0">
                          <a:effectLst/>
                        </a:rPr>
                        <a:t>0.04</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dirty="0">
                          <a:effectLst/>
                        </a:rPr>
                        <a:t>0.8195</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dirty="0">
                          <a:effectLst/>
                        </a:rPr>
                        <a:t>-4677.6898</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rtl="0" fontAlgn="b"/>
                      <a:r>
                        <a:rPr lang="en-US" sz="1100" b="0" i="0" u="none" strike="noStrike" dirty="0">
                          <a:solidFill>
                            <a:srgbClr val="000000"/>
                          </a:solidFill>
                          <a:effectLs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2494776996"/>
                  </a:ext>
                </a:extLst>
              </a:tr>
              <a:tr h="189674">
                <a:tc>
                  <a:txBody>
                    <a:bodyPr/>
                    <a:lstStyle/>
                    <a:p>
                      <a:pPr algn="l" fontAlgn="b"/>
                      <a:r>
                        <a:rPr lang="en-US" sz="1100" u="none" strike="noStrike">
                          <a:effectLst/>
                        </a:rPr>
                        <a:t>p2</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0.08</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0.5506</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-5303.8949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0.00943</a:t>
                      </a:r>
                    </a:p>
                  </a:txBody>
                  <a:tcPr marL="9525" marR="9525" marT="9525" marB="0" anchor="b"/>
                </a:tc>
                <a:extLst>
                  <a:ext uri="{0D108BD9-81ED-4DB2-BD59-A6C34878D82A}">
                    <a16:rowId xmlns:a16="http://schemas.microsoft.com/office/drawing/2014/main" val="1298105376"/>
                  </a:ext>
                </a:extLst>
              </a:tr>
              <a:tr h="189674">
                <a:tc>
                  <a:txBody>
                    <a:bodyPr/>
                    <a:lstStyle/>
                    <a:p>
                      <a:pPr algn="l" fontAlgn="b"/>
                      <a:r>
                        <a:rPr lang="en-US" sz="1100" u="none" strike="noStrike">
                          <a:effectLst/>
                        </a:rPr>
                        <a:t>p3</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0.05</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0.505</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dirty="0">
                          <a:effectLst/>
                        </a:rPr>
                        <a:t>-5151.4847</a:t>
                      </a:r>
                      <a:endParaRPr lang="en-US" sz="1100" b="0" i="0" u="none" strike="noStrike" dirty="0">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0.00867</a:t>
                      </a:r>
                    </a:p>
                  </a:txBody>
                  <a:tcPr marL="9525" marR="9525" marT="9525" marB="0" anchor="b"/>
                </a:tc>
                <a:extLst>
                  <a:ext uri="{0D108BD9-81ED-4DB2-BD59-A6C34878D82A}">
                    <a16:rowId xmlns:a16="http://schemas.microsoft.com/office/drawing/2014/main" val="2015498374"/>
                  </a:ext>
                </a:extLst>
              </a:tr>
              <a:tr h="189674">
                <a:tc>
                  <a:txBody>
                    <a:bodyPr/>
                    <a:lstStyle/>
                    <a:p>
                      <a:pPr algn="l" fontAlgn="b"/>
                      <a:r>
                        <a:rPr lang="en-US" sz="1100" u="none" strike="noStrike">
                          <a:effectLst/>
                        </a:rPr>
                        <a:t>p4</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0.05</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0.6066</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-4576.312829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0.0078</a:t>
                      </a:r>
                    </a:p>
                  </a:txBody>
                  <a:tcPr marL="9525" marR="9525" marT="9525" marB="0" anchor="b"/>
                </a:tc>
                <a:extLst>
                  <a:ext uri="{0D108BD9-81ED-4DB2-BD59-A6C34878D82A}">
                    <a16:rowId xmlns:a16="http://schemas.microsoft.com/office/drawing/2014/main" val="3017288671"/>
                  </a:ext>
                </a:extLst>
              </a:tr>
              <a:tr h="189674">
                <a:tc>
                  <a:txBody>
                    <a:bodyPr/>
                    <a:lstStyle/>
                    <a:p>
                      <a:pPr algn="l" fontAlgn="b"/>
                      <a:r>
                        <a:rPr lang="en-US" sz="1100" u="none" strike="noStrike">
                          <a:effectLst/>
                        </a:rPr>
                        <a:t>p5</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0.04</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0.5228</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-4802.28439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0.00694</a:t>
                      </a:r>
                    </a:p>
                  </a:txBody>
                  <a:tcPr marL="9525" marR="9525" marT="9525" marB="0" anchor="b"/>
                </a:tc>
                <a:extLst>
                  <a:ext uri="{0D108BD9-81ED-4DB2-BD59-A6C34878D82A}">
                    <a16:rowId xmlns:a16="http://schemas.microsoft.com/office/drawing/2014/main" val="3517823011"/>
                  </a:ext>
                </a:extLst>
              </a:tr>
              <a:tr h="189674">
                <a:tc>
                  <a:txBody>
                    <a:bodyPr/>
                    <a:lstStyle/>
                    <a:p>
                      <a:pPr algn="l" fontAlgn="b"/>
                      <a:r>
                        <a:rPr lang="en-US" sz="1100" u="none" strike="noStrike">
                          <a:effectLst/>
                        </a:rPr>
                        <a:t>p6</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0.06</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0.5144</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-5430.06878</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0.00767</a:t>
                      </a:r>
                    </a:p>
                  </a:txBody>
                  <a:tcPr marL="9525" marR="9525" marT="9525" marB="0" anchor="b"/>
                </a:tc>
                <a:extLst>
                  <a:ext uri="{0D108BD9-81ED-4DB2-BD59-A6C34878D82A}">
                    <a16:rowId xmlns:a16="http://schemas.microsoft.com/office/drawing/2014/main" val="2955865651"/>
                  </a:ext>
                </a:extLst>
              </a:tr>
              <a:tr h="189674">
                <a:tc>
                  <a:txBody>
                    <a:bodyPr/>
                    <a:lstStyle/>
                    <a:p>
                      <a:pPr algn="l" fontAlgn="b"/>
                      <a:r>
                        <a:rPr lang="en-US" sz="1100" u="none" strike="noStrike">
                          <a:effectLst/>
                        </a:rPr>
                        <a:t>p7</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0.08</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0.5119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-5251.26878</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0.00555</a:t>
                      </a:r>
                    </a:p>
                  </a:txBody>
                  <a:tcPr marL="9525" marR="9525" marT="9525" marB="0" anchor="b"/>
                </a:tc>
                <a:extLst>
                  <a:ext uri="{0D108BD9-81ED-4DB2-BD59-A6C34878D82A}">
                    <a16:rowId xmlns:a16="http://schemas.microsoft.com/office/drawing/2014/main" val="213322908"/>
                  </a:ext>
                </a:extLst>
              </a:tr>
              <a:tr h="189674">
                <a:tc>
                  <a:txBody>
                    <a:bodyPr/>
                    <a:lstStyle/>
                    <a:p>
                      <a:pPr algn="l" fontAlgn="b"/>
                      <a:r>
                        <a:rPr lang="en-US" sz="1100" u="none" strike="noStrike" dirty="0">
                          <a:effectLst/>
                        </a:rPr>
                        <a:t>p8</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dirty="0">
                          <a:effectLst/>
                        </a:rPr>
                        <a:t>0.11</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a:effectLst/>
                        </a:rPr>
                        <a:t>0.5381</a:t>
                      </a:r>
                      <a:endParaRPr lang="en-US" sz="1100" b="0" i="0" u="none" strike="noStrike">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a:effectLst/>
                        </a:rPr>
                        <a:t>-4098.28439</a:t>
                      </a:r>
                      <a:endParaRPr lang="en-US" sz="1100" b="0" i="0" u="none" strike="noStrike">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rtl="0" fontAlgn="b"/>
                      <a:r>
                        <a:rPr lang="en-US" sz="1100" b="0" i="0" u="none" strike="noStrike" dirty="0">
                          <a:solidFill>
                            <a:srgbClr val="000000"/>
                          </a:solidFill>
                          <a:effectLs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3655120239"/>
                  </a:ext>
                </a:extLst>
              </a:tr>
              <a:tr h="189674">
                <a:tc>
                  <a:txBody>
                    <a:bodyPr/>
                    <a:lstStyle/>
                    <a:p>
                      <a:pPr algn="l" fontAlgn="b"/>
                      <a:r>
                        <a:rPr lang="en-US" sz="1100" u="none" strike="noStrike">
                          <a:effectLst/>
                        </a:rPr>
                        <a:t>p9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dirty="0">
                          <a:effectLst/>
                        </a:rPr>
                        <a:t>0.19</a:t>
                      </a:r>
                      <a:endParaRPr lang="en-US" sz="1100" b="0" i="0" u="none" strike="noStrike" dirty="0">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dirty="0">
                          <a:effectLst/>
                        </a:rPr>
                        <a:t>0.6158</a:t>
                      </a:r>
                      <a:endParaRPr lang="en-US" sz="1100" b="0" i="0" u="none" strike="noStrike" dirty="0">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dirty="0">
                          <a:effectLst/>
                        </a:rPr>
                        <a:t>-4559.5</a:t>
                      </a:r>
                      <a:endParaRPr lang="en-US" sz="1100" b="0" i="0" u="none" strike="noStrike" dirty="0">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0.00792</a:t>
                      </a:r>
                    </a:p>
                  </a:txBody>
                  <a:tcPr marL="9525" marR="9525" marT="9525" marB="0" anchor="b"/>
                </a:tc>
                <a:extLst>
                  <a:ext uri="{0D108BD9-81ED-4DB2-BD59-A6C34878D82A}">
                    <a16:rowId xmlns:a16="http://schemas.microsoft.com/office/drawing/2014/main" val="3500426066"/>
                  </a:ext>
                </a:extLst>
              </a:tr>
              <a:tr h="189674">
                <a:tc>
                  <a:txBody>
                    <a:bodyPr/>
                    <a:lstStyle/>
                    <a:p>
                      <a:pPr algn="l" fontAlgn="b"/>
                      <a:r>
                        <a:rPr lang="en-US" sz="1100" u="none" strike="noStrike">
                          <a:effectLst/>
                        </a:rPr>
                        <a:t>p10</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0.26</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0.7171</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-4948.497219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0.00989</a:t>
                      </a:r>
                    </a:p>
                  </a:txBody>
                  <a:tcPr marL="9525" marR="9525" marT="9525" marB="0" anchor="b"/>
                </a:tc>
                <a:extLst>
                  <a:ext uri="{0D108BD9-81ED-4DB2-BD59-A6C34878D82A}">
                    <a16:rowId xmlns:a16="http://schemas.microsoft.com/office/drawing/2014/main" val="1407226067"/>
                  </a:ext>
                </a:extLst>
              </a:tr>
              <a:tr h="189674">
                <a:tc>
                  <a:txBody>
                    <a:bodyPr/>
                    <a:lstStyle/>
                    <a:p>
                      <a:pPr algn="l" fontAlgn="b"/>
                      <a:r>
                        <a:rPr lang="en-US" sz="1100" u="none" strike="noStrike">
                          <a:effectLst/>
                        </a:rPr>
                        <a:t>p11</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0.06</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0.5078</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-5455.112829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0.00917</a:t>
                      </a:r>
                    </a:p>
                  </a:txBody>
                  <a:tcPr marL="9525" marR="9525" marT="9525" marB="0" anchor="b"/>
                </a:tc>
                <a:extLst>
                  <a:ext uri="{0D108BD9-81ED-4DB2-BD59-A6C34878D82A}">
                    <a16:rowId xmlns:a16="http://schemas.microsoft.com/office/drawing/2014/main" val="2488515619"/>
                  </a:ext>
                </a:extLst>
              </a:tr>
              <a:tr h="189674">
                <a:tc>
                  <a:txBody>
                    <a:bodyPr/>
                    <a:lstStyle/>
                    <a:p>
                      <a:pPr algn="l" fontAlgn="b"/>
                      <a:r>
                        <a:rPr lang="en-US" sz="1100" u="none" strike="noStrike">
                          <a:effectLst/>
                        </a:rPr>
                        <a:t>p12</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0.06</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0.4895</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-4299.512829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0.00896</a:t>
                      </a:r>
                    </a:p>
                  </a:txBody>
                  <a:tcPr marL="9525" marR="9525" marT="9525" marB="0" anchor="b"/>
                </a:tc>
                <a:extLst>
                  <a:ext uri="{0D108BD9-81ED-4DB2-BD59-A6C34878D82A}">
                    <a16:rowId xmlns:a16="http://schemas.microsoft.com/office/drawing/2014/main" val="778612838"/>
                  </a:ext>
                </a:extLst>
              </a:tr>
              <a:tr h="189674">
                <a:tc>
                  <a:txBody>
                    <a:bodyPr/>
                    <a:lstStyle/>
                    <a:p>
                      <a:pPr algn="l" fontAlgn="b"/>
                      <a:r>
                        <a:rPr lang="en-US" sz="1100" u="none" strike="noStrike" dirty="0">
                          <a:effectLst/>
                        </a:rPr>
                        <a:t>p13</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dirty="0">
                          <a:effectLst/>
                        </a:rPr>
                        <a:t>2.46</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dirty="0">
                          <a:effectLst/>
                        </a:rPr>
                        <a:t>2.8985</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dirty="0">
                          <a:effectLst/>
                        </a:rPr>
                        <a:t>-6056.207729</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rtl="0" fontAlgn="b"/>
                      <a:r>
                        <a:rPr lang="en-US" sz="1100" b="0" i="0" u="none" strike="noStrike" dirty="0">
                          <a:solidFill>
                            <a:srgbClr val="000000"/>
                          </a:solidFill>
                          <a:effectLs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3208305325"/>
                  </a:ext>
                </a:extLst>
              </a:tr>
              <a:tr h="189674">
                <a:tc>
                  <a:txBody>
                    <a:bodyPr/>
                    <a:lstStyle/>
                    <a:p>
                      <a:pPr algn="l" fontAlgn="b"/>
                      <a:r>
                        <a:rPr lang="en-US" sz="1100" u="none" strike="noStrike">
                          <a:effectLst/>
                        </a:rPr>
                        <a:t>p14</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0.07</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0.4958</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-6245.692829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0.00801</a:t>
                      </a:r>
                    </a:p>
                  </a:txBody>
                  <a:tcPr marL="9525" marR="9525" marT="9525" marB="0" anchor="b"/>
                </a:tc>
                <a:extLst>
                  <a:ext uri="{0D108BD9-81ED-4DB2-BD59-A6C34878D82A}">
                    <a16:rowId xmlns:a16="http://schemas.microsoft.com/office/drawing/2014/main" val="1493061583"/>
                  </a:ext>
                </a:extLst>
              </a:tr>
              <a:tr h="189674">
                <a:tc>
                  <a:txBody>
                    <a:bodyPr/>
                    <a:lstStyle/>
                    <a:p>
                      <a:pPr algn="l" fontAlgn="b"/>
                      <a:r>
                        <a:rPr lang="en-US" sz="1100" u="none" strike="noStrike">
                          <a:effectLst/>
                        </a:rPr>
                        <a:t>p15</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0.02</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0.4452</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-5585.28</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0.00746</a:t>
                      </a:r>
                    </a:p>
                  </a:txBody>
                  <a:tcPr marL="9525" marR="9525" marT="9525" marB="0" anchor="b"/>
                </a:tc>
                <a:extLst>
                  <a:ext uri="{0D108BD9-81ED-4DB2-BD59-A6C34878D82A}">
                    <a16:rowId xmlns:a16="http://schemas.microsoft.com/office/drawing/2014/main" val="1683671929"/>
                  </a:ext>
                </a:extLst>
              </a:tr>
              <a:tr h="189674">
                <a:tc>
                  <a:txBody>
                    <a:bodyPr/>
                    <a:lstStyle/>
                    <a:p>
                      <a:pPr algn="l" fontAlgn="b"/>
                      <a:r>
                        <a:rPr lang="en-US" sz="1100" u="none" strike="noStrike" dirty="0">
                          <a:effectLst/>
                        </a:rPr>
                        <a:t>p16</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dirty="0">
                          <a:effectLst/>
                        </a:rPr>
                        <a:t>0.07</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dirty="0">
                          <a:effectLst/>
                        </a:rPr>
                        <a:t>0.4938</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dirty="0">
                          <a:effectLst/>
                        </a:rPr>
                        <a:t>-5996.402829</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rtl="0" fontAlgn="b"/>
                      <a:r>
                        <a:rPr lang="en-US" sz="1100" b="0" i="0" u="none" strike="noStrike" dirty="0">
                          <a:solidFill>
                            <a:srgbClr val="000000"/>
                          </a:solidFill>
                          <a:effectLs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585711917"/>
                  </a:ext>
                </a:extLst>
              </a:tr>
              <a:tr h="189674">
                <a:tc>
                  <a:txBody>
                    <a:bodyPr/>
                    <a:lstStyle/>
                    <a:p>
                      <a:pPr algn="l" fontAlgn="b"/>
                      <a:r>
                        <a:rPr lang="en-US" sz="1100" u="none" strike="noStrike">
                          <a:effectLst/>
                        </a:rPr>
                        <a:t>p17</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0.15</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0.6326</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-4684.407729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0.00712</a:t>
                      </a:r>
                    </a:p>
                  </a:txBody>
                  <a:tcPr marL="9525" marR="9525" marT="9525" marB="0" anchor="b"/>
                </a:tc>
                <a:extLst>
                  <a:ext uri="{0D108BD9-81ED-4DB2-BD59-A6C34878D82A}">
                    <a16:rowId xmlns:a16="http://schemas.microsoft.com/office/drawing/2014/main" val="2393255584"/>
                  </a:ext>
                </a:extLst>
              </a:tr>
              <a:tr h="189674">
                <a:tc>
                  <a:txBody>
                    <a:bodyPr/>
                    <a:lstStyle/>
                    <a:p>
                      <a:pPr algn="l" fontAlgn="b"/>
                      <a:r>
                        <a:rPr lang="en-US" sz="1100" u="none" strike="noStrike">
                          <a:effectLst/>
                        </a:rPr>
                        <a:t>p18</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0.07</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0.4925</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-4607.9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0.0085</a:t>
                      </a:r>
                    </a:p>
                  </a:txBody>
                  <a:tcPr marL="9525" marR="9525" marT="9525" marB="0" anchor="b"/>
                </a:tc>
                <a:extLst>
                  <a:ext uri="{0D108BD9-81ED-4DB2-BD59-A6C34878D82A}">
                    <a16:rowId xmlns:a16="http://schemas.microsoft.com/office/drawing/2014/main" val="2424171008"/>
                  </a:ext>
                </a:extLst>
              </a:tr>
              <a:tr h="189674">
                <a:tc>
                  <a:txBody>
                    <a:bodyPr/>
                    <a:lstStyle/>
                    <a:p>
                      <a:pPr algn="l" fontAlgn="b"/>
                      <a:r>
                        <a:rPr lang="en-US" sz="1100" u="none" strike="noStrike">
                          <a:effectLst/>
                        </a:rPr>
                        <a:t>p19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0.5196</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-5102.71807</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0.0098</a:t>
                      </a:r>
                    </a:p>
                  </a:txBody>
                  <a:tcPr marL="9525" marR="9525" marT="9525" marB="0" anchor="b"/>
                </a:tc>
                <a:extLst>
                  <a:ext uri="{0D108BD9-81ED-4DB2-BD59-A6C34878D82A}">
                    <a16:rowId xmlns:a16="http://schemas.microsoft.com/office/drawing/2014/main" val="3002014893"/>
                  </a:ext>
                </a:extLst>
              </a:tr>
              <a:tr h="189674">
                <a:tc>
                  <a:txBody>
                    <a:bodyPr/>
                    <a:lstStyle/>
                    <a:p>
                      <a:pPr algn="l" fontAlgn="b"/>
                      <a:r>
                        <a:rPr lang="en-US" sz="1100" u="none" strike="noStrike">
                          <a:effectLst/>
                        </a:rPr>
                        <a:t>p20</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0.09</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0.5856</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-5439.3847</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0.0097</a:t>
                      </a:r>
                    </a:p>
                  </a:txBody>
                  <a:tcPr marL="9525" marR="9525" marT="9525" marB="0" anchor="b"/>
                </a:tc>
                <a:extLst>
                  <a:ext uri="{0D108BD9-81ED-4DB2-BD59-A6C34878D82A}">
                    <a16:rowId xmlns:a16="http://schemas.microsoft.com/office/drawing/2014/main" val="2937569208"/>
                  </a:ext>
                </a:extLst>
              </a:tr>
              <a:tr h="189674">
                <a:tc>
                  <a:txBody>
                    <a:bodyPr/>
                    <a:lstStyle/>
                    <a:p>
                      <a:pPr algn="l" fontAlgn="b"/>
                      <a:r>
                        <a:rPr lang="en-US" sz="1100" u="none" strike="noStrike" dirty="0">
                          <a:effectLst/>
                        </a:rPr>
                        <a:t>p21</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dirty="0">
                          <a:effectLst/>
                        </a:rPr>
                        <a:t>15.04</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dirty="0">
                          <a:effectLst/>
                        </a:rPr>
                        <a:t>15.4649</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fontAlgn="b"/>
                      <a:r>
                        <a:rPr lang="en-US" sz="1100" u="none" strike="noStrike" dirty="0">
                          <a:effectLst/>
                        </a:rPr>
                        <a:t>-6100.69</a:t>
                      </a:r>
                      <a:endParaRPr lang="en-US" sz="1100" b="0" i="0" u="none" strike="noStrike" dirty="0">
                        <a:solidFill>
                          <a:srgbClr val="000000"/>
                        </a:solidFill>
                        <a:effectLst/>
                        <a:latin typeface="Aptos Narrow" panose="020B0004020202020204" pitchFamily="34" charset="0"/>
                      </a:endParaRPr>
                    </a:p>
                  </a:txBody>
                  <a:tcPr marL="8368" marR="8368" marT="8368" marB="0" anchor="b">
                    <a:solidFill>
                      <a:schemeClr val="accent2"/>
                    </a:solidFill>
                  </a:tcPr>
                </a:tc>
                <a:tc>
                  <a:txBody>
                    <a:bodyPr/>
                    <a:lstStyle/>
                    <a:p>
                      <a:pPr algn="r" rtl="0" fontAlgn="b"/>
                      <a:r>
                        <a:rPr lang="en-US" sz="1100" b="0" i="0" u="none" strike="noStrike" dirty="0">
                          <a:solidFill>
                            <a:srgbClr val="000000"/>
                          </a:solidFill>
                          <a:effectLs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3652174903"/>
                  </a:ext>
                </a:extLst>
              </a:tr>
              <a:tr h="189674">
                <a:tc>
                  <a:txBody>
                    <a:bodyPr/>
                    <a:lstStyle/>
                    <a:p>
                      <a:pPr algn="l" fontAlgn="b"/>
                      <a:r>
                        <a:rPr lang="en-US" sz="1100" u="none" strike="noStrike">
                          <a:effectLst/>
                        </a:rPr>
                        <a:t>p22</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0.03</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dirty="0">
                          <a:effectLst/>
                        </a:rPr>
                        <a:t>0.4581</a:t>
                      </a:r>
                      <a:endParaRPr lang="en-US" sz="1100" b="0" i="0" u="none" strike="noStrike" dirty="0">
                        <a:solidFill>
                          <a:srgbClr val="000000"/>
                        </a:solidFill>
                        <a:effectLst/>
                        <a:latin typeface="Aptos Narrow" panose="020B0004020202020204" pitchFamily="34" charset="0"/>
                      </a:endParaRPr>
                    </a:p>
                  </a:txBody>
                  <a:tcPr marL="8368" marR="8368" marT="8368" marB="0" anchor="b"/>
                </a:tc>
                <a:tc>
                  <a:txBody>
                    <a:bodyPr/>
                    <a:lstStyle/>
                    <a:p>
                      <a:pPr algn="r" fontAlgn="b"/>
                      <a:r>
                        <a:rPr lang="en-US" sz="1100" u="none" strike="noStrike">
                          <a:effectLst/>
                        </a:rPr>
                        <a:t>-5276.4798</a:t>
                      </a:r>
                      <a:endParaRPr lang="en-US" sz="1100" b="0" i="0" u="none" strike="noStrike">
                        <a:solidFill>
                          <a:srgbClr val="000000"/>
                        </a:solidFill>
                        <a:effectLst/>
                        <a:latin typeface="Aptos Narrow" panose="020B0004020202020204" pitchFamily="34" charset="0"/>
                      </a:endParaRPr>
                    </a:p>
                  </a:txBody>
                  <a:tcPr marL="8368" marR="8368" marT="8368" marB="0" anchor="b"/>
                </a:tc>
                <a:tc>
                  <a:txBody>
                    <a:bodyPr/>
                    <a:lstStyle/>
                    <a:p>
                      <a:pPr algn="r" rtl="0" fontAlgn="b"/>
                      <a:r>
                        <a:rPr lang="en-US" sz="1100" b="0" i="0" u="none" strike="noStrike" dirty="0">
                          <a:solidFill>
                            <a:srgbClr val="000000"/>
                          </a:solidFill>
                          <a:effectLst/>
                          <a:latin typeface="Aptos" panose="020B0004020202020204" pitchFamily="34" charset="0"/>
                        </a:rPr>
                        <a:t>0.00474</a:t>
                      </a:r>
                    </a:p>
                  </a:txBody>
                  <a:tcPr marL="9525" marR="9525" marT="9525" marB="0" anchor="b"/>
                </a:tc>
                <a:extLst>
                  <a:ext uri="{0D108BD9-81ED-4DB2-BD59-A6C34878D82A}">
                    <a16:rowId xmlns:a16="http://schemas.microsoft.com/office/drawing/2014/main" val="3860764059"/>
                  </a:ext>
                </a:extLst>
              </a:tr>
            </a:tbl>
          </a:graphicData>
        </a:graphic>
      </p:graphicFrame>
      <p:sp>
        <p:nvSpPr>
          <p:cNvPr id="6" name="TextBox 5">
            <a:extLst>
              <a:ext uri="{FF2B5EF4-FFF2-40B4-BE49-F238E27FC236}">
                <a16:creationId xmlns:a16="http://schemas.microsoft.com/office/drawing/2014/main" id="{2728C7F4-FF01-4434-9A25-FC1DA302D483}"/>
              </a:ext>
            </a:extLst>
          </p:cNvPr>
          <p:cNvSpPr txBox="1"/>
          <p:nvPr/>
        </p:nvSpPr>
        <p:spPr>
          <a:xfrm>
            <a:off x="6257365" y="1312331"/>
            <a:ext cx="4742793" cy="369332"/>
          </a:xfrm>
          <a:prstGeom prst="rect">
            <a:avLst/>
          </a:prstGeom>
          <a:noFill/>
        </p:spPr>
        <p:txBody>
          <a:bodyPr wrap="square" rtlCol="0">
            <a:spAutoFit/>
          </a:bodyPr>
          <a:lstStyle/>
          <a:p>
            <a:r>
              <a:rPr lang="en-US" dirty="0"/>
              <a:t>Model 3’ when alpha=0.05</a:t>
            </a:r>
          </a:p>
        </p:txBody>
      </p:sp>
      <p:graphicFrame>
        <p:nvGraphicFramePr>
          <p:cNvPr id="9" name="Table 8">
            <a:extLst>
              <a:ext uri="{FF2B5EF4-FFF2-40B4-BE49-F238E27FC236}">
                <a16:creationId xmlns:a16="http://schemas.microsoft.com/office/drawing/2014/main" id="{279B5EBA-61BA-A193-18C1-E7096E7B4009}"/>
              </a:ext>
            </a:extLst>
          </p:cNvPr>
          <p:cNvGraphicFramePr>
            <a:graphicFrameLocks noGrp="1"/>
          </p:cNvGraphicFramePr>
          <p:nvPr>
            <p:extLst>
              <p:ext uri="{D42A27DB-BD31-4B8C-83A1-F6EECF244321}">
                <p14:modId xmlns:p14="http://schemas.microsoft.com/office/powerpoint/2010/main" val="1784474899"/>
              </p:ext>
            </p:extLst>
          </p:nvPr>
        </p:nvGraphicFramePr>
        <p:xfrm>
          <a:off x="5580993" y="1720864"/>
          <a:ext cx="4244628" cy="4351336"/>
        </p:xfrm>
        <a:graphic>
          <a:graphicData uri="http://schemas.openxmlformats.org/drawingml/2006/table">
            <a:tbl>
              <a:tblPr>
                <a:tableStyleId>{5C22544A-7EE6-4342-B048-85BDC9FD1C3A}</a:tableStyleId>
              </a:tblPr>
              <a:tblGrid>
                <a:gridCol w="639804">
                  <a:extLst>
                    <a:ext uri="{9D8B030D-6E8A-4147-A177-3AD203B41FA5}">
                      <a16:colId xmlns:a16="http://schemas.microsoft.com/office/drawing/2014/main" val="943805265"/>
                    </a:ext>
                  </a:extLst>
                </a:gridCol>
                <a:gridCol w="900465">
                  <a:extLst>
                    <a:ext uri="{9D8B030D-6E8A-4147-A177-3AD203B41FA5}">
                      <a16:colId xmlns:a16="http://schemas.microsoft.com/office/drawing/2014/main" val="76349521"/>
                    </a:ext>
                  </a:extLst>
                </a:gridCol>
                <a:gridCol w="758287">
                  <a:extLst>
                    <a:ext uri="{9D8B030D-6E8A-4147-A177-3AD203B41FA5}">
                      <a16:colId xmlns:a16="http://schemas.microsoft.com/office/drawing/2014/main" val="3280310225"/>
                    </a:ext>
                  </a:extLst>
                </a:gridCol>
                <a:gridCol w="888617">
                  <a:extLst>
                    <a:ext uri="{9D8B030D-6E8A-4147-A177-3AD203B41FA5}">
                      <a16:colId xmlns:a16="http://schemas.microsoft.com/office/drawing/2014/main" val="2864159536"/>
                    </a:ext>
                  </a:extLst>
                </a:gridCol>
                <a:gridCol w="1057455">
                  <a:extLst>
                    <a:ext uri="{9D8B030D-6E8A-4147-A177-3AD203B41FA5}">
                      <a16:colId xmlns:a16="http://schemas.microsoft.com/office/drawing/2014/main" val="2203296225"/>
                    </a:ext>
                  </a:extLst>
                </a:gridCol>
              </a:tblGrid>
              <a:tr h="177848">
                <a:tc>
                  <a:txBody>
                    <a:bodyPr/>
                    <a:lstStyle/>
                    <a:p>
                      <a:pPr algn="l" fontAlgn="b"/>
                      <a:r>
                        <a:rPr lang="en-US" sz="1000" u="none" strike="noStrike">
                          <a:effectLst/>
                        </a:rPr>
                        <a:t>str_p</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optimizer time</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elapsed time</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obj-value</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relative gap（%）</a:t>
                      </a:r>
                      <a:endParaRPr lang="en-US" sz="1000" b="0" i="0" u="none" strike="noStrike">
                        <a:effectLst/>
                        <a:latin typeface="Calibri" panose="020F0502020204030204" pitchFamily="34" charset="0"/>
                      </a:endParaRPr>
                    </a:p>
                  </a:txBody>
                  <a:tcPr marL="8892" marR="8892" marT="8892" marB="0" anchor="b"/>
                </a:tc>
                <a:extLst>
                  <a:ext uri="{0D108BD9-81ED-4DB2-BD59-A6C34878D82A}">
                    <a16:rowId xmlns:a16="http://schemas.microsoft.com/office/drawing/2014/main" val="932951568"/>
                  </a:ext>
                </a:extLst>
              </a:tr>
              <a:tr h="189704">
                <a:tc>
                  <a:txBody>
                    <a:bodyPr/>
                    <a:lstStyle/>
                    <a:p>
                      <a:pPr algn="l" fontAlgn="b"/>
                      <a:r>
                        <a:rPr lang="en-US" sz="1000" u="none" strike="noStrike" dirty="0">
                          <a:effectLst/>
                        </a:rPr>
                        <a:t>p1</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20.6</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23.7563</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-4647.379812</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dirty="0">
                          <a:solidFill>
                            <a:srgbClr val="000000"/>
                          </a:solidFill>
                          <a:effectLs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403048729"/>
                  </a:ext>
                </a:extLst>
              </a:tr>
              <a:tr h="189704">
                <a:tc>
                  <a:txBody>
                    <a:bodyPr/>
                    <a:lstStyle/>
                    <a:p>
                      <a:pPr algn="l" fontAlgn="b"/>
                      <a:r>
                        <a:rPr lang="en-US" sz="1000" u="none" strike="noStrike">
                          <a:effectLst/>
                        </a:rPr>
                        <a:t>p2</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1005.13</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1006.3112</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-5197.7439</a:t>
                      </a:r>
                      <a:endParaRPr lang="en-US" sz="1000" b="0" i="0" u="none" strike="noStrike" dirty="0">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0.49</a:t>
                      </a:r>
                    </a:p>
                  </a:txBody>
                  <a:tcPr marL="9525" marR="9525" marT="9525" marB="0" anchor="b"/>
                </a:tc>
                <a:extLst>
                  <a:ext uri="{0D108BD9-81ED-4DB2-BD59-A6C34878D82A}">
                    <a16:rowId xmlns:a16="http://schemas.microsoft.com/office/drawing/2014/main" val="3742918744"/>
                  </a:ext>
                </a:extLst>
              </a:tr>
              <a:tr h="189704">
                <a:tc>
                  <a:txBody>
                    <a:bodyPr/>
                    <a:lstStyle/>
                    <a:p>
                      <a:pPr algn="l" fontAlgn="b"/>
                      <a:r>
                        <a:rPr lang="en-US" sz="1000" u="none" strike="noStrike">
                          <a:effectLst/>
                        </a:rPr>
                        <a:t>p3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1006.36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878.4827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-5065.6647</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0.82</a:t>
                      </a:r>
                    </a:p>
                  </a:txBody>
                  <a:tcPr marL="9525" marR="9525" marT="9525" marB="0" anchor="b"/>
                </a:tc>
                <a:extLst>
                  <a:ext uri="{0D108BD9-81ED-4DB2-BD59-A6C34878D82A}">
                    <a16:rowId xmlns:a16="http://schemas.microsoft.com/office/drawing/2014/main" val="3618813141"/>
                  </a:ext>
                </a:extLst>
              </a:tr>
              <a:tr h="189704">
                <a:tc>
                  <a:txBody>
                    <a:bodyPr/>
                    <a:lstStyle/>
                    <a:p>
                      <a:pPr algn="l" fontAlgn="b"/>
                      <a:r>
                        <a:rPr lang="en-US" sz="1000" u="none" strike="noStrike">
                          <a:effectLst/>
                        </a:rPr>
                        <a:t>p4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200.87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201.6831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-4545.902829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0.00939</a:t>
                      </a:r>
                    </a:p>
                  </a:txBody>
                  <a:tcPr marL="9525" marR="9525" marT="9525" marB="0" anchor="b"/>
                </a:tc>
                <a:extLst>
                  <a:ext uri="{0D108BD9-81ED-4DB2-BD59-A6C34878D82A}">
                    <a16:rowId xmlns:a16="http://schemas.microsoft.com/office/drawing/2014/main" val="3267208266"/>
                  </a:ext>
                </a:extLst>
              </a:tr>
              <a:tr h="189704">
                <a:tc>
                  <a:txBody>
                    <a:bodyPr/>
                    <a:lstStyle/>
                    <a:p>
                      <a:pPr algn="l" fontAlgn="b"/>
                      <a:r>
                        <a:rPr lang="en-US" sz="1000" u="none" strike="noStrike" dirty="0">
                          <a:effectLst/>
                        </a:rPr>
                        <a:t>p5</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58.57</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59.5282</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-4737.35439</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dirty="0">
                          <a:solidFill>
                            <a:srgbClr val="000000"/>
                          </a:solidFill>
                          <a:effectLs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2563184636"/>
                  </a:ext>
                </a:extLst>
              </a:tr>
              <a:tr h="189704">
                <a:tc>
                  <a:txBody>
                    <a:bodyPr/>
                    <a:lstStyle/>
                    <a:p>
                      <a:pPr algn="l" fontAlgn="b"/>
                      <a:r>
                        <a:rPr lang="en-US" sz="1000" u="none" strike="noStrike">
                          <a:effectLst/>
                        </a:rPr>
                        <a:t>p6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965.06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322.9638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-5179.80778</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3.34</a:t>
                      </a:r>
                    </a:p>
                  </a:txBody>
                  <a:tcPr marL="9525" marR="9525" marT="9525" marB="0" anchor="b"/>
                </a:tc>
                <a:extLst>
                  <a:ext uri="{0D108BD9-81ED-4DB2-BD59-A6C34878D82A}">
                    <a16:rowId xmlns:a16="http://schemas.microsoft.com/office/drawing/2014/main" val="2638801625"/>
                  </a:ext>
                </a:extLst>
              </a:tr>
              <a:tr h="189704">
                <a:tc>
                  <a:txBody>
                    <a:bodyPr/>
                    <a:lstStyle/>
                    <a:p>
                      <a:pPr algn="l" fontAlgn="b"/>
                      <a:r>
                        <a:rPr lang="en-US" sz="1000" u="none" strike="noStrike" dirty="0">
                          <a:effectLst/>
                        </a:rPr>
                        <a:t>p7</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1002.74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868.1317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-5202.06878</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latin typeface="Aptos" panose="020B0004020202020204" pitchFamily="34" charset="0"/>
                        </a:rPr>
                        <a:t>0.25</a:t>
                      </a:r>
                    </a:p>
                  </a:txBody>
                  <a:tcPr marL="9525" marR="9525" marT="9525" marB="0" anchor="b"/>
                </a:tc>
                <a:extLst>
                  <a:ext uri="{0D108BD9-81ED-4DB2-BD59-A6C34878D82A}">
                    <a16:rowId xmlns:a16="http://schemas.microsoft.com/office/drawing/2014/main" val="3407610705"/>
                  </a:ext>
                </a:extLst>
              </a:tr>
              <a:tr h="189704">
                <a:tc>
                  <a:txBody>
                    <a:bodyPr/>
                    <a:lstStyle/>
                    <a:p>
                      <a:pPr algn="l" fontAlgn="b"/>
                      <a:r>
                        <a:rPr lang="en-US" sz="1000" u="none" strike="noStrike" dirty="0">
                          <a:effectLst/>
                        </a:rPr>
                        <a:t>p8</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5.15</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5.9532</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-4094.284394</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dirty="0">
                          <a:solidFill>
                            <a:srgbClr val="000000"/>
                          </a:solidFill>
                          <a:effectLs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1184133809"/>
                  </a:ext>
                </a:extLst>
              </a:tr>
              <a:tr h="189704">
                <a:tc>
                  <a:txBody>
                    <a:bodyPr/>
                    <a:lstStyle/>
                    <a:p>
                      <a:pPr algn="l" fontAlgn="b"/>
                      <a:r>
                        <a:rPr lang="en-US" sz="1000" u="none" strike="noStrike">
                          <a:effectLst/>
                        </a:rPr>
                        <a:t>p9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4.22</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5.043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-4555.500018</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latin typeface="Aptos" panose="020B0004020202020204" pitchFamily="34" charset="0"/>
                        </a:rPr>
                        <a:t>0.00611</a:t>
                      </a:r>
                    </a:p>
                  </a:txBody>
                  <a:tcPr marL="9525" marR="9525" marT="9525" marB="0" anchor="b"/>
                </a:tc>
                <a:extLst>
                  <a:ext uri="{0D108BD9-81ED-4DB2-BD59-A6C34878D82A}">
                    <a16:rowId xmlns:a16="http://schemas.microsoft.com/office/drawing/2014/main" val="29219630"/>
                  </a:ext>
                </a:extLst>
              </a:tr>
              <a:tr h="189704">
                <a:tc>
                  <a:txBody>
                    <a:bodyPr/>
                    <a:lstStyle/>
                    <a:p>
                      <a:pPr algn="l" fontAlgn="b"/>
                      <a:r>
                        <a:rPr lang="en-US" sz="1000" u="none" strike="noStrike">
                          <a:effectLst/>
                        </a:rPr>
                        <a:t>p10</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1126.17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868.5074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-4910.397219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0.17</a:t>
                      </a:r>
                    </a:p>
                  </a:txBody>
                  <a:tcPr marL="9525" marR="9525" marT="9525" marB="0" anchor="b"/>
                </a:tc>
                <a:extLst>
                  <a:ext uri="{0D108BD9-81ED-4DB2-BD59-A6C34878D82A}">
                    <a16:rowId xmlns:a16="http://schemas.microsoft.com/office/drawing/2014/main" val="2980386252"/>
                  </a:ext>
                </a:extLst>
              </a:tr>
              <a:tr h="189704">
                <a:tc>
                  <a:txBody>
                    <a:bodyPr/>
                    <a:lstStyle/>
                    <a:p>
                      <a:pPr algn="l" fontAlgn="b"/>
                      <a:r>
                        <a:rPr lang="en-US" sz="1000" u="none" strike="noStrike">
                          <a:effectLst/>
                        </a:rPr>
                        <a:t>p11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2005.89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982.8523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-5380.292829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0.23</a:t>
                      </a:r>
                    </a:p>
                  </a:txBody>
                  <a:tcPr marL="9525" marR="9525" marT="9525" marB="0" anchor="b"/>
                </a:tc>
                <a:extLst>
                  <a:ext uri="{0D108BD9-81ED-4DB2-BD59-A6C34878D82A}">
                    <a16:rowId xmlns:a16="http://schemas.microsoft.com/office/drawing/2014/main" val="1710417916"/>
                  </a:ext>
                </a:extLst>
              </a:tr>
              <a:tr h="189704">
                <a:tc>
                  <a:txBody>
                    <a:bodyPr/>
                    <a:lstStyle/>
                    <a:p>
                      <a:pPr algn="l" fontAlgn="b"/>
                      <a:r>
                        <a:rPr lang="en-US" sz="1000" u="none" strike="noStrike" dirty="0">
                          <a:effectLst/>
                        </a:rPr>
                        <a:t>p12</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24.68</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25.5071</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-4270.412829</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dirty="0">
                          <a:solidFill>
                            <a:srgbClr val="000000"/>
                          </a:solidFill>
                          <a:effectLs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1211693909"/>
                  </a:ext>
                </a:extLst>
              </a:tr>
              <a:tr h="189704">
                <a:tc>
                  <a:txBody>
                    <a:bodyPr/>
                    <a:lstStyle/>
                    <a:p>
                      <a:pPr algn="l" fontAlgn="b"/>
                      <a:r>
                        <a:rPr lang="en-US" sz="1000" u="none" strike="noStrike">
                          <a:effectLst/>
                        </a:rPr>
                        <a:t>p13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1011.86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878.6339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-5797.669831</a:t>
                      </a:r>
                      <a:endParaRPr lang="en-US" sz="1000" b="0" i="0" u="none" strike="noStrike" dirty="0">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2.78</a:t>
                      </a:r>
                    </a:p>
                  </a:txBody>
                  <a:tcPr marL="9525" marR="9525" marT="9525" marB="0" anchor="b"/>
                </a:tc>
                <a:extLst>
                  <a:ext uri="{0D108BD9-81ED-4DB2-BD59-A6C34878D82A}">
                    <a16:rowId xmlns:a16="http://schemas.microsoft.com/office/drawing/2014/main" val="578564068"/>
                  </a:ext>
                </a:extLst>
              </a:tr>
              <a:tr h="189704">
                <a:tc>
                  <a:txBody>
                    <a:bodyPr/>
                    <a:lstStyle/>
                    <a:p>
                      <a:pPr algn="l" fontAlgn="b"/>
                      <a:r>
                        <a:rPr lang="en-US" sz="1000" u="none" strike="noStrike">
                          <a:effectLst/>
                        </a:rPr>
                        <a:t>p14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1013.94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979.6179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-6001.719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2.33</a:t>
                      </a:r>
                    </a:p>
                  </a:txBody>
                  <a:tcPr marL="9525" marR="9525" marT="9525" marB="0" anchor="b"/>
                </a:tc>
                <a:extLst>
                  <a:ext uri="{0D108BD9-81ED-4DB2-BD59-A6C34878D82A}">
                    <a16:rowId xmlns:a16="http://schemas.microsoft.com/office/drawing/2014/main" val="4039617047"/>
                  </a:ext>
                </a:extLst>
              </a:tr>
              <a:tr h="189704">
                <a:tc>
                  <a:txBody>
                    <a:bodyPr/>
                    <a:lstStyle/>
                    <a:p>
                      <a:pPr algn="l" fontAlgn="b"/>
                      <a:r>
                        <a:rPr lang="en-US" sz="1000" u="none" strike="noStrike">
                          <a:effectLst/>
                        </a:rPr>
                        <a:t>p15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1826.44</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849.6368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-5462.05</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0.84</a:t>
                      </a:r>
                    </a:p>
                  </a:txBody>
                  <a:tcPr marL="9525" marR="9525" marT="9525" marB="0" anchor="b"/>
                </a:tc>
                <a:extLst>
                  <a:ext uri="{0D108BD9-81ED-4DB2-BD59-A6C34878D82A}">
                    <a16:rowId xmlns:a16="http://schemas.microsoft.com/office/drawing/2014/main" val="981329310"/>
                  </a:ext>
                </a:extLst>
              </a:tr>
              <a:tr h="189704">
                <a:tc>
                  <a:txBody>
                    <a:bodyPr/>
                    <a:lstStyle/>
                    <a:p>
                      <a:pPr algn="l" fontAlgn="b"/>
                      <a:r>
                        <a:rPr lang="en-US" sz="1000" u="none" strike="noStrike">
                          <a:effectLst/>
                        </a:rPr>
                        <a:t>p16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1073.78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690.1917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-5878.582829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0.76</a:t>
                      </a:r>
                    </a:p>
                  </a:txBody>
                  <a:tcPr marL="9525" marR="9525" marT="9525" marB="0" anchor="b"/>
                </a:tc>
                <a:extLst>
                  <a:ext uri="{0D108BD9-81ED-4DB2-BD59-A6C34878D82A}">
                    <a16:rowId xmlns:a16="http://schemas.microsoft.com/office/drawing/2014/main" val="85926731"/>
                  </a:ext>
                </a:extLst>
              </a:tr>
              <a:tr h="189704">
                <a:tc>
                  <a:txBody>
                    <a:bodyPr/>
                    <a:lstStyle/>
                    <a:p>
                      <a:pPr algn="l" fontAlgn="b"/>
                      <a:r>
                        <a:rPr lang="en-US" sz="1000" u="none" strike="noStrike">
                          <a:effectLst/>
                        </a:rPr>
                        <a:t>p17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218.55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219.3763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-4634.097729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0.00686</a:t>
                      </a:r>
                    </a:p>
                  </a:txBody>
                  <a:tcPr marL="9525" marR="9525" marT="9525" marB="0" anchor="b"/>
                </a:tc>
                <a:extLst>
                  <a:ext uri="{0D108BD9-81ED-4DB2-BD59-A6C34878D82A}">
                    <a16:rowId xmlns:a16="http://schemas.microsoft.com/office/drawing/2014/main" val="2991126246"/>
                  </a:ext>
                </a:extLst>
              </a:tr>
              <a:tr h="189704">
                <a:tc>
                  <a:txBody>
                    <a:bodyPr/>
                    <a:lstStyle/>
                    <a:p>
                      <a:pPr algn="l" fontAlgn="b"/>
                      <a:r>
                        <a:rPr lang="en-US" sz="1000" u="none" strike="noStrike" dirty="0">
                          <a:effectLst/>
                        </a:rPr>
                        <a:t>p18</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80.64</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81.3918</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-4566.490012</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dirty="0">
                          <a:solidFill>
                            <a:srgbClr val="000000"/>
                          </a:solidFill>
                          <a:effectLs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1621119878"/>
                  </a:ext>
                </a:extLst>
              </a:tr>
              <a:tr h="189704">
                <a:tc>
                  <a:txBody>
                    <a:bodyPr/>
                    <a:lstStyle/>
                    <a:p>
                      <a:pPr algn="l" fontAlgn="b"/>
                      <a:r>
                        <a:rPr lang="en-US" sz="1000" u="none" strike="noStrike">
                          <a:effectLst/>
                        </a:rPr>
                        <a:t>p19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1012.13</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1012.9541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-4899.00246</a:t>
                      </a:r>
                      <a:endParaRPr lang="en-US" sz="1000" b="0" i="0" u="none" strike="noStrike" dirty="0">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2.41</a:t>
                      </a:r>
                    </a:p>
                  </a:txBody>
                  <a:tcPr marL="9525" marR="9525" marT="9525" marB="0" anchor="b"/>
                </a:tc>
                <a:extLst>
                  <a:ext uri="{0D108BD9-81ED-4DB2-BD59-A6C34878D82A}">
                    <a16:rowId xmlns:a16="http://schemas.microsoft.com/office/drawing/2014/main" val="2718211265"/>
                  </a:ext>
                </a:extLst>
              </a:tr>
              <a:tr h="189704">
                <a:tc>
                  <a:txBody>
                    <a:bodyPr/>
                    <a:lstStyle/>
                    <a:p>
                      <a:pPr algn="l" fontAlgn="b"/>
                      <a:r>
                        <a:rPr lang="en-US" sz="1000" u="none" strike="noStrike">
                          <a:effectLst/>
                        </a:rPr>
                        <a:t>p20</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1153.37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584.1219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-5363.233726</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0.54</a:t>
                      </a:r>
                    </a:p>
                  </a:txBody>
                  <a:tcPr marL="9525" marR="9525" marT="9525" marB="0" anchor="b"/>
                </a:tc>
                <a:extLst>
                  <a:ext uri="{0D108BD9-81ED-4DB2-BD59-A6C34878D82A}">
                    <a16:rowId xmlns:a16="http://schemas.microsoft.com/office/drawing/2014/main" val="2813161219"/>
                  </a:ext>
                </a:extLst>
              </a:tr>
              <a:tr h="189704">
                <a:tc>
                  <a:txBody>
                    <a:bodyPr/>
                    <a:lstStyle/>
                    <a:p>
                      <a:pPr algn="l" fontAlgn="b"/>
                      <a:r>
                        <a:rPr lang="en-US" sz="1000" u="none" strike="noStrike">
                          <a:effectLst/>
                        </a:rPr>
                        <a:t>p21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700.85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91.8904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-5811.56</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latin typeface="Aptos" panose="020B0004020202020204" pitchFamily="34" charset="0"/>
                        </a:rPr>
                        <a:t>3.58</a:t>
                      </a:r>
                    </a:p>
                  </a:txBody>
                  <a:tcPr marL="9525" marR="9525" marT="9525" marB="0" anchor="b"/>
                </a:tc>
                <a:extLst>
                  <a:ext uri="{0D108BD9-81ED-4DB2-BD59-A6C34878D82A}">
                    <a16:rowId xmlns:a16="http://schemas.microsoft.com/office/drawing/2014/main" val="122929581"/>
                  </a:ext>
                </a:extLst>
              </a:tr>
              <a:tr h="189704">
                <a:tc>
                  <a:txBody>
                    <a:bodyPr/>
                    <a:lstStyle/>
                    <a:p>
                      <a:pPr algn="l" fontAlgn="b"/>
                      <a:r>
                        <a:rPr lang="en-US" sz="1000" u="none" strike="noStrike" dirty="0">
                          <a:effectLst/>
                        </a:rPr>
                        <a:t>p22</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629.05</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629.9385</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-5201.6598</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dirty="0">
                          <a:solidFill>
                            <a:srgbClr val="000000"/>
                          </a:solidFill>
                          <a:effectLs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2075049223"/>
                  </a:ext>
                </a:extLst>
              </a:tr>
            </a:tbl>
          </a:graphicData>
        </a:graphic>
      </p:graphicFrame>
      <p:sp>
        <p:nvSpPr>
          <p:cNvPr id="8" name="TextBox 7">
            <a:extLst>
              <a:ext uri="{FF2B5EF4-FFF2-40B4-BE49-F238E27FC236}">
                <a16:creationId xmlns:a16="http://schemas.microsoft.com/office/drawing/2014/main" id="{14991455-6ABA-6364-6C43-B79899DDE420}"/>
              </a:ext>
            </a:extLst>
          </p:cNvPr>
          <p:cNvSpPr txBox="1"/>
          <p:nvPr/>
        </p:nvSpPr>
        <p:spPr>
          <a:xfrm>
            <a:off x="205189" y="204936"/>
            <a:ext cx="9884742" cy="1077218"/>
          </a:xfrm>
          <a:prstGeom prst="rect">
            <a:avLst/>
          </a:prstGeom>
          <a:noFill/>
        </p:spPr>
        <p:txBody>
          <a:bodyPr wrap="square" rtlCol="0">
            <a:spAutoFit/>
          </a:bodyPr>
          <a:lstStyle/>
          <a:p>
            <a:r>
              <a:rPr lang="en-US" sz="3200" dirty="0"/>
              <a:t>First step in Model3 VS Model 3’: Comparison between deterministic case and alpha=0.05</a:t>
            </a:r>
          </a:p>
        </p:txBody>
      </p:sp>
      <p:sp>
        <p:nvSpPr>
          <p:cNvPr id="2" name="TextBox 1">
            <a:extLst>
              <a:ext uri="{FF2B5EF4-FFF2-40B4-BE49-F238E27FC236}">
                <a16:creationId xmlns:a16="http://schemas.microsoft.com/office/drawing/2014/main" id="{4C554727-0F7E-C930-5F9E-77B3FA3A24A1}"/>
              </a:ext>
            </a:extLst>
          </p:cNvPr>
          <p:cNvSpPr txBox="1"/>
          <p:nvPr/>
        </p:nvSpPr>
        <p:spPr>
          <a:xfrm>
            <a:off x="556003" y="6283732"/>
            <a:ext cx="11635997" cy="369332"/>
          </a:xfrm>
          <a:prstGeom prst="rect">
            <a:avLst/>
          </a:prstGeom>
          <a:noFill/>
        </p:spPr>
        <p:txBody>
          <a:bodyPr wrap="square" rtlCol="0">
            <a:spAutoFit/>
          </a:bodyPr>
          <a:lstStyle/>
          <a:p>
            <a:r>
              <a:rPr lang="en-US" dirty="0"/>
              <a:t>Model </a:t>
            </a:r>
            <a:r>
              <a:rPr lang="en-US" altLang="zh-CN" dirty="0"/>
              <a:t>3</a:t>
            </a:r>
            <a:r>
              <a:rPr lang="en-US" dirty="0"/>
              <a:t>’ runs much slower. And in some cases, the computation time of model3’ depends on different cases.</a:t>
            </a:r>
          </a:p>
        </p:txBody>
      </p:sp>
    </p:spTree>
    <p:extLst>
      <p:ext uri="{BB962C8B-B14F-4D97-AF65-F5344CB8AC3E}">
        <p14:creationId xmlns:p14="http://schemas.microsoft.com/office/powerpoint/2010/main" val="3893897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B9CA98-61E1-CFD0-E490-87C2CE395E06}"/>
              </a:ext>
            </a:extLst>
          </p:cNvPr>
          <p:cNvSpPr txBox="1">
            <a:spLocks/>
          </p:cNvSpPr>
          <p:nvPr/>
        </p:nvSpPr>
        <p:spPr>
          <a:xfrm>
            <a:off x="294681" y="1181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Model 3’: alpha=0.05 VS alpha=0.02 </a:t>
            </a:r>
          </a:p>
        </p:txBody>
      </p:sp>
      <p:graphicFrame>
        <p:nvGraphicFramePr>
          <p:cNvPr id="7" name="Table 6">
            <a:extLst>
              <a:ext uri="{FF2B5EF4-FFF2-40B4-BE49-F238E27FC236}">
                <a16:creationId xmlns:a16="http://schemas.microsoft.com/office/drawing/2014/main" id="{A6083E69-8873-BBDB-EF4F-9A0C4C83313E}"/>
              </a:ext>
            </a:extLst>
          </p:cNvPr>
          <p:cNvGraphicFramePr>
            <a:graphicFrameLocks noGrp="1"/>
          </p:cNvGraphicFramePr>
          <p:nvPr>
            <p:extLst>
              <p:ext uri="{D42A27DB-BD31-4B8C-83A1-F6EECF244321}">
                <p14:modId xmlns:p14="http://schemas.microsoft.com/office/powerpoint/2010/main" val="1556739136"/>
              </p:ext>
            </p:extLst>
          </p:nvPr>
        </p:nvGraphicFramePr>
        <p:xfrm>
          <a:off x="1077248" y="1347443"/>
          <a:ext cx="4244628" cy="4351336"/>
        </p:xfrm>
        <a:graphic>
          <a:graphicData uri="http://schemas.openxmlformats.org/drawingml/2006/table">
            <a:tbl>
              <a:tblPr>
                <a:tableStyleId>{5C22544A-7EE6-4342-B048-85BDC9FD1C3A}</a:tableStyleId>
              </a:tblPr>
              <a:tblGrid>
                <a:gridCol w="639804">
                  <a:extLst>
                    <a:ext uri="{9D8B030D-6E8A-4147-A177-3AD203B41FA5}">
                      <a16:colId xmlns:a16="http://schemas.microsoft.com/office/drawing/2014/main" val="3000897941"/>
                    </a:ext>
                  </a:extLst>
                </a:gridCol>
                <a:gridCol w="900465">
                  <a:extLst>
                    <a:ext uri="{9D8B030D-6E8A-4147-A177-3AD203B41FA5}">
                      <a16:colId xmlns:a16="http://schemas.microsoft.com/office/drawing/2014/main" val="2012496325"/>
                    </a:ext>
                  </a:extLst>
                </a:gridCol>
                <a:gridCol w="758287">
                  <a:extLst>
                    <a:ext uri="{9D8B030D-6E8A-4147-A177-3AD203B41FA5}">
                      <a16:colId xmlns:a16="http://schemas.microsoft.com/office/drawing/2014/main" val="3074323287"/>
                    </a:ext>
                  </a:extLst>
                </a:gridCol>
                <a:gridCol w="888617">
                  <a:extLst>
                    <a:ext uri="{9D8B030D-6E8A-4147-A177-3AD203B41FA5}">
                      <a16:colId xmlns:a16="http://schemas.microsoft.com/office/drawing/2014/main" val="1123375419"/>
                    </a:ext>
                  </a:extLst>
                </a:gridCol>
                <a:gridCol w="1057455">
                  <a:extLst>
                    <a:ext uri="{9D8B030D-6E8A-4147-A177-3AD203B41FA5}">
                      <a16:colId xmlns:a16="http://schemas.microsoft.com/office/drawing/2014/main" val="49678332"/>
                    </a:ext>
                  </a:extLst>
                </a:gridCol>
              </a:tblGrid>
              <a:tr h="177848">
                <a:tc>
                  <a:txBody>
                    <a:bodyPr/>
                    <a:lstStyle/>
                    <a:p>
                      <a:pPr algn="l" fontAlgn="b"/>
                      <a:r>
                        <a:rPr lang="en-US" sz="1000" u="none" strike="noStrike">
                          <a:effectLst/>
                        </a:rPr>
                        <a:t>str_p</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dirty="0">
                          <a:effectLst/>
                        </a:rPr>
                        <a:t>optimizer time</a:t>
                      </a:r>
                      <a:endParaRPr lang="en-US" sz="1000" b="0" i="0" u="none" strike="noStrike" dirty="0">
                        <a:effectLst/>
                        <a:latin typeface="Calibri" panose="020F0502020204030204" pitchFamily="34" charset="0"/>
                      </a:endParaRPr>
                    </a:p>
                  </a:txBody>
                  <a:tcPr marL="8892" marR="8892" marT="8892" marB="0" anchor="b"/>
                </a:tc>
                <a:tc>
                  <a:txBody>
                    <a:bodyPr/>
                    <a:lstStyle/>
                    <a:p>
                      <a:pPr algn="l" fontAlgn="b"/>
                      <a:r>
                        <a:rPr lang="en-US" sz="1000" u="none" strike="noStrike">
                          <a:effectLst/>
                        </a:rPr>
                        <a:t>elapsed time</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obj-value</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relative gap（%）</a:t>
                      </a:r>
                      <a:endParaRPr lang="en-US" sz="1000" b="0" i="0" u="none" strike="noStrike">
                        <a:effectLst/>
                        <a:latin typeface="Calibri" panose="020F0502020204030204" pitchFamily="34" charset="0"/>
                      </a:endParaRPr>
                    </a:p>
                  </a:txBody>
                  <a:tcPr marL="8892" marR="8892" marT="8892" marB="0" anchor="b"/>
                </a:tc>
                <a:extLst>
                  <a:ext uri="{0D108BD9-81ED-4DB2-BD59-A6C34878D82A}">
                    <a16:rowId xmlns:a16="http://schemas.microsoft.com/office/drawing/2014/main" val="3103281859"/>
                  </a:ext>
                </a:extLst>
              </a:tr>
              <a:tr h="189704">
                <a:tc>
                  <a:txBody>
                    <a:bodyPr/>
                    <a:lstStyle/>
                    <a:p>
                      <a:pPr algn="l" fontAlgn="b"/>
                      <a:r>
                        <a:rPr lang="en-US" sz="1000" u="none" strike="noStrike">
                          <a:effectLst/>
                        </a:rPr>
                        <a:t>p1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20.6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23.7563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-4647.379812</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1082493808"/>
                  </a:ext>
                </a:extLst>
              </a:tr>
              <a:tr h="189704">
                <a:tc>
                  <a:txBody>
                    <a:bodyPr/>
                    <a:lstStyle/>
                    <a:p>
                      <a:pPr algn="l" fontAlgn="b"/>
                      <a:r>
                        <a:rPr lang="en-US" sz="1000" u="none" strike="noStrike">
                          <a:effectLst/>
                        </a:rPr>
                        <a:t>p2</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1005.13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1006.3112</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-5197.7439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0.49</a:t>
                      </a:r>
                    </a:p>
                  </a:txBody>
                  <a:tcPr marL="9525" marR="9525" marT="9525" marB="0" anchor="b"/>
                </a:tc>
                <a:extLst>
                  <a:ext uri="{0D108BD9-81ED-4DB2-BD59-A6C34878D82A}">
                    <a16:rowId xmlns:a16="http://schemas.microsoft.com/office/drawing/2014/main" val="564586742"/>
                  </a:ext>
                </a:extLst>
              </a:tr>
              <a:tr h="189704">
                <a:tc>
                  <a:txBody>
                    <a:bodyPr/>
                    <a:lstStyle/>
                    <a:p>
                      <a:pPr algn="l" fontAlgn="b"/>
                      <a:r>
                        <a:rPr lang="en-US" sz="1000" u="none" strike="noStrike">
                          <a:effectLst/>
                        </a:rPr>
                        <a:t>p3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1006.36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878.4827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-5065.6647</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0.82</a:t>
                      </a:r>
                    </a:p>
                  </a:txBody>
                  <a:tcPr marL="9525" marR="9525" marT="9525" marB="0" anchor="b"/>
                </a:tc>
                <a:extLst>
                  <a:ext uri="{0D108BD9-81ED-4DB2-BD59-A6C34878D82A}">
                    <a16:rowId xmlns:a16="http://schemas.microsoft.com/office/drawing/2014/main" val="1064510038"/>
                  </a:ext>
                </a:extLst>
              </a:tr>
              <a:tr h="189704">
                <a:tc>
                  <a:txBody>
                    <a:bodyPr/>
                    <a:lstStyle/>
                    <a:p>
                      <a:pPr algn="l" fontAlgn="b"/>
                      <a:r>
                        <a:rPr lang="en-US" sz="1000" u="none" strike="noStrike">
                          <a:effectLst/>
                        </a:rPr>
                        <a:t>p4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200.87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201.6831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-4545.902829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0.00939</a:t>
                      </a:r>
                    </a:p>
                  </a:txBody>
                  <a:tcPr marL="9525" marR="9525" marT="9525" marB="0" anchor="b"/>
                </a:tc>
                <a:extLst>
                  <a:ext uri="{0D108BD9-81ED-4DB2-BD59-A6C34878D82A}">
                    <a16:rowId xmlns:a16="http://schemas.microsoft.com/office/drawing/2014/main" val="1494187180"/>
                  </a:ext>
                </a:extLst>
              </a:tr>
              <a:tr h="189704">
                <a:tc>
                  <a:txBody>
                    <a:bodyPr/>
                    <a:lstStyle/>
                    <a:p>
                      <a:pPr algn="l" fontAlgn="b"/>
                      <a:r>
                        <a:rPr lang="en-US" sz="1000" u="none" strike="noStrike">
                          <a:effectLst/>
                        </a:rPr>
                        <a:t>p5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58.57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59.5282</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-4737.35439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834795593"/>
                  </a:ext>
                </a:extLst>
              </a:tr>
              <a:tr h="189704">
                <a:tc>
                  <a:txBody>
                    <a:bodyPr/>
                    <a:lstStyle/>
                    <a:p>
                      <a:pPr algn="l" fontAlgn="b"/>
                      <a:r>
                        <a:rPr lang="en-US" sz="1000" u="none" strike="noStrike">
                          <a:effectLst/>
                        </a:rPr>
                        <a:t>p6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965.06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322.9638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-5179.80778</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3.34</a:t>
                      </a:r>
                    </a:p>
                  </a:txBody>
                  <a:tcPr marL="9525" marR="9525" marT="9525" marB="0" anchor="b"/>
                </a:tc>
                <a:extLst>
                  <a:ext uri="{0D108BD9-81ED-4DB2-BD59-A6C34878D82A}">
                    <a16:rowId xmlns:a16="http://schemas.microsoft.com/office/drawing/2014/main" val="3431721436"/>
                  </a:ext>
                </a:extLst>
              </a:tr>
              <a:tr h="189704">
                <a:tc>
                  <a:txBody>
                    <a:bodyPr/>
                    <a:lstStyle/>
                    <a:p>
                      <a:pPr algn="l" fontAlgn="b"/>
                      <a:r>
                        <a:rPr lang="en-US" sz="1000" u="none" strike="noStrike">
                          <a:effectLst/>
                        </a:rPr>
                        <a:t>p7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1002.74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868.1317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-5202.06878</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0.25</a:t>
                      </a:r>
                    </a:p>
                  </a:txBody>
                  <a:tcPr marL="9525" marR="9525" marT="9525" marB="0" anchor="b"/>
                </a:tc>
                <a:extLst>
                  <a:ext uri="{0D108BD9-81ED-4DB2-BD59-A6C34878D82A}">
                    <a16:rowId xmlns:a16="http://schemas.microsoft.com/office/drawing/2014/main" val="2616884221"/>
                  </a:ext>
                </a:extLst>
              </a:tr>
              <a:tr h="189704">
                <a:tc>
                  <a:txBody>
                    <a:bodyPr/>
                    <a:lstStyle/>
                    <a:p>
                      <a:pPr algn="l" fontAlgn="b"/>
                      <a:r>
                        <a:rPr lang="en-US" sz="1000" u="none" strike="noStrike">
                          <a:effectLst/>
                        </a:rPr>
                        <a:t>p8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5.15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5.9532</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-4094.284394</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586090965"/>
                  </a:ext>
                </a:extLst>
              </a:tr>
              <a:tr h="189704">
                <a:tc>
                  <a:txBody>
                    <a:bodyPr/>
                    <a:lstStyle/>
                    <a:p>
                      <a:pPr algn="l" fontAlgn="b"/>
                      <a:r>
                        <a:rPr lang="en-US" sz="1000" u="none" strike="noStrike">
                          <a:effectLst/>
                        </a:rPr>
                        <a:t>p9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4.22</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5.043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-4555.500018</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0.00611</a:t>
                      </a:r>
                    </a:p>
                  </a:txBody>
                  <a:tcPr marL="9525" marR="9525" marT="9525" marB="0" anchor="b"/>
                </a:tc>
                <a:extLst>
                  <a:ext uri="{0D108BD9-81ED-4DB2-BD59-A6C34878D82A}">
                    <a16:rowId xmlns:a16="http://schemas.microsoft.com/office/drawing/2014/main" val="1791435277"/>
                  </a:ext>
                </a:extLst>
              </a:tr>
              <a:tr h="189704">
                <a:tc>
                  <a:txBody>
                    <a:bodyPr/>
                    <a:lstStyle/>
                    <a:p>
                      <a:pPr algn="l" fontAlgn="b"/>
                      <a:r>
                        <a:rPr lang="en-US" sz="1000" u="none" strike="noStrike">
                          <a:effectLst/>
                        </a:rPr>
                        <a:t>p10</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1126.17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868.5074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-4910.397219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0.17</a:t>
                      </a:r>
                    </a:p>
                  </a:txBody>
                  <a:tcPr marL="9525" marR="9525" marT="9525" marB="0" anchor="b"/>
                </a:tc>
                <a:extLst>
                  <a:ext uri="{0D108BD9-81ED-4DB2-BD59-A6C34878D82A}">
                    <a16:rowId xmlns:a16="http://schemas.microsoft.com/office/drawing/2014/main" val="2845766121"/>
                  </a:ext>
                </a:extLst>
              </a:tr>
              <a:tr h="189704">
                <a:tc>
                  <a:txBody>
                    <a:bodyPr/>
                    <a:lstStyle/>
                    <a:p>
                      <a:pPr algn="l" fontAlgn="b"/>
                      <a:r>
                        <a:rPr lang="en-US" sz="1000" u="none" strike="noStrike">
                          <a:effectLst/>
                        </a:rPr>
                        <a:t>p11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2005.89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982.8523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-5380.292829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0.23</a:t>
                      </a:r>
                    </a:p>
                  </a:txBody>
                  <a:tcPr marL="9525" marR="9525" marT="9525" marB="0" anchor="b"/>
                </a:tc>
                <a:extLst>
                  <a:ext uri="{0D108BD9-81ED-4DB2-BD59-A6C34878D82A}">
                    <a16:rowId xmlns:a16="http://schemas.microsoft.com/office/drawing/2014/main" val="1920764398"/>
                  </a:ext>
                </a:extLst>
              </a:tr>
              <a:tr h="189704">
                <a:tc>
                  <a:txBody>
                    <a:bodyPr/>
                    <a:lstStyle/>
                    <a:p>
                      <a:pPr algn="l" fontAlgn="b"/>
                      <a:r>
                        <a:rPr lang="en-US" sz="1000" u="none" strike="noStrike">
                          <a:effectLst/>
                        </a:rPr>
                        <a:t>p12</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24.68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25.5071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-4270.412829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477354079"/>
                  </a:ext>
                </a:extLst>
              </a:tr>
              <a:tr h="189704">
                <a:tc>
                  <a:txBody>
                    <a:bodyPr/>
                    <a:lstStyle/>
                    <a:p>
                      <a:pPr algn="l" fontAlgn="b"/>
                      <a:r>
                        <a:rPr lang="en-US" sz="1000" u="none" strike="noStrike">
                          <a:effectLst/>
                        </a:rPr>
                        <a:t>p13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1011.86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878.6339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-5797.669831</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2.78</a:t>
                      </a:r>
                    </a:p>
                  </a:txBody>
                  <a:tcPr marL="9525" marR="9525" marT="9525" marB="0" anchor="b"/>
                </a:tc>
                <a:extLst>
                  <a:ext uri="{0D108BD9-81ED-4DB2-BD59-A6C34878D82A}">
                    <a16:rowId xmlns:a16="http://schemas.microsoft.com/office/drawing/2014/main" val="644038598"/>
                  </a:ext>
                </a:extLst>
              </a:tr>
              <a:tr h="189704">
                <a:tc>
                  <a:txBody>
                    <a:bodyPr/>
                    <a:lstStyle/>
                    <a:p>
                      <a:pPr algn="l" fontAlgn="b"/>
                      <a:r>
                        <a:rPr lang="en-US" sz="1000" u="none" strike="noStrike">
                          <a:effectLst/>
                        </a:rPr>
                        <a:t>p14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1013.94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979.6179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-6001.719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2.33</a:t>
                      </a:r>
                    </a:p>
                  </a:txBody>
                  <a:tcPr marL="9525" marR="9525" marT="9525" marB="0" anchor="b"/>
                </a:tc>
                <a:extLst>
                  <a:ext uri="{0D108BD9-81ED-4DB2-BD59-A6C34878D82A}">
                    <a16:rowId xmlns:a16="http://schemas.microsoft.com/office/drawing/2014/main" val="935630499"/>
                  </a:ext>
                </a:extLst>
              </a:tr>
              <a:tr h="189704">
                <a:tc>
                  <a:txBody>
                    <a:bodyPr/>
                    <a:lstStyle/>
                    <a:p>
                      <a:pPr algn="l" fontAlgn="b"/>
                      <a:r>
                        <a:rPr lang="en-US" sz="1000" u="none" strike="noStrike">
                          <a:effectLst/>
                        </a:rPr>
                        <a:t>p15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1826.44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849.6368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-5462.05</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0.84</a:t>
                      </a:r>
                    </a:p>
                  </a:txBody>
                  <a:tcPr marL="9525" marR="9525" marT="9525" marB="0" anchor="b"/>
                </a:tc>
                <a:extLst>
                  <a:ext uri="{0D108BD9-81ED-4DB2-BD59-A6C34878D82A}">
                    <a16:rowId xmlns:a16="http://schemas.microsoft.com/office/drawing/2014/main" val="691609465"/>
                  </a:ext>
                </a:extLst>
              </a:tr>
              <a:tr h="189704">
                <a:tc>
                  <a:txBody>
                    <a:bodyPr/>
                    <a:lstStyle/>
                    <a:p>
                      <a:pPr algn="l" fontAlgn="b"/>
                      <a:r>
                        <a:rPr lang="en-US" sz="1000" u="none" strike="noStrike">
                          <a:effectLst/>
                        </a:rPr>
                        <a:t>p16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1073.78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690.1917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-5878.582829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0.76</a:t>
                      </a:r>
                    </a:p>
                  </a:txBody>
                  <a:tcPr marL="9525" marR="9525" marT="9525" marB="0" anchor="b"/>
                </a:tc>
                <a:extLst>
                  <a:ext uri="{0D108BD9-81ED-4DB2-BD59-A6C34878D82A}">
                    <a16:rowId xmlns:a16="http://schemas.microsoft.com/office/drawing/2014/main" val="1873685234"/>
                  </a:ext>
                </a:extLst>
              </a:tr>
              <a:tr h="189704">
                <a:tc>
                  <a:txBody>
                    <a:bodyPr/>
                    <a:lstStyle/>
                    <a:p>
                      <a:pPr algn="l" fontAlgn="b"/>
                      <a:r>
                        <a:rPr lang="en-US" sz="1000" u="none" strike="noStrike">
                          <a:effectLst/>
                        </a:rPr>
                        <a:t>p17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218.55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219.3763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-4634.097729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0.00686</a:t>
                      </a:r>
                    </a:p>
                  </a:txBody>
                  <a:tcPr marL="9525" marR="9525" marT="9525" marB="0" anchor="b"/>
                </a:tc>
                <a:extLst>
                  <a:ext uri="{0D108BD9-81ED-4DB2-BD59-A6C34878D82A}">
                    <a16:rowId xmlns:a16="http://schemas.microsoft.com/office/drawing/2014/main" val="3897713123"/>
                  </a:ext>
                </a:extLst>
              </a:tr>
              <a:tr h="189704">
                <a:tc>
                  <a:txBody>
                    <a:bodyPr/>
                    <a:lstStyle/>
                    <a:p>
                      <a:pPr algn="l" fontAlgn="b"/>
                      <a:r>
                        <a:rPr lang="en-US" sz="1000" u="none" strike="noStrike">
                          <a:effectLst/>
                        </a:rPr>
                        <a:t>p18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80.64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81.3918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-4566.490012</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886563570"/>
                  </a:ext>
                </a:extLst>
              </a:tr>
              <a:tr h="189704">
                <a:tc>
                  <a:txBody>
                    <a:bodyPr/>
                    <a:lstStyle/>
                    <a:p>
                      <a:pPr algn="l" fontAlgn="b"/>
                      <a:r>
                        <a:rPr lang="en-US" sz="1000" u="none" strike="noStrike">
                          <a:effectLst/>
                        </a:rPr>
                        <a:t>p19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1012.13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1012.9541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-4899.00246</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2.41</a:t>
                      </a:r>
                    </a:p>
                  </a:txBody>
                  <a:tcPr marL="9525" marR="9525" marT="9525" marB="0" anchor="b"/>
                </a:tc>
                <a:extLst>
                  <a:ext uri="{0D108BD9-81ED-4DB2-BD59-A6C34878D82A}">
                    <a16:rowId xmlns:a16="http://schemas.microsoft.com/office/drawing/2014/main" val="2359039693"/>
                  </a:ext>
                </a:extLst>
              </a:tr>
              <a:tr h="189704">
                <a:tc>
                  <a:txBody>
                    <a:bodyPr/>
                    <a:lstStyle/>
                    <a:p>
                      <a:pPr algn="l" fontAlgn="b"/>
                      <a:r>
                        <a:rPr lang="en-US" sz="1000" u="none" strike="noStrike">
                          <a:effectLst/>
                        </a:rPr>
                        <a:t>p20</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1153.37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584.1219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-5363.233726</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0.54</a:t>
                      </a:r>
                    </a:p>
                  </a:txBody>
                  <a:tcPr marL="9525" marR="9525" marT="9525" marB="0" anchor="b"/>
                </a:tc>
                <a:extLst>
                  <a:ext uri="{0D108BD9-81ED-4DB2-BD59-A6C34878D82A}">
                    <a16:rowId xmlns:a16="http://schemas.microsoft.com/office/drawing/2014/main" val="857488605"/>
                  </a:ext>
                </a:extLst>
              </a:tr>
              <a:tr h="189704">
                <a:tc>
                  <a:txBody>
                    <a:bodyPr/>
                    <a:lstStyle/>
                    <a:p>
                      <a:pPr algn="l" fontAlgn="b"/>
                      <a:r>
                        <a:rPr lang="en-US" sz="1000" u="none" strike="noStrike">
                          <a:effectLst/>
                        </a:rPr>
                        <a:t>p21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700.85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91.8904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-5811.56</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3.58</a:t>
                      </a:r>
                    </a:p>
                  </a:txBody>
                  <a:tcPr marL="9525" marR="9525" marT="9525" marB="0" anchor="b"/>
                </a:tc>
                <a:extLst>
                  <a:ext uri="{0D108BD9-81ED-4DB2-BD59-A6C34878D82A}">
                    <a16:rowId xmlns:a16="http://schemas.microsoft.com/office/drawing/2014/main" val="1977422096"/>
                  </a:ext>
                </a:extLst>
              </a:tr>
              <a:tr h="189704">
                <a:tc>
                  <a:txBody>
                    <a:bodyPr/>
                    <a:lstStyle/>
                    <a:p>
                      <a:pPr algn="l" fontAlgn="b"/>
                      <a:r>
                        <a:rPr lang="en-US" sz="1000" u="none" strike="noStrike">
                          <a:effectLst/>
                        </a:rPr>
                        <a:t>p22</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629.05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629.9385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-5201.6598</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1415976999"/>
                  </a:ext>
                </a:extLst>
              </a:tr>
            </a:tbl>
          </a:graphicData>
        </a:graphic>
      </p:graphicFrame>
      <p:graphicFrame>
        <p:nvGraphicFramePr>
          <p:cNvPr id="8" name="Table 7">
            <a:extLst>
              <a:ext uri="{FF2B5EF4-FFF2-40B4-BE49-F238E27FC236}">
                <a16:creationId xmlns:a16="http://schemas.microsoft.com/office/drawing/2014/main" id="{1C3DB29C-DA06-6A91-06A2-651A8C6C0706}"/>
              </a:ext>
            </a:extLst>
          </p:cNvPr>
          <p:cNvGraphicFramePr>
            <a:graphicFrameLocks noGrp="1"/>
          </p:cNvGraphicFramePr>
          <p:nvPr>
            <p:extLst>
              <p:ext uri="{D42A27DB-BD31-4B8C-83A1-F6EECF244321}">
                <p14:modId xmlns:p14="http://schemas.microsoft.com/office/powerpoint/2010/main" val="4256366918"/>
              </p:ext>
            </p:extLst>
          </p:nvPr>
        </p:nvGraphicFramePr>
        <p:xfrm>
          <a:off x="6308978" y="1347443"/>
          <a:ext cx="3713826" cy="4351336"/>
        </p:xfrm>
        <a:graphic>
          <a:graphicData uri="http://schemas.openxmlformats.org/drawingml/2006/table">
            <a:tbl>
              <a:tblPr>
                <a:tableStyleId>{5C22544A-7EE6-4342-B048-85BDC9FD1C3A}</a:tableStyleId>
              </a:tblPr>
              <a:tblGrid>
                <a:gridCol w="322584">
                  <a:extLst>
                    <a:ext uri="{9D8B030D-6E8A-4147-A177-3AD203B41FA5}">
                      <a16:colId xmlns:a16="http://schemas.microsoft.com/office/drawing/2014/main" val="1453508854"/>
                    </a:ext>
                  </a:extLst>
                </a:gridCol>
                <a:gridCol w="879650">
                  <a:extLst>
                    <a:ext uri="{9D8B030D-6E8A-4147-A177-3AD203B41FA5}">
                      <a16:colId xmlns:a16="http://schemas.microsoft.com/office/drawing/2014/main" val="2707920068"/>
                    </a:ext>
                  </a:extLst>
                </a:gridCol>
                <a:gridCol w="758216">
                  <a:extLst>
                    <a:ext uri="{9D8B030D-6E8A-4147-A177-3AD203B41FA5}">
                      <a16:colId xmlns:a16="http://schemas.microsoft.com/office/drawing/2014/main" val="232312429"/>
                    </a:ext>
                  </a:extLst>
                </a:gridCol>
                <a:gridCol w="888535">
                  <a:extLst>
                    <a:ext uri="{9D8B030D-6E8A-4147-A177-3AD203B41FA5}">
                      <a16:colId xmlns:a16="http://schemas.microsoft.com/office/drawing/2014/main" val="927743493"/>
                    </a:ext>
                  </a:extLst>
                </a:gridCol>
                <a:gridCol w="864841">
                  <a:extLst>
                    <a:ext uri="{9D8B030D-6E8A-4147-A177-3AD203B41FA5}">
                      <a16:colId xmlns:a16="http://schemas.microsoft.com/office/drawing/2014/main" val="2609244483"/>
                    </a:ext>
                  </a:extLst>
                </a:gridCol>
              </a:tblGrid>
              <a:tr h="177848">
                <a:tc>
                  <a:txBody>
                    <a:bodyPr/>
                    <a:lstStyle/>
                    <a:p>
                      <a:pPr algn="l" fontAlgn="b"/>
                      <a:r>
                        <a:rPr lang="en-US" sz="1000" u="none" strike="noStrike">
                          <a:effectLst/>
                        </a:rPr>
                        <a:t>str_p</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optimizer time</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elapsed time</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obj value</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relative gap(%)</a:t>
                      </a:r>
                      <a:endParaRPr lang="en-US" sz="1000" b="0" i="0" u="none" strike="noStrike">
                        <a:effectLst/>
                        <a:latin typeface="Calibri" panose="020F0502020204030204" pitchFamily="34" charset="0"/>
                      </a:endParaRPr>
                    </a:p>
                  </a:txBody>
                  <a:tcPr marL="8892" marR="8892" marT="8892" marB="0" anchor="b"/>
                </a:tc>
                <a:extLst>
                  <a:ext uri="{0D108BD9-81ED-4DB2-BD59-A6C34878D82A}">
                    <a16:rowId xmlns:a16="http://schemas.microsoft.com/office/drawing/2014/main" val="1647911429"/>
                  </a:ext>
                </a:extLst>
              </a:tr>
              <a:tr h="189704">
                <a:tc>
                  <a:txBody>
                    <a:bodyPr/>
                    <a:lstStyle/>
                    <a:p>
                      <a:pPr algn="l" fontAlgn="b"/>
                      <a:r>
                        <a:rPr lang="en-US" sz="1000" u="none" strike="noStrike">
                          <a:effectLst/>
                        </a:rPr>
                        <a:t>p1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14.64</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20.317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-4647.3798</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631316949"/>
                  </a:ext>
                </a:extLst>
              </a:tr>
              <a:tr h="189704">
                <a:tc>
                  <a:txBody>
                    <a:bodyPr/>
                    <a:lstStyle/>
                    <a:p>
                      <a:pPr algn="l" fontAlgn="b"/>
                      <a:r>
                        <a:rPr lang="en-US" sz="1000" u="none" strike="noStrike" dirty="0">
                          <a:effectLst/>
                        </a:rPr>
                        <a:t>p2</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1065.67</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942.8473</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-5198.4829</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rtl="0" fontAlgn="b"/>
                      <a:r>
                        <a:rPr lang="en-US" sz="1100" b="0" i="0" u="none" strike="noStrike" dirty="0">
                          <a:solidFill>
                            <a:srgbClr val="000000"/>
                          </a:solidFill>
                          <a:effectLst/>
                          <a:latin typeface="Aptos" panose="020B0004020202020204" pitchFamily="34" charset="0"/>
                        </a:rPr>
                        <a:t>0.39</a:t>
                      </a:r>
                    </a:p>
                  </a:txBody>
                  <a:tcPr marL="9525" marR="9525" marT="9525" marB="0" anchor="b">
                    <a:solidFill>
                      <a:schemeClr val="accent2">
                        <a:lumMod val="40000"/>
                        <a:lumOff val="60000"/>
                      </a:schemeClr>
                    </a:solidFill>
                  </a:tcPr>
                </a:tc>
                <a:extLst>
                  <a:ext uri="{0D108BD9-81ED-4DB2-BD59-A6C34878D82A}">
                    <a16:rowId xmlns:a16="http://schemas.microsoft.com/office/drawing/2014/main" val="2379306579"/>
                  </a:ext>
                </a:extLst>
              </a:tr>
              <a:tr h="189704">
                <a:tc>
                  <a:txBody>
                    <a:bodyPr/>
                    <a:lstStyle/>
                    <a:p>
                      <a:pPr algn="l" fontAlgn="b"/>
                      <a:r>
                        <a:rPr lang="en-US" sz="1000" u="none" strike="noStrike">
                          <a:effectLst/>
                        </a:rPr>
                        <a:t>p3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1005.74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1006.798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-5065.664738</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0.61</a:t>
                      </a:r>
                    </a:p>
                  </a:txBody>
                  <a:tcPr marL="9525" marR="9525" marT="9525" marB="0" anchor="b"/>
                </a:tc>
                <a:extLst>
                  <a:ext uri="{0D108BD9-81ED-4DB2-BD59-A6C34878D82A}">
                    <a16:rowId xmlns:a16="http://schemas.microsoft.com/office/drawing/2014/main" val="285410621"/>
                  </a:ext>
                </a:extLst>
              </a:tr>
              <a:tr h="189704">
                <a:tc>
                  <a:txBody>
                    <a:bodyPr/>
                    <a:lstStyle/>
                    <a:p>
                      <a:pPr algn="l" fontAlgn="b"/>
                      <a:r>
                        <a:rPr lang="en-US" sz="1000" u="none" strike="noStrike">
                          <a:effectLst/>
                        </a:rPr>
                        <a:t>p4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55.07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55.9599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-4545.902829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0.00781</a:t>
                      </a:r>
                    </a:p>
                  </a:txBody>
                  <a:tcPr marL="9525" marR="9525" marT="9525" marB="0" anchor="b"/>
                </a:tc>
                <a:extLst>
                  <a:ext uri="{0D108BD9-81ED-4DB2-BD59-A6C34878D82A}">
                    <a16:rowId xmlns:a16="http://schemas.microsoft.com/office/drawing/2014/main" val="1724837745"/>
                  </a:ext>
                </a:extLst>
              </a:tr>
              <a:tr h="189704">
                <a:tc>
                  <a:txBody>
                    <a:bodyPr/>
                    <a:lstStyle/>
                    <a:p>
                      <a:pPr algn="l" fontAlgn="b"/>
                      <a:r>
                        <a:rPr lang="en-US" sz="1000" u="none" strike="noStrike">
                          <a:effectLst/>
                        </a:rPr>
                        <a:t>p5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36.73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37.7226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-4737.35439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986438643"/>
                  </a:ext>
                </a:extLst>
              </a:tr>
              <a:tr h="189704">
                <a:tc>
                  <a:txBody>
                    <a:bodyPr/>
                    <a:lstStyle/>
                    <a:p>
                      <a:pPr algn="l" fontAlgn="b"/>
                      <a:r>
                        <a:rPr lang="en-US" sz="1000" u="none" strike="noStrike" dirty="0">
                          <a:effectLst/>
                        </a:rPr>
                        <a:t>p6</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1009.79</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889.7986</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-5177.322682</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rtl="0" fontAlgn="b"/>
                      <a:r>
                        <a:rPr lang="en-US" sz="1100" b="0" i="0" u="none" strike="noStrike" dirty="0">
                          <a:solidFill>
                            <a:srgbClr val="000000"/>
                          </a:solidFill>
                          <a:effectLst/>
                          <a:latin typeface="Aptos" panose="020B0004020202020204" pitchFamily="34" charset="0"/>
                        </a:rPr>
                        <a:t>2.79</a:t>
                      </a:r>
                    </a:p>
                  </a:txBody>
                  <a:tcPr marL="9525" marR="9525" marT="9525" marB="0" anchor="b">
                    <a:solidFill>
                      <a:schemeClr val="accent2">
                        <a:lumMod val="40000"/>
                        <a:lumOff val="60000"/>
                      </a:schemeClr>
                    </a:solidFill>
                  </a:tcPr>
                </a:tc>
                <a:extLst>
                  <a:ext uri="{0D108BD9-81ED-4DB2-BD59-A6C34878D82A}">
                    <a16:rowId xmlns:a16="http://schemas.microsoft.com/office/drawing/2014/main" val="1352181380"/>
                  </a:ext>
                </a:extLst>
              </a:tr>
              <a:tr h="189704">
                <a:tc>
                  <a:txBody>
                    <a:bodyPr/>
                    <a:lstStyle/>
                    <a:p>
                      <a:pPr algn="l" fontAlgn="b"/>
                      <a:r>
                        <a:rPr lang="en-US" sz="1000" u="none" strike="noStrike">
                          <a:effectLst/>
                        </a:rPr>
                        <a:t>p7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691.36</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692.2525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-5202.06878</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0.00298</a:t>
                      </a:r>
                    </a:p>
                  </a:txBody>
                  <a:tcPr marL="9525" marR="9525" marT="9525" marB="0" anchor="b"/>
                </a:tc>
                <a:extLst>
                  <a:ext uri="{0D108BD9-81ED-4DB2-BD59-A6C34878D82A}">
                    <a16:rowId xmlns:a16="http://schemas.microsoft.com/office/drawing/2014/main" val="1004494220"/>
                  </a:ext>
                </a:extLst>
              </a:tr>
              <a:tr h="189704">
                <a:tc>
                  <a:txBody>
                    <a:bodyPr/>
                    <a:lstStyle/>
                    <a:p>
                      <a:pPr algn="l" fontAlgn="b"/>
                      <a:r>
                        <a:rPr lang="en-US" sz="1000" u="none" strike="noStrike">
                          <a:effectLst/>
                        </a:rPr>
                        <a:t>p8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2.54</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3.3249</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-4094.284391</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736549995"/>
                  </a:ext>
                </a:extLst>
              </a:tr>
              <a:tr h="189704">
                <a:tc>
                  <a:txBody>
                    <a:bodyPr/>
                    <a:lstStyle/>
                    <a:p>
                      <a:pPr algn="l" fontAlgn="b"/>
                      <a:r>
                        <a:rPr lang="en-US" sz="1000" u="none" strike="noStrike">
                          <a:effectLst/>
                        </a:rPr>
                        <a:t>p9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2.44</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3.2778</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-4555.5</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148255137"/>
                  </a:ext>
                </a:extLst>
              </a:tr>
              <a:tr h="189704">
                <a:tc>
                  <a:txBody>
                    <a:bodyPr/>
                    <a:lstStyle/>
                    <a:p>
                      <a:pPr algn="l" fontAlgn="b"/>
                      <a:r>
                        <a:rPr lang="en-US" sz="1000" u="none" strike="noStrike">
                          <a:effectLst/>
                        </a:rPr>
                        <a:t>p10</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641.84</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642.9106</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-4910.397219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1573476239"/>
                  </a:ext>
                </a:extLst>
              </a:tr>
              <a:tr h="189704">
                <a:tc>
                  <a:txBody>
                    <a:bodyPr/>
                    <a:lstStyle/>
                    <a:p>
                      <a:pPr algn="l" fontAlgn="b"/>
                      <a:r>
                        <a:rPr lang="en-US" sz="1000" u="none" strike="noStrike">
                          <a:effectLst/>
                        </a:rPr>
                        <a:t>p11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981.6</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15.9158</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-5377.497729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0.85</a:t>
                      </a:r>
                    </a:p>
                  </a:txBody>
                  <a:tcPr marL="9525" marR="9525" marT="9525" marB="0" anchor="b"/>
                </a:tc>
                <a:extLst>
                  <a:ext uri="{0D108BD9-81ED-4DB2-BD59-A6C34878D82A}">
                    <a16:rowId xmlns:a16="http://schemas.microsoft.com/office/drawing/2014/main" val="4163168729"/>
                  </a:ext>
                </a:extLst>
              </a:tr>
              <a:tr h="189704">
                <a:tc>
                  <a:txBody>
                    <a:bodyPr/>
                    <a:lstStyle/>
                    <a:p>
                      <a:pPr algn="l" fontAlgn="b"/>
                      <a:r>
                        <a:rPr lang="en-US" sz="1000" u="none" strike="noStrike">
                          <a:effectLst/>
                        </a:rPr>
                        <a:t>p12</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15.85</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16.6506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-4270.412829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301398707"/>
                  </a:ext>
                </a:extLst>
              </a:tr>
              <a:tr h="189704">
                <a:tc>
                  <a:txBody>
                    <a:bodyPr/>
                    <a:lstStyle/>
                    <a:p>
                      <a:pPr algn="l" fontAlgn="b"/>
                      <a:r>
                        <a:rPr lang="en-US" sz="1000" u="none" strike="noStrike" dirty="0">
                          <a:effectLst/>
                        </a:rPr>
                        <a:t>p13</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951.6</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45.5595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-5754.641629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3.76</a:t>
                      </a:r>
                    </a:p>
                  </a:txBody>
                  <a:tcPr marL="9525" marR="9525" marT="9525" marB="0" anchor="b"/>
                </a:tc>
                <a:extLst>
                  <a:ext uri="{0D108BD9-81ED-4DB2-BD59-A6C34878D82A}">
                    <a16:rowId xmlns:a16="http://schemas.microsoft.com/office/drawing/2014/main" val="1970626408"/>
                  </a:ext>
                </a:extLst>
              </a:tr>
              <a:tr h="189704">
                <a:tc>
                  <a:txBody>
                    <a:bodyPr/>
                    <a:lstStyle/>
                    <a:p>
                      <a:pPr algn="l" fontAlgn="b"/>
                      <a:r>
                        <a:rPr lang="en-US" sz="1000" u="none" strike="noStrike" dirty="0">
                          <a:effectLst/>
                        </a:rPr>
                        <a:t>p14</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1061</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127.4217</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-5987.078073</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rtl="0" fontAlgn="b"/>
                      <a:r>
                        <a:rPr lang="en-US" sz="1100" b="0" i="0" u="none" strike="noStrike" dirty="0">
                          <a:solidFill>
                            <a:srgbClr val="000000"/>
                          </a:solidFill>
                          <a:effectLst/>
                          <a:latin typeface="Aptos" panose="020B0004020202020204" pitchFamily="34" charset="0"/>
                        </a:rPr>
                        <a:t>2.46</a:t>
                      </a:r>
                    </a:p>
                  </a:txBody>
                  <a:tcPr marL="9525" marR="9525" marT="9525" marB="0" anchor="b">
                    <a:solidFill>
                      <a:schemeClr val="accent2">
                        <a:lumMod val="40000"/>
                        <a:lumOff val="60000"/>
                      </a:schemeClr>
                    </a:solidFill>
                  </a:tcPr>
                </a:tc>
                <a:extLst>
                  <a:ext uri="{0D108BD9-81ED-4DB2-BD59-A6C34878D82A}">
                    <a16:rowId xmlns:a16="http://schemas.microsoft.com/office/drawing/2014/main" val="3682910556"/>
                  </a:ext>
                </a:extLst>
              </a:tr>
              <a:tr h="189704">
                <a:tc>
                  <a:txBody>
                    <a:bodyPr/>
                    <a:lstStyle/>
                    <a:p>
                      <a:pPr algn="l" fontAlgn="b"/>
                      <a:r>
                        <a:rPr lang="en-US" sz="1000" u="none" strike="noStrike">
                          <a:effectLst/>
                        </a:rPr>
                        <a:t>p15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1060.12</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138.7301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-5447.6139</a:t>
                      </a:r>
                      <a:endParaRPr lang="en-US" sz="1000" b="0" i="0" u="none" strike="noStrike" dirty="0">
                        <a:effectLst/>
                        <a:latin typeface="Calibri" panose="020F0502020204030204" pitchFamily="34" charset="0"/>
                      </a:endParaRPr>
                    </a:p>
                  </a:txBody>
                  <a:tcPr marL="8892" marR="8892" marT="8892" marB="0" anchor="b"/>
                </a:tc>
                <a:tc>
                  <a:txBody>
                    <a:bodyPr/>
                    <a:lstStyle/>
                    <a:p>
                      <a:pPr algn="r" rtl="0" fontAlgn="b"/>
                      <a:r>
                        <a:rPr lang="en-US" sz="1100" b="0" i="0" u="none" strike="noStrike" dirty="0">
                          <a:solidFill>
                            <a:srgbClr val="000000"/>
                          </a:solidFill>
                          <a:effectLst/>
                          <a:highlight>
                            <a:srgbClr val="E7EAED"/>
                          </a:highlight>
                          <a:latin typeface="Aptos" panose="020B0004020202020204" pitchFamily="34" charset="0"/>
                        </a:rPr>
                        <a:t>1.3</a:t>
                      </a:r>
                    </a:p>
                  </a:txBody>
                  <a:tcPr marL="9525" marR="9525" marT="9525" marB="0" anchor="b"/>
                </a:tc>
                <a:extLst>
                  <a:ext uri="{0D108BD9-81ED-4DB2-BD59-A6C34878D82A}">
                    <a16:rowId xmlns:a16="http://schemas.microsoft.com/office/drawing/2014/main" val="3410517382"/>
                  </a:ext>
                </a:extLst>
              </a:tr>
              <a:tr h="189704">
                <a:tc>
                  <a:txBody>
                    <a:bodyPr/>
                    <a:lstStyle/>
                    <a:p>
                      <a:pPr algn="l" fontAlgn="b"/>
                      <a:r>
                        <a:rPr lang="en-US" sz="1000" u="none" strike="noStrike" dirty="0">
                          <a:effectLst/>
                        </a:rPr>
                        <a:t>p16</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1096.26</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126.1211</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-5877.582914</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rtl="0" fontAlgn="b"/>
                      <a:r>
                        <a:rPr lang="en-US" sz="1100" b="0" i="0" u="none" strike="noStrike" dirty="0">
                          <a:solidFill>
                            <a:srgbClr val="000000"/>
                          </a:solidFill>
                          <a:effectLst/>
                          <a:latin typeface="Aptos" panose="020B0004020202020204" pitchFamily="34" charset="0"/>
                        </a:rPr>
                        <a:t>0.95</a:t>
                      </a:r>
                    </a:p>
                  </a:txBody>
                  <a:tcPr marL="9525" marR="9525" marT="9525" marB="0" anchor="b">
                    <a:solidFill>
                      <a:schemeClr val="accent2">
                        <a:lumMod val="40000"/>
                        <a:lumOff val="60000"/>
                      </a:schemeClr>
                    </a:solidFill>
                  </a:tcPr>
                </a:tc>
                <a:extLst>
                  <a:ext uri="{0D108BD9-81ED-4DB2-BD59-A6C34878D82A}">
                    <a16:rowId xmlns:a16="http://schemas.microsoft.com/office/drawing/2014/main" val="2260207401"/>
                  </a:ext>
                </a:extLst>
              </a:tr>
              <a:tr h="189704">
                <a:tc>
                  <a:txBody>
                    <a:bodyPr/>
                    <a:lstStyle/>
                    <a:p>
                      <a:pPr algn="l" fontAlgn="b"/>
                      <a:r>
                        <a:rPr lang="en-US" sz="1000" u="none" strike="noStrike" dirty="0">
                          <a:effectLst/>
                        </a:rPr>
                        <a:t>p17</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1121.09</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138.1156</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-4634.097729</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rtl="0" fontAlgn="b"/>
                      <a:r>
                        <a:rPr lang="en-US" sz="1100" b="0" i="0" u="none" strike="noStrike" dirty="0">
                          <a:solidFill>
                            <a:srgbClr val="000000"/>
                          </a:solidFill>
                          <a:effectLst/>
                          <a:latin typeface="Aptos" panose="020B0004020202020204" pitchFamily="34" charset="0"/>
                        </a:rPr>
                        <a:t>0.29</a:t>
                      </a:r>
                    </a:p>
                  </a:txBody>
                  <a:tcPr marL="9525" marR="9525" marT="9525" marB="0" anchor="b">
                    <a:solidFill>
                      <a:schemeClr val="accent2">
                        <a:lumMod val="40000"/>
                        <a:lumOff val="60000"/>
                      </a:schemeClr>
                    </a:solidFill>
                  </a:tcPr>
                </a:tc>
                <a:extLst>
                  <a:ext uri="{0D108BD9-81ED-4DB2-BD59-A6C34878D82A}">
                    <a16:rowId xmlns:a16="http://schemas.microsoft.com/office/drawing/2014/main" val="1763774061"/>
                  </a:ext>
                </a:extLst>
              </a:tr>
              <a:tr h="189704">
                <a:tc>
                  <a:txBody>
                    <a:bodyPr/>
                    <a:lstStyle/>
                    <a:p>
                      <a:pPr algn="l" fontAlgn="b"/>
                      <a:r>
                        <a:rPr lang="en-US" sz="1000" u="none" strike="noStrike">
                          <a:effectLst/>
                        </a:rPr>
                        <a:t>p18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47.56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48.3147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-4566.49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766958028"/>
                  </a:ext>
                </a:extLst>
              </a:tr>
              <a:tr h="189704">
                <a:tc>
                  <a:txBody>
                    <a:bodyPr/>
                    <a:lstStyle/>
                    <a:p>
                      <a:pPr algn="l" fontAlgn="b"/>
                      <a:r>
                        <a:rPr lang="en-US" sz="1000" u="none" strike="noStrike">
                          <a:effectLst/>
                        </a:rPr>
                        <a:t>p19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611.11</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82.268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-4884.71807</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2.86</a:t>
                      </a:r>
                    </a:p>
                  </a:txBody>
                  <a:tcPr marL="9525" marR="9525" marT="9525" marB="0" anchor="b"/>
                </a:tc>
                <a:extLst>
                  <a:ext uri="{0D108BD9-81ED-4DB2-BD59-A6C34878D82A}">
                    <a16:rowId xmlns:a16="http://schemas.microsoft.com/office/drawing/2014/main" val="1480736489"/>
                  </a:ext>
                </a:extLst>
              </a:tr>
              <a:tr h="189704">
                <a:tc>
                  <a:txBody>
                    <a:bodyPr/>
                    <a:lstStyle/>
                    <a:p>
                      <a:pPr algn="l" fontAlgn="b"/>
                      <a:r>
                        <a:rPr lang="en-US" sz="1000" u="none" strike="noStrike">
                          <a:effectLst/>
                        </a:rPr>
                        <a:t>p20</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1093.34</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137.871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-5363.2337</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0.59</a:t>
                      </a:r>
                    </a:p>
                  </a:txBody>
                  <a:tcPr marL="9525" marR="9525" marT="9525" marB="0" anchor="b"/>
                </a:tc>
                <a:extLst>
                  <a:ext uri="{0D108BD9-81ED-4DB2-BD59-A6C34878D82A}">
                    <a16:rowId xmlns:a16="http://schemas.microsoft.com/office/drawing/2014/main" val="1690711849"/>
                  </a:ext>
                </a:extLst>
              </a:tr>
              <a:tr h="189704">
                <a:tc>
                  <a:txBody>
                    <a:bodyPr/>
                    <a:lstStyle/>
                    <a:p>
                      <a:pPr algn="l" fontAlgn="b"/>
                      <a:r>
                        <a:rPr lang="en-US" sz="1000" u="none" strike="noStrike" dirty="0">
                          <a:effectLst/>
                        </a:rPr>
                        <a:t>p21</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1180.12</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264.6544</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-5792.919</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rtl="0" fontAlgn="b"/>
                      <a:r>
                        <a:rPr lang="en-US" sz="1100" b="0" i="0" u="none" strike="noStrike" dirty="0">
                          <a:solidFill>
                            <a:srgbClr val="000000"/>
                          </a:solidFill>
                          <a:effectLst/>
                          <a:latin typeface="Aptos" panose="020B0004020202020204" pitchFamily="34" charset="0"/>
                        </a:rPr>
                        <a:t>3.18</a:t>
                      </a:r>
                    </a:p>
                  </a:txBody>
                  <a:tcPr marL="9525" marR="9525" marT="9525" marB="0" anchor="b">
                    <a:solidFill>
                      <a:schemeClr val="accent2">
                        <a:lumMod val="40000"/>
                        <a:lumOff val="60000"/>
                      </a:schemeClr>
                    </a:solidFill>
                  </a:tcPr>
                </a:tc>
                <a:extLst>
                  <a:ext uri="{0D108BD9-81ED-4DB2-BD59-A6C34878D82A}">
                    <a16:rowId xmlns:a16="http://schemas.microsoft.com/office/drawing/2014/main" val="4278692270"/>
                  </a:ext>
                </a:extLst>
              </a:tr>
              <a:tr h="189704">
                <a:tc>
                  <a:txBody>
                    <a:bodyPr/>
                    <a:lstStyle/>
                    <a:p>
                      <a:pPr algn="l" fontAlgn="b"/>
                      <a:r>
                        <a:rPr lang="en-US" sz="1000" u="none" strike="noStrike" dirty="0">
                          <a:effectLst/>
                        </a:rPr>
                        <a:t>p22</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1063.76</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144.8889</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fontAlgn="b"/>
                      <a:r>
                        <a:rPr lang="en-US" sz="1000" u="none" strike="noStrike" dirty="0">
                          <a:effectLst/>
                        </a:rPr>
                        <a:t>-5201.659811</a:t>
                      </a:r>
                      <a:endParaRPr lang="en-US" sz="1000" b="0" i="0" u="none" strike="noStrike" dirty="0">
                        <a:effectLst/>
                        <a:latin typeface="Calibri" panose="020F0502020204030204" pitchFamily="34" charset="0"/>
                      </a:endParaRPr>
                    </a:p>
                  </a:txBody>
                  <a:tcPr marL="8892" marR="8892" marT="8892" marB="0" anchor="b">
                    <a:solidFill>
                      <a:schemeClr val="accent2">
                        <a:lumMod val="40000"/>
                        <a:lumOff val="60000"/>
                      </a:schemeClr>
                    </a:solidFill>
                  </a:tcPr>
                </a:tc>
                <a:tc>
                  <a:txBody>
                    <a:bodyPr/>
                    <a:lstStyle/>
                    <a:p>
                      <a:pPr algn="r" rtl="0" fontAlgn="b"/>
                      <a:r>
                        <a:rPr lang="en-US" sz="1100" b="0" i="0" u="none" strike="noStrike" dirty="0">
                          <a:solidFill>
                            <a:srgbClr val="000000"/>
                          </a:solidFill>
                          <a:effectLst/>
                          <a:latin typeface="Aptos" panose="020B0004020202020204" pitchFamily="34" charset="0"/>
                        </a:rPr>
                        <a:t>0.25</a:t>
                      </a:r>
                    </a:p>
                  </a:txBody>
                  <a:tcPr marL="9525" marR="9525" marT="9525" marB="0" anchor="b">
                    <a:solidFill>
                      <a:schemeClr val="accent2">
                        <a:lumMod val="40000"/>
                        <a:lumOff val="60000"/>
                      </a:schemeClr>
                    </a:solidFill>
                  </a:tcPr>
                </a:tc>
                <a:extLst>
                  <a:ext uri="{0D108BD9-81ED-4DB2-BD59-A6C34878D82A}">
                    <a16:rowId xmlns:a16="http://schemas.microsoft.com/office/drawing/2014/main" val="659066395"/>
                  </a:ext>
                </a:extLst>
              </a:tr>
            </a:tbl>
          </a:graphicData>
        </a:graphic>
      </p:graphicFrame>
      <p:sp>
        <p:nvSpPr>
          <p:cNvPr id="3" name="TextBox 2">
            <a:extLst>
              <a:ext uri="{FF2B5EF4-FFF2-40B4-BE49-F238E27FC236}">
                <a16:creationId xmlns:a16="http://schemas.microsoft.com/office/drawing/2014/main" id="{5F7F5575-43FF-08D5-59CA-E5807845E19B}"/>
              </a:ext>
            </a:extLst>
          </p:cNvPr>
          <p:cNvSpPr txBox="1"/>
          <p:nvPr/>
        </p:nvSpPr>
        <p:spPr>
          <a:xfrm>
            <a:off x="7646068" y="997706"/>
            <a:ext cx="1666374" cy="369332"/>
          </a:xfrm>
          <a:prstGeom prst="rect">
            <a:avLst/>
          </a:prstGeom>
          <a:noFill/>
        </p:spPr>
        <p:txBody>
          <a:bodyPr wrap="square">
            <a:spAutoFit/>
          </a:bodyPr>
          <a:lstStyle/>
          <a:p>
            <a:r>
              <a:rPr lang="en-US" sz="1800" dirty="0"/>
              <a:t>alpha=0.0</a:t>
            </a:r>
            <a:r>
              <a:rPr lang="en-US" altLang="zh-CN" sz="1800" dirty="0"/>
              <a:t>2</a:t>
            </a:r>
            <a:r>
              <a:rPr lang="en-US" sz="1800" dirty="0"/>
              <a:t> </a:t>
            </a:r>
            <a:endParaRPr lang="en-US" dirty="0"/>
          </a:p>
        </p:txBody>
      </p:sp>
      <p:sp>
        <p:nvSpPr>
          <p:cNvPr id="5" name="TextBox 4">
            <a:extLst>
              <a:ext uri="{FF2B5EF4-FFF2-40B4-BE49-F238E27FC236}">
                <a16:creationId xmlns:a16="http://schemas.microsoft.com/office/drawing/2014/main" id="{75134743-A8B7-3321-E92D-19F7F56AC3F3}"/>
              </a:ext>
            </a:extLst>
          </p:cNvPr>
          <p:cNvSpPr txBox="1"/>
          <p:nvPr/>
        </p:nvSpPr>
        <p:spPr>
          <a:xfrm>
            <a:off x="2366375" y="997706"/>
            <a:ext cx="1666374" cy="369332"/>
          </a:xfrm>
          <a:prstGeom prst="rect">
            <a:avLst/>
          </a:prstGeom>
          <a:noFill/>
        </p:spPr>
        <p:txBody>
          <a:bodyPr wrap="square">
            <a:spAutoFit/>
          </a:bodyPr>
          <a:lstStyle/>
          <a:p>
            <a:r>
              <a:rPr lang="en-US" sz="1800" dirty="0"/>
              <a:t>alpha=0.05 </a:t>
            </a:r>
            <a:endParaRPr lang="en-US" dirty="0"/>
          </a:p>
        </p:txBody>
      </p:sp>
      <p:sp>
        <p:nvSpPr>
          <p:cNvPr id="6" name="TextBox 5">
            <a:extLst>
              <a:ext uri="{FF2B5EF4-FFF2-40B4-BE49-F238E27FC236}">
                <a16:creationId xmlns:a16="http://schemas.microsoft.com/office/drawing/2014/main" id="{5B8AC58A-4657-59D2-6C61-4C45EA661B6C}"/>
              </a:ext>
            </a:extLst>
          </p:cNvPr>
          <p:cNvSpPr txBox="1"/>
          <p:nvPr/>
        </p:nvSpPr>
        <p:spPr>
          <a:xfrm>
            <a:off x="706728" y="5948832"/>
            <a:ext cx="11150327" cy="646331"/>
          </a:xfrm>
          <a:prstGeom prst="rect">
            <a:avLst/>
          </a:prstGeom>
          <a:noFill/>
        </p:spPr>
        <p:txBody>
          <a:bodyPr wrap="square" rtlCol="0">
            <a:spAutoFit/>
          </a:bodyPr>
          <a:lstStyle/>
          <a:p>
            <a:r>
              <a:rPr lang="en-US" dirty="0"/>
              <a:t>In most cases, alpha=0.02 runs faster than alpha=0.05. I highlighted the cases that alpha=0.02 runs slower than alpha=0.05 because it is not expected. We will do more analysis on it.</a:t>
            </a:r>
          </a:p>
        </p:txBody>
      </p:sp>
    </p:spTree>
    <p:extLst>
      <p:ext uri="{BB962C8B-B14F-4D97-AF65-F5344CB8AC3E}">
        <p14:creationId xmlns:p14="http://schemas.microsoft.com/office/powerpoint/2010/main" val="647094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A678F5-CFE6-5F11-E97C-F4ECC9051F21}"/>
              </a:ext>
            </a:extLst>
          </p:cNvPr>
          <p:cNvSpPr>
            <a:spLocks noGrp="1"/>
          </p:cNvSpPr>
          <p:nvPr>
            <p:ph type="title"/>
          </p:nvPr>
        </p:nvSpPr>
        <p:spPr>
          <a:xfrm>
            <a:off x="673442" y="0"/>
            <a:ext cx="10515600" cy="1325563"/>
          </a:xfrm>
        </p:spPr>
        <p:txBody>
          <a:bodyPr>
            <a:normAutofit/>
          </a:bodyPr>
          <a:lstStyle/>
          <a:p>
            <a:r>
              <a:rPr lang="en-US" sz="2800" dirty="0"/>
              <a:t>Model 1’ VS Model3’: Comparison of the stochastic case between the model in original paper and the first step alpha=0.05</a:t>
            </a:r>
          </a:p>
        </p:txBody>
      </p:sp>
      <p:graphicFrame>
        <p:nvGraphicFramePr>
          <p:cNvPr id="6" name="Table 5">
            <a:extLst>
              <a:ext uri="{FF2B5EF4-FFF2-40B4-BE49-F238E27FC236}">
                <a16:creationId xmlns:a16="http://schemas.microsoft.com/office/drawing/2014/main" id="{0E6D762D-1B3D-A340-0D37-78A8EFB4CA16}"/>
              </a:ext>
            </a:extLst>
          </p:cNvPr>
          <p:cNvGraphicFramePr>
            <a:graphicFrameLocks noGrp="1"/>
          </p:cNvGraphicFramePr>
          <p:nvPr>
            <p:extLst>
              <p:ext uri="{D42A27DB-BD31-4B8C-83A1-F6EECF244321}">
                <p14:modId xmlns:p14="http://schemas.microsoft.com/office/powerpoint/2010/main" val="2722696538"/>
              </p:ext>
            </p:extLst>
          </p:nvPr>
        </p:nvGraphicFramePr>
        <p:xfrm>
          <a:off x="1060621" y="1587758"/>
          <a:ext cx="4870622" cy="4351332"/>
        </p:xfrm>
        <a:graphic>
          <a:graphicData uri="http://schemas.openxmlformats.org/drawingml/2006/table">
            <a:tbl>
              <a:tblPr>
                <a:tableStyleId>{5C22544A-7EE6-4342-B048-85BDC9FD1C3A}</a:tableStyleId>
              </a:tblPr>
              <a:tblGrid>
                <a:gridCol w="560072">
                  <a:extLst>
                    <a:ext uri="{9D8B030D-6E8A-4147-A177-3AD203B41FA5}">
                      <a16:colId xmlns:a16="http://schemas.microsoft.com/office/drawing/2014/main" val="2780123015"/>
                    </a:ext>
                  </a:extLst>
                </a:gridCol>
                <a:gridCol w="1253494">
                  <a:extLst>
                    <a:ext uri="{9D8B030D-6E8A-4147-A177-3AD203B41FA5}">
                      <a16:colId xmlns:a16="http://schemas.microsoft.com/office/drawing/2014/main" val="3482358950"/>
                    </a:ext>
                  </a:extLst>
                </a:gridCol>
                <a:gridCol w="1093473">
                  <a:extLst>
                    <a:ext uri="{9D8B030D-6E8A-4147-A177-3AD203B41FA5}">
                      <a16:colId xmlns:a16="http://schemas.microsoft.com/office/drawing/2014/main" val="4232189671"/>
                    </a:ext>
                  </a:extLst>
                </a:gridCol>
                <a:gridCol w="1013462">
                  <a:extLst>
                    <a:ext uri="{9D8B030D-6E8A-4147-A177-3AD203B41FA5}">
                      <a16:colId xmlns:a16="http://schemas.microsoft.com/office/drawing/2014/main" val="3504148259"/>
                    </a:ext>
                  </a:extLst>
                </a:gridCol>
                <a:gridCol w="950121">
                  <a:extLst>
                    <a:ext uri="{9D8B030D-6E8A-4147-A177-3AD203B41FA5}">
                      <a16:colId xmlns:a16="http://schemas.microsoft.com/office/drawing/2014/main" val="1989229316"/>
                    </a:ext>
                  </a:extLst>
                </a:gridCol>
              </a:tblGrid>
              <a:tr h="248004">
                <a:tc>
                  <a:txBody>
                    <a:bodyPr/>
                    <a:lstStyle/>
                    <a:p>
                      <a:pPr algn="l" fontAlgn="b"/>
                      <a:r>
                        <a:rPr lang="en-US" sz="1100" u="none" strike="noStrike">
                          <a:effectLst/>
                        </a:rPr>
                        <a:t>str_p</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r>
                        <a:rPr lang="en-US" sz="1100" u="none" strike="noStrike" dirty="0" err="1">
                          <a:effectLst/>
                        </a:rPr>
                        <a:t>optimizer_time</a:t>
                      </a:r>
                      <a:endParaRPr lang="en-US" sz="1100" b="0" i="0" u="none" strike="noStrike" dirty="0">
                        <a:solidFill>
                          <a:srgbClr val="000000"/>
                        </a:solidFill>
                        <a:effectLst/>
                        <a:latin typeface="Aptos Narrow" panose="020B0004020202020204" pitchFamily="34" charset="0"/>
                      </a:endParaRPr>
                    </a:p>
                  </a:txBody>
                  <a:tcPr marL="8455" marR="8455" marT="8455" marB="0" anchor="b"/>
                </a:tc>
                <a:tc>
                  <a:txBody>
                    <a:bodyPr/>
                    <a:lstStyle/>
                    <a:p>
                      <a:pPr algn="l" fontAlgn="b"/>
                      <a:r>
                        <a:rPr lang="en-US" sz="1100" u="none" strike="noStrike">
                          <a:effectLst/>
                        </a:rPr>
                        <a:t>elapsed time</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r>
                        <a:rPr lang="en-US" sz="1100" u="none" strike="noStrike">
                          <a:effectLst/>
                        </a:rPr>
                        <a:t>obj_value</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r>
                        <a:rPr lang="en-US" sz="1100" u="none" strike="noStrike">
                          <a:effectLst/>
                        </a:rPr>
                        <a:t>relative gap</a:t>
                      </a:r>
                      <a:endParaRPr lang="en-US" sz="1100" b="0" i="0" u="none" strike="noStrike">
                        <a:solidFill>
                          <a:srgbClr val="000000"/>
                        </a:solidFill>
                        <a:effectLst/>
                        <a:latin typeface="Aptos Narrow" panose="020B0004020202020204" pitchFamily="34" charset="0"/>
                      </a:endParaRPr>
                    </a:p>
                  </a:txBody>
                  <a:tcPr marL="8455" marR="8455" marT="8455" marB="0" anchor="b"/>
                </a:tc>
                <a:extLst>
                  <a:ext uri="{0D108BD9-81ED-4DB2-BD59-A6C34878D82A}">
                    <a16:rowId xmlns:a16="http://schemas.microsoft.com/office/drawing/2014/main" val="2028145002"/>
                  </a:ext>
                </a:extLst>
              </a:tr>
              <a:tr h="180366">
                <a:tc>
                  <a:txBody>
                    <a:bodyPr/>
                    <a:lstStyle/>
                    <a:p>
                      <a:pPr algn="l" fontAlgn="b"/>
                      <a:r>
                        <a:rPr lang="en-US" sz="1100" u="none" strike="noStrike">
                          <a:effectLst/>
                        </a:rPr>
                        <a:t>p1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1.81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10.2693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1015335267"/>
                  </a:ext>
                </a:extLst>
              </a:tr>
              <a:tr h="180366">
                <a:tc>
                  <a:txBody>
                    <a:bodyPr/>
                    <a:lstStyle/>
                    <a:p>
                      <a:pPr algn="l" fontAlgn="b"/>
                      <a:r>
                        <a:rPr lang="en-US" sz="1100" u="none" strike="noStrike">
                          <a:effectLst/>
                        </a:rPr>
                        <a:t>p2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993.13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1000.5099</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35.99999998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279652218"/>
                  </a:ext>
                </a:extLst>
              </a:tr>
              <a:tr h="180366">
                <a:tc>
                  <a:txBody>
                    <a:bodyPr/>
                    <a:lstStyle/>
                    <a:p>
                      <a:pPr algn="l" fontAlgn="b"/>
                      <a:r>
                        <a:rPr lang="en-US" sz="1100" u="none" strike="noStrike">
                          <a:effectLst/>
                        </a:rPr>
                        <a:t>p3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42.15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49.5648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37</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804367898"/>
                  </a:ext>
                </a:extLst>
              </a:tr>
              <a:tr h="180366">
                <a:tc>
                  <a:txBody>
                    <a:bodyPr/>
                    <a:lstStyle/>
                    <a:p>
                      <a:pPr algn="l" fontAlgn="b"/>
                      <a:r>
                        <a:rPr lang="en-US" sz="1100" u="none" strike="noStrike">
                          <a:effectLst/>
                        </a:rPr>
                        <a:t>p4</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1.08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8.2572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337038492"/>
                  </a:ext>
                </a:extLst>
              </a:tr>
              <a:tr h="180366">
                <a:tc>
                  <a:txBody>
                    <a:bodyPr/>
                    <a:lstStyle/>
                    <a:p>
                      <a:pPr algn="l" fontAlgn="b"/>
                      <a:r>
                        <a:rPr lang="en-US" sz="1100" u="none" strike="noStrike">
                          <a:effectLst/>
                        </a:rPr>
                        <a:t>p5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1.47</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8.5395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10</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976444213"/>
                  </a:ext>
                </a:extLst>
              </a:tr>
              <a:tr h="180366">
                <a:tc>
                  <a:txBody>
                    <a:bodyPr/>
                    <a:lstStyle/>
                    <a:p>
                      <a:pPr algn="l" fontAlgn="b"/>
                      <a:r>
                        <a:rPr lang="en-US" sz="1100" u="none" strike="noStrike">
                          <a:effectLst/>
                        </a:rPr>
                        <a:t>p6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1201.16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1208.6941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110</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142466132"/>
                  </a:ext>
                </a:extLst>
              </a:tr>
              <a:tr h="180366">
                <a:tc>
                  <a:txBody>
                    <a:bodyPr/>
                    <a:lstStyle/>
                    <a:p>
                      <a:pPr algn="l" fontAlgn="b"/>
                      <a:r>
                        <a:rPr lang="en-US" sz="1100" u="none" strike="noStrike">
                          <a:effectLst/>
                        </a:rPr>
                        <a:t>p7</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2323.93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2331.2045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215235690"/>
                  </a:ext>
                </a:extLst>
              </a:tr>
              <a:tr h="180366">
                <a:tc>
                  <a:txBody>
                    <a:bodyPr/>
                    <a:lstStyle/>
                    <a:p>
                      <a:pPr algn="l" fontAlgn="b"/>
                      <a:r>
                        <a:rPr lang="en-US" sz="1100" u="none" strike="noStrike">
                          <a:effectLst/>
                        </a:rPr>
                        <a:t>p8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1.54</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8.765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324023397"/>
                  </a:ext>
                </a:extLst>
              </a:tr>
              <a:tr h="180366">
                <a:tc>
                  <a:txBody>
                    <a:bodyPr/>
                    <a:lstStyle/>
                    <a:p>
                      <a:pPr algn="l" fontAlgn="b"/>
                      <a:r>
                        <a:rPr lang="en-US" sz="1100" u="none" strike="noStrike">
                          <a:effectLst/>
                        </a:rPr>
                        <a:t>p9</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0.95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7.8374</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004621383"/>
                  </a:ext>
                </a:extLst>
              </a:tr>
              <a:tr h="180366">
                <a:tc>
                  <a:txBody>
                    <a:bodyPr/>
                    <a:lstStyle/>
                    <a:p>
                      <a:pPr algn="l" fontAlgn="b"/>
                      <a:r>
                        <a:rPr lang="en-US" sz="1100" u="none" strike="noStrike">
                          <a:effectLst/>
                        </a:rPr>
                        <a:t>p10</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2.39</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9.5238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27</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612885300"/>
                  </a:ext>
                </a:extLst>
              </a:tr>
              <a:tr h="191639">
                <a:tc>
                  <a:txBody>
                    <a:bodyPr/>
                    <a:lstStyle/>
                    <a:p>
                      <a:pPr algn="l" fontAlgn="b"/>
                      <a:r>
                        <a:rPr lang="en-US" sz="1100" u="none" strike="noStrike">
                          <a:effectLst/>
                        </a:rPr>
                        <a:t>p11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1219.05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1225.9994</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46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477256380"/>
                  </a:ext>
                </a:extLst>
              </a:tr>
              <a:tr h="191639">
                <a:tc>
                  <a:txBody>
                    <a:bodyPr/>
                    <a:lstStyle/>
                    <a:p>
                      <a:pPr algn="l" fontAlgn="b"/>
                      <a:r>
                        <a:rPr lang="en-US" sz="1100" u="none" strike="noStrike">
                          <a:effectLst/>
                        </a:rPr>
                        <a:t>p12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1.39</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8.5538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5.999999653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1133580067"/>
                  </a:ext>
                </a:extLst>
              </a:tr>
              <a:tr h="191639">
                <a:tc>
                  <a:txBody>
                    <a:bodyPr/>
                    <a:lstStyle/>
                    <a:p>
                      <a:pPr algn="l" fontAlgn="b"/>
                      <a:r>
                        <a:rPr lang="en-US" sz="1100" u="none" strike="noStrike">
                          <a:effectLst/>
                        </a:rPr>
                        <a:t>p13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2909.4</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27.9</a:t>
                      </a:r>
                    </a:p>
                  </a:txBody>
                  <a:tcPr marL="9525" marR="9525" marT="9525" marB="0" anchor="b"/>
                </a:tc>
                <a:extLst>
                  <a:ext uri="{0D108BD9-81ED-4DB2-BD59-A6C34878D82A}">
                    <a16:rowId xmlns:a16="http://schemas.microsoft.com/office/drawing/2014/main" val="436196205"/>
                  </a:ext>
                </a:extLst>
              </a:tr>
              <a:tr h="191639">
                <a:tc>
                  <a:txBody>
                    <a:bodyPr/>
                    <a:lstStyle/>
                    <a:p>
                      <a:pPr algn="l" fontAlgn="b"/>
                      <a:r>
                        <a:rPr lang="en-US" sz="1100" u="none" strike="noStrike">
                          <a:effectLst/>
                        </a:rPr>
                        <a:t>p14</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dirty="0">
                          <a:effectLst/>
                        </a:rPr>
                        <a:t>20556.1</a:t>
                      </a:r>
                      <a:endParaRPr lang="en-US" sz="1100" b="0" i="0" u="none" strike="noStrike" dirty="0">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39.2</a:t>
                      </a:r>
                    </a:p>
                  </a:txBody>
                  <a:tcPr marL="9525" marR="9525" marT="9525" marB="0" anchor="b"/>
                </a:tc>
                <a:extLst>
                  <a:ext uri="{0D108BD9-81ED-4DB2-BD59-A6C34878D82A}">
                    <a16:rowId xmlns:a16="http://schemas.microsoft.com/office/drawing/2014/main" val="1379231908"/>
                  </a:ext>
                </a:extLst>
              </a:tr>
              <a:tr h="191639">
                <a:tc>
                  <a:txBody>
                    <a:bodyPr/>
                    <a:lstStyle/>
                    <a:p>
                      <a:pPr algn="l" fontAlgn="b"/>
                      <a:r>
                        <a:rPr lang="en-US" sz="1100" u="none" strike="noStrike">
                          <a:effectLst/>
                        </a:rPr>
                        <a:t>p15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26622.8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14.5</a:t>
                      </a:r>
                    </a:p>
                  </a:txBody>
                  <a:tcPr marL="9525" marR="9525" marT="9525" marB="0" anchor="b"/>
                </a:tc>
                <a:extLst>
                  <a:ext uri="{0D108BD9-81ED-4DB2-BD59-A6C34878D82A}">
                    <a16:rowId xmlns:a16="http://schemas.microsoft.com/office/drawing/2014/main" val="3182198931"/>
                  </a:ext>
                </a:extLst>
              </a:tr>
              <a:tr h="191639">
                <a:tc>
                  <a:txBody>
                    <a:bodyPr/>
                    <a:lstStyle/>
                    <a:p>
                      <a:pPr algn="l" fontAlgn="b"/>
                      <a:r>
                        <a:rPr lang="en-US" sz="1100" u="none" strike="noStrike">
                          <a:effectLst/>
                        </a:rPr>
                        <a:t>p16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2301.9</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15.1</a:t>
                      </a:r>
                    </a:p>
                  </a:txBody>
                  <a:tcPr marL="9525" marR="9525" marT="9525" marB="0" anchor="b"/>
                </a:tc>
                <a:extLst>
                  <a:ext uri="{0D108BD9-81ED-4DB2-BD59-A6C34878D82A}">
                    <a16:rowId xmlns:a16="http://schemas.microsoft.com/office/drawing/2014/main" val="700702008"/>
                  </a:ext>
                </a:extLst>
              </a:tr>
              <a:tr h="191639">
                <a:tc>
                  <a:txBody>
                    <a:bodyPr/>
                    <a:lstStyle/>
                    <a:p>
                      <a:pPr algn="l" fontAlgn="b"/>
                      <a:r>
                        <a:rPr lang="en-US" sz="1100" u="none" strike="noStrike">
                          <a:effectLst/>
                        </a:rPr>
                        <a:t>p17</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1.91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11.11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001309897"/>
                  </a:ext>
                </a:extLst>
              </a:tr>
              <a:tr h="191639">
                <a:tc>
                  <a:txBody>
                    <a:bodyPr/>
                    <a:lstStyle/>
                    <a:p>
                      <a:pPr algn="l" fontAlgn="b"/>
                      <a:r>
                        <a:rPr lang="en-US" sz="1100" u="none" strike="noStrike">
                          <a:effectLst/>
                        </a:rPr>
                        <a:t>p18</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0.83</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8.2656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5</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40127276"/>
                  </a:ext>
                </a:extLst>
              </a:tr>
              <a:tr h="191639">
                <a:tc>
                  <a:txBody>
                    <a:bodyPr/>
                    <a:lstStyle/>
                    <a:p>
                      <a:pPr algn="l" fontAlgn="b"/>
                      <a:r>
                        <a:rPr lang="en-US" sz="1100" u="none" strike="noStrike">
                          <a:effectLst/>
                        </a:rPr>
                        <a:t>p19</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1295.6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16.1</a:t>
                      </a:r>
                    </a:p>
                  </a:txBody>
                  <a:tcPr marL="9525" marR="9525" marT="9525" marB="0" anchor="b"/>
                </a:tc>
                <a:extLst>
                  <a:ext uri="{0D108BD9-81ED-4DB2-BD59-A6C34878D82A}">
                    <a16:rowId xmlns:a16="http://schemas.microsoft.com/office/drawing/2014/main" val="2430909110"/>
                  </a:ext>
                </a:extLst>
              </a:tr>
              <a:tr h="191639">
                <a:tc>
                  <a:txBody>
                    <a:bodyPr/>
                    <a:lstStyle/>
                    <a:p>
                      <a:pPr algn="l" fontAlgn="b"/>
                      <a:r>
                        <a:rPr lang="en-US" sz="1100" u="none" strike="noStrike">
                          <a:effectLst/>
                        </a:rPr>
                        <a:t>p20</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561.49</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570.7452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46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3699169972"/>
                  </a:ext>
                </a:extLst>
              </a:tr>
              <a:tr h="191639">
                <a:tc>
                  <a:txBody>
                    <a:bodyPr/>
                    <a:lstStyle/>
                    <a:p>
                      <a:pPr algn="l" fontAlgn="b"/>
                      <a:r>
                        <a:rPr lang="en-US" sz="1100" u="none" strike="noStrike">
                          <a:effectLst/>
                        </a:rPr>
                        <a:t>p21</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2326.2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26.8</a:t>
                      </a:r>
                    </a:p>
                  </a:txBody>
                  <a:tcPr marL="9525" marR="9525" marT="9525" marB="0" anchor="b"/>
                </a:tc>
                <a:extLst>
                  <a:ext uri="{0D108BD9-81ED-4DB2-BD59-A6C34878D82A}">
                    <a16:rowId xmlns:a16="http://schemas.microsoft.com/office/drawing/2014/main" val="751036135"/>
                  </a:ext>
                </a:extLst>
              </a:tr>
              <a:tr h="191639">
                <a:tc>
                  <a:txBody>
                    <a:bodyPr/>
                    <a:lstStyle/>
                    <a:p>
                      <a:pPr algn="l" fontAlgn="b"/>
                      <a:r>
                        <a:rPr lang="en-US" sz="1100" u="none" strike="noStrike">
                          <a:effectLst/>
                        </a:rPr>
                        <a:t>p22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606.32</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615.7286</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fontAlgn="b"/>
                      <a:r>
                        <a:rPr lang="en-US" sz="1100" u="none" strike="noStrike">
                          <a:effectLst/>
                        </a:rPr>
                        <a:t>30</a:t>
                      </a:r>
                      <a:endParaRPr lang="en-US" sz="1100" b="0" i="0" u="none" strike="noStrike">
                        <a:solidFill>
                          <a:srgbClr val="000000"/>
                        </a:solidFill>
                        <a:effectLst/>
                        <a:latin typeface="Aptos Narrow" panose="020B0004020202020204" pitchFamily="34" charset="0"/>
                      </a:endParaRPr>
                    </a:p>
                  </a:txBody>
                  <a:tcPr marL="8455" marR="8455" marT="8455" marB="0" anchor="b"/>
                </a:tc>
                <a:tc>
                  <a:txBody>
                    <a:bodyPr/>
                    <a:lstStyle/>
                    <a:p>
                      <a:pPr algn="r" rtl="0" fontAlgn="b"/>
                      <a:r>
                        <a:rPr lang="en-US" sz="1100" b="0" i="0" u="none" strike="noStrike" dirty="0">
                          <a:solidFill>
                            <a:srgbClr val="000000"/>
                          </a:solidFill>
                          <a:effectLst/>
                          <a:highlight>
                            <a:srgbClr val="E7EAED"/>
                          </a:highlight>
                          <a:latin typeface="Aptos" panose="020B0004020202020204" pitchFamily="34" charset="0"/>
                        </a:rPr>
                        <a:t>0</a:t>
                      </a:r>
                    </a:p>
                  </a:txBody>
                  <a:tcPr marL="9525" marR="9525" marT="9525" marB="0" anchor="b"/>
                </a:tc>
                <a:extLst>
                  <a:ext uri="{0D108BD9-81ED-4DB2-BD59-A6C34878D82A}">
                    <a16:rowId xmlns:a16="http://schemas.microsoft.com/office/drawing/2014/main" val="2157101602"/>
                  </a:ext>
                </a:extLst>
              </a:tr>
            </a:tbl>
          </a:graphicData>
        </a:graphic>
      </p:graphicFrame>
      <p:graphicFrame>
        <p:nvGraphicFramePr>
          <p:cNvPr id="7" name="Table 6">
            <a:extLst>
              <a:ext uri="{FF2B5EF4-FFF2-40B4-BE49-F238E27FC236}">
                <a16:creationId xmlns:a16="http://schemas.microsoft.com/office/drawing/2014/main" id="{5C952006-D65E-0CD5-5BB9-18D7B85A579E}"/>
              </a:ext>
            </a:extLst>
          </p:cNvPr>
          <p:cNvGraphicFramePr>
            <a:graphicFrameLocks noGrp="1"/>
          </p:cNvGraphicFramePr>
          <p:nvPr>
            <p:extLst>
              <p:ext uri="{D42A27DB-BD31-4B8C-83A1-F6EECF244321}">
                <p14:modId xmlns:p14="http://schemas.microsoft.com/office/powerpoint/2010/main" val="2089491603"/>
              </p:ext>
            </p:extLst>
          </p:nvPr>
        </p:nvGraphicFramePr>
        <p:xfrm>
          <a:off x="6260759" y="1587750"/>
          <a:ext cx="4529161" cy="4344390"/>
        </p:xfrm>
        <a:graphic>
          <a:graphicData uri="http://schemas.openxmlformats.org/drawingml/2006/table">
            <a:tbl>
              <a:tblPr>
                <a:tableStyleId>{5C22544A-7EE6-4342-B048-85BDC9FD1C3A}</a:tableStyleId>
              </a:tblPr>
              <a:tblGrid>
                <a:gridCol w="381942">
                  <a:extLst>
                    <a:ext uri="{9D8B030D-6E8A-4147-A177-3AD203B41FA5}">
                      <a16:colId xmlns:a16="http://schemas.microsoft.com/office/drawing/2014/main" val="3000897941"/>
                    </a:ext>
                  </a:extLst>
                </a:gridCol>
                <a:gridCol w="974616">
                  <a:extLst>
                    <a:ext uri="{9D8B030D-6E8A-4147-A177-3AD203B41FA5}">
                      <a16:colId xmlns:a16="http://schemas.microsoft.com/office/drawing/2014/main" val="2012496325"/>
                    </a:ext>
                  </a:extLst>
                </a:gridCol>
                <a:gridCol w="889580">
                  <a:extLst>
                    <a:ext uri="{9D8B030D-6E8A-4147-A177-3AD203B41FA5}">
                      <a16:colId xmlns:a16="http://schemas.microsoft.com/office/drawing/2014/main" val="3074323287"/>
                    </a:ext>
                  </a:extLst>
                </a:gridCol>
                <a:gridCol w="1042476">
                  <a:extLst>
                    <a:ext uri="{9D8B030D-6E8A-4147-A177-3AD203B41FA5}">
                      <a16:colId xmlns:a16="http://schemas.microsoft.com/office/drawing/2014/main" val="1123375419"/>
                    </a:ext>
                  </a:extLst>
                </a:gridCol>
                <a:gridCol w="1240547">
                  <a:extLst>
                    <a:ext uri="{9D8B030D-6E8A-4147-A177-3AD203B41FA5}">
                      <a16:colId xmlns:a16="http://schemas.microsoft.com/office/drawing/2014/main" val="49678332"/>
                    </a:ext>
                  </a:extLst>
                </a:gridCol>
              </a:tblGrid>
              <a:tr h="304426">
                <a:tc>
                  <a:txBody>
                    <a:bodyPr/>
                    <a:lstStyle/>
                    <a:p>
                      <a:pPr algn="l" fontAlgn="b"/>
                      <a:r>
                        <a:rPr lang="en-US" sz="1000" u="none" strike="noStrike">
                          <a:effectLst/>
                        </a:rPr>
                        <a:t>str_p</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optimizer time</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elapsed time</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obj-value</a:t>
                      </a:r>
                      <a:endParaRPr lang="en-US" sz="1000" b="0" i="0" u="none" strike="noStrike">
                        <a:effectLst/>
                        <a:latin typeface="Calibri" panose="020F0502020204030204" pitchFamily="34" charset="0"/>
                      </a:endParaRPr>
                    </a:p>
                  </a:txBody>
                  <a:tcPr marL="8892" marR="8892" marT="8892" marB="0" anchor="b"/>
                </a:tc>
                <a:tc>
                  <a:txBody>
                    <a:bodyPr/>
                    <a:lstStyle/>
                    <a:p>
                      <a:pPr algn="l" fontAlgn="b"/>
                      <a:r>
                        <a:rPr lang="en-US" sz="1000" u="none" strike="noStrike">
                          <a:effectLst/>
                        </a:rPr>
                        <a:t>relative gap（%）</a:t>
                      </a:r>
                      <a:endParaRPr lang="en-US" sz="1000" b="0" i="0" u="none" strike="noStrike">
                        <a:effectLst/>
                        <a:latin typeface="Calibri" panose="020F0502020204030204" pitchFamily="34" charset="0"/>
                      </a:endParaRPr>
                    </a:p>
                  </a:txBody>
                  <a:tcPr marL="8892" marR="8892" marT="8892" marB="0" anchor="b"/>
                </a:tc>
                <a:extLst>
                  <a:ext uri="{0D108BD9-81ED-4DB2-BD59-A6C34878D82A}">
                    <a16:rowId xmlns:a16="http://schemas.microsoft.com/office/drawing/2014/main" val="3103281859"/>
                  </a:ext>
                </a:extLst>
              </a:tr>
              <a:tr h="175775">
                <a:tc>
                  <a:txBody>
                    <a:bodyPr/>
                    <a:lstStyle/>
                    <a:p>
                      <a:pPr algn="l" fontAlgn="b"/>
                      <a:r>
                        <a:rPr lang="en-US" sz="1000" u="none" strike="noStrike" dirty="0">
                          <a:effectLst/>
                        </a:rPr>
                        <a:t>p1</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20.6</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23.7563</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-4647.379812</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a:solidFill>
                            <a:srgbClr val="000000"/>
                          </a:solidFill>
                          <a:effectLst/>
                          <a:highlight>
                            <a:srgbClr val="E97132"/>
                          </a:highligh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1082493808"/>
                  </a:ext>
                </a:extLst>
              </a:tr>
              <a:tr h="184099">
                <a:tc>
                  <a:txBody>
                    <a:bodyPr/>
                    <a:lstStyle/>
                    <a:p>
                      <a:pPr algn="l" fontAlgn="b"/>
                      <a:r>
                        <a:rPr lang="en-US" sz="1000" u="none" strike="noStrike">
                          <a:effectLst/>
                        </a:rPr>
                        <a:t>p2</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1005.13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1006.3112</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-5197.7439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0.49</a:t>
                      </a:r>
                    </a:p>
                  </a:txBody>
                  <a:tcPr marL="9525" marR="9525" marT="9525" marB="0" anchor="b"/>
                </a:tc>
                <a:extLst>
                  <a:ext uri="{0D108BD9-81ED-4DB2-BD59-A6C34878D82A}">
                    <a16:rowId xmlns:a16="http://schemas.microsoft.com/office/drawing/2014/main" val="564586742"/>
                  </a:ext>
                </a:extLst>
              </a:tr>
              <a:tr h="184099">
                <a:tc>
                  <a:txBody>
                    <a:bodyPr/>
                    <a:lstStyle/>
                    <a:p>
                      <a:pPr algn="l" fontAlgn="b"/>
                      <a:r>
                        <a:rPr lang="en-US" sz="1000" u="none" strike="noStrike">
                          <a:effectLst/>
                        </a:rPr>
                        <a:t>p3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1006.36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878.4827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-5065.6647</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0.82</a:t>
                      </a:r>
                    </a:p>
                  </a:txBody>
                  <a:tcPr marL="9525" marR="9525" marT="9525" marB="0" anchor="b"/>
                </a:tc>
                <a:extLst>
                  <a:ext uri="{0D108BD9-81ED-4DB2-BD59-A6C34878D82A}">
                    <a16:rowId xmlns:a16="http://schemas.microsoft.com/office/drawing/2014/main" val="1064510038"/>
                  </a:ext>
                </a:extLst>
              </a:tr>
              <a:tr h="184099">
                <a:tc>
                  <a:txBody>
                    <a:bodyPr/>
                    <a:lstStyle/>
                    <a:p>
                      <a:pPr algn="l" fontAlgn="b"/>
                      <a:r>
                        <a:rPr lang="en-US" sz="1000" u="none" strike="noStrike" dirty="0">
                          <a:effectLst/>
                        </a:rPr>
                        <a:t>p4</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200.87</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201.6831</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-4545.902829</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a:solidFill>
                            <a:srgbClr val="000000"/>
                          </a:solidFill>
                          <a:effectLst/>
                          <a:highlight>
                            <a:srgbClr val="E97132"/>
                          </a:highlight>
                          <a:latin typeface="Aptos" panose="020B0004020202020204" pitchFamily="34" charset="0"/>
                        </a:rPr>
                        <a:t>0.00939</a:t>
                      </a:r>
                    </a:p>
                  </a:txBody>
                  <a:tcPr marL="9525" marR="9525" marT="9525" marB="0" anchor="b">
                    <a:solidFill>
                      <a:schemeClr val="accent2"/>
                    </a:solidFill>
                  </a:tcPr>
                </a:tc>
                <a:extLst>
                  <a:ext uri="{0D108BD9-81ED-4DB2-BD59-A6C34878D82A}">
                    <a16:rowId xmlns:a16="http://schemas.microsoft.com/office/drawing/2014/main" val="1494187180"/>
                  </a:ext>
                </a:extLst>
              </a:tr>
              <a:tr h="184099">
                <a:tc>
                  <a:txBody>
                    <a:bodyPr/>
                    <a:lstStyle/>
                    <a:p>
                      <a:pPr algn="l" fontAlgn="b"/>
                      <a:r>
                        <a:rPr lang="en-US" sz="1000" u="none" strike="noStrike" dirty="0">
                          <a:effectLst/>
                        </a:rPr>
                        <a:t>p5</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58.57</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59.5282</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-4737.35439</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a:solidFill>
                            <a:srgbClr val="000000"/>
                          </a:solidFill>
                          <a:effectLst/>
                          <a:highlight>
                            <a:srgbClr val="E97132"/>
                          </a:highligh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3834795593"/>
                  </a:ext>
                </a:extLst>
              </a:tr>
              <a:tr h="184099">
                <a:tc>
                  <a:txBody>
                    <a:bodyPr/>
                    <a:lstStyle/>
                    <a:p>
                      <a:pPr algn="l" fontAlgn="b"/>
                      <a:r>
                        <a:rPr lang="en-US" sz="1000" u="none" strike="noStrike">
                          <a:effectLst/>
                        </a:rPr>
                        <a:t>p6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965.06</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322.9638</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a:effectLst/>
                        </a:rPr>
                        <a:t>-5179.80778</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3.34</a:t>
                      </a:r>
                    </a:p>
                  </a:txBody>
                  <a:tcPr marL="9525" marR="9525" marT="9525" marB="0" anchor="b"/>
                </a:tc>
                <a:extLst>
                  <a:ext uri="{0D108BD9-81ED-4DB2-BD59-A6C34878D82A}">
                    <a16:rowId xmlns:a16="http://schemas.microsoft.com/office/drawing/2014/main" val="3431721436"/>
                  </a:ext>
                </a:extLst>
              </a:tr>
              <a:tr h="184099">
                <a:tc>
                  <a:txBody>
                    <a:bodyPr/>
                    <a:lstStyle/>
                    <a:p>
                      <a:pPr algn="l" fontAlgn="b"/>
                      <a:r>
                        <a:rPr lang="en-US" sz="1000" u="none" strike="noStrike">
                          <a:effectLst/>
                        </a:rPr>
                        <a:t>p7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1002.74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868.1317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-5202.06878</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0.25</a:t>
                      </a:r>
                    </a:p>
                  </a:txBody>
                  <a:tcPr marL="9525" marR="9525" marT="9525" marB="0" anchor="b"/>
                </a:tc>
                <a:extLst>
                  <a:ext uri="{0D108BD9-81ED-4DB2-BD59-A6C34878D82A}">
                    <a16:rowId xmlns:a16="http://schemas.microsoft.com/office/drawing/2014/main" val="2616884221"/>
                  </a:ext>
                </a:extLst>
              </a:tr>
              <a:tr h="184099">
                <a:tc>
                  <a:txBody>
                    <a:bodyPr/>
                    <a:lstStyle/>
                    <a:p>
                      <a:pPr algn="l" fontAlgn="b"/>
                      <a:r>
                        <a:rPr lang="en-US" sz="1000" u="none" strike="noStrike" dirty="0">
                          <a:effectLst/>
                        </a:rPr>
                        <a:t>p8</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5.15</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5.9532</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-4094.284394</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a:solidFill>
                            <a:srgbClr val="000000"/>
                          </a:solidFill>
                          <a:effectLst/>
                          <a:highlight>
                            <a:srgbClr val="E97132"/>
                          </a:highligh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586090965"/>
                  </a:ext>
                </a:extLst>
              </a:tr>
              <a:tr h="180819">
                <a:tc>
                  <a:txBody>
                    <a:bodyPr/>
                    <a:lstStyle/>
                    <a:p>
                      <a:pPr algn="l" fontAlgn="b"/>
                      <a:r>
                        <a:rPr lang="en-US" sz="1000" u="none" strike="noStrike" dirty="0">
                          <a:effectLst/>
                        </a:rPr>
                        <a:t>p9</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4.22</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5.043</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-4555.500018</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a:solidFill>
                            <a:srgbClr val="000000"/>
                          </a:solidFill>
                          <a:effectLst/>
                          <a:highlight>
                            <a:srgbClr val="E97132"/>
                          </a:highlight>
                          <a:latin typeface="Aptos" panose="020B0004020202020204" pitchFamily="34" charset="0"/>
                        </a:rPr>
                        <a:t>0.00611</a:t>
                      </a:r>
                    </a:p>
                  </a:txBody>
                  <a:tcPr marL="9525" marR="9525" marT="9525" marB="0" anchor="b">
                    <a:solidFill>
                      <a:schemeClr val="accent2"/>
                    </a:solidFill>
                  </a:tcPr>
                </a:tc>
                <a:extLst>
                  <a:ext uri="{0D108BD9-81ED-4DB2-BD59-A6C34878D82A}">
                    <a16:rowId xmlns:a16="http://schemas.microsoft.com/office/drawing/2014/main" val="1791435277"/>
                  </a:ext>
                </a:extLst>
              </a:tr>
              <a:tr h="184099">
                <a:tc>
                  <a:txBody>
                    <a:bodyPr/>
                    <a:lstStyle/>
                    <a:p>
                      <a:pPr algn="l" fontAlgn="b"/>
                      <a:r>
                        <a:rPr lang="en-US" sz="1000" u="none" strike="noStrike">
                          <a:effectLst/>
                        </a:rPr>
                        <a:t>p10</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1126.17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868.5074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-4910.397219</a:t>
                      </a:r>
                      <a:endParaRPr lang="en-US" sz="1000" b="0" i="0" u="none" strike="noStrike" dirty="0">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0.17</a:t>
                      </a:r>
                    </a:p>
                  </a:txBody>
                  <a:tcPr marL="9525" marR="9525" marT="9525" marB="0" anchor="b"/>
                </a:tc>
                <a:extLst>
                  <a:ext uri="{0D108BD9-81ED-4DB2-BD59-A6C34878D82A}">
                    <a16:rowId xmlns:a16="http://schemas.microsoft.com/office/drawing/2014/main" val="2845766121"/>
                  </a:ext>
                </a:extLst>
              </a:tr>
              <a:tr h="184099">
                <a:tc>
                  <a:txBody>
                    <a:bodyPr/>
                    <a:lstStyle/>
                    <a:p>
                      <a:pPr algn="l" fontAlgn="b"/>
                      <a:r>
                        <a:rPr lang="en-US" sz="1000" u="none" strike="noStrike">
                          <a:effectLst/>
                        </a:rPr>
                        <a:t>p11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2005.89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982.8523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-5380.292829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0.23</a:t>
                      </a:r>
                    </a:p>
                  </a:txBody>
                  <a:tcPr marL="9525" marR="9525" marT="9525" marB="0" anchor="b"/>
                </a:tc>
                <a:extLst>
                  <a:ext uri="{0D108BD9-81ED-4DB2-BD59-A6C34878D82A}">
                    <a16:rowId xmlns:a16="http://schemas.microsoft.com/office/drawing/2014/main" val="1920764398"/>
                  </a:ext>
                </a:extLst>
              </a:tr>
              <a:tr h="184099">
                <a:tc>
                  <a:txBody>
                    <a:bodyPr/>
                    <a:lstStyle/>
                    <a:p>
                      <a:pPr algn="l" fontAlgn="b"/>
                      <a:r>
                        <a:rPr lang="en-US" sz="1000" u="none" strike="noStrike" dirty="0">
                          <a:effectLst/>
                        </a:rPr>
                        <a:t>p12</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24.68</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25.5071</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-4270.412829</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a:solidFill>
                            <a:srgbClr val="000000"/>
                          </a:solidFill>
                          <a:effectLst/>
                          <a:highlight>
                            <a:srgbClr val="E97132"/>
                          </a:highligh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2477354079"/>
                  </a:ext>
                </a:extLst>
              </a:tr>
              <a:tr h="184099">
                <a:tc>
                  <a:txBody>
                    <a:bodyPr/>
                    <a:lstStyle/>
                    <a:p>
                      <a:pPr algn="l" fontAlgn="b"/>
                      <a:r>
                        <a:rPr lang="en-US" sz="1000" u="none" strike="noStrike">
                          <a:effectLst/>
                        </a:rPr>
                        <a:t>p13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1011.86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878.6339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-5797.669831</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2.78</a:t>
                      </a:r>
                    </a:p>
                  </a:txBody>
                  <a:tcPr marL="9525" marR="9525" marT="9525" marB="0" anchor="b"/>
                </a:tc>
                <a:extLst>
                  <a:ext uri="{0D108BD9-81ED-4DB2-BD59-A6C34878D82A}">
                    <a16:rowId xmlns:a16="http://schemas.microsoft.com/office/drawing/2014/main" val="644038598"/>
                  </a:ext>
                </a:extLst>
              </a:tr>
              <a:tr h="184099">
                <a:tc>
                  <a:txBody>
                    <a:bodyPr/>
                    <a:lstStyle/>
                    <a:p>
                      <a:pPr algn="l" fontAlgn="b"/>
                      <a:r>
                        <a:rPr lang="en-US" sz="1000" u="none" strike="noStrike">
                          <a:effectLst/>
                        </a:rPr>
                        <a:t>p14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1013.94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979.6179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-6001.719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2.33</a:t>
                      </a:r>
                    </a:p>
                  </a:txBody>
                  <a:tcPr marL="9525" marR="9525" marT="9525" marB="0" anchor="b"/>
                </a:tc>
                <a:extLst>
                  <a:ext uri="{0D108BD9-81ED-4DB2-BD59-A6C34878D82A}">
                    <a16:rowId xmlns:a16="http://schemas.microsoft.com/office/drawing/2014/main" val="935630499"/>
                  </a:ext>
                </a:extLst>
              </a:tr>
              <a:tr h="184099">
                <a:tc>
                  <a:txBody>
                    <a:bodyPr/>
                    <a:lstStyle/>
                    <a:p>
                      <a:pPr algn="l" fontAlgn="b"/>
                      <a:r>
                        <a:rPr lang="en-US" sz="1000" u="none" strike="noStrike">
                          <a:effectLst/>
                        </a:rPr>
                        <a:t>p15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1826.44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849.6368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-5462.05</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0.84</a:t>
                      </a:r>
                    </a:p>
                  </a:txBody>
                  <a:tcPr marL="9525" marR="9525" marT="9525" marB="0" anchor="b"/>
                </a:tc>
                <a:extLst>
                  <a:ext uri="{0D108BD9-81ED-4DB2-BD59-A6C34878D82A}">
                    <a16:rowId xmlns:a16="http://schemas.microsoft.com/office/drawing/2014/main" val="691609465"/>
                  </a:ext>
                </a:extLst>
              </a:tr>
              <a:tr h="184099">
                <a:tc>
                  <a:txBody>
                    <a:bodyPr/>
                    <a:lstStyle/>
                    <a:p>
                      <a:pPr algn="l" fontAlgn="b"/>
                      <a:r>
                        <a:rPr lang="en-US" sz="1000" u="none" strike="noStrike">
                          <a:effectLst/>
                        </a:rPr>
                        <a:t>p16</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1073.78</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690.1917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-5878.582829</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0.76</a:t>
                      </a:r>
                    </a:p>
                  </a:txBody>
                  <a:tcPr marL="9525" marR="9525" marT="9525" marB="0" anchor="b"/>
                </a:tc>
                <a:extLst>
                  <a:ext uri="{0D108BD9-81ED-4DB2-BD59-A6C34878D82A}">
                    <a16:rowId xmlns:a16="http://schemas.microsoft.com/office/drawing/2014/main" val="1873685234"/>
                  </a:ext>
                </a:extLst>
              </a:tr>
              <a:tr h="184099">
                <a:tc>
                  <a:txBody>
                    <a:bodyPr/>
                    <a:lstStyle/>
                    <a:p>
                      <a:pPr algn="l" fontAlgn="b"/>
                      <a:r>
                        <a:rPr lang="en-US" sz="1000" u="none" strike="noStrike" dirty="0">
                          <a:effectLst/>
                        </a:rPr>
                        <a:t>p17</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218.55</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219.3763</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-4634.097729</a:t>
                      </a:r>
                      <a:endParaRPr lang="en-US" sz="1000" b="0" i="0" u="none" strike="noStrike" dirty="0">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0.00686</a:t>
                      </a:r>
                    </a:p>
                  </a:txBody>
                  <a:tcPr marL="9525" marR="9525" marT="9525" marB="0" anchor="b"/>
                </a:tc>
                <a:extLst>
                  <a:ext uri="{0D108BD9-81ED-4DB2-BD59-A6C34878D82A}">
                    <a16:rowId xmlns:a16="http://schemas.microsoft.com/office/drawing/2014/main" val="3897713123"/>
                  </a:ext>
                </a:extLst>
              </a:tr>
              <a:tr h="184099">
                <a:tc>
                  <a:txBody>
                    <a:bodyPr/>
                    <a:lstStyle/>
                    <a:p>
                      <a:pPr algn="l" fontAlgn="b"/>
                      <a:r>
                        <a:rPr lang="en-US" sz="1000" u="none" strike="noStrike" dirty="0">
                          <a:effectLst/>
                        </a:rPr>
                        <a:t>p18</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80.64</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81.3918</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a:effectLst/>
                        </a:rPr>
                        <a:t>-4566.490012</a:t>
                      </a:r>
                      <a:endParaRPr lang="en-US" sz="1000" b="0" i="0" u="none" strike="noStrike">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a:solidFill>
                            <a:srgbClr val="000000"/>
                          </a:solidFill>
                          <a:effectLst/>
                          <a:highlight>
                            <a:srgbClr val="E97132"/>
                          </a:highligh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2886563570"/>
                  </a:ext>
                </a:extLst>
              </a:tr>
              <a:tr h="184099">
                <a:tc>
                  <a:txBody>
                    <a:bodyPr/>
                    <a:lstStyle/>
                    <a:p>
                      <a:pPr algn="l" fontAlgn="b"/>
                      <a:r>
                        <a:rPr lang="en-US" sz="1000" u="none" strike="noStrike">
                          <a:effectLst/>
                        </a:rPr>
                        <a:t>p19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1012.13</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1012.9541</a:t>
                      </a:r>
                      <a:endParaRPr lang="en-US" sz="1000" b="0" i="0" u="none" strike="noStrike" dirty="0">
                        <a:effectLst/>
                        <a:latin typeface="Calibri" panose="020F0502020204030204" pitchFamily="34" charset="0"/>
                      </a:endParaRPr>
                    </a:p>
                  </a:txBody>
                  <a:tcPr marL="8892" marR="8892" marT="8892" marB="0" anchor="b"/>
                </a:tc>
                <a:tc>
                  <a:txBody>
                    <a:bodyPr/>
                    <a:lstStyle/>
                    <a:p>
                      <a:pPr algn="r" fontAlgn="b"/>
                      <a:r>
                        <a:rPr lang="en-US" sz="1000" u="none" strike="noStrike" dirty="0">
                          <a:effectLst/>
                        </a:rPr>
                        <a:t>-4899.00246</a:t>
                      </a:r>
                      <a:endParaRPr lang="en-US" sz="1000" b="0" i="0" u="none" strike="noStrike" dirty="0">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2.41</a:t>
                      </a:r>
                    </a:p>
                  </a:txBody>
                  <a:tcPr marL="9525" marR="9525" marT="9525" marB="0" anchor="b"/>
                </a:tc>
                <a:extLst>
                  <a:ext uri="{0D108BD9-81ED-4DB2-BD59-A6C34878D82A}">
                    <a16:rowId xmlns:a16="http://schemas.microsoft.com/office/drawing/2014/main" val="2359039693"/>
                  </a:ext>
                </a:extLst>
              </a:tr>
              <a:tr h="184099">
                <a:tc>
                  <a:txBody>
                    <a:bodyPr/>
                    <a:lstStyle/>
                    <a:p>
                      <a:pPr algn="l" fontAlgn="b"/>
                      <a:r>
                        <a:rPr lang="en-US" sz="1000" u="none" strike="noStrike">
                          <a:effectLst/>
                        </a:rPr>
                        <a:t>p20</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1153.37</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584.1219</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-5363.233726</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0.54</a:t>
                      </a:r>
                    </a:p>
                  </a:txBody>
                  <a:tcPr marL="9525" marR="9525" marT="9525" marB="0" anchor="b"/>
                </a:tc>
                <a:extLst>
                  <a:ext uri="{0D108BD9-81ED-4DB2-BD59-A6C34878D82A}">
                    <a16:rowId xmlns:a16="http://schemas.microsoft.com/office/drawing/2014/main" val="857488605"/>
                  </a:ext>
                </a:extLst>
              </a:tr>
              <a:tr h="184099">
                <a:tc>
                  <a:txBody>
                    <a:bodyPr/>
                    <a:lstStyle/>
                    <a:p>
                      <a:pPr algn="l" fontAlgn="b"/>
                      <a:r>
                        <a:rPr lang="en-US" sz="1000" u="none" strike="noStrike">
                          <a:effectLst/>
                        </a:rPr>
                        <a:t>p21</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700.85</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91.8904</a:t>
                      </a:r>
                      <a:endParaRPr lang="en-US" sz="1000" b="0" i="0" u="none" strike="noStrike">
                        <a:effectLst/>
                        <a:latin typeface="Calibri" panose="020F0502020204030204" pitchFamily="34" charset="0"/>
                      </a:endParaRPr>
                    </a:p>
                  </a:txBody>
                  <a:tcPr marL="8892" marR="8892" marT="8892" marB="0" anchor="b"/>
                </a:tc>
                <a:tc>
                  <a:txBody>
                    <a:bodyPr/>
                    <a:lstStyle/>
                    <a:p>
                      <a:pPr algn="r" fontAlgn="b"/>
                      <a:r>
                        <a:rPr lang="en-US" sz="1000" u="none" strike="noStrike">
                          <a:effectLst/>
                        </a:rPr>
                        <a:t>-5811.56</a:t>
                      </a:r>
                      <a:endParaRPr lang="en-US" sz="1000" b="0" i="0" u="none" strike="noStrike">
                        <a:effectLst/>
                        <a:latin typeface="Calibri" panose="020F0502020204030204" pitchFamily="34" charset="0"/>
                      </a:endParaRPr>
                    </a:p>
                  </a:txBody>
                  <a:tcPr marL="8892" marR="8892" marT="8892" marB="0" anchor="b"/>
                </a:tc>
                <a:tc>
                  <a:txBody>
                    <a:bodyPr/>
                    <a:lstStyle/>
                    <a:p>
                      <a:pPr algn="r" rtl="0" fontAlgn="b"/>
                      <a:r>
                        <a:rPr lang="en-US" sz="1100" b="0" i="0" u="none" strike="noStrike">
                          <a:solidFill>
                            <a:srgbClr val="000000"/>
                          </a:solidFill>
                          <a:effectLst/>
                          <a:highlight>
                            <a:srgbClr val="E7EAED"/>
                          </a:highlight>
                          <a:latin typeface="Aptos" panose="020B0004020202020204" pitchFamily="34" charset="0"/>
                        </a:rPr>
                        <a:t>3.58</a:t>
                      </a:r>
                    </a:p>
                  </a:txBody>
                  <a:tcPr marL="9525" marR="9525" marT="9525" marB="0" anchor="b"/>
                </a:tc>
                <a:extLst>
                  <a:ext uri="{0D108BD9-81ED-4DB2-BD59-A6C34878D82A}">
                    <a16:rowId xmlns:a16="http://schemas.microsoft.com/office/drawing/2014/main" val="1977422096"/>
                  </a:ext>
                </a:extLst>
              </a:tr>
              <a:tr h="184099">
                <a:tc>
                  <a:txBody>
                    <a:bodyPr/>
                    <a:lstStyle/>
                    <a:p>
                      <a:pPr algn="l" fontAlgn="b"/>
                      <a:r>
                        <a:rPr lang="en-US" sz="1000" u="none" strike="noStrike" dirty="0">
                          <a:effectLst/>
                        </a:rPr>
                        <a:t>p22</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629.05</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629.9385</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fontAlgn="b"/>
                      <a:r>
                        <a:rPr lang="en-US" sz="1000" u="none" strike="noStrike" dirty="0">
                          <a:effectLst/>
                        </a:rPr>
                        <a:t>-5201.6598</a:t>
                      </a:r>
                      <a:endParaRPr lang="en-US" sz="1000" b="0" i="0" u="none" strike="noStrike" dirty="0">
                        <a:effectLst/>
                        <a:latin typeface="Calibri" panose="020F0502020204030204" pitchFamily="34" charset="0"/>
                      </a:endParaRPr>
                    </a:p>
                  </a:txBody>
                  <a:tcPr marL="8892" marR="8892" marT="8892" marB="0" anchor="b">
                    <a:solidFill>
                      <a:schemeClr val="accent2"/>
                    </a:solidFill>
                  </a:tcPr>
                </a:tc>
                <a:tc>
                  <a:txBody>
                    <a:bodyPr/>
                    <a:lstStyle/>
                    <a:p>
                      <a:pPr algn="r" rtl="0" fontAlgn="b"/>
                      <a:r>
                        <a:rPr lang="en-US" sz="1100" b="0" i="0" u="none" strike="noStrike" dirty="0">
                          <a:solidFill>
                            <a:srgbClr val="000000"/>
                          </a:solidFill>
                          <a:effectLst/>
                          <a:highlight>
                            <a:srgbClr val="E97132"/>
                          </a:highlight>
                          <a:latin typeface="Aptos" panose="020B0004020202020204" pitchFamily="34" charset="0"/>
                        </a:rPr>
                        <a:t>0</a:t>
                      </a:r>
                    </a:p>
                  </a:txBody>
                  <a:tcPr marL="9525" marR="9525" marT="9525" marB="0" anchor="b">
                    <a:solidFill>
                      <a:schemeClr val="accent2"/>
                    </a:solidFill>
                  </a:tcPr>
                </a:tc>
                <a:extLst>
                  <a:ext uri="{0D108BD9-81ED-4DB2-BD59-A6C34878D82A}">
                    <a16:rowId xmlns:a16="http://schemas.microsoft.com/office/drawing/2014/main" val="1415976999"/>
                  </a:ext>
                </a:extLst>
              </a:tr>
            </a:tbl>
          </a:graphicData>
        </a:graphic>
      </p:graphicFrame>
      <p:sp>
        <p:nvSpPr>
          <p:cNvPr id="3" name="TextBox 2">
            <a:extLst>
              <a:ext uri="{FF2B5EF4-FFF2-40B4-BE49-F238E27FC236}">
                <a16:creationId xmlns:a16="http://schemas.microsoft.com/office/drawing/2014/main" id="{DBFE2E84-DE37-F057-203B-A0C6ECCDA930}"/>
              </a:ext>
            </a:extLst>
          </p:cNvPr>
          <p:cNvSpPr txBox="1"/>
          <p:nvPr/>
        </p:nvSpPr>
        <p:spPr>
          <a:xfrm>
            <a:off x="2597499" y="1218418"/>
            <a:ext cx="1050053" cy="369332"/>
          </a:xfrm>
          <a:prstGeom prst="rect">
            <a:avLst/>
          </a:prstGeom>
          <a:noFill/>
        </p:spPr>
        <p:txBody>
          <a:bodyPr wrap="square">
            <a:spAutoFit/>
          </a:bodyPr>
          <a:lstStyle/>
          <a:p>
            <a:r>
              <a:rPr lang="en-US" sz="1800" dirty="0"/>
              <a:t>Model 1’ </a:t>
            </a:r>
            <a:endParaRPr lang="en-US" dirty="0"/>
          </a:p>
        </p:txBody>
      </p:sp>
      <p:sp>
        <p:nvSpPr>
          <p:cNvPr id="8" name="TextBox 7">
            <a:extLst>
              <a:ext uri="{FF2B5EF4-FFF2-40B4-BE49-F238E27FC236}">
                <a16:creationId xmlns:a16="http://schemas.microsoft.com/office/drawing/2014/main" id="{37024E9F-DF00-48DA-1E64-B29991150E64}"/>
              </a:ext>
            </a:extLst>
          </p:cNvPr>
          <p:cNvSpPr txBox="1"/>
          <p:nvPr/>
        </p:nvSpPr>
        <p:spPr>
          <a:xfrm>
            <a:off x="7855300" y="1218418"/>
            <a:ext cx="1050053" cy="369332"/>
          </a:xfrm>
          <a:prstGeom prst="rect">
            <a:avLst/>
          </a:prstGeom>
          <a:noFill/>
        </p:spPr>
        <p:txBody>
          <a:bodyPr wrap="square">
            <a:spAutoFit/>
          </a:bodyPr>
          <a:lstStyle/>
          <a:p>
            <a:r>
              <a:rPr lang="en-US" sz="1800" dirty="0"/>
              <a:t>Model3’</a:t>
            </a:r>
            <a:endParaRPr lang="en-US" dirty="0"/>
          </a:p>
        </p:txBody>
      </p:sp>
      <p:sp>
        <p:nvSpPr>
          <p:cNvPr id="9" name="TextBox 8">
            <a:extLst>
              <a:ext uri="{FF2B5EF4-FFF2-40B4-BE49-F238E27FC236}">
                <a16:creationId xmlns:a16="http://schemas.microsoft.com/office/drawing/2014/main" id="{E961FF44-B3D1-105B-5FC6-087F5FA288AA}"/>
              </a:ext>
            </a:extLst>
          </p:cNvPr>
          <p:cNvSpPr txBox="1"/>
          <p:nvPr/>
        </p:nvSpPr>
        <p:spPr>
          <a:xfrm>
            <a:off x="685595" y="6174744"/>
            <a:ext cx="11150327" cy="369332"/>
          </a:xfrm>
          <a:prstGeom prst="rect">
            <a:avLst/>
          </a:prstGeom>
          <a:noFill/>
        </p:spPr>
        <p:txBody>
          <a:bodyPr wrap="square" rtlCol="0">
            <a:spAutoFit/>
          </a:bodyPr>
          <a:lstStyle/>
          <a:p>
            <a:r>
              <a:rPr lang="en-US" dirty="0"/>
              <a:t>Model 1’ can solve more cases than model 3’ and runs faster than model 3’.</a:t>
            </a:r>
          </a:p>
        </p:txBody>
      </p:sp>
    </p:spTree>
    <p:extLst>
      <p:ext uri="{BB962C8B-B14F-4D97-AF65-F5344CB8AC3E}">
        <p14:creationId xmlns:p14="http://schemas.microsoft.com/office/powerpoint/2010/main" val="4277124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CF5FC-B5C5-929E-5161-72BBE661226D}"/>
              </a:ext>
            </a:extLst>
          </p:cNvPr>
          <p:cNvSpPr>
            <a:spLocks noGrp="1"/>
          </p:cNvSpPr>
          <p:nvPr>
            <p:ph type="title"/>
          </p:nvPr>
        </p:nvSpPr>
        <p:spPr>
          <a:xfrm>
            <a:off x="291402" y="286586"/>
            <a:ext cx="6580833" cy="394451"/>
          </a:xfrm>
        </p:spPr>
        <p:txBody>
          <a:bodyPr>
            <a:noAutofit/>
          </a:bodyPr>
          <a:lstStyle/>
          <a:p>
            <a:r>
              <a:rPr lang="en-US" sz="3600" dirty="0"/>
              <a:t>Summary</a:t>
            </a:r>
          </a:p>
        </p:txBody>
      </p:sp>
      <p:sp>
        <p:nvSpPr>
          <p:cNvPr id="4" name="TextBox 3">
            <a:extLst>
              <a:ext uri="{FF2B5EF4-FFF2-40B4-BE49-F238E27FC236}">
                <a16:creationId xmlns:a16="http://schemas.microsoft.com/office/drawing/2014/main" id="{5FEE9647-BB88-8970-55FE-621B9D4780F0}"/>
              </a:ext>
            </a:extLst>
          </p:cNvPr>
          <p:cNvSpPr txBox="1"/>
          <p:nvPr/>
        </p:nvSpPr>
        <p:spPr>
          <a:xfrm>
            <a:off x="462222" y="814870"/>
            <a:ext cx="11424978" cy="5632311"/>
          </a:xfrm>
          <a:prstGeom prst="rect">
            <a:avLst/>
          </a:prstGeom>
          <a:noFill/>
        </p:spPr>
        <p:txBody>
          <a:bodyPr wrap="square" rtlCol="0">
            <a:spAutoFit/>
          </a:bodyPr>
          <a:lstStyle/>
          <a:p>
            <a:pPr marL="285750" indent="-285750">
              <a:buFont typeface="Arial" panose="020B0604020202020204" pitchFamily="34" charset="0"/>
              <a:buChar char="•"/>
            </a:pPr>
            <a:r>
              <a:rPr lang="en-US" dirty="0"/>
              <a:t>Model 1</a:t>
            </a:r>
          </a:p>
          <a:p>
            <a:pPr marL="742950" lvl="1" indent="-285750">
              <a:buFont typeface="Arial" panose="020B0604020202020204" pitchFamily="34" charset="0"/>
              <a:buChar char="•"/>
            </a:pPr>
            <a:r>
              <a:rPr lang="en-US" dirty="0"/>
              <a:t>Faster to solve</a:t>
            </a:r>
          </a:p>
          <a:p>
            <a:pPr marL="742950" lvl="1" indent="-285750">
              <a:buFont typeface="Arial" panose="020B0604020202020204" pitchFamily="34" charset="0"/>
              <a:buChar char="•"/>
            </a:pPr>
            <a:r>
              <a:rPr lang="en-US" dirty="0"/>
              <a:t>Is not flexible to accommodate the appointments</a:t>
            </a:r>
          </a:p>
          <a:p>
            <a:pPr marL="285750" indent="-285750">
              <a:buFont typeface="Arial" panose="020B0604020202020204" pitchFamily="34" charset="0"/>
              <a:buChar char="•"/>
            </a:pPr>
            <a:r>
              <a:rPr lang="en-US" dirty="0"/>
              <a:t>Model 2</a:t>
            </a:r>
          </a:p>
          <a:p>
            <a:pPr marL="742950" lvl="1" indent="-285750">
              <a:buFont typeface="Arial" panose="020B0604020202020204" pitchFamily="34" charset="0"/>
              <a:buChar char="•"/>
            </a:pPr>
            <a:r>
              <a:rPr lang="en-US" dirty="0"/>
              <a:t>Can decide the start time and end time for the appointment which does not have to be the start time or end time of the time slot</a:t>
            </a:r>
          </a:p>
          <a:p>
            <a:pPr marL="742950" lvl="1" indent="-285750">
              <a:buFont typeface="Arial" panose="020B0604020202020204" pitchFamily="34" charset="0"/>
              <a:buChar char="•"/>
            </a:pPr>
            <a:r>
              <a:rPr lang="en-US" dirty="0"/>
              <a:t>Slower to solve, does not work well in the clinical data</a:t>
            </a:r>
          </a:p>
          <a:p>
            <a:pPr marL="285750" indent="-285750">
              <a:buFont typeface="Arial" panose="020B0604020202020204" pitchFamily="34" charset="0"/>
              <a:buChar char="•"/>
            </a:pPr>
            <a:r>
              <a:rPr lang="en-US" dirty="0"/>
              <a:t>Model 3</a:t>
            </a:r>
          </a:p>
          <a:p>
            <a:pPr marL="742950" lvl="1" indent="-285750">
              <a:buFont typeface="Arial" panose="020B0604020202020204" pitchFamily="34" charset="0"/>
              <a:buChar char="•"/>
            </a:pPr>
            <a:r>
              <a:rPr lang="en-US" dirty="0"/>
              <a:t>Is faster than model 2 to solve the problem in two steps</a:t>
            </a:r>
          </a:p>
          <a:p>
            <a:pPr marL="742950" lvl="1" indent="-285750">
              <a:buFont typeface="Arial" panose="020B0604020202020204" pitchFamily="34" charset="0"/>
              <a:buChar char="•"/>
            </a:pPr>
            <a:r>
              <a:rPr lang="en-US" dirty="0"/>
              <a:t>But still slower than model 1</a:t>
            </a:r>
          </a:p>
          <a:p>
            <a:pPr marL="742950" lvl="1" indent="-285750">
              <a:buFont typeface="Arial" panose="020B0604020202020204" pitchFamily="34" charset="0"/>
              <a:buChar char="•"/>
            </a:pPr>
            <a:r>
              <a:rPr lang="en-US" dirty="0"/>
              <a:t>The result may be local optimum</a:t>
            </a:r>
          </a:p>
          <a:p>
            <a:pPr marL="285750" indent="-285750">
              <a:buFont typeface="Arial" panose="020B0604020202020204" pitchFamily="34" charset="0"/>
              <a:buChar char="•"/>
            </a:pPr>
            <a:r>
              <a:rPr lang="en-US" dirty="0"/>
              <a:t>Model 1’</a:t>
            </a:r>
          </a:p>
          <a:p>
            <a:pPr marL="742950" lvl="1" indent="-285750">
              <a:buFont typeface="Arial" panose="020B0604020202020204" pitchFamily="34" charset="0"/>
              <a:buChar char="•"/>
            </a:pPr>
            <a:r>
              <a:rPr lang="en-US" dirty="0"/>
              <a:t>Can deal with stochastic case based on model 1</a:t>
            </a:r>
          </a:p>
          <a:p>
            <a:pPr marL="742950" lvl="1" indent="-285750">
              <a:buFont typeface="Arial" panose="020B0604020202020204" pitchFamily="34" charset="0"/>
              <a:buChar char="•"/>
            </a:pPr>
            <a:r>
              <a:rPr lang="en-US" dirty="0"/>
              <a:t>Faster to solve than model 3’</a:t>
            </a:r>
          </a:p>
          <a:p>
            <a:pPr marL="742950" lvl="1" indent="-285750">
              <a:buFont typeface="Arial" panose="020B0604020202020204" pitchFamily="34" charset="0"/>
              <a:buChar char="•"/>
            </a:pPr>
            <a:r>
              <a:rPr lang="en-US" dirty="0"/>
              <a:t>Not all cases can be solved</a:t>
            </a:r>
          </a:p>
          <a:p>
            <a:pPr marL="742950" lvl="1" indent="-285750">
              <a:buFont typeface="Arial" panose="020B0604020202020204" pitchFamily="34" charset="0"/>
              <a:buChar char="•"/>
            </a:pPr>
            <a:r>
              <a:rPr lang="en-US" dirty="0"/>
              <a:t>Can only consider the case when there’s wait time</a:t>
            </a:r>
          </a:p>
          <a:p>
            <a:pPr marL="285750" indent="-285750">
              <a:buFont typeface="Arial" panose="020B0604020202020204" pitchFamily="34" charset="0"/>
              <a:buChar char="•"/>
            </a:pPr>
            <a:r>
              <a:rPr lang="en-US" dirty="0"/>
              <a:t>Model 3’</a:t>
            </a:r>
          </a:p>
          <a:p>
            <a:pPr marL="742950" lvl="1" indent="-285750">
              <a:buFont typeface="Arial" panose="020B0604020202020204" pitchFamily="34" charset="0"/>
              <a:buChar char="•"/>
            </a:pPr>
            <a:r>
              <a:rPr lang="en-US" dirty="0"/>
              <a:t>Can consider both idle time and wait time</a:t>
            </a:r>
          </a:p>
          <a:p>
            <a:pPr marL="742950" lvl="1" indent="-285750">
              <a:buFont typeface="Arial" panose="020B0604020202020204" pitchFamily="34" charset="0"/>
              <a:buChar char="•"/>
            </a:pPr>
            <a:r>
              <a:rPr lang="en-US" dirty="0"/>
              <a:t>Run slower than model 1’</a:t>
            </a:r>
          </a:p>
          <a:p>
            <a:pPr marL="742950" lvl="1" indent="-285750">
              <a:buFont typeface="Arial" panose="020B0604020202020204" pitchFamily="34" charset="0"/>
              <a:buChar char="•"/>
            </a:pPr>
            <a:r>
              <a:rPr lang="en-US" dirty="0"/>
              <a:t>The result may be local optimum</a:t>
            </a:r>
          </a:p>
        </p:txBody>
      </p:sp>
    </p:spTree>
    <p:extLst>
      <p:ext uri="{BB962C8B-B14F-4D97-AF65-F5344CB8AC3E}">
        <p14:creationId xmlns:p14="http://schemas.microsoft.com/office/powerpoint/2010/main" val="409459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91FF6F-DDB2-9CFE-F5B9-ADA83C59DC4D}"/>
              </a:ext>
            </a:extLst>
          </p:cNvPr>
          <p:cNvSpPr txBox="1"/>
          <p:nvPr/>
        </p:nvSpPr>
        <p:spPr>
          <a:xfrm>
            <a:off x="370249" y="240782"/>
            <a:ext cx="7464715" cy="461665"/>
          </a:xfrm>
          <a:prstGeom prst="rect">
            <a:avLst/>
          </a:prstGeom>
          <a:noFill/>
        </p:spPr>
        <p:txBody>
          <a:bodyPr wrap="square" rtlCol="0">
            <a:spAutoFit/>
          </a:bodyPr>
          <a:lstStyle/>
          <a:p>
            <a:r>
              <a:rPr lang="zh-CN" altLang="en-US" sz="2400" dirty="0"/>
              <a:t> </a:t>
            </a:r>
            <a:r>
              <a:rPr lang="en-US" altLang="zh-CN" sz="2400" dirty="0"/>
              <a:t>Model 1: the model from the paper</a:t>
            </a:r>
            <a:r>
              <a:rPr lang="en-US" sz="2400" dirty="0"/>
              <a:t> (Huang et al.,2020)</a:t>
            </a:r>
          </a:p>
        </p:txBody>
      </p:sp>
      <p:pic>
        <p:nvPicPr>
          <p:cNvPr id="3" name="Picture 2">
            <a:extLst>
              <a:ext uri="{FF2B5EF4-FFF2-40B4-BE49-F238E27FC236}">
                <a16:creationId xmlns:a16="http://schemas.microsoft.com/office/drawing/2014/main" id="{5A2B64E6-5771-B5E9-EC66-80A5D4885A3B}"/>
              </a:ext>
            </a:extLst>
          </p:cNvPr>
          <p:cNvPicPr>
            <a:picLocks noChangeAspect="1"/>
          </p:cNvPicPr>
          <p:nvPr/>
        </p:nvPicPr>
        <p:blipFill>
          <a:blip r:embed="rId2"/>
          <a:stretch>
            <a:fillRect/>
          </a:stretch>
        </p:blipFill>
        <p:spPr>
          <a:xfrm>
            <a:off x="370249" y="1349457"/>
            <a:ext cx="9103289" cy="1444816"/>
          </a:xfrm>
          <a:prstGeom prst="rect">
            <a:avLst/>
          </a:prstGeom>
        </p:spPr>
      </p:pic>
      <p:pic>
        <p:nvPicPr>
          <p:cNvPr id="5" name="Picture 4">
            <a:extLst>
              <a:ext uri="{FF2B5EF4-FFF2-40B4-BE49-F238E27FC236}">
                <a16:creationId xmlns:a16="http://schemas.microsoft.com/office/drawing/2014/main" id="{1C958C90-95C1-EAB6-2A5B-EFFD1923F1DE}"/>
              </a:ext>
            </a:extLst>
          </p:cNvPr>
          <p:cNvPicPr>
            <a:picLocks noChangeAspect="1"/>
          </p:cNvPicPr>
          <p:nvPr/>
        </p:nvPicPr>
        <p:blipFill>
          <a:blip r:embed="rId3"/>
          <a:stretch>
            <a:fillRect/>
          </a:stretch>
        </p:blipFill>
        <p:spPr>
          <a:xfrm>
            <a:off x="370249" y="3441283"/>
            <a:ext cx="8501030" cy="1568577"/>
          </a:xfrm>
          <a:prstGeom prst="rect">
            <a:avLst/>
          </a:prstGeom>
        </p:spPr>
      </p:pic>
    </p:spTree>
    <p:extLst>
      <p:ext uri="{BB962C8B-B14F-4D97-AF65-F5344CB8AC3E}">
        <p14:creationId xmlns:p14="http://schemas.microsoft.com/office/powerpoint/2010/main" val="99951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1314A5-D544-F725-FD00-86078960F012}"/>
              </a:ext>
            </a:extLst>
          </p:cNvPr>
          <p:cNvPicPr>
            <a:picLocks noChangeAspect="1"/>
          </p:cNvPicPr>
          <p:nvPr/>
        </p:nvPicPr>
        <p:blipFill>
          <a:blip r:embed="rId2"/>
          <a:stretch>
            <a:fillRect/>
          </a:stretch>
        </p:blipFill>
        <p:spPr>
          <a:xfrm>
            <a:off x="663619" y="4358877"/>
            <a:ext cx="7371671" cy="1026802"/>
          </a:xfrm>
          <a:prstGeom prst="rect">
            <a:avLst/>
          </a:prstGeom>
        </p:spPr>
      </p:pic>
      <p:sp>
        <p:nvSpPr>
          <p:cNvPr id="5" name="TextBox 4">
            <a:extLst>
              <a:ext uri="{FF2B5EF4-FFF2-40B4-BE49-F238E27FC236}">
                <a16:creationId xmlns:a16="http://schemas.microsoft.com/office/drawing/2014/main" id="{8D4BAF44-BEBC-6749-EA3D-5D64891D4E5F}"/>
              </a:ext>
            </a:extLst>
          </p:cNvPr>
          <p:cNvSpPr txBox="1"/>
          <p:nvPr/>
        </p:nvSpPr>
        <p:spPr>
          <a:xfrm>
            <a:off x="370249" y="240782"/>
            <a:ext cx="5161871" cy="461665"/>
          </a:xfrm>
          <a:prstGeom prst="rect">
            <a:avLst/>
          </a:prstGeom>
          <a:noFill/>
        </p:spPr>
        <p:txBody>
          <a:bodyPr wrap="square" rtlCol="0">
            <a:spAutoFit/>
          </a:bodyPr>
          <a:lstStyle/>
          <a:p>
            <a:r>
              <a:rPr lang="zh-CN" altLang="en-US" sz="2400" dirty="0"/>
              <a:t> </a:t>
            </a:r>
            <a:r>
              <a:rPr lang="en-US" altLang="zh-CN" sz="2400" dirty="0"/>
              <a:t>Model 1: the model from the paper</a:t>
            </a:r>
            <a:endParaRPr lang="en-US" sz="2400" dirty="0"/>
          </a:p>
        </p:txBody>
      </p:sp>
      <p:pic>
        <p:nvPicPr>
          <p:cNvPr id="7" name="Picture 6">
            <a:extLst>
              <a:ext uri="{FF2B5EF4-FFF2-40B4-BE49-F238E27FC236}">
                <a16:creationId xmlns:a16="http://schemas.microsoft.com/office/drawing/2014/main" id="{8FF7A743-DFFE-C5E3-178A-8904BE79AFCF}"/>
              </a:ext>
            </a:extLst>
          </p:cNvPr>
          <p:cNvPicPr>
            <a:picLocks noChangeAspect="1"/>
          </p:cNvPicPr>
          <p:nvPr/>
        </p:nvPicPr>
        <p:blipFill>
          <a:blip r:embed="rId3"/>
          <a:stretch>
            <a:fillRect/>
          </a:stretch>
        </p:blipFill>
        <p:spPr>
          <a:xfrm>
            <a:off x="663619" y="5385679"/>
            <a:ext cx="7193623" cy="1472321"/>
          </a:xfrm>
          <a:prstGeom prst="rect">
            <a:avLst/>
          </a:prstGeom>
        </p:spPr>
      </p:pic>
      <p:pic>
        <p:nvPicPr>
          <p:cNvPr id="9" name="Picture 8">
            <a:extLst>
              <a:ext uri="{FF2B5EF4-FFF2-40B4-BE49-F238E27FC236}">
                <a16:creationId xmlns:a16="http://schemas.microsoft.com/office/drawing/2014/main" id="{5BA22352-1DDE-52E8-5CA4-F16B13E10530}"/>
              </a:ext>
            </a:extLst>
          </p:cNvPr>
          <p:cNvPicPr>
            <a:picLocks noChangeAspect="1"/>
          </p:cNvPicPr>
          <p:nvPr/>
        </p:nvPicPr>
        <p:blipFill>
          <a:blip r:embed="rId4"/>
          <a:stretch>
            <a:fillRect/>
          </a:stretch>
        </p:blipFill>
        <p:spPr>
          <a:xfrm>
            <a:off x="370249" y="702447"/>
            <a:ext cx="11030096" cy="1068807"/>
          </a:xfrm>
          <a:prstGeom prst="rect">
            <a:avLst/>
          </a:prstGeom>
        </p:spPr>
      </p:pic>
      <p:pic>
        <p:nvPicPr>
          <p:cNvPr id="10" name="Picture 9">
            <a:extLst>
              <a:ext uri="{FF2B5EF4-FFF2-40B4-BE49-F238E27FC236}">
                <a16:creationId xmlns:a16="http://schemas.microsoft.com/office/drawing/2014/main" id="{D2C57151-0133-E6A9-24DB-4D9F408986A0}"/>
              </a:ext>
            </a:extLst>
          </p:cNvPr>
          <p:cNvPicPr>
            <a:picLocks noChangeAspect="1"/>
          </p:cNvPicPr>
          <p:nvPr/>
        </p:nvPicPr>
        <p:blipFill>
          <a:blip r:embed="rId5"/>
          <a:stretch>
            <a:fillRect/>
          </a:stretch>
        </p:blipFill>
        <p:spPr>
          <a:xfrm>
            <a:off x="663619" y="1771254"/>
            <a:ext cx="7490226" cy="2626950"/>
          </a:xfrm>
          <a:prstGeom prst="rect">
            <a:avLst/>
          </a:prstGeom>
        </p:spPr>
      </p:pic>
      <p:sp>
        <p:nvSpPr>
          <p:cNvPr id="2" name="TextBox 1">
            <a:extLst>
              <a:ext uri="{FF2B5EF4-FFF2-40B4-BE49-F238E27FC236}">
                <a16:creationId xmlns:a16="http://schemas.microsoft.com/office/drawing/2014/main" id="{22E474C6-3488-2855-0727-F848AE9E4B55}"/>
              </a:ext>
            </a:extLst>
          </p:cNvPr>
          <p:cNvSpPr txBox="1"/>
          <p:nvPr/>
        </p:nvSpPr>
        <p:spPr>
          <a:xfrm>
            <a:off x="370249" y="240782"/>
            <a:ext cx="7464715" cy="461665"/>
          </a:xfrm>
          <a:prstGeom prst="rect">
            <a:avLst/>
          </a:prstGeom>
          <a:noFill/>
        </p:spPr>
        <p:txBody>
          <a:bodyPr wrap="square" rtlCol="0">
            <a:spAutoFit/>
          </a:bodyPr>
          <a:lstStyle/>
          <a:p>
            <a:r>
              <a:rPr lang="zh-CN" altLang="en-US" sz="2400" dirty="0"/>
              <a:t> </a:t>
            </a:r>
            <a:r>
              <a:rPr lang="en-US" altLang="zh-CN" sz="2400" dirty="0"/>
              <a:t>Model 1: the model from the paper</a:t>
            </a:r>
            <a:r>
              <a:rPr lang="en-US" sz="2400" dirty="0"/>
              <a:t> (Huang et al.,2020)</a:t>
            </a:r>
          </a:p>
        </p:txBody>
      </p:sp>
    </p:spTree>
    <p:extLst>
      <p:ext uri="{BB962C8B-B14F-4D97-AF65-F5344CB8AC3E}">
        <p14:creationId xmlns:p14="http://schemas.microsoft.com/office/powerpoint/2010/main" val="237090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4BAF44-BEBC-6749-EA3D-5D64891D4E5F}"/>
              </a:ext>
            </a:extLst>
          </p:cNvPr>
          <p:cNvSpPr txBox="1"/>
          <p:nvPr/>
        </p:nvSpPr>
        <p:spPr>
          <a:xfrm>
            <a:off x="370249" y="240782"/>
            <a:ext cx="5161871" cy="461665"/>
          </a:xfrm>
          <a:prstGeom prst="rect">
            <a:avLst/>
          </a:prstGeom>
          <a:noFill/>
        </p:spPr>
        <p:txBody>
          <a:bodyPr wrap="square" rtlCol="0">
            <a:spAutoFit/>
          </a:bodyPr>
          <a:lstStyle/>
          <a:p>
            <a:r>
              <a:rPr lang="zh-CN" altLang="en-US" sz="2400" dirty="0"/>
              <a:t> </a:t>
            </a:r>
            <a:r>
              <a:rPr lang="en-US" altLang="zh-CN" sz="2400" dirty="0"/>
              <a:t>Model 1: the model from the paper</a:t>
            </a:r>
            <a:endParaRPr lang="en-US" sz="2400" dirty="0"/>
          </a:p>
        </p:txBody>
      </p:sp>
      <p:pic>
        <p:nvPicPr>
          <p:cNvPr id="8" name="Picture 7">
            <a:extLst>
              <a:ext uri="{FF2B5EF4-FFF2-40B4-BE49-F238E27FC236}">
                <a16:creationId xmlns:a16="http://schemas.microsoft.com/office/drawing/2014/main" id="{3E111409-3BFD-2BB9-25C4-6506B2949646}"/>
              </a:ext>
            </a:extLst>
          </p:cNvPr>
          <p:cNvPicPr>
            <a:picLocks noChangeAspect="1"/>
          </p:cNvPicPr>
          <p:nvPr/>
        </p:nvPicPr>
        <p:blipFill>
          <a:blip r:embed="rId2"/>
          <a:stretch>
            <a:fillRect/>
          </a:stretch>
        </p:blipFill>
        <p:spPr>
          <a:xfrm>
            <a:off x="637135" y="865004"/>
            <a:ext cx="8400613" cy="5556927"/>
          </a:xfrm>
          <a:prstGeom prst="rect">
            <a:avLst/>
          </a:prstGeom>
        </p:spPr>
      </p:pic>
      <p:sp>
        <p:nvSpPr>
          <p:cNvPr id="2" name="TextBox 1">
            <a:extLst>
              <a:ext uri="{FF2B5EF4-FFF2-40B4-BE49-F238E27FC236}">
                <a16:creationId xmlns:a16="http://schemas.microsoft.com/office/drawing/2014/main" id="{EE310B5C-0589-1346-0B77-C87432CF1088}"/>
              </a:ext>
            </a:extLst>
          </p:cNvPr>
          <p:cNvSpPr txBox="1"/>
          <p:nvPr/>
        </p:nvSpPr>
        <p:spPr>
          <a:xfrm>
            <a:off x="370249" y="240782"/>
            <a:ext cx="7464715" cy="461665"/>
          </a:xfrm>
          <a:prstGeom prst="rect">
            <a:avLst/>
          </a:prstGeom>
          <a:noFill/>
        </p:spPr>
        <p:txBody>
          <a:bodyPr wrap="square" rtlCol="0">
            <a:spAutoFit/>
          </a:bodyPr>
          <a:lstStyle/>
          <a:p>
            <a:r>
              <a:rPr lang="zh-CN" altLang="en-US" sz="2400" dirty="0"/>
              <a:t> </a:t>
            </a:r>
            <a:r>
              <a:rPr lang="en-US" altLang="zh-CN" sz="2400" dirty="0"/>
              <a:t>Model 1: the model from the paper</a:t>
            </a:r>
            <a:r>
              <a:rPr lang="en-US" sz="2400" dirty="0"/>
              <a:t> (Huang et al.,2020)</a:t>
            </a:r>
          </a:p>
        </p:txBody>
      </p:sp>
    </p:spTree>
    <p:extLst>
      <p:ext uri="{BB962C8B-B14F-4D97-AF65-F5344CB8AC3E}">
        <p14:creationId xmlns:p14="http://schemas.microsoft.com/office/powerpoint/2010/main" val="412338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4BAF44-BEBC-6749-EA3D-5D64891D4E5F}"/>
              </a:ext>
            </a:extLst>
          </p:cNvPr>
          <p:cNvSpPr txBox="1"/>
          <p:nvPr/>
        </p:nvSpPr>
        <p:spPr>
          <a:xfrm>
            <a:off x="370249" y="240782"/>
            <a:ext cx="6138127" cy="461665"/>
          </a:xfrm>
          <a:prstGeom prst="rect">
            <a:avLst/>
          </a:prstGeom>
          <a:noFill/>
        </p:spPr>
        <p:txBody>
          <a:bodyPr wrap="square" rtlCol="0">
            <a:spAutoFit/>
          </a:bodyPr>
          <a:lstStyle/>
          <a:p>
            <a:r>
              <a:rPr lang="zh-CN" altLang="en-US" sz="2400" dirty="0"/>
              <a:t> </a:t>
            </a:r>
            <a:r>
              <a:rPr lang="en-US" altLang="zh-CN" sz="2400" dirty="0"/>
              <a:t>Model 2: Integrated model we purposed</a:t>
            </a:r>
            <a:endParaRPr lang="en-US" sz="2400" dirty="0"/>
          </a:p>
        </p:txBody>
      </p:sp>
      <p:grpSp>
        <p:nvGrpSpPr>
          <p:cNvPr id="11" name="Group 10">
            <a:extLst>
              <a:ext uri="{FF2B5EF4-FFF2-40B4-BE49-F238E27FC236}">
                <a16:creationId xmlns:a16="http://schemas.microsoft.com/office/drawing/2014/main" id="{0DD90E2B-334E-BD91-2461-64CBC8D3022F}"/>
              </a:ext>
            </a:extLst>
          </p:cNvPr>
          <p:cNvGrpSpPr/>
          <p:nvPr/>
        </p:nvGrpSpPr>
        <p:grpSpPr>
          <a:xfrm>
            <a:off x="383753" y="753303"/>
            <a:ext cx="9423635" cy="806555"/>
            <a:chOff x="946524" y="822147"/>
            <a:chExt cx="7645400" cy="593858"/>
          </a:xfrm>
        </p:grpSpPr>
        <p:pic>
          <p:nvPicPr>
            <p:cNvPr id="3" name="Picture 2">
              <a:extLst>
                <a:ext uri="{FF2B5EF4-FFF2-40B4-BE49-F238E27FC236}">
                  <a16:creationId xmlns:a16="http://schemas.microsoft.com/office/drawing/2014/main" id="{86CAB988-0E00-D7A8-A519-7E99F4A11001}"/>
                </a:ext>
              </a:extLst>
            </p:cNvPr>
            <p:cNvPicPr>
              <a:picLocks noChangeAspect="1"/>
            </p:cNvPicPr>
            <p:nvPr/>
          </p:nvPicPr>
          <p:blipFill rotWithShape="1">
            <a:blip r:embed="rId2"/>
            <a:srcRect b="75423"/>
            <a:stretch/>
          </p:blipFill>
          <p:spPr>
            <a:xfrm>
              <a:off x="946524" y="822147"/>
              <a:ext cx="7645400" cy="271547"/>
            </a:xfrm>
            <a:prstGeom prst="rect">
              <a:avLst/>
            </a:prstGeom>
          </p:spPr>
        </p:pic>
        <p:pic>
          <p:nvPicPr>
            <p:cNvPr id="8" name="Picture 7">
              <a:extLst>
                <a:ext uri="{FF2B5EF4-FFF2-40B4-BE49-F238E27FC236}">
                  <a16:creationId xmlns:a16="http://schemas.microsoft.com/office/drawing/2014/main" id="{C4E10EF1-7FE0-7834-E936-9383961FF337}"/>
                </a:ext>
              </a:extLst>
            </p:cNvPr>
            <p:cNvPicPr>
              <a:picLocks noChangeAspect="1"/>
            </p:cNvPicPr>
            <p:nvPr/>
          </p:nvPicPr>
          <p:blipFill rotWithShape="1">
            <a:blip r:embed="rId2"/>
            <a:srcRect t="56124" b="14705"/>
            <a:stretch/>
          </p:blipFill>
          <p:spPr>
            <a:xfrm>
              <a:off x="946524" y="1093694"/>
              <a:ext cx="7645400" cy="322311"/>
            </a:xfrm>
            <a:prstGeom prst="rect">
              <a:avLst/>
            </a:prstGeom>
          </p:spPr>
        </p:pic>
      </p:grpSp>
      <p:pic>
        <p:nvPicPr>
          <p:cNvPr id="13" name="Picture 12">
            <a:extLst>
              <a:ext uri="{FF2B5EF4-FFF2-40B4-BE49-F238E27FC236}">
                <a16:creationId xmlns:a16="http://schemas.microsoft.com/office/drawing/2014/main" id="{20CEA6AF-5FC9-058C-B471-CD1B84915B05}"/>
              </a:ext>
            </a:extLst>
          </p:cNvPr>
          <p:cNvPicPr>
            <a:picLocks noChangeAspect="1"/>
          </p:cNvPicPr>
          <p:nvPr/>
        </p:nvPicPr>
        <p:blipFill>
          <a:blip r:embed="rId3"/>
          <a:stretch>
            <a:fillRect/>
          </a:stretch>
        </p:blipFill>
        <p:spPr>
          <a:xfrm>
            <a:off x="383753" y="3120088"/>
            <a:ext cx="7285962" cy="3737912"/>
          </a:xfrm>
          <a:prstGeom prst="rect">
            <a:avLst/>
          </a:prstGeom>
        </p:spPr>
      </p:pic>
      <p:pic>
        <p:nvPicPr>
          <p:cNvPr id="15" name="Picture 14">
            <a:extLst>
              <a:ext uri="{FF2B5EF4-FFF2-40B4-BE49-F238E27FC236}">
                <a16:creationId xmlns:a16="http://schemas.microsoft.com/office/drawing/2014/main" id="{52DF5E22-B61B-6E28-78C2-122330BDC3C4}"/>
              </a:ext>
            </a:extLst>
          </p:cNvPr>
          <p:cNvPicPr>
            <a:picLocks noChangeAspect="1"/>
          </p:cNvPicPr>
          <p:nvPr/>
        </p:nvPicPr>
        <p:blipFill>
          <a:blip r:embed="rId4"/>
          <a:stretch>
            <a:fillRect/>
          </a:stretch>
        </p:blipFill>
        <p:spPr>
          <a:xfrm>
            <a:off x="491791" y="1490913"/>
            <a:ext cx="5895041" cy="1629175"/>
          </a:xfrm>
          <a:prstGeom prst="rect">
            <a:avLst/>
          </a:prstGeom>
        </p:spPr>
      </p:pic>
    </p:spTree>
    <p:extLst>
      <p:ext uri="{BB962C8B-B14F-4D97-AF65-F5344CB8AC3E}">
        <p14:creationId xmlns:p14="http://schemas.microsoft.com/office/powerpoint/2010/main" val="303627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CDC7E3-53FA-ED54-252E-2044B6837076}"/>
              </a:ext>
            </a:extLst>
          </p:cNvPr>
          <p:cNvSpPr txBox="1"/>
          <p:nvPr/>
        </p:nvSpPr>
        <p:spPr>
          <a:xfrm>
            <a:off x="370249" y="240782"/>
            <a:ext cx="6138127" cy="461665"/>
          </a:xfrm>
          <a:prstGeom prst="rect">
            <a:avLst/>
          </a:prstGeom>
          <a:noFill/>
        </p:spPr>
        <p:txBody>
          <a:bodyPr wrap="square" rtlCol="0">
            <a:spAutoFit/>
          </a:bodyPr>
          <a:lstStyle/>
          <a:p>
            <a:r>
              <a:rPr lang="zh-CN" altLang="en-US" sz="2400" dirty="0"/>
              <a:t> </a:t>
            </a:r>
            <a:r>
              <a:rPr lang="en-US" altLang="zh-CN" sz="2400" dirty="0"/>
              <a:t>Model 2: Integrated model we purposed</a:t>
            </a:r>
            <a:endParaRPr lang="en-US" sz="2400" dirty="0"/>
          </a:p>
        </p:txBody>
      </p:sp>
      <p:pic>
        <p:nvPicPr>
          <p:cNvPr id="6" name="Picture 5">
            <a:extLst>
              <a:ext uri="{FF2B5EF4-FFF2-40B4-BE49-F238E27FC236}">
                <a16:creationId xmlns:a16="http://schemas.microsoft.com/office/drawing/2014/main" id="{9DC0DC8A-C4F4-6E2B-945D-4A05A11BE5FD}"/>
              </a:ext>
            </a:extLst>
          </p:cNvPr>
          <p:cNvPicPr>
            <a:picLocks noChangeAspect="1"/>
          </p:cNvPicPr>
          <p:nvPr/>
        </p:nvPicPr>
        <p:blipFill>
          <a:blip r:embed="rId2"/>
          <a:stretch>
            <a:fillRect/>
          </a:stretch>
        </p:blipFill>
        <p:spPr>
          <a:xfrm>
            <a:off x="370249" y="1077784"/>
            <a:ext cx="7806887" cy="5096335"/>
          </a:xfrm>
          <a:prstGeom prst="rect">
            <a:avLst/>
          </a:prstGeom>
        </p:spPr>
      </p:pic>
    </p:spTree>
    <p:extLst>
      <p:ext uri="{BB962C8B-B14F-4D97-AF65-F5344CB8AC3E}">
        <p14:creationId xmlns:p14="http://schemas.microsoft.com/office/powerpoint/2010/main" val="162511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CDC7E3-53FA-ED54-252E-2044B6837076}"/>
              </a:ext>
            </a:extLst>
          </p:cNvPr>
          <p:cNvSpPr txBox="1"/>
          <p:nvPr/>
        </p:nvSpPr>
        <p:spPr>
          <a:xfrm>
            <a:off x="370249" y="240782"/>
            <a:ext cx="6138127" cy="461665"/>
          </a:xfrm>
          <a:prstGeom prst="rect">
            <a:avLst/>
          </a:prstGeom>
          <a:noFill/>
        </p:spPr>
        <p:txBody>
          <a:bodyPr wrap="square" rtlCol="0">
            <a:spAutoFit/>
          </a:bodyPr>
          <a:lstStyle/>
          <a:p>
            <a:r>
              <a:rPr lang="zh-CN" altLang="en-US" sz="2400" dirty="0"/>
              <a:t> </a:t>
            </a:r>
            <a:r>
              <a:rPr lang="en-US" altLang="zh-CN" sz="2400" dirty="0"/>
              <a:t>Model 2: Integrated model we purposed</a:t>
            </a:r>
            <a:endParaRPr lang="en-US" sz="2400" dirty="0"/>
          </a:p>
        </p:txBody>
      </p:sp>
      <p:pic>
        <p:nvPicPr>
          <p:cNvPr id="3" name="Picture 2">
            <a:extLst>
              <a:ext uri="{FF2B5EF4-FFF2-40B4-BE49-F238E27FC236}">
                <a16:creationId xmlns:a16="http://schemas.microsoft.com/office/drawing/2014/main" id="{D1050815-0A35-E7E3-FBF0-7832A97C6D15}"/>
              </a:ext>
            </a:extLst>
          </p:cNvPr>
          <p:cNvPicPr>
            <a:picLocks noChangeAspect="1"/>
          </p:cNvPicPr>
          <p:nvPr/>
        </p:nvPicPr>
        <p:blipFill>
          <a:blip r:embed="rId2"/>
          <a:stretch>
            <a:fillRect/>
          </a:stretch>
        </p:blipFill>
        <p:spPr>
          <a:xfrm>
            <a:off x="1051566" y="1143001"/>
            <a:ext cx="7150100" cy="2133600"/>
          </a:xfrm>
          <a:prstGeom prst="rect">
            <a:avLst/>
          </a:prstGeom>
        </p:spPr>
      </p:pic>
    </p:spTree>
    <p:extLst>
      <p:ext uri="{BB962C8B-B14F-4D97-AF65-F5344CB8AC3E}">
        <p14:creationId xmlns:p14="http://schemas.microsoft.com/office/powerpoint/2010/main" val="116775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CDC7E3-53FA-ED54-252E-2044B6837076}"/>
              </a:ext>
            </a:extLst>
          </p:cNvPr>
          <p:cNvSpPr txBox="1"/>
          <p:nvPr/>
        </p:nvSpPr>
        <p:spPr>
          <a:xfrm>
            <a:off x="370249" y="240782"/>
            <a:ext cx="6138127" cy="461665"/>
          </a:xfrm>
          <a:prstGeom prst="rect">
            <a:avLst/>
          </a:prstGeom>
          <a:noFill/>
        </p:spPr>
        <p:txBody>
          <a:bodyPr wrap="square" rtlCol="0">
            <a:spAutoFit/>
          </a:bodyPr>
          <a:lstStyle/>
          <a:p>
            <a:r>
              <a:rPr lang="zh-CN" altLang="en-US" sz="2400" dirty="0"/>
              <a:t> </a:t>
            </a:r>
            <a:r>
              <a:rPr lang="en-US" altLang="zh-CN" sz="2400" dirty="0"/>
              <a:t>Model 2: Integrated model we purposed</a:t>
            </a:r>
            <a:endParaRPr lang="en-US" sz="2400" dirty="0"/>
          </a:p>
        </p:txBody>
      </p:sp>
      <p:pic>
        <p:nvPicPr>
          <p:cNvPr id="7" name="Picture 6">
            <a:extLst>
              <a:ext uri="{FF2B5EF4-FFF2-40B4-BE49-F238E27FC236}">
                <a16:creationId xmlns:a16="http://schemas.microsoft.com/office/drawing/2014/main" id="{5B96E781-F993-A963-21CA-471905DF9755}"/>
              </a:ext>
            </a:extLst>
          </p:cNvPr>
          <p:cNvPicPr>
            <a:picLocks noChangeAspect="1"/>
          </p:cNvPicPr>
          <p:nvPr/>
        </p:nvPicPr>
        <p:blipFill>
          <a:blip r:embed="rId2"/>
          <a:stretch>
            <a:fillRect/>
          </a:stretch>
        </p:blipFill>
        <p:spPr>
          <a:xfrm>
            <a:off x="639190" y="1166000"/>
            <a:ext cx="7772400" cy="2263000"/>
          </a:xfrm>
          <a:prstGeom prst="rect">
            <a:avLst/>
          </a:prstGeom>
        </p:spPr>
      </p:pic>
      <p:pic>
        <p:nvPicPr>
          <p:cNvPr id="10" name="Picture 9">
            <a:extLst>
              <a:ext uri="{FF2B5EF4-FFF2-40B4-BE49-F238E27FC236}">
                <a16:creationId xmlns:a16="http://schemas.microsoft.com/office/drawing/2014/main" id="{86589BCE-6D6F-20D5-5EEA-78913AA00646}"/>
              </a:ext>
            </a:extLst>
          </p:cNvPr>
          <p:cNvPicPr>
            <a:picLocks noChangeAspect="1"/>
          </p:cNvPicPr>
          <p:nvPr/>
        </p:nvPicPr>
        <p:blipFill>
          <a:blip r:embed="rId3"/>
          <a:stretch>
            <a:fillRect/>
          </a:stretch>
        </p:blipFill>
        <p:spPr>
          <a:xfrm>
            <a:off x="1083690" y="3608865"/>
            <a:ext cx="7327900" cy="1892300"/>
          </a:xfrm>
          <a:prstGeom prst="rect">
            <a:avLst/>
          </a:prstGeom>
        </p:spPr>
      </p:pic>
    </p:spTree>
    <p:extLst>
      <p:ext uri="{BB962C8B-B14F-4D97-AF65-F5344CB8AC3E}">
        <p14:creationId xmlns:p14="http://schemas.microsoft.com/office/powerpoint/2010/main" val="3373149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20750</TotalTime>
  <Words>2849</Words>
  <Application>Microsoft Macintosh PowerPoint</Application>
  <PresentationFormat>Widescreen</PresentationFormat>
  <Paragraphs>1328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Aptos Narrow</vt:lpstr>
      <vt:lpstr>Arial</vt:lpstr>
      <vt:lpstr>Calibri</vt:lpstr>
      <vt:lpstr>Office Theme</vt:lpstr>
      <vt:lpstr>Optimal override policy for chemotherapy scheduling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Result for stochastic case</vt:lpstr>
      <vt:lpstr>Result for stochastic case</vt:lpstr>
      <vt:lpstr>Result for Deterministic case</vt:lpstr>
      <vt:lpstr>PowerPoint Presentation</vt:lpstr>
      <vt:lpstr>PowerPoint Presentation</vt:lpstr>
      <vt:lpstr>Model 1 VS Model 2</vt:lpstr>
      <vt:lpstr>Model1 VS Model1’</vt:lpstr>
      <vt:lpstr>PowerPoint Presentation</vt:lpstr>
      <vt:lpstr>PowerPoint Presentation</vt:lpstr>
      <vt:lpstr>Model 1’ VS Model3’: Comparison of the stochastic case between the model in original paper and the first step alpha=0.05</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Xinyi Mao</dc:creator>
  <cp:lastModifiedBy>Mao, Xinyi</cp:lastModifiedBy>
  <cp:revision>7</cp:revision>
  <dcterms:created xsi:type="dcterms:W3CDTF">2024-08-07T02:14:51Z</dcterms:created>
  <dcterms:modified xsi:type="dcterms:W3CDTF">2025-07-09T19:11:59Z</dcterms:modified>
</cp:coreProperties>
</file>