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392" r:id="rId3"/>
    <p:sldId id="394" r:id="rId4"/>
    <p:sldId id="395" r:id="rId5"/>
    <p:sldId id="350" r:id="rId6"/>
    <p:sldId id="396" r:id="rId7"/>
    <p:sldId id="397" r:id="rId8"/>
    <p:sldId id="398" r:id="rId9"/>
    <p:sldId id="360" r:id="rId10"/>
    <p:sldId id="385" r:id="rId11"/>
    <p:sldId id="386" r:id="rId12"/>
    <p:sldId id="390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GAL" initials="C" lastIdx="9" clrIdx="0">
    <p:extLst>
      <p:ext uri="{19B8F6BF-5375-455C-9EA6-DF929625EA0E}">
        <p15:presenceInfo xmlns:p15="http://schemas.microsoft.com/office/powerpoint/2012/main" userId="CGAL" providerId="None"/>
      </p:ext>
    </p:extLst>
  </p:cmAuthor>
  <p:cmAuthor id="2" name="嘉興 邱" initials="嘉興" lastIdx="1" clrIdx="1">
    <p:extLst>
      <p:ext uri="{19B8F6BF-5375-455C-9EA6-DF929625EA0E}">
        <p15:presenceInfo xmlns:p15="http://schemas.microsoft.com/office/powerpoint/2012/main" userId="67bfa9af73add3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EFE"/>
    <a:srgbClr val="96EAFE"/>
    <a:srgbClr val="7C5989"/>
    <a:srgbClr val="000066"/>
    <a:srgbClr val="4D6B89"/>
    <a:srgbClr val="384E64"/>
    <a:srgbClr val="274E7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77599" autoAdjust="0"/>
  </p:normalViewPr>
  <p:slideViewPr>
    <p:cSldViewPr>
      <p:cViewPr varScale="1">
        <p:scale>
          <a:sx n="88" d="100"/>
          <a:sy n="88" d="100"/>
        </p:scale>
        <p:origin x="22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722A8-24DB-4C62-9C50-1A7D665A0AC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C1DA-78F3-4155-B782-B94BFBBE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976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CC41-AB40-4044-9FC1-CC47A5A6ED3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57BD-46E0-4D0B-8236-08AC4EDC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653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89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31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4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7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fld id="{A824896F-7755-466F-8C35-EAFD8CA4351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C56374-977E-4424-935F-A12D278A28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3A2306-EA26-4CD1-AF4E-2B0594819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15546" y="530010"/>
            <a:ext cx="7375404" cy="580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SzPct val="100000"/>
              <a:buFont typeface="Lora"/>
              <a:buNone/>
              <a:defRPr sz="3300" b="1">
                <a:latin typeface="Lora"/>
                <a:ea typeface="Lora"/>
                <a:cs typeface="Lora"/>
                <a:sym typeface="Lora"/>
              </a:defRPr>
            </a:lvl1pPr>
            <a:lvl2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15546" y="1562172"/>
            <a:ext cx="7375404" cy="41496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100"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  <a:sym typeface="Quattrocento Sans"/>
              </a:defRPr>
            </a:lvl1pPr>
            <a:lvl2pPr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  <a:sym typeface="Quattrocento Sans"/>
              </a:defRPr>
            </a:lvl2pPr>
            <a:lvl3pPr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lvl="0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編輯母片文字樣式</a:t>
            </a:r>
          </a:p>
          <a:p>
            <a:pPr lvl="1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415610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45CE18-FEDB-42B8-B312-8B3BA77B227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6F8B2E-FEF9-4C06-A6EA-B5CD37F657F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9E9954-B703-4A44-A9C2-064BB611DF7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08AB69-F4F1-4209-9B61-7037FCEB2A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EAAFB4-FDB7-4E54-B52B-447C3A70074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20D672-B12B-4FAA-A631-9CA5B5C5813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F5E704-AC6B-47FB-BDE9-3FAF54BE9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C060965-0726-4D60-93AC-F14691D533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rakwu@gmail.com" TargetMode="External"/><Relationship Id="rId2" Type="http://schemas.openxmlformats.org/officeDocument/2006/relationships/hyperlink" Target="mailto:cheeryuchi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B10803040@mail.ntust.edu.tw" TargetMode="External"/><Relationship Id="rId5" Type="http://schemas.openxmlformats.org/officeDocument/2006/relationships/hyperlink" Target="mailto:b10815044@gapps.ntust.edu.tw" TargetMode="External"/><Relationship Id="rId4" Type="http://schemas.openxmlformats.org/officeDocument/2006/relationships/hyperlink" Target="mailto:damoncho510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4gDkv74oye1VUdou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products/visual-studio-community-v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altLang="zh-TW" sz="3600" dirty="0">
                <a:ea typeface="新細明體" pitchFamily="18" charset="-120"/>
              </a:rPr>
              <a:t>Object Oriented Programming 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物件導向程式設計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219200"/>
            <a:ext cx="8001000" cy="5181600"/>
          </a:xfrm>
        </p:spPr>
        <p:txBody>
          <a:bodyPr/>
          <a:lstStyle/>
          <a:p>
            <a:pPr algn="l"/>
            <a:r>
              <a:rPr lang="zh-TW" altLang="en-US" sz="2000" dirty="0">
                <a:ea typeface="標楷體" panose="03000509000000000000" pitchFamily="65" charset="-120"/>
              </a:rPr>
              <a:t>教授：</a:t>
            </a:r>
            <a:r>
              <a:rPr lang="en-US" altLang="zh-TW" sz="2000" dirty="0">
                <a:ea typeface="標楷體" panose="03000509000000000000" pitchFamily="65" charset="-120"/>
              </a:rPr>
              <a:t>Yu-Chi Lai </a:t>
            </a:r>
            <a:r>
              <a:rPr lang="zh-TW" altLang="en-US" sz="2000" dirty="0">
                <a:ea typeface="標楷體" panose="03000509000000000000" pitchFamily="65" charset="-120"/>
              </a:rPr>
              <a:t>賴祐吉</a:t>
            </a:r>
          </a:p>
          <a:p>
            <a:pPr algn="l"/>
            <a:r>
              <a:rPr lang="en-US" altLang="zh-TW" sz="1800" dirty="0">
                <a:ea typeface="標楷體" panose="03000509000000000000" pitchFamily="65" charset="-120"/>
              </a:rPr>
              <a:t>	E-Mail: </a:t>
            </a:r>
            <a:r>
              <a:rPr lang="en-US" altLang="zh-TW" sz="1800" dirty="0">
                <a:ea typeface="標楷體" panose="03000509000000000000" pitchFamily="65" charset="-120"/>
                <a:hlinkClick r:id="rId2"/>
              </a:rPr>
              <a:t>cheeryuchi@gmail.com</a:t>
            </a:r>
            <a:r>
              <a:rPr lang="en-US" altLang="zh-TW" sz="1800" dirty="0">
                <a:ea typeface="標楷體" panose="03000509000000000000" pitchFamily="65" charset="-120"/>
              </a:rPr>
              <a:t> </a:t>
            </a:r>
          </a:p>
          <a:p>
            <a:pPr algn="l"/>
            <a:r>
              <a:rPr lang="en-US" altLang="zh-TW" sz="1800" dirty="0">
                <a:ea typeface="標楷體" panose="03000509000000000000" pitchFamily="65" charset="-120"/>
              </a:rPr>
              <a:t>	Office: T4-305-1</a:t>
            </a:r>
          </a:p>
          <a:p>
            <a:pPr algn="l"/>
            <a:r>
              <a:rPr lang="en-US" altLang="zh-TW" sz="1800" dirty="0">
                <a:ea typeface="標楷體" panose="03000509000000000000" pitchFamily="65" charset="-120"/>
              </a:rPr>
              <a:t>	Office Hour: Wed, 9:00AM ~ 11:00AM or by appointment</a:t>
            </a:r>
          </a:p>
          <a:p>
            <a:pPr lvl="0" algn="l"/>
            <a:r>
              <a:rPr lang="zh-TW" altLang="en-US" sz="2000" dirty="0">
                <a:solidFill>
                  <a:srgbClr val="000000"/>
                </a:solidFill>
                <a:ea typeface="標楷體" panose="03000509000000000000" pitchFamily="65" charset="-120"/>
              </a:rPr>
              <a:t>助教：</a:t>
            </a:r>
            <a:r>
              <a:rPr lang="en-US" altLang="zh-TW" sz="2000" dirty="0" err="1">
                <a:solidFill>
                  <a:srgbClr val="000000"/>
                </a:solidFill>
                <a:ea typeface="標楷體" panose="03000509000000000000" pitchFamily="65" charset="-120"/>
              </a:rPr>
              <a:t>Hsin</a:t>
            </a:r>
            <a:r>
              <a:rPr lang="en-US" altLang="zh-TW" sz="2000" dirty="0">
                <a:solidFill>
                  <a:srgbClr val="000000"/>
                </a:solidFill>
                <a:ea typeface="標楷體" panose="03000509000000000000" pitchFamily="65" charset="-120"/>
              </a:rPr>
              <a:t>-hsuan Chen </a:t>
            </a:r>
            <a:r>
              <a:rPr lang="zh-TW" altLang="en-US" sz="2000" dirty="0">
                <a:solidFill>
                  <a:srgbClr val="000000"/>
                </a:solidFill>
                <a:ea typeface="標楷體" panose="03000509000000000000" pitchFamily="65" charset="-120"/>
              </a:rPr>
              <a:t>陳昕璇</a:t>
            </a:r>
          </a:p>
          <a:p>
            <a:pPr lvl="0" algn="l"/>
            <a:r>
              <a:rPr lang="en-US" altLang="zh-TW" sz="1800" dirty="0">
                <a:solidFill>
                  <a:srgbClr val="000000"/>
                </a:solidFill>
                <a:ea typeface="標楷體" panose="03000509000000000000" pitchFamily="65" charset="-120"/>
              </a:rPr>
              <a:t>	E-Mail: hsuan@gmail.com </a:t>
            </a:r>
          </a:p>
          <a:p>
            <a:pPr lvl="0" algn="l"/>
            <a:r>
              <a:rPr lang="en-US" altLang="zh-TW" sz="1800" dirty="0">
                <a:solidFill>
                  <a:srgbClr val="000000"/>
                </a:solidFill>
                <a:ea typeface="標楷體" panose="03000509000000000000" pitchFamily="65" charset="-120"/>
              </a:rPr>
              <a:t>	Office: IA-601</a:t>
            </a:r>
          </a:p>
          <a:p>
            <a:pPr lvl="0" algn="l"/>
            <a:r>
              <a:rPr lang="en-US" altLang="zh-TW" sz="1800" dirty="0">
                <a:solidFill>
                  <a:srgbClr val="000000"/>
                </a:solidFill>
                <a:ea typeface="標楷體" panose="03000509000000000000" pitchFamily="65" charset="-120"/>
              </a:rPr>
              <a:t>	Office Hour: </a:t>
            </a:r>
            <a:r>
              <a:rPr lang="en-US" altLang="zh-TW" sz="1800" dirty="0">
                <a:ea typeface="標楷體" panose="03000509000000000000" pitchFamily="65" charset="-120"/>
              </a:rPr>
              <a:t>Mon, 3:00PM ~ 5:00PM or by appointment</a:t>
            </a:r>
          </a:p>
          <a:p>
            <a:pPr algn="l"/>
            <a:r>
              <a:rPr lang="zh-TW" altLang="en-US" sz="1800" dirty="0">
                <a:ea typeface="標楷體" panose="03000509000000000000" pitchFamily="65" charset="-120"/>
              </a:rPr>
              <a:t>           廖聖郝 </a:t>
            </a:r>
            <a:r>
              <a:rPr lang="en-US" altLang="zh-TW" sz="1800" dirty="0">
                <a:ea typeface="標楷體" panose="03000509000000000000" pitchFamily="65" charset="-120"/>
                <a:hlinkClick r:id="rId3"/>
              </a:rPr>
              <a:t>frakwu@gmail.com</a:t>
            </a:r>
            <a:endParaRPr lang="en-US" altLang="zh-TW" sz="1800" dirty="0">
              <a:ea typeface="標楷體" panose="03000509000000000000" pitchFamily="65" charset="-120"/>
            </a:endParaRPr>
          </a:p>
          <a:p>
            <a:pPr lvl="0" algn="l"/>
            <a:r>
              <a:rPr lang="zh-TW" altLang="en-US" sz="1800" dirty="0">
                <a:ea typeface="標楷體" panose="03000509000000000000" pitchFamily="65" charset="-120"/>
              </a:rPr>
              <a:t>           邱耑萌 </a:t>
            </a:r>
            <a:r>
              <a:rPr lang="en-US" altLang="zh-TW" sz="1800" dirty="0">
                <a:ea typeface="標楷體" panose="03000509000000000000" pitchFamily="65" charset="-120"/>
                <a:hlinkClick r:id="rId4"/>
              </a:rPr>
              <a:t>damoncho510@gmail.com</a:t>
            </a:r>
            <a:endParaRPr lang="en-US" altLang="zh-TW" sz="1800" dirty="0">
              <a:ea typeface="標楷體" panose="03000509000000000000" pitchFamily="65" charset="-120"/>
            </a:endParaRPr>
          </a:p>
          <a:p>
            <a:pPr lvl="0" algn="l"/>
            <a:r>
              <a:rPr lang="zh-TW" altLang="en-US" sz="1800" dirty="0">
                <a:ea typeface="標楷體" panose="03000509000000000000" pitchFamily="65" charset="-120"/>
              </a:rPr>
              <a:t>           謝鈞曜 </a:t>
            </a:r>
            <a:r>
              <a:rPr lang="en-US" altLang="zh-TW" sz="1800" dirty="0">
                <a:ea typeface="標楷體" panose="03000509000000000000" pitchFamily="65" charset="-120"/>
                <a:hlinkClick r:id="rId5"/>
              </a:rPr>
              <a:t>b10815044@gapps.ntust.edu.tw</a:t>
            </a:r>
            <a:endParaRPr lang="en-US" altLang="zh-TW" sz="1800" dirty="0">
              <a:ea typeface="標楷體" panose="03000509000000000000" pitchFamily="65" charset="-120"/>
            </a:endParaRPr>
          </a:p>
          <a:p>
            <a:pPr lvl="0" algn="l"/>
            <a:r>
              <a:rPr lang="zh-TW" altLang="en-US" sz="1800" dirty="0">
                <a:ea typeface="標楷體" panose="03000509000000000000" pitchFamily="65" charset="-120"/>
              </a:rPr>
              <a:t>           羅文熠 </a:t>
            </a:r>
            <a:r>
              <a:rPr lang="en-US" altLang="zh-TW" sz="1800" dirty="0">
                <a:ea typeface="標楷體" panose="03000509000000000000" pitchFamily="65" charset="-120"/>
                <a:hlinkClick r:id="rId6"/>
              </a:rPr>
              <a:t>B10803040@mail.ntust.edu.tw</a:t>
            </a:r>
            <a:endParaRPr lang="en-US" altLang="zh-TW" sz="1800" dirty="0">
              <a:solidFill>
                <a:srgbClr val="000000"/>
              </a:solidFill>
              <a:ea typeface="標楷體" panose="03000509000000000000" pitchFamily="65" charset="-120"/>
            </a:endParaRPr>
          </a:p>
          <a:p>
            <a:pPr algn="l"/>
            <a:endParaRPr lang="en-US" altLang="zh-TW" sz="1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3338148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19426" y="2086295"/>
            <a:ext cx="138564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0" rIns="6858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br>
              <a:rPr lang="zh-TW" altLang="zh-TW" sz="1350">
                <a:latin typeface="Arial" panose="020B0604020202020204" pitchFamily="34" charset="0"/>
              </a:rPr>
            </a:br>
            <a:endParaRPr lang="zh-TW" altLang="zh-TW" sz="1350">
              <a:latin typeface="Arial" panose="020B0604020202020204" pitchFamily="34" charset="0"/>
            </a:endParaRPr>
          </a:p>
          <a:p>
            <a:pPr defTabSz="685800"/>
            <a:endParaRPr lang="zh-TW" altLang="zh-TW" sz="135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Syllabus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7DAB1FB-076B-4611-A0FC-E90EA32FF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378564"/>
              </p:ext>
            </p:extLst>
          </p:nvPr>
        </p:nvGraphicFramePr>
        <p:xfrm>
          <a:off x="609600" y="1447800"/>
          <a:ext cx="80772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125">
                  <a:extLst>
                    <a:ext uri="{9D8B030D-6E8A-4147-A177-3AD203B41FA5}">
                      <a16:colId xmlns:a16="http://schemas.microsoft.com/office/drawing/2014/main" val="2329839375"/>
                    </a:ext>
                  </a:extLst>
                </a:gridCol>
                <a:gridCol w="1686449">
                  <a:extLst>
                    <a:ext uri="{9D8B030D-6E8A-4147-A177-3AD203B41FA5}">
                      <a16:colId xmlns:a16="http://schemas.microsoft.com/office/drawing/2014/main" val="1837334230"/>
                    </a:ext>
                  </a:extLst>
                </a:gridCol>
                <a:gridCol w="5325627">
                  <a:extLst>
                    <a:ext uri="{9D8B030D-6E8A-4147-A177-3AD203B41FA5}">
                      <a16:colId xmlns:a16="http://schemas.microsoft.com/office/drawing/2014/main" val="3061982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授課內容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54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05/04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Project 2</a:t>
                      </a:r>
                      <a:endParaRPr lang="zh-TW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19421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0</a:t>
                      </a: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5/11</a:t>
                      </a:r>
                      <a:endParaRPr lang="zh-TW" altLang="en-US" sz="2000" b="1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DEMO</a:t>
                      </a:r>
                      <a:r>
                        <a:rPr lang="zh-TW" alt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Project 2</a:t>
                      </a:r>
                      <a:endParaRPr lang="zh-TW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75100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05/18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Project 3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24223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05/25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Project 3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31971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06/01</a:t>
                      </a:r>
                      <a:endParaRPr lang="zh-TW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DEMO</a:t>
                      </a:r>
                      <a:r>
                        <a:rPr lang="zh-TW" alt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Project 3</a:t>
                      </a:r>
                      <a:endParaRPr lang="zh-TW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6221082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668831" y="641604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*若有變更以網頁公告版本為準</a:t>
            </a:r>
          </a:p>
        </p:txBody>
      </p:sp>
    </p:spTree>
    <p:extLst>
      <p:ext uri="{BB962C8B-B14F-4D97-AF65-F5344CB8AC3E}">
        <p14:creationId xmlns:p14="http://schemas.microsoft.com/office/powerpoint/2010/main" val="21116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03/02</a:t>
            </a:r>
            <a:r>
              <a:rPr lang="zh-TW" altLang="en-US" dirty="0">
                <a:ea typeface="標楷體" panose="03000509000000000000" pitchFamily="65" charset="-120"/>
              </a:rPr>
              <a:t>考前測試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時間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13:20 ~ 16:30</a:t>
            </a:r>
          </a:p>
          <a:p>
            <a:r>
              <a:rPr lang="zh-TW" altLang="en-US" sz="2400" dirty="0">
                <a:ea typeface="標楷體" panose="03000509000000000000" pitchFamily="65" charset="-120"/>
              </a:rPr>
              <a:t>地點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LB-001</a:t>
            </a:r>
          </a:p>
          <a:p>
            <a:r>
              <a:rPr lang="zh-TW" altLang="en-US" sz="2400" dirty="0">
                <a:ea typeface="標楷體" panose="03000509000000000000" pitchFamily="65" charset="-120"/>
              </a:rPr>
              <a:t>若是人數太多，以登記時間為優先。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  <a:hlinkClick r:id="rId3"/>
              </a:rPr>
              <a:t>連結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en-US" altLang="zh-TW" sz="2400" dirty="0">
                <a:ea typeface="標楷體" panose="03000509000000000000" pitchFamily="65" charset="-120"/>
              </a:rPr>
              <a:t>2/28(</a:t>
            </a:r>
            <a:r>
              <a:rPr lang="zh-TW" altLang="en-US" sz="2400" dirty="0">
                <a:ea typeface="標楷體" panose="03000509000000000000" pitchFamily="65" charset="-120"/>
              </a:rPr>
              <a:t>二</a:t>
            </a:r>
            <a:r>
              <a:rPr lang="en-US" altLang="zh-TW" sz="2400" dirty="0">
                <a:ea typeface="標楷體" panose="03000509000000000000" pitchFamily="65" charset="-120"/>
              </a:rPr>
              <a:t>) 23:59 </a:t>
            </a:r>
            <a:r>
              <a:rPr lang="zh-TW" altLang="en-US" sz="2400" dirty="0">
                <a:ea typeface="標楷體" panose="03000509000000000000" pitchFamily="65" charset="-120"/>
              </a:rPr>
              <a:t>登記截止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預試通過者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可</a:t>
            </a:r>
            <a:r>
              <a:rPr lang="zh-TW" altLang="en-US" sz="2400" dirty="0">
                <a:ea typeface="標楷體" panose="03000509000000000000" pitchFamily="65" charset="-120"/>
              </a:rPr>
              <a:t>透過額外指派專案抵免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正課</a:t>
            </a:r>
            <a:r>
              <a:rPr lang="zh-TW" altLang="en-US" sz="2400" dirty="0">
                <a:ea typeface="標楷體" panose="03000509000000000000" pitchFamily="65" charset="-120"/>
              </a:rPr>
              <a:t>學期成績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8D731D-7C6F-46B4-842B-D79207DA8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3098" y="401887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1055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課程資訊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實習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ea typeface="標楷體" panose="03000509000000000000" pitchFamily="65" charset="-120"/>
              </a:rPr>
              <a:t>教室</a:t>
            </a:r>
            <a:r>
              <a:rPr lang="en-US" altLang="zh-TW" sz="2200" dirty="0">
                <a:ea typeface="標楷體" panose="03000509000000000000" pitchFamily="65" charset="-120"/>
              </a:rPr>
              <a:t>:</a:t>
            </a:r>
            <a:r>
              <a:rPr lang="zh-TW" altLang="en-US" sz="2200" dirty="0"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ea typeface="標楷體" panose="03000509000000000000" pitchFamily="65" charset="-120"/>
              </a:rPr>
              <a:t>RB-508</a:t>
            </a:r>
            <a:r>
              <a:rPr lang="zh-TW" altLang="en-US" sz="2200" dirty="0">
                <a:ea typeface="標楷體" panose="03000509000000000000" pitchFamily="65" charset="-120"/>
              </a:rPr>
              <a:t>、</a:t>
            </a:r>
            <a:r>
              <a:rPr lang="en-US" altLang="zh-TW" sz="2200" dirty="0">
                <a:ea typeface="標楷體" panose="03000509000000000000" pitchFamily="65" charset="-120"/>
              </a:rPr>
              <a:t> LB-001</a:t>
            </a:r>
            <a:r>
              <a:rPr lang="zh-TW" altLang="en-US" sz="2200" dirty="0">
                <a:ea typeface="標楷體" panose="03000509000000000000" pitchFamily="65" charset="-120"/>
              </a:rPr>
              <a:t> 、</a:t>
            </a:r>
            <a:r>
              <a:rPr lang="en-US" altLang="zh-TW" sz="2200" dirty="0">
                <a:ea typeface="標楷體" panose="03000509000000000000" pitchFamily="65" charset="-120"/>
              </a:rPr>
              <a:t> RB-504 </a:t>
            </a:r>
          </a:p>
          <a:p>
            <a:pPr lvl="1"/>
            <a:r>
              <a:rPr lang="zh-TW" altLang="en-US" sz="2200" dirty="0">
                <a:ea typeface="標楷體" panose="03000509000000000000" pitchFamily="65" charset="-120"/>
              </a:rPr>
              <a:t>時間</a:t>
            </a:r>
            <a:r>
              <a:rPr lang="en-US" altLang="zh-TW" sz="2200" dirty="0">
                <a:ea typeface="標楷體" panose="03000509000000000000" pitchFamily="65" charset="-120"/>
              </a:rPr>
              <a:t>: Thu. 13:20 ~ 16:20 (R6.7.8)</a:t>
            </a:r>
          </a:p>
          <a:p>
            <a:r>
              <a:rPr lang="en-US" altLang="zh-TW" sz="2600" dirty="0">
                <a:solidFill>
                  <a:srgbClr val="FF0000"/>
                </a:solidFill>
                <a:ea typeface="標楷體" panose="03000509000000000000" pitchFamily="65" charset="-120"/>
              </a:rPr>
              <a:t>2/23</a:t>
            </a:r>
            <a:r>
              <a:rPr lang="zh-TW" altLang="en-US" sz="2600" dirty="0">
                <a:solidFill>
                  <a:srgbClr val="FF0000"/>
                </a:solidFill>
                <a:ea typeface="標楷體" panose="03000509000000000000" pitchFamily="65" charset="-120"/>
              </a:rPr>
              <a:t> 實習課初選有選到的在 </a:t>
            </a:r>
            <a:r>
              <a:rPr lang="en-US" altLang="zh-TW" sz="2600" dirty="0">
                <a:solidFill>
                  <a:srgbClr val="FF0000"/>
                </a:solidFill>
                <a:ea typeface="標楷體" panose="03000509000000000000" pitchFamily="65" charset="-120"/>
              </a:rPr>
              <a:t>LB-001</a:t>
            </a:r>
            <a:r>
              <a:rPr lang="zh-TW" altLang="en-US" sz="2600" dirty="0">
                <a:solidFill>
                  <a:srgbClr val="FF0000"/>
                </a:solidFill>
                <a:ea typeface="標楷體" panose="03000509000000000000" pitchFamily="65" charset="-120"/>
              </a:rPr>
              <a:t> 上課，其餘人去</a:t>
            </a:r>
            <a:r>
              <a:rPr lang="en-US" altLang="zh-TW" sz="2600" dirty="0">
                <a:solidFill>
                  <a:srgbClr val="FF0000"/>
                </a:solidFill>
                <a:ea typeface="標楷體" panose="03000509000000000000" pitchFamily="65" charset="-120"/>
              </a:rPr>
              <a:t>RB-508</a:t>
            </a:r>
            <a:r>
              <a:rPr lang="zh-TW" altLang="en-US" sz="2600" dirty="0">
                <a:solidFill>
                  <a:srgbClr val="FF0000"/>
                </a:solidFill>
                <a:ea typeface="標楷體" panose="03000509000000000000" pitchFamily="65" charset="-120"/>
              </a:rPr>
              <a:t>。</a:t>
            </a:r>
            <a:endParaRPr lang="en-US" altLang="zh-TW" sz="26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r>
              <a:rPr lang="en-US" altLang="zh-TW" sz="2600" dirty="0">
                <a:ea typeface="標楷體" panose="03000509000000000000" pitchFamily="65" charset="-120"/>
              </a:rPr>
              <a:t>3/2</a:t>
            </a:r>
            <a:r>
              <a:rPr lang="zh-TW" altLang="en-US" sz="2600" dirty="0">
                <a:ea typeface="標楷體" panose="03000509000000000000" pitchFamily="65" charset="-120"/>
              </a:rPr>
              <a:t> 後實習課會分配上課教室。</a:t>
            </a:r>
            <a:endParaRPr lang="en-US" altLang="zh-TW" sz="2600" dirty="0">
              <a:ea typeface="標楷體" panose="03000509000000000000" pitchFamily="65" charset="-120"/>
            </a:endParaRPr>
          </a:p>
          <a:p>
            <a:endParaRPr lang="en-US" altLang="zh-TW" sz="2600" dirty="0">
              <a:ea typeface="標楷體" panose="03000509000000000000" pitchFamily="65" charset="-120"/>
            </a:endParaRPr>
          </a:p>
          <a:p>
            <a:pPr lvl="1"/>
            <a:endParaRPr lang="en-US" altLang="zh-TW" sz="22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2242200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修課須知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修課優先順序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適用正課及實習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):</a:t>
            </a:r>
          </a:p>
          <a:p>
            <a:pPr marL="914400" lvl="1" indent="-457200">
              <a:buFont typeface="+mj-lt"/>
              <a:buAutoNum type="arabicParenR"/>
            </a:pPr>
            <a:r>
              <a:rPr lang="zh-TW" altLang="en-US" sz="2200" dirty="0">
                <a:ea typeface="標楷體" panose="03000509000000000000" pitchFamily="65" charset="-120"/>
              </a:rPr>
              <a:t>資工系大一學生。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zh-TW" altLang="en-US" sz="2200" dirty="0">
                <a:ea typeface="標楷體" panose="03000509000000000000" pitchFamily="65" charset="-120"/>
              </a:rPr>
              <a:t>資工系大四以上學生。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zh-TW" altLang="en-US" sz="2200" dirty="0">
                <a:ea typeface="標楷體" panose="03000509000000000000" pitchFamily="65" charset="-120"/>
              </a:rPr>
              <a:t>電資不分系及全校不分系大一學生。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zh-TW" altLang="en-US" sz="2200" dirty="0">
                <a:ea typeface="標楷體" panose="03000509000000000000" pitchFamily="65" charset="-120"/>
              </a:rPr>
              <a:t>資工系大二及大三學生。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zh-TW" altLang="en-US" sz="2200" dirty="0">
                <a:ea typeface="標楷體" panose="03000509000000000000" pitchFamily="65" charset="-120"/>
              </a:rPr>
              <a:t>電資不分系及全校不分系主修資工大二及大三學生</a:t>
            </a:r>
            <a:r>
              <a:rPr lang="en-US" altLang="zh-TW" sz="2200" dirty="0"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ea typeface="標楷體" panose="03000509000000000000" pitchFamily="65" charset="-120"/>
              </a:rPr>
              <a:t>提出證明</a:t>
            </a:r>
            <a:r>
              <a:rPr lang="en-US" altLang="zh-TW" sz="2200" dirty="0"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ea typeface="標楷體" panose="03000509000000000000" pitchFamily="65" charset="-120"/>
              </a:rPr>
              <a:t>。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zh-TW" altLang="en-US" sz="2200" dirty="0">
                <a:ea typeface="標楷體" panose="03000509000000000000" pitchFamily="65" charset="-120"/>
              </a:rPr>
              <a:t>雙主修資工大二及大三學生</a:t>
            </a:r>
            <a:r>
              <a:rPr lang="en-US" altLang="zh-TW" sz="2200" dirty="0"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ea typeface="標楷體" panose="03000509000000000000" pitchFamily="65" charset="-120"/>
              </a:rPr>
              <a:t>提出證明</a:t>
            </a:r>
            <a:r>
              <a:rPr lang="en-US" altLang="zh-TW" sz="2200" dirty="0"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ea typeface="標楷體" panose="03000509000000000000" pitchFamily="65" charset="-120"/>
              </a:rPr>
              <a:t>。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zh-TW" altLang="en-US" sz="2200" dirty="0">
                <a:ea typeface="標楷體" panose="03000509000000000000" pitchFamily="65" charset="-120"/>
              </a:rPr>
              <a:t>其它。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若非重修生，需有修正課才可修實習課。</a:t>
            </a:r>
            <a:endParaRPr lang="en-US" altLang="zh-TW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2/23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 實習課統一做非重修生的正課及實習課加簽，須提出證明者請備妥證明文件。</a:t>
            </a:r>
            <a:endParaRPr lang="en-US" altLang="zh-TW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endParaRPr lang="en-US" altLang="zh-TW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 lvl="1"/>
            <a:endParaRPr lang="en-US" altLang="zh-TW" sz="22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693900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Grading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4800600"/>
          </a:xfrm>
        </p:spPr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實習課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en-US" altLang="zh-TW" sz="2400" dirty="0">
                <a:ea typeface="標楷體" panose="03000509000000000000" pitchFamily="65" charset="-120"/>
              </a:rPr>
              <a:t>25%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Attendance and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on-class quizzes</a:t>
            </a:r>
          </a:p>
          <a:p>
            <a:pPr lvl="2"/>
            <a:r>
              <a:rPr lang="en-US" altLang="zh-TW" sz="1800" dirty="0"/>
              <a:t>TS01</a:t>
            </a:r>
            <a:r>
              <a:rPr lang="zh-TW" altLang="en-US" sz="1800" dirty="0"/>
              <a:t> ～ </a:t>
            </a:r>
            <a:r>
              <a:rPr lang="en-US" altLang="zh-TW" sz="1800" dirty="0"/>
              <a:t>TS07</a:t>
            </a: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以一週為期限，超過後補交成績打</a:t>
            </a:r>
            <a:r>
              <a:rPr lang="en-US" altLang="zh-TW" sz="1800" dirty="0">
                <a:ea typeface="標楷體" panose="03000509000000000000" pitchFamily="65" charset="-120"/>
              </a:rPr>
              <a:t> 7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折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en-US" altLang="zh-TW" sz="1800" dirty="0"/>
              <a:t>Correction &amp; Coding Style</a:t>
            </a:r>
          </a:p>
          <a:p>
            <a:pPr lvl="1"/>
            <a:r>
              <a:rPr lang="en-US" altLang="zh-TW" sz="2400" dirty="0">
                <a:ea typeface="標楷體" panose="03000509000000000000" pitchFamily="65" charset="-120"/>
              </a:rPr>
              <a:t>75%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P</a:t>
            </a:r>
            <a:r>
              <a:rPr lang="en-US" altLang="zh-TW" sz="2400" dirty="0">
                <a:solidFill>
                  <a:srgbClr val="FF0000"/>
                </a:solidFill>
              </a:rPr>
              <a:t>rojects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各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25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%)</a:t>
            </a:r>
          </a:p>
          <a:p>
            <a:pPr lvl="2"/>
            <a:r>
              <a:rPr lang="en-US" altLang="zh-TW" sz="1800" dirty="0"/>
              <a:t>Project 1: Minesweeper (04/20)</a:t>
            </a:r>
          </a:p>
          <a:p>
            <a:pPr lvl="2"/>
            <a:r>
              <a:rPr lang="en-US" altLang="zh-TW" sz="1800" dirty="0"/>
              <a:t>Project 2: Chess (05/11)</a:t>
            </a:r>
          </a:p>
          <a:p>
            <a:pPr lvl="2"/>
            <a:r>
              <a:rPr lang="en-US" altLang="zh-TW" sz="1800" dirty="0"/>
              <a:t>Project 3: Pokémon (06/01)</a:t>
            </a:r>
          </a:p>
        </p:txBody>
      </p:sp>
    </p:spTree>
    <p:extLst>
      <p:ext uri="{BB962C8B-B14F-4D97-AF65-F5344CB8AC3E}">
        <p14:creationId xmlns:p14="http://schemas.microsoft.com/office/powerpoint/2010/main" val="198083060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C6CBD-91F3-4D2C-B6D4-B631F165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484736-5248-4F01-B561-2EAF249AA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作業分數</a:t>
            </a:r>
            <a:r>
              <a:rPr lang="en-US" altLang="zh-TW" dirty="0"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en-US" altLang="zh-TW" dirty="0">
                <a:ea typeface="標楷體" panose="03000509000000000000" pitchFamily="65" charset="-120"/>
              </a:rPr>
              <a:t>AC</a:t>
            </a:r>
            <a:r>
              <a:rPr lang="zh-TW" altLang="en-US" dirty="0">
                <a:ea typeface="標楷體" panose="03000509000000000000" pitchFamily="65" charset="-120"/>
              </a:rPr>
              <a:t>→</a:t>
            </a:r>
            <a:r>
              <a:rPr lang="en-US" altLang="zh-TW" dirty="0">
                <a:ea typeface="標楷體" panose="03000509000000000000" pitchFamily="65" charset="-120"/>
              </a:rPr>
              <a:t>100 - </a:t>
            </a:r>
            <a:r>
              <a:rPr lang="zh-TW" altLang="en-US" dirty="0">
                <a:ea typeface="標楷體" panose="03000509000000000000" pitchFamily="65" charset="-120"/>
              </a:rPr>
              <a:t>未按作業要求</a:t>
            </a:r>
            <a:r>
              <a:rPr lang="en-US" altLang="zh-TW" dirty="0">
                <a:ea typeface="標楷體" panose="03000509000000000000" pitchFamily="65" charset="-120"/>
              </a:rPr>
              <a:t>(Coding Style)</a:t>
            </a:r>
            <a:r>
              <a:rPr lang="zh-TW" altLang="en-US" dirty="0">
                <a:ea typeface="標楷體" panose="03000509000000000000" pitchFamily="65" charset="-120"/>
              </a:rPr>
              <a:t>扣分。</a:t>
            </a:r>
          </a:p>
          <a:p>
            <a:r>
              <a:rPr lang="zh-TW" altLang="en-US" dirty="0">
                <a:ea typeface="標楷體" panose="03000509000000000000" pitchFamily="65" charset="-120"/>
              </a:rPr>
              <a:t>若評分為 </a:t>
            </a:r>
            <a:r>
              <a:rPr lang="en-US" altLang="zh-TW" dirty="0">
                <a:ea typeface="標楷體" panose="03000509000000000000" pitchFamily="65" charset="-120"/>
              </a:rPr>
              <a:t>CompilerError </a:t>
            </a:r>
            <a:r>
              <a:rPr lang="zh-TW" altLang="en-US" dirty="0">
                <a:ea typeface="標楷體" panose="03000509000000000000" pitchFamily="65" charset="-120"/>
              </a:rPr>
              <a:t>請同學拿上傳檔找助教補</a:t>
            </a:r>
            <a:r>
              <a:rPr lang="en-US" altLang="zh-TW" dirty="0">
                <a:ea typeface="標楷體" panose="03000509000000000000" pitchFamily="65" charset="-120"/>
              </a:rPr>
              <a:t>DEMO</a:t>
            </a:r>
            <a:r>
              <a:rPr lang="zh-TW" altLang="en-US" dirty="0">
                <a:ea typeface="標楷體" panose="03000509000000000000" pitchFamily="65" charset="-120"/>
              </a:rPr>
              <a:t>。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Project 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原則上為四人一組。</a:t>
            </a:r>
            <a:endParaRPr lang="en-US" altLang="zh-TW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每個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Project 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包含基本項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(80%)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 和加分項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(30%)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。</a:t>
            </a:r>
            <a:endParaRPr lang="zh-TW" altLang="en-US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被發現抄襲者，包括同學間互抄、照搬網路程式及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ChatGPT</a:t>
            </a:r>
            <a:r>
              <a:rPr lang="zh-TW" altLang="en-US" dirty="0">
                <a:ea typeface="標楷體" panose="03000509000000000000" pitchFamily="65" charset="-120"/>
              </a:rPr>
              <a:t>，除當次作業零分計外，本學期作業總成績八折計算。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7587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0D46F-64B1-4868-9F96-0CFA3D43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 Style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BB037-B23A-4C25-813D-C7407104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ea typeface="標楷體" panose="03000509000000000000" pitchFamily="65" charset="-120"/>
              </a:rPr>
              <a:t>Every program must have a header. (10)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ea typeface="標楷體" panose="03000509000000000000" pitchFamily="65" charset="-120"/>
              </a:rPr>
              <a:t>Use </a:t>
            </a:r>
            <a:r>
              <a:rPr lang="en-US" altLang="zh-TW" sz="2400" dirty="0">
                <a:solidFill>
                  <a:schemeClr val="accent2"/>
                </a:solidFill>
                <a:ea typeface="標楷體" panose="03000509000000000000" pitchFamily="65" charset="-120"/>
              </a:rPr>
              <a:t>blank lines</a:t>
            </a:r>
            <a:r>
              <a:rPr lang="en-US" altLang="zh-TW" sz="2400" dirty="0">
                <a:ea typeface="標楷體" panose="03000509000000000000" pitchFamily="65" charset="-120"/>
              </a:rPr>
              <a:t> to separate logical sections. (5)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ea typeface="標楷體" panose="03000509000000000000" pitchFamily="65" charset="-120"/>
              </a:rPr>
              <a:t>Use </a:t>
            </a:r>
            <a:r>
              <a:rPr lang="en-US" altLang="zh-TW" sz="2400" dirty="0">
                <a:solidFill>
                  <a:schemeClr val="accent2"/>
                </a:solidFill>
                <a:ea typeface="標楷體" panose="03000509000000000000" pitchFamily="65" charset="-120"/>
              </a:rPr>
              <a:t>spaces</a:t>
            </a:r>
            <a:r>
              <a:rPr lang="en-US" altLang="zh-TW" sz="2400" dirty="0">
                <a:ea typeface="標楷體" panose="03000509000000000000" pitchFamily="65" charset="-120"/>
              </a:rPr>
              <a:t> around '=' and around operators and after commas and semicolons. (5)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ea typeface="標楷體" panose="03000509000000000000" pitchFamily="65" charset="-120"/>
              </a:rPr>
              <a:t>Use </a:t>
            </a:r>
            <a:r>
              <a:rPr lang="en-US" altLang="zh-TW" sz="2400" dirty="0">
                <a:solidFill>
                  <a:schemeClr val="accent2"/>
                </a:solidFill>
                <a:ea typeface="標楷體" panose="03000509000000000000" pitchFamily="65" charset="-120"/>
              </a:rPr>
              <a:t>comments</a:t>
            </a:r>
            <a:r>
              <a:rPr lang="en-US" altLang="zh-TW" sz="2400" dirty="0">
                <a:ea typeface="標楷體" panose="03000509000000000000" pitchFamily="65" charset="-120"/>
              </a:rPr>
              <a:t> to describe major sections of program or where something needs to be clarified. (10)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ea typeface="標楷體" panose="03000509000000000000" pitchFamily="65" charset="-120"/>
              </a:rPr>
              <a:t>For </a:t>
            </a:r>
            <a:r>
              <a:rPr lang="en-US" altLang="zh-TW" sz="2400" dirty="0">
                <a:solidFill>
                  <a:schemeClr val="accent2"/>
                </a:solidFill>
                <a:ea typeface="標楷體" panose="03000509000000000000" pitchFamily="65" charset="-120"/>
              </a:rPr>
              <a:t>names</a:t>
            </a:r>
            <a:r>
              <a:rPr lang="en-US" altLang="zh-TW" sz="2400" dirty="0">
                <a:ea typeface="標楷體" panose="03000509000000000000" pitchFamily="65" charset="-120"/>
              </a:rPr>
              <a:t> of objects (variables) you will use lower case letters and capitalize the first letter of the second and succeeding words. (10)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ea typeface="標楷體" panose="03000509000000000000" pitchFamily="65" charset="-120"/>
              </a:rPr>
              <a:t>For constants (including enumeration values), the identifier should be all 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ea typeface="標楷體" panose="03000509000000000000" pitchFamily="65" charset="-120"/>
              </a:rPr>
              <a:t>capital letters (uppercase) using underscore to separate words</a:t>
            </a:r>
            <a:r>
              <a:rPr lang="en-US" altLang="zh-TW" sz="2400" dirty="0">
                <a:ea typeface="標楷體" panose="03000509000000000000" pitchFamily="65" charset="-120"/>
              </a:rPr>
              <a:t>.  (10)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5782566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026CE-68C7-4444-B802-52492B52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 Style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88522C-3F42-428D-9EB7-8AD3EF49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TW" sz="2400" dirty="0"/>
              <a:t>The names of classes should start with an upper case letter. (10)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zh-TW" sz="2400" dirty="0"/>
              <a:t>Use descriptive object and class names which relate the program to the problem. (10)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zh-TW" sz="2400" dirty="0"/>
              <a:t>A class should be declared in a header file and defined in a source file where the name of the files match the name of the class. (5)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zh-TW" sz="2400" dirty="0"/>
              <a:t>Indent if, for and do-while. (10)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zh-TW" sz="2400" dirty="0"/>
              <a:t>All functions must have a series of comments which state the </a:t>
            </a:r>
            <a:r>
              <a:rPr lang="en-US" altLang="zh-TW" sz="2400" dirty="0">
                <a:solidFill>
                  <a:schemeClr val="accent2"/>
                </a:solidFill>
              </a:rPr>
              <a:t>intent</a:t>
            </a:r>
            <a:r>
              <a:rPr lang="en-US" altLang="zh-TW" sz="2400" dirty="0"/>
              <a:t> and the </a:t>
            </a:r>
            <a:r>
              <a:rPr lang="en-US" altLang="zh-TW" sz="2400" dirty="0">
                <a:solidFill>
                  <a:schemeClr val="accent2"/>
                </a:solidFill>
              </a:rPr>
              <a:t>pre</a:t>
            </a:r>
            <a:r>
              <a:rPr lang="en-US" altLang="zh-TW" sz="2400" dirty="0"/>
              <a:t> and </a:t>
            </a:r>
            <a:r>
              <a:rPr lang="en-US" altLang="zh-TW" sz="2400" dirty="0">
                <a:solidFill>
                  <a:schemeClr val="accent2"/>
                </a:solidFill>
              </a:rPr>
              <a:t>post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accent2"/>
                </a:solidFill>
              </a:rPr>
              <a:t>conditions</a:t>
            </a:r>
            <a:r>
              <a:rPr lang="en-US" altLang="zh-TW" sz="2400" dirty="0"/>
              <a:t>. (10)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zh-TW" sz="2400" dirty="0"/>
              <a:t>Header files must contain an include guard. (5)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8482326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Programming Assignments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4724400"/>
          </a:xfrm>
        </p:spPr>
        <p:txBody>
          <a:bodyPr/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開發環境</a:t>
            </a:r>
            <a:r>
              <a:rPr lang="en-US" altLang="zh-TW" sz="2400" dirty="0">
                <a:ea typeface="新細明體" pitchFamily="18" charset="-120"/>
              </a:rPr>
              <a:t>Visual Studio 2022 Community (</a:t>
            </a:r>
            <a:r>
              <a:rPr lang="en-US" altLang="zh-TW" sz="1800" dirty="0">
                <a:ea typeface="新細明體" pitchFamily="18" charset="-120"/>
                <a:hlinkClick r:id="rId2"/>
              </a:rPr>
              <a:t>https://www.visualstudio.com/products/visual-studio-community-vs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r>
              <a:rPr lang="ja-JP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期中期末皆使用線上評測系統批改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插件下載及說明請參照 </a:t>
            </a:r>
            <a:r>
              <a:rPr lang="en-US" altLang="zh-TW" sz="2200" dirty="0">
                <a:ea typeface="標楷體" panose="03000509000000000000" pitchFamily="65" charset="-120"/>
              </a:rPr>
              <a:t>Moodle</a:t>
            </a:r>
          </a:p>
        </p:txBody>
      </p:sp>
    </p:spTree>
    <p:extLst>
      <p:ext uri="{BB962C8B-B14F-4D97-AF65-F5344CB8AC3E}">
        <p14:creationId xmlns:p14="http://schemas.microsoft.com/office/powerpoint/2010/main" val="1515252462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19426" y="2086295"/>
            <a:ext cx="138564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0" rIns="6858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br>
              <a:rPr lang="zh-TW" altLang="zh-TW" sz="1350">
                <a:latin typeface="Arial" panose="020B0604020202020204" pitchFamily="34" charset="0"/>
              </a:rPr>
            </a:br>
            <a:endParaRPr lang="zh-TW" altLang="zh-TW" sz="1350">
              <a:latin typeface="Arial" panose="020B0604020202020204" pitchFamily="34" charset="0"/>
            </a:endParaRPr>
          </a:p>
          <a:p>
            <a:pPr defTabSz="685800"/>
            <a:endParaRPr lang="zh-TW" altLang="zh-TW" sz="135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Syllabus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09ED7CE-CA3A-428E-B17A-C146C3B2F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165012"/>
              </p:ext>
            </p:extLst>
          </p:nvPr>
        </p:nvGraphicFramePr>
        <p:xfrm>
          <a:off x="609600" y="1295400"/>
          <a:ext cx="784098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1237812600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591916848"/>
                    </a:ext>
                  </a:extLst>
                </a:gridCol>
                <a:gridCol w="5402580">
                  <a:extLst>
                    <a:ext uri="{9D8B030D-6E8A-4147-A177-3AD203B41FA5}">
                      <a16:colId xmlns:a16="http://schemas.microsoft.com/office/drawing/2014/main" val="376200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授課內容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92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02/23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作業：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TS01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6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03/02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預先能力考試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過關僅需要執行設定專題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38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03/09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作業：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TS02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83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03/16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作業：</a:t>
                      </a: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TS03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50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03/23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作業：</a:t>
                      </a: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TS04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42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03/30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>
                        <a:spcAft>
                          <a:spcPts val="0"/>
                        </a:spcAft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作業：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TS0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10403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04/06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>
                        <a:spcAft>
                          <a:spcPts val="0"/>
                        </a:spcAft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Project 1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27035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04/13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Project 1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、作業：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TS07</a:t>
                      </a:r>
                      <a:endParaRPr lang="zh-TW" altLang="zh-TW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83249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0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04/20</a:t>
                      </a:r>
                      <a:endParaRPr lang="zh-TW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>
                        <a:spcAft>
                          <a:spcPts val="0"/>
                        </a:spcAft>
                      </a:pPr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DEMO</a:t>
                      </a:r>
                      <a:r>
                        <a:rPr lang="zh-TW" alt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Project 1</a:t>
                      </a:r>
                      <a:endParaRPr lang="zh-TW" altLang="zh-TW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911566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0</a:t>
                      </a: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/27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fontAlgn="b">
                        <a:spcAft>
                          <a:spcPts val="0"/>
                        </a:spcAft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Project 2</a:t>
                      </a:r>
                      <a:r>
                        <a:rPr lang="zh-TW" alt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、作業：</a:t>
                      </a: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TS06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730086140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5668831" y="641604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*若有變更以網頁公告版本為準</a:t>
            </a:r>
          </a:p>
        </p:txBody>
      </p:sp>
    </p:spTree>
    <p:extLst>
      <p:ext uri="{BB962C8B-B14F-4D97-AF65-F5344CB8AC3E}">
        <p14:creationId xmlns:p14="http://schemas.microsoft.com/office/powerpoint/2010/main" val="428960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006256058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B293D44-CF12-42FB-A90A-456DFC87D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TS006256058</Template>
  <TotalTime>13957</TotalTime>
  <Words>879</Words>
  <Application>Microsoft Office PowerPoint</Application>
  <PresentationFormat>如螢幕大小 (4:3)</PresentationFormat>
  <Paragraphs>129</Paragraphs>
  <Slides>11</Slides>
  <Notes>4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Quattrocento Sans</vt:lpstr>
      <vt:lpstr>標楷體</vt:lpstr>
      <vt:lpstr>Arial</vt:lpstr>
      <vt:lpstr>Arial Narrow</vt:lpstr>
      <vt:lpstr>Calibri</vt:lpstr>
      <vt:lpstr>Lora</vt:lpstr>
      <vt:lpstr>Times New Roman</vt:lpstr>
      <vt:lpstr>TS006256058</vt:lpstr>
      <vt:lpstr>Object Oriented Programming  (物件導向程式設計)</vt:lpstr>
      <vt:lpstr>課程資訊</vt:lpstr>
      <vt:lpstr>修課須知</vt:lpstr>
      <vt:lpstr>Grading</vt:lpstr>
      <vt:lpstr>Grading</vt:lpstr>
      <vt:lpstr>Coding Style</vt:lpstr>
      <vt:lpstr>Coding Style</vt:lpstr>
      <vt:lpstr>Programming Assignments</vt:lpstr>
      <vt:lpstr>Syllabus</vt:lpstr>
      <vt:lpstr>Syllabus</vt:lpstr>
      <vt:lpstr>03/02考前測試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Bad News</dc:title>
  <dc:creator>Dobry</dc:creator>
  <cp:lastModifiedBy>昕璇 陳</cp:lastModifiedBy>
  <cp:revision>378</cp:revision>
  <cp:lastPrinted>1601-01-01T00:00:00Z</cp:lastPrinted>
  <dcterms:created xsi:type="dcterms:W3CDTF">2011-08-24T02:40:02Z</dcterms:created>
  <dcterms:modified xsi:type="dcterms:W3CDTF">2023-02-20T08:49:49Z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