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392" r:id="rId3"/>
    <p:sldId id="328" r:id="rId4"/>
    <p:sldId id="395" r:id="rId5"/>
    <p:sldId id="394" r:id="rId6"/>
    <p:sldId id="391" r:id="rId7"/>
    <p:sldId id="390" r:id="rId8"/>
    <p:sldId id="329" r:id="rId9"/>
    <p:sldId id="361" r:id="rId10"/>
    <p:sldId id="363" r:id="rId11"/>
    <p:sldId id="364" r:id="rId12"/>
    <p:sldId id="365" r:id="rId13"/>
    <p:sldId id="332" r:id="rId14"/>
    <p:sldId id="331" r:id="rId15"/>
    <p:sldId id="350" r:id="rId16"/>
    <p:sldId id="347" r:id="rId17"/>
    <p:sldId id="360" r:id="rId18"/>
    <p:sldId id="385" r:id="rId19"/>
    <p:sldId id="386" r:id="rId20"/>
    <p:sldId id="359" r:id="rId21"/>
    <p:sldId id="366" r:id="rId22"/>
    <p:sldId id="382" r:id="rId23"/>
    <p:sldId id="383" r:id="rId24"/>
    <p:sldId id="388" r:id="rId25"/>
    <p:sldId id="389" r:id="rId26"/>
    <p:sldId id="387" r:id="rId27"/>
    <p:sldId id="257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GAL" initials="C" lastIdx="9" clrIdx="0">
    <p:extLst>
      <p:ext uri="{19B8F6BF-5375-455C-9EA6-DF929625EA0E}">
        <p15:presenceInfo xmlns:p15="http://schemas.microsoft.com/office/powerpoint/2012/main" userId="CGAL" providerId="None"/>
      </p:ext>
    </p:extLst>
  </p:cmAuthor>
  <p:cmAuthor id="2" name="嘉興 邱" initials="嘉興" lastIdx="1" clrIdx="1">
    <p:extLst>
      <p:ext uri="{19B8F6BF-5375-455C-9EA6-DF929625EA0E}">
        <p15:presenceInfo xmlns:p15="http://schemas.microsoft.com/office/powerpoint/2012/main" userId="67bfa9af73add3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77599" autoAdjust="0"/>
  </p:normalViewPr>
  <p:slideViewPr>
    <p:cSldViewPr>
      <p:cViewPr varScale="1">
        <p:scale>
          <a:sx n="126" d="100"/>
          <a:sy n="126" d="100"/>
        </p:scale>
        <p:origin x="281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31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https://</a:t>
            </a:r>
            <a:r>
              <a:rPr lang="en" altLang="zh-TW" dirty="0" err="1"/>
              <a:t>www.youtube.com</a:t>
            </a:r>
            <a:r>
              <a:rPr lang="en" altLang="zh-TW" dirty="0"/>
              <a:t>/</a:t>
            </a:r>
            <a:r>
              <a:rPr lang="en" altLang="zh-TW" dirty="0" err="1"/>
              <a:t>watch?v</a:t>
            </a:r>
            <a:r>
              <a:rPr lang="en" altLang="zh-TW" dirty="0"/>
              <a:t>=tUskxXXTh7s&amp;ab_channel=</a:t>
            </a:r>
            <a:r>
              <a:rPr lang="en" altLang="zh-TW" dirty="0" err="1"/>
              <a:t>Miziziziz</a:t>
            </a:r>
            <a:endParaRPr lang="en" altLang="zh-TW" dirty="0"/>
          </a:p>
          <a:p>
            <a:r>
              <a:rPr lang="en" altLang="zh-TW" dirty="0"/>
              <a:t>https://</a:t>
            </a:r>
            <a:r>
              <a:rPr lang="en" altLang="zh-TW" dirty="0" err="1"/>
              <a:t>www.youtube.com</a:t>
            </a:r>
            <a:r>
              <a:rPr lang="en" altLang="zh-TW" dirty="0"/>
              <a:t>/</a:t>
            </a:r>
            <a:r>
              <a:rPr lang="en" altLang="zh-TW" dirty="0" err="1"/>
              <a:t>watch?v</a:t>
            </a:r>
            <a:r>
              <a:rPr lang="en" altLang="zh-TW" dirty="0"/>
              <a:t>=2rqMREnVX3s&amp;ab_channel=</a:t>
            </a:r>
            <a:r>
              <a:rPr lang="en" altLang="zh-TW" dirty="0" err="1"/>
              <a:t>Bozar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7BC-6653-4DC4-81E0-4668B083A4E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9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85197-71C5-4ADD-8BAC-89915EA80F54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2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85197-71C5-4ADD-8BAC-89915EA80F54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2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85197-71C5-4ADD-8BAC-89915EA80F54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25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85197-71C5-4ADD-8BAC-89915EA80F54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2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9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85197-71C5-4ADD-8BAC-89915EA80F54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2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C56374-977E-4424-935F-A12D278A2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3A2306-EA26-4CD1-AF4E-2B0594819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5546" y="530010"/>
            <a:ext cx="7375404" cy="580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SzPct val="100000"/>
              <a:buFont typeface="Lora"/>
              <a:buNone/>
              <a:defRPr sz="3300" b="1">
                <a:latin typeface="Lora"/>
                <a:ea typeface="Lora"/>
                <a:cs typeface="Lora"/>
                <a:sym typeface="Lora"/>
              </a:defRPr>
            </a:lvl1pPr>
            <a:lvl2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15546" y="1562172"/>
            <a:ext cx="7375404" cy="41496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10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  <a:sym typeface="Quattrocento Sans"/>
              </a:defRPr>
            </a:lvl1pPr>
            <a:lvl2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  <a:sym typeface="Quattrocento Sans"/>
              </a:defRPr>
            </a:lvl2pPr>
            <a:lvl3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lvl="0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編輯母片文字樣式</a:t>
            </a:r>
          </a:p>
          <a:p>
            <a:pPr lvl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415610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45CE18-FEDB-42B8-B312-8B3BA77B22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6F8B2E-FEF9-4C06-A6EA-B5CD37F657F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9E9954-B703-4A44-A9C2-064BB611DF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08AB69-F4F1-4209-9B61-7037FCEB2A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EAAFB4-FDB7-4E54-B52B-447C3A70074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20D672-B12B-4FAA-A631-9CA5B5C5813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F5E704-AC6B-47FB-BDE9-3FAF54BE9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060965-0726-4D60-93AC-F14691D53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© 2011 NTUST CSIE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gmm.csie.ntust.edu.tw/?ac1=faculty&amp;id=508effcf55c45" TargetMode="External"/><Relationship Id="rId2" Type="http://schemas.openxmlformats.org/officeDocument/2006/relationships/hyperlink" Target="mailto:cheeryuch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products/visual-studio-community-v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B10803040@mail.ntust.edu.tw" TargetMode="External"/><Relationship Id="rId3" Type="http://schemas.openxmlformats.org/officeDocument/2006/relationships/hyperlink" Target="http://dgmm.csie.ntust.edu.tw/?ac1=faculty&amp;id=508effcf55c45" TargetMode="External"/><Relationship Id="rId7" Type="http://schemas.openxmlformats.org/officeDocument/2006/relationships/hyperlink" Target="mailto:b10815044@gapps.ntust.edu.tw" TargetMode="External"/><Relationship Id="rId2" Type="http://schemas.openxmlformats.org/officeDocument/2006/relationships/hyperlink" Target="mailto:cheeryuchi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amoncho510@gmail.com" TargetMode="External"/><Relationship Id="rId5" Type="http://schemas.openxmlformats.org/officeDocument/2006/relationships/hyperlink" Target="mailto:frakwu@gmail.com" TargetMode="External"/><Relationship Id="rId4" Type="http://schemas.openxmlformats.org/officeDocument/2006/relationships/hyperlink" Target="mailto:hsuan7752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nn.gamer.com.tw/7/14015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google.com/store/apps/details?id=one.bit.rogu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rms.gle/SvSWneCAKQChrjkn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4gDkv74oye1VUdou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Object Oriented Programming 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物件導向程式設計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219200"/>
            <a:ext cx="8001000" cy="5181600"/>
          </a:xfrm>
        </p:spPr>
        <p:txBody>
          <a:bodyPr/>
          <a:lstStyle/>
          <a:p>
            <a:pPr algn="l"/>
            <a:r>
              <a:rPr lang="zh-TW" altLang="en-US" sz="2000" dirty="0">
                <a:ea typeface="標楷體" panose="03000509000000000000" pitchFamily="65" charset="-120"/>
              </a:rPr>
              <a:t>教授：</a:t>
            </a:r>
            <a:r>
              <a:rPr lang="en-US" altLang="zh-TW" sz="2000" dirty="0">
                <a:ea typeface="標楷體" panose="03000509000000000000" pitchFamily="65" charset="-120"/>
              </a:rPr>
              <a:t>Yu-Chi Lai </a:t>
            </a:r>
            <a:r>
              <a:rPr lang="zh-TW" altLang="en-US" sz="2000" dirty="0">
                <a:ea typeface="標楷體" panose="03000509000000000000" pitchFamily="65" charset="-120"/>
              </a:rPr>
              <a:t>賴祐吉</a:t>
            </a: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	E-Mail: </a:t>
            </a:r>
            <a:r>
              <a:rPr lang="en-US" altLang="zh-TW" sz="1800" dirty="0">
                <a:ea typeface="標楷體" panose="03000509000000000000" pitchFamily="65" charset="-120"/>
                <a:hlinkClick r:id="rId2"/>
              </a:rPr>
              <a:t>cheeryuchi@gmail.com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	Webpage:</a:t>
            </a: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ea typeface="標楷體" panose="03000509000000000000" pitchFamily="65" charset="-120"/>
                <a:hlinkClick r:id="rId3"/>
              </a:rPr>
              <a:t>http://dgmm.csie.ntust.edu.tw/?ac1=faculty&amp;id=508effcf55c45</a:t>
            </a: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	Office: T4-305-1</a:t>
            </a: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	Office Hour: Wed, 9:00AM ~ 11:00AM or by appointment</a:t>
            </a:r>
          </a:p>
          <a:p>
            <a:pPr lvl="0" algn="l"/>
            <a:r>
              <a:rPr lang="zh-TW" altLang="en-US" sz="2000" dirty="0">
                <a:solidFill>
                  <a:srgbClr val="000000"/>
                </a:solidFill>
                <a:ea typeface="標楷體" panose="03000509000000000000" pitchFamily="65" charset="-120"/>
              </a:rPr>
              <a:t>助教：</a:t>
            </a:r>
            <a:r>
              <a:rPr lang="en-US" altLang="zh-TW" sz="2000" dirty="0">
                <a:solidFill>
                  <a:srgbClr val="000000"/>
                </a:solidFill>
                <a:ea typeface="標楷體" panose="03000509000000000000" pitchFamily="65" charset="-120"/>
              </a:rPr>
              <a:t>Chia-</a:t>
            </a:r>
            <a:r>
              <a:rPr lang="en-US" altLang="zh-TW" sz="2000" dirty="0" err="1">
                <a:solidFill>
                  <a:srgbClr val="000000"/>
                </a:solidFill>
                <a:ea typeface="標楷體" panose="03000509000000000000" pitchFamily="65" charset="-120"/>
              </a:rPr>
              <a:t>Hsing</a:t>
            </a:r>
            <a:r>
              <a:rPr lang="en-US" altLang="zh-TW" sz="2000" dirty="0">
                <a:solidFill>
                  <a:srgbClr val="000000"/>
                </a:solidFill>
                <a:ea typeface="標楷體" panose="03000509000000000000" pitchFamily="65" charset="-120"/>
              </a:rPr>
              <a:t> Chiu </a:t>
            </a:r>
            <a:r>
              <a:rPr lang="zh-TW" altLang="en-US" sz="2000" dirty="0">
                <a:solidFill>
                  <a:srgbClr val="000000"/>
                </a:solidFill>
                <a:ea typeface="標楷體" panose="03000509000000000000" pitchFamily="65" charset="-120"/>
              </a:rPr>
              <a:t>邱嘉興</a:t>
            </a:r>
          </a:p>
          <a:p>
            <a:pPr lvl="0" algn="l"/>
            <a:r>
              <a:rPr lang="en-US" altLang="zh-TW" sz="1800" dirty="0">
                <a:solidFill>
                  <a:srgbClr val="000000"/>
                </a:solidFill>
                <a:ea typeface="標楷體" panose="03000509000000000000" pitchFamily="65" charset="-120"/>
              </a:rPr>
              <a:t>	E-Mail: tbcey74123@gmail.com </a:t>
            </a:r>
          </a:p>
          <a:p>
            <a:pPr lvl="0" algn="l"/>
            <a:r>
              <a:rPr lang="en-US" altLang="zh-TW" sz="1800" dirty="0">
                <a:solidFill>
                  <a:srgbClr val="000000"/>
                </a:solidFill>
                <a:ea typeface="標楷體" panose="03000509000000000000" pitchFamily="65" charset="-120"/>
              </a:rPr>
              <a:t>	Office: IA-504</a:t>
            </a:r>
          </a:p>
          <a:p>
            <a:pPr lvl="0" algn="l"/>
            <a:r>
              <a:rPr lang="en-US" altLang="zh-TW" sz="1800" dirty="0">
                <a:solidFill>
                  <a:srgbClr val="000000"/>
                </a:solidFill>
                <a:ea typeface="標楷體" panose="03000509000000000000" pitchFamily="65" charset="-120"/>
              </a:rPr>
              <a:t>	Office Hour: Wed, 2:00PM ~ 4:00PM or by appointment	</a:t>
            </a:r>
          </a:p>
          <a:p>
            <a:pPr algn="l"/>
            <a:endParaRPr lang="en-US" altLang="zh-TW" sz="1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338148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Choose</a:t>
            </a:r>
          </a:p>
        </p:txBody>
      </p:sp>
      <p:pic>
        <p:nvPicPr>
          <p:cNvPr id="4098" name="Picture 2" descr="D:\which-programming-language-should-i-learn-first-info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16" y="1295400"/>
            <a:ext cx="8927284" cy="486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91856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C++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086600" cy="4648200"/>
          </a:xfrm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Taiwan’s industry is based on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Electronics and C </a:t>
            </a:r>
            <a:r>
              <a:rPr lang="en-US" altLang="zh-TW" sz="2400" dirty="0">
                <a:ea typeface="新細明體" pitchFamily="18" charset="-120"/>
              </a:rPr>
              <a:t>and C++ can be used to access hardware.</a:t>
            </a:r>
          </a:p>
          <a:p>
            <a:r>
              <a:rPr lang="en-US" altLang="zh-TW" sz="2400" dirty="0">
                <a:ea typeface="新細明體" pitchFamily="18" charset="-120"/>
              </a:rPr>
              <a:t>C, C++ are used to build software. </a:t>
            </a:r>
            <a:endParaRPr lang="en-US" altLang="zh-TW" sz="2200" dirty="0">
              <a:ea typeface="新細明體" pitchFamily="18" charset="-120"/>
            </a:endParaRPr>
          </a:p>
        </p:txBody>
      </p:sp>
      <p:pic>
        <p:nvPicPr>
          <p:cNvPr id="1026" name="Picture 2" descr="D:\programing-langu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61055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50893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781800" cy="9906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Why Learning OOP?</a:t>
            </a:r>
          </a:p>
        </p:txBody>
      </p:sp>
      <p:sp>
        <p:nvSpPr>
          <p:cNvPr id="2" name="AutoShape 2" descr="「Money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219200" y="4648200"/>
            <a:ext cx="377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Everything!!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38" y="2177646"/>
            <a:ext cx="3652982" cy="243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7" y="2286000"/>
            <a:ext cx="5691909" cy="232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6781800" y="465453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Money!!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5655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US" altLang="zh-TW" dirty="0"/>
              <a:t>OOP</a:t>
            </a:r>
            <a:r>
              <a:rPr lang="en-US" altLang="en-US" dirty="0"/>
              <a:t>?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2413000"/>
          </a:xfrm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OOP</a:t>
            </a:r>
            <a:r>
              <a:rPr lang="zh-TW" altLang="en-US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is an engineering approach for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building software systems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Based on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the concepts of classes and objects </a:t>
            </a:r>
            <a:r>
              <a:rPr lang="en-US" altLang="zh-TW" sz="2000" dirty="0">
                <a:ea typeface="新細明體" pitchFamily="18" charset="-120"/>
              </a:rPr>
              <a:t>that are used for modeling the real world entities.</a:t>
            </a:r>
            <a:endParaRPr lang="en-US" altLang="zh-TW" sz="2200" dirty="0">
              <a:ea typeface="新細明體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76600"/>
            <a:ext cx="3400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09600" y="2667000"/>
            <a:ext cx="48768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sz="2400" kern="0" dirty="0">
                <a:ea typeface="新細明體" pitchFamily="18" charset="-120"/>
              </a:rPr>
              <a:t>Object-oriented programs</a:t>
            </a:r>
          </a:p>
          <a:p>
            <a:pPr lvl="1"/>
            <a:r>
              <a:rPr lang="en-US" altLang="zh-TW" sz="2000" kern="0" dirty="0">
                <a:ea typeface="新細明體" pitchFamily="18" charset="-120"/>
              </a:rPr>
              <a:t>Consists of a group of cooperating objects.</a:t>
            </a:r>
          </a:p>
          <a:p>
            <a:pPr lvl="1"/>
            <a:r>
              <a:rPr lang="en-US" altLang="zh-TW" sz="2000" kern="0" dirty="0">
                <a:ea typeface="新細明體" pitchFamily="18" charset="-120"/>
              </a:rPr>
              <a:t>Objects exchange messages, for the purpose of achieving a common objective.</a:t>
            </a:r>
          </a:p>
          <a:p>
            <a:pPr lvl="1"/>
            <a:r>
              <a:rPr lang="en-US" altLang="zh-TW" sz="2000" kern="0" dirty="0">
                <a:ea typeface="新細明體" pitchFamily="18" charset="-120"/>
              </a:rPr>
              <a:t>Implemented in object-oriented languages</a:t>
            </a:r>
          </a:p>
        </p:txBody>
      </p:sp>
    </p:spTree>
    <p:extLst>
      <p:ext uri="{BB962C8B-B14F-4D97-AF65-F5344CB8AC3E}">
        <p14:creationId xmlns:p14="http://schemas.microsoft.com/office/powerpoint/2010/main" val="145895086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Grading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正課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ea typeface="新細明體" pitchFamily="18" charset="-120"/>
              </a:rPr>
              <a:t>25%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Programming assignment</a:t>
            </a: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以一週為期限，超過後補交成績打</a:t>
            </a:r>
            <a:r>
              <a:rPr lang="en-US" altLang="zh-TW" sz="1800" dirty="0">
                <a:ea typeface="標楷體" panose="03000509000000000000" pitchFamily="65" charset="-120"/>
              </a:rPr>
              <a:t> 7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ea typeface="新細明體" pitchFamily="18" charset="-120"/>
              </a:rPr>
              <a:t>25%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Mid-term exam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40%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Final exam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20%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 Dungeon Project</a:t>
            </a:r>
          </a:p>
          <a:p>
            <a:pPr lvl="1"/>
            <a:r>
              <a:rPr lang="zh-TW" altLang="en-US" sz="2000" dirty="0">
                <a:solidFill>
                  <a:srgbClr val="00B050"/>
                </a:solidFill>
                <a:ea typeface="標楷體" panose="03000509000000000000" pitchFamily="65" charset="-120"/>
              </a:rPr>
              <a:t>期末成績壓過期中成績，原則上不做正規化</a:t>
            </a:r>
            <a:endParaRPr lang="en-US" altLang="zh-TW" sz="2000" dirty="0">
              <a:solidFill>
                <a:srgbClr val="00B050"/>
              </a:solidFill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實習課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ea typeface="標楷體" panose="03000509000000000000" pitchFamily="65" charset="-120"/>
              </a:rPr>
              <a:t>25%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Attendance and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on-class quizzes</a:t>
            </a:r>
          </a:p>
          <a:p>
            <a:pPr lvl="1"/>
            <a:r>
              <a:rPr lang="en-US" altLang="zh-TW" sz="2000" dirty="0">
                <a:ea typeface="標楷體" panose="03000509000000000000" pitchFamily="65" charset="-120"/>
              </a:rPr>
              <a:t>75%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P</a:t>
            </a:r>
            <a:r>
              <a:rPr lang="en-US" altLang="zh-TW" sz="2000" dirty="0">
                <a:solidFill>
                  <a:srgbClr val="FF0000"/>
                </a:solidFill>
              </a:rPr>
              <a:t>rojects</a:t>
            </a: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三個專案各佔</a:t>
            </a:r>
            <a:r>
              <a:rPr lang="en-US" altLang="zh-TW" sz="1800" dirty="0">
                <a:ea typeface="標楷體" panose="03000509000000000000" pitchFamily="65" charset="-120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98083060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Text book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876800"/>
          </a:xfrm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 Absolute C++, 6</a:t>
            </a:r>
            <a:r>
              <a:rPr lang="en-US" altLang="zh-TW" sz="2400" baseline="30000" dirty="0">
                <a:ea typeface="新細明體" pitchFamily="18" charset="-120"/>
              </a:rPr>
              <a:t>th</a:t>
            </a:r>
            <a:r>
              <a:rPr lang="en-US" altLang="zh-TW" sz="2400" dirty="0">
                <a:ea typeface="新細明體" pitchFamily="18" charset="-120"/>
              </a:rPr>
              <a:t>  Ed. (International Edition), Walter </a:t>
            </a:r>
            <a:r>
              <a:rPr lang="en-US" altLang="zh-TW" sz="2400" dirty="0" err="1">
                <a:ea typeface="新細明體" pitchFamily="18" charset="-120"/>
              </a:rPr>
              <a:t>Savitch</a:t>
            </a:r>
            <a:r>
              <a:rPr lang="en-US" altLang="zh-TW" sz="2400" dirty="0">
                <a:ea typeface="新細明體" pitchFamily="18" charset="-120"/>
              </a:rPr>
              <a:t>, Addison Wesley.</a:t>
            </a:r>
          </a:p>
          <a:p>
            <a:r>
              <a:rPr lang="en-US" altLang="zh-TW" sz="2400" dirty="0">
                <a:ea typeface="新細明體" pitchFamily="18" charset="-120"/>
              </a:rPr>
              <a:t>MSDN</a:t>
            </a:r>
          </a:p>
          <a:p>
            <a:r>
              <a:rPr lang="en-US" altLang="zh-TW" sz="2400" dirty="0">
                <a:ea typeface="新細明體" pitchFamily="18" charset="-120"/>
              </a:rPr>
              <a:t>C++ Primer, </a:t>
            </a:r>
            <a:r>
              <a:rPr lang="en-US" altLang="zh-TW" sz="2400" dirty="0" err="1">
                <a:ea typeface="新細明體" pitchFamily="18" charset="-120"/>
              </a:rPr>
              <a:t>Lippman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dirty="0" err="1">
                <a:ea typeface="新細明體" pitchFamily="18" charset="-120"/>
              </a:rPr>
              <a:t>Lajoie</a:t>
            </a:r>
            <a:r>
              <a:rPr lang="en-US" altLang="zh-TW" sz="2400" dirty="0">
                <a:ea typeface="新細明體" pitchFamily="18" charset="-120"/>
              </a:rPr>
              <a:t>, Addison-Wesley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895AA36-CE83-4350-A9CE-8135F2AD07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9645" y="3048000"/>
            <a:ext cx="2851411" cy="35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084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Programming Assignments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724400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開發環境</a:t>
            </a:r>
            <a:r>
              <a:rPr lang="en-US" altLang="zh-TW" sz="2400" dirty="0">
                <a:ea typeface="新細明體" pitchFamily="18" charset="-120"/>
              </a:rPr>
              <a:t>Visual Studio 2022 Community (</a:t>
            </a:r>
            <a:r>
              <a:rPr lang="en-US" altLang="zh-TW" sz="1800" dirty="0">
                <a:ea typeface="新細明體" pitchFamily="18" charset="-120"/>
                <a:hlinkClick r:id="rId2"/>
              </a:rPr>
              <a:t>https://www.visualstudio.com/products/visual-studio-community-vs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ja-JP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期中期末皆使用線上評測系統批改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插件下載及說明請參照</a:t>
            </a:r>
            <a:r>
              <a:rPr lang="en-US" altLang="zh-TW" sz="2200" dirty="0">
                <a:ea typeface="標楷體" panose="03000509000000000000" pitchFamily="65" charset="-120"/>
              </a:rPr>
              <a:t>Moodle</a:t>
            </a:r>
          </a:p>
        </p:txBody>
      </p:sp>
    </p:spTree>
    <p:extLst>
      <p:ext uri="{BB962C8B-B14F-4D97-AF65-F5344CB8AC3E}">
        <p14:creationId xmlns:p14="http://schemas.microsoft.com/office/powerpoint/2010/main" val="151525246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19426" y="2086295"/>
            <a:ext cx="138564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zh-TW" altLang="zh-TW" sz="1350">
                <a:latin typeface="Arial" panose="020B0604020202020204" pitchFamily="34" charset="0"/>
              </a:rPr>
            </a:br>
            <a:endParaRPr lang="zh-TW" altLang="zh-TW" sz="1350">
              <a:latin typeface="Arial" panose="020B0604020202020204" pitchFamily="34" charset="0"/>
            </a:endParaRPr>
          </a:p>
          <a:p>
            <a:pPr defTabSz="685800"/>
            <a:endParaRPr lang="zh-TW" altLang="zh-TW" sz="135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Syllabus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9ED7CE-CA3A-428E-B17A-C146C3B2F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67027"/>
              </p:ext>
            </p:extLst>
          </p:nvPr>
        </p:nvGraphicFramePr>
        <p:xfrm>
          <a:off x="609600" y="1295400"/>
          <a:ext cx="784098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1237812600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591916848"/>
                    </a:ext>
                  </a:extLst>
                </a:gridCol>
                <a:gridCol w="5402580">
                  <a:extLst>
                    <a:ext uri="{9D8B030D-6E8A-4147-A177-3AD203B41FA5}">
                      <a16:colId xmlns:a16="http://schemas.microsoft.com/office/drawing/2014/main" val="376200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授課內容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2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02/21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Course Introduction</a:t>
                      </a: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Introduction to C++ Basics/Flow of Control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6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02/28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228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紀念日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38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03/02</a:t>
                      </a:r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四</a:t>
                      </a:r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預先能力測驗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(1320 – 1630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上機考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83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03/07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 Basics, Parameters  and Overloading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5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03/14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42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03/21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Structures and Classes 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1040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03/28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Constructors and Other Tools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27035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04/04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春假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zh-TW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83249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04/11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Strings</a:t>
                      </a:r>
                      <a:endParaRPr lang="zh-TW" altLang="zh-TW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91156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/15</a:t>
                      </a:r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六</a:t>
                      </a:r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fontAlgn="b">
                        <a:spcAft>
                          <a:spcPts val="0"/>
                        </a:spcAft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Midterm Examination (1300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1800</a:t>
                      </a:r>
                      <a:r>
                        <a:rPr lang="zh-TW" altLang="zh-TW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上機考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730086140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668831" y="641604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*若有變更以網頁公告版本為準</a:t>
            </a:r>
          </a:p>
        </p:txBody>
      </p:sp>
    </p:spTree>
    <p:extLst>
      <p:ext uri="{BB962C8B-B14F-4D97-AF65-F5344CB8AC3E}">
        <p14:creationId xmlns:p14="http://schemas.microsoft.com/office/powerpoint/2010/main" val="42896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19426" y="2086295"/>
            <a:ext cx="138564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zh-TW" altLang="zh-TW" sz="1350">
                <a:latin typeface="Arial" panose="020B0604020202020204" pitchFamily="34" charset="0"/>
              </a:rPr>
            </a:br>
            <a:endParaRPr lang="zh-TW" altLang="zh-TW" sz="1350">
              <a:latin typeface="Arial" panose="020B0604020202020204" pitchFamily="34" charset="0"/>
            </a:endParaRPr>
          </a:p>
          <a:p>
            <a:pPr defTabSz="685800"/>
            <a:endParaRPr lang="zh-TW" altLang="zh-TW" sz="135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Syllabus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7DAB1FB-076B-4611-A0FC-E90EA32FF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04329"/>
              </p:ext>
            </p:extLst>
          </p:nvPr>
        </p:nvGraphicFramePr>
        <p:xfrm>
          <a:off x="609600" y="1447800"/>
          <a:ext cx="8077201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25">
                  <a:extLst>
                    <a:ext uri="{9D8B030D-6E8A-4147-A177-3AD203B41FA5}">
                      <a16:colId xmlns:a16="http://schemas.microsoft.com/office/drawing/2014/main" val="2329839375"/>
                    </a:ext>
                  </a:extLst>
                </a:gridCol>
                <a:gridCol w="1686449">
                  <a:extLst>
                    <a:ext uri="{9D8B030D-6E8A-4147-A177-3AD203B41FA5}">
                      <a16:colId xmlns:a16="http://schemas.microsoft.com/office/drawing/2014/main" val="1837334230"/>
                    </a:ext>
                  </a:extLst>
                </a:gridCol>
                <a:gridCol w="5325627">
                  <a:extLst>
                    <a:ext uri="{9D8B030D-6E8A-4147-A177-3AD203B41FA5}">
                      <a16:colId xmlns:a16="http://schemas.microsoft.com/office/drawing/2014/main" val="306198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授課內容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54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04/18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Pointers and Dynamic Arrays</a:t>
                      </a:r>
                      <a:endParaRPr lang="zh-TW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19421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/25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Operator Overloading, Friends, and Reference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75100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05/02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Streams and File I/O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2422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05/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09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Recursion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31971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05/16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Inheritance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6221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/23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Polymorphism and Virtual Functions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15298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/30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Templates &amp;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Exception Handling</a:t>
                      </a:r>
                      <a:endParaRPr lang="zh-TW" alt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9040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06/06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Standard Template Library &amp; Patterns &amp; UML</a:t>
                      </a:r>
                      <a:endParaRPr lang="zh-TW" alt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67524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06/10(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六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zh-TW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Final Examination (1300 –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1800</a:t>
                      </a:r>
                      <a:r>
                        <a:rPr lang="zh-TW" altLang="zh-TW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上機考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zh-TW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11055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06/13</a:t>
                      </a:r>
                      <a:endParaRPr lang="zh-TW" alt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Dungeon Project Demo</a:t>
                      </a:r>
                      <a:endParaRPr lang="zh-TW" alt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30410562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68831" y="641604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*若有變更以網頁公告版本為準</a:t>
            </a:r>
          </a:p>
        </p:txBody>
      </p:sp>
    </p:spTree>
    <p:extLst>
      <p:ext uri="{BB962C8B-B14F-4D97-AF65-F5344CB8AC3E}">
        <p14:creationId xmlns:p14="http://schemas.microsoft.com/office/powerpoint/2010/main" val="21116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Admin Questions?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sz="2400" dirty="0">
                <a:ea typeface="標楷體" pitchFamily="65" charset="-120"/>
              </a:rPr>
              <a:t>產學合作案。</a:t>
            </a:r>
            <a:endParaRPr lang="en-US" altLang="zh-TW" sz="2400" dirty="0">
              <a:ea typeface="標楷體" pitchFamily="65" charset="-120"/>
            </a:endParaRPr>
          </a:p>
          <a:p>
            <a:r>
              <a:rPr lang="zh-TW" altLang="en-US" sz="2400" dirty="0">
                <a:ea typeface="標楷體" pitchFamily="65" charset="-120"/>
              </a:rPr>
              <a:t>遊戲互動學程</a:t>
            </a:r>
            <a:r>
              <a:rPr lang="en-US" altLang="zh-TW" sz="2400" dirty="0">
                <a:ea typeface="標楷體" pitchFamily="65" charset="-120"/>
              </a:rPr>
              <a:t>:</a:t>
            </a:r>
            <a:r>
              <a:rPr lang="zh-TW" altLang="en-US" sz="2400" dirty="0">
                <a:ea typeface="標楷體" pitchFamily="65" charset="-120"/>
              </a:rPr>
              <a:t> </a:t>
            </a:r>
            <a:endParaRPr lang="en-US" altLang="zh-TW" sz="2400" dirty="0">
              <a:ea typeface="標楷體" pitchFamily="65" charset="-120"/>
            </a:endParaRPr>
          </a:p>
          <a:p>
            <a:pPr lvl="1"/>
            <a:r>
              <a:rPr lang="zh-TW" altLang="en-US" sz="2200" dirty="0">
                <a:ea typeface="標楷體" pitchFamily="65" charset="-120"/>
              </a:rPr>
              <a:t>二上</a:t>
            </a:r>
            <a:r>
              <a:rPr lang="en-US" altLang="zh-TW" sz="2200" dirty="0">
                <a:ea typeface="標楷體" pitchFamily="65" charset="-120"/>
              </a:rPr>
              <a:t>:</a:t>
            </a:r>
            <a:r>
              <a:rPr lang="zh-TW" altLang="en-US" sz="2200" dirty="0">
                <a:ea typeface="標楷體" pitchFamily="65" charset="-120"/>
              </a:rPr>
              <a:t>基礎圖學和圖學導論。</a:t>
            </a:r>
            <a:endParaRPr lang="en-US" altLang="zh-TW" sz="2200" dirty="0">
              <a:ea typeface="標楷體" pitchFamily="65" charset="-120"/>
            </a:endParaRPr>
          </a:p>
          <a:p>
            <a:pPr lvl="1"/>
            <a:r>
              <a:rPr lang="zh-TW" altLang="en-US" sz="2200" dirty="0">
                <a:ea typeface="標楷體" pitchFamily="65" charset="-120"/>
              </a:rPr>
              <a:t>二下</a:t>
            </a:r>
            <a:r>
              <a:rPr lang="en-US" altLang="zh-TW" sz="2200" dirty="0">
                <a:ea typeface="標楷體" pitchFamily="65" charset="-120"/>
              </a:rPr>
              <a:t>:</a:t>
            </a:r>
            <a:r>
              <a:rPr lang="zh-TW" altLang="en-US" sz="2200" dirty="0">
                <a:ea typeface="標楷體" pitchFamily="65" charset="-120"/>
              </a:rPr>
              <a:t>手機遊戲設計。</a:t>
            </a:r>
            <a:endParaRPr lang="en-US" altLang="zh-TW" sz="2200" dirty="0">
              <a:ea typeface="標楷體" pitchFamily="65" charset="-120"/>
            </a:endParaRPr>
          </a:p>
          <a:p>
            <a:pPr lvl="1"/>
            <a:r>
              <a:rPr lang="zh-TW" altLang="en-US" sz="2200" dirty="0">
                <a:ea typeface="標楷體" pitchFamily="65" charset="-120"/>
              </a:rPr>
              <a:t>三上</a:t>
            </a:r>
            <a:r>
              <a:rPr lang="en-US" altLang="zh-TW" sz="2200" dirty="0">
                <a:ea typeface="標楷體" pitchFamily="65" charset="-120"/>
              </a:rPr>
              <a:t>:</a:t>
            </a:r>
            <a:r>
              <a:rPr lang="zh-TW" altLang="en-US" sz="2200" dirty="0">
                <a:ea typeface="標楷體" pitchFamily="65" charset="-120"/>
              </a:rPr>
              <a:t>遊戲企畫與設計。</a:t>
            </a:r>
            <a:endParaRPr lang="en-US" altLang="zh-TW" sz="2200" dirty="0">
              <a:ea typeface="標楷體" pitchFamily="65" charset="-120"/>
            </a:endParaRPr>
          </a:p>
          <a:p>
            <a:pPr lvl="1"/>
            <a:r>
              <a:rPr lang="en-US" altLang="zh-TW" sz="2200" dirty="0">
                <a:ea typeface="標楷體" pitchFamily="65" charset="-120"/>
              </a:rPr>
              <a:t>…</a:t>
            </a:r>
          </a:p>
          <a:p>
            <a:r>
              <a:rPr lang="zh-TW" altLang="en-US" sz="2400" dirty="0">
                <a:ea typeface="標楷體" pitchFamily="65" charset="-120"/>
              </a:rPr>
              <a:t>大三專題</a:t>
            </a:r>
            <a:r>
              <a:rPr lang="en-US" altLang="zh-TW" sz="2400" dirty="0">
                <a:ea typeface="標楷體" pitchFamily="65" charset="-120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ea typeface="標楷體" pitchFamily="65" charset="-120"/>
              </a:rPr>
              <a:t>遊戲技術開發與設計</a:t>
            </a:r>
            <a:endParaRPr lang="en-US" altLang="zh-TW" sz="2400" dirty="0">
              <a:solidFill>
                <a:srgbClr val="FF0000"/>
              </a:solidFill>
              <a:ea typeface="標楷體" pitchFamily="65" charset="-120"/>
            </a:endParaRPr>
          </a:p>
          <a:p>
            <a:r>
              <a:rPr lang="zh-TW" altLang="en-US" sz="2400" dirty="0">
                <a:ea typeface="標楷體" pitchFamily="65" charset="-120"/>
              </a:rPr>
              <a:t>國內產業實習。</a:t>
            </a:r>
            <a:endParaRPr lang="en-US" altLang="zh-TW" sz="2400" dirty="0">
              <a:ea typeface="標楷體" pitchFamily="65" charset="-120"/>
            </a:endParaRPr>
          </a:p>
          <a:p>
            <a:r>
              <a:rPr lang="zh-TW" altLang="en-US" sz="2400" dirty="0">
                <a:ea typeface="標楷體" pitchFamily="65" charset="-120"/>
              </a:rPr>
              <a:t>國外產業實習。</a:t>
            </a:r>
            <a:endParaRPr lang="en-US" altLang="zh-TW" sz="24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495218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Object Oriented Programming 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物件導向程式設計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219200"/>
            <a:ext cx="8001000" cy="5181600"/>
          </a:xfrm>
        </p:spPr>
        <p:txBody>
          <a:bodyPr/>
          <a:lstStyle/>
          <a:p>
            <a:pPr algn="l"/>
            <a:r>
              <a:rPr lang="zh-TW" altLang="en-US" sz="2000" dirty="0">
                <a:ea typeface="標楷體" panose="03000509000000000000" pitchFamily="65" charset="-120"/>
              </a:rPr>
              <a:t>教授：</a:t>
            </a:r>
            <a:r>
              <a:rPr lang="en-US" altLang="zh-TW" sz="2000" dirty="0">
                <a:ea typeface="標楷體" panose="03000509000000000000" pitchFamily="65" charset="-120"/>
              </a:rPr>
              <a:t>Yu-Chi Lai </a:t>
            </a:r>
            <a:r>
              <a:rPr lang="zh-TW" altLang="en-US" sz="2000" dirty="0">
                <a:ea typeface="標楷體" panose="03000509000000000000" pitchFamily="65" charset="-120"/>
              </a:rPr>
              <a:t>賴祐吉</a:t>
            </a: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	E-Mail: </a:t>
            </a:r>
            <a:r>
              <a:rPr lang="en-US" altLang="zh-TW" sz="1800" dirty="0">
                <a:ea typeface="標楷體" panose="03000509000000000000" pitchFamily="65" charset="-120"/>
                <a:hlinkClick r:id="rId2"/>
              </a:rPr>
              <a:t>cheeryuchi@gmail.com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	Webpage:</a:t>
            </a: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ea typeface="標楷體" panose="03000509000000000000" pitchFamily="65" charset="-120"/>
                <a:hlinkClick r:id="rId3"/>
              </a:rPr>
              <a:t>http://dgmm.csie.ntust.edu.tw/?ac1=faculty&amp;id=508effcf55c45</a:t>
            </a: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	Office: T4-305-1</a:t>
            </a: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	Office Hour: Wed, 9:00AM ~ 11:00AM or by appointment</a:t>
            </a:r>
          </a:p>
          <a:p>
            <a:pPr algn="l"/>
            <a:r>
              <a:rPr lang="zh-TW" altLang="en-US" sz="2000" dirty="0">
                <a:ea typeface="標楷體" panose="03000509000000000000" pitchFamily="65" charset="-120"/>
              </a:rPr>
              <a:t>助教：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0" algn="l"/>
            <a:r>
              <a:rPr lang="en-US" altLang="zh-TW" sz="2000" dirty="0">
                <a:ea typeface="標楷體" panose="03000509000000000000" pitchFamily="65" charset="-120"/>
              </a:rPr>
              <a:t>           </a:t>
            </a:r>
            <a:r>
              <a:rPr lang="zh-TW" altLang="en-US" sz="2000" dirty="0">
                <a:ea typeface="標楷體" panose="03000509000000000000" pitchFamily="65" charset="-120"/>
              </a:rPr>
              <a:t>陳昕璇 </a:t>
            </a:r>
            <a:r>
              <a:rPr lang="en-US" altLang="zh-TW" sz="1800" dirty="0">
                <a:ea typeface="標楷體" panose="03000509000000000000" pitchFamily="65" charset="-120"/>
                <a:hlinkClick r:id="rId4"/>
              </a:rPr>
              <a:t>hsuan7752@gmail.com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algn="l"/>
            <a:r>
              <a:rPr lang="en-US" altLang="zh-TW" sz="1800" dirty="0">
                <a:ea typeface="標楷體" panose="03000509000000000000" pitchFamily="65" charset="-120"/>
              </a:rPr>
              <a:t>            </a:t>
            </a:r>
            <a:r>
              <a:rPr lang="zh-TW" altLang="en-US" sz="2000" dirty="0">
                <a:ea typeface="標楷體" panose="03000509000000000000" pitchFamily="65" charset="-120"/>
              </a:rPr>
              <a:t>廖聖郝 </a:t>
            </a:r>
            <a:r>
              <a:rPr lang="en-US" altLang="zh-TW" sz="2000" dirty="0">
                <a:ea typeface="標楷體" panose="03000509000000000000" pitchFamily="65" charset="-120"/>
                <a:hlinkClick r:id="rId5"/>
              </a:rPr>
              <a:t>frakwu@gmail.com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0" algn="l"/>
            <a:r>
              <a:rPr lang="zh-TW" altLang="en-US" sz="2000" dirty="0">
                <a:ea typeface="標楷體" panose="03000509000000000000" pitchFamily="65" charset="-120"/>
              </a:rPr>
              <a:t>           邱耑萌 </a:t>
            </a:r>
            <a:r>
              <a:rPr lang="en-US" altLang="zh-TW" sz="2000" dirty="0">
                <a:ea typeface="標楷體" panose="03000509000000000000" pitchFamily="65" charset="-120"/>
                <a:hlinkClick r:id="rId6"/>
              </a:rPr>
              <a:t>damoncho510@gmail.com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0" algn="l"/>
            <a:r>
              <a:rPr lang="zh-TW" altLang="en-US" sz="2000" dirty="0">
                <a:ea typeface="標楷體" panose="03000509000000000000" pitchFamily="65" charset="-120"/>
              </a:rPr>
              <a:t>           謝鈞曜 </a:t>
            </a:r>
            <a:r>
              <a:rPr lang="en-US" altLang="zh-TW" sz="2000" dirty="0">
                <a:ea typeface="標楷體" panose="03000509000000000000" pitchFamily="65" charset="-120"/>
                <a:hlinkClick r:id="rId7"/>
              </a:rPr>
              <a:t>b10815044@gapps.ntust.edu.tw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0" algn="l"/>
            <a:r>
              <a:rPr lang="zh-TW" altLang="en-US" sz="2000" dirty="0">
                <a:ea typeface="標楷體" panose="03000509000000000000" pitchFamily="65" charset="-120"/>
              </a:rPr>
              <a:t>           羅文熠 </a:t>
            </a:r>
            <a:r>
              <a:rPr lang="en-US" altLang="zh-TW" sz="2000" dirty="0">
                <a:ea typeface="標楷體" panose="03000509000000000000" pitchFamily="65" charset="-120"/>
                <a:hlinkClick r:id="rId8"/>
              </a:rPr>
              <a:t>B10803040@mail.ntust.edu.tw</a:t>
            </a:r>
            <a:r>
              <a:rPr lang="en-US" altLang="zh-TW" sz="1800" dirty="0">
                <a:ea typeface="標楷體" panose="03000509000000000000" pitchFamily="65" charset="-120"/>
              </a:rPr>
              <a:t>	</a:t>
            </a:r>
          </a:p>
          <a:p>
            <a:pPr lvl="0" algn="l"/>
            <a:r>
              <a:rPr lang="en-US" altLang="zh-TW" sz="1800" dirty="0">
                <a:ea typeface="標楷體" panose="03000509000000000000" pitchFamily="65" charset="-120"/>
              </a:rPr>
              <a:t>              Office: IA-601</a:t>
            </a:r>
          </a:p>
          <a:p>
            <a:pPr lvl="0" algn="l"/>
            <a:r>
              <a:rPr lang="en-US" altLang="zh-TW" sz="1800" dirty="0">
                <a:ea typeface="標楷體" panose="03000509000000000000" pitchFamily="65" charset="-120"/>
              </a:rPr>
              <a:t>              Office Hour: Mon, 3:00PM ~ 5:00PM or by appointment</a:t>
            </a:r>
          </a:p>
        </p:txBody>
      </p:sp>
    </p:spTree>
    <p:extLst>
      <p:ext uri="{BB962C8B-B14F-4D97-AF65-F5344CB8AC3E}">
        <p14:creationId xmlns:p14="http://schemas.microsoft.com/office/powerpoint/2010/main" val="617563705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遊戲設計學程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153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672726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70DF6-9C98-4D49-88C8-CDBC5309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標楷體" panose="03000509000000000000" pitchFamily="65" charset="-120"/>
                <a:hlinkClick r:id="rId2"/>
              </a:rPr>
              <a:t>1-Bit</a:t>
            </a:r>
            <a:r>
              <a:rPr lang="zh-TW" altLang="en-US" dirty="0">
                <a:ea typeface="標楷體" panose="03000509000000000000" pitchFamily="65" charset="-120"/>
                <a:hlinkClick r:id="rId2"/>
              </a:rPr>
              <a:t>尋寶探險 迷宮探索</a:t>
            </a:r>
            <a:r>
              <a:rPr lang="en-US" altLang="zh-TW" dirty="0">
                <a:ea typeface="標楷體" panose="03000509000000000000" pitchFamily="65" charset="-120"/>
                <a:hlinkClick r:id="rId2"/>
              </a:rPr>
              <a:t>RPG</a:t>
            </a:r>
            <a:r>
              <a:rPr lang="zh-TW" altLang="en-US" dirty="0">
                <a:ea typeface="標楷體" panose="03000509000000000000" pitchFamily="65" charset="-120"/>
                <a:hlinkClick r:id="rId2"/>
              </a:rPr>
              <a:t>！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B9C58-CAF9-49CA-8EDC-32796F0A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目標明確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賺多錢越好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闖越多關越好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規則簡單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回合制遊戲操作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碰到敵人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攻擊敵人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血量歸零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死亡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多樣性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隨機生成關卡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多種敵人與行為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隨機的事件與寶箱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41BDC9-085E-4775-98F3-71574ABE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07" y="1923110"/>
            <a:ext cx="4664393" cy="401189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857F14B-AA7B-41E7-A05E-FB5351824E7D}"/>
              </a:ext>
            </a:extLst>
          </p:cNvPr>
          <p:cNvSpPr txBox="1"/>
          <p:nvPr/>
        </p:nvSpPr>
        <p:spPr>
          <a:xfrm>
            <a:off x="7687331" y="14938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遊戲連結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171707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70DF6-9C98-4D49-88C8-CDBC5309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觀察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遊戲所需要的元件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B9C58-CAF9-49CA-8EDC-32796F0A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3657600" cy="5094947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主角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主角會移動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遊戲規則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發生事件時會輸出訊息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主角移動其他生物也會一起動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迷宮產生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迷宮裡不會有封死的房間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Picture 2" descr="https://i2.kknews.cc/large/101900032656dbbd5ed9">
            <a:extLst>
              <a:ext uri="{FF2B5EF4-FFF2-40B4-BE49-F238E27FC236}">
                <a16:creationId xmlns:a16="http://schemas.microsoft.com/office/drawing/2014/main" id="{7CA60BEB-7D33-4AF2-8A04-3250CF5F5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1" b="11818"/>
          <a:stretch/>
        </p:blipFill>
        <p:spPr bwMode="auto">
          <a:xfrm>
            <a:off x="5334000" y="1066800"/>
            <a:ext cx="3352798" cy="5247347"/>
          </a:xfrm>
          <a:prstGeom prst="rect">
            <a:avLst/>
          </a:prstGeom>
          <a:noFill/>
        </p:spPr>
      </p:pic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500A9F20-C6E7-426C-8081-69363C93C754}"/>
              </a:ext>
            </a:extLst>
          </p:cNvPr>
          <p:cNvCxnSpPr>
            <a:cxnSpLocks/>
          </p:cNvCxnSpPr>
          <p:nvPr/>
        </p:nvCxnSpPr>
        <p:spPr bwMode="auto">
          <a:xfrm>
            <a:off x="1524000" y="1447800"/>
            <a:ext cx="5257800" cy="2590800"/>
          </a:xfrm>
          <a:prstGeom prst="bentConnector3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6487214F-F509-443A-A576-198D7D716D7C}"/>
              </a:ext>
            </a:extLst>
          </p:cNvPr>
          <p:cNvCxnSpPr>
            <a:cxnSpLocks/>
          </p:cNvCxnSpPr>
          <p:nvPr/>
        </p:nvCxnSpPr>
        <p:spPr bwMode="auto">
          <a:xfrm>
            <a:off x="2286000" y="4572000"/>
            <a:ext cx="3505200" cy="838200"/>
          </a:xfrm>
          <a:prstGeom prst="bentConnector3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7744011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26DE5-50D1-4095-817C-13870982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觀察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遊戲所需要的元件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2187DF9-8E6E-4722-8E81-F0B4944D3B1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81000" y="1219200"/>
            <a:ext cx="5181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TW" altLang="en-US" sz="24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迷宮生物</a:t>
            </a:r>
            <a:endParaRPr lang="en-US" altLang="zh-TW" sz="24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生物遇到主角會攻擊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</a:p>
          <a:p>
            <a:r>
              <a:rPr lang="zh-TW" altLang="en-US" sz="24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迷宮物體與陷阱事件</a:t>
            </a:r>
            <a:endParaRPr lang="en-US" altLang="zh-TW" sz="24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碰</a:t>
            </a:r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到開關出口會顯現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</a:p>
          <a:p>
            <a:r>
              <a:rPr lang="zh-TW" altLang="en-US" sz="24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其他遊戲機制與功能</a:t>
            </a:r>
            <a:endParaRPr lang="en-US" altLang="zh-TW" sz="24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中自動存讀檔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8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Picture 2" descr="https://i2.kknews.cc/large/101900032656dbbd5ed9">
            <a:extLst>
              <a:ext uri="{FF2B5EF4-FFF2-40B4-BE49-F238E27FC236}">
                <a16:creationId xmlns:a16="http://schemas.microsoft.com/office/drawing/2014/main" id="{9C8110F0-E8DC-45AB-B371-5DC6E1E12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1" b="11818"/>
          <a:stretch/>
        </p:blipFill>
        <p:spPr bwMode="auto">
          <a:xfrm>
            <a:off x="5562602" y="1033926"/>
            <a:ext cx="3352798" cy="5247347"/>
          </a:xfrm>
          <a:prstGeom prst="rect">
            <a:avLst/>
          </a:prstGeom>
          <a:noFill/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873ED746-AAE4-4292-A473-4DAA0BE8A2AA}"/>
              </a:ext>
            </a:extLst>
          </p:cNvPr>
          <p:cNvCxnSpPr>
            <a:cxnSpLocks/>
          </p:cNvCxnSpPr>
          <p:nvPr/>
        </p:nvCxnSpPr>
        <p:spPr bwMode="auto">
          <a:xfrm>
            <a:off x="2209800" y="1447800"/>
            <a:ext cx="4724400" cy="1524000"/>
          </a:xfrm>
          <a:prstGeom prst="bentConnector3">
            <a:avLst>
              <a:gd name="adj1" fmla="val 78065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4DD48C2A-8DB6-4063-AF58-16B992ECAEB0}"/>
              </a:ext>
            </a:extLst>
          </p:cNvPr>
          <p:cNvCxnSpPr>
            <a:cxnSpLocks/>
          </p:cNvCxnSpPr>
          <p:nvPr/>
        </p:nvCxnSpPr>
        <p:spPr bwMode="auto">
          <a:xfrm>
            <a:off x="3733800" y="2971800"/>
            <a:ext cx="3505200" cy="1981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23345064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70DF6-9C98-4D49-88C8-CDBC5309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觀察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元件對應的</a:t>
            </a:r>
            <a:r>
              <a:rPr lang="en-US" altLang="zh-TW" dirty="0">
                <a:ea typeface="標楷體" panose="03000509000000000000" pitchFamily="65" charset="-120"/>
              </a:rPr>
              <a:t>C++</a:t>
            </a:r>
            <a:r>
              <a:rPr lang="zh-TW" altLang="en-US" dirty="0">
                <a:ea typeface="標楷體" panose="03000509000000000000" pitchFamily="65" charset="-120"/>
              </a:rPr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B9C58-CAF9-49CA-8EDC-32796F0A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7924800" cy="525780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主角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要如何取得輸入操作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怎麼得知主角哪個方向移動會撞牆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……?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遊戲規則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如何輸出事件訊息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  <a:r>
              <a:rPr lang="zh-TW" altLang="en-US" sz="2000" dirty="0">
                <a:ea typeface="標楷體" panose="03000509000000000000" pitchFamily="65" charset="-120"/>
              </a:rPr>
              <a:t> 如何處理多項訊息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怎麼知道遊戲進下一關或結束</a:t>
            </a:r>
            <a:r>
              <a:rPr lang="en-US" altLang="zh-TW" sz="2000" dirty="0"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……?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迷宮產生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如何產生四處通達的迷宮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……?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Picture 2" descr="https://i2.kknews.cc/large/101900032656dbbd5ed9">
            <a:extLst>
              <a:ext uri="{FF2B5EF4-FFF2-40B4-BE49-F238E27FC236}">
                <a16:creationId xmlns:a16="http://schemas.microsoft.com/office/drawing/2014/main" id="{7CA60BEB-7D33-4AF2-8A04-3250CF5F5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1" b="11818"/>
          <a:stretch/>
        </p:blipFill>
        <p:spPr bwMode="auto">
          <a:xfrm>
            <a:off x="5795196" y="1238250"/>
            <a:ext cx="3120204" cy="4883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2019799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F462904-E50D-4725-9FE0-96BAB69C162C}"/>
              </a:ext>
            </a:extLst>
          </p:cNvPr>
          <p:cNvSpPr txBox="1">
            <a:spLocks/>
          </p:cNvSpPr>
          <p:nvPr/>
        </p:nvSpPr>
        <p:spPr bwMode="auto">
          <a:xfrm>
            <a:off x="228600" y="1143000"/>
            <a:ext cx="89154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TW" altLang="en-US" sz="2400" kern="0" dirty="0">
                <a:ea typeface="標楷體" panose="03000509000000000000" pitchFamily="65" charset="-120"/>
              </a:rPr>
              <a:t>迷宮生物</a:t>
            </a:r>
            <a:endParaRPr lang="en-US" altLang="zh-TW" sz="2400" kern="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kern="0" dirty="0">
                <a:ea typeface="標楷體" panose="03000509000000000000" pitchFamily="65" charset="-120"/>
              </a:rPr>
              <a:t>生物要怎麼判斷主角的方位</a:t>
            </a:r>
            <a:r>
              <a:rPr lang="en-US" altLang="zh-TW" sz="2000" kern="0" dirty="0">
                <a:ea typeface="標楷體" panose="03000509000000000000" pitchFamily="65" charset="-120"/>
              </a:rPr>
              <a:t>?</a:t>
            </a:r>
            <a:r>
              <a:rPr lang="zh-TW" altLang="en-US" sz="2000" kern="0" dirty="0">
                <a:ea typeface="標楷體" panose="03000509000000000000" pitchFamily="65" charset="-120"/>
              </a:rPr>
              <a:t> </a:t>
            </a:r>
            <a:endParaRPr lang="en-US" altLang="zh-TW" sz="2000" kern="0" dirty="0"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……?</a:t>
            </a:r>
          </a:p>
          <a:p>
            <a:r>
              <a:rPr lang="zh-TW" altLang="en-US" sz="2400" kern="0" dirty="0">
                <a:ea typeface="標楷體" panose="03000509000000000000" pitchFamily="65" charset="-120"/>
              </a:rPr>
              <a:t>迷宮物體與陷阱事件</a:t>
            </a:r>
            <a:endParaRPr lang="en-US" altLang="zh-TW" sz="2400" kern="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kern="0" dirty="0">
                <a:ea typeface="標楷體" panose="03000509000000000000" pitchFamily="65" charset="-120"/>
              </a:rPr>
              <a:t>如何判定主角站到陷阱或開關上</a:t>
            </a:r>
            <a:r>
              <a:rPr lang="en-US" altLang="zh-TW" sz="2000" kern="0" dirty="0"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……?</a:t>
            </a:r>
          </a:p>
          <a:p>
            <a:r>
              <a:rPr lang="zh-TW" altLang="en-US" sz="2400" kern="0" dirty="0">
                <a:ea typeface="標楷體" panose="03000509000000000000" pitchFamily="65" charset="-120"/>
              </a:rPr>
              <a:t>其他遊戲機制與功能</a:t>
            </a:r>
          </a:p>
          <a:p>
            <a:pPr lvl="1"/>
            <a:r>
              <a:rPr lang="zh-TW" altLang="en-US" sz="2000" kern="0" dirty="0">
                <a:ea typeface="標楷體" panose="03000509000000000000" pitchFamily="65" charset="-120"/>
              </a:rPr>
              <a:t>遊戲如何存檔</a:t>
            </a:r>
            <a:r>
              <a:rPr lang="en-US" altLang="zh-TW" sz="2000" kern="0" dirty="0"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……?</a:t>
            </a:r>
            <a:endParaRPr lang="en-US" altLang="zh-TW" sz="2000" kern="0" dirty="0">
              <a:ea typeface="標楷體" panose="03000509000000000000" pitchFamily="65" charset="-120"/>
            </a:endParaRPr>
          </a:p>
          <a:p>
            <a:pPr lvl="1"/>
            <a:endParaRPr lang="en-US" altLang="zh-TW" sz="2000" kern="0" dirty="0"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8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B70DF6-9C98-4D49-88C8-CDBC5309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觀察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元件對應的</a:t>
            </a:r>
            <a:r>
              <a:rPr lang="en-US" altLang="zh-TW" dirty="0">
                <a:ea typeface="標楷體" panose="03000509000000000000" pitchFamily="65" charset="-120"/>
              </a:rPr>
              <a:t>C++</a:t>
            </a:r>
            <a:r>
              <a:rPr lang="zh-TW" altLang="en-US" dirty="0">
                <a:ea typeface="標楷體" panose="03000509000000000000" pitchFamily="65" charset="-120"/>
              </a:rPr>
              <a:t>功能</a:t>
            </a:r>
          </a:p>
        </p:txBody>
      </p:sp>
      <p:pic>
        <p:nvPicPr>
          <p:cNvPr id="4" name="Picture 2" descr="https://i2.kknews.cc/large/101900032656dbbd5ed9">
            <a:extLst>
              <a:ext uri="{FF2B5EF4-FFF2-40B4-BE49-F238E27FC236}">
                <a16:creationId xmlns:a16="http://schemas.microsoft.com/office/drawing/2014/main" id="{7CA60BEB-7D33-4AF2-8A04-3250CF5F5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1" b="11818"/>
          <a:stretch/>
        </p:blipFill>
        <p:spPr bwMode="auto">
          <a:xfrm>
            <a:off x="5562600" y="1295400"/>
            <a:ext cx="3211244" cy="5025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975075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專案練習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ea typeface="Tahoma" panose="020B0604030504040204" pitchFamily="34" charset="0"/>
              </a:rPr>
              <a:t>Dungeon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地域生存遊戲。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以玩家與怪物、物件互動為基底。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關卡型遊戲。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CD73F2-1649-D241-B9DD-2493515226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10" y="1371600"/>
            <a:ext cx="3357095" cy="24574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4332EB9-F7E7-5541-870C-3DAE484B8D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341401"/>
            <a:ext cx="3499104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291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修課須知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修課優先順序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適用正課及實習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):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資工系大一學生。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資工系大四以上學生。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電資不分系及全校不分系大一學生。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資工系大二及大三學生。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電資不分系及全校不分系主修資工大二及大三學生</a:t>
            </a:r>
            <a:r>
              <a:rPr lang="en-US" altLang="zh-TW" sz="2200" dirty="0"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ea typeface="標楷體" panose="03000509000000000000" pitchFamily="65" charset="-120"/>
              </a:rPr>
              <a:t>提出證明</a:t>
            </a:r>
            <a:r>
              <a:rPr lang="en-US" altLang="zh-TW" sz="2200" dirty="0"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ea typeface="標楷體" panose="03000509000000000000" pitchFamily="65" charset="-120"/>
              </a:rPr>
              <a:t>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雙主修資工大二及大三學生</a:t>
            </a:r>
            <a:r>
              <a:rPr lang="en-US" altLang="zh-TW" sz="2200" dirty="0"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ea typeface="標楷體" panose="03000509000000000000" pitchFamily="65" charset="-120"/>
              </a:rPr>
              <a:t>提出證明</a:t>
            </a:r>
            <a:r>
              <a:rPr lang="en-US" altLang="zh-TW" sz="2200" dirty="0"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ea typeface="標楷體" panose="03000509000000000000" pitchFamily="65" charset="-120"/>
              </a:rPr>
              <a:t>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其它。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若非重修生，需有修正課才可修實習課。</a:t>
            </a:r>
            <a:endParaRPr lang="en-US" altLang="zh-TW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2/23 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實習課統一做正課及實習課加簽，須提出證明者請備妥證明文件</a:t>
            </a:r>
            <a:endParaRPr lang="en-US" altLang="zh-TW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lvl="1"/>
            <a:endParaRPr lang="en-US" altLang="zh-TW" sz="22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693900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正課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ea typeface="標楷體" panose="03000509000000000000" pitchFamily="65" charset="-120"/>
              </a:rPr>
              <a:t>教室</a:t>
            </a:r>
            <a:r>
              <a:rPr lang="en-US" altLang="zh-TW" sz="2200" dirty="0"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ea typeface="標楷體" panose="03000509000000000000" pitchFamily="65" charset="-120"/>
              </a:rPr>
              <a:t>TR-409-1</a:t>
            </a:r>
            <a:endParaRPr lang="en-US" altLang="zh-TW" dirty="0"/>
          </a:p>
          <a:p>
            <a:pPr lvl="1"/>
            <a:r>
              <a:rPr lang="zh-TW" altLang="en-US" sz="2200" dirty="0">
                <a:ea typeface="標楷體" panose="03000509000000000000" pitchFamily="65" charset="-120"/>
              </a:rPr>
              <a:t>時間</a:t>
            </a:r>
            <a:r>
              <a:rPr lang="en-US" altLang="zh-TW" sz="2200" dirty="0"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ea typeface="標楷體" panose="03000509000000000000" pitchFamily="65" charset="-120"/>
              </a:rPr>
              <a:t>Tue. 13:20 ~ 16:20 (T6.7.8)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實習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ea typeface="標楷體" panose="03000509000000000000" pitchFamily="65" charset="-120"/>
              </a:rPr>
              <a:t>教室</a:t>
            </a:r>
            <a:r>
              <a:rPr lang="en-US" altLang="zh-TW" sz="2200" dirty="0"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ea typeface="標楷體" panose="03000509000000000000" pitchFamily="65" charset="-120"/>
              </a:rPr>
              <a:t>RB-508</a:t>
            </a:r>
            <a:r>
              <a:rPr lang="zh-TW" altLang="en-US" sz="2200" dirty="0"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ea typeface="標楷體" panose="03000509000000000000" pitchFamily="65" charset="-120"/>
              </a:rPr>
              <a:t> LB-001</a:t>
            </a:r>
            <a:r>
              <a:rPr lang="zh-TW" altLang="en-US" sz="2200" dirty="0">
                <a:ea typeface="標楷體" panose="03000509000000000000" pitchFamily="65" charset="-120"/>
              </a:rPr>
              <a:t> 、</a:t>
            </a:r>
            <a:r>
              <a:rPr lang="en-US" altLang="zh-TW" sz="2200" dirty="0">
                <a:ea typeface="標楷體" panose="03000509000000000000" pitchFamily="65" charset="-120"/>
              </a:rPr>
              <a:t> RB-504 </a:t>
            </a:r>
          </a:p>
          <a:p>
            <a:pPr lvl="1"/>
            <a:r>
              <a:rPr lang="zh-TW" altLang="en-US" sz="2200" dirty="0">
                <a:ea typeface="標楷體" panose="03000509000000000000" pitchFamily="65" charset="-120"/>
              </a:rPr>
              <a:t>時間</a:t>
            </a:r>
            <a:r>
              <a:rPr lang="en-US" altLang="zh-TW" sz="2200" dirty="0">
                <a:ea typeface="標楷體" panose="03000509000000000000" pitchFamily="65" charset="-120"/>
              </a:rPr>
              <a:t>: Thu. 13:20 ~ 16:20 (R6.7.8)</a:t>
            </a:r>
          </a:p>
          <a:p>
            <a:r>
              <a:rPr lang="en-US" altLang="zh-TW" sz="2600" dirty="0">
                <a:solidFill>
                  <a:srgbClr val="FF0000"/>
                </a:solidFill>
                <a:ea typeface="標楷體" panose="03000509000000000000" pitchFamily="65" charset="-120"/>
              </a:rPr>
              <a:t>2/23 </a:t>
            </a:r>
            <a:r>
              <a:rPr lang="zh-TW" altLang="en-US" sz="2600" dirty="0">
                <a:solidFill>
                  <a:srgbClr val="FF0000"/>
                </a:solidFill>
                <a:ea typeface="標楷體" panose="03000509000000000000" pitchFamily="65" charset="-120"/>
              </a:rPr>
              <a:t>實習課資工系大一在 </a:t>
            </a:r>
            <a:r>
              <a:rPr lang="en-US" altLang="zh-TW" sz="2600" dirty="0">
                <a:solidFill>
                  <a:srgbClr val="FF0000"/>
                </a:solidFill>
                <a:ea typeface="標楷體" panose="03000509000000000000" pitchFamily="65" charset="-120"/>
              </a:rPr>
              <a:t>LB-001 </a:t>
            </a:r>
            <a:r>
              <a:rPr lang="zh-TW" altLang="en-US" sz="2600" dirty="0">
                <a:solidFill>
                  <a:srgbClr val="FF0000"/>
                </a:solidFill>
                <a:ea typeface="標楷體" panose="03000509000000000000" pitchFamily="65" charset="-120"/>
              </a:rPr>
              <a:t>上課，其餘人去</a:t>
            </a:r>
            <a:r>
              <a:rPr lang="en-US" altLang="zh-TW" sz="2600" dirty="0">
                <a:solidFill>
                  <a:srgbClr val="FF0000"/>
                </a:solidFill>
                <a:ea typeface="標楷體" panose="03000509000000000000" pitchFamily="65" charset="-120"/>
              </a:rPr>
              <a:t>RB-508</a:t>
            </a:r>
            <a:r>
              <a:rPr lang="zh-TW" altLang="en-US" sz="2600" dirty="0">
                <a:solidFill>
                  <a:srgbClr val="FF0000"/>
                </a:solidFill>
                <a:ea typeface="標楷體" panose="03000509000000000000" pitchFamily="65" charset="-120"/>
              </a:rPr>
              <a:t>。</a:t>
            </a:r>
            <a:endParaRPr lang="en-US" altLang="zh-TW" sz="2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en-US" altLang="zh-TW" sz="2600" dirty="0">
                <a:ea typeface="標楷體" panose="03000509000000000000" pitchFamily="65" charset="-120"/>
              </a:rPr>
              <a:t>3/2</a:t>
            </a:r>
            <a:r>
              <a:rPr lang="zh-TW" altLang="en-US" sz="2600" dirty="0">
                <a:ea typeface="標楷體" panose="03000509000000000000" pitchFamily="65" charset="-120"/>
              </a:rPr>
              <a:t> 後實習課會分配上課教室。</a:t>
            </a:r>
            <a:endParaRPr lang="en-US" altLang="zh-TW" sz="2600" dirty="0">
              <a:ea typeface="標楷體" panose="03000509000000000000" pitchFamily="65" charset="-120"/>
            </a:endParaRPr>
          </a:p>
          <a:p>
            <a:endParaRPr lang="en-US" altLang="zh-TW" sz="2600" dirty="0">
              <a:ea typeface="標楷體" panose="03000509000000000000" pitchFamily="65" charset="-120"/>
            </a:endParaRPr>
          </a:p>
          <a:p>
            <a:pPr lvl="1"/>
            <a:endParaRPr lang="en-US" altLang="zh-TW" sz="22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24220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學生調查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連結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34A9AB-F7FC-7A41-86D2-D4C40672B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22"/>
          <a:stretch/>
        </p:blipFill>
        <p:spPr>
          <a:xfrm>
            <a:off x="495298" y="2114550"/>
            <a:ext cx="4343402" cy="3657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910DEC2-BA52-4576-A1A5-EA520EEC0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1100" y="2057400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0445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03/02</a:t>
            </a:r>
            <a:r>
              <a:rPr lang="zh-TW" altLang="en-US" dirty="0">
                <a:ea typeface="標楷體" panose="03000509000000000000" pitchFamily="65" charset="-120"/>
              </a:rPr>
              <a:t>考前測試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時間</a:t>
            </a:r>
            <a:r>
              <a:rPr lang="en-US" altLang="zh-TW" sz="2400" dirty="0">
                <a:ea typeface="標楷體" panose="03000509000000000000" pitchFamily="65" charset="-120"/>
              </a:rPr>
              <a:t>:13:20 ~ 16:30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地點</a:t>
            </a:r>
            <a:r>
              <a:rPr lang="en-US" altLang="zh-TW" sz="2400" dirty="0">
                <a:ea typeface="標楷體" panose="03000509000000000000" pitchFamily="65" charset="-120"/>
              </a:rPr>
              <a:t>:LB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若是人數太多，以登記時間為優先。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  <a:hlinkClick r:id="rId3"/>
              </a:rPr>
              <a:t>連結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en-US" altLang="zh-TW" sz="2400" dirty="0">
                <a:ea typeface="標楷體" panose="03000509000000000000" pitchFamily="65" charset="-120"/>
              </a:rPr>
              <a:t>2/28(</a:t>
            </a:r>
            <a:r>
              <a:rPr lang="zh-TW" altLang="en-US" sz="2400" dirty="0">
                <a:ea typeface="標楷體" panose="03000509000000000000" pitchFamily="65" charset="-120"/>
              </a:rPr>
              <a:t>二</a:t>
            </a:r>
            <a:r>
              <a:rPr lang="en-US" altLang="zh-TW" sz="2400" dirty="0">
                <a:ea typeface="標楷體" panose="03000509000000000000" pitchFamily="65" charset="-120"/>
              </a:rPr>
              <a:t>) 23:59 </a:t>
            </a:r>
            <a:r>
              <a:rPr lang="zh-TW" altLang="en-US" sz="2400" dirty="0">
                <a:ea typeface="標楷體" panose="03000509000000000000" pitchFamily="65" charset="-120"/>
              </a:rPr>
              <a:t>登記截止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預試通過者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可</a:t>
            </a:r>
            <a:r>
              <a:rPr lang="zh-TW" altLang="en-US" sz="2400" dirty="0">
                <a:ea typeface="標楷體" panose="03000509000000000000" pitchFamily="65" charset="-120"/>
              </a:rPr>
              <a:t>透過額外指派專案抵免學期成績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8D731D-7C6F-46B4-842B-D79207DA8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3098" y="401887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1055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This Note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Course overview</a:t>
            </a:r>
          </a:p>
          <a:p>
            <a:r>
              <a:rPr lang="en-US" altLang="zh-TW" sz="2400" dirty="0">
                <a:ea typeface="新細明體" pitchFamily="18" charset="-120"/>
              </a:rPr>
              <a:t>Administrative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1087766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Programming Languages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2895600" cy="4648200"/>
          </a:xfrm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Java, C, C++… are the top.</a:t>
            </a:r>
          </a:p>
        </p:txBody>
      </p:sp>
      <p:pic>
        <p:nvPicPr>
          <p:cNvPr id="6" name="Picture 3" descr="D:\prog-langu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200150"/>
            <a:ext cx="59055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op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62218"/>
            <a:ext cx="513521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7863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Language Evolution</a:t>
            </a:r>
          </a:p>
        </p:txBody>
      </p:sp>
      <p:pic>
        <p:nvPicPr>
          <p:cNvPr id="3" name="Picture 2" descr="D:\ofrmwr4zn4vjabzbak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66329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21932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13488</TotalTime>
  <Words>1276</Words>
  <Application>Microsoft Office PowerPoint</Application>
  <PresentationFormat>如螢幕大小 (4:3)</PresentationFormat>
  <Paragraphs>247</Paragraphs>
  <Slides>26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Quattrocento Sans</vt:lpstr>
      <vt:lpstr>標楷體</vt:lpstr>
      <vt:lpstr>Arial</vt:lpstr>
      <vt:lpstr>Arial Narrow</vt:lpstr>
      <vt:lpstr>Calibri</vt:lpstr>
      <vt:lpstr>Lora</vt:lpstr>
      <vt:lpstr>Times New Roman</vt:lpstr>
      <vt:lpstr>TS006256058</vt:lpstr>
      <vt:lpstr>Object Oriented Programming  (物件導向程式設計)</vt:lpstr>
      <vt:lpstr>Object Oriented Programming  (物件導向程式設計)</vt:lpstr>
      <vt:lpstr>修課須知</vt:lpstr>
      <vt:lpstr>課程資訊</vt:lpstr>
      <vt:lpstr>學生調查</vt:lpstr>
      <vt:lpstr>03/02考前測試</vt:lpstr>
      <vt:lpstr>This Note</vt:lpstr>
      <vt:lpstr>Common Programming Languages</vt:lpstr>
      <vt:lpstr>Programming Language Evolution</vt:lpstr>
      <vt:lpstr>How to Choose</vt:lpstr>
      <vt:lpstr>Why C++</vt:lpstr>
      <vt:lpstr>Why Learning OOP?</vt:lpstr>
      <vt:lpstr>What is OOP?</vt:lpstr>
      <vt:lpstr>Grading</vt:lpstr>
      <vt:lpstr>Text book</vt:lpstr>
      <vt:lpstr>Programming Assignments</vt:lpstr>
      <vt:lpstr>Syllabus</vt:lpstr>
      <vt:lpstr>Syllabus</vt:lpstr>
      <vt:lpstr>Admin Questions?</vt:lpstr>
      <vt:lpstr>遊戲設計學程</vt:lpstr>
      <vt:lpstr>1-Bit尋寶探險 迷宮探索RPG！</vt:lpstr>
      <vt:lpstr>觀察:遊戲所需要的元件</vt:lpstr>
      <vt:lpstr>觀察:遊戲所需要的元件</vt:lpstr>
      <vt:lpstr>觀察:元件對應的C++功能</vt:lpstr>
      <vt:lpstr>觀察:元件對應的C++功能</vt:lpstr>
      <vt:lpstr>專案練習: Dungeon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ChiaHsing</cp:lastModifiedBy>
  <cp:revision>316</cp:revision>
  <cp:lastPrinted>1601-01-01T00:00:00Z</cp:lastPrinted>
  <dcterms:created xsi:type="dcterms:W3CDTF">2011-08-24T02:40:02Z</dcterms:created>
  <dcterms:modified xsi:type="dcterms:W3CDTF">2023-02-20T06:38:26Z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