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0"/>
  </p:notesMasterIdLst>
  <p:sldIdLst>
    <p:sldId id="256" r:id="rId2"/>
    <p:sldId id="30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9" r:id="rId11"/>
    <p:sldId id="300" r:id="rId12"/>
    <p:sldId id="264" r:id="rId13"/>
    <p:sldId id="304" r:id="rId14"/>
    <p:sldId id="265" r:id="rId15"/>
    <p:sldId id="266" r:id="rId16"/>
    <p:sldId id="267" r:id="rId17"/>
    <p:sldId id="268" r:id="rId18"/>
    <p:sldId id="269" r:id="rId19"/>
    <p:sldId id="270" r:id="rId20"/>
    <p:sldId id="301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6" r:id="rId37"/>
    <p:sldId id="297" r:id="rId38"/>
    <p:sldId id="298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>
    <p:extLst/>
  </p:cmAuthor>
  <p:cmAuthor id="2" name="Yu-Chi" initials="Y" lastIdx="0" clrIdx="1"/>
  <p:cmAuthor id="3" name="CGAL" initials="C" lastIdx="7" clrIdx="2">
    <p:extLst>
      <p:ext uri="{19B8F6BF-5375-455C-9EA6-DF929625EA0E}">
        <p15:presenceInfo xmlns:p15="http://schemas.microsoft.com/office/powerpoint/2012/main" userId="CG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60"/>
  </p:normalViewPr>
  <p:slideViewPr>
    <p:cSldViewPr>
      <p:cViewPr varScale="1">
        <p:scale>
          <a:sx n="91" d="100"/>
          <a:sy n="91" d="100"/>
        </p:scale>
        <p:origin x="84" y="14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F7D2A5-7C84-4569-9490-69BFF1AEBF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2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C8816F-52A1-4212-B39D-80FADBCA14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352727-F7C7-4351-A5D2-08106D8C477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33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Literal = constant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1D4A1C-C79E-4679-B030-5CA73E0E3F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3738B4-7FDF-46B9-909F-3C3BAA3F3D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38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41236A-8AD7-49C5-869C-639FF505E4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03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D0375-1BB1-4CA2-A19F-54D9F23CA5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54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FF395D-7381-4C26-AC63-7E27712BF3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C17DBE-5D23-4B8A-8F76-0BC584D8C1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54B687-778A-45D5-B5D1-18B0EF7753E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1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2DBA8A-2570-448A-BD88-0B1584539E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9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設計一個主角會需要那些參數</a:t>
            </a:r>
            <a:r>
              <a:rPr lang="en-US" altLang="zh-TW" sz="2000" dirty="0">
                <a:ea typeface="標楷體" panose="03000509000000000000" pitchFamily="65" charset="-120"/>
              </a:rPr>
              <a:t>?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ea typeface="標楷體" panose="03000509000000000000" pitchFamily="65" charset="-120"/>
              </a:rPr>
              <a:t>血量。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ea typeface="標楷體" panose="03000509000000000000" pitchFamily="65" charset="-120"/>
              </a:rPr>
              <a:t>經驗值。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pPr lvl="2"/>
            <a:r>
              <a:rPr lang="en-US" altLang="zh-TW" sz="1800" dirty="0">
                <a:ea typeface="標楷體" panose="03000509000000000000" pitchFamily="65" charset="-120"/>
              </a:rPr>
              <a:t>…</a:t>
            </a: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這些參數又需要那些型別</a:t>
            </a:r>
            <a:r>
              <a:rPr lang="en-US" altLang="zh-TW" sz="2000" dirty="0">
                <a:ea typeface="標楷體" panose="03000509000000000000" pitchFamily="65" charset="-120"/>
              </a:rPr>
              <a:t>?</a:t>
            </a: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這些參數又會在那些機制中用到</a:t>
            </a:r>
            <a:r>
              <a:rPr lang="en-US" altLang="zh-TW" sz="2000" dirty="0">
                <a:ea typeface="標楷體" panose="03000509000000000000" pitchFamily="65" charset="-120"/>
              </a:rPr>
              <a:t>?</a:t>
            </a:r>
            <a:r>
              <a:rPr lang="zh-TW" altLang="en-US" sz="2000" dirty="0">
                <a:ea typeface="標楷體" panose="03000509000000000000" pitchFamily="65" charset="-120"/>
              </a:rPr>
              <a:t> 如何使用</a:t>
            </a:r>
            <a:r>
              <a:rPr lang="en-US" altLang="zh-TW" sz="2000" dirty="0">
                <a:ea typeface="標楷體" panose="03000509000000000000" pitchFamily="65" charset="-120"/>
              </a:rPr>
              <a:t>?</a:t>
            </a:r>
          </a:p>
          <a:p>
            <a:pPr lvl="2"/>
            <a:r>
              <a:rPr lang="zh-TW" altLang="en-US" sz="1800" dirty="0">
                <a:ea typeface="標楷體" panose="03000509000000000000" pitchFamily="65" charset="-120"/>
              </a:rPr>
              <a:t>打怪時經驗值會增加。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ea typeface="標楷體" panose="03000509000000000000" pitchFamily="65" charset="-120"/>
              </a:rPr>
              <a:t>經驗值滿時會歸零並使等級提升。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pPr lvl="2"/>
            <a:r>
              <a:rPr lang="en-US" altLang="zh-TW" sz="1800" dirty="0">
                <a:ea typeface="標楷體" panose="03000509000000000000" pitchFamily="65" charset="-120"/>
              </a:rPr>
              <a:t>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309EE-B3A9-42DF-9CD1-52B1260DB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7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9F81E9-13C1-4EBD-83D3-C426AA4C15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98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9CC1F5-E99F-4F02-B9A1-898FF91C3E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0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FFE7F7-08ED-4518-B9B2-A010A2F2CE6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58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984750-FECF-404D-ACB0-C229F0DC18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5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7F3D50-3C76-4793-B8E2-59953DC71C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07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8745BF-38CF-43FF-8F46-AD482F0B44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47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667B4F-897E-4E92-964E-AD11D073BA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26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79EA80-6229-4241-9CEC-8148B3EDEB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7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96BC48-549C-4A1E-8B7C-9720A849E4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3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8CB39D-8A12-4C24-BBF6-A14FB81364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3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B0A9A1-4478-4D46-92CF-D4C31E8E22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9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3E353-7741-497E-AF8D-6F7D566271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4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ED01BB-A78E-4309-8136-61B80769A5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07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DD028D-31F1-44C3-B4A4-84057DFAA09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4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CEF201-6809-42C3-AAE6-A697A7D3EF8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0B0112-B5E9-4991-8F8D-A96A639F9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9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9A290B-635B-4433-A418-6F4A52118C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110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6354C8-D009-4187-A6F0-881FD747FB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87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4868B9-5160-4A76-97C2-F94D04A0B7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532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2BE2B5-C181-4FEB-8303-D1054F3BCDC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9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81DDCF-126E-46AC-B788-2397D89D5C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2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C2418D-60B5-4D7F-9BE6-98F2283BF8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41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94FCBD-0192-470F-9442-89D06DFDF4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4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F0B539-C5F1-4716-91AB-C8D595BADB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EFA70-DADF-4C04-9009-33D8F1AB6C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05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8E1C95-28C4-4E3A-90F9-9930097F68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7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Identifier: the name of a variable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8471A5-B305-41C2-96EA-7CF3CC9F6D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2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C4A176-C596-4051-8B77-3F535D61D7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4DA0D3-AC0A-44AE-B6D4-93D3D1C724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5FD65787-ACBC-4BFA-B6EC-FF967E12EE58}" type="datetime1">
              <a:rPr lang="en-US" altLang="zh-TW" smtClean="0"/>
              <a:t>2/11/2023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BAFA5-5425-465B-99CE-1E15E2A574E5}" type="datetime1">
              <a:rPr lang="en-US" altLang="zh-TW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F5A73-6E3C-441A-B1C5-4D9DD59A2D1A}" type="datetime1">
              <a:rPr lang="en-US" altLang="zh-TW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B6520-81C8-4203-98F1-B31BE8D55FD6}" type="datetime1">
              <a:rPr lang="en-US" altLang="zh-TW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94D8F-F8C9-4FA3-8E24-BC2B4A1CBC88}" type="datetime1">
              <a:rPr lang="en-US" altLang="zh-TW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0DA87-AFD6-47DD-8529-59CF9E9B24AF}" type="datetime1">
              <a:rPr lang="en-US" altLang="zh-TW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6338-3923-42EC-869B-1D6006AD58CD}" type="datetime1">
              <a:rPr lang="en-US" altLang="zh-TW" smtClean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BFF67-F2D6-4F9B-A15A-7BEBC6557514}" type="datetime1">
              <a:rPr lang="en-US" altLang="zh-TW" smtClean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B029D-C8DE-4AB8-9BB5-A2D18FA4949C}" type="datetime1">
              <a:rPr lang="en-US" altLang="zh-TW" smtClean="0"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C76E5-DC6D-401C-8597-53D6D2B06CCB}" type="datetime1">
              <a:rPr lang="en-US" altLang="zh-TW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30D12-7682-4849-A507-DB00BD118685}" type="datetime1">
              <a:rPr lang="en-US" altLang="zh-TW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046566CA-1689-410E-9C6F-367B4602FE16}" type="datetime1">
              <a:rPr lang="en-US" altLang="zh-TW" smtClean="0"/>
              <a:t>2/11/2023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Typede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C++ Basics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715000" y="6427788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 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Fixed Width Integer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838" y="1219200"/>
            <a:ext cx="8327923" cy="426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7398" y="5486400"/>
            <a:ext cx="6499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problem of variable integer sizes for different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“</a:t>
            </a:r>
            <a:r>
              <a:rPr lang="en-US" altLang="zh-TW" dirty="0">
                <a:hlinkClick r:id="rId3"/>
              </a:rPr>
              <a:t>t</a:t>
            </a:r>
            <a:r>
              <a:rPr lang="zh-TW" altLang="en-US" dirty="0">
                <a:hlinkClick r:id="rId3"/>
              </a:rPr>
              <a:t>ypedef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NewTpye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;” for create new type.</a:t>
            </a:r>
          </a:p>
        </p:txBody>
      </p:sp>
      <p:sp>
        <p:nvSpPr>
          <p:cNvPr id="7" name="矩形 6"/>
          <p:cNvSpPr/>
          <p:nvPr/>
        </p:nvSpPr>
        <p:spPr>
          <a:xfrm>
            <a:off x="4495800" y="610766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90237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C++11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</a:p>
          <a:p>
            <a:pPr lvl="1"/>
            <a:r>
              <a:rPr lang="en-US" sz="2000" dirty="0"/>
              <a:t>Deduces the type of the variable </a:t>
            </a:r>
            <a:r>
              <a:rPr lang="en-US" sz="2000" dirty="0">
                <a:solidFill>
                  <a:srgbClr val="FF0000"/>
                </a:solidFill>
              </a:rPr>
              <a:t>based on the expression</a:t>
            </a:r>
            <a:r>
              <a:rPr lang="en-US" sz="2000" dirty="0"/>
              <a:t> on the right side of the assignment statement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distance = expression;</a:t>
            </a:r>
          </a:p>
          <a:p>
            <a:pPr lvl="1"/>
            <a:r>
              <a:rPr lang="en-US" sz="2000" dirty="0"/>
              <a:t>More useful later when we have </a:t>
            </a:r>
            <a:r>
              <a:rPr lang="en-US" sz="2000" dirty="0">
                <a:solidFill>
                  <a:srgbClr val="FF0000"/>
                </a:solidFill>
              </a:rPr>
              <a:t>verbose</a:t>
            </a:r>
            <a:r>
              <a:rPr lang="en-US" sz="2000" dirty="0"/>
              <a:t> types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Determines the type of the expression. </a:t>
            </a:r>
            <a:r>
              <a:rPr lang="en-US" sz="2000" dirty="0"/>
              <a:t> In the example below, distance*3.5 is a double so time is declared as a double.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(distance / 3.5) time;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45569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dirty="0"/>
              <a:t>Assigning Data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Initializing data in declaration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Results "undefined" if you don’t!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health = 0;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Assigning data </a:t>
            </a:r>
            <a:r>
              <a:rPr lang="en-US" sz="2400" dirty="0">
                <a:solidFill>
                  <a:srgbClr val="FF0000"/>
                </a:solidFill>
              </a:rPr>
              <a:t>during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Lvalues</a:t>
            </a:r>
            <a:r>
              <a:rPr lang="en-US" sz="2000" dirty="0"/>
              <a:t> (left-side) &amp; </a:t>
            </a:r>
            <a:r>
              <a:rPr lang="en-US" sz="2000" dirty="0" err="1"/>
              <a:t>Rvalues</a:t>
            </a:r>
            <a:r>
              <a:rPr lang="en-US" sz="2000" dirty="0"/>
              <a:t> (right-side)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err="1"/>
              <a:t>Lvalues</a:t>
            </a:r>
            <a:r>
              <a:rPr lang="en-US" sz="1800" dirty="0"/>
              <a:t> must be </a:t>
            </a:r>
            <a:r>
              <a:rPr lang="en-US" sz="1800" dirty="0">
                <a:solidFill>
                  <a:srgbClr val="FF0000"/>
                </a:solidFill>
              </a:rPr>
              <a:t>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err="1"/>
              <a:t>Rvalues</a:t>
            </a:r>
            <a:r>
              <a:rPr lang="en-US" sz="1800" dirty="0"/>
              <a:t> can be </a:t>
            </a:r>
            <a:r>
              <a:rPr lang="en-US" sz="1800" dirty="0">
                <a:solidFill>
                  <a:srgbClr val="FF0000"/>
                </a:solidFill>
              </a:rPr>
              <a:t>any expression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Example:</a:t>
            </a:r>
            <a:br>
              <a:rPr lang="en-US" sz="18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distance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updateSpeed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time;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/>
              <a:t>Lvalue</a:t>
            </a:r>
            <a:r>
              <a:rPr lang="en-US" sz="1800" dirty="0"/>
              <a:t>:  "distance"</a:t>
            </a:r>
            <a:br>
              <a:rPr lang="en-US" sz="1800" dirty="0"/>
            </a:br>
            <a:r>
              <a:rPr lang="en-US" sz="1800" dirty="0" err="1"/>
              <a:t>Rvalue</a:t>
            </a:r>
            <a:r>
              <a:rPr lang="en-US" sz="1800" dirty="0"/>
              <a:t>: "rate * time“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Be aware of </a:t>
            </a:r>
            <a:r>
              <a:rPr lang="en-US" sz="2200" dirty="0">
                <a:solidFill>
                  <a:srgbClr val="FF0000"/>
                </a:solidFill>
              </a:rPr>
              <a:t>“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FF0000"/>
                </a:solidFill>
              </a:rPr>
              <a:t>”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FF0000"/>
                </a:solidFill>
              </a:rPr>
              <a:t>“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200" dirty="0">
                <a:solidFill>
                  <a:srgbClr val="FF0000"/>
                </a:solidFill>
              </a:rPr>
              <a:t>”</a:t>
            </a:r>
            <a:r>
              <a:rPr lang="en-US" sz="22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\=</a:t>
            </a:r>
            <a:r>
              <a:rPr lang="en-US" sz="2200" dirty="0"/>
              <a:t>, … 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E4A10-72A8-4909-9D8F-6AB98AD2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157A9-2FF6-457D-8EFC-44DBE340B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//Struct will be taught in Chapter 6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//Define new data type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Position {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x; // x, y Coordinate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y;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56C987-59BA-4A19-A5DA-34521C16C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4" t="6932" r="73862" b="68377"/>
          <a:stretch/>
        </p:blipFill>
        <p:spPr>
          <a:xfrm>
            <a:off x="6324600" y="4191000"/>
            <a:ext cx="914401" cy="990600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9F723BDF-40E7-4761-9D88-6098A4E7C359}"/>
              </a:ext>
            </a:extLst>
          </p:cNvPr>
          <p:cNvSpPr/>
          <p:nvPr/>
        </p:nvSpPr>
        <p:spPr bwMode="auto">
          <a:xfrm>
            <a:off x="7452064" y="4533900"/>
            <a:ext cx="838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5C98EC1F-7404-4D34-B1CB-063693617699}"/>
              </a:ext>
            </a:extLst>
          </p:cNvPr>
          <p:cNvSpPr/>
          <p:nvPr/>
        </p:nvSpPr>
        <p:spPr bwMode="auto">
          <a:xfrm rot="5400000">
            <a:off x="6362700" y="5562600"/>
            <a:ext cx="838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6BCD74-BB41-4B95-96DE-7F2219C69C6C}"/>
              </a:ext>
            </a:extLst>
          </p:cNvPr>
          <p:cNvSpPr txBox="1"/>
          <p:nvPr/>
        </p:nvSpPr>
        <p:spPr>
          <a:xfrm>
            <a:off x="7566364" y="43037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709D54-6101-487F-B2BB-3E64AC59EFF7}"/>
              </a:ext>
            </a:extLst>
          </p:cNvPr>
          <p:cNvSpPr txBox="1"/>
          <p:nvPr/>
        </p:nvSpPr>
        <p:spPr>
          <a:xfrm>
            <a:off x="6856890" y="54409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y+1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0437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Assigning Data: Shorthand Notations</a:t>
            </a:r>
          </a:p>
        </p:txBody>
      </p:sp>
      <p:pic>
        <p:nvPicPr>
          <p:cNvPr id="15365" name="Picture 4" descr="C:\WINDOWS\Desktop\Oh_type\sacitch_C++_ppt\gif\savitchc01d_p01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219200"/>
            <a:ext cx="78898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Assignment Rules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Compatibility of Data Assignments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Type mismatches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General Rule: Cannot place value of one type into variable of another type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updateSpeed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2.99;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2 is assigned 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Only integer part "fits", so that’s all that goes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Called "implicit" or "automatic type conversion" 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Literal Data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3149600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Literals</a:t>
            </a:r>
          </a:p>
          <a:p>
            <a:pPr lvl="1" eaLnBrk="1" hangingPunct="1">
              <a:tabLst>
                <a:tab pos="3149600" algn="l"/>
              </a:tabLst>
            </a:pPr>
            <a:r>
              <a:rPr lang="en-US" sz="2000" dirty="0"/>
              <a:t>Examples: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1800" dirty="0"/>
              <a:t>2	// Literal constant int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1800" dirty="0"/>
              <a:t>5.75	// Literal constant double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1800" dirty="0"/>
              <a:t>"Z"	// Literal constant char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1800" dirty="0"/>
              <a:t>"Hello World"	// Literal constant string</a:t>
            </a:r>
          </a:p>
          <a:p>
            <a:pPr eaLnBrk="1" hangingPunct="1">
              <a:spcBef>
                <a:spcPct val="50000"/>
              </a:spcBef>
              <a:tabLst>
                <a:tab pos="3149600" algn="l"/>
              </a:tabLst>
            </a:pPr>
            <a:r>
              <a:rPr lang="en-US" sz="2400" dirty="0"/>
              <a:t>Cannot change values </a:t>
            </a:r>
            <a:r>
              <a:rPr lang="en-US" sz="2400" dirty="0">
                <a:solidFill>
                  <a:srgbClr val="FF0000"/>
                </a:solidFill>
              </a:rPr>
              <a:t>during execution</a:t>
            </a:r>
          </a:p>
          <a:p>
            <a:pPr eaLnBrk="1" hangingPunct="1">
              <a:spcBef>
                <a:spcPct val="50000"/>
              </a:spcBef>
              <a:tabLst>
                <a:tab pos="3149600" algn="l"/>
              </a:tabLst>
            </a:pPr>
            <a:r>
              <a:rPr lang="en-US" sz="2400" dirty="0"/>
              <a:t>Called "literals" because you "literally typed"</a:t>
            </a:r>
            <a:br>
              <a:rPr lang="en-US" sz="2400" dirty="0"/>
            </a:br>
            <a:r>
              <a:rPr lang="en-US" sz="2400" dirty="0"/>
              <a:t>them in your program!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Escape Sequences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"Extend" character set</a:t>
            </a:r>
          </a:p>
          <a:p>
            <a:pPr eaLnBrk="1" hangingPunct="1"/>
            <a:r>
              <a:rPr lang="en-US" sz="2400" dirty="0"/>
              <a:t>Backslash, \  preceding a character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</a:rPr>
              <a:t>Instructs compiler</a:t>
            </a:r>
            <a:r>
              <a:rPr lang="en-US" sz="2000" dirty="0"/>
              <a:t>: a special "</a:t>
            </a:r>
            <a:r>
              <a:rPr lang="en-US" sz="2000" dirty="0">
                <a:solidFill>
                  <a:srgbClr val="FF0000"/>
                </a:solidFill>
              </a:rPr>
              <a:t>escape character</a:t>
            </a:r>
            <a:r>
              <a:rPr lang="en-US" sz="2000" dirty="0"/>
              <a:t>" is coming</a:t>
            </a:r>
          </a:p>
          <a:p>
            <a:pPr lvl="2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zh-TW" sz="1800" dirty="0"/>
              <a:t>,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en-US" altLang="zh-TW" sz="1800" dirty="0"/>
              <a:t>,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zh-TW" sz="1800" dirty="0"/>
              <a:t>,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\a, \v, \b, \f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sz="2000" dirty="0"/>
              <a:t>Following character treated as "escape sequence char“</a:t>
            </a:r>
          </a:p>
          <a:p>
            <a:pPr lvl="2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\\, \”</a:t>
            </a:r>
            <a:r>
              <a:rPr lang="en-US" altLang="zh-TW" sz="1800" dirty="0"/>
              <a:t>,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\?, \’, \”, \?</a:t>
            </a:r>
            <a:endParaRPr lang="en-US" sz="1800" dirty="0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Display 1.4</a:t>
            </a:r>
            <a:r>
              <a:rPr lang="en-US" sz="3600" dirty="0"/>
              <a:t>  </a:t>
            </a:r>
            <a:br>
              <a:rPr lang="en-US" sz="3600" dirty="0"/>
            </a:br>
            <a:r>
              <a:rPr lang="en-US" sz="3600" dirty="0"/>
              <a:t>Some Escape Sequences (1 of 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3256" y="1219200"/>
            <a:ext cx="7771428" cy="428571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Display 1.4</a:t>
            </a:r>
            <a:r>
              <a:rPr lang="en-US" sz="3600" dirty="0"/>
              <a:t>  </a:t>
            </a:r>
            <a:br>
              <a:rPr lang="en-US" sz="3600" dirty="0"/>
            </a:br>
            <a:r>
              <a:rPr lang="en-US" sz="3600" dirty="0"/>
              <a:t>Some Escape Sequences (2 of 2)</a:t>
            </a:r>
          </a:p>
        </p:txBody>
      </p:sp>
      <p:pic>
        <p:nvPicPr>
          <p:cNvPr id="20483" name="Picture 4" descr="C:\WINDOWS\Desktop\Oh_type\sacitch_C++_ppt\gif\savitchc01d0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6705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6F362-CD75-42CB-A657-5C74713B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想一想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52D62-8E4C-4C65-9285-F6D6FF76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7777018" cy="4876800"/>
          </a:xfrm>
        </p:spPr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主角在遊戲中，會移動、攻擊、受傷和升級等等。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程式中，如何記錄他們呢</a:t>
            </a:r>
            <a:r>
              <a:rPr lang="en-US" altLang="zh-TW" sz="2000" dirty="0">
                <a:ea typeface="標楷體" panose="03000509000000000000" pitchFamily="65" charset="-120"/>
              </a:rPr>
              <a:t>?</a:t>
            </a: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資料記錄要分成幾種大類型</a:t>
            </a:r>
            <a:r>
              <a:rPr lang="en-US" altLang="zh-TW" sz="2000" dirty="0">
                <a:ea typeface="標楷體" panose="03000509000000000000" pitchFamily="65" charset="-120"/>
              </a:rPr>
              <a:t>?</a:t>
            </a: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記錄時，需要那些訊息</a:t>
            </a:r>
            <a:r>
              <a:rPr lang="en-US" altLang="zh-TW" sz="2000" dirty="0">
                <a:ea typeface="標楷體" panose="03000509000000000000" pitchFamily="65" charset="-120"/>
              </a:rPr>
              <a:t>?</a:t>
            </a: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如何與電腦互動輸入及輸出</a:t>
            </a:r>
            <a:r>
              <a:rPr lang="en-US" altLang="zh-TW" sz="2000" dirty="0">
                <a:ea typeface="標楷體" panose="03000509000000000000" pitchFamily="65" charset="-120"/>
              </a:rPr>
              <a:t>?</a:t>
            </a:r>
            <a:endParaRPr lang="en-US" altLang="zh-TW" dirty="0">
              <a:ea typeface="標楷體" panose="03000509000000000000" pitchFamily="65" charset="-120"/>
            </a:endParaRP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8BC546-75A1-4FF7-B742-E91A42284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4" t="6932" r="73862" b="68377"/>
          <a:stretch/>
        </p:blipFill>
        <p:spPr>
          <a:xfrm>
            <a:off x="7189483" y="3200400"/>
            <a:ext cx="914401" cy="9906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E6652E2-6D89-48C1-9087-4085DD2AE4B1}"/>
              </a:ext>
            </a:extLst>
          </p:cNvPr>
          <p:cNvSpPr txBox="1"/>
          <p:nvPr/>
        </p:nvSpPr>
        <p:spPr>
          <a:xfrm>
            <a:off x="6405676" y="30157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血量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A8E1E0-81D1-4C8A-8861-B54EE93B4523}"/>
              </a:ext>
            </a:extLst>
          </p:cNvPr>
          <p:cNvSpPr txBox="1"/>
          <p:nvPr/>
        </p:nvSpPr>
        <p:spPr>
          <a:xfrm>
            <a:off x="8110811" y="33263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DDE2B0-7DC1-4D02-99D8-7B84C852C931}"/>
              </a:ext>
            </a:extLst>
          </p:cNvPr>
          <p:cNvSpPr txBox="1"/>
          <p:nvPr/>
        </p:nvSpPr>
        <p:spPr>
          <a:xfrm>
            <a:off x="7736867" y="42257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4312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 Literals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Introduced with C++11</a:t>
            </a:r>
          </a:p>
          <a:p>
            <a:r>
              <a:rPr lang="en-US" sz="2400" dirty="0"/>
              <a:t>Avoids </a:t>
            </a:r>
            <a:r>
              <a:rPr lang="en-US" sz="2400" dirty="0">
                <a:solidFill>
                  <a:srgbClr val="FF0000"/>
                </a:solidFill>
              </a:rPr>
              <a:t>escape sequences </a:t>
            </a:r>
            <a:r>
              <a:rPr lang="en-US" sz="2400" dirty="0"/>
              <a:t>by literally interpreting everything in parents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R“(\t\\t\n)”;</a:t>
            </a:r>
          </a:p>
          <a:p>
            <a:r>
              <a:rPr lang="en-US" sz="2400" dirty="0"/>
              <a:t>The variable s is set to the exact string “\t\\t\n”</a:t>
            </a:r>
          </a:p>
          <a:p>
            <a:r>
              <a:rPr lang="en-US" sz="2400" dirty="0"/>
              <a:t>Useful for </a:t>
            </a:r>
            <a:r>
              <a:rPr lang="en-US" sz="2400" dirty="0">
                <a:solidFill>
                  <a:srgbClr val="FF0000"/>
                </a:solidFill>
              </a:rPr>
              <a:t>filenames with \ </a:t>
            </a:r>
            <a:r>
              <a:rPr lang="en-US" sz="2400" dirty="0"/>
              <a:t>in the </a:t>
            </a:r>
            <a:r>
              <a:rPr lang="en-US" sz="2400" dirty="0" err="1"/>
              <a:t>filepath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3404186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Constants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Naming your constants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Literal constants are "OK", but provide little meaning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e.g., seeing 24 in a program, tells nothing about what it represents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Use named constants instead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Meaningful name to represent data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const int LENGTH_OF_CANVAS = 24;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Called a "declared constant" or "named constant"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Now use it’s name wherever needed in program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Added benefit: changes to value result in one fix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Arithmetic Operators:</a:t>
            </a:r>
            <a:br>
              <a:rPr lang="en-US" sz="3200" dirty="0"/>
            </a:br>
            <a:r>
              <a:rPr lang="en-US" sz="3200" b="1" dirty="0"/>
              <a:t>Display 1.5</a:t>
            </a:r>
            <a:r>
              <a:rPr lang="en-US" sz="3200" dirty="0"/>
              <a:t>  Named Constant (1 of 2)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Standard Arithmetic Operators</a:t>
            </a:r>
          </a:p>
          <a:p>
            <a:pPr lvl="1" eaLnBrk="1" hangingPunct="1"/>
            <a:r>
              <a:rPr lang="en-US" sz="2000" dirty="0"/>
              <a:t>Precedence rules – standard rules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072" y="2133600"/>
            <a:ext cx="7771428" cy="263809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Arithmetic Operators:</a:t>
            </a:r>
            <a:br>
              <a:rPr lang="en-US" sz="3200" dirty="0"/>
            </a:br>
            <a:r>
              <a:rPr lang="en-US" sz="3200" b="1" dirty="0"/>
              <a:t>Display 1.5</a:t>
            </a:r>
            <a:r>
              <a:rPr lang="en-US" sz="3200" dirty="0"/>
              <a:t>  Named Constant (2 of 2)</a:t>
            </a:r>
          </a:p>
        </p:txBody>
      </p:sp>
      <p:pic>
        <p:nvPicPr>
          <p:cNvPr id="23555" name="Picture 4" descr="C:\WINDOWS\Desktop\Oh_type\sacitch_C++_ppt\gif\savitchc01d04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19200"/>
            <a:ext cx="77724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Arithmetic Precision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Precision of Calculations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</a:rPr>
              <a:t>VERY important </a:t>
            </a:r>
            <a:r>
              <a:rPr lang="en-US" sz="2000" dirty="0"/>
              <a:t>consideration!</a:t>
            </a:r>
          </a:p>
          <a:p>
            <a:pPr lvl="2" eaLnBrk="1" hangingPunct="1"/>
            <a:r>
              <a:rPr lang="en-US" sz="1800" dirty="0"/>
              <a:t>Expressions in C++ </a:t>
            </a:r>
            <a:r>
              <a:rPr lang="en-US" sz="1800" dirty="0">
                <a:solidFill>
                  <a:srgbClr val="FF0000"/>
                </a:solidFill>
              </a:rPr>
              <a:t>might not evaluate as you’d "expect"</a:t>
            </a:r>
            <a:r>
              <a:rPr lang="en-US" sz="1800" dirty="0"/>
              <a:t>!</a:t>
            </a:r>
          </a:p>
          <a:p>
            <a:pPr lvl="1" eaLnBrk="1" hangingPunct="1"/>
            <a:r>
              <a:rPr lang="en-US" sz="2000" dirty="0"/>
              <a:t>"</a:t>
            </a:r>
            <a:r>
              <a:rPr lang="en-US" sz="2000" dirty="0">
                <a:solidFill>
                  <a:srgbClr val="FF0000"/>
                </a:solidFill>
              </a:rPr>
              <a:t>Highest-order operand</a:t>
            </a:r>
            <a:r>
              <a:rPr lang="en-US" sz="2000" dirty="0"/>
              <a:t>" </a:t>
            </a:r>
            <a:r>
              <a:rPr lang="en-US" sz="2000" dirty="0">
                <a:solidFill>
                  <a:srgbClr val="FF0000"/>
                </a:solidFill>
              </a:rPr>
              <a:t>determines type </a:t>
            </a:r>
            <a:r>
              <a:rPr lang="en-US" sz="2000" dirty="0"/>
              <a:t>of arithmetic "precision" performed</a:t>
            </a:r>
          </a:p>
          <a:p>
            <a:pPr lvl="1" eaLnBrk="1" hangingPunct="1"/>
            <a:r>
              <a:rPr lang="en-US" sz="2000" dirty="0"/>
              <a:t>Common pitfall!</a:t>
            </a: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Arithmetic Precision Examples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Examples: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dirty="0"/>
              <a:t>17 / 5  evaluates to 3 in C++!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Both operands are integers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Integer division is performed!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dirty="0"/>
              <a:t>17.0 / 5 equals 3.4 in C++!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</a:rPr>
              <a:t>Highest-order operand </a:t>
            </a:r>
            <a:r>
              <a:rPr lang="en-US" sz="1800" dirty="0"/>
              <a:t>is "double type"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Double "precision" division is performed!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updateSpeed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=1, distance=2;</a:t>
            </a:r>
            <a:br>
              <a:rPr lang="en-US" sz="2000" dirty="0"/>
            </a:b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updateSpeed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Performs integer division!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Result: 0!</a:t>
            </a: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Individual Arithmetic Precision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Calculations done "one-by-one"</a:t>
            </a:r>
          </a:p>
          <a:p>
            <a:pPr lvl="1" eaLnBrk="1" hangingPunct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/ 2 / 3.0 / 4  </a:t>
            </a:r>
            <a:r>
              <a:rPr lang="en-US" sz="2000" dirty="0"/>
              <a:t>performs 3 separate divisions.</a:t>
            </a:r>
          </a:p>
          <a:p>
            <a:pPr lvl="2" eaLnBrk="1" hangingPunct="1"/>
            <a:r>
              <a:rPr lang="en-US" sz="1800" dirty="0"/>
              <a:t>First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1800" dirty="0"/>
              <a:t>  1 / 2    equals 0</a:t>
            </a:r>
          </a:p>
          <a:p>
            <a:pPr lvl="2" eaLnBrk="1" hangingPunct="1"/>
            <a:r>
              <a:rPr lang="en-US" sz="1800" dirty="0"/>
              <a:t>Then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1800" dirty="0"/>
              <a:t> 0 / 3.0 equals 0.0</a:t>
            </a:r>
          </a:p>
          <a:p>
            <a:pPr lvl="2" eaLnBrk="1" hangingPunct="1"/>
            <a:r>
              <a:rPr lang="en-US" sz="1800" dirty="0"/>
              <a:t>Then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1800" dirty="0"/>
              <a:t> 0.0 / 4 equals 0.0!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So not necessarily sufficient to change just </a:t>
            </a:r>
            <a:r>
              <a:rPr lang="en-US" sz="2400" dirty="0">
                <a:solidFill>
                  <a:srgbClr val="FF0000"/>
                </a:solidFill>
              </a:rPr>
              <a:t>"one operand" </a:t>
            </a:r>
            <a:r>
              <a:rPr lang="en-US" sz="2400" dirty="0"/>
              <a:t>in a large expression</a:t>
            </a:r>
          </a:p>
          <a:p>
            <a:pPr lvl="1" eaLnBrk="1" hangingPunct="1"/>
            <a:r>
              <a:rPr lang="en-US" sz="2000" dirty="0"/>
              <a:t>Must keep in mind all individual calculations that </a:t>
            </a:r>
            <a:r>
              <a:rPr lang="en-US" sz="2000" dirty="0">
                <a:solidFill>
                  <a:srgbClr val="FF0000"/>
                </a:solidFill>
              </a:rPr>
              <a:t>will be performed </a:t>
            </a:r>
            <a:r>
              <a:rPr lang="en-US" sz="2000" dirty="0"/>
              <a:t>during evaluation!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 Casting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Casting for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Can add ".0" to literals to </a:t>
            </a:r>
            <a:r>
              <a:rPr lang="en-US" sz="2000" dirty="0">
                <a:solidFill>
                  <a:srgbClr val="FF0000"/>
                </a:solidFill>
              </a:rPr>
              <a:t>force precision arithmetic</a:t>
            </a:r>
            <a:r>
              <a:rPr lang="en-US" sz="2000" dirty="0"/>
              <a:t>, but what about variables?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We can’t use "myInt.0"!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Explicitly "</a:t>
            </a:r>
            <a:r>
              <a:rPr lang="en-US" sz="2000" dirty="0">
                <a:solidFill>
                  <a:srgbClr val="FF0000"/>
                </a:solidFill>
              </a:rPr>
              <a:t>casts</a:t>
            </a:r>
            <a:r>
              <a:rPr lang="en-US" sz="2000" dirty="0"/>
              <a:t>" or "</a:t>
            </a:r>
            <a:r>
              <a:rPr lang="en-US" sz="2000" dirty="0">
                <a:solidFill>
                  <a:srgbClr val="FF0000"/>
                </a:solidFill>
              </a:rPr>
              <a:t>converts</a:t>
            </a:r>
            <a:r>
              <a:rPr lang="en-US" sz="2000" dirty="0"/>
              <a:t>" </a:t>
            </a:r>
            <a:r>
              <a:rPr lang="en-US" sz="2000" dirty="0" err="1"/>
              <a:t>intVar</a:t>
            </a:r>
            <a:r>
              <a:rPr lang="en-US" sz="2000" dirty="0"/>
              <a:t> to double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Result of conversion is then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Example expression:</a:t>
            </a:r>
            <a:br>
              <a:rPr lang="en-US" sz="1800" dirty="0"/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elapsedTime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static_cast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&lt;double&gt;distance /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updateSpeed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/>
              <a:t>Casting forces double-precision division to take place among two integer variables!</a:t>
            </a: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 Casting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Two types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Implicit—also called "Automatic"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Done FOR you, automatically</a:t>
            </a:r>
            <a:br>
              <a:rPr lang="en-US" sz="1800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17 / 5.5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/>
              <a:t>This expression causes an "implicit type cast" to take place, casting the 17 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1800" dirty="0"/>
              <a:t> 17.0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Explicit type conversion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Programmer specifies conversion with cast operator</a:t>
            </a:r>
            <a:br>
              <a:rPr lang="en-US" sz="1800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(double)17 / 5.5</a:t>
            </a:r>
            <a:endParaRPr 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Same expression as above, using explicit cast</a:t>
            </a:r>
            <a:br>
              <a:rPr lang="en-US" sz="1800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(double)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More typical use; cast operator on variable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Shorthand Operators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Increment &amp; Decrement Operators (Pre—XX, and Post—XX )</a:t>
            </a:r>
          </a:p>
          <a:p>
            <a:pPr lvl="1" eaLnBrk="1" hangingPunct="1"/>
            <a:r>
              <a:rPr lang="en-US" sz="2000" dirty="0"/>
              <a:t>Just short-hand notation</a:t>
            </a:r>
          </a:p>
          <a:p>
            <a:pPr lvl="1"/>
            <a:r>
              <a:rPr lang="en-US" sz="2000" dirty="0"/>
              <a:t>Increment operator, ++</a:t>
            </a:r>
            <a:br>
              <a:rPr lang="en-US" sz="2000" dirty="0"/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time++;  </a:t>
            </a:r>
            <a:r>
              <a:rPr lang="en-US" sz="2000" dirty="0"/>
              <a:t>is equivalent to</a:t>
            </a:r>
            <a:br>
              <a:rPr lang="en-US" sz="2000" dirty="0"/>
            </a:b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+ 1;</a:t>
            </a:r>
          </a:p>
          <a:p>
            <a:pPr lvl="1"/>
            <a:r>
              <a:rPr lang="en-US" sz="2000" dirty="0"/>
              <a:t>Decrement operator, --</a:t>
            </a:r>
            <a:br>
              <a:rPr lang="en-US" sz="2000" dirty="0"/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health--;   </a:t>
            </a:r>
            <a:r>
              <a:rPr lang="en-US" sz="2000" dirty="0"/>
              <a:t>is equivalent to</a:t>
            </a:r>
            <a:br>
              <a:rPr lang="en-US" sz="2000" dirty="0"/>
            </a:b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1;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Introduction to C++</a:t>
            </a:r>
          </a:p>
          <a:p>
            <a:pPr lvl="1" eaLnBrk="1" hangingPunct="1"/>
            <a:r>
              <a:rPr lang="en-US" sz="2000" dirty="0"/>
              <a:t>Origins, Object-Oriented Programming, Terms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/>
              <a:t>Variables, Expressions, and Assignment Statements</a:t>
            </a:r>
          </a:p>
          <a:p>
            <a:pPr lvl="1">
              <a:spcBef>
                <a:spcPct val="60000"/>
              </a:spcBef>
            </a:pPr>
            <a:r>
              <a:rPr lang="en-US" sz="2000" dirty="0"/>
              <a:t>Data type, constant, type cast, precision, …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/>
              <a:t>Console </a:t>
            </a:r>
            <a:r>
              <a:rPr lang="en-US" sz="2400" dirty="0" err="1"/>
              <a:t>Input/Output</a:t>
            </a:r>
            <a:endParaRPr lang="en-US" sz="2400" dirty="0"/>
          </a:p>
          <a:p>
            <a:pPr eaLnBrk="1" hangingPunct="1">
              <a:spcBef>
                <a:spcPct val="60000"/>
              </a:spcBef>
            </a:pPr>
            <a:r>
              <a:rPr lang="en-US" sz="2400" dirty="0"/>
              <a:t>Program Style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/>
              <a:t>Libraries and Namespaces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Shorthand Operators: Two Options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Post-Increment</a:t>
            </a:r>
            <a:br>
              <a:rPr lang="en-US" sz="2400" dirty="0"/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Uses current value of variable, THEN increments 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Pre-Increment</a:t>
            </a:r>
            <a:br>
              <a:rPr lang="en-US" sz="2400" dirty="0"/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intVar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Increments variable first, THEN uses new value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"Use" is defined as whatever "context" </a:t>
            </a:r>
            <a:r>
              <a:rPr lang="en-US" altLang="zh-TW" sz="2400" dirty="0"/>
              <a:t>variable is currently in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No difference if "alone" in statement:</a:t>
            </a:r>
            <a:br>
              <a:rPr lang="en-US" sz="2400" dirty="0"/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++; </a:t>
            </a:r>
            <a:r>
              <a:rPr lang="en-US" sz="2400" dirty="0"/>
              <a:t>and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intVar</a:t>
            </a:r>
            <a:r>
              <a:rPr lang="en-US" sz="2400" dirty="0"/>
              <a:t>;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identical result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Post-Increment in Action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828800" algn="l"/>
              </a:tabLst>
            </a:pPr>
            <a:r>
              <a:rPr lang="en-US" sz="2400" dirty="0"/>
              <a:t>Post-Increment in Expressions:</a:t>
            </a:r>
            <a:br>
              <a:rPr lang="en-US" sz="2400" dirty="0"/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 	n = 2,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valueProduced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valueProduced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2 * (n++);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valueProduced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 n &lt;&lt;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000" dirty="0"/>
              <a:t>This code segment produces the output:</a:t>
            </a:r>
            <a:br>
              <a:rPr lang="en-US" sz="2000" dirty="0"/>
            </a:br>
            <a:r>
              <a:rPr lang="en-US" sz="2000" dirty="0"/>
              <a:t>4</a:t>
            </a:r>
            <a:br>
              <a:rPr lang="en-US" sz="2000" dirty="0"/>
            </a:br>
            <a:r>
              <a:rPr lang="en-US" sz="2000" dirty="0"/>
              <a:t>3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000" dirty="0"/>
              <a:t>Since post-increment was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Pre-Increment in Action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828800" algn="l"/>
              </a:tabLst>
            </a:pPr>
            <a:r>
              <a:rPr lang="en-US" sz="2400" dirty="0"/>
              <a:t>Now using Pre-increment:</a:t>
            </a:r>
            <a:br>
              <a:rPr lang="en-US" sz="2400" dirty="0"/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 	n = 2,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valueProduced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valueProduced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2 * (++n);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valueProduced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 n &lt;&lt;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000" dirty="0"/>
              <a:t>This code segment produces the output:</a:t>
            </a:r>
            <a:br>
              <a:rPr lang="en-US" sz="2000" dirty="0"/>
            </a:br>
            <a:r>
              <a:rPr lang="en-US" sz="2000" dirty="0"/>
              <a:t>6</a:t>
            </a:r>
            <a:br>
              <a:rPr lang="en-US" sz="2000" dirty="0"/>
            </a:br>
            <a:r>
              <a:rPr lang="en-US" sz="2000" dirty="0"/>
              <a:t>3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000" dirty="0"/>
              <a:t>Because pre-increment was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Console Input/Output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I/O objects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2400" dirty="0"/>
              <a:t>Defined in the C++ library called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pPr eaLnBrk="1" hangingPunct="1"/>
            <a:r>
              <a:rPr lang="en-US" sz="2400" dirty="0"/>
              <a:t>Must have these lines (called pre-processor directives) near start of file:</a:t>
            </a:r>
          </a:p>
          <a:p>
            <a:pPr lvl="1" eaLnBrk="1" hangingPunct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eaLnBrk="1" hangingPunct="1"/>
            <a:r>
              <a:rPr lang="en-US" sz="2000" dirty="0"/>
              <a:t>Tells C++ to </a:t>
            </a:r>
            <a:r>
              <a:rPr lang="en-US" sz="2000" dirty="0">
                <a:solidFill>
                  <a:srgbClr val="FF0000"/>
                </a:solidFill>
              </a:rPr>
              <a:t>use appropriate library </a:t>
            </a:r>
            <a:r>
              <a:rPr lang="en-US" sz="2000" dirty="0"/>
              <a:t>so we can use the I/O objects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Console Output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400" dirty="0"/>
              <a:t>What can be outputted?</a:t>
            </a:r>
          </a:p>
          <a:p>
            <a:pPr lvl="1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/>
              <a:t>Any data can be outputted to display screen</a:t>
            </a:r>
          </a:p>
          <a:p>
            <a:pPr lvl="2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1800" dirty="0"/>
              <a:t>Variables</a:t>
            </a:r>
          </a:p>
          <a:p>
            <a:pPr lvl="2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1800" dirty="0"/>
              <a:t>Constants</a:t>
            </a:r>
          </a:p>
          <a:p>
            <a:pPr lvl="2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1800" dirty="0"/>
              <a:t>Literals</a:t>
            </a:r>
          </a:p>
          <a:p>
            <a:pPr lvl="2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1800" dirty="0"/>
              <a:t>Expressions (which can include all of above)</a:t>
            </a:r>
          </a:p>
          <a:p>
            <a:pPr lvl="1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&lt;&lt;“Hero has ” &lt;&lt; health &lt;&lt; " HP remaining.";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/>
              <a:t>2 values are outputted:</a:t>
            </a:r>
            <a:br>
              <a:rPr lang="en-US" sz="2000" dirty="0"/>
            </a:br>
            <a:r>
              <a:rPr lang="en-US" sz="2000" dirty="0"/>
              <a:t>"value" of variable health, literal string “</a:t>
            </a:r>
            <a:r>
              <a:rPr lang="en-US" altLang="zh-TW" sz="2000" dirty="0"/>
              <a:t>HP remaining”.</a:t>
            </a:r>
            <a:endParaRPr lang="en-US" sz="2000" dirty="0"/>
          </a:p>
          <a:p>
            <a:pPr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400" dirty="0"/>
              <a:t>Cascading: multiple values in one </a:t>
            </a:r>
            <a:r>
              <a:rPr lang="en-US" sz="2400" dirty="0" err="1"/>
              <a:t>cout</a:t>
            </a:r>
            <a:endParaRPr lang="en-US" sz="2400" dirty="0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Separating Lines of Output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New lines in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Recall: "\n" is escape sequence for the char "newline"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A second method: object </a:t>
            </a:r>
            <a:r>
              <a:rPr lang="en-US" sz="2400" dirty="0" err="1"/>
              <a:t>endl</a:t>
            </a:r>
            <a:endParaRPr lang="en-US" sz="24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Examples: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 “Game Start\n";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Sends string "Hello World" to display, &amp; escape sequence "\n", skipping to next line 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 “Game Start" &lt;&lt;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Same result as above</a:t>
            </a: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r>
              <a:rPr lang="en-US" sz="2400" dirty="0"/>
              <a:t>C++ has a data type of “string” to store sequences of characters</a:t>
            </a:r>
          </a:p>
          <a:p>
            <a:pPr lvl="1"/>
            <a:r>
              <a:rPr lang="en-US" sz="2000" dirty="0"/>
              <a:t>Not a primitive data type; distinction will be made later</a:t>
            </a:r>
          </a:p>
          <a:p>
            <a:pPr lvl="1"/>
            <a:r>
              <a:rPr lang="en-US" sz="2000" dirty="0"/>
              <a:t>Must add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#include &lt;string&gt; </a:t>
            </a:r>
            <a:r>
              <a:rPr lang="en-US" sz="2000" dirty="0"/>
              <a:t>at the top of the program</a:t>
            </a:r>
          </a:p>
          <a:p>
            <a:pPr lvl="1"/>
            <a:r>
              <a:rPr lang="en-US" sz="2000" dirty="0"/>
              <a:t>The “+” operator on strings concatenates two strings together</a:t>
            </a:r>
          </a:p>
          <a:p>
            <a:pPr lvl="1"/>
            <a:r>
              <a:rPr lang="en-US" sz="2000" dirty="0" err="1"/>
              <a:t>cin</a:t>
            </a:r>
            <a:r>
              <a:rPr lang="en-US" sz="2000" dirty="0"/>
              <a:t> &gt;&gt; </a:t>
            </a:r>
            <a:r>
              <a:rPr lang="en-US" sz="2000" dirty="0" err="1"/>
              <a:t>str</a:t>
            </a:r>
            <a:r>
              <a:rPr lang="en-US" sz="2000" dirty="0"/>
              <a:t> where </a:t>
            </a:r>
            <a:r>
              <a:rPr lang="en-US" sz="2000" dirty="0" err="1"/>
              <a:t>str</a:t>
            </a:r>
            <a:r>
              <a:rPr lang="en-US" sz="2000" dirty="0"/>
              <a:t> is a string only reads up to the first whitespace character</a:t>
            </a:r>
          </a:p>
        </p:txBody>
      </p:sp>
    </p:spTree>
    <p:extLst>
      <p:ext uri="{BB962C8B-B14F-4D97-AF65-F5344CB8AC3E}">
        <p14:creationId xmlns:p14="http://schemas.microsoft.com/office/powerpoint/2010/main" val="3853011494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(1 of 2)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7336"/>
            <a:ext cx="5626764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426482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(2 of 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4142"/>
            <a:ext cx="7504113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500768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Formatting Output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Formatting numeric values for output</a:t>
            </a:r>
          </a:p>
          <a:p>
            <a:pPr lvl="1" eaLnBrk="1" hangingPunct="1"/>
            <a:r>
              <a:rPr lang="en-US" sz="2000" dirty="0"/>
              <a:t>Values may not display as you’d expect!</a:t>
            </a:r>
            <a:br>
              <a:rPr lang="en-US" sz="2000" dirty="0"/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 "The price is $" &lt;&lt; price &lt;&lt;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eaLnBrk="1" hangingPunct="1"/>
            <a:r>
              <a:rPr lang="en-US" sz="1800" dirty="0"/>
              <a:t>If price (declared double) has value 78.5, you</a:t>
            </a:r>
            <a:br>
              <a:rPr lang="en-US" sz="1800" dirty="0"/>
            </a:br>
            <a:r>
              <a:rPr lang="en-US" sz="1800" dirty="0"/>
              <a:t>might get:</a:t>
            </a:r>
          </a:p>
          <a:p>
            <a:pPr lvl="3" eaLnBrk="1" hangingPunct="1"/>
            <a:r>
              <a:rPr lang="en-US" sz="1800" dirty="0"/>
              <a:t>The price is $78.500000    or:</a:t>
            </a:r>
          </a:p>
          <a:p>
            <a:pPr lvl="3" eaLnBrk="1" hangingPunct="1"/>
            <a:r>
              <a:rPr lang="en-US" sz="1800" dirty="0"/>
              <a:t>The price is $78.5</a:t>
            </a:r>
          </a:p>
          <a:p>
            <a:pPr eaLnBrk="1" hangingPunct="1"/>
            <a:r>
              <a:rPr lang="en-US" sz="2400" dirty="0"/>
              <a:t>We must explicitly tell C++ how to output numbers in our programs!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C++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C++ Origins (Introduction Slides)</a:t>
            </a:r>
          </a:p>
          <a:p>
            <a:pPr lvl="1" eaLnBrk="1" hangingPunct="1"/>
            <a:r>
              <a:rPr lang="en-US" sz="2000" dirty="0"/>
              <a:t>Low-level languages</a:t>
            </a:r>
          </a:p>
          <a:p>
            <a:pPr lvl="2" eaLnBrk="1" hangingPunct="1"/>
            <a:r>
              <a:rPr lang="en-US" sz="1800" dirty="0"/>
              <a:t>Machine, assembly</a:t>
            </a:r>
          </a:p>
          <a:p>
            <a:pPr lvl="1" eaLnBrk="1" hangingPunct="1"/>
            <a:r>
              <a:rPr lang="en-US" sz="2000" dirty="0"/>
              <a:t>High-level languages</a:t>
            </a:r>
          </a:p>
          <a:p>
            <a:pPr lvl="2" eaLnBrk="1" hangingPunct="1"/>
            <a:r>
              <a:rPr lang="en-US" sz="1800" dirty="0"/>
              <a:t>  C, C++, ADA, COBOL, FORTRAN</a:t>
            </a:r>
          </a:p>
          <a:p>
            <a:pPr lvl="1" eaLnBrk="1" hangingPunct="1"/>
            <a:r>
              <a:rPr lang="en-US" sz="2000" dirty="0"/>
              <a:t>Object-Oriented-Programming in C++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C++ Terminology</a:t>
            </a:r>
          </a:p>
          <a:p>
            <a:pPr lvl="1" eaLnBrk="1" hangingPunct="1"/>
            <a:r>
              <a:rPr lang="en-US" sz="2000" i="1" dirty="0"/>
              <a:t>Programs</a:t>
            </a:r>
            <a:r>
              <a:rPr lang="en-US" sz="2000" dirty="0"/>
              <a:t> and </a:t>
            </a:r>
            <a:r>
              <a:rPr lang="en-US" sz="2000" i="1" dirty="0"/>
              <a:t>functions</a:t>
            </a:r>
            <a:endParaRPr lang="en-US" sz="2000" dirty="0"/>
          </a:p>
          <a:p>
            <a:pPr lvl="1" eaLnBrk="1" hangingPunct="1"/>
            <a:r>
              <a:rPr lang="en-US" sz="2000" dirty="0"/>
              <a:t>Basic </a:t>
            </a:r>
            <a:r>
              <a:rPr lang="en-US" sz="2000" dirty="0" err="1"/>
              <a:t>Input/Output</a:t>
            </a:r>
            <a:r>
              <a:rPr lang="en-US" sz="2000" dirty="0"/>
              <a:t> (I/O) with </a:t>
            </a:r>
            <a:r>
              <a:rPr lang="en-US" sz="2000" dirty="0" err="1"/>
              <a:t>cin</a:t>
            </a:r>
            <a:r>
              <a:rPr lang="en-US" sz="2000" dirty="0"/>
              <a:t> and </a:t>
            </a:r>
            <a:r>
              <a:rPr lang="en-US" sz="2000" dirty="0" err="1"/>
              <a:t>cout</a:t>
            </a:r>
            <a:endParaRPr lang="en-US" sz="2000" dirty="0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Formatting Numbers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"Magic Formula" to force decimal sizes:</a:t>
            </a:r>
            <a:br>
              <a:rPr lang="en-US" sz="2400" dirty="0"/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cout.setf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::fixed);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cout.setf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showpoint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cout.precision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(2);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These </a:t>
            </a:r>
            <a:r>
              <a:rPr lang="en-US" sz="2400" dirty="0" err="1"/>
              <a:t>stmts</a:t>
            </a:r>
            <a:r>
              <a:rPr lang="en-US" sz="2400" dirty="0"/>
              <a:t> force all future </a:t>
            </a:r>
            <a:r>
              <a:rPr lang="en-US" sz="2400" dirty="0" err="1"/>
              <a:t>cout’ed</a:t>
            </a:r>
            <a:r>
              <a:rPr lang="en-US" sz="2400" dirty="0"/>
              <a:t>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To have exactly two digits after the decimal place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 "The price is $" &lt;&lt; price &lt;&lt;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Now results in the following:</a:t>
            </a:r>
            <a:br>
              <a:rPr lang="en-US" sz="1800" dirty="0"/>
            </a:br>
            <a:r>
              <a:rPr lang="en-US" sz="1800" dirty="0"/>
              <a:t>The price is $78.50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Can modify precision "as you go" as well!</a:t>
            </a: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Error Output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Output with </a:t>
            </a:r>
            <a:r>
              <a:rPr lang="en-US" sz="2400" dirty="0" err="1"/>
              <a:t>cerr</a:t>
            </a:r>
            <a:endParaRPr lang="en-US" sz="2400" dirty="0"/>
          </a:p>
          <a:p>
            <a:pPr lvl="1" eaLnBrk="1" hangingPunct="1"/>
            <a:r>
              <a:rPr lang="en-US" sz="2000" dirty="0" err="1"/>
              <a:t>cerr</a:t>
            </a:r>
            <a:r>
              <a:rPr lang="en-US" sz="2000" dirty="0"/>
              <a:t> works same as </a:t>
            </a:r>
            <a:r>
              <a:rPr lang="en-US" sz="2000" dirty="0" err="1"/>
              <a:t>cout</a:t>
            </a:r>
            <a:endParaRPr lang="en-US" sz="2000" dirty="0"/>
          </a:p>
          <a:p>
            <a:pPr lvl="1" eaLnBrk="1" hangingPunct="1"/>
            <a:r>
              <a:rPr lang="en-US" sz="2000" dirty="0"/>
              <a:t>Provides mechanism for distinguishing between regular output and error output</a:t>
            </a:r>
          </a:p>
          <a:p>
            <a:pPr eaLnBrk="1" hangingPunct="1"/>
            <a:r>
              <a:rPr lang="en-US" sz="2400" dirty="0"/>
              <a:t>Re-direct output streams</a:t>
            </a:r>
          </a:p>
          <a:p>
            <a:pPr lvl="1" eaLnBrk="1" hangingPunct="1"/>
            <a:r>
              <a:rPr lang="en-US" sz="2000" dirty="0"/>
              <a:t>Most systems allow </a:t>
            </a:r>
            <a:r>
              <a:rPr lang="en-US" sz="2000" dirty="0" err="1"/>
              <a:t>cout</a:t>
            </a:r>
            <a:r>
              <a:rPr lang="en-US" sz="2000" dirty="0"/>
              <a:t> and </a:t>
            </a:r>
            <a:r>
              <a:rPr lang="en-US" sz="2000" dirty="0" err="1"/>
              <a:t>cerr</a:t>
            </a:r>
            <a:r>
              <a:rPr lang="en-US" sz="2000" dirty="0"/>
              <a:t> to be "redirected" to other devices</a:t>
            </a:r>
          </a:p>
          <a:p>
            <a:pPr lvl="2" eaLnBrk="1" hangingPunct="1"/>
            <a:r>
              <a:rPr lang="en-US" sz="1800" dirty="0"/>
              <a:t>e.g., line printer, output file, error console, etc.</a:t>
            </a: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Input Using cin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/>
              <a:t> for input, </a:t>
            </a:r>
            <a:r>
              <a:rPr lang="en-US" sz="2400" dirty="0" err="1"/>
              <a:t>cout</a:t>
            </a:r>
            <a:r>
              <a:rPr lang="en-US" sz="2400" dirty="0"/>
              <a:t> for output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Differences: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"&gt;&gt;" (extraction operator) points opposite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Think of it as "pointing toward where the data goes"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Object name "</a:t>
            </a:r>
            <a:r>
              <a:rPr lang="en-US" sz="2000" dirty="0" err="1"/>
              <a:t>cin</a:t>
            </a:r>
            <a:r>
              <a:rPr lang="en-US" sz="2000" dirty="0"/>
              <a:t>" used instead of "</a:t>
            </a:r>
            <a:r>
              <a:rPr lang="en-US" sz="2000" dirty="0" err="1"/>
              <a:t>cout</a:t>
            </a:r>
            <a:r>
              <a:rPr lang="en-US" sz="2000" dirty="0"/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 literals allowed for </a:t>
            </a:r>
            <a:r>
              <a:rPr lang="en-US" sz="2000" dirty="0" err="1"/>
              <a:t>cin</a:t>
            </a:r>
            <a:endParaRPr 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Must input "to a variable"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Waits on-screen for keyboard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Value entered at keyboard is "assigned" to </a:t>
            </a:r>
            <a:r>
              <a:rPr lang="en-US" sz="2000" dirty="0" err="1"/>
              <a:t>num</a:t>
            </a:r>
            <a:endParaRPr lang="en-US" sz="2000" dirty="0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Prompting for Input: cin and cout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Always "prompt" user for input</a:t>
            </a:r>
            <a:br>
              <a:rPr lang="en-US" sz="2400" dirty="0"/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&lt;&lt; "Enter number of dragons: ";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numOfDragons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Note no "\n" in </a:t>
            </a:r>
            <a:r>
              <a:rPr lang="en-US" sz="2000" dirty="0" err="1"/>
              <a:t>cout</a:t>
            </a:r>
            <a:r>
              <a:rPr lang="en-US" sz="2000" dirty="0"/>
              <a:t>.  Prompt "waits" on same</a:t>
            </a:r>
            <a:br>
              <a:rPr lang="en-US" sz="2000" dirty="0"/>
            </a:br>
            <a:r>
              <a:rPr lang="en-US" sz="2000" dirty="0"/>
              <a:t>line for keyboard input as follows:</a:t>
            </a:r>
          </a:p>
          <a:p>
            <a:pPr lvl="2" eaLnBrk="1" hangingPunct="1">
              <a:lnSpc>
                <a:spcPct val="90000"/>
              </a:lnSpc>
              <a:buFont typeface="Symbol" pitchFamily="18" charset="2"/>
              <a:buNone/>
            </a:pPr>
            <a:br>
              <a:rPr lang="en-US" sz="1800" dirty="0"/>
            </a:br>
            <a:r>
              <a:rPr lang="en-US" sz="1800" dirty="0"/>
              <a:t>Enter number of dragons: ____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Underscore above denotes where keyboard entry</a:t>
            </a:r>
            <a:br>
              <a:rPr lang="en-US" sz="1800" dirty="0"/>
            </a:br>
            <a:r>
              <a:rPr lang="en-US" sz="1800" dirty="0"/>
              <a:t>is made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Every </a:t>
            </a:r>
            <a:r>
              <a:rPr lang="en-US" sz="2400" dirty="0" err="1"/>
              <a:t>cin</a:t>
            </a:r>
            <a:r>
              <a:rPr lang="en-US" sz="2400" dirty="0"/>
              <a:t> should have </a:t>
            </a:r>
            <a:r>
              <a:rPr lang="en-US" sz="2400" dirty="0" err="1"/>
              <a:t>cout</a:t>
            </a:r>
            <a:r>
              <a:rPr lang="en-US" sz="2400" dirty="0"/>
              <a:t> prompt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Maximizes user-friendly input/output</a:t>
            </a: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Style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Bottom-line: Make programs easy to read and modify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/>
              <a:t>Comments, two methods:</a:t>
            </a:r>
          </a:p>
          <a:p>
            <a:pPr lvl="1" eaLnBrk="1" hangingPunct="1"/>
            <a:r>
              <a:rPr lang="en-US" sz="2000" dirty="0"/>
              <a:t>// Two slashes indicate entire line is to be ignored</a:t>
            </a:r>
          </a:p>
          <a:p>
            <a:pPr lvl="1" eaLnBrk="1" hangingPunct="1"/>
            <a:r>
              <a:rPr lang="en-US" sz="2000" dirty="0"/>
              <a:t>/*Delimiters indicates everything between is ignored*/</a:t>
            </a:r>
          </a:p>
          <a:p>
            <a:pPr lvl="1" eaLnBrk="1" hangingPunct="1"/>
            <a:r>
              <a:rPr lang="en-US" sz="2000" dirty="0"/>
              <a:t>Both methods commonly used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/>
              <a:t>Identifier naming</a:t>
            </a:r>
          </a:p>
          <a:p>
            <a:pPr lvl="1" eaLnBrk="1" hangingPunct="1"/>
            <a:r>
              <a:rPr lang="en-US" sz="2000" dirty="0"/>
              <a:t>ALL_CAPS for constants</a:t>
            </a:r>
          </a:p>
          <a:p>
            <a:pPr lvl="1" eaLnBrk="1" hangingPunct="1"/>
            <a:r>
              <a:rPr lang="en-US" sz="2000" dirty="0" err="1"/>
              <a:t>lowerToUpper</a:t>
            </a:r>
            <a:r>
              <a:rPr lang="en-US" sz="2000" dirty="0"/>
              <a:t> for variables</a:t>
            </a:r>
          </a:p>
          <a:p>
            <a:pPr lvl="1" eaLnBrk="1" hangingPunct="1"/>
            <a:r>
              <a:rPr lang="en-US" sz="2000" dirty="0"/>
              <a:t>Most important: MEANINGFUL NAMES!</a:t>
            </a: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Libraries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C++ Standard Libraries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Library_Name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Directive to "add" contents of library file to</a:t>
            </a:r>
            <a:br>
              <a:rPr lang="en-US" sz="2000" dirty="0"/>
            </a:br>
            <a:r>
              <a:rPr lang="en-US" sz="2000" dirty="0"/>
              <a:t>your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Called "preprocessor directive"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Executes before compiler, and simply "copies"</a:t>
            </a:r>
            <a:br>
              <a:rPr lang="en-US" sz="1800" dirty="0"/>
            </a:br>
            <a:r>
              <a:rPr lang="en-US" sz="1800" dirty="0"/>
              <a:t>library file into your program file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C++ has many libraries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Input/output, math, strings, etc.</a:t>
            </a: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Namespaces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01738"/>
            <a:ext cx="7777162" cy="443706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Namespaces defined: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Collection of name definitions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For now: interested in namespace "</a:t>
            </a:r>
            <a:r>
              <a:rPr lang="en-US" sz="2400" dirty="0" err="1"/>
              <a:t>std</a:t>
            </a:r>
            <a:r>
              <a:rPr lang="en-US" sz="2400" dirty="0"/>
              <a:t>"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Has all standard library definitions we need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Examples:</a:t>
            </a:r>
            <a:br>
              <a:rPr lang="en-US" sz="2400" dirty="0"/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	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Includes entire standard library of name definitions</a:t>
            </a:r>
          </a:p>
          <a:p>
            <a:pPr marL="400050" lvl="1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400050" lvl="1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std::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/>
              <a:t>using std::</a:t>
            </a:r>
            <a:r>
              <a:rPr lang="en-US" sz="2000" dirty="0" err="1"/>
              <a:t>cout</a:t>
            </a:r>
            <a:r>
              <a:rPr lang="en-US" sz="2000" dirty="0"/>
              <a:t>;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Can specify just the objects we want</a:t>
            </a: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C++ is case-sensitive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Use meaningful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For variables and constants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Variables must be declared before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Should also be initialized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Use care in numeric manipulation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Precision, parentheses, order of operations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#include C++ libraries as needed</a:t>
            </a: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Used for console output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Used for console input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Used for error messages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Use comments to aid understanding of your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Do not </a:t>
            </a:r>
            <a:r>
              <a:rPr lang="en-US" sz="2000" dirty="0" err="1"/>
              <a:t>overcomment</a:t>
            </a:r>
            <a:endParaRPr lang="en-US" sz="2000" dirty="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1.1  </a:t>
            </a:r>
            <a:br>
              <a:rPr lang="en-US" sz="3600" b="1"/>
            </a:br>
            <a:r>
              <a:rPr lang="en-US" sz="3600"/>
              <a:t>A Sample C++ Program (1 of 2)</a:t>
            </a:r>
          </a:p>
        </p:txBody>
      </p:sp>
      <p:pic>
        <p:nvPicPr>
          <p:cNvPr id="9220" name="Picture 4" descr="C:\WINDOWS\Desktop\Oh_type\sacitch_C++_ppt\gif\savitchc01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231900"/>
            <a:ext cx="7806941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1.1  </a:t>
            </a:r>
            <a:br>
              <a:rPr lang="en-US" sz="3600" b="1"/>
            </a:br>
            <a:r>
              <a:rPr lang="en-US" sz="3600"/>
              <a:t>A Sample C++ Program (2 of 2)</a:t>
            </a:r>
          </a:p>
        </p:txBody>
      </p:sp>
      <p:pic>
        <p:nvPicPr>
          <p:cNvPr id="10243" name="Picture 4" descr="C:\WINDOWS\Desktop\Oh_type\sacitch_C++_ppt\gif\savitchc01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7724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C++ Variables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health = 0;</a:t>
            </a: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C++ </a:t>
            </a:r>
            <a:r>
              <a:rPr lang="en-US" sz="2400" dirty="0">
                <a:solidFill>
                  <a:srgbClr val="FF0000"/>
                </a:solidFill>
              </a:rPr>
              <a:t>Identifiers (short, int, long, float, double, long double, char, bool)</a:t>
            </a:r>
          </a:p>
          <a:p>
            <a:pPr lvl="1" eaLnBrk="1" hangingPunct="1"/>
            <a:r>
              <a:rPr lang="en-US" sz="2000" dirty="0"/>
              <a:t>Keywords/reserved words vs. Identifiers</a:t>
            </a:r>
          </a:p>
          <a:p>
            <a:pPr lvl="1" eaLnBrk="1" hangingPunct="1"/>
            <a:r>
              <a:rPr lang="en-US" sz="2000" dirty="0"/>
              <a:t>Case-sensitivity and validity of identifiers</a:t>
            </a:r>
          </a:p>
          <a:p>
            <a:pPr lvl="1" eaLnBrk="1" hangingPunct="1"/>
            <a:r>
              <a:rPr lang="en-US" sz="2000" dirty="0"/>
              <a:t>Meaningful names!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>
                <a:solidFill>
                  <a:srgbClr val="FF0000"/>
                </a:solidFill>
              </a:rPr>
              <a:t>Variables</a:t>
            </a:r>
          </a:p>
          <a:p>
            <a:pPr lvl="1" eaLnBrk="1" hangingPunct="1"/>
            <a:r>
              <a:rPr lang="en-US" sz="2000" dirty="0"/>
              <a:t>A memory location </a:t>
            </a:r>
            <a:r>
              <a:rPr lang="en-US" sz="2000" dirty="0">
                <a:solidFill>
                  <a:srgbClr val="FF0000"/>
                </a:solidFill>
              </a:rPr>
              <a:t>to store data </a:t>
            </a:r>
            <a:r>
              <a:rPr lang="en-US" sz="2000" dirty="0"/>
              <a:t>for a program</a:t>
            </a:r>
          </a:p>
          <a:p>
            <a:pPr lvl="1" eaLnBrk="1" hangingPunct="1"/>
            <a:r>
              <a:rPr lang="en-US" sz="2000" dirty="0"/>
              <a:t>Must declare all data before use in program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27AAFED9-B74D-4E3B-A66D-17219CA4BBC5}"/>
              </a:ext>
            </a:extLst>
          </p:cNvPr>
          <p:cNvCxnSpPr>
            <a:cxnSpLocks/>
          </p:cNvCxnSpPr>
          <p:nvPr/>
        </p:nvCxnSpPr>
        <p:spPr bwMode="auto">
          <a:xfrm flipV="1">
            <a:off x="1676400" y="1600200"/>
            <a:ext cx="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048BB99-DEE4-431C-9DD6-78CD0B015F41}"/>
              </a:ext>
            </a:extLst>
          </p:cNvPr>
          <p:cNvCxnSpPr/>
          <p:nvPr/>
        </p:nvCxnSpPr>
        <p:spPr bwMode="auto">
          <a:xfrm flipV="1">
            <a:off x="1905000" y="1600200"/>
            <a:ext cx="685800" cy="2667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Data Types: </a:t>
            </a:r>
            <a:br>
              <a:rPr lang="en-US" sz="3600"/>
            </a:br>
            <a:r>
              <a:rPr lang="en-US" sz="3600" b="1"/>
              <a:t>Display 1.2</a:t>
            </a:r>
            <a:r>
              <a:rPr lang="en-US" sz="3600"/>
              <a:t>  Simple Types (1 of 2)</a:t>
            </a: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513638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Data Types: </a:t>
            </a:r>
            <a:br>
              <a:rPr lang="en-US" sz="3600"/>
            </a:br>
            <a:r>
              <a:rPr lang="en-US" sz="3600" b="1"/>
              <a:t>Display 1.2</a:t>
            </a:r>
            <a:r>
              <a:rPr lang="en-US" sz="3600"/>
              <a:t>  Simple Types (2 of 2)</a:t>
            </a:r>
          </a:p>
        </p:txBody>
      </p:sp>
      <p:pic>
        <p:nvPicPr>
          <p:cNvPr id="13315" name="Picture 4" descr="C:\WINDOWS\Desktop\Oh_type\sacitch_C++_ppt\gif\savitchc01d02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7724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1327</TotalTime>
  <Words>2433</Words>
  <Application>Microsoft Office PowerPoint</Application>
  <PresentationFormat>如螢幕大小 (4:3)</PresentationFormat>
  <Paragraphs>356</Paragraphs>
  <Slides>48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8" baseType="lpstr">
      <vt:lpstr>新細明體</vt:lpstr>
      <vt:lpstr>標楷體</vt:lpstr>
      <vt:lpstr>Arial</vt:lpstr>
      <vt:lpstr>Arial Narrow</vt:lpstr>
      <vt:lpstr>Calibri</vt:lpstr>
      <vt:lpstr>Courier New</vt:lpstr>
      <vt:lpstr>Symbol</vt:lpstr>
      <vt:lpstr>Times New Roman</vt:lpstr>
      <vt:lpstr>Wingdings</vt:lpstr>
      <vt:lpstr>佈景主題1</vt:lpstr>
      <vt:lpstr>Chapter 1</vt:lpstr>
      <vt:lpstr>想一想</vt:lpstr>
      <vt:lpstr>Learning Objectives</vt:lpstr>
      <vt:lpstr>Introduction to C++</vt:lpstr>
      <vt:lpstr>Display 1.1   A Sample C++ Program (1 of 2)</vt:lpstr>
      <vt:lpstr>Display 1.1   A Sample C++ Program (2 of 2)</vt:lpstr>
      <vt:lpstr>C++ Variables</vt:lpstr>
      <vt:lpstr>Data Types:  Display 1.2  Simple Types (1 of 2)</vt:lpstr>
      <vt:lpstr>Data Types:  Display 1.2  Simple Types (2 of 2)</vt:lpstr>
      <vt:lpstr>C++11 Fixed Width Integer Types</vt:lpstr>
      <vt:lpstr>New C++11 Types</vt:lpstr>
      <vt:lpstr>Assigning Data</vt:lpstr>
      <vt:lpstr>Data Types</vt:lpstr>
      <vt:lpstr>Assigning Data: Shorthand Notations</vt:lpstr>
      <vt:lpstr>Data Assignment Rules</vt:lpstr>
      <vt:lpstr>Literal Data</vt:lpstr>
      <vt:lpstr>Escape Sequences</vt:lpstr>
      <vt:lpstr>Display 1.4   Some Escape Sequences (1 of 2)</vt:lpstr>
      <vt:lpstr>Display 1.4   Some Escape Sequences (2 of 2)</vt:lpstr>
      <vt:lpstr>Raw String Literals</vt:lpstr>
      <vt:lpstr>Constants</vt:lpstr>
      <vt:lpstr>Arithmetic Operators: Display 1.5  Named Constant (1 of 2)</vt:lpstr>
      <vt:lpstr>Arithmetic Operators: Display 1.5  Named Constant (2 of 2)</vt:lpstr>
      <vt:lpstr>Arithmetic Precision</vt:lpstr>
      <vt:lpstr>Arithmetic Precision Examples</vt:lpstr>
      <vt:lpstr>Individual Arithmetic Precision </vt:lpstr>
      <vt:lpstr>Type Casting </vt:lpstr>
      <vt:lpstr>Type Casting </vt:lpstr>
      <vt:lpstr>Shorthand Operators</vt:lpstr>
      <vt:lpstr>Shorthand Operators: Two Options</vt:lpstr>
      <vt:lpstr>Post-Increment in Action</vt:lpstr>
      <vt:lpstr>Pre-Increment in Action</vt:lpstr>
      <vt:lpstr>Console Input/Output</vt:lpstr>
      <vt:lpstr>Console Output</vt:lpstr>
      <vt:lpstr>Separating Lines of Output</vt:lpstr>
      <vt:lpstr>String type</vt:lpstr>
      <vt:lpstr>Input/Output (1 of 2)</vt:lpstr>
      <vt:lpstr>Input/Output (2 of 2)</vt:lpstr>
      <vt:lpstr>Formatting Output</vt:lpstr>
      <vt:lpstr>Formatting Numbers</vt:lpstr>
      <vt:lpstr>Error Output</vt:lpstr>
      <vt:lpstr>Input Using cin</vt:lpstr>
      <vt:lpstr>Prompting for Input: cin and cout</vt:lpstr>
      <vt:lpstr>Program Style</vt:lpstr>
      <vt:lpstr>Libraries</vt:lpstr>
      <vt:lpstr>Namespaces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tbcey74123</cp:lastModifiedBy>
  <cp:revision>83</cp:revision>
  <dcterms:created xsi:type="dcterms:W3CDTF">2006-08-16T00:00:00Z</dcterms:created>
  <dcterms:modified xsi:type="dcterms:W3CDTF">2023-02-11T15:46:28Z</dcterms:modified>
</cp:coreProperties>
</file>