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58"/>
  </p:notesMasterIdLst>
  <p:sldIdLst>
    <p:sldId id="302" r:id="rId2"/>
    <p:sldId id="359" r:id="rId3"/>
    <p:sldId id="364"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61" r:id="rId23"/>
    <p:sldId id="321" r:id="rId24"/>
    <p:sldId id="322" r:id="rId25"/>
    <p:sldId id="323" r:id="rId26"/>
    <p:sldId id="324" r:id="rId27"/>
    <p:sldId id="325" r:id="rId28"/>
    <p:sldId id="326" r:id="rId29"/>
    <p:sldId id="360" r:id="rId30"/>
    <p:sldId id="327" r:id="rId31"/>
    <p:sldId id="328" r:id="rId32"/>
    <p:sldId id="329" r:id="rId33"/>
    <p:sldId id="330" r:id="rId34"/>
    <p:sldId id="363" r:id="rId35"/>
    <p:sldId id="331" r:id="rId36"/>
    <p:sldId id="332" r:id="rId37"/>
    <p:sldId id="333" r:id="rId38"/>
    <p:sldId id="334" r:id="rId39"/>
    <p:sldId id="335" r:id="rId40"/>
    <p:sldId id="336" r:id="rId41"/>
    <p:sldId id="362" r:id="rId42"/>
    <p:sldId id="337" r:id="rId43"/>
    <p:sldId id="338" r:id="rId44"/>
    <p:sldId id="339" r:id="rId45"/>
    <p:sldId id="340" r:id="rId46"/>
    <p:sldId id="341" r:id="rId47"/>
    <p:sldId id="342" r:id="rId48"/>
    <p:sldId id="343" r:id="rId49"/>
    <p:sldId id="344" r:id="rId50"/>
    <p:sldId id="345" r:id="rId51"/>
    <p:sldId id="346" r:id="rId52"/>
    <p:sldId id="347" r:id="rId53"/>
    <p:sldId id="366" r:id="rId54"/>
    <p:sldId id="367" r:id="rId55"/>
    <p:sldId id="357" r:id="rId56"/>
    <p:sldId id="358"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chi" initials="y" lastIdx="7" clrIdx="0">
    <p:extLst/>
  </p:cmAuthor>
  <p:cmAuthor id="2" name="Yu-Chi" initials="Y" lastIdx="0" clrIdx="1"/>
  <p:cmAuthor id="3" name="CGAL" initials="C" lastIdx="2" clrIdx="2">
    <p:extLst>
      <p:ext uri="{19B8F6BF-5375-455C-9EA6-DF929625EA0E}">
        <p15:presenceInfo xmlns:p15="http://schemas.microsoft.com/office/powerpoint/2012/main" userId="CG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4" d="100"/>
          <a:sy n="154" d="100"/>
        </p:scale>
        <p:origin x="2004"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F6FF0FC-23FD-4C55-AE9A-D6CFC893077B}" type="datetimeFigureOut">
              <a:rPr lang="en-US"/>
              <a:pPr>
                <a:defRPr/>
              </a:pPr>
              <a:t>2/12/2023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2A309EE-B3A9-42DF-9CD1-52B1260DB44E}" type="slidenum">
              <a:rPr lang="en-US"/>
              <a:pPr>
                <a:defRPr/>
              </a:pPr>
              <a:t>‹#›</a:t>
            </a:fld>
            <a:endParaRPr lang="en-US"/>
          </a:p>
        </p:txBody>
      </p:sp>
    </p:spTree>
    <p:extLst>
      <p:ext uri="{BB962C8B-B14F-4D97-AF65-F5344CB8AC3E}">
        <p14:creationId xmlns:p14="http://schemas.microsoft.com/office/powerpoint/2010/main" val="1785890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E77956-9923-4072-B1E4-C43CC344E4AA}"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471422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60EA54-2EB2-4734-8FC8-DD28545491BA}" type="slidenum">
              <a:rPr lang="en-CA" smtClean="0"/>
              <a:pPr fontAlgn="base">
                <a:spcBef>
                  <a:spcPct val="0"/>
                </a:spcBef>
                <a:spcAft>
                  <a:spcPct val="0"/>
                </a:spcAft>
                <a:defRPr/>
              </a:pPr>
              <a:t>12</a:t>
            </a:fld>
            <a:endParaRPr lang="en-CA"/>
          </a:p>
        </p:txBody>
      </p:sp>
    </p:spTree>
    <p:extLst>
      <p:ext uri="{BB962C8B-B14F-4D97-AF65-F5344CB8AC3E}">
        <p14:creationId xmlns:p14="http://schemas.microsoft.com/office/powerpoint/2010/main" val="202080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092581-3C3E-480E-BEA2-21C9E47A2A1C}" type="slidenum">
              <a:rPr lang="en-CA" smtClean="0"/>
              <a:pPr fontAlgn="base">
                <a:spcBef>
                  <a:spcPct val="0"/>
                </a:spcBef>
                <a:spcAft>
                  <a:spcPct val="0"/>
                </a:spcAft>
                <a:defRPr/>
              </a:pPr>
              <a:t>13</a:t>
            </a:fld>
            <a:endParaRPr lang="en-CA"/>
          </a:p>
        </p:txBody>
      </p:sp>
    </p:spTree>
    <p:extLst>
      <p:ext uri="{BB962C8B-B14F-4D97-AF65-F5344CB8AC3E}">
        <p14:creationId xmlns:p14="http://schemas.microsoft.com/office/powerpoint/2010/main" val="2458904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712833-4247-4FC1-8FAA-8C44FBC663D5}" type="slidenum">
              <a:rPr lang="en-CA" smtClean="0"/>
              <a:pPr fontAlgn="base">
                <a:spcBef>
                  <a:spcPct val="0"/>
                </a:spcBef>
                <a:spcAft>
                  <a:spcPct val="0"/>
                </a:spcAft>
                <a:defRPr/>
              </a:pPr>
              <a:t>14</a:t>
            </a:fld>
            <a:endParaRPr lang="en-CA"/>
          </a:p>
        </p:txBody>
      </p:sp>
    </p:spTree>
    <p:extLst>
      <p:ext uri="{BB962C8B-B14F-4D97-AF65-F5344CB8AC3E}">
        <p14:creationId xmlns:p14="http://schemas.microsoft.com/office/powerpoint/2010/main" val="213934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CA105E-AA76-437E-8C39-C2C25DBF5A57}" type="slidenum">
              <a:rPr lang="en-CA" smtClean="0"/>
              <a:pPr fontAlgn="base">
                <a:spcBef>
                  <a:spcPct val="0"/>
                </a:spcBef>
                <a:spcAft>
                  <a:spcPct val="0"/>
                </a:spcAft>
                <a:defRPr/>
              </a:pPr>
              <a:t>15</a:t>
            </a:fld>
            <a:endParaRPr lang="en-CA"/>
          </a:p>
        </p:txBody>
      </p:sp>
    </p:spTree>
    <p:extLst>
      <p:ext uri="{BB962C8B-B14F-4D97-AF65-F5344CB8AC3E}">
        <p14:creationId xmlns:p14="http://schemas.microsoft.com/office/powerpoint/2010/main" val="3780664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8C3693-321F-4B60-A9C4-18441D7E4E8C}" type="slidenum">
              <a:rPr lang="en-CA" smtClean="0"/>
              <a:pPr fontAlgn="base">
                <a:spcBef>
                  <a:spcPct val="0"/>
                </a:spcBef>
                <a:spcAft>
                  <a:spcPct val="0"/>
                </a:spcAft>
                <a:defRPr/>
              </a:pPr>
              <a:t>16</a:t>
            </a:fld>
            <a:endParaRPr lang="en-CA"/>
          </a:p>
        </p:txBody>
      </p:sp>
    </p:spTree>
    <p:extLst>
      <p:ext uri="{BB962C8B-B14F-4D97-AF65-F5344CB8AC3E}">
        <p14:creationId xmlns:p14="http://schemas.microsoft.com/office/powerpoint/2010/main" val="1776856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42ABC1-D1E6-4B3D-8329-8D98FF8FE3F2}" type="slidenum">
              <a:rPr lang="en-CA" smtClean="0"/>
              <a:pPr fontAlgn="base">
                <a:spcBef>
                  <a:spcPct val="0"/>
                </a:spcBef>
                <a:spcAft>
                  <a:spcPct val="0"/>
                </a:spcAft>
                <a:defRPr/>
              </a:pPr>
              <a:t>17</a:t>
            </a:fld>
            <a:endParaRPr lang="en-CA"/>
          </a:p>
        </p:txBody>
      </p:sp>
    </p:spTree>
    <p:extLst>
      <p:ext uri="{BB962C8B-B14F-4D97-AF65-F5344CB8AC3E}">
        <p14:creationId xmlns:p14="http://schemas.microsoft.com/office/powerpoint/2010/main" val="3009393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434FA6-4498-415B-B636-9B34316458D2}" type="slidenum">
              <a:rPr lang="en-CA" smtClean="0"/>
              <a:pPr fontAlgn="base">
                <a:spcBef>
                  <a:spcPct val="0"/>
                </a:spcBef>
                <a:spcAft>
                  <a:spcPct val="0"/>
                </a:spcAft>
                <a:defRPr/>
              </a:pPr>
              <a:t>18</a:t>
            </a:fld>
            <a:endParaRPr lang="en-CA"/>
          </a:p>
        </p:txBody>
      </p:sp>
    </p:spTree>
    <p:extLst>
      <p:ext uri="{BB962C8B-B14F-4D97-AF65-F5344CB8AC3E}">
        <p14:creationId xmlns:p14="http://schemas.microsoft.com/office/powerpoint/2010/main" val="4279872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6C1FFC-A0E6-40D4-84A4-40C6EE2D7936}" type="slidenum">
              <a:rPr lang="en-CA" smtClean="0"/>
              <a:pPr fontAlgn="base">
                <a:spcBef>
                  <a:spcPct val="0"/>
                </a:spcBef>
                <a:spcAft>
                  <a:spcPct val="0"/>
                </a:spcAft>
                <a:defRPr/>
              </a:pPr>
              <a:t>19</a:t>
            </a:fld>
            <a:endParaRPr lang="en-CA"/>
          </a:p>
        </p:txBody>
      </p:sp>
    </p:spTree>
    <p:extLst>
      <p:ext uri="{BB962C8B-B14F-4D97-AF65-F5344CB8AC3E}">
        <p14:creationId xmlns:p14="http://schemas.microsoft.com/office/powerpoint/2010/main" val="635530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0DF2D6-33AB-43A9-833B-B9BA89751683}" type="slidenum">
              <a:rPr lang="en-CA" smtClean="0"/>
              <a:pPr fontAlgn="base">
                <a:spcBef>
                  <a:spcPct val="0"/>
                </a:spcBef>
                <a:spcAft>
                  <a:spcPct val="0"/>
                </a:spcAft>
                <a:defRPr/>
              </a:pPr>
              <a:t>20</a:t>
            </a:fld>
            <a:endParaRPr lang="en-CA"/>
          </a:p>
        </p:txBody>
      </p:sp>
    </p:spTree>
    <p:extLst>
      <p:ext uri="{BB962C8B-B14F-4D97-AF65-F5344CB8AC3E}">
        <p14:creationId xmlns:p14="http://schemas.microsoft.com/office/powerpoint/2010/main" val="3874318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8B35BC-21F1-4208-8C0B-8994B4567189}" type="slidenum">
              <a:rPr lang="en-CA" smtClean="0"/>
              <a:pPr fontAlgn="base">
                <a:spcBef>
                  <a:spcPct val="0"/>
                </a:spcBef>
                <a:spcAft>
                  <a:spcPct val="0"/>
                </a:spcAft>
                <a:defRPr/>
              </a:pPr>
              <a:t>21</a:t>
            </a:fld>
            <a:endParaRPr lang="en-CA"/>
          </a:p>
        </p:txBody>
      </p:sp>
    </p:spTree>
    <p:extLst>
      <p:ext uri="{BB962C8B-B14F-4D97-AF65-F5344CB8AC3E}">
        <p14:creationId xmlns:p14="http://schemas.microsoft.com/office/powerpoint/2010/main" val="409158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DD73CB-1130-4B1E-9516-61542806A38E}" type="slidenum">
              <a:rPr lang="en-CA" smtClean="0"/>
              <a:pPr fontAlgn="base">
                <a:spcBef>
                  <a:spcPct val="0"/>
                </a:spcBef>
                <a:spcAft>
                  <a:spcPct val="0"/>
                </a:spcAft>
                <a:defRPr/>
              </a:pPr>
              <a:t>4</a:t>
            </a:fld>
            <a:endParaRPr lang="en-CA"/>
          </a:p>
        </p:txBody>
      </p:sp>
    </p:spTree>
    <p:extLst>
      <p:ext uri="{BB962C8B-B14F-4D97-AF65-F5344CB8AC3E}">
        <p14:creationId xmlns:p14="http://schemas.microsoft.com/office/powerpoint/2010/main" val="3448413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3A92A9-B0DC-49EB-92FB-9DBABEC75291}" type="slidenum">
              <a:rPr lang="en-CA" smtClean="0"/>
              <a:pPr fontAlgn="base">
                <a:spcBef>
                  <a:spcPct val="0"/>
                </a:spcBef>
                <a:spcAft>
                  <a:spcPct val="0"/>
                </a:spcAft>
                <a:defRPr/>
              </a:pPr>
              <a:t>23</a:t>
            </a:fld>
            <a:endParaRPr lang="en-CA"/>
          </a:p>
        </p:txBody>
      </p:sp>
    </p:spTree>
    <p:extLst>
      <p:ext uri="{BB962C8B-B14F-4D97-AF65-F5344CB8AC3E}">
        <p14:creationId xmlns:p14="http://schemas.microsoft.com/office/powerpoint/2010/main" val="1424086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06A1A2-E1E2-4ABB-8CA8-24DDA5218E25}" type="slidenum">
              <a:rPr lang="en-CA" smtClean="0"/>
              <a:pPr fontAlgn="base">
                <a:spcBef>
                  <a:spcPct val="0"/>
                </a:spcBef>
                <a:spcAft>
                  <a:spcPct val="0"/>
                </a:spcAft>
                <a:defRPr/>
              </a:pPr>
              <a:t>24</a:t>
            </a:fld>
            <a:endParaRPr lang="en-CA"/>
          </a:p>
        </p:txBody>
      </p:sp>
    </p:spTree>
    <p:extLst>
      <p:ext uri="{BB962C8B-B14F-4D97-AF65-F5344CB8AC3E}">
        <p14:creationId xmlns:p14="http://schemas.microsoft.com/office/powerpoint/2010/main" val="4204317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A091FF-A032-47E5-AE00-1CF5D5E6D4DE}" type="slidenum">
              <a:rPr lang="en-CA" smtClean="0"/>
              <a:pPr fontAlgn="base">
                <a:spcBef>
                  <a:spcPct val="0"/>
                </a:spcBef>
                <a:spcAft>
                  <a:spcPct val="0"/>
                </a:spcAft>
                <a:defRPr/>
              </a:pPr>
              <a:t>25</a:t>
            </a:fld>
            <a:endParaRPr lang="en-CA"/>
          </a:p>
        </p:txBody>
      </p:sp>
    </p:spTree>
    <p:extLst>
      <p:ext uri="{BB962C8B-B14F-4D97-AF65-F5344CB8AC3E}">
        <p14:creationId xmlns:p14="http://schemas.microsoft.com/office/powerpoint/2010/main" val="430882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068673-3C4C-4C46-A760-17B6354A16F4}" type="slidenum">
              <a:rPr lang="en-CA" smtClean="0"/>
              <a:pPr fontAlgn="base">
                <a:spcBef>
                  <a:spcPct val="0"/>
                </a:spcBef>
                <a:spcAft>
                  <a:spcPct val="0"/>
                </a:spcAft>
                <a:defRPr/>
              </a:pPr>
              <a:t>26</a:t>
            </a:fld>
            <a:endParaRPr lang="en-CA"/>
          </a:p>
        </p:txBody>
      </p:sp>
    </p:spTree>
    <p:extLst>
      <p:ext uri="{BB962C8B-B14F-4D97-AF65-F5344CB8AC3E}">
        <p14:creationId xmlns:p14="http://schemas.microsoft.com/office/powerpoint/2010/main" val="3918694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B28DAD-4D03-4B29-82C3-3DF5DAEE5CFF}" type="slidenum">
              <a:rPr lang="en-CA" smtClean="0"/>
              <a:pPr fontAlgn="base">
                <a:spcBef>
                  <a:spcPct val="0"/>
                </a:spcBef>
                <a:spcAft>
                  <a:spcPct val="0"/>
                </a:spcAft>
                <a:defRPr/>
              </a:pPr>
              <a:t>27</a:t>
            </a:fld>
            <a:endParaRPr lang="en-CA"/>
          </a:p>
        </p:txBody>
      </p:sp>
    </p:spTree>
    <p:extLst>
      <p:ext uri="{BB962C8B-B14F-4D97-AF65-F5344CB8AC3E}">
        <p14:creationId xmlns:p14="http://schemas.microsoft.com/office/powerpoint/2010/main" val="844109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D92744-5DD0-414F-9CA1-B8D7E116A6BE}" type="slidenum">
              <a:rPr lang="en-CA" smtClean="0"/>
              <a:pPr fontAlgn="base">
                <a:spcBef>
                  <a:spcPct val="0"/>
                </a:spcBef>
                <a:spcAft>
                  <a:spcPct val="0"/>
                </a:spcAft>
                <a:defRPr/>
              </a:pPr>
              <a:t>28</a:t>
            </a:fld>
            <a:endParaRPr lang="en-CA"/>
          </a:p>
        </p:txBody>
      </p:sp>
    </p:spTree>
    <p:extLst>
      <p:ext uri="{BB962C8B-B14F-4D97-AF65-F5344CB8AC3E}">
        <p14:creationId xmlns:p14="http://schemas.microsoft.com/office/powerpoint/2010/main" val="1418473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F4AC61-896A-487E-A887-6A1CAE33FB0E}" type="slidenum">
              <a:rPr lang="en-CA" smtClean="0"/>
              <a:pPr fontAlgn="base">
                <a:spcBef>
                  <a:spcPct val="0"/>
                </a:spcBef>
                <a:spcAft>
                  <a:spcPct val="0"/>
                </a:spcAft>
                <a:defRPr/>
              </a:pPr>
              <a:t>30</a:t>
            </a:fld>
            <a:endParaRPr lang="en-CA"/>
          </a:p>
        </p:txBody>
      </p:sp>
    </p:spTree>
    <p:extLst>
      <p:ext uri="{BB962C8B-B14F-4D97-AF65-F5344CB8AC3E}">
        <p14:creationId xmlns:p14="http://schemas.microsoft.com/office/powerpoint/2010/main" val="3365722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Initialization, increment</a:t>
            </a:r>
            <a:r>
              <a:rPr lang="en-US" baseline="0" dirty="0"/>
              <a:t>, terminator.</a:t>
            </a:r>
            <a:endParaRPr lang="en-US" dirty="0"/>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A97473-FEE7-4A6C-BAAA-28EC1B83B23A}" type="slidenum">
              <a:rPr lang="en-CA" smtClean="0"/>
              <a:pPr fontAlgn="base">
                <a:spcBef>
                  <a:spcPct val="0"/>
                </a:spcBef>
                <a:spcAft>
                  <a:spcPct val="0"/>
                </a:spcAft>
                <a:defRPr/>
              </a:pPr>
              <a:t>31</a:t>
            </a:fld>
            <a:endParaRPr lang="en-CA"/>
          </a:p>
        </p:txBody>
      </p:sp>
    </p:spTree>
    <p:extLst>
      <p:ext uri="{BB962C8B-B14F-4D97-AF65-F5344CB8AC3E}">
        <p14:creationId xmlns:p14="http://schemas.microsoft.com/office/powerpoint/2010/main" val="4229123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3F75DD-6DBB-4E32-8EF5-7C851A81365A}" type="slidenum">
              <a:rPr lang="en-CA" smtClean="0"/>
              <a:pPr fontAlgn="base">
                <a:spcBef>
                  <a:spcPct val="0"/>
                </a:spcBef>
                <a:spcAft>
                  <a:spcPct val="0"/>
                </a:spcAft>
                <a:defRPr/>
              </a:pPr>
              <a:t>32</a:t>
            </a:fld>
            <a:endParaRPr lang="en-CA"/>
          </a:p>
        </p:txBody>
      </p:sp>
    </p:spTree>
    <p:extLst>
      <p:ext uri="{BB962C8B-B14F-4D97-AF65-F5344CB8AC3E}">
        <p14:creationId xmlns:p14="http://schemas.microsoft.com/office/powerpoint/2010/main" val="889006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6F96F8-0010-4123-A144-4805C0D5BDD1}" type="slidenum">
              <a:rPr lang="en-CA" smtClean="0"/>
              <a:pPr fontAlgn="base">
                <a:spcBef>
                  <a:spcPct val="0"/>
                </a:spcBef>
                <a:spcAft>
                  <a:spcPct val="0"/>
                </a:spcAft>
                <a:defRPr/>
              </a:pPr>
              <a:t>33</a:t>
            </a:fld>
            <a:endParaRPr lang="en-CA"/>
          </a:p>
        </p:txBody>
      </p:sp>
    </p:spTree>
    <p:extLst>
      <p:ext uri="{BB962C8B-B14F-4D97-AF65-F5344CB8AC3E}">
        <p14:creationId xmlns:p14="http://schemas.microsoft.com/office/powerpoint/2010/main" val="382326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87DAB1-D630-458D-8D21-C1D15E68C29D}" type="slidenum">
              <a:rPr lang="en-CA" smtClean="0"/>
              <a:pPr fontAlgn="base">
                <a:spcBef>
                  <a:spcPct val="0"/>
                </a:spcBef>
                <a:spcAft>
                  <a:spcPct val="0"/>
                </a:spcAft>
                <a:defRPr/>
              </a:pPr>
              <a:t>5</a:t>
            </a:fld>
            <a:endParaRPr lang="en-CA"/>
          </a:p>
        </p:txBody>
      </p:sp>
    </p:spTree>
    <p:extLst>
      <p:ext uri="{BB962C8B-B14F-4D97-AF65-F5344CB8AC3E}">
        <p14:creationId xmlns:p14="http://schemas.microsoft.com/office/powerpoint/2010/main" val="1116382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DCE0BB-F0F2-4E3B-BF36-8012BBE032EC}" type="slidenum">
              <a:rPr lang="en-CA" smtClean="0"/>
              <a:pPr fontAlgn="base">
                <a:spcBef>
                  <a:spcPct val="0"/>
                </a:spcBef>
                <a:spcAft>
                  <a:spcPct val="0"/>
                </a:spcAft>
                <a:defRPr/>
              </a:pPr>
              <a:t>35</a:t>
            </a:fld>
            <a:endParaRPr lang="en-CA"/>
          </a:p>
        </p:txBody>
      </p:sp>
    </p:spTree>
    <p:extLst>
      <p:ext uri="{BB962C8B-B14F-4D97-AF65-F5344CB8AC3E}">
        <p14:creationId xmlns:p14="http://schemas.microsoft.com/office/powerpoint/2010/main" val="2453031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984AE1-167D-44B0-BCA3-3DD57BB2E38A}" type="slidenum">
              <a:rPr lang="en-CA" smtClean="0"/>
              <a:pPr fontAlgn="base">
                <a:spcBef>
                  <a:spcPct val="0"/>
                </a:spcBef>
                <a:spcAft>
                  <a:spcPct val="0"/>
                </a:spcAft>
                <a:defRPr/>
              </a:pPr>
              <a:t>36</a:t>
            </a:fld>
            <a:endParaRPr lang="en-CA"/>
          </a:p>
        </p:txBody>
      </p:sp>
    </p:spTree>
    <p:extLst>
      <p:ext uri="{BB962C8B-B14F-4D97-AF65-F5344CB8AC3E}">
        <p14:creationId xmlns:p14="http://schemas.microsoft.com/office/powerpoint/2010/main" val="736462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A8F0B3-D0E5-43F3-819A-DB00B5781755}" type="slidenum">
              <a:rPr lang="en-CA" smtClean="0"/>
              <a:pPr fontAlgn="base">
                <a:spcBef>
                  <a:spcPct val="0"/>
                </a:spcBef>
                <a:spcAft>
                  <a:spcPct val="0"/>
                </a:spcAft>
                <a:defRPr/>
              </a:pPr>
              <a:t>37</a:t>
            </a:fld>
            <a:endParaRPr lang="en-CA"/>
          </a:p>
        </p:txBody>
      </p:sp>
    </p:spTree>
    <p:extLst>
      <p:ext uri="{BB962C8B-B14F-4D97-AF65-F5344CB8AC3E}">
        <p14:creationId xmlns:p14="http://schemas.microsoft.com/office/powerpoint/2010/main" val="2328583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483F1D-110F-4856-B7BF-176B0421AF1E}" type="slidenum">
              <a:rPr lang="en-CA" smtClean="0"/>
              <a:pPr fontAlgn="base">
                <a:spcBef>
                  <a:spcPct val="0"/>
                </a:spcBef>
                <a:spcAft>
                  <a:spcPct val="0"/>
                </a:spcAft>
                <a:defRPr/>
              </a:pPr>
              <a:t>38</a:t>
            </a:fld>
            <a:endParaRPr lang="en-CA"/>
          </a:p>
        </p:txBody>
      </p:sp>
    </p:spTree>
    <p:extLst>
      <p:ext uri="{BB962C8B-B14F-4D97-AF65-F5344CB8AC3E}">
        <p14:creationId xmlns:p14="http://schemas.microsoft.com/office/powerpoint/2010/main" val="33816598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11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EE54DD-0FCD-4305-8C17-72F3C8C5A4F8}" type="slidenum">
              <a:rPr lang="en-CA" smtClean="0"/>
              <a:pPr fontAlgn="base">
                <a:spcBef>
                  <a:spcPct val="0"/>
                </a:spcBef>
                <a:spcAft>
                  <a:spcPct val="0"/>
                </a:spcAft>
                <a:defRPr/>
              </a:pPr>
              <a:t>39</a:t>
            </a:fld>
            <a:endParaRPr lang="en-CA"/>
          </a:p>
        </p:txBody>
      </p:sp>
    </p:spTree>
    <p:extLst>
      <p:ext uri="{BB962C8B-B14F-4D97-AF65-F5344CB8AC3E}">
        <p14:creationId xmlns:p14="http://schemas.microsoft.com/office/powerpoint/2010/main" val="2275702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60D6ED-CC60-4266-A0F7-B40EDC6B1054}" type="slidenum">
              <a:rPr lang="en-CA" smtClean="0"/>
              <a:pPr fontAlgn="base">
                <a:spcBef>
                  <a:spcPct val="0"/>
                </a:spcBef>
                <a:spcAft>
                  <a:spcPct val="0"/>
                </a:spcAft>
                <a:defRPr/>
              </a:pPr>
              <a:t>40</a:t>
            </a:fld>
            <a:endParaRPr lang="en-CA"/>
          </a:p>
        </p:txBody>
      </p:sp>
    </p:spTree>
    <p:extLst>
      <p:ext uri="{BB962C8B-B14F-4D97-AF65-F5344CB8AC3E}">
        <p14:creationId xmlns:p14="http://schemas.microsoft.com/office/powerpoint/2010/main" val="226790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2A309EE-B3A9-42DF-9CD1-52B1260DB44E}" type="slidenum">
              <a:rPr lang="en-US" smtClean="0"/>
              <a:pPr>
                <a:defRPr/>
              </a:pPr>
              <a:t>41</a:t>
            </a:fld>
            <a:endParaRPr lang="en-US"/>
          </a:p>
        </p:txBody>
      </p:sp>
    </p:spTree>
    <p:extLst>
      <p:ext uri="{BB962C8B-B14F-4D97-AF65-F5344CB8AC3E}">
        <p14:creationId xmlns:p14="http://schemas.microsoft.com/office/powerpoint/2010/main" val="2397368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3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D5C4CE-619A-4306-B4D6-7412F33E6EA5}" type="slidenum">
              <a:rPr lang="en-CA" smtClean="0"/>
              <a:pPr fontAlgn="base">
                <a:spcBef>
                  <a:spcPct val="0"/>
                </a:spcBef>
                <a:spcAft>
                  <a:spcPct val="0"/>
                </a:spcAft>
                <a:defRPr/>
              </a:pPr>
              <a:t>42</a:t>
            </a:fld>
            <a:endParaRPr lang="en-CA"/>
          </a:p>
        </p:txBody>
      </p:sp>
    </p:spTree>
    <p:extLst>
      <p:ext uri="{BB962C8B-B14F-4D97-AF65-F5344CB8AC3E}">
        <p14:creationId xmlns:p14="http://schemas.microsoft.com/office/powerpoint/2010/main" val="1374398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363922-6901-4FC5-80E5-47F3D9D3A312}" type="slidenum">
              <a:rPr lang="en-CA" smtClean="0"/>
              <a:pPr fontAlgn="base">
                <a:spcBef>
                  <a:spcPct val="0"/>
                </a:spcBef>
                <a:spcAft>
                  <a:spcPct val="0"/>
                </a:spcAft>
                <a:defRPr/>
              </a:pPr>
              <a:t>43</a:t>
            </a:fld>
            <a:endParaRPr lang="en-CA"/>
          </a:p>
        </p:txBody>
      </p:sp>
    </p:spTree>
    <p:extLst>
      <p:ext uri="{BB962C8B-B14F-4D97-AF65-F5344CB8AC3E}">
        <p14:creationId xmlns:p14="http://schemas.microsoft.com/office/powerpoint/2010/main" val="2994026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F35F0F-1CCC-4869-BFC6-E964474850EB}" type="slidenum">
              <a:rPr lang="en-CA" smtClean="0"/>
              <a:pPr fontAlgn="base">
                <a:spcBef>
                  <a:spcPct val="0"/>
                </a:spcBef>
                <a:spcAft>
                  <a:spcPct val="0"/>
                </a:spcAft>
                <a:defRPr/>
              </a:pPr>
              <a:t>44</a:t>
            </a:fld>
            <a:endParaRPr lang="en-CA"/>
          </a:p>
        </p:txBody>
      </p:sp>
    </p:spTree>
    <p:extLst>
      <p:ext uri="{BB962C8B-B14F-4D97-AF65-F5344CB8AC3E}">
        <p14:creationId xmlns:p14="http://schemas.microsoft.com/office/powerpoint/2010/main" val="98094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EFCEC-01F4-4FAC-AB44-0702C3C616B9}" type="slidenum">
              <a:rPr lang="en-CA" smtClean="0"/>
              <a:pPr fontAlgn="base">
                <a:spcBef>
                  <a:spcPct val="0"/>
                </a:spcBef>
                <a:spcAft>
                  <a:spcPct val="0"/>
                </a:spcAft>
                <a:defRPr/>
              </a:pPr>
              <a:t>6</a:t>
            </a:fld>
            <a:endParaRPr lang="en-CA"/>
          </a:p>
        </p:txBody>
      </p:sp>
    </p:spTree>
    <p:extLst>
      <p:ext uri="{BB962C8B-B14F-4D97-AF65-F5344CB8AC3E}">
        <p14:creationId xmlns:p14="http://schemas.microsoft.com/office/powerpoint/2010/main" val="14682644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C29A6C-4AC6-4699-BC7B-F8B4120CC8C1}" type="slidenum">
              <a:rPr lang="en-CA" smtClean="0"/>
              <a:pPr fontAlgn="base">
                <a:spcBef>
                  <a:spcPct val="0"/>
                </a:spcBef>
                <a:spcAft>
                  <a:spcPct val="0"/>
                </a:spcAft>
                <a:defRPr/>
              </a:pPr>
              <a:t>45</a:t>
            </a:fld>
            <a:endParaRPr lang="en-CA"/>
          </a:p>
        </p:txBody>
      </p:sp>
    </p:spTree>
    <p:extLst>
      <p:ext uri="{BB962C8B-B14F-4D97-AF65-F5344CB8AC3E}">
        <p14:creationId xmlns:p14="http://schemas.microsoft.com/office/powerpoint/2010/main" val="2074041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CC469C-3E4A-4FE0-B898-9E44FA40AFED}" type="slidenum">
              <a:rPr lang="en-CA" smtClean="0"/>
              <a:pPr fontAlgn="base">
                <a:spcBef>
                  <a:spcPct val="0"/>
                </a:spcBef>
                <a:spcAft>
                  <a:spcPct val="0"/>
                </a:spcAft>
                <a:defRPr/>
              </a:pPr>
              <a:t>46</a:t>
            </a:fld>
            <a:endParaRPr lang="en-CA"/>
          </a:p>
        </p:txBody>
      </p:sp>
    </p:spTree>
    <p:extLst>
      <p:ext uri="{BB962C8B-B14F-4D97-AF65-F5344CB8AC3E}">
        <p14:creationId xmlns:p14="http://schemas.microsoft.com/office/powerpoint/2010/main" val="3031399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2A309EE-B3A9-42DF-9CD1-52B1260DB44E}" type="slidenum">
              <a:rPr lang="en-US" smtClean="0"/>
              <a:pPr>
                <a:defRPr/>
              </a:pPr>
              <a:t>53</a:t>
            </a:fld>
            <a:endParaRPr lang="en-US"/>
          </a:p>
        </p:txBody>
      </p:sp>
    </p:spTree>
    <p:extLst>
      <p:ext uri="{BB962C8B-B14F-4D97-AF65-F5344CB8AC3E}">
        <p14:creationId xmlns:p14="http://schemas.microsoft.com/office/powerpoint/2010/main" val="12173215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2A309EE-B3A9-42DF-9CD1-52B1260DB44E}" type="slidenum">
              <a:rPr lang="en-US" smtClean="0"/>
              <a:pPr>
                <a:defRPr/>
              </a:pPr>
              <a:t>54</a:t>
            </a:fld>
            <a:endParaRPr lang="en-US"/>
          </a:p>
        </p:txBody>
      </p:sp>
    </p:spTree>
    <p:extLst>
      <p:ext uri="{BB962C8B-B14F-4D97-AF65-F5344CB8AC3E}">
        <p14:creationId xmlns:p14="http://schemas.microsoft.com/office/powerpoint/2010/main" val="21934913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2AA31B-FA3D-4DB3-A3AD-15A4F784D6FE}" type="slidenum">
              <a:rPr lang="en-CA" smtClean="0"/>
              <a:pPr fontAlgn="base">
                <a:spcBef>
                  <a:spcPct val="0"/>
                </a:spcBef>
                <a:spcAft>
                  <a:spcPct val="0"/>
                </a:spcAft>
                <a:defRPr/>
              </a:pPr>
              <a:t>55</a:t>
            </a:fld>
            <a:endParaRPr lang="en-CA"/>
          </a:p>
        </p:txBody>
      </p:sp>
    </p:spTree>
    <p:extLst>
      <p:ext uri="{BB962C8B-B14F-4D97-AF65-F5344CB8AC3E}">
        <p14:creationId xmlns:p14="http://schemas.microsoft.com/office/powerpoint/2010/main" val="39177067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7F738C-157F-4BB7-AFCC-AE532E1A8D9F}" type="slidenum">
              <a:rPr lang="en-CA" smtClean="0"/>
              <a:pPr fontAlgn="base">
                <a:spcBef>
                  <a:spcPct val="0"/>
                </a:spcBef>
                <a:spcAft>
                  <a:spcPct val="0"/>
                </a:spcAft>
                <a:defRPr/>
              </a:pPr>
              <a:t>56</a:t>
            </a:fld>
            <a:endParaRPr lang="en-CA"/>
          </a:p>
        </p:txBody>
      </p:sp>
    </p:spTree>
    <p:extLst>
      <p:ext uri="{BB962C8B-B14F-4D97-AF65-F5344CB8AC3E}">
        <p14:creationId xmlns:p14="http://schemas.microsoft.com/office/powerpoint/2010/main" val="141604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361278-D997-450E-8C11-2894BA120DE8}" type="slidenum">
              <a:rPr lang="en-CA" smtClean="0"/>
              <a:pPr fontAlgn="base">
                <a:spcBef>
                  <a:spcPct val="0"/>
                </a:spcBef>
                <a:spcAft>
                  <a:spcPct val="0"/>
                </a:spcAft>
                <a:defRPr/>
              </a:pPr>
              <a:t>7</a:t>
            </a:fld>
            <a:endParaRPr lang="en-CA"/>
          </a:p>
        </p:txBody>
      </p:sp>
    </p:spTree>
    <p:extLst>
      <p:ext uri="{BB962C8B-B14F-4D97-AF65-F5344CB8AC3E}">
        <p14:creationId xmlns:p14="http://schemas.microsoft.com/office/powerpoint/2010/main" val="660492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TW" altLang="en-US" dirty="0"/>
              <a:t>建議用</a:t>
            </a:r>
            <a:r>
              <a:rPr lang="en-US" altLang="zh-TW" dirty="0"/>
              <a:t>()</a:t>
            </a:r>
            <a:endParaRPr lang="en-US" dirty="0"/>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6B52E3-461B-4115-8284-EF400CB55B1B}" type="slidenum">
              <a:rPr lang="en-CA" smtClean="0"/>
              <a:pPr fontAlgn="base">
                <a:spcBef>
                  <a:spcPct val="0"/>
                </a:spcBef>
                <a:spcAft>
                  <a:spcPct val="0"/>
                </a:spcAft>
                <a:defRPr/>
              </a:pPr>
              <a:t>8</a:t>
            </a:fld>
            <a:endParaRPr lang="en-CA"/>
          </a:p>
        </p:txBody>
      </p:sp>
    </p:spTree>
    <p:extLst>
      <p:ext uri="{BB962C8B-B14F-4D97-AF65-F5344CB8AC3E}">
        <p14:creationId xmlns:p14="http://schemas.microsoft.com/office/powerpoint/2010/main" val="307856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70B753-C795-491A-B320-427DC6F0AA23}" type="slidenum">
              <a:rPr lang="en-CA" smtClean="0"/>
              <a:pPr fontAlgn="base">
                <a:spcBef>
                  <a:spcPct val="0"/>
                </a:spcBef>
                <a:spcAft>
                  <a:spcPct val="0"/>
                </a:spcAft>
                <a:defRPr/>
              </a:pPr>
              <a:t>9</a:t>
            </a:fld>
            <a:endParaRPr lang="en-CA"/>
          </a:p>
        </p:txBody>
      </p:sp>
    </p:spTree>
    <p:extLst>
      <p:ext uri="{BB962C8B-B14F-4D97-AF65-F5344CB8AC3E}">
        <p14:creationId xmlns:p14="http://schemas.microsoft.com/office/powerpoint/2010/main" val="2817811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7C7601-DC6C-4357-9F0F-C0DCE543308F}" type="slidenum">
              <a:rPr lang="en-CA" smtClean="0"/>
              <a:pPr fontAlgn="base">
                <a:spcBef>
                  <a:spcPct val="0"/>
                </a:spcBef>
                <a:spcAft>
                  <a:spcPct val="0"/>
                </a:spcAft>
                <a:defRPr/>
              </a:pPr>
              <a:t>10</a:t>
            </a:fld>
            <a:endParaRPr lang="en-CA"/>
          </a:p>
        </p:txBody>
      </p:sp>
    </p:spTree>
    <p:extLst>
      <p:ext uri="{BB962C8B-B14F-4D97-AF65-F5344CB8AC3E}">
        <p14:creationId xmlns:p14="http://schemas.microsoft.com/office/powerpoint/2010/main" val="217476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9B5F9E-5526-44B1-82E7-7C2813446EAA}" type="slidenum">
              <a:rPr lang="en-CA" smtClean="0"/>
              <a:pPr fontAlgn="base">
                <a:spcBef>
                  <a:spcPct val="0"/>
                </a:spcBef>
                <a:spcAft>
                  <a:spcPct val="0"/>
                </a:spcAft>
                <a:defRPr/>
              </a:pPr>
              <a:t>11</a:t>
            </a:fld>
            <a:endParaRPr lang="en-CA"/>
          </a:p>
        </p:txBody>
      </p:sp>
    </p:spTree>
    <p:extLst>
      <p:ext uri="{BB962C8B-B14F-4D97-AF65-F5344CB8AC3E}">
        <p14:creationId xmlns:p14="http://schemas.microsoft.com/office/powerpoint/2010/main" val="2736841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400"/>
            </a:lvl1pPr>
          </a:lstStyle>
          <a:p>
            <a:pPr lvl="0"/>
            <a:r>
              <a:rPr lang="zh-TW" altLang="en-US" noProof="0"/>
              <a:t>按一下以編輯母片標題樣式</a:t>
            </a:r>
            <a:endParaRPr lang="en-US" noProof="0"/>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sz="2400"/>
            </a:lvl1pPr>
          </a:lstStyle>
          <a:p>
            <a:pPr lvl="0"/>
            <a:r>
              <a:rPr lang="zh-TW" altLang="en-US" noProof="0"/>
              <a:t>按一下以編輯母片副標題樣式</a:t>
            </a:r>
            <a:endParaRPr lang="en-US" noProof="0"/>
          </a:p>
        </p:txBody>
      </p:sp>
      <p:sp>
        <p:nvSpPr>
          <p:cNvPr id="3076" name="Rectangle 4"/>
          <p:cNvSpPr>
            <a:spLocks noGrp="1" noChangeArrowheads="1"/>
          </p:cNvSpPr>
          <p:nvPr>
            <p:ph type="dt" sz="half" idx="2"/>
          </p:nvPr>
        </p:nvSpPr>
        <p:spPr>
          <a:xfrm>
            <a:off x="4572000" y="6553200"/>
            <a:ext cx="1905000" cy="228600"/>
          </a:xfrm>
          <a:prstGeom prst="rect">
            <a:avLst/>
          </a:prstGeom>
        </p:spPr>
        <p:txBody>
          <a:bodyPr/>
          <a:lstStyle>
            <a:lvl1pPr>
              <a:defRPr sz="1200" b="1">
                <a:latin typeface="Arial" charset="0"/>
              </a:defRPr>
            </a:lvl1pPr>
          </a:lstStyle>
          <a:p>
            <a:pPr>
              <a:defRPr/>
            </a:pPr>
            <a:fld id="{99F05736-0F12-4A59-9874-29B7F6E46A5A}" type="datetime1">
              <a:rPr lang="en-US" smtClean="0"/>
              <a:pPr>
                <a:defRPr/>
              </a:pPr>
              <a:t>2/12/2023</a:t>
            </a:fld>
            <a:endParaRPr lang="en-US" dirty="0"/>
          </a:p>
        </p:txBody>
      </p:sp>
      <p:sp>
        <p:nvSpPr>
          <p:cNvPr id="3077" name="Rectangle 5"/>
          <p:cNvSpPr>
            <a:spLocks noGrp="1" noChangeArrowheads="1"/>
          </p:cNvSpPr>
          <p:nvPr>
            <p:ph type="ftr" sz="quarter" idx="3"/>
          </p:nvPr>
        </p:nvSpPr>
        <p:spPr>
          <a:xfrm>
            <a:off x="6248400" y="6553200"/>
            <a:ext cx="2895600" cy="228600"/>
          </a:xfrm>
          <a:prstGeom prst="rect">
            <a:avLst/>
          </a:prstGeom>
        </p:spPr>
        <p:txBody>
          <a:bodyPr/>
          <a:lstStyle>
            <a:lvl1pPr>
              <a:defRPr sz="1200" b="1">
                <a:latin typeface="Arial" charset="0"/>
              </a:defRPr>
            </a:lvl1pPr>
          </a:lstStyle>
          <a:p>
            <a:r>
              <a:rPr lang="en-US"/>
              <a:t>Copyright © 2017 Pearson Education, Ltd. All rights reserved.</a:t>
            </a:r>
            <a:endParaRPr lang="en-CA" dirty="0"/>
          </a:p>
        </p:txBody>
      </p:sp>
      <p:sp>
        <p:nvSpPr>
          <p:cNvPr id="3078" name="Rectangle 6"/>
          <p:cNvSpPr>
            <a:spLocks noGrp="1" noChangeArrowheads="1"/>
          </p:cNvSpPr>
          <p:nvPr>
            <p:ph type="sldNum" sz="quarter" idx="4"/>
          </p:nvPr>
        </p:nvSpPr>
        <p:spPr>
          <a:xfrm>
            <a:off x="7239000" y="6324600"/>
            <a:ext cx="1905000" cy="228600"/>
          </a:xfrm>
          <a:prstGeom prst="rect">
            <a:avLst/>
          </a:prstGeom>
        </p:spPr>
        <p:txBody>
          <a:bodyPr/>
          <a:lstStyle>
            <a:lvl1pPr>
              <a:defRPr b="1">
                <a:latin typeface="Arial" charset="0"/>
              </a:defRPr>
            </a:lvl1pPr>
          </a:lstStyle>
          <a:p>
            <a:pPr>
              <a:defRPr/>
            </a:pPr>
            <a:r>
              <a:rPr lang="en-US"/>
              <a:t>1-</a:t>
            </a:r>
            <a:fld id="{C733A387-0A6A-4CC0-BB14-A596A72F4F37}" type="slidenum">
              <a:rPr lang="en-US" smtClean="0"/>
              <a:pPr>
                <a:defRPr/>
              </a:pPr>
              <a:t>‹#›</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66800" cy="10451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8359"/>
            <a:ext cx="4572000" cy="999641"/>
          </a:xfrm>
          <a:prstGeom prst="rect">
            <a:avLst/>
          </a:prstGeom>
        </p:spPr>
      </p:pic>
    </p:spTree>
  </p:cSld>
  <p:clrMapOvr>
    <a:masterClrMapping/>
  </p:clrMapOvr>
  <p:transition>
    <p:fade thruBlk="1"/>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2980996215"/>
      </p:ext>
    </p:extLst>
  </p:cSld>
  <p:clrMapOvr>
    <a:masterClrMapping/>
  </p:clrMapOvr>
  <p:transition>
    <p:fade thruBlk="1"/>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143000"/>
            <a:ext cx="2190750" cy="4953000"/>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152400" y="1219200"/>
            <a:ext cx="6419850" cy="4876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3315482209"/>
      </p:ext>
    </p:extLst>
  </p:cSld>
  <p:clrMapOvr>
    <a:masterClrMapping/>
  </p:clrMapOvr>
  <p:transition>
    <p:fade thruBlk="1"/>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848600" cy="762000"/>
          </a:xfrm>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6800" cy="1045176"/>
          </a:xfrm>
          <a:prstGeom prst="rect">
            <a:avLst/>
          </a:prstGeom>
        </p:spPr>
      </p:pic>
    </p:spTree>
    <p:extLst>
      <p:ext uri="{BB962C8B-B14F-4D97-AF65-F5344CB8AC3E}">
        <p14:creationId xmlns:p14="http://schemas.microsoft.com/office/powerpoint/2010/main" val="318552473"/>
      </p:ext>
    </p:extLst>
  </p:cSld>
  <p:clrMapOvr>
    <a:masterClrMapping/>
  </p:clrMapOvr>
  <p:transition>
    <p:fade thruBlk="1"/>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778739069"/>
      </p:ext>
    </p:extLst>
  </p:cSld>
  <p:clrMapOvr>
    <a:masterClrMapping/>
  </p:clrMapOvr>
  <p:transition>
    <p:fade thruBlk="1"/>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77200" cy="762000"/>
          </a:xfrm>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381000" y="1219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48768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6" name="Footer Placeholder 5"/>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7" name="Slide Number Placeholder 6"/>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3840276503"/>
      </p:ext>
    </p:extLst>
  </p:cSld>
  <p:clrMapOvr>
    <a:masterClrMapping/>
  </p:clrMapOvr>
  <p:transition>
    <p:fade thruBlk="1"/>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01000" cy="1045177"/>
          </a:xfrm>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8" name="Footer Placeholder 7"/>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9" name="Slide Number Placeholder 8"/>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943292018"/>
      </p:ext>
    </p:extLst>
  </p:cSld>
  <p:clrMapOvr>
    <a:masterClrMapping/>
  </p:clrMapOvr>
  <p:transition>
    <p:fade thruBlk="1"/>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01000" cy="762000"/>
          </a:xfrm>
        </p:spPr>
        <p:txBody>
          <a:bodyPr/>
          <a:lstStyle/>
          <a:p>
            <a:r>
              <a:rPr lang="zh-TW" altLang="en-US"/>
              <a:t>按一下以編輯母片標題樣式</a:t>
            </a:r>
            <a:endParaRPr lang="en-US"/>
          </a:p>
        </p:txBody>
      </p:sp>
      <p:sp>
        <p:nvSpPr>
          <p:cNvPr id="3" name="Date Placeholder 2"/>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4" name="Footer Placeholder 3"/>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5" name="Slide Number Placeholder 4"/>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887474955"/>
      </p:ext>
    </p:extLst>
  </p:cSld>
  <p:clrMapOvr>
    <a:masterClrMapping/>
  </p:clrMapOvr>
  <p:transition>
    <p:fade thruBlk="1"/>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3" name="Footer Placeholder 2"/>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4" name="Slide Number Placeholder 3"/>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
        <p:nvSpPr>
          <p:cNvPr id="6" name="Rectangle 8"/>
          <p:cNvSpPr>
            <a:spLocks noChangeArrowheads="1"/>
          </p:cNvSpPr>
          <p:nvPr/>
        </p:nvSpPr>
        <p:spPr bwMode="auto">
          <a:xfrm>
            <a:off x="381000" y="1143000"/>
            <a:ext cx="8686800" cy="74613"/>
          </a:xfrm>
          <a:prstGeom prst="rect">
            <a:avLst/>
          </a:prstGeom>
          <a:gradFill rotWithShape="0">
            <a:gsLst>
              <a:gs pos="0">
                <a:srgbClr val="DF140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383776107"/>
      </p:ext>
    </p:extLst>
  </p:cSld>
  <p:clrMapOvr>
    <a:masterClrMapping/>
  </p:clrMapOvr>
  <p:transition>
    <p:fade thruBlk="1"/>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6" name="Footer Placeholder 5"/>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7" name="Slide Number Placeholder 6"/>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3827010985"/>
      </p:ext>
    </p:extLst>
  </p:cSld>
  <p:clrMapOvr>
    <a:masterClrMapping/>
  </p:clrMapOvr>
  <p:transition>
    <p:fade thruBlk="1"/>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1792288" y="1219199"/>
            <a:ext cx="5486400"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495800" y="6553200"/>
            <a:ext cx="1905000" cy="228600"/>
          </a:xfrm>
          <a:prstGeom prst="rect">
            <a:avLst/>
          </a:prstGeom>
        </p:spPr>
        <p:txBody>
          <a:bodyPr/>
          <a:lstStyle>
            <a:lvl1pPr>
              <a:defRPr/>
            </a:lvl1pPr>
          </a:lstStyle>
          <a:p>
            <a:pPr>
              <a:defRPr/>
            </a:pPr>
            <a:fld id="{99F05736-0F12-4A59-9874-29B7F6E46A5A}" type="datetime1">
              <a:rPr lang="en-US" smtClean="0"/>
              <a:pPr>
                <a:defRPr/>
              </a:pPr>
              <a:t>2/12/2023</a:t>
            </a:fld>
            <a:endParaRPr lang="en-US" dirty="0"/>
          </a:p>
        </p:txBody>
      </p:sp>
      <p:sp>
        <p:nvSpPr>
          <p:cNvPr id="6" name="Footer Placeholder 5"/>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7" name="Slide Number Placeholder 6"/>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2722170718"/>
      </p:ext>
    </p:extLst>
  </p:cSld>
  <p:clrMapOvr>
    <a:masterClrMapping/>
  </p:clrMapOvr>
  <p:transition>
    <p:fade thruBlk="1"/>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81000" y="1219200"/>
            <a:ext cx="8534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026" name="Rectangle 2"/>
          <p:cNvSpPr>
            <a:spLocks noGrp="1" noChangeArrowheads="1"/>
          </p:cNvSpPr>
          <p:nvPr>
            <p:ph type="title"/>
          </p:nvPr>
        </p:nvSpPr>
        <p:spPr bwMode="auto">
          <a:xfrm>
            <a:off x="1066800" y="152400"/>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p>
        </p:txBody>
      </p:sp>
      <p:sp>
        <p:nvSpPr>
          <p:cNvPr id="7" name="Rectangle 8"/>
          <p:cNvSpPr>
            <a:spLocks noChangeArrowheads="1"/>
          </p:cNvSpPr>
          <p:nvPr/>
        </p:nvSpPr>
        <p:spPr bwMode="auto">
          <a:xfrm>
            <a:off x="381000" y="1107280"/>
            <a:ext cx="8686800" cy="74613"/>
          </a:xfrm>
          <a:prstGeom prst="rect">
            <a:avLst/>
          </a:prstGeom>
          <a:gradFill rotWithShape="0">
            <a:gsLst>
              <a:gs pos="0">
                <a:srgbClr val="DF140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066800" cy="1045176"/>
          </a:xfrm>
          <a:prstGeom prst="rect">
            <a:avLst/>
          </a:prstGeom>
        </p:spPr>
      </p:pic>
      <p:sp>
        <p:nvSpPr>
          <p:cNvPr id="10" name="Rectangle 4"/>
          <p:cNvSpPr>
            <a:spLocks noGrp="1" noChangeArrowheads="1"/>
          </p:cNvSpPr>
          <p:nvPr>
            <p:ph type="dt" sz="half" idx="2"/>
          </p:nvPr>
        </p:nvSpPr>
        <p:spPr>
          <a:xfrm>
            <a:off x="4572000" y="6553200"/>
            <a:ext cx="1905000" cy="228600"/>
          </a:xfrm>
          <a:prstGeom prst="rect">
            <a:avLst/>
          </a:prstGeom>
        </p:spPr>
        <p:txBody>
          <a:bodyPr/>
          <a:lstStyle>
            <a:lvl1pPr>
              <a:defRPr sz="1200" b="1">
                <a:latin typeface="Arial" charset="0"/>
              </a:defRPr>
            </a:lvl1pPr>
          </a:lstStyle>
          <a:p>
            <a:pPr>
              <a:defRPr/>
            </a:pPr>
            <a:fld id="{99F05736-0F12-4A59-9874-29B7F6E46A5A}" type="datetime1">
              <a:rPr lang="en-US" smtClean="0"/>
              <a:pPr>
                <a:defRPr/>
              </a:pPr>
              <a:t>2/12/2023</a:t>
            </a:fld>
            <a:endParaRPr lang="en-US" dirty="0"/>
          </a:p>
        </p:txBody>
      </p:sp>
      <p:sp>
        <p:nvSpPr>
          <p:cNvPr id="11" name="Rectangle 5"/>
          <p:cNvSpPr>
            <a:spLocks noGrp="1" noChangeArrowheads="1"/>
          </p:cNvSpPr>
          <p:nvPr>
            <p:ph type="ftr" sz="quarter" idx="3"/>
          </p:nvPr>
        </p:nvSpPr>
        <p:spPr>
          <a:xfrm>
            <a:off x="6248400" y="6553200"/>
            <a:ext cx="2895600" cy="228600"/>
          </a:xfrm>
          <a:prstGeom prst="rect">
            <a:avLst/>
          </a:prstGeom>
        </p:spPr>
        <p:txBody>
          <a:bodyPr/>
          <a:lstStyle>
            <a:lvl1pPr algn="r">
              <a:defRPr lang="en-US" sz="1200" b="1" smtClean="0"/>
            </a:lvl1pPr>
          </a:lstStyle>
          <a:p>
            <a:r>
              <a:rPr lang="en-US"/>
              <a:t>Copyright © 2017 Pearson Education, Ltd. All rights reserved.</a:t>
            </a:r>
            <a:endParaRPr lang="en-CA" dirty="0"/>
          </a:p>
        </p:txBody>
      </p:sp>
      <p:sp>
        <p:nvSpPr>
          <p:cNvPr id="12" name="Rectangle 6"/>
          <p:cNvSpPr>
            <a:spLocks noGrp="1" noChangeArrowheads="1"/>
          </p:cNvSpPr>
          <p:nvPr>
            <p:ph type="sldNum" sz="quarter" idx="4"/>
          </p:nvPr>
        </p:nvSpPr>
        <p:spPr>
          <a:xfrm>
            <a:off x="7239000" y="6324600"/>
            <a:ext cx="1905000" cy="228600"/>
          </a:xfrm>
          <a:prstGeom prst="rect">
            <a:avLst/>
          </a:prstGeom>
        </p:spPr>
        <p:txBody>
          <a:bodyPr/>
          <a:lstStyle>
            <a:lvl1pPr algn="r">
              <a:defRPr b="1">
                <a:latin typeface="Arial" charset="0"/>
              </a:defRPr>
            </a:lvl1pPr>
          </a:lstStyle>
          <a:p>
            <a:pPr>
              <a:defRPr/>
            </a:pPr>
            <a:r>
              <a:rPr lang="en-US"/>
              <a:t>1-</a:t>
            </a:r>
            <a:fld id="{C733A387-0A6A-4CC0-BB14-A596A72F4F37}" type="slidenum">
              <a:rPr lang="en-US" smtClean="0"/>
              <a:pPr>
                <a:defRPr/>
              </a:pPr>
              <a:t>‹#›</a:t>
            </a:fld>
            <a:endParaRPr lang="en-US"/>
          </a:p>
        </p:txBody>
      </p:sp>
      <p:pic>
        <p:nvPicPr>
          <p:cNvPr id="13" name="Picture 1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5858359"/>
            <a:ext cx="4572000" cy="999641"/>
          </a:xfrm>
          <a:prstGeom prst="rect">
            <a:avLst/>
          </a:prstGeom>
        </p:spPr>
      </p:pic>
      <p:pic>
        <p:nvPicPr>
          <p:cNvPr id="14" name="Picture 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698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fade thruBlk="1"/>
  </p:transition>
  <p:hf hdr="0" dt="0"/>
  <p:txStyles>
    <p:titleStyle>
      <a:lvl1pPr algn="ctr" rtl="0" eaLnBrk="1" fontAlgn="base" hangingPunct="1">
        <a:spcBef>
          <a:spcPct val="0"/>
        </a:spcBef>
        <a:spcAft>
          <a:spcPct val="0"/>
        </a:spcAft>
        <a:defRPr sz="3600" b="1">
          <a:solidFill>
            <a:schemeClr val="tx2"/>
          </a:solidFill>
          <a:latin typeface="Times New Roman" pitchFamily="18" charset="0"/>
          <a:ea typeface="+mj-ea"/>
          <a:cs typeface="Times New Roman" pitchFamily="18" charset="0"/>
        </a:defRPr>
      </a:lvl1pPr>
      <a:lvl2pPr algn="ctr" rtl="0" eaLnBrk="1" fontAlgn="base" hangingPunct="1">
        <a:spcBef>
          <a:spcPct val="0"/>
        </a:spcBef>
        <a:spcAft>
          <a:spcPct val="0"/>
        </a:spcAft>
        <a:defRPr sz="3600" b="1">
          <a:solidFill>
            <a:schemeClr val="tx2"/>
          </a:solidFill>
          <a:latin typeface="Arial Narrow" pitchFamily="34" charset="0"/>
        </a:defRPr>
      </a:lvl2pPr>
      <a:lvl3pPr algn="ctr" rtl="0" eaLnBrk="1" fontAlgn="base" hangingPunct="1">
        <a:spcBef>
          <a:spcPct val="0"/>
        </a:spcBef>
        <a:spcAft>
          <a:spcPct val="0"/>
        </a:spcAft>
        <a:defRPr sz="3600" b="1">
          <a:solidFill>
            <a:schemeClr val="tx2"/>
          </a:solidFill>
          <a:latin typeface="Arial Narrow" pitchFamily="34" charset="0"/>
        </a:defRPr>
      </a:lvl3pPr>
      <a:lvl4pPr algn="ctr" rtl="0" eaLnBrk="1" fontAlgn="base" hangingPunct="1">
        <a:spcBef>
          <a:spcPct val="0"/>
        </a:spcBef>
        <a:spcAft>
          <a:spcPct val="0"/>
        </a:spcAft>
        <a:defRPr sz="3600" b="1">
          <a:solidFill>
            <a:schemeClr val="tx2"/>
          </a:solidFill>
          <a:latin typeface="Arial Narrow" pitchFamily="34" charset="0"/>
        </a:defRPr>
      </a:lvl4pPr>
      <a:lvl5pPr algn="ctr" rtl="0" eaLnBrk="1" fontAlgn="base" hangingPunct="1">
        <a:spcBef>
          <a:spcPct val="0"/>
        </a:spcBef>
        <a:spcAft>
          <a:spcPct val="0"/>
        </a:spcAft>
        <a:defRPr sz="3600" b="1">
          <a:solidFill>
            <a:schemeClr val="tx2"/>
          </a:solidFill>
          <a:latin typeface="Arial Narrow" pitchFamily="34" charset="0"/>
        </a:defRPr>
      </a:lvl5pPr>
      <a:lvl6pPr marL="457200" algn="ctr" rtl="0" eaLnBrk="1" fontAlgn="base" hangingPunct="1">
        <a:spcBef>
          <a:spcPct val="0"/>
        </a:spcBef>
        <a:spcAft>
          <a:spcPct val="0"/>
        </a:spcAft>
        <a:defRPr sz="3600" b="1">
          <a:solidFill>
            <a:schemeClr val="tx2"/>
          </a:solidFill>
          <a:latin typeface="Arial Narrow" pitchFamily="34" charset="0"/>
        </a:defRPr>
      </a:lvl6pPr>
      <a:lvl7pPr marL="914400" algn="ctr" rtl="0" eaLnBrk="1" fontAlgn="base" hangingPunct="1">
        <a:spcBef>
          <a:spcPct val="0"/>
        </a:spcBef>
        <a:spcAft>
          <a:spcPct val="0"/>
        </a:spcAft>
        <a:defRPr sz="3600" b="1">
          <a:solidFill>
            <a:schemeClr val="tx2"/>
          </a:solidFill>
          <a:latin typeface="Arial Narrow" pitchFamily="34" charset="0"/>
        </a:defRPr>
      </a:lvl7pPr>
      <a:lvl8pPr marL="1371600" algn="ctr" rtl="0" eaLnBrk="1" fontAlgn="base" hangingPunct="1">
        <a:spcBef>
          <a:spcPct val="0"/>
        </a:spcBef>
        <a:spcAft>
          <a:spcPct val="0"/>
        </a:spcAft>
        <a:defRPr sz="3600" b="1">
          <a:solidFill>
            <a:schemeClr val="tx2"/>
          </a:solidFill>
          <a:latin typeface="Arial Narrow" pitchFamily="34" charset="0"/>
        </a:defRPr>
      </a:lvl8pPr>
      <a:lvl9pPr marL="1828800" algn="ctr" rtl="0" eaLnBrk="1" fontAlgn="base" hangingPunct="1">
        <a:spcBef>
          <a:spcPct val="0"/>
        </a:spcBef>
        <a:spcAft>
          <a:spcPct val="0"/>
        </a:spcAft>
        <a:defRPr sz="3600" b="1">
          <a:solidFill>
            <a:schemeClr val="tx2"/>
          </a:solidFill>
          <a:latin typeface="Arial Narrow"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har char="•"/>
        <a:defRPr sz="2600">
          <a:solidFill>
            <a:schemeClr val="tx1"/>
          </a:solidFill>
          <a:latin typeface="Times New Roman" pitchFamily="18" charset="0"/>
          <a:cs typeface="Times New Roman" pitchFamily="18" charset="0"/>
        </a:defRPr>
      </a:lvl2pPr>
      <a:lvl3pPr marL="1143000" indent="-228600" algn="l" rtl="0" eaLnBrk="1" fontAlgn="base" hangingPunct="1">
        <a:spcBef>
          <a:spcPct val="20000"/>
        </a:spcBef>
        <a:spcAft>
          <a:spcPct val="0"/>
        </a:spcAft>
        <a:buChar char="•"/>
        <a:defRPr sz="2400">
          <a:solidFill>
            <a:schemeClr val="tx1"/>
          </a:solidFill>
          <a:latin typeface="Times New Roman" pitchFamily="18" charset="0"/>
          <a:cs typeface="Times New Roman" pitchFamily="18" charset="0"/>
        </a:defRPr>
      </a:lvl3pPr>
      <a:lvl4pPr marL="1600200" indent="-228600" algn="l" rtl="0" eaLnBrk="1" fontAlgn="base" hangingPunct="1">
        <a:spcBef>
          <a:spcPct val="20000"/>
        </a:spcBef>
        <a:spcAft>
          <a:spcPct val="0"/>
        </a:spcAft>
        <a:buChar char="•"/>
        <a:defRPr sz="2200">
          <a:solidFill>
            <a:schemeClr val="tx1"/>
          </a:solidFill>
          <a:latin typeface="Times New Roman" pitchFamily="18" charset="0"/>
          <a:cs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msdn.microsoft.com/zh-tw/library/a33ahe62.aspx" TargetMode="External"/><Relationship Id="rId2" Type="http://schemas.openxmlformats.org/officeDocument/2006/relationships/hyperlink" Target="https://msdn.microsoft.com/zh-tw/library/6z061fh0.aspx" TargetMode="External"/><Relationship Id="rId1" Type="http://schemas.openxmlformats.org/officeDocument/2006/relationships/slideLayout" Target="../slideLayouts/slideLayout2.xml"/><Relationship Id="rId4" Type="http://schemas.openxmlformats.org/officeDocument/2006/relationships/hyperlink" Target="http://en.cppreference.com/w/cpp/io/basic_fstream"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sz="3600" dirty="0">
                <a:latin typeface="Times New Roman" panose="02020603050405020304" pitchFamily="18" charset="0"/>
                <a:cs typeface="Times New Roman" panose="02020603050405020304" pitchFamily="18" charset="0"/>
              </a:rPr>
              <a:t>Chapter</a:t>
            </a:r>
            <a:r>
              <a:rPr lang="en-US" dirty="0">
                <a:latin typeface="Times New Roman" panose="02020603050405020304" pitchFamily="18" charset="0"/>
                <a:cs typeface="Times New Roman" panose="02020603050405020304" pitchFamily="18" charset="0"/>
              </a:rPr>
              <a:t> 2</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a:latin typeface="Times New Roman" panose="02020603050405020304" pitchFamily="18" charset="0"/>
                <a:cs typeface="Times New Roman" panose="02020603050405020304" pitchFamily="18" charset="0"/>
              </a:rPr>
              <a:t>Flow of Control</a:t>
            </a:r>
          </a:p>
          <a:p>
            <a:pPr eaLnBrk="1" fontAlgn="auto" hangingPunct="1">
              <a:spcAft>
                <a:spcPts val="0"/>
              </a:spcAft>
              <a:buFont typeface="Arial" pitchFamily="34" charset="0"/>
              <a:buNone/>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372498"/>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3" name="Rectangle 3"/>
          <p:cNvSpPr>
            <a:spLocks noGrp="1" noChangeArrowheads="1"/>
          </p:cNvSpPr>
          <p:nvPr>
            <p:ph type="title"/>
          </p:nvPr>
        </p:nvSpPr>
        <p:spPr>
          <a:xfrm>
            <a:off x="1066800" y="0"/>
            <a:ext cx="8077200" cy="1066800"/>
          </a:xfrm>
        </p:spPr>
        <p:txBody>
          <a:bodyPr rtlCol="0">
            <a:noAutofit/>
          </a:bodyPr>
          <a:lstStyle/>
          <a:p>
            <a:pPr eaLnBrk="1" fontAlgn="auto" hangingPunct="1">
              <a:spcAft>
                <a:spcPts val="0"/>
              </a:spcAft>
              <a:defRPr/>
            </a:pPr>
            <a:r>
              <a:rPr lang="en-US" b="1" dirty="0">
                <a:latin typeface="Times New Roman" panose="02020603050405020304" pitchFamily="18" charset="0"/>
                <a:cs typeface="Times New Roman" panose="02020603050405020304" pitchFamily="18" charset="0"/>
              </a:rPr>
              <a:t>Display 2.3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Precedence of Operators (3 of 4)</a:t>
            </a:r>
          </a:p>
        </p:txBody>
      </p:sp>
      <p:sp>
        <p:nvSpPr>
          <p:cNvPr id="8" name="Slide Number Placeholder 7"/>
          <p:cNvSpPr>
            <a:spLocks noGrp="1"/>
          </p:cNvSpPr>
          <p:nvPr>
            <p:ph type="sldNum" sz="quarter" idx="12"/>
          </p:nvPr>
        </p:nvSpPr>
        <p:spPr/>
        <p:txBody>
          <a:bodyPr/>
          <a:lstStyle/>
          <a:p>
            <a:pPr>
              <a:defRPr/>
            </a:pPr>
            <a:r>
              <a:rPr lang="en-US" dirty="0"/>
              <a:t>2-</a:t>
            </a:r>
            <a:fld id="{8F65A443-6715-4B4A-8FB6-7A7E7E43F316}" type="slidenum">
              <a:rPr lang="en-US"/>
              <a:pPr>
                <a:defRPr/>
              </a:pPr>
              <a:t>10</a:t>
            </a:fld>
            <a:endParaRPr lang="en-US" dirty="0"/>
          </a:p>
        </p:txBody>
      </p:sp>
      <p:pic>
        <p:nvPicPr>
          <p:cNvPr id="28674" name="Picture 4" descr="C:\WINDOWS\Desktop\Oh_type\sacitch_C++_ppt\gif\savitchc02d03_3of4.gif"/>
          <p:cNvPicPr preferRelativeResize="0">
            <a:picLocks noChangeAspect="1" noChangeArrowheads="1"/>
          </p:cNvPicPr>
          <p:nvPr>
            <p:custDataLst>
              <p:tags r:id="rId1"/>
            </p:custDataLst>
          </p:nvPr>
        </p:nvPicPr>
        <p:blipFill>
          <a:blip r:embed="rId4"/>
          <a:srcRect/>
          <a:stretch>
            <a:fillRect/>
          </a:stretch>
        </p:blipFill>
        <p:spPr bwMode="auto">
          <a:xfrm>
            <a:off x="300037" y="1295400"/>
            <a:ext cx="7891463" cy="4276725"/>
          </a:xfrm>
          <a:prstGeom prst="rect">
            <a:avLst/>
          </a:prstGeom>
          <a:noFill/>
          <a:ln w="9525">
            <a:noFill/>
            <a:miter lim="800000"/>
            <a:headEnd/>
            <a:tailEnd/>
          </a:ln>
        </p:spPr>
      </p:pic>
    </p:spTree>
    <p:extLst>
      <p:ext uri="{BB962C8B-B14F-4D97-AF65-F5344CB8AC3E}">
        <p14:creationId xmlns:p14="http://schemas.microsoft.com/office/powerpoint/2010/main" val="213725893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7" name="Rectangle 3"/>
          <p:cNvSpPr>
            <a:spLocks noGrp="1" noChangeArrowheads="1"/>
          </p:cNvSpPr>
          <p:nvPr>
            <p:ph type="title"/>
          </p:nvPr>
        </p:nvSpPr>
        <p:spPr>
          <a:xfrm>
            <a:off x="1066800" y="0"/>
            <a:ext cx="8001000" cy="1066800"/>
          </a:xfrm>
        </p:spPr>
        <p:txBody>
          <a:bodyPr rtlCol="0">
            <a:noAutofit/>
          </a:bodyPr>
          <a:lstStyle/>
          <a:p>
            <a:pPr eaLnBrk="1" fontAlgn="auto" hangingPunct="1">
              <a:spcAft>
                <a:spcPts val="0"/>
              </a:spcAft>
              <a:defRPr/>
            </a:pPr>
            <a:r>
              <a:rPr lang="en-US" b="1" dirty="0">
                <a:latin typeface="Times New Roman" panose="02020603050405020304" pitchFamily="18" charset="0"/>
                <a:cs typeface="Times New Roman" panose="02020603050405020304" pitchFamily="18" charset="0"/>
              </a:rPr>
              <a:t>Display 2.3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Precedence of Operators (4 of 4)</a:t>
            </a:r>
          </a:p>
        </p:txBody>
      </p:sp>
      <p:sp>
        <p:nvSpPr>
          <p:cNvPr id="8" name="Slide Number Placeholder 7"/>
          <p:cNvSpPr>
            <a:spLocks noGrp="1"/>
          </p:cNvSpPr>
          <p:nvPr>
            <p:ph type="sldNum" sz="quarter" idx="12"/>
          </p:nvPr>
        </p:nvSpPr>
        <p:spPr/>
        <p:txBody>
          <a:bodyPr/>
          <a:lstStyle/>
          <a:p>
            <a:pPr>
              <a:defRPr/>
            </a:pPr>
            <a:r>
              <a:rPr lang="en-US" dirty="0"/>
              <a:t>2-</a:t>
            </a:r>
            <a:fld id="{C5473AC6-405F-4024-87AB-6502C345CCD1}" type="slidenum">
              <a:rPr lang="en-US"/>
              <a:pPr>
                <a:defRPr/>
              </a:pPr>
              <a:t>11</a:t>
            </a:fld>
            <a:endParaRPr lang="en-US" dirty="0"/>
          </a:p>
        </p:txBody>
      </p:sp>
      <p:pic>
        <p:nvPicPr>
          <p:cNvPr id="30722" name="Picture 4" descr="C:\WINDOWS\Desktop\Oh_type\sacitch_C++_ppt\gif\savitchc02d03_4of4.gif"/>
          <p:cNvPicPr preferRelativeResize="0">
            <a:picLocks noChangeAspect="1" noChangeArrowheads="1"/>
          </p:cNvPicPr>
          <p:nvPr>
            <p:custDataLst>
              <p:tags r:id="rId1"/>
            </p:custDataLst>
          </p:nvPr>
        </p:nvPicPr>
        <p:blipFill>
          <a:blip r:embed="rId4"/>
          <a:srcRect/>
          <a:stretch>
            <a:fillRect/>
          </a:stretch>
        </p:blipFill>
        <p:spPr bwMode="auto">
          <a:xfrm>
            <a:off x="304800" y="1219200"/>
            <a:ext cx="7772400" cy="3702050"/>
          </a:xfrm>
          <a:prstGeom prst="rect">
            <a:avLst/>
          </a:prstGeom>
          <a:noFill/>
          <a:ln w="9525">
            <a:noFill/>
            <a:miter lim="800000"/>
            <a:headEnd/>
            <a:tailEnd/>
          </a:ln>
        </p:spPr>
      </p:pic>
    </p:spTree>
    <p:extLst>
      <p:ext uri="{BB962C8B-B14F-4D97-AF65-F5344CB8AC3E}">
        <p14:creationId xmlns:p14="http://schemas.microsoft.com/office/powerpoint/2010/main" val="204860033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Precedence Examples</a:t>
            </a:r>
          </a:p>
        </p:txBody>
      </p:sp>
      <p:sp>
        <p:nvSpPr>
          <p:cNvPr id="32770" name="Rectangle 3"/>
          <p:cNvSpPr>
            <a:spLocks noGrp="1" noChangeArrowheads="1"/>
          </p:cNvSpPr>
          <p:nvPr>
            <p:ph idx="1"/>
          </p:nvPr>
        </p:nvSpPr>
        <p:spPr/>
        <p:txBody>
          <a:bodyPr/>
          <a:lstStyle/>
          <a:p>
            <a:pPr eaLnBrk="1" hangingPunct="1">
              <a:lnSpc>
                <a:spcPct val="90000"/>
              </a:lnSpc>
              <a:spcBef>
                <a:spcPct val="25000"/>
              </a:spcBef>
            </a:pPr>
            <a:r>
              <a:rPr lang="en-US" sz="2400" dirty="0">
                <a:latin typeface="Times New Roman" panose="02020603050405020304" pitchFamily="18" charset="0"/>
                <a:cs typeface="Times New Roman" panose="02020603050405020304" pitchFamily="18" charset="0"/>
              </a:rPr>
              <a:t>Arithmetic before logical</a:t>
            </a:r>
          </a:p>
          <a:p>
            <a:pPr lvl="1" eaLnBrk="1" hangingPunct="1">
              <a:lnSpc>
                <a:spcPct val="90000"/>
              </a:lnSpc>
              <a:spcBef>
                <a:spcPct val="25000"/>
              </a:spcBef>
            </a:pPr>
            <a:r>
              <a:rPr lang="en-US" sz="2000" dirty="0">
                <a:effectLst>
                  <a:glow rad="101600">
                    <a:srgbClr val="00B050">
                      <a:alpha val="40000"/>
                    </a:srgbClr>
                  </a:glow>
                </a:effectLst>
                <a:latin typeface="Courier New" panose="02070309020205020404" pitchFamily="49" charset="0"/>
                <a:cs typeface="Courier New" panose="02070309020205020404" pitchFamily="49" charset="0"/>
              </a:rPr>
              <a:t>x + 1 &gt; 2 || x + 1 &lt; -3</a:t>
            </a:r>
            <a:r>
              <a:rPr lang="en-US" sz="2000" dirty="0">
                <a:effectLst>
                  <a:glow rad="101600">
                    <a:srgbClr val="00B050">
                      <a:alpha val="40000"/>
                    </a:srgbClr>
                  </a:glo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means:</a:t>
            </a:r>
          </a:p>
          <a:p>
            <a:pPr lvl="2" eaLnBrk="1" hangingPunct="1">
              <a:lnSpc>
                <a:spcPct val="90000"/>
              </a:lnSpc>
              <a:spcBef>
                <a:spcPct val="25000"/>
              </a:spcBef>
            </a:pPr>
            <a:r>
              <a:rPr lang="en-US" sz="1800" dirty="0">
                <a:latin typeface="Courier New" panose="02070309020205020404" pitchFamily="49" charset="0"/>
                <a:cs typeface="Courier New" panose="02070309020205020404" pitchFamily="49" charset="0"/>
              </a:rPr>
              <a:t>(x + 1) &gt; 2  || (x + 1) &lt; -3</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Short-circuit evaluation</a:t>
            </a:r>
          </a:p>
          <a:p>
            <a:pPr lvl="1" eaLnBrk="1" hangingPunct="1">
              <a:lnSpc>
                <a:spcPct val="90000"/>
              </a:lnSpc>
              <a:spcBef>
                <a:spcPct val="25000"/>
              </a:spcBef>
            </a:pPr>
            <a:r>
              <a:rPr lang="en-US" sz="2000" dirty="0">
                <a:effectLst>
                  <a:glow rad="101600">
                    <a:schemeClr val="accent2">
                      <a:satMod val="175000"/>
                      <a:alpha val="40000"/>
                    </a:schemeClr>
                  </a:glow>
                </a:effectLst>
                <a:latin typeface="Courier New" panose="02070309020205020404" pitchFamily="49" charset="0"/>
                <a:cs typeface="Courier New" panose="02070309020205020404" pitchFamily="49" charset="0"/>
              </a:rPr>
              <a:t>(x &gt;= 0) &amp;&amp; (y &gt; 1)</a:t>
            </a:r>
          </a:p>
          <a:p>
            <a:pPr lvl="1" eaLnBrk="1" hangingPunct="1">
              <a:lnSpc>
                <a:spcPct val="90000"/>
              </a:lnSpc>
              <a:spcBef>
                <a:spcPct val="25000"/>
              </a:spcBef>
            </a:pPr>
            <a:r>
              <a:rPr lang="en-US" sz="2000" dirty="0">
                <a:latin typeface="Times New Roman" panose="02020603050405020304" pitchFamily="18" charset="0"/>
                <a:cs typeface="Times New Roman" panose="02020603050405020304" pitchFamily="18" charset="0"/>
              </a:rPr>
              <a:t>Be careful with increment operators!</a:t>
            </a:r>
          </a:p>
          <a:p>
            <a:pPr lvl="2" eaLnBrk="1" hangingPunct="1">
              <a:lnSpc>
                <a:spcPct val="90000"/>
              </a:lnSpc>
              <a:spcBef>
                <a:spcPct val="25000"/>
              </a:spcBef>
            </a:pPr>
            <a:r>
              <a:rPr lang="en-US" sz="1800" dirty="0">
                <a:latin typeface="Courier New" panose="02070309020205020404" pitchFamily="49" charset="0"/>
                <a:cs typeface="Courier New" panose="02070309020205020404" pitchFamily="49" charset="0"/>
              </a:rPr>
              <a:t>(x &gt; 1) &amp;&amp; (y++)</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Integers as </a:t>
            </a:r>
            <a:r>
              <a:rPr lang="en-US" sz="2400" dirty="0" err="1">
                <a:solidFill>
                  <a:srgbClr val="FF0000"/>
                </a:solidFill>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values</a:t>
            </a:r>
          </a:p>
          <a:p>
            <a:pPr lvl="1" eaLnBrk="1" hangingPunct="1">
              <a:lnSpc>
                <a:spcPct val="90000"/>
              </a:lnSpc>
              <a:spcBef>
                <a:spcPct val="25000"/>
              </a:spcBef>
            </a:pPr>
            <a:r>
              <a:rPr lang="en-US" sz="2000" dirty="0">
                <a:latin typeface="Times New Roman" panose="02020603050405020304" pitchFamily="18" charset="0"/>
                <a:cs typeface="Times New Roman" panose="02020603050405020304" pitchFamily="18" charset="0"/>
              </a:rPr>
              <a:t>All non-zero values </a:t>
            </a:r>
            <a:r>
              <a:rPr lang="en-US" sz="2000" dirty="0">
                <a:latin typeface="Times New Roman" panose="02020603050405020304" pitchFamily="18" charset="0"/>
                <a:cs typeface="Times New Roman" panose="02020603050405020304" pitchFamily="18" charset="0"/>
                <a:sym typeface="Wingdings" pitchFamily="2" charset="2"/>
              </a:rPr>
              <a:t></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cs typeface="Courier New" panose="02070309020205020404" pitchFamily="49" charset="0"/>
              </a:rPr>
              <a:t>true</a:t>
            </a:r>
          </a:p>
          <a:p>
            <a:pPr lvl="1" eaLnBrk="1" hangingPunct="1">
              <a:lnSpc>
                <a:spcPct val="90000"/>
              </a:lnSpc>
              <a:spcBef>
                <a:spcPct val="25000"/>
              </a:spcBef>
            </a:pPr>
            <a:r>
              <a:rPr lang="en-US" sz="2000" dirty="0">
                <a:latin typeface="Times New Roman" panose="02020603050405020304" pitchFamily="18" charset="0"/>
                <a:cs typeface="Times New Roman" panose="02020603050405020304" pitchFamily="18" charset="0"/>
              </a:rPr>
              <a:t>Zero value </a:t>
            </a:r>
            <a:r>
              <a:rPr lang="en-US" sz="2000" dirty="0">
                <a:latin typeface="Times New Roman" panose="02020603050405020304" pitchFamily="18" charset="0"/>
                <a:cs typeface="Times New Roman" panose="02020603050405020304" pitchFamily="18" charset="0"/>
                <a:sym typeface="Wingdings" pitchFamily="2" charset="2"/>
              </a:rPr>
              <a:t></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cs typeface="Courier New" panose="02070309020205020404" pitchFamily="49" charset="0"/>
              </a:rPr>
              <a:t>false</a:t>
            </a:r>
          </a:p>
        </p:txBody>
      </p:sp>
      <p:sp>
        <p:nvSpPr>
          <p:cNvPr id="8" name="Slide Number Placeholder 7"/>
          <p:cNvSpPr>
            <a:spLocks noGrp="1"/>
          </p:cNvSpPr>
          <p:nvPr>
            <p:ph type="sldNum" sz="quarter" idx="11"/>
          </p:nvPr>
        </p:nvSpPr>
        <p:spPr/>
        <p:txBody>
          <a:bodyPr/>
          <a:lstStyle/>
          <a:p>
            <a:pPr>
              <a:defRPr/>
            </a:pPr>
            <a:r>
              <a:rPr lang="en-US" sz="1800" dirty="0"/>
              <a:t>2-</a:t>
            </a:r>
            <a:fld id="{29F3649D-2B3C-4031-8C00-1533A2A69856}" type="slidenum">
              <a:rPr lang="en-US" sz="1800"/>
              <a:pPr>
                <a:defRPr/>
              </a:pPr>
              <a:t>12</a:t>
            </a:fld>
            <a:endParaRPr lang="en-US" sz="1800" dirty="0"/>
          </a:p>
        </p:txBody>
      </p:sp>
    </p:spTree>
    <p:extLst>
      <p:ext uri="{BB962C8B-B14F-4D97-AF65-F5344CB8AC3E}">
        <p14:creationId xmlns:p14="http://schemas.microsoft.com/office/powerpoint/2010/main" val="380796903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Branching Mechanisms</a:t>
            </a:r>
          </a:p>
        </p:txBody>
      </p:sp>
      <p:sp>
        <p:nvSpPr>
          <p:cNvPr id="34818" name="Rectangle 3"/>
          <p:cNvSpPr>
            <a:spLocks noGrp="1" noChangeArrowheads="1"/>
          </p:cNvSpPr>
          <p:nvPr>
            <p:ph idx="1"/>
          </p:nvPr>
        </p:nvSpPr>
        <p:spPr/>
        <p:txBody>
          <a:bodyPr>
            <a:scene3d>
              <a:camera prst="orthographicFront"/>
              <a:lightRig rig="threePt" dir="t"/>
            </a:scene3d>
            <a:sp3d extrusionH="57150">
              <a:bevelT w="38100" h="38100" prst="angle"/>
            </a:sp3d>
          </a:bodyPr>
          <a:lstStyle/>
          <a:p>
            <a:pPr eaLnBrk="1" hangingPunct="1"/>
            <a:r>
              <a:rPr lang="en-US" sz="24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Courier New" panose="02070309020205020404" pitchFamily="49" charset="0"/>
                <a:cs typeface="Courier New" panose="02070309020205020404" pitchFamily="49" charset="0"/>
              </a:rPr>
              <a:t>if-else</a:t>
            </a:r>
            <a:r>
              <a:rPr lang="en-US" sz="2400"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statements</a:t>
            </a:r>
          </a:p>
          <a:p>
            <a:pPr lvl="1" eaLnBrk="1" hangingPunct="1">
              <a:spcBef>
                <a:spcPct val="50000"/>
              </a:spcBef>
            </a:pPr>
            <a:r>
              <a:rPr lang="en-US" sz="2000" dirty="0">
                <a:latin typeface="Times New Roman" panose="02020603050405020304" pitchFamily="18" charset="0"/>
                <a:cs typeface="Times New Roman" panose="02020603050405020304" pitchFamily="18" charset="0"/>
              </a:rPr>
              <a:t>Choice of two alternate statements based on condition expression</a:t>
            </a:r>
          </a:p>
          <a:p>
            <a:pPr lvl="1" eaLnBrk="1" hangingPunct="1">
              <a:spcBef>
                <a:spcPct val="50000"/>
              </a:spcBef>
            </a:pPr>
            <a:r>
              <a:rPr lang="en-US" sz="2000"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if (</a:t>
            </a:r>
            <a:r>
              <a:rPr lang="en-US" sz="2000" dirty="0" err="1">
                <a:latin typeface="Courier New" panose="02070309020205020404" pitchFamily="49" charset="0"/>
                <a:cs typeface="Courier New" panose="02070309020205020404" pitchFamily="49" charset="0"/>
              </a:rPr>
              <a:t>hrs</a:t>
            </a:r>
            <a:r>
              <a:rPr lang="en-US" sz="2000" dirty="0">
                <a:latin typeface="Courier New" panose="02070309020205020404" pitchFamily="49" charset="0"/>
                <a:cs typeface="Courier New" panose="02070309020205020404" pitchFamily="49" charset="0"/>
              </a:rPr>
              <a:t> &gt; 40)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grossPay</a:t>
            </a:r>
            <a:r>
              <a:rPr lang="en-US" sz="2000" dirty="0">
                <a:latin typeface="Courier New" panose="02070309020205020404" pitchFamily="49" charset="0"/>
                <a:cs typeface="Courier New" panose="02070309020205020404" pitchFamily="49" charset="0"/>
              </a:rPr>
              <a:t> = rate*40 + 1.5*rate*(hrs-40);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else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grossPay</a:t>
            </a:r>
            <a:r>
              <a:rPr lang="en-US" sz="2000" dirty="0">
                <a:latin typeface="Courier New" panose="02070309020205020404" pitchFamily="49" charset="0"/>
                <a:cs typeface="Courier New" panose="02070309020205020404" pitchFamily="49" charset="0"/>
              </a:rPr>
              <a:t> = rate*</a:t>
            </a:r>
            <a:r>
              <a:rPr lang="en-US" sz="2000" dirty="0" err="1">
                <a:latin typeface="Courier New" panose="02070309020205020404" pitchFamily="49" charset="0"/>
                <a:cs typeface="Courier New" panose="02070309020205020404" pitchFamily="49" charset="0"/>
              </a:rPr>
              <a:t>hrs</a:t>
            </a:r>
            <a:r>
              <a:rPr lang="en-US" sz="2000" dirty="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pPr>
              <a:defRPr/>
            </a:pPr>
            <a:r>
              <a:rPr lang="en-US" sz="1800" dirty="0"/>
              <a:t>2-</a:t>
            </a:r>
            <a:fld id="{665FA1CC-9C74-499F-B169-F9541991A3F8}" type="slidenum">
              <a:rPr lang="en-US" sz="1800"/>
              <a:pPr>
                <a:defRPr/>
              </a:pPr>
              <a:t>13</a:t>
            </a:fld>
            <a:endParaRPr lang="en-US" sz="1800" dirty="0"/>
          </a:p>
        </p:txBody>
      </p:sp>
    </p:spTree>
    <p:extLst>
      <p:ext uri="{BB962C8B-B14F-4D97-AF65-F5344CB8AC3E}">
        <p14:creationId xmlns:p14="http://schemas.microsoft.com/office/powerpoint/2010/main" val="417808005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066800" y="0"/>
            <a:ext cx="8077200" cy="1066800"/>
          </a:xfrm>
        </p:spPr>
        <p:txBody>
          <a:bodyPr/>
          <a:lstStyle/>
          <a:p>
            <a:pPr eaLnBrk="1" hangingPunct="1"/>
            <a:r>
              <a:rPr lang="en-US" dirty="0">
                <a:latin typeface="Courier New" panose="02070309020205020404" pitchFamily="49" charset="0"/>
                <a:cs typeface="Courier New" panose="02070309020205020404" pitchFamily="49" charset="0"/>
              </a:rPr>
              <a:t>if-else</a:t>
            </a:r>
            <a:r>
              <a:rPr lang="en-US" dirty="0">
                <a:latin typeface="Times New Roman" panose="02020603050405020304" pitchFamily="18" charset="0"/>
                <a:cs typeface="Times New Roman" panose="02020603050405020304" pitchFamily="18" charset="0"/>
              </a:rPr>
              <a:t> Statement Syntax</a:t>
            </a:r>
          </a:p>
        </p:txBody>
      </p:sp>
      <p:sp>
        <p:nvSpPr>
          <p:cNvPr id="36866" name="Rectangle 3"/>
          <p:cNvSpPr>
            <a:spLocks noGrp="1" noChangeArrowheads="1"/>
          </p:cNvSpPr>
          <p:nvPr>
            <p:ph idx="1"/>
          </p:nvPr>
        </p:nvSpPr>
        <p:spPr/>
        <p:txBody>
          <a:bodyPr/>
          <a:lstStyle/>
          <a:p>
            <a:pPr eaLnBrk="1" hangingPunct="1"/>
            <a:r>
              <a:rPr lang="en-US" sz="2400" dirty="0"/>
              <a:t>Formal syntax:</a:t>
            </a:r>
            <a:br>
              <a:rPr lang="en-US" sz="2400" dirty="0"/>
            </a:br>
            <a:r>
              <a:rPr lang="en-US" sz="2400" dirty="0">
                <a:effectLst>
                  <a:glow rad="101600">
                    <a:srgbClr val="00B050">
                      <a:alpha val="60000"/>
                    </a:srgbClr>
                  </a:glow>
                  <a:outerShdw blurRad="38100" dist="38100" dir="2700000" algn="tl">
                    <a:srgbClr val="000000">
                      <a:alpha val="43137"/>
                    </a:srgbClr>
                  </a:outerShdw>
                </a:effectLst>
              </a:rPr>
              <a:t>if</a:t>
            </a:r>
            <a:r>
              <a:rPr lang="en-US" sz="2400" dirty="0">
                <a:effectLst>
                  <a:glow rad="101600">
                    <a:srgbClr val="00B050">
                      <a:alpha val="60000"/>
                    </a:srgbClr>
                  </a:glow>
                </a:effectLst>
              </a:rPr>
              <a:t> </a:t>
            </a:r>
            <a:r>
              <a:rPr lang="en-US" sz="2400" dirty="0"/>
              <a:t>(&lt;</a:t>
            </a:r>
            <a:r>
              <a:rPr lang="en-US" sz="2400" b="1" dirty="0" err="1">
                <a:effectLst>
                  <a:glow rad="139700">
                    <a:schemeClr val="accent2">
                      <a:satMod val="175000"/>
                      <a:alpha val="40000"/>
                    </a:schemeClr>
                  </a:glow>
                  <a:outerShdw blurRad="38100" dist="38100" dir="2700000" algn="tl">
                    <a:srgbClr val="000000">
                      <a:alpha val="43137"/>
                    </a:srgbClr>
                  </a:outerShdw>
                </a:effectLst>
              </a:rPr>
              <a:t>boolean_expression</a:t>
            </a:r>
            <a:r>
              <a:rPr lang="en-US" sz="2400" dirty="0"/>
              <a:t>&gt;)</a:t>
            </a:r>
            <a:br>
              <a:rPr lang="en-US" sz="2400" dirty="0"/>
            </a:br>
            <a:r>
              <a:rPr lang="en-US" sz="2400" dirty="0"/>
              <a:t>	&lt;</a:t>
            </a:r>
            <a:r>
              <a:rPr lang="en-US" sz="2400" dirty="0" err="1"/>
              <a:t>yes_statement</a:t>
            </a:r>
            <a:r>
              <a:rPr lang="en-US" sz="2400" dirty="0"/>
              <a:t>&gt;</a:t>
            </a:r>
            <a:br>
              <a:rPr lang="en-US" sz="2400" dirty="0"/>
            </a:br>
            <a:r>
              <a:rPr lang="en-US" sz="2400" dirty="0">
                <a:effectLst>
                  <a:glow rad="228600">
                    <a:srgbClr val="00B050">
                      <a:alpha val="40000"/>
                    </a:srgbClr>
                  </a:glow>
                  <a:outerShdw blurRad="38100" dist="38100" dir="2700000" algn="tl">
                    <a:srgbClr val="000000">
                      <a:alpha val="43137"/>
                    </a:srgbClr>
                  </a:outerShdw>
                </a:effectLst>
              </a:rPr>
              <a:t>else</a:t>
            </a:r>
            <a:br>
              <a:rPr lang="en-US" sz="2400" dirty="0"/>
            </a:br>
            <a:r>
              <a:rPr lang="en-US" sz="2400" dirty="0"/>
              <a:t>	&lt;</a:t>
            </a:r>
            <a:r>
              <a:rPr lang="en-US" sz="2400" dirty="0" err="1"/>
              <a:t>no_statement</a:t>
            </a:r>
            <a:r>
              <a:rPr lang="en-US" sz="2400" dirty="0"/>
              <a:t>&gt;</a:t>
            </a:r>
          </a:p>
          <a:p>
            <a:pPr eaLnBrk="1" hangingPunct="1">
              <a:spcBef>
                <a:spcPct val="50000"/>
              </a:spcBef>
            </a:pPr>
            <a:r>
              <a:rPr lang="en-US" sz="2400" dirty="0"/>
              <a:t>Note each alternative is only </a:t>
            </a:r>
            <a:br>
              <a:rPr lang="en-US" sz="2400" dirty="0"/>
            </a:br>
            <a:r>
              <a:rPr lang="en-US" sz="2400" dirty="0"/>
              <a:t>ONE statement!</a:t>
            </a:r>
          </a:p>
          <a:p>
            <a:pPr eaLnBrk="1" hangingPunct="1">
              <a:spcBef>
                <a:spcPct val="50000"/>
              </a:spcBef>
            </a:pPr>
            <a:r>
              <a:rPr lang="en-US" sz="2400" dirty="0"/>
              <a:t>To have multiple statements execute in</a:t>
            </a:r>
            <a:br>
              <a:rPr lang="en-US" sz="2400" dirty="0"/>
            </a:br>
            <a:r>
              <a:rPr lang="en-US" sz="2400" dirty="0"/>
              <a:t>either branch </a:t>
            </a:r>
            <a:r>
              <a:rPr lang="en-US" sz="2400" dirty="0">
                <a:sym typeface="Wingdings" pitchFamily="2" charset="2"/>
              </a:rPr>
              <a:t></a:t>
            </a:r>
            <a:r>
              <a:rPr lang="en-US" sz="2400" dirty="0"/>
              <a:t> use compound statement</a:t>
            </a:r>
          </a:p>
        </p:txBody>
      </p:sp>
      <p:sp>
        <p:nvSpPr>
          <p:cNvPr id="8" name="Slide Number Placeholder 7"/>
          <p:cNvSpPr>
            <a:spLocks noGrp="1"/>
          </p:cNvSpPr>
          <p:nvPr>
            <p:ph type="sldNum" sz="quarter" idx="11"/>
          </p:nvPr>
        </p:nvSpPr>
        <p:spPr/>
        <p:txBody>
          <a:bodyPr/>
          <a:lstStyle/>
          <a:p>
            <a:pPr>
              <a:defRPr/>
            </a:pPr>
            <a:r>
              <a:rPr lang="en-US" sz="1800" dirty="0"/>
              <a:t>2-</a:t>
            </a:r>
            <a:fld id="{06676E81-7261-48CA-B690-8FC9457AA71E}" type="slidenum">
              <a:rPr lang="en-US" sz="1800"/>
              <a:pPr>
                <a:defRPr/>
              </a:pPr>
              <a:t>14</a:t>
            </a:fld>
            <a:endParaRPr lang="en-US" sz="1800" dirty="0"/>
          </a:p>
        </p:txBody>
      </p:sp>
    </p:spTree>
    <p:extLst>
      <p:ext uri="{BB962C8B-B14F-4D97-AF65-F5344CB8AC3E}">
        <p14:creationId xmlns:p14="http://schemas.microsoft.com/office/powerpoint/2010/main" val="373117906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 Compound/Block Statement</a:t>
            </a:r>
          </a:p>
        </p:txBody>
      </p:sp>
      <p:sp>
        <p:nvSpPr>
          <p:cNvPr id="38914" name="Rectangle 3"/>
          <p:cNvSpPr>
            <a:spLocks noGrp="1" noChangeArrowheads="1"/>
          </p:cNvSpPr>
          <p:nvPr>
            <p:ph idx="1"/>
          </p:nvPr>
        </p:nvSpPr>
        <p:spPr/>
        <p:txBody>
          <a:bodyPr/>
          <a:lstStyle/>
          <a:p>
            <a:pPr eaLnBrk="1" hangingPunct="1"/>
            <a:r>
              <a:rPr lang="en-US" sz="2400" dirty="0">
                <a:latin typeface="Times New Roman" panose="02020603050405020304" pitchFamily="18" charset="0"/>
                <a:cs typeface="Times New Roman" panose="02020603050405020304" pitchFamily="18" charset="0"/>
              </a:rPr>
              <a:t>Only "</a:t>
            </a:r>
            <a:r>
              <a:rPr lang="en-US" sz="2400" dirty="0">
                <a:solidFill>
                  <a:srgbClr val="FF0000"/>
                </a:solidFill>
                <a:latin typeface="Times New Roman" panose="02020603050405020304" pitchFamily="18" charset="0"/>
                <a:cs typeface="Times New Roman" panose="02020603050405020304" pitchFamily="18" charset="0"/>
              </a:rPr>
              <a:t>get</a:t>
            </a:r>
            <a:r>
              <a:rPr lang="en-US" sz="2400" dirty="0">
                <a:latin typeface="Times New Roman" panose="02020603050405020304" pitchFamily="18" charset="0"/>
                <a:cs typeface="Times New Roman" panose="02020603050405020304" pitchFamily="18" charset="0"/>
              </a:rPr>
              <a:t>" one statement </a:t>
            </a:r>
            <a:r>
              <a:rPr lang="en-US" sz="2400" dirty="0">
                <a:solidFill>
                  <a:srgbClr val="FF0000"/>
                </a:solidFill>
                <a:latin typeface="Times New Roman" panose="02020603050405020304" pitchFamily="18" charset="0"/>
                <a:cs typeface="Times New Roman" panose="02020603050405020304" pitchFamily="18" charset="0"/>
              </a:rPr>
              <a:t>per branch</a:t>
            </a:r>
          </a:p>
          <a:p>
            <a:pPr eaLnBrk="1" hangingPunct="1">
              <a:spcBef>
                <a:spcPct val="50000"/>
              </a:spcBef>
            </a:pPr>
            <a:r>
              <a:rPr lang="en-US" sz="2400" dirty="0">
                <a:latin typeface="Times New Roman" panose="02020603050405020304" pitchFamily="18" charset="0"/>
                <a:cs typeface="Times New Roman" panose="02020603050405020304" pitchFamily="18" charset="0"/>
              </a:rPr>
              <a:t>Must use compound statement </a:t>
            </a:r>
            <a:r>
              <a:rPr lang="en-US" sz="2400" dirty="0">
                <a:latin typeface="Courier New" panose="02070309020205020404" pitchFamily="49" charset="0"/>
                <a:cs typeface="Courier New" panose="02070309020205020404" pitchFamily="49"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for multiples</a:t>
            </a:r>
          </a:p>
          <a:p>
            <a:pPr lvl="1" eaLnBrk="1" hangingPunct="1"/>
            <a:r>
              <a:rPr lang="en-US" sz="2000" dirty="0">
                <a:latin typeface="Times New Roman" panose="02020603050405020304" pitchFamily="18" charset="0"/>
                <a:cs typeface="Times New Roman" panose="02020603050405020304" pitchFamily="18" charset="0"/>
              </a:rPr>
              <a:t>Also called a "block" </a:t>
            </a:r>
            <a:r>
              <a:rPr lang="en-US" sz="2000" dirty="0" err="1">
                <a:latin typeface="Times New Roman" panose="02020603050405020304" pitchFamily="18" charset="0"/>
                <a:cs typeface="Times New Roman" panose="02020603050405020304" pitchFamily="18" charset="0"/>
              </a:rPr>
              <a:t>stmt</a:t>
            </a:r>
            <a:endParaRPr lang="en-US" sz="2000" dirty="0">
              <a:latin typeface="Times New Roman" panose="02020603050405020304" pitchFamily="18" charset="0"/>
              <a:cs typeface="Times New Roman" panose="02020603050405020304" pitchFamily="18" charset="0"/>
            </a:endParaRPr>
          </a:p>
          <a:p>
            <a:pPr eaLnBrk="1" hangingPunct="1">
              <a:spcBef>
                <a:spcPct val="50000"/>
              </a:spcBef>
            </a:pPr>
            <a:r>
              <a:rPr lang="en-US" sz="2400" dirty="0">
                <a:latin typeface="Times New Roman" panose="02020603050405020304" pitchFamily="18" charset="0"/>
                <a:cs typeface="Times New Roman" panose="02020603050405020304" pitchFamily="18" charset="0"/>
              </a:rPr>
              <a:t>Each block should have block statement</a:t>
            </a:r>
          </a:p>
          <a:p>
            <a:pPr lvl="1" eaLnBrk="1" hangingPunct="1"/>
            <a:r>
              <a:rPr lang="en-US" sz="2000" dirty="0">
                <a:latin typeface="Times New Roman" panose="02020603050405020304" pitchFamily="18" charset="0"/>
                <a:cs typeface="Times New Roman" panose="02020603050405020304" pitchFamily="18" charset="0"/>
              </a:rPr>
              <a:t>Even if just one statement</a:t>
            </a:r>
          </a:p>
          <a:p>
            <a:pPr lvl="1" eaLnBrk="1" hangingPunct="1"/>
            <a:r>
              <a:rPr lang="en-US" sz="2000" dirty="0">
                <a:solidFill>
                  <a:srgbClr val="FF0000"/>
                </a:solidFill>
                <a:latin typeface="Times New Roman" panose="02020603050405020304" pitchFamily="18" charset="0"/>
                <a:cs typeface="Times New Roman" panose="02020603050405020304" pitchFamily="18" charset="0"/>
              </a:rPr>
              <a:t>Enhances readability</a:t>
            </a:r>
          </a:p>
        </p:txBody>
      </p:sp>
      <p:sp>
        <p:nvSpPr>
          <p:cNvPr id="8" name="Slide Number Placeholder 7"/>
          <p:cNvSpPr>
            <a:spLocks noGrp="1"/>
          </p:cNvSpPr>
          <p:nvPr>
            <p:ph type="sldNum" sz="quarter" idx="11"/>
          </p:nvPr>
        </p:nvSpPr>
        <p:spPr/>
        <p:txBody>
          <a:bodyPr/>
          <a:lstStyle/>
          <a:p>
            <a:pPr>
              <a:defRPr/>
            </a:pPr>
            <a:r>
              <a:rPr lang="en-US" sz="1800" dirty="0"/>
              <a:t>2-</a:t>
            </a:r>
            <a:fld id="{38C7C7A9-A85B-4384-83D8-60273377CBBF}" type="slidenum">
              <a:rPr lang="en-US" sz="1800"/>
              <a:pPr>
                <a:defRPr/>
              </a:pPr>
              <a:t>15</a:t>
            </a:fld>
            <a:endParaRPr lang="en-US" sz="1800" dirty="0"/>
          </a:p>
        </p:txBody>
      </p:sp>
    </p:spTree>
    <p:extLst>
      <p:ext uri="{BB962C8B-B14F-4D97-AF65-F5344CB8AC3E}">
        <p14:creationId xmlns:p14="http://schemas.microsoft.com/office/powerpoint/2010/main" val="384118707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Compound Statement in Action</a:t>
            </a:r>
          </a:p>
        </p:txBody>
      </p:sp>
      <p:sp>
        <p:nvSpPr>
          <p:cNvPr id="40962" name="Rectangle 3"/>
          <p:cNvSpPr>
            <a:spLocks noGrp="1" noChangeArrowheads="1"/>
          </p:cNvSpPr>
          <p:nvPr>
            <p:ph idx="1"/>
          </p:nvPr>
        </p:nvSpPr>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Note indenting in this example:</a:t>
            </a:r>
            <a:br>
              <a:rPr lang="en-US" sz="2400" dirty="0">
                <a:latin typeface="Times New Roman" panose="02020603050405020304" pitchFamily="18" charset="0"/>
                <a:cs typeface="Times New Roman" panose="02020603050405020304" pitchFamily="18" charset="0"/>
              </a:rPr>
            </a:br>
            <a:r>
              <a:rPr lang="en-US" sz="2400" dirty="0">
                <a:latin typeface="Courier New" panose="02070309020205020404" pitchFamily="49" charset="0"/>
                <a:cs typeface="Courier New" panose="02070309020205020404" pitchFamily="49" charset="0"/>
              </a:rPr>
              <a:t>if (</a:t>
            </a:r>
            <a:r>
              <a:rPr lang="en-US" sz="2400" dirty="0" err="1">
                <a:latin typeface="Courier New" panose="02070309020205020404" pitchFamily="49" charset="0"/>
                <a:cs typeface="Courier New" panose="02070309020205020404" pitchFamily="49" charset="0"/>
              </a:rPr>
              <a:t>myScore</a:t>
            </a:r>
            <a:r>
              <a:rPr lang="en-US" sz="2400" dirty="0">
                <a:latin typeface="Courier New" panose="02070309020205020404" pitchFamily="49" charset="0"/>
                <a:cs typeface="Courier New" panose="02070309020205020404" pitchFamily="49" charset="0"/>
              </a:rPr>
              <a:t> &gt; </a:t>
            </a:r>
            <a:r>
              <a:rPr lang="en-US" sz="2400" dirty="0" err="1">
                <a:latin typeface="Courier New" panose="02070309020205020404" pitchFamily="49" charset="0"/>
                <a:cs typeface="Courier New" panose="02070309020205020404" pitchFamily="49" charset="0"/>
              </a:rPr>
              <a:t>yourScore</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cout</a:t>
            </a:r>
            <a:r>
              <a:rPr lang="en-US" sz="2400" dirty="0">
                <a:latin typeface="Courier New" panose="02070309020205020404" pitchFamily="49" charset="0"/>
                <a:cs typeface="Courier New" panose="02070309020205020404" pitchFamily="49" charset="0"/>
              </a:rPr>
              <a:t> &lt;&lt; "I win!\n";</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wager = wager + 100;</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else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cout</a:t>
            </a:r>
            <a:r>
              <a:rPr lang="en-US" sz="2400" dirty="0">
                <a:latin typeface="Courier New" panose="02070309020205020404" pitchFamily="49" charset="0"/>
                <a:cs typeface="Courier New" panose="02070309020205020404" pitchFamily="49" charset="0"/>
              </a:rPr>
              <a:t> &lt;&lt; "I wish these were golf scores.\n";</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wager = 0;</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pPr>
              <a:defRPr/>
            </a:pPr>
            <a:r>
              <a:rPr lang="en-US" sz="1800" dirty="0"/>
              <a:t>2-</a:t>
            </a:r>
            <a:fld id="{4C1BD475-3940-41F7-83BA-63DBD651A780}" type="slidenum">
              <a:rPr lang="en-US" sz="1800"/>
              <a:pPr>
                <a:defRPr/>
              </a:pPr>
              <a:t>16</a:t>
            </a:fld>
            <a:endParaRPr lang="en-US" sz="1800" dirty="0"/>
          </a:p>
        </p:txBody>
      </p:sp>
    </p:spTree>
    <p:extLst>
      <p:ext uri="{BB962C8B-B14F-4D97-AF65-F5344CB8AC3E}">
        <p14:creationId xmlns:p14="http://schemas.microsoft.com/office/powerpoint/2010/main" val="3110166962"/>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Common Pitfalls</a:t>
            </a:r>
          </a:p>
        </p:txBody>
      </p:sp>
      <p:sp>
        <p:nvSpPr>
          <p:cNvPr id="43010" name="Rectangle 3"/>
          <p:cNvSpPr>
            <a:spLocks noGrp="1" noChangeArrowheads="1"/>
          </p:cNvSpPr>
          <p:nvPr>
            <p:ph idx="1"/>
          </p:nvPr>
        </p:nvSpPr>
        <p:spPr/>
        <p:txBody>
          <a:bodyPr/>
          <a:lstStyle/>
          <a:p>
            <a:pPr eaLnBrk="1" hangingPunct="1">
              <a:lnSpc>
                <a:spcPct val="90000"/>
              </a:lnSpc>
            </a:pPr>
            <a:r>
              <a:rPr lang="en-US" sz="2400" dirty="0">
                <a:solidFill>
                  <a:srgbClr val="FF0000"/>
                </a:solidFill>
                <a:latin typeface="Times New Roman" panose="02020603050405020304" pitchFamily="18" charset="0"/>
                <a:cs typeface="Times New Roman" panose="02020603050405020304" pitchFamily="18" charset="0"/>
              </a:rPr>
              <a:t>Operator "</a:t>
            </a:r>
            <a:r>
              <a:rPr lang="en-US" sz="2400" dirty="0">
                <a:solidFill>
                  <a:srgbClr val="FF0000"/>
                </a:solidFill>
                <a:latin typeface="Courier New" panose="02070309020205020404" pitchFamily="49" charset="0"/>
                <a:cs typeface="Courier New" panose="02070309020205020404" pitchFamily="49" charset="0"/>
              </a:rPr>
              <a:t>=</a:t>
            </a:r>
            <a:r>
              <a:rPr lang="en-US" sz="2400" dirty="0">
                <a:solidFill>
                  <a:srgbClr val="FF0000"/>
                </a:solidFill>
                <a:latin typeface="Times New Roman" panose="02020603050405020304" pitchFamily="18" charset="0"/>
                <a:cs typeface="Times New Roman" panose="02020603050405020304" pitchFamily="18" charset="0"/>
              </a:rPr>
              <a:t>" vs. operator "</a:t>
            </a:r>
            <a:r>
              <a:rPr lang="en-US" sz="2400" dirty="0">
                <a:solidFill>
                  <a:srgbClr val="FF0000"/>
                </a:solidFill>
                <a:latin typeface="Courier New" panose="02070309020205020404" pitchFamily="49" charset="0"/>
                <a:cs typeface="Courier New" panose="02070309020205020404" pitchFamily="49" charset="0"/>
              </a:rPr>
              <a:t>==</a:t>
            </a:r>
            <a:r>
              <a:rPr lang="en-US" sz="2400" dirty="0">
                <a:solidFill>
                  <a:srgbClr val="FF0000"/>
                </a:solidFill>
                <a:latin typeface="Times New Roman" panose="02020603050405020304" pitchFamily="18" charset="0"/>
                <a:cs typeface="Times New Roman" panose="02020603050405020304" pitchFamily="18"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One means "assignment" (</a:t>
            </a:r>
            <a:r>
              <a:rPr lang="en-US" sz="2000" dirty="0">
                <a:latin typeface="Courier New" panose="02070309020205020404" pitchFamily="49" charset="0"/>
                <a:cs typeface="Courier New" panose="02070309020205020404" pitchFamily="49" charset="0"/>
              </a:rPr>
              <a:t>=</a:t>
            </a:r>
            <a:r>
              <a:rPr lang="en-US" sz="2000" dirty="0">
                <a:latin typeface="Times New Roman" panose="02020603050405020304" pitchFamily="18" charset="0"/>
                <a:cs typeface="Times New Roman" panose="02020603050405020304" pitchFamily="18"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One means "equality" (</a:t>
            </a:r>
            <a:r>
              <a:rPr lang="en-US" sz="2000" dirty="0">
                <a:latin typeface="Courier New" panose="02070309020205020404" pitchFamily="49" charset="0"/>
                <a:cs typeface="Courier New" panose="02070309020205020404" pitchFamily="49" charset="0"/>
              </a:rPr>
              <a:t>==</a:t>
            </a:r>
            <a:r>
              <a:rPr lang="en-US" sz="2000" dirty="0">
                <a:latin typeface="Times New Roman" panose="02020603050405020304" pitchFamily="18" charset="0"/>
                <a:cs typeface="Times New Roman" panose="02020603050405020304" pitchFamily="18"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VERY different in C++!</a:t>
            </a:r>
          </a:p>
          <a:p>
            <a:pPr lvl="1" eaLnBrk="1" hangingPunct="1">
              <a:lnSpc>
                <a:spcPct val="90000"/>
              </a:lnSpc>
            </a:pPr>
            <a:r>
              <a:rPr lang="en-US" sz="2000"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if (x = 12)  </a:t>
            </a:r>
            <a:r>
              <a:rPr lang="en-US" sz="2000" dirty="0">
                <a:latin typeface="Times New Roman" panose="02020603050405020304" pitchFamily="18" charset="0"/>
                <a:cs typeface="Times New Roman" panose="02020603050405020304" pitchFamily="18" charset="0"/>
                <a:sym typeface="Wingdings" pitchFamily="2" charset="2"/>
              </a:rPr>
              <a:t></a:t>
            </a:r>
            <a:r>
              <a:rPr lang="en-US" sz="2000" dirty="0">
                <a:latin typeface="Times New Roman" panose="02020603050405020304" pitchFamily="18" charset="0"/>
                <a:cs typeface="Times New Roman" panose="02020603050405020304" pitchFamily="18" charset="0"/>
              </a:rPr>
              <a:t>Note operator used!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Do_Something</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else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Do_Something_Else</a:t>
            </a:r>
            <a:endParaRPr lang="en-US" sz="20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1"/>
          </p:nvPr>
        </p:nvSpPr>
        <p:spPr/>
        <p:txBody>
          <a:bodyPr/>
          <a:lstStyle/>
          <a:p>
            <a:pPr>
              <a:defRPr/>
            </a:pPr>
            <a:r>
              <a:rPr lang="en-US" sz="1800" dirty="0"/>
              <a:t>2-</a:t>
            </a:r>
            <a:fld id="{F8985BD5-F3C3-4CAF-8550-EEB0B717CFE4}" type="slidenum">
              <a:rPr lang="en-US" sz="1800"/>
              <a:pPr>
                <a:defRPr/>
              </a:pPr>
              <a:t>17</a:t>
            </a:fld>
            <a:endParaRPr lang="en-US" sz="1800" dirty="0"/>
          </a:p>
        </p:txBody>
      </p:sp>
    </p:spTree>
    <p:extLst>
      <p:ext uri="{BB962C8B-B14F-4D97-AF65-F5344CB8AC3E}">
        <p14:creationId xmlns:p14="http://schemas.microsoft.com/office/powerpoint/2010/main" val="337881333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The Optional else</a:t>
            </a:r>
          </a:p>
        </p:txBody>
      </p:sp>
      <p:sp>
        <p:nvSpPr>
          <p:cNvPr id="45058" name="Rectangle 3"/>
          <p:cNvSpPr>
            <a:spLocks noGrp="1" noChangeArrowheads="1"/>
          </p:cNvSpPr>
          <p:nvPr>
            <p:ph idx="1"/>
          </p:nvPr>
        </p:nvSpPr>
        <p:spPr/>
        <p:txBody>
          <a:bodyPr/>
          <a:lstStyle/>
          <a:p>
            <a:pPr eaLnBrk="1" hangingPunct="1"/>
            <a:r>
              <a:rPr lang="en-US" sz="2400" dirty="0">
                <a:latin typeface="Times New Roman" panose="02020603050405020304" pitchFamily="18" charset="0"/>
                <a:cs typeface="Times New Roman" panose="02020603050405020304" pitchFamily="18" charset="0"/>
              </a:rPr>
              <a:t>else clause is </a:t>
            </a:r>
            <a:r>
              <a:rPr lang="en-US" sz="2400" dirty="0">
                <a:solidFill>
                  <a:srgbClr val="FF0000"/>
                </a:solidFill>
                <a:latin typeface="Times New Roman" panose="02020603050405020304" pitchFamily="18" charset="0"/>
                <a:cs typeface="Times New Roman" panose="02020603050405020304" pitchFamily="18" charset="0"/>
              </a:rPr>
              <a:t>optional</a:t>
            </a:r>
          </a:p>
          <a:p>
            <a:pPr lvl="1" eaLnBrk="1" hangingPunct="1">
              <a:spcBef>
                <a:spcPct val="40000"/>
              </a:spcBef>
            </a:pPr>
            <a:r>
              <a:rPr lang="en-US" sz="2000" dirty="0">
                <a:latin typeface="Times New Roman" panose="02020603050405020304" pitchFamily="18" charset="0"/>
                <a:cs typeface="Times New Roman" panose="02020603050405020304" pitchFamily="18" charset="0"/>
              </a:rPr>
              <a:t>If, in the false branch (else), you want "nothing" to happen, leave it out</a:t>
            </a:r>
          </a:p>
          <a:p>
            <a:pPr lvl="1" eaLnBrk="1" hangingPunct="1">
              <a:spcBef>
                <a:spcPct val="40000"/>
              </a:spcBef>
            </a:pPr>
            <a:r>
              <a:rPr lang="en-US" sz="2000"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if (sales &gt;= minimum)</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salary = salary + bonus;</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"Salary = %" &lt;&lt; salary;</a:t>
            </a:r>
          </a:p>
          <a:p>
            <a:pPr lvl="1" eaLnBrk="1" hangingPunct="1">
              <a:spcBef>
                <a:spcPct val="40000"/>
              </a:spcBef>
            </a:pPr>
            <a:r>
              <a:rPr lang="en-US" sz="2000" dirty="0">
                <a:latin typeface="Times New Roman" panose="02020603050405020304" pitchFamily="18" charset="0"/>
                <a:cs typeface="Times New Roman" panose="02020603050405020304" pitchFamily="18" charset="0"/>
              </a:rPr>
              <a:t>Note: nothing to do for false condition, so there is no else clause!</a:t>
            </a:r>
          </a:p>
          <a:p>
            <a:pPr lvl="1" eaLnBrk="1" hangingPunct="1">
              <a:spcBef>
                <a:spcPct val="40000"/>
              </a:spcBef>
            </a:pPr>
            <a:r>
              <a:rPr lang="en-US" sz="2000" dirty="0">
                <a:latin typeface="Times New Roman" panose="02020603050405020304" pitchFamily="18" charset="0"/>
                <a:cs typeface="Times New Roman" panose="02020603050405020304" pitchFamily="18" charset="0"/>
              </a:rPr>
              <a:t>Execution continues with </a:t>
            </a:r>
            <a:r>
              <a:rPr lang="en-US" sz="2000" dirty="0" err="1">
                <a:latin typeface="Courier New" panose="02070309020205020404" pitchFamily="49" charset="0"/>
                <a:cs typeface="Courier New" panose="02070309020205020404" pitchFamily="49" charset="0"/>
              </a:rPr>
              <a:t>cout</a:t>
            </a:r>
            <a:r>
              <a:rPr lang="en-US" sz="2000" dirty="0">
                <a:latin typeface="Times New Roman" panose="02020603050405020304" pitchFamily="18" charset="0"/>
                <a:cs typeface="Times New Roman" panose="02020603050405020304" pitchFamily="18" charset="0"/>
              </a:rPr>
              <a:t> statement</a:t>
            </a:r>
          </a:p>
        </p:txBody>
      </p:sp>
      <p:sp>
        <p:nvSpPr>
          <p:cNvPr id="8" name="Slide Number Placeholder 7"/>
          <p:cNvSpPr>
            <a:spLocks noGrp="1"/>
          </p:cNvSpPr>
          <p:nvPr>
            <p:ph type="sldNum" sz="quarter" idx="11"/>
          </p:nvPr>
        </p:nvSpPr>
        <p:spPr/>
        <p:txBody>
          <a:bodyPr/>
          <a:lstStyle/>
          <a:p>
            <a:pPr>
              <a:defRPr/>
            </a:pPr>
            <a:r>
              <a:rPr lang="en-US" sz="1800" dirty="0"/>
              <a:t>2-</a:t>
            </a:r>
            <a:fld id="{E8E8447C-CC8B-4D5D-BA55-23277077CE01}" type="slidenum">
              <a:rPr lang="en-US" sz="1800"/>
              <a:pPr>
                <a:defRPr/>
              </a:pPr>
              <a:t>18</a:t>
            </a:fld>
            <a:endParaRPr lang="en-US" sz="1800" dirty="0"/>
          </a:p>
        </p:txBody>
      </p:sp>
    </p:spTree>
    <p:extLst>
      <p:ext uri="{BB962C8B-B14F-4D97-AF65-F5344CB8AC3E}">
        <p14:creationId xmlns:p14="http://schemas.microsoft.com/office/powerpoint/2010/main" val="1330102831"/>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Nested Statements</a:t>
            </a:r>
          </a:p>
        </p:txBody>
      </p:sp>
      <p:sp>
        <p:nvSpPr>
          <p:cNvPr id="47106" name="Rectangle 3"/>
          <p:cNvSpPr>
            <a:spLocks noGrp="1" noChangeArrowheads="1"/>
          </p:cNvSpPr>
          <p:nvPr>
            <p:ph idx="1"/>
          </p:nvPr>
        </p:nvSpPr>
        <p:spPr/>
        <p:txBody>
          <a:bodyPr/>
          <a:lstStyle/>
          <a:p>
            <a:pPr eaLnBrk="1" hangingPunct="1">
              <a:lnSpc>
                <a:spcPct val="90000"/>
              </a:lnSpc>
            </a:pPr>
            <a:r>
              <a:rPr lang="en-US" sz="2400" dirty="0">
                <a:latin typeface="Courier New" panose="02070309020205020404" pitchFamily="49" charset="0"/>
                <a:cs typeface="Courier New" panose="02070309020205020404" pitchFamily="49" charset="0"/>
              </a:rPr>
              <a:t>if-else </a:t>
            </a:r>
            <a:r>
              <a:rPr lang="en-US" sz="2400" dirty="0">
                <a:latin typeface="Times New Roman" panose="02020603050405020304" pitchFamily="18" charset="0"/>
                <a:cs typeface="Times New Roman" panose="02020603050405020304" pitchFamily="18" charset="0"/>
              </a:rPr>
              <a:t>statements contain smaller statements</a:t>
            </a:r>
          </a:p>
          <a:p>
            <a:pPr lvl="1" eaLnBrk="1" hangingPunct="1">
              <a:lnSpc>
                <a:spcPct val="90000"/>
              </a:lnSpc>
              <a:spcBef>
                <a:spcPct val="50000"/>
              </a:spcBef>
            </a:pPr>
            <a:r>
              <a:rPr lang="en-US" sz="2000" dirty="0">
                <a:latin typeface="Times New Roman" panose="02020603050405020304" pitchFamily="18" charset="0"/>
                <a:cs typeface="Times New Roman" panose="02020603050405020304" pitchFamily="18" charset="0"/>
              </a:rPr>
              <a:t>Compound or simple statements (we’ve seen)</a:t>
            </a:r>
          </a:p>
          <a:p>
            <a:pPr lvl="1" eaLnBrk="1" hangingPunct="1">
              <a:lnSpc>
                <a:spcPct val="90000"/>
              </a:lnSpc>
              <a:spcBef>
                <a:spcPct val="50000"/>
              </a:spcBef>
            </a:pPr>
            <a:r>
              <a:rPr lang="en-US" sz="2000" dirty="0">
                <a:latin typeface="Times New Roman" panose="02020603050405020304" pitchFamily="18" charset="0"/>
                <a:cs typeface="Times New Roman" panose="02020603050405020304" pitchFamily="18" charset="0"/>
              </a:rPr>
              <a:t>Can also contain any statement at all, including another if-else </a:t>
            </a:r>
            <a:r>
              <a:rPr lang="en-US" sz="2000" dirty="0" err="1">
                <a:latin typeface="Times New Roman" panose="02020603050405020304" pitchFamily="18" charset="0"/>
                <a:cs typeface="Times New Roman" panose="02020603050405020304" pitchFamily="18" charset="0"/>
              </a:rPr>
              <a:t>stmt</a:t>
            </a:r>
            <a:r>
              <a:rPr lang="en-US" sz="2000" dirty="0">
                <a:latin typeface="Times New Roman" panose="02020603050405020304" pitchFamily="18" charset="0"/>
                <a:cs typeface="Times New Roman" panose="02020603050405020304" pitchFamily="18" charset="0"/>
              </a:rPr>
              <a:t>!</a:t>
            </a:r>
          </a:p>
          <a:p>
            <a:pPr lvl="1" eaLnBrk="1" hangingPunct="1">
              <a:lnSpc>
                <a:spcPct val="90000"/>
              </a:lnSpc>
              <a:spcBef>
                <a:spcPct val="50000"/>
              </a:spcBef>
            </a:pPr>
            <a:r>
              <a:rPr lang="en-US" sz="2000"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if (speed &gt; 55)</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if (speed &gt; 80)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"You’re really speeding!";</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else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"You’re speeding.";</a:t>
            </a:r>
          </a:p>
          <a:p>
            <a:pPr lvl="2" eaLnBrk="1" hangingPunct="1">
              <a:lnSpc>
                <a:spcPct val="90000"/>
              </a:lnSpc>
            </a:pPr>
            <a:r>
              <a:rPr lang="en-US" sz="1800" dirty="0">
                <a:latin typeface="Times New Roman" panose="02020603050405020304" pitchFamily="18" charset="0"/>
                <a:cs typeface="Times New Roman" panose="02020603050405020304" pitchFamily="18" charset="0"/>
              </a:rPr>
              <a:t>Note proper indenting!</a:t>
            </a:r>
          </a:p>
        </p:txBody>
      </p:sp>
      <p:sp>
        <p:nvSpPr>
          <p:cNvPr id="8" name="Slide Number Placeholder 7"/>
          <p:cNvSpPr>
            <a:spLocks noGrp="1"/>
          </p:cNvSpPr>
          <p:nvPr>
            <p:ph type="sldNum" sz="quarter" idx="11"/>
          </p:nvPr>
        </p:nvSpPr>
        <p:spPr/>
        <p:txBody>
          <a:bodyPr/>
          <a:lstStyle/>
          <a:p>
            <a:pPr>
              <a:defRPr/>
            </a:pPr>
            <a:r>
              <a:rPr lang="en-US" sz="1800" dirty="0"/>
              <a:t>2-</a:t>
            </a:r>
            <a:fld id="{25C8A9AD-B86C-4ACE-886C-1BD5313FC7F7}" type="slidenum">
              <a:rPr lang="en-US" sz="1800"/>
              <a:pPr>
                <a:defRPr/>
              </a:pPr>
              <a:t>19</a:t>
            </a:fld>
            <a:endParaRPr lang="en-US" sz="1800" dirty="0"/>
          </a:p>
        </p:txBody>
      </p:sp>
    </p:spTree>
    <p:extLst>
      <p:ext uri="{BB962C8B-B14F-4D97-AF65-F5344CB8AC3E}">
        <p14:creationId xmlns:p14="http://schemas.microsoft.com/office/powerpoint/2010/main" val="281541089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A6134-48D2-41D5-86D3-E4F3DEF0440A}"/>
              </a:ext>
            </a:extLst>
          </p:cNvPr>
          <p:cNvSpPr>
            <a:spLocks noGrp="1"/>
          </p:cNvSpPr>
          <p:nvPr>
            <p:ph type="title"/>
          </p:nvPr>
        </p:nvSpPr>
        <p:spPr/>
        <p:txBody>
          <a:bodyPr/>
          <a:lstStyle/>
          <a:p>
            <a:r>
              <a:rPr lang="zh-TW" altLang="en-US" dirty="0">
                <a:ea typeface="標楷體" panose="03000509000000000000" pitchFamily="65" charset="-120"/>
              </a:rPr>
              <a:t>想一想</a:t>
            </a:r>
          </a:p>
        </p:txBody>
      </p:sp>
      <p:sp>
        <p:nvSpPr>
          <p:cNvPr id="3" name="內容版面配置區 2">
            <a:extLst>
              <a:ext uri="{FF2B5EF4-FFF2-40B4-BE49-F238E27FC236}">
                <a16:creationId xmlns:a16="http://schemas.microsoft.com/office/drawing/2014/main" id="{748309DC-D45D-4258-83D5-458173BCA5C3}"/>
              </a:ext>
            </a:extLst>
          </p:cNvPr>
          <p:cNvSpPr>
            <a:spLocks noGrp="1"/>
          </p:cNvSpPr>
          <p:nvPr>
            <p:ph idx="1"/>
          </p:nvPr>
        </p:nvSpPr>
        <p:spPr>
          <a:xfrm>
            <a:off x="381000" y="1219200"/>
            <a:ext cx="8534400" cy="4876800"/>
          </a:xfrm>
        </p:spPr>
        <p:txBody>
          <a:bodyPr/>
          <a:lstStyle/>
          <a:p>
            <a:r>
              <a:rPr lang="zh-TW" altLang="en-US" sz="2400" dirty="0">
                <a:ea typeface="標楷體" panose="03000509000000000000" pitchFamily="65" charset="-120"/>
              </a:rPr>
              <a:t>要怎麼讓遊戲不斷更新及進行呢</a:t>
            </a:r>
            <a:r>
              <a:rPr lang="en-US" altLang="zh-TW" sz="2400" dirty="0">
                <a:ea typeface="標楷體" panose="03000509000000000000" pitchFamily="65" charset="-120"/>
              </a:rPr>
              <a:t>? </a:t>
            </a:r>
            <a:r>
              <a:rPr lang="zh-TW" altLang="en-US" sz="2400" dirty="0">
                <a:ea typeface="標楷體" panose="03000509000000000000" pitchFamily="65" charset="-120"/>
              </a:rPr>
              <a:t>要如何處理連續的讀入？</a:t>
            </a:r>
            <a:br>
              <a:rPr lang="en-US" altLang="zh-TW" sz="2400" dirty="0">
                <a:ea typeface="標楷體" panose="03000509000000000000" pitchFamily="65" charset="-120"/>
              </a:rPr>
            </a:br>
            <a:r>
              <a:rPr lang="en-US" altLang="zh-TW" sz="2400" dirty="0">
                <a:ea typeface="標楷體" panose="03000509000000000000" pitchFamily="65" charset="-120"/>
              </a:rPr>
              <a:t>(CPU</a:t>
            </a:r>
            <a:r>
              <a:rPr lang="zh-TW" altLang="en-US" sz="2400" dirty="0">
                <a:ea typeface="標楷體" panose="03000509000000000000" pitchFamily="65" charset="-120"/>
              </a:rPr>
              <a:t>一秒跑好多次，要怎麼做才不會讓連續讀進方向指令</a:t>
            </a:r>
            <a:r>
              <a:rPr lang="en-US" altLang="zh-TW" sz="2400" dirty="0">
                <a:ea typeface="標楷體" panose="03000509000000000000" pitchFamily="65" charset="-120"/>
              </a:rPr>
              <a:t>)</a:t>
            </a:r>
          </a:p>
          <a:p>
            <a:r>
              <a:rPr lang="zh-TW" altLang="en-US" sz="2400" dirty="0">
                <a:ea typeface="標楷體" panose="03000509000000000000" pitchFamily="65" charset="-120"/>
              </a:rPr>
              <a:t>要如何控制沒有限制的回合數的更新？如何控制並確保有固定或不固定數量的遊戲角色以及物件都有被讀取並更新狀態？</a:t>
            </a:r>
            <a:endParaRPr lang="en-US" altLang="zh-TW" sz="2400" dirty="0">
              <a:ea typeface="標楷體" panose="03000509000000000000" pitchFamily="65" charset="-120"/>
            </a:endParaRPr>
          </a:p>
          <a:p>
            <a:r>
              <a:rPr lang="zh-TW" altLang="en-US" sz="2400" dirty="0">
                <a:ea typeface="標楷體" panose="03000509000000000000" pitchFamily="65" charset="-120"/>
              </a:rPr>
              <a:t>在遊戲中，遊戲有那些不同狀態</a:t>
            </a:r>
            <a:r>
              <a:rPr lang="en-US" altLang="zh-TW" sz="2400" dirty="0">
                <a:ea typeface="標楷體" panose="03000509000000000000" pitchFamily="65" charset="-120"/>
              </a:rPr>
              <a:t>?</a:t>
            </a:r>
            <a:r>
              <a:rPr lang="zh-TW" altLang="en-US" sz="2400" dirty="0">
                <a:ea typeface="標楷體" panose="03000509000000000000" pitchFamily="65" charset="-120"/>
              </a:rPr>
              <a:t>如何判斷現在遊戲是在什麼狀態</a:t>
            </a:r>
            <a:r>
              <a:rPr lang="en-US" altLang="zh-TW" sz="2400" dirty="0">
                <a:ea typeface="標楷體" panose="03000509000000000000" pitchFamily="65" charset="-120"/>
              </a:rPr>
              <a:t>?</a:t>
            </a:r>
          </a:p>
          <a:p>
            <a:pPr lvl="1"/>
            <a:r>
              <a:rPr lang="zh-TW" altLang="en-US" sz="2200" dirty="0">
                <a:ea typeface="標楷體" panose="03000509000000000000" pitchFamily="65" charset="-120"/>
              </a:rPr>
              <a:t>例如，結束遊戲。</a:t>
            </a:r>
            <a:endParaRPr lang="en-US" altLang="zh-TW" sz="2200" dirty="0">
              <a:ea typeface="標楷體" panose="03000509000000000000" pitchFamily="65" charset="-120"/>
            </a:endParaRPr>
          </a:p>
          <a:p>
            <a:r>
              <a:rPr lang="zh-TW" altLang="en-US" sz="2400" dirty="0">
                <a:ea typeface="標楷體" panose="03000509000000000000" pitchFamily="65" charset="-120"/>
              </a:rPr>
              <a:t>如何記錄跟儲存遊戲狀態？</a:t>
            </a:r>
            <a:r>
              <a:rPr lang="en-US" altLang="zh-TW" sz="2400" dirty="0">
                <a:ea typeface="標楷體" panose="03000509000000000000" pitchFamily="65" charset="-120"/>
              </a:rPr>
              <a:t>(Week 8: </a:t>
            </a:r>
            <a:r>
              <a:rPr lang="en-US" altLang="zh-TW" sz="2400" dirty="0" err="1">
                <a:ea typeface="標楷體" panose="03000509000000000000" pitchFamily="65" charset="-120"/>
              </a:rPr>
              <a:t>IOStream</a:t>
            </a:r>
            <a:r>
              <a:rPr lang="en-US" altLang="zh-TW" sz="2400" dirty="0">
                <a:ea typeface="標楷體" panose="03000509000000000000" pitchFamily="65" charset="-120"/>
              </a:rPr>
              <a:t>)</a:t>
            </a:r>
          </a:p>
        </p:txBody>
      </p:sp>
      <p:sp>
        <p:nvSpPr>
          <p:cNvPr id="5" name="投影片編號版面配置區 4">
            <a:extLst>
              <a:ext uri="{FF2B5EF4-FFF2-40B4-BE49-F238E27FC236}">
                <a16:creationId xmlns:a16="http://schemas.microsoft.com/office/drawing/2014/main" id="{8B235C77-56D2-4254-A6E4-9310098FBACF}"/>
              </a:ext>
            </a:extLst>
          </p:cNvPr>
          <p:cNvSpPr>
            <a:spLocks noGrp="1"/>
          </p:cNvSpPr>
          <p:nvPr>
            <p:ph type="sldNum" sz="quarter" idx="12"/>
          </p:nvPr>
        </p:nvSpPr>
        <p:spPr/>
        <p:txBody>
          <a:bodyPr/>
          <a:lstStyle/>
          <a:p>
            <a:pPr>
              <a:defRPr/>
            </a:pPr>
            <a:r>
              <a:rPr lang="en-US" dirty="0">
                <a:latin typeface="Times New Roman" panose="02020603050405020304" pitchFamily="18" charset="0"/>
                <a:ea typeface="標楷體" panose="03000509000000000000" pitchFamily="65" charset="-120"/>
                <a:cs typeface="Times New Roman" panose="02020603050405020304" pitchFamily="18" charset="0"/>
              </a:rPr>
              <a:t>2-</a:t>
            </a:r>
            <a:fld id="{C733A387-0A6A-4CC0-BB14-A596A72F4F37}" type="slidenum">
              <a:rPr lang="en-US" smtClean="0">
                <a:latin typeface="Times New Roman" panose="02020603050405020304" pitchFamily="18" charset="0"/>
                <a:ea typeface="標楷體" panose="03000509000000000000" pitchFamily="65" charset="-120"/>
                <a:cs typeface="Times New Roman" panose="02020603050405020304" pitchFamily="18" charset="0"/>
              </a:rPr>
              <a:pPr>
                <a:defRPr/>
              </a:pPr>
              <a:t>2</a:t>
            </a:fld>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8" name="圖片 7">
            <a:extLst>
              <a:ext uri="{FF2B5EF4-FFF2-40B4-BE49-F238E27FC236}">
                <a16:creationId xmlns:a16="http://schemas.microsoft.com/office/drawing/2014/main" id="{676F0E73-E845-4655-9751-5D6D7B13B539}"/>
              </a:ext>
            </a:extLst>
          </p:cNvPr>
          <p:cNvPicPr>
            <a:picLocks noChangeAspect="1"/>
          </p:cNvPicPr>
          <p:nvPr/>
        </p:nvPicPr>
        <p:blipFill rotWithShape="1">
          <a:blip r:embed="rId2"/>
          <a:srcRect l="6534" t="6932" r="73862" b="68377"/>
          <a:stretch/>
        </p:blipFill>
        <p:spPr>
          <a:xfrm>
            <a:off x="7848600" y="152400"/>
            <a:ext cx="914401" cy="990600"/>
          </a:xfrm>
          <a:prstGeom prst="rect">
            <a:avLst/>
          </a:prstGeom>
        </p:spPr>
      </p:pic>
    </p:spTree>
    <p:extLst>
      <p:ext uri="{BB962C8B-B14F-4D97-AF65-F5344CB8AC3E}">
        <p14:creationId xmlns:p14="http://schemas.microsoft.com/office/powerpoint/2010/main" val="3272188470"/>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4" descr="C:\WINDOWS\Desktop\Oh_type\sacitch_C++_ppt\gif\savitchc02d_p63_1of2.gif"/>
          <p:cNvPicPr preferRelativeResize="0">
            <a:picLocks noChangeAspect="1" noChangeArrowheads="1"/>
          </p:cNvPicPr>
          <p:nvPr>
            <p:custDataLst>
              <p:tags r:id="rId1"/>
            </p:custDataLst>
          </p:nvPr>
        </p:nvPicPr>
        <p:blipFill>
          <a:blip r:embed="rId4"/>
          <a:srcRect/>
          <a:stretch>
            <a:fillRect/>
          </a:stretch>
        </p:blipFill>
        <p:spPr bwMode="auto">
          <a:xfrm>
            <a:off x="457200" y="2667000"/>
            <a:ext cx="7878552" cy="3697075"/>
          </a:xfrm>
          <a:prstGeom prst="rect">
            <a:avLst/>
          </a:prstGeom>
          <a:ln>
            <a:noFill/>
          </a:ln>
          <a:effectLst>
            <a:outerShdw blurRad="190500" algn="tl" rotWithShape="0">
              <a:srgbClr val="000000">
                <a:alpha val="70000"/>
              </a:srgbClr>
            </a:outerShdw>
          </a:effectLst>
        </p:spPr>
      </p:pic>
      <p:sp>
        <p:nvSpPr>
          <p:cNvPr id="49153" name="Rectangle 2"/>
          <p:cNvSpPr>
            <a:spLocks noGrp="1" noChangeArrowheads="1"/>
          </p:cNvSpPr>
          <p:nvPr>
            <p:ph type="title"/>
          </p:nvPr>
        </p:nvSpPr>
        <p:spPr>
          <a:xfrm>
            <a:off x="1066800" y="1"/>
            <a:ext cx="8077200" cy="1106274"/>
          </a:xfrm>
        </p:spPr>
        <p:txBody>
          <a:bodyPr/>
          <a:lstStyle/>
          <a:p>
            <a:pPr eaLnBrk="1" hangingPunct="1"/>
            <a:r>
              <a:rPr lang="en-US" dirty="0">
                <a:latin typeface="Times New Roman" panose="02020603050405020304" pitchFamily="18" charset="0"/>
                <a:cs typeface="Times New Roman" panose="02020603050405020304" pitchFamily="18" charset="0"/>
              </a:rPr>
              <a:t>Multiway </a:t>
            </a:r>
            <a:r>
              <a:rPr lang="en-US" dirty="0">
                <a:latin typeface="Courier New" panose="02070309020205020404" pitchFamily="49" charset="0"/>
                <a:cs typeface="Courier New" panose="02070309020205020404" pitchFamily="49" charset="0"/>
              </a:rPr>
              <a:t>if-else</a:t>
            </a:r>
          </a:p>
        </p:txBody>
      </p:sp>
      <p:sp>
        <p:nvSpPr>
          <p:cNvPr id="49154" name="Rectangle 3"/>
          <p:cNvSpPr>
            <a:spLocks noGrp="1" noChangeArrowheads="1"/>
          </p:cNvSpPr>
          <p:nvPr>
            <p:ph idx="1"/>
          </p:nvPr>
        </p:nvSpPr>
        <p:spPr>
          <a:xfrm>
            <a:off x="457200" y="1295400"/>
            <a:ext cx="7815262" cy="1828800"/>
          </a:xfrm>
        </p:spPr>
        <p:txBody>
          <a:bodyPr/>
          <a:lstStyle/>
          <a:p>
            <a:pPr eaLnBrk="1" hangingPunct="1"/>
            <a:r>
              <a:rPr lang="en-US" sz="2400" dirty="0">
                <a:latin typeface="Times New Roman" panose="02020603050405020304" pitchFamily="18" charset="0"/>
                <a:cs typeface="Times New Roman" panose="02020603050405020304" pitchFamily="18" charset="0"/>
              </a:rPr>
              <a:t>Not new, just different indenting</a:t>
            </a:r>
          </a:p>
          <a:p>
            <a:pPr eaLnBrk="1" hangingPunct="1"/>
            <a:r>
              <a:rPr lang="en-US" sz="2400" dirty="0">
                <a:latin typeface="Times New Roman" panose="02020603050405020304" pitchFamily="18" charset="0"/>
                <a:cs typeface="Times New Roman" panose="02020603050405020304" pitchFamily="18" charset="0"/>
              </a:rPr>
              <a:t>Avoids "excessive" indenting</a:t>
            </a:r>
          </a:p>
          <a:p>
            <a:pPr lvl="1" eaLnBrk="1" hangingPunct="1"/>
            <a:r>
              <a:rPr lang="en-US" sz="2000" dirty="0">
                <a:latin typeface="Times New Roman" panose="02020603050405020304" pitchFamily="18" charset="0"/>
                <a:cs typeface="Times New Roman" panose="02020603050405020304" pitchFamily="18" charset="0"/>
              </a:rPr>
              <a:t>Syntax:</a:t>
            </a:r>
          </a:p>
        </p:txBody>
      </p:sp>
      <p:sp>
        <p:nvSpPr>
          <p:cNvPr id="9" name="Slide Number Placeholder 8"/>
          <p:cNvSpPr>
            <a:spLocks noGrp="1"/>
          </p:cNvSpPr>
          <p:nvPr>
            <p:ph type="sldNum" sz="quarter" idx="11"/>
          </p:nvPr>
        </p:nvSpPr>
        <p:spPr/>
        <p:txBody>
          <a:bodyPr/>
          <a:lstStyle/>
          <a:p>
            <a:pPr>
              <a:defRPr/>
            </a:pPr>
            <a:r>
              <a:rPr lang="en-US" sz="1800" dirty="0"/>
              <a:t>2-</a:t>
            </a:r>
            <a:fld id="{552C6F73-F4E0-4A58-B5FF-A839284F8EA6}" type="slidenum">
              <a:rPr lang="en-US" sz="1800"/>
              <a:pPr>
                <a:defRPr/>
              </a:pPr>
              <a:t>20</a:t>
            </a:fld>
            <a:endParaRPr lang="en-US" sz="1800" dirty="0"/>
          </a:p>
        </p:txBody>
      </p:sp>
    </p:spTree>
    <p:extLst>
      <p:ext uri="{BB962C8B-B14F-4D97-AF65-F5344CB8AC3E}">
        <p14:creationId xmlns:p14="http://schemas.microsoft.com/office/powerpoint/2010/main" val="65818107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1066800" y="0"/>
            <a:ext cx="8077200" cy="1066800"/>
          </a:xfrm>
        </p:spPr>
        <p:txBody>
          <a:bodyPr/>
          <a:lstStyle/>
          <a:p>
            <a:pPr eaLnBrk="1" hangingPunct="1"/>
            <a:r>
              <a:rPr lang="en-US" sz="3600" dirty="0">
                <a:latin typeface="Times New Roman" panose="02020603050405020304" pitchFamily="18" charset="0"/>
                <a:cs typeface="Times New Roman" panose="02020603050405020304" pitchFamily="18" charset="0"/>
              </a:rPr>
              <a:t>Multiway </a:t>
            </a:r>
            <a:r>
              <a:rPr lang="en-US" sz="3600" dirty="0">
                <a:latin typeface="Courier New" panose="02070309020205020404" pitchFamily="49" charset="0"/>
                <a:cs typeface="Courier New" panose="02070309020205020404" pitchFamily="49" charset="0"/>
              </a:rPr>
              <a:t>if-else</a:t>
            </a:r>
            <a:r>
              <a:rPr lang="en-US" sz="3600" dirty="0">
                <a:latin typeface="Times New Roman" panose="02020603050405020304" pitchFamily="18" charset="0"/>
                <a:cs typeface="Times New Roman" panose="02020603050405020304" pitchFamily="18" charset="0"/>
              </a:rPr>
              <a:t> Example</a:t>
            </a:r>
          </a:p>
        </p:txBody>
      </p:sp>
      <p:sp>
        <p:nvSpPr>
          <p:cNvPr id="8" name="Slide Number Placeholder 7"/>
          <p:cNvSpPr>
            <a:spLocks noGrp="1"/>
          </p:cNvSpPr>
          <p:nvPr>
            <p:ph type="sldNum" sz="quarter" idx="12"/>
          </p:nvPr>
        </p:nvSpPr>
        <p:spPr/>
        <p:txBody>
          <a:bodyPr/>
          <a:lstStyle/>
          <a:p>
            <a:pPr>
              <a:defRPr/>
            </a:pPr>
            <a:r>
              <a:rPr lang="en-US" dirty="0"/>
              <a:t>2-</a:t>
            </a:r>
            <a:fld id="{6E361995-9C46-413D-BBA5-C4B974079D7C}" type="slidenum">
              <a:rPr lang="en-US"/>
              <a:pPr>
                <a:defRPr/>
              </a:pPr>
              <a:t>21</a:t>
            </a:fld>
            <a:endParaRPr lang="en-US" dirty="0"/>
          </a:p>
        </p:txBody>
      </p:sp>
      <p:pic>
        <p:nvPicPr>
          <p:cNvPr id="51202" name="Picture 4" descr="C:\WINDOWS\Desktop\Oh_type\sacitch_C++_ppt\gif\savitchc02d_p63_2of2.gif"/>
          <p:cNvPicPr preferRelativeResize="0">
            <a:picLocks noChangeAspect="1" noChangeArrowheads="1"/>
          </p:cNvPicPr>
          <p:nvPr>
            <p:custDataLst>
              <p:tags r:id="rId1"/>
            </p:custDataLst>
          </p:nvPr>
        </p:nvPicPr>
        <p:blipFill>
          <a:blip r:embed="rId4"/>
          <a:srcRect/>
          <a:stretch>
            <a:fillRect/>
          </a:stretch>
        </p:blipFill>
        <p:spPr bwMode="auto">
          <a:xfrm>
            <a:off x="381000" y="1295400"/>
            <a:ext cx="8446734" cy="3817938"/>
          </a:xfrm>
          <a:prstGeom prst="rect">
            <a:avLst/>
          </a:prstGeom>
          <a:noFill/>
          <a:ln w="9525">
            <a:noFill/>
            <a:miter lim="800000"/>
            <a:headEnd/>
            <a:tailEnd/>
          </a:ln>
        </p:spPr>
      </p:pic>
    </p:spTree>
    <p:extLst>
      <p:ext uri="{BB962C8B-B14F-4D97-AF65-F5344CB8AC3E}">
        <p14:creationId xmlns:p14="http://schemas.microsoft.com/office/powerpoint/2010/main" val="93866562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3E4BD2-C395-4E0A-85F2-847250095727}"/>
              </a:ext>
            </a:extLst>
          </p:cNvPr>
          <p:cNvSpPr>
            <a:spLocks noGrp="1"/>
          </p:cNvSpPr>
          <p:nvPr>
            <p:ph idx="1"/>
          </p:nvPr>
        </p:nvSpPr>
        <p:spPr>
          <a:xfrm>
            <a:off x="381000" y="1219200"/>
            <a:ext cx="8534400" cy="4876800"/>
          </a:xfrm>
        </p:spPr>
        <p:txBody>
          <a:bodyPr/>
          <a:lstStyle/>
          <a:p>
            <a:r>
              <a:rPr lang="zh-TW" altLang="en-US" sz="2400" dirty="0">
                <a:ea typeface="標楷體" panose="03000509000000000000" pitchFamily="65" charset="-120"/>
              </a:rPr>
              <a:t>生物在行動前會判斷玩家加是否在附近，如果玩家在隔壁會攻擊，如果玩家在視線內會朝玩家移動，如果皆非則往隨機方向移動。</a:t>
            </a:r>
            <a:endParaRPr lang="en-US" altLang="zh-TW" sz="2400" dirty="0">
              <a:ea typeface="標楷體" panose="03000509000000000000" pitchFamily="65" charset="-120"/>
            </a:endParaRP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生物行為</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if(range(creature, player) &lt;= 1) //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生物在玩家隔壁</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攻擊玩家</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else if(</a:t>
            </a:r>
            <a:r>
              <a:rPr lang="en-US" altLang="zh-TW" sz="1800" dirty="0" err="1">
                <a:latin typeface="Courier New" panose="02070309020205020404" pitchFamily="49" charset="0"/>
                <a:ea typeface="標楷體" panose="03000509000000000000" pitchFamily="65" charset="-120"/>
                <a:cs typeface="Courier New" panose="02070309020205020404" pitchFamily="49" charset="0"/>
              </a:rPr>
              <a:t>canSee</a:t>
            </a:r>
            <a:r>
              <a:rPr lang="en-US" altLang="zh-TW" sz="1800" dirty="0">
                <a:latin typeface="Courier New" panose="02070309020205020404" pitchFamily="49" charset="0"/>
                <a:ea typeface="標楷體" panose="03000509000000000000" pitchFamily="65" charset="-120"/>
                <a:cs typeface="Courier New" panose="02070309020205020404" pitchFamily="49" charset="0"/>
              </a:rPr>
              <a:t>(creature, player)) //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生物看得到玩家</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往玩家方向移動</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else</a:t>
            </a: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	//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隨機移動</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a:p>
            <a:endParaRPr lang="zh-TW" altLang="en-US" sz="2400" dirty="0">
              <a:ea typeface="標楷體" panose="03000509000000000000" pitchFamily="65" charset="-120"/>
            </a:endParaRPr>
          </a:p>
        </p:txBody>
      </p:sp>
      <p:sp>
        <p:nvSpPr>
          <p:cNvPr id="2" name="標題 1">
            <a:extLst>
              <a:ext uri="{FF2B5EF4-FFF2-40B4-BE49-F238E27FC236}">
                <a16:creationId xmlns:a16="http://schemas.microsoft.com/office/drawing/2014/main" id="{55B5B7BE-E141-46A2-BA2F-FB09B99E0070}"/>
              </a:ext>
            </a:extLst>
          </p:cNvPr>
          <p:cNvSpPr>
            <a:spLocks noGrp="1"/>
          </p:cNvSpPr>
          <p:nvPr>
            <p:ph type="title"/>
          </p:nvPr>
        </p:nvSpPr>
        <p:spPr>
          <a:xfrm>
            <a:off x="1066800" y="-1"/>
            <a:ext cx="8077200" cy="1076133"/>
          </a:xfrm>
        </p:spPr>
        <p:txBody>
          <a:bodyPr/>
          <a:lstStyle/>
          <a:p>
            <a:r>
              <a:rPr lang="en-US" altLang="zh-TW" dirty="0">
                <a:latin typeface="Courier New" panose="02070309020205020404" pitchFamily="49" charset="0"/>
                <a:cs typeface="Courier New" panose="02070309020205020404" pitchFamily="49" charset="0"/>
              </a:rPr>
              <a:t>if-else</a:t>
            </a:r>
            <a:r>
              <a:rPr lang="en-US" altLang="zh-TW" dirty="0"/>
              <a:t> Example:</a:t>
            </a:r>
            <a:r>
              <a:rPr lang="zh-TW" altLang="en-US" dirty="0">
                <a:ea typeface="標楷體" panose="03000509000000000000" pitchFamily="65" charset="-120"/>
              </a:rPr>
              <a:t>生物行為判斷</a:t>
            </a:r>
          </a:p>
        </p:txBody>
      </p:sp>
      <p:sp>
        <p:nvSpPr>
          <p:cNvPr id="5" name="投影片編號版面配置區 4">
            <a:extLst>
              <a:ext uri="{FF2B5EF4-FFF2-40B4-BE49-F238E27FC236}">
                <a16:creationId xmlns:a16="http://schemas.microsoft.com/office/drawing/2014/main" id="{2B5FD1A5-09BF-4FEA-8EFF-D429B3EDC944}"/>
              </a:ext>
            </a:extLst>
          </p:cNvPr>
          <p:cNvSpPr>
            <a:spLocks noGrp="1"/>
          </p:cNvSpPr>
          <p:nvPr>
            <p:ph type="sldNum" sz="quarter" idx="12"/>
          </p:nvPr>
        </p:nvSpPr>
        <p:spPr/>
        <p:txBody>
          <a:bodyPr/>
          <a:lstStyle/>
          <a:p>
            <a:pPr>
              <a:defRPr/>
            </a:pPr>
            <a:r>
              <a:rPr lang="en-US" dirty="0">
                <a:latin typeface="Times New Roman" panose="02020603050405020304" pitchFamily="18" charset="0"/>
                <a:ea typeface="標楷體" panose="03000509000000000000" pitchFamily="65" charset="-120"/>
                <a:cs typeface="Times New Roman" panose="02020603050405020304" pitchFamily="18" charset="0"/>
              </a:rPr>
              <a:t>2-</a:t>
            </a:r>
            <a:fld id="{C733A387-0A6A-4CC0-BB14-A596A72F4F37}" type="slidenum">
              <a:rPr lang="en-US" smtClean="0">
                <a:latin typeface="Times New Roman" panose="02020603050405020304" pitchFamily="18" charset="0"/>
                <a:ea typeface="標楷體" panose="03000509000000000000" pitchFamily="65" charset="-120"/>
                <a:cs typeface="Times New Roman" panose="02020603050405020304" pitchFamily="18" charset="0"/>
              </a:rPr>
              <a:pPr>
                <a:defRPr/>
              </a:pPr>
              <a:t>22</a:t>
            </a:fld>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文字方塊 12">
            <a:extLst>
              <a:ext uri="{FF2B5EF4-FFF2-40B4-BE49-F238E27FC236}">
                <a16:creationId xmlns:a16="http://schemas.microsoft.com/office/drawing/2014/main" id="{6A3A97BA-9406-4C6E-A42D-6EBED0B5B0F7}"/>
              </a:ext>
            </a:extLst>
          </p:cNvPr>
          <p:cNvSpPr txBox="1"/>
          <p:nvPr/>
        </p:nvSpPr>
        <p:spPr>
          <a:xfrm>
            <a:off x="5805538" y="4073770"/>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在玩家隔壁</a:t>
            </a:r>
          </a:p>
        </p:txBody>
      </p:sp>
      <p:cxnSp>
        <p:nvCxnSpPr>
          <p:cNvPr id="14" name="直線單箭頭接點 13">
            <a:extLst>
              <a:ext uri="{FF2B5EF4-FFF2-40B4-BE49-F238E27FC236}">
                <a16:creationId xmlns:a16="http://schemas.microsoft.com/office/drawing/2014/main" id="{DB78DA86-A50A-4C76-BE6A-DC16080DDD96}"/>
              </a:ext>
            </a:extLst>
          </p:cNvPr>
          <p:cNvCxnSpPr>
            <a:cxnSpLocks/>
          </p:cNvCxnSpPr>
          <p:nvPr/>
        </p:nvCxnSpPr>
        <p:spPr>
          <a:xfrm flipV="1">
            <a:off x="6451523" y="4172729"/>
            <a:ext cx="904875" cy="54074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979A1F72-E240-4F4F-B049-26BEF620DC13}"/>
              </a:ext>
            </a:extLst>
          </p:cNvPr>
          <p:cNvSpPr txBox="1"/>
          <p:nvPr/>
        </p:nvSpPr>
        <p:spPr>
          <a:xfrm>
            <a:off x="7582948" y="3581400"/>
            <a:ext cx="1107996"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攻擊玩家</a:t>
            </a:r>
          </a:p>
        </p:txBody>
      </p:sp>
      <p:pic>
        <p:nvPicPr>
          <p:cNvPr id="16" name="圖片 15">
            <a:extLst>
              <a:ext uri="{FF2B5EF4-FFF2-40B4-BE49-F238E27FC236}">
                <a16:creationId xmlns:a16="http://schemas.microsoft.com/office/drawing/2014/main" id="{C43228CE-92F6-42ED-91FF-FB90809B28C1}"/>
              </a:ext>
            </a:extLst>
          </p:cNvPr>
          <p:cNvPicPr>
            <a:picLocks noChangeAspect="1"/>
          </p:cNvPicPr>
          <p:nvPr/>
        </p:nvPicPr>
        <p:blipFill>
          <a:blip r:embed="rId2"/>
          <a:stretch>
            <a:fillRect/>
          </a:stretch>
        </p:blipFill>
        <p:spPr>
          <a:xfrm>
            <a:off x="5512750" y="4763082"/>
            <a:ext cx="839746" cy="775150"/>
          </a:xfrm>
          <a:prstGeom prst="rect">
            <a:avLst/>
          </a:prstGeom>
        </p:spPr>
      </p:pic>
      <p:grpSp>
        <p:nvGrpSpPr>
          <p:cNvPr id="20" name="群組 19">
            <a:extLst>
              <a:ext uri="{FF2B5EF4-FFF2-40B4-BE49-F238E27FC236}">
                <a16:creationId xmlns:a16="http://schemas.microsoft.com/office/drawing/2014/main" id="{259794BC-E843-4D16-9257-6BDCEB889B16}"/>
              </a:ext>
            </a:extLst>
          </p:cNvPr>
          <p:cNvGrpSpPr/>
          <p:nvPr/>
        </p:nvGrpSpPr>
        <p:grpSpPr>
          <a:xfrm>
            <a:off x="7510891" y="3950732"/>
            <a:ext cx="1252109" cy="417071"/>
            <a:chOff x="7409447" y="3192450"/>
            <a:chExt cx="1252109" cy="417071"/>
          </a:xfrm>
        </p:grpSpPr>
        <p:pic>
          <p:nvPicPr>
            <p:cNvPr id="17" name="圖片 16">
              <a:extLst>
                <a:ext uri="{FF2B5EF4-FFF2-40B4-BE49-F238E27FC236}">
                  <a16:creationId xmlns:a16="http://schemas.microsoft.com/office/drawing/2014/main" id="{E156F060-CAA4-4AC3-B6FB-497AC4520376}"/>
                </a:ext>
              </a:extLst>
            </p:cNvPr>
            <p:cNvPicPr>
              <a:picLocks noChangeAspect="1"/>
            </p:cNvPicPr>
            <p:nvPr/>
          </p:nvPicPr>
          <p:blipFill>
            <a:blip r:embed="rId3"/>
            <a:stretch>
              <a:fillRect/>
            </a:stretch>
          </p:blipFill>
          <p:spPr>
            <a:xfrm>
              <a:off x="8251741" y="3192450"/>
              <a:ext cx="409815" cy="417071"/>
            </a:xfrm>
            <a:prstGeom prst="rect">
              <a:avLst/>
            </a:prstGeom>
          </p:spPr>
        </p:pic>
        <p:pic>
          <p:nvPicPr>
            <p:cNvPr id="18" name="圖片 17">
              <a:extLst>
                <a:ext uri="{FF2B5EF4-FFF2-40B4-BE49-F238E27FC236}">
                  <a16:creationId xmlns:a16="http://schemas.microsoft.com/office/drawing/2014/main" id="{36932017-C1D3-4441-B55B-F13761D4EB94}"/>
                </a:ext>
              </a:extLst>
            </p:cNvPr>
            <p:cNvPicPr>
              <a:picLocks noChangeAspect="1"/>
            </p:cNvPicPr>
            <p:nvPr/>
          </p:nvPicPr>
          <p:blipFill>
            <a:blip r:embed="rId2"/>
            <a:stretch>
              <a:fillRect/>
            </a:stretch>
          </p:blipFill>
          <p:spPr>
            <a:xfrm>
              <a:off x="7409447" y="3196727"/>
              <a:ext cx="447194" cy="412794"/>
            </a:xfrm>
            <a:prstGeom prst="rect">
              <a:avLst/>
            </a:prstGeom>
          </p:spPr>
        </p:pic>
        <p:pic>
          <p:nvPicPr>
            <p:cNvPr id="19" name="圖片 18">
              <a:extLst>
                <a:ext uri="{FF2B5EF4-FFF2-40B4-BE49-F238E27FC236}">
                  <a16:creationId xmlns:a16="http://schemas.microsoft.com/office/drawing/2014/main" id="{C0B23100-823D-42F8-9DF5-80EAF4867648}"/>
                </a:ext>
              </a:extLst>
            </p:cNvPr>
            <p:cNvPicPr>
              <a:picLocks noChangeAspect="1"/>
            </p:cNvPicPr>
            <p:nvPr/>
          </p:nvPicPr>
          <p:blipFill>
            <a:blip r:embed="rId4"/>
            <a:stretch>
              <a:fillRect/>
            </a:stretch>
          </p:blipFill>
          <p:spPr>
            <a:xfrm>
              <a:off x="7810500" y="3196727"/>
              <a:ext cx="450003" cy="412794"/>
            </a:xfrm>
            <a:prstGeom prst="rect">
              <a:avLst/>
            </a:prstGeom>
          </p:spPr>
        </p:pic>
      </p:grpSp>
      <p:cxnSp>
        <p:nvCxnSpPr>
          <p:cNvPr id="22" name="直線單箭頭接點 21">
            <a:extLst>
              <a:ext uri="{FF2B5EF4-FFF2-40B4-BE49-F238E27FC236}">
                <a16:creationId xmlns:a16="http://schemas.microsoft.com/office/drawing/2014/main" id="{45AB98DB-4329-482F-B557-D8ADEDB909C0}"/>
              </a:ext>
            </a:extLst>
          </p:cNvPr>
          <p:cNvCxnSpPr>
            <a:cxnSpLocks/>
          </p:cNvCxnSpPr>
          <p:nvPr/>
        </p:nvCxnSpPr>
        <p:spPr>
          <a:xfrm>
            <a:off x="6552009" y="5246875"/>
            <a:ext cx="828675"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3" name="圖片 22">
            <a:extLst>
              <a:ext uri="{FF2B5EF4-FFF2-40B4-BE49-F238E27FC236}">
                <a16:creationId xmlns:a16="http://schemas.microsoft.com/office/drawing/2014/main" id="{45CB0292-7B04-4801-BF62-03B92DDA2D60}"/>
              </a:ext>
            </a:extLst>
          </p:cNvPr>
          <p:cNvPicPr>
            <a:picLocks noChangeAspect="1"/>
          </p:cNvPicPr>
          <p:nvPr/>
        </p:nvPicPr>
        <p:blipFill>
          <a:blip r:embed="rId2"/>
          <a:stretch>
            <a:fillRect/>
          </a:stretch>
        </p:blipFill>
        <p:spPr>
          <a:xfrm>
            <a:off x="7670723" y="4956032"/>
            <a:ext cx="447194" cy="412794"/>
          </a:xfrm>
          <a:prstGeom prst="rect">
            <a:avLst/>
          </a:prstGeom>
        </p:spPr>
      </p:pic>
      <p:pic>
        <p:nvPicPr>
          <p:cNvPr id="24" name="圖片 23">
            <a:extLst>
              <a:ext uri="{FF2B5EF4-FFF2-40B4-BE49-F238E27FC236}">
                <a16:creationId xmlns:a16="http://schemas.microsoft.com/office/drawing/2014/main" id="{AF37C007-70B6-4843-B8D5-0330BE8FCDA1}"/>
              </a:ext>
            </a:extLst>
          </p:cNvPr>
          <p:cNvPicPr>
            <a:picLocks noChangeAspect="1"/>
          </p:cNvPicPr>
          <p:nvPr/>
        </p:nvPicPr>
        <p:blipFill>
          <a:blip r:embed="rId3"/>
          <a:stretch>
            <a:fillRect/>
          </a:stretch>
        </p:blipFill>
        <p:spPr>
          <a:xfrm>
            <a:off x="8248453" y="4946300"/>
            <a:ext cx="409815" cy="417071"/>
          </a:xfrm>
          <a:prstGeom prst="rect">
            <a:avLst/>
          </a:prstGeom>
        </p:spPr>
      </p:pic>
      <p:sp>
        <p:nvSpPr>
          <p:cNvPr id="25" name="文字方塊 24">
            <a:extLst>
              <a:ext uri="{FF2B5EF4-FFF2-40B4-BE49-F238E27FC236}">
                <a16:creationId xmlns:a16="http://schemas.microsoft.com/office/drawing/2014/main" id="{3A89EE8F-E83A-4190-A30C-314C015BAE65}"/>
              </a:ext>
            </a:extLst>
          </p:cNvPr>
          <p:cNvSpPr txBox="1"/>
          <p:nvPr/>
        </p:nvSpPr>
        <p:spPr>
          <a:xfrm>
            <a:off x="6333364" y="4860965"/>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看得到玩家</a:t>
            </a:r>
          </a:p>
        </p:txBody>
      </p:sp>
      <p:sp>
        <p:nvSpPr>
          <p:cNvPr id="26" name="文字方塊 25">
            <a:extLst>
              <a:ext uri="{FF2B5EF4-FFF2-40B4-BE49-F238E27FC236}">
                <a16:creationId xmlns:a16="http://schemas.microsoft.com/office/drawing/2014/main" id="{3E92C435-22DD-41C4-8D7D-B6A9238823B8}"/>
              </a:ext>
            </a:extLst>
          </p:cNvPr>
          <p:cNvSpPr txBox="1"/>
          <p:nvPr/>
        </p:nvSpPr>
        <p:spPr>
          <a:xfrm>
            <a:off x="7522086" y="4560262"/>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朝玩家移動</a:t>
            </a:r>
          </a:p>
        </p:txBody>
      </p:sp>
      <p:pic>
        <p:nvPicPr>
          <p:cNvPr id="27" name="圖片 26">
            <a:extLst>
              <a:ext uri="{FF2B5EF4-FFF2-40B4-BE49-F238E27FC236}">
                <a16:creationId xmlns:a16="http://schemas.microsoft.com/office/drawing/2014/main" id="{506DBEEE-ED43-466D-8BBE-38096BBEF0D7}"/>
              </a:ext>
            </a:extLst>
          </p:cNvPr>
          <p:cNvPicPr>
            <a:picLocks noChangeAspect="1"/>
          </p:cNvPicPr>
          <p:nvPr/>
        </p:nvPicPr>
        <p:blipFill>
          <a:blip r:embed="rId2"/>
          <a:stretch>
            <a:fillRect/>
          </a:stretch>
        </p:blipFill>
        <p:spPr>
          <a:xfrm>
            <a:off x="7913348" y="5921139"/>
            <a:ext cx="447194" cy="412794"/>
          </a:xfrm>
          <a:prstGeom prst="rect">
            <a:avLst/>
          </a:prstGeom>
        </p:spPr>
      </p:pic>
      <p:sp>
        <p:nvSpPr>
          <p:cNvPr id="28" name="文字方塊 27">
            <a:extLst>
              <a:ext uri="{FF2B5EF4-FFF2-40B4-BE49-F238E27FC236}">
                <a16:creationId xmlns:a16="http://schemas.microsoft.com/office/drawing/2014/main" id="{A85B0E0D-D489-4409-9898-FE5011365B8C}"/>
              </a:ext>
            </a:extLst>
          </p:cNvPr>
          <p:cNvSpPr txBox="1"/>
          <p:nvPr/>
        </p:nvSpPr>
        <p:spPr>
          <a:xfrm>
            <a:off x="7601796" y="5584073"/>
            <a:ext cx="1107996"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隨機移動</a:t>
            </a:r>
          </a:p>
        </p:txBody>
      </p:sp>
      <p:sp>
        <p:nvSpPr>
          <p:cNvPr id="30" name="文字方塊 29">
            <a:extLst>
              <a:ext uri="{FF2B5EF4-FFF2-40B4-BE49-F238E27FC236}">
                <a16:creationId xmlns:a16="http://schemas.microsoft.com/office/drawing/2014/main" id="{D1EF9A36-01A2-4C07-A57C-1D7B6E4ADC68}"/>
              </a:ext>
            </a:extLst>
          </p:cNvPr>
          <p:cNvSpPr txBox="1"/>
          <p:nvPr/>
        </p:nvSpPr>
        <p:spPr>
          <a:xfrm>
            <a:off x="6331895" y="5958340"/>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在玩家隔壁</a:t>
            </a:r>
          </a:p>
        </p:txBody>
      </p:sp>
      <p:cxnSp>
        <p:nvCxnSpPr>
          <p:cNvPr id="31" name="直線單箭頭接點 30">
            <a:extLst>
              <a:ext uri="{FF2B5EF4-FFF2-40B4-BE49-F238E27FC236}">
                <a16:creationId xmlns:a16="http://schemas.microsoft.com/office/drawing/2014/main" id="{29E02C6A-DCCB-482D-9293-990102B1C7F9}"/>
              </a:ext>
            </a:extLst>
          </p:cNvPr>
          <p:cNvCxnSpPr>
            <a:cxnSpLocks/>
          </p:cNvCxnSpPr>
          <p:nvPr/>
        </p:nvCxnSpPr>
        <p:spPr>
          <a:xfrm>
            <a:off x="6515143" y="5538233"/>
            <a:ext cx="1185123" cy="48696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043379"/>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The </a:t>
            </a:r>
            <a:r>
              <a:rPr lang="en-US" dirty="0">
                <a:latin typeface="Courier New" panose="02070309020205020404" pitchFamily="49" charset="0"/>
                <a:cs typeface="Courier New" panose="02070309020205020404" pitchFamily="49" charset="0"/>
              </a:rPr>
              <a:t>switch</a:t>
            </a:r>
            <a:r>
              <a:rPr lang="en-US" dirty="0">
                <a:latin typeface="Times New Roman" panose="02020603050405020304" pitchFamily="18" charset="0"/>
                <a:cs typeface="Times New Roman" panose="02020603050405020304" pitchFamily="18" charset="0"/>
              </a:rPr>
              <a:t> Statement</a:t>
            </a:r>
          </a:p>
        </p:txBody>
      </p:sp>
      <p:sp>
        <p:nvSpPr>
          <p:cNvPr id="53250" name="Rectangle 3"/>
          <p:cNvSpPr>
            <a:spLocks noGrp="1" noChangeArrowheads="1"/>
          </p:cNvSpPr>
          <p:nvPr>
            <p:ph idx="1"/>
          </p:nvPr>
        </p:nvSpPr>
        <p:spPr/>
        <p:txBody>
          <a:bodyPr/>
          <a:lstStyle/>
          <a:p>
            <a:pPr eaLnBrk="1" hangingPunct="1">
              <a:spcBef>
                <a:spcPct val="50000"/>
              </a:spcBef>
            </a:pPr>
            <a:r>
              <a:rPr lang="en-US" sz="2400" dirty="0">
                <a:latin typeface="Times New Roman" panose="02020603050405020304" pitchFamily="18" charset="0"/>
                <a:cs typeface="Times New Roman" panose="02020603050405020304" pitchFamily="18" charset="0"/>
              </a:rPr>
              <a:t>A statement for controlling multiple branches</a:t>
            </a:r>
          </a:p>
          <a:p>
            <a:pPr eaLnBrk="1" hangingPunct="1">
              <a:spcBef>
                <a:spcPct val="50000"/>
              </a:spcBef>
            </a:pPr>
            <a:r>
              <a:rPr lang="en-US" sz="2400" dirty="0">
                <a:latin typeface="Times New Roman" panose="02020603050405020304" pitchFamily="18" charset="0"/>
                <a:cs typeface="Times New Roman" panose="02020603050405020304" pitchFamily="18" charset="0"/>
              </a:rPr>
              <a:t>Can do the same thing </a:t>
            </a:r>
            <a:r>
              <a:rPr lang="en-US" sz="2400" dirty="0">
                <a:solidFill>
                  <a:srgbClr val="FF0000"/>
                </a:solidFill>
                <a:latin typeface="Times New Roman" panose="02020603050405020304" pitchFamily="18" charset="0"/>
                <a:cs typeface="Times New Roman" panose="02020603050405020304" pitchFamily="18" charset="0"/>
              </a:rPr>
              <a:t>with if statements </a:t>
            </a:r>
            <a:r>
              <a:rPr lang="en-US" sz="2400" dirty="0">
                <a:latin typeface="Times New Roman" panose="02020603050405020304" pitchFamily="18" charset="0"/>
                <a:cs typeface="Times New Roman" panose="02020603050405020304" pitchFamily="18" charset="0"/>
              </a:rPr>
              <a:t>but sometimes switch is more convenient</a:t>
            </a:r>
          </a:p>
          <a:p>
            <a:pPr eaLnBrk="1" hangingPunct="1">
              <a:spcBef>
                <a:spcPct val="50000"/>
              </a:spcBef>
            </a:pPr>
            <a:r>
              <a:rPr lang="en-US" sz="2400" dirty="0">
                <a:latin typeface="Times New Roman" panose="02020603050405020304" pitchFamily="18" charset="0"/>
                <a:cs typeface="Times New Roman" panose="02020603050405020304" pitchFamily="18" charset="0"/>
              </a:rPr>
              <a:t>Uses controlling expression </a:t>
            </a:r>
            <a:r>
              <a:rPr lang="en-US" sz="2400" dirty="0">
                <a:solidFill>
                  <a:srgbClr val="FF0000"/>
                </a:solidFill>
                <a:latin typeface="Times New Roman" panose="02020603050405020304" pitchFamily="18" charset="0"/>
                <a:cs typeface="Times New Roman" panose="02020603050405020304" pitchFamily="18" charset="0"/>
              </a:rPr>
              <a:t>which returns bool data </a:t>
            </a:r>
            <a:r>
              <a:rPr lang="en-US" sz="2400" dirty="0">
                <a:latin typeface="Times New Roman" panose="02020603050405020304" pitchFamily="18" charset="0"/>
                <a:cs typeface="Times New Roman" panose="02020603050405020304" pitchFamily="18" charset="0"/>
              </a:rPr>
              <a:t>type (true or false)</a:t>
            </a:r>
          </a:p>
          <a:p>
            <a:pPr eaLnBrk="1" hangingPunct="1">
              <a:spcBef>
                <a:spcPct val="50000"/>
              </a:spcBef>
            </a:pPr>
            <a:r>
              <a:rPr lang="en-US" sz="2400" dirty="0">
                <a:latin typeface="Times New Roman" panose="02020603050405020304" pitchFamily="18" charset="0"/>
                <a:cs typeface="Times New Roman" panose="02020603050405020304" pitchFamily="18" charset="0"/>
              </a:rPr>
              <a:t>Syntax:</a:t>
            </a:r>
          </a:p>
          <a:p>
            <a:pPr lvl="1" eaLnBrk="1" hangingPunct="1"/>
            <a:r>
              <a:rPr lang="en-US" sz="2000" dirty="0">
                <a:latin typeface="Times New Roman" panose="02020603050405020304" pitchFamily="18" charset="0"/>
                <a:cs typeface="Times New Roman" panose="02020603050405020304" pitchFamily="18" charset="0"/>
              </a:rPr>
              <a:t>Next slide</a:t>
            </a:r>
          </a:p>
        </p:txBody>
      </p:sp>
      <p:sp>
        <p:nvSpPr>
          <p:cNvPr id="8" name="Slide Number Placeholder 7"/>
          <p:cNvSpPr>
            <a:spLocks noGrp="1"/>
          </p:cNvSpPr>
          <p:nvPr>
            <p:ph type="sldNum" sz="quarter" idx="11"/>
          </p:nvPr>
        </p:nvSpPr>
        <p:spPr/>
        <p:txBody>
          <a:bodyPr/>
          <a:lstStyle/>
          <a:p>
            <a:pPr>
              <a:defRPr/>
            </a:pPr>
            <a:r>
              <a:rPr lang="en-US" sz="1800" dirty="0"/>
              <a:t>2-</a:t>
            </a:r>
            <a:fld id="{40BFDB44-B4EB-45EA-8CFE-FBFC6A4AE35E}" type="slidenum">
              <a:rPr lang="en-US" sz="1800"/>
              <a:pPr>
                <a:defRPr/>
              </a:pPr>
              <a:t>23</a:t>
            </a:fld>
            <a:endParaRPr lang="en-US" sz="1800" dirty="0"/>
          </a:p>
        </p:txBody>
      </p:sp>
    </p:spTree>
    <p:extLst>
      <p:ext uri="{BB962C8B-B14F-4D97-AF65-F5344CB8AC3E}">
        <p14:creationId xmlns:p14="http://schemas.microsoft.com/office/powerpoint/2010/main" val="1098100286"/>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066800" y="0"/>
            <a:ext cx="8077200" cy="1068468"/>
          </a:xfrm>
        </p:spPr>
        <p:txBody>
          <a:bodyPr/>
          <a:lstStyle/>
          <a:p>
            <a:pPr eaLnBrk="1" hangingPunct="1"/>
            <a:r>
              <a:rPr lang="en-US" sz="3600" dirty="0">
                <a:latin typeface="Times New Roman" panose="02020603050405020304" pitchFamily="18" charset="0"/>
                <a:cs typeface="Times New Roman" panose="02020603050405020304" pitchFamily="18" charset="0"/>
              </a:rPr>
              <a:t>The </a:t>
            </a:r>
            <a:r>
              <a:rPr lang="en-US" sz="3600" dirty="0">
                <a:latin typeface="Courier New" panose="02070309020205020404" pitchFamily="49" charset="0"/>
                <a:cs typeface="Courier New" panose="02070309020205020404" pitchFamily="49" charset="0"/>
              </a:rPr>
              <a:t>switch</a:t>
            </a:r>
            <a:r>
              <a:rPr lang="en-US" sz="3600" dirty="0">
                <a:latin typeface="Times New Roman" panose="02020603050405020304" pitchFamily="18" charset="0"/>
                <a:cs typeface="Times New Roman" panose="02020603050405020304" pitchFamily="18" charset="0"/>
              </a:rPr>
              <a:t> Statement Syntax</a:t>
            </a:r>
          </a:p>
        </p:txBody>
      </p:sp>
      <p:sp>
        <p:nvSpPr>
          <p:cNvPr id="8" name="Slide Number Placeholder 7"/>
          <p:cNvSpPr>
            <a:spLocks noGrp="1"/>
          </p:cNvSpPr>
          <p:nvPr>
            <p:ph type="sldNum" sz="quarter" idx="12"/>
          </p:nvPr>
        </p:nvSpPr>
        <p:spPr/>
        <p:txBody>
          <a:bodyPr/>
          <a:lstStyle/>
          <a:p>
            <a:pPr>
              <a:defRPr/>
            </a:pPr>
            <a:r>
              <a:rPr lang="en-US" dirty="0"/>
              <a:t>2-</a:t>
            </a:r>
            <a:fld id="{21781B45-3292-49DC-B989-7875FA62996C}" type="slidenum">
              <a:rPr lang="en-US"/>
              <a:pPr>
                <a:defRPr/>
              </a:pPr>
              <a:t>24</a:t>
            </a:fld>
            <a:endParaRPr lang="en-US" dirty="0"/>
          </a:p>
        </p:txBody>
      </p:sp>
      <p:pic>
        <p:nvPicPr>
          <p:cNvPr id="55298" name="Picture 4" descr="C:\WINDOWS\Desktop\Oh_type\sacitch_C++_ppt\gif\savitchc02d_p64_1of2.gif"/>
          <p:cNvPicPr preferRelativeResize="0">
            <a:picLocks noChangeAspect="1" noChangeArrowheads="1"/>
          </p:cNvPicPr>
          <p:nvPr>
            <p:custDataLst>
              <p:tags r:id="rId1"/>
            </p:custDataLst>
          </p:nvPr>
        </p:nvPicPr>
        <p:blipFill>
          <a:blip r:embed="rId4"/>
          <a:srcRect/>
          <a:stretch>
            <a:fillRect/>
          </a:stretch>
        </p:blipFill>
        <p:spPr bwMode="auto">
          <a:xfrm>
            <a:off x="381000" y="1220868"/>
            <a:ext cx="7324725" cy="4789558"/>
          </a:xfrm>
          <a:prstGeom prst="rect">
            <a:avLst/>
          </a:prstGeom>
          <a:noFill/>
          <a:ln w="9525">
            <a:noFill/>
            <a:miter lim="800000"/>
            <a:headEnd/>
            <a:tailEnd/>
          </a:ln>
        </p:spPr>
      </p:pic>
      <p:sp>
        <p:nvSpPr>
          <p:cNvPr id="55301" name="TextBox 1"/>
          <p:cNvSpPr txBox="1">
            <a:spLocks noChangeArrowheads="1"/>
          </p:cNvSpPr>
          <p:nvPr/>
        </p:nvSpPr>
        <p:spPr bwMode="auto">
          <a:xfrm>
            <a:off x="1118710" y="5695890"/>
            <a:ext cx="7176452" cy="400110"/>
          </a:xfrm>
          <a:prstGeom prst="rect">
            <a:avLst/>
          </a:prstGeom>
          <a:noFill/>
          <a:ln w="9525">
            <a:noFill/>
            <a:miter lim="800000"/>
            <a:headEnd/>
            <a:tailEnd/>
          </a:ln>
        </p:spPr>
        <p:txBody>
          <a:bodyPr wrap="none">
            <a:spAutoFit/>
          </a:bodyPr>
          <a:lstStyle/>
          <a:p>
            <a:r>
              <a:rPr lang="en-US" sz="2000" b="1" dirty="0">
                <a:latin typeface="Times New Roman" panose="02020603050405020304" pitchFamily="18" charset="0"/>
                <a:cs typeface="Times New Roman" panose="02020603050405020304" pitchFamily="18" charset="0"/>
              </a:rPr>
              <a:t>The controlling expression must be integral!  This includes char.</a:t>
            </a:r>
          </a:p>
        </p:txBody>
      </p:sp>
    </p:spTree>
    <p:extLst>
      <p:ext uri="{BB962C8B-B14F-4D97-AF65-F5344CB8AC3E}">
        <p14:creationId xmlns:p14="http://schemas.microsoft.com/office/powerpoint/2010/main" val="2623524165"/>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066800" y="0"/>
            <a:ext cx="8077200" cy="1066800"/>
          </a:xfrm>
        </p:spPr>
        <p:txBody>
          <a:bodyPr/>
          <a:lstStyle/>
          <a:p>
            <a:pPr eaLnBrk="1" hangingPunct="1"/>
            <a:r>
              <a:rPr lang="en-US" sz="3600" dirty="0">
                <a:latin typeface="Times New Roman" panose="02020603050405020304" pitchFamily="18" charset="0"/>
                <a:cs typeface="Times New Roman" panose="02020603050405020304" pitchFamily="18" charset="0"/>
              </a:rPr>
              <a:t>The </a:t>
            </a:r>
            <a:r>
              <a:rPr lang="en-US" sz="3600" dirty="0">
                <a:latin typeface="Courier New" panose="02070309020205020404" pitchFamily="49" charset="0"/>
                <a:cs typeface="Courier New" panose="02070309020205020404" pitchFamily="49" charset="0"/>
              </a:rPr>
              <a:t>switch</a:t>
            </a:r>
            <a:r>
              <a:rPr lang="en-US" sz="3600" dirty="0">
                <a:latin typeface="Times New Roman" panose="02020603050405020304" pitchFamily="18" charset="0"/>
                <a:cs typeface="Times New Roman" panose="02020603050405020304" pitchFamily="18" charset="0"/>
              </a:rPr>
              <a:t> Statement in Action</a:t>
            </a:r>
          </a:p>
        </p:txBody>
      </p:sp>
      <p:sp>
        <p:nvSpPr>
          <p:cNvPr id="8" name="Slide Number Placeholder 7"/>
          <p:cNvSpPr>
            <a:spLocks noGrp="1"/>
          </p:cNvSpPr>
          <p:nvPr>
            <p:ph type="sldNum" sz="quarter" idx="12"/>
          </p:nvPr>
        </p:nvSpPr>
        <p:spPr/>
        <p:txBody>
          <a:bodyPr/>
          <a:lstStyle/>
          <a:p>
            <a:pPr>
              <a:defRPr/>
            </a:pPr>
            <a:r>
              <a:rPr lang="en-US" dirty="0"/>
              <a:t>2-</a:t>
            </a:r>
            <a:fld id="{19E72D45-2AFA-482C-8F6B-CD93BB3C28EA}" type="slidenum">
              <a:rPr lang="en-US"/>
              <a:pPr>
                <a:defRPr/>
              </a:pPr>
              <a:t>25</a:t>
            </a:fld>
            <a:endParaRPr lang="en-US" dirty="0"/>
          </a:p>
        </p:txBody>
      </p:sp>
      <p:pic>
        <p:nvPicPr>
          <p:cNvPr id="57346" name="Picture 4" descr="C:\WINDOWS\Desktop\Oh_type\sacitch_C++_ppt\gif\savitchc02d_p64_2of2.gif"/>
          <p:cNvPicPr preferRelativeResize="0">
            <a:picLocks noChangeAspect="1" noChangeArrowheads="1"/>
          </p:cNvPicPr>
          <p:nvPr>
            <p:custDataLst>
              <p:tags r:id="rId1"/>
            </p:custDataLst>
          </p:nvPr>
        </p:nvPicPr>
        <p:blipFill>
          <a:blip r:embed="rId4"/>
          <a:srcRect/>
          <a:stretch>
            <a:fillRect/>
          </a:stretch>
        </p:blipFill>
        <p:spPr bwMode="auto">
          <a:xfrm>
            <a:off x="381000" y="1220056"/>
            <a:ext cx="6939042" cy="5257800"/>
          </a:xfrm>
          <a:prstGeom prst="rect">
            <a:avLst/>
          </a:prstGeom>
          <a:noFill/>
          <a:ln w="9525">
            <a:noFill/>
            <a:miter lim="800000"/>
            <a:headEnd/>
            <a:tailEnd/>
          </a:ln>
        </p:spPr>
      </p:pic>
    </p:spTree>
    <p:extLst>
      <p:ext uri="{BB962C8B-B14F-4D97-AF65-F5344CB8AC3E}">
        <p14:creationId xmlns:p14="http://schemas.microsoft.com/office/powerpoint/2010/main" val="269644210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The </a:t>
            </a:r>
            <a:r>
              <a:rPr lang="en-US" dirty="0">
                <a:latin typeface="Courier New" panose="02070309020205020404" pitchFamily="49" charset="0"/>
                <a:cs typeface="Courier New" panose="02070309020205020404" pitchFamily="49" charset="0"/>
              </a:rPr>
              <a:t>switch</a:t>
            </a:r>
            <a:r>
              <a:rPr lang="en-US" dirty="0">
                <a:latin typeface="Times New Roman" panose="02020603050405020304" pitchFamily="18" charset="0"/>
                <a:cs typeface="Times New Roman" panose="02020603050405020304" pitchFamily="18" charset="0"/>
              </a:rPr>
              <a:t>: multiple case labels</a:t>
            </a:r>
          </a:p>
        </p:txBody>
      </p:sp>
      <p:sp>
        <p:nvSpPr>
          <p:cNvPr id="466947" name="Rectangle 3"/>
          <p:cNvSpPr>
            <a:spLocks noGrp="1" noChangeArrowheads="1"/>
          </p:cNvSpPr>
          <p:nvPr>
            <p:ph idx="1"/>
          </p:nvPr>
        </p:nvSpPr>
        <p:spPr>
          <a:xfrm>
            <a:off x="381000" y="1219200"/>
            <a:ext cx="7777162" cy="4437063"/>
          </a:xfrm>
        </p:spPr>
        <p:txBody>
          <a:bodyPr rtlCol="0">
            <a:normAutofit/>
          </a:bodyPr>
          <a:lstStyle/>
          <a:p>
            <a:pPr eaLnBrk="1" fontAlgn="auto" hangingPunct="1">
              <a:lnSpc>
                <a:spcPct val="90000"/>
              </a:lnSpc>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Execution </a:t>
            </a:r>
            <a:r>
              <a:rPr lang="en-US" sz="2400" dirty="0">
                <a:solidFill>
                  <a:srgbClr val="FF0000"/>
                </a:solidFill>
                <a:latin typeface="Times New Roman" panose="02020603050405020304" pitchFamily="18" charset="0"/>
                <a:cs typeface="Times New Roman" panose="02020603050405020304" pitchFamily="18" charset="0"/>
              </a:rPr>
              <a:t>"falls thru" </a:t>
            </a:r>
            <a:r>
              <a:rPr lang="en-US" sz="2400" dirty="0">
                <a:latin typeface="Times New Roman" panose="02020603050405020304" pitchFamily="18" charset="0"/>
                <a:cs typeface="Times New Roman" panose="02020603050405020304" pitchFamily="18" charset="0"/>
              </a:rPr>
              <a:t>until break</a:t>
            </a:r>
          </a:p>
          <a:p>
            <a:pPr lvl="1" fontAlgn="auto">
              <a:lnSpc>
                <a:spcPct val="90000"/>
              </a:lnSpc>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switch provides a "point of entry“</a:t>
            </a:r>
          </a:p>
          <a:p>
            <a:pPr lvl="1" fontAlgn="auto">
              <a:lnSpc>
                <a:spcPct val="90000"/>
              </a:lnSpc>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case 'A':</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case 'a':</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"Excellent: you got an "A"!\n";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break;</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case 'B':</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case 'b':</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"Good: you got a "B"!\n";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break;</a:t>
            </a:r>
          </a:p>
          <a:p>
            <a:pPr lvl="1" fontAlgn="auto">
              <a:lnSpc>
                <a:spcPct val="90000"/>
              </a:lnSpc>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Note multiple labels provide same "entry"</a:t>
            </a:r>
          </a:p>
        </p:txBody>
      </p:sp>
      <p:sp>
        <p:nvSpPr>
          <p:cNvPr id="8" name="Slide Number Placeholder 7"/>
          <p:cNvSpPr>
            <a:spLocks noGrp="1"/>
          </p:cNvSpPr>
          <p:nvPr>
            <p:ph type="sldNum" sz="quarter" idx="11"/>
          </p:nvPr>
        </p:nvSpPr>
        <p:spPr/>
        <p:txBody>
          <a:bodyPr/>
          <a:lstStyle/>
          <a:p>
            <a:pPr>
              <a:defRPr/>
            </a:pPr>
            <a:r>
              <a:rPr lang="en-US" sz="2000" dirty="0"/>
              <a:t>2-</a:t>
            </a:r>
            <a:fld id="{1BC051A6-5164-439F-999C-611A76E9A9AA}" type="slidenum">
              <a:rPr lang="en-US" sz="2000"/>
              <a:pPr>
                <a:defRPr/>
              </a:pPr>
              <a:t>26</a:t>
            </a:fld>
            <a:endParaRPr lang="en-US" sz="2000" dirty="0"/>
          </a:p>
        </p:txBody>
      </p:sp>
    </p:spTree>
    <p:extLst>
      <p:ext uri="{BB962C8B-B14F-4D97-AF65-F5344CB8AC3E}">
        <p14:creationId xmlns:p14="http://schemas.microsoft.com/office/powerpoint/2010/main" val="1080090172"/>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switch</a:t>
            </a:r>
            <a:r>
              <a:rPr lang="en-US" dirty="0"/>
              <a:t> Pitfalls/Tip</a:t>
            </a:r>
          </a:p>
        </p:txBody>
      </p:sp>
      <p:sp>
        <p:nvSpPr>
          <p:cNvPr id="61442" name="Rectangle 3"/>
          <p:cNvSpPr>
            <a:spLocks noGrp="1" noChangeArrowheads="1"/>
          </p:cNvSpPr>
          <p:nvPr>
            <p:ph idx="1"/>
          </p:nvPr>
        </p:nvSpPr>
        <p:spPr/>
        <p:txBody>
          <a:bodyPr/>
          <a:lstStyle/>
          <a:p>
            <a:pPr eaLnBrk="1" hangingPunct="1">
              <a:lnSpc>
                <a:spcPct val="90000"/>
              </a:lnSpc>
            </a:pPr>
            <a:r>
              <a:rPr lang="en-US" sz="2400" dirty="0">
                <a:solidFill>
                  <a:srgbClr val="FF0000"/>
                </a:solidFill>
                <a:latin typeface="Times New Roman" panose="02020603050405020304" pitchFamily="18" charset="0"/>
                <a:cs typeface="Times New Roman" panose="02020603050405020304" pitchFamily="18" charset="0"/>
              </a:rPr>
              <a:t>Forgetting the </a:t>
            </a:r>
            <a:r>
              <a:rPr lang="en-US" sz="2400" dirty="0">
                <a:solidFill>
                  <a:srgbClr val="FF0000"/>
                </a:solidFill>
                <a:latin typeface="Courier New" panose="02070309020205020404" pitchFamily="49" charset="0"/>
                <a:cs typeface="Courier New" panose="02070309020205020404" pitchFamily="49" charset="0"/>
              </a:rPr>
              <a:t>break</a:t>
            </a:r>
            <a:r>
              <a:rPr lang="en-US" sz="2400" dirty="0">
                <a:latin typeface="Times New Roman" panose="02020603050405020304" pitchFamily="18" charset="0"/>
                <a:cs typeface="Times New Roman" panose="02020603050405020304" pitchFamily="18"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No compiler error</a:t>
            </a:r>
          </a:p>
          <a:p>
            <a:pPr lvl="1" eaLnBrk="1" hangingPunct="1">
              <a:lnSpc>
                <a:spcPct val="90000"/>
              </a:lnSpc>
            </a:pPr>
            <a:r>
              <a:rPr lang="en-US" sz="2000" dirty="0">
                <a:latin typeface="Times New Roman" panose="02020603050405020304" pitchFamily="18" charset="0"/>
                <a:cs typeface="Times New Roman" panose="02020603050405020304" pitchFamily="18" charset="0"/>
              </a:rPr>
              <a:t>Execution simply "falls thru" other cases until break; </a:t>
            </a:r>
          </a:p>
          <a:p>
            <a:pPr eaLnBrk="1" hangingPunct="1">
              <a:lnSpc>
                <a:spcPct val="90000"/>
              </a:lnSpc>
              <a:spcBef>
                <a:spcPct val="60000"/>
              </a:spcBef>
            </a:pPr>
            <a:r>
              <a:rPr lang="en-US" sz="2400" dirty="0">
                <a:latin typeface="Times New Roman" panose="02020603050405020304" pitchFamily="18" charset="0"/>
                <a:cs typeface="Times New Roman" panose="02020603050405020304" pitchFamily="18" charset="0"/>
              </a:rPr>
              <a:t>Biggest use: </a:t>
            </a:r>
            <a:r>
              <a:rPr lang="en-US" sz="2400" dirty="0">
                <a:solidFill>
                  <a:srgbClr val="FF0000"/>
                </a:solidFill>
                <a:latin typeface="Times New Roman" panose="02020603050405020304" pitchFamily="18" charset="0"/>
                <a:cs typeface="Times New Roman" panose="02020603050405020304" pitchFamily="18" charset="0"/>
              </a:rPr>
              <a:t>MENUs</a:t>
            </a:r>
          </a:p>
          <a:p>
            <a:pPr lvl="1" eaLnBrk="1" hangingPunct="1">
              <a:lnSpc>
                <a:spcPct val="90000"/>
              </a:lnSpc>
            </a:pPr>
            <a:r>
              <a:rPr lang="en-US" sz="2000" dirty="0">
                <a:latin typeface="Times New Roman" panose="02020603050405020304" pitchFamily="18" charset="0"/>
                <a:cs typeface="Times New Roman" panose="02020603050405020304" pitchFamily="18" charset="0"/>
              </a:rPr>
              <a:t>Provides clearer "big-picture" view</a:t>
            </a:r>
          </a:p>
          <a:p>
            <a:pPr lvl="1" eaLnBrk="1" hangingPunct="1">
              <a:lnSpc>
                <a:spcPct val="90000"/>
              </a:lnSpc>
            </a:pPr>
            <a:r>
              <a:rPr lang="en-US" sz="2000" dirty="0">
                <a:latin typeface="Times New Roman" panose="02020603050405020304" pitchFamily="18" charset="0"/>
                <a:cs typeface="Times New Roman" panose="02020603050405020304" pitchFamily="18" charset="0"/>
              </a:rPr>
              <a:t>Shows menu structure </a:t>
            </a:r>
            <a:r>
              <a:rPr lang="en-US" sz="2000" dirty="0">
                <a:solidFill>
                  <a:srgbClr val="FF0000"/>
                </a:solidFill>
                <a:latin typeface="Times New Roman" panose="02020603050405020304" pitchFamily="18" charset="0"/>
                <a:cs typeface="Times New Roman" panose="02020603050405020304" pitchFamily="18" charset="0"/>
              </a:rPr>
              <a:t>effectively</a:t>
            </a:r>
          </a:p>
          <a:p>
            <a:pPr lvl="1" eaLnBrk="1" hangingPunct="1">
              <a:lnSpc>
                <a:spcPct val="90000"/>
              </a:lnSpc>
            </a:pPr>
            <a:r>
              <a:rPr lang="en-US" sz="2000" dirty="0">
                <a:latin typeface="Times New Roman" panose="02020603050405020304" pitchFamily="18" charset="0"/>
                <a:cs typeface="Times New Roman" panose="02020603050405020304" pitchFamily="18" charset="0"/>
              </a:rPr>
              <a:t>Each branch is one menu choice</a:t>
            </a:r>
          </a:p>
        </p:txBody>
      </p:sp>
      <p:sp>
        <p:nvSpPr>
          <p:cNvPr id="8" name="Slide Number Placeholder 7"/>
          <p:cNvSpPr>
            <a:spLocks noGrp="1"/>
          </p:cNvSpPr>
          <p:nvPr>
            <p:ph type="sldNum" sz="quarter" idx="11"/>
          </p:nvPr>
        </p:nvSpPr>
        <p:spPr/>
        <p:txBody>
          <a:bodyPr/>
          <a:lstStyle/>
          <a:p>
            <a:pPr>
              <a:defRPr/>
            </a:pPr>
            <a:r>
              <a:rPr lang="en-US" sz="1800" dirty="0"/>
              <a:t>2-</a:t>
            </a:r>
            <a:fld id="{A1CDCC58-C7B9-411D-91A1-5F39FB5A689A}" type="slidenum">
              <a:rPr lang="en-US" sz="1800"/>
              <a:pPr>
                <a:defRPr/>
              </a:pPr>
              <a:t>27</a:t>
            </a:fld>
            <a:endParaRPr lang="en-US" sz="1800" dirty="0"/>
          </a:p>
        </p:txBody>
      </p:sp>
    </p:spTree>
    <p:extLst>
      <p:ext uri="{BB962C8B-B14F-4D97-AF65-F5344CB8AC3E}">
        <p14:creationId xmlns:p14="http://schemas.microsoft.com/office/powerpoint/2010/main" val="336224092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066800" y="0"/>
            <a:ext cx="8077200" cy="1066800"/>
          </a:xfrm>
        </p:spPr>
        <p:txBody>
          <a:bodyPr/>
          <a:lstStyle/>
          <a:p>
            <a:pPr eaLnBrk="1" hangingPunct="1"/>
            <a:r>
              <a:rPr lang="en-US" dirty="0">
                <a:latin typeface="Courier New" panose="02070309020205020404" pitchFamily="49" charset="0"/>
                <a:cs typeface="Courier New" panose="02070309020205020404" pitchFamily="49" charset="0"/>
              </a:rPr>
              <a:t>switch</a:t>
            </a:r>
            <a:r>
              <a:rPr lang="en-US" dirty="0">
                <a:latin typeface="Times New Roman" panose="02020603050405020304" pitchFamily="18" charset="0"/>
                <a:cs typeface="Times New Roman" panose="02020603050405020304" pitchFamily="18" charset="0"/>
              </a:rPr>
              <a:t> Menu Example</a:t>
            </a:r>
          </a:p>
        </p:txBody>
      </p:sp>
      <p:sp>
        <p:nvSpPr>
          <p:cNvPr id="63490" name="Rectangle 3"/>
          <p:cNvSpPr>
            <a:spLocks noGrp="1" noChangeArrowheads="1"/>
          </p:cNvSpPr>
          <p:nvPr>
            <p:ph idx="1"/>
          </p:nvPr>
        </p:nvSpPr>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Switch </a:t>
            </a:r>
            <a:r>
              <a:rPr lang="en-US" sz="2400" dirty="0" err="1">
                <a:latin typeface="Times New Roman" panose="02020603050405020304" pitchFamily="18" charset="0"/>
                <a:cs typeface="Times New Roman" panose="02020603050405020304" pitchFamily="18" charset="0"/>
              </a:rPr>
              <a:t>stmt</a:t>
            </a:r>
            <a:r>
              <a:rPr lang="en-US" sz="2400" dirty="0">
                <a:latin typeface="Times New Roman" panose="02020603050405020304" pitchFamily="18" charset="0"/>
                <a:cs typeface="Times New Roman" panose="02020603050405020304" pitchFamily="18" charset="0"/>
              </a:rPr>
              <a:t> "perfect" for menus:</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switch (response)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case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Execute menu option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break</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case 2:</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Execute menu option 2</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break</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case 3:</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Execute menu option 3</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break</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default: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"Please enter valid response.";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pPr>
              <a:defRPr/>
            </a:pPr>
            <a:r>
              <a:rPr lang="en-US" sz="1800" dirty="0"/>
              <a:t>2-</a:t>
            </a:r>
            <a:fld id="{1D5F3F60-41E0-4617-B024-0574C397433F}" type="slidenum">
              <a:rPr lang="en-US" sz="1800"/>
              <a:pPr>
                <a:defRPr/>
              </a:pPr>
              <a:t>28</a:t>
            </a:fld>
            <a:endParaRPr lang="en-US" sz="1800" dirty="0"/>
          </a:p>
        </p:txBody>
      </p:sp>
    </p:spTree>
    <p:extLst>
      <p:ext uri="{BB962C8B-B14F-4D97-AF65-F5344CB8AC3E}">
        <p14:creationId xmlns:p14="http://schemas.microsoft.com/office/powerpoint/2010/main" val="918537032"/>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B5B7BE-E141-46A2-BA2F-FB09B99E0070}"/>
              </a:ext>
            </a:extLst>
          </p:cNvPr>
          <p:cNvSpPr>
            <a:spLocks noGrp="1"/>
          </p:cNvSpPr>
          <p:nvPr>
            <p:ph type="title"/>
          </p:nvPr>
        </p:nvSpPr>
        <p:spPr>
          <a:xfrm>
            <a:off x="1066800" y="0"/>
            <a:ext cx="8077200" cy="1046198"/>
          </a:xfrm>
        </p:spPr>
        <p:txBody>
          <a:bodyPr/>
          <a:lstStyle/>
          <a:p>
            <a:r>
              <a:rPr lang="en-US" altLang="zh-TW" dirty="0">
                <a:latin typeface="Courier New" panose="02070309020205020404" pitchFamily="49" charset="0"/>
                <a:cs typeface="Courier New" panose="02070309020205020404" pitchFamily="49" charset="0"/>
              </a:rPr>
              <a:t>Switch </a:t>
            </a:r>
            <a:r>
              <a:rPr lang="en-US" altLang="zh-TW" dirty="0"/>
              <a:t>Example: </a:t>
            </a:r>
            <a:r>
              <a:rPr lang="zh-TW" altLang="en-US" dirty="0">
                <a:ea typeface="標楷體" panose="03000509000000000000" pitchFamily="65" charset="-120"/>
              </a:rPr>
              <a:t>輸入判斷</a:t>
            </a:r>
          </a:p>
        </p:txBody>
      </p:sp>
      <p:sp>
        <p:nvSpPr>
          <p:cNvPr id="3" name="內容版面配置區 2">
            <a:extLst>
              <a:ext uri="{FF2B5EF4-FFF2-40B4-BE49-F238E27FC236}">
                <a16:creationId xmlns:a16="http://schemas.microsoft.com/office/drawing/2014/main" id="{DF3E4BD2-C395-4E0A-85F2-847250095727}"/>
              </a:ext>
            </a:extLst>
          </p:cNvPr>
          <p:cNvSpPr>
            <a:spLocks noGrp="1"/>
          </p:cNvSpPr>
          <p:nvPr>
            <p:ph idx="1"/>
          </p:nvPr>
        </p:nvSpPr>
        <p:spPr/>
        <p:txBody>
          <a:bodyPr/>
          <a:lstStyle/>
          <a:p>
            <a:r>
              <a:rPr lang="zh-TW" altLang="en-US" sz="2400" dirty="0">
                <a:ea typeface="標楷體" panose="03000509000000000000" pitchFamily="65" charset="-120"/>
              </a:rPr>
              <a:t>玩家在遊戲中可以輸入方向</a:t>
            </a:r>
            <a:r>
              <a:rPr lang="en-US" altLang="zh-TW" sz="2400" dirty="0">
                <a:ea typeface="標楷體" panose="03000509000000000000" pitchFamily="65" charset="-120"/>
              </a:rPr>
              <a:t>(W</a:t>
            </a:r>
            <a:r>
              <a:rPr lang="zh-TW" altLang="en-US" sz="2400" dirty="0">
                <a:ea typeface="標楷體" panose="03000509000000000000" pitchFamily="65" charset="-120"/>
              </a:rPr>
              <a:t>、</a:t>
            </a:r>
            <a:r>
              <a:rPr lang="en-US" altLang="zh-TW" sz="2400" dirty="0">
                <a:ea typeface="標楷體" panose="03000509000000000000" pitchFamily="65" charset="-120"/>
              </a:rPr>
              <a:t>S</a:t>
            </a:r>
            <a:r>
              <a:rPr lang="zh-TW" altLang="en-US" sz="2400" dirty="0">
                <a:ea typeface="標楷體" panose="03000509000000000000" pitchFamily="65" charset="-120"/>
              </a:rPr>
              <a:t>、</a:t>
            </a:r>
            <a:r>
              <a:rPr lang="en-US" altLang="zh-TW" sz="2400" dirty="0">
                <a:ea typeface="標楷體" panose="03000509000000000000" pitchFamily="65" charset="-120"/>
              </a:rPr>
              <a:t>A</a:t>
            </a:r>
            <a:r>
              <a:rPr lang="zh-TW" altLang="en-US" sz="2400" dirty="0">
                <a:ea typeface="標楷體" panose="03000509000000000000" pitchFamily="65" charset="-120"/>
              </a:rPr>
              <a:t>、</a:t>
            </a:r>
            <a:r>
              <a:rPr lang="en-US" altLang="zh-TW" sz="2400" dirty="0">
                <a:ea typeface="標楷體" panose="03000509000000000000" pitchFamily="65" charset="-120"/>
              </a:rPr>
              <a:t>D)</a:t>
            </a:r>
            <a:r>
              <a:rPr lang="zh-TW" altLang="en-US" sz="2400" dirty="0">
                <a:ea typeface="標楷體" panose="03000509000000000000" pitchFamily="65" charset="-120"/>
              </a:rPr>
              <a:t>控制移動方向。</a:t>
            </a:r>
            <a:endParaRPr lang="en-US" altLang="zh-TW" sz="2400" dirty="0">
              <a:ea typeface="標楷體" panose="03000509000000000000" pitchFamily="65" charset="-120"/>
            </a:endParaRP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char input; </a:t>
            </a:r>
            <a:r>
              <a:rPr lang="en-US" altLang="zh-TW" sz="1800" dirty="0" err="1">
                <a:latin typeface="Courier New" panose="02070309020205020404" pitchFamily="49" charset="0"/>
                <a:ea typeface="標楷體" panose="03000509000000000000" pitchFamily="65" charset="-120"/>
                <a:cs typeface="Courier New" panose="02070309020205020404" pitchFamily="49" charset="0"/>
              </a:rPr>
              <a:t>cin</a:t>
            </a:r>
            <a:r>
              <a:rPr lang="en-US" altLang="zh-TW" sz="1800" dirty="0">
                <a:latin typeface="Courier New" panose="02070309020205020404" pitchFamily="49" charset="0"/>
                <a:ea typeface="標楷體" panose="03000509000000000000" pitchFamily="65" charset="-120"/>
                <a:cs typeface="Courier New" panose="02070309020205020404" pitchFamily="49" charset="0"/>
              </a:rPr>
              <a:t> &gt;&gt; input;</a:t>
            </a: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switch (input)</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	case ‘w’: //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玩家向上移動</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800" b="1" dirty="0">
                <a:solidFill>
                  <a:srgbClr val="FF0000"/>
                </a:solidFill>
                <a:effectLst>
                  <a:outerShdw blurRad="38100" dist="38100" dir="2700000" algn="tl">
                    <a:srgbClr val="000000">
                      <a:alpha val="43137"/>
                    </a:srgbClr>
                  </a:outerShdw>
                </a:effectLst>
                <a:latin typeface="Courier New" panose="02070309020205020404" pitchFamily="49" charset="0"/>
                <a:ea typeface="標楷體" panose="03000509000000000000" pitchFamily="65" charset="-120"/>
                <a:cs typeface="Courier New" panose="02070309020205020404" pitchFamily="49" charset="0"/>
              </a:rPr>
              <a:t>break</a:t>
            </a:r>
            <a:r>
              <a:rPr lang="en-US" altLang="zh-TW" sz="1800" dirty="0">
                <a:latin typeface="Courier New" panose="02070309020205020404" pitchFamily="49" charset="0"/>
                <a:ea typeface="標楷體" panose="03000509000000000000" pitchFamily="65" charset="-120"/>
                <a:cs typeface="Courier New" panose="02070309020205020404" pitchFamily="49" charset="0"/>
              </a:rPr>
              <a:t>;</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	case ‘s’: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玩家向下移動</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800" b="1" dirty="0">
                <a:solidFill>
                  <a:srgbClr val="FF0000"/>
                </a:solidFill>
                <a:effectLst>
                  <a:outerShdw blurRad="38100" dist="38100" dir="2700000" algn="tl">
                    <a:srgbClr val="000000">
                      <a:alpha val="43137"/>
                    </a:srgbClr>
                  </a:outerShdw>
                </a:effectLst>
                <a:latin typeface="Courier New" panose="02070309020205020404" pitchFamily="49" charset="0"/>
                <a:ea typeface="標楷體" panose="03000509000000000000" pitchFamily="65" charset="-120"/>
                <a:cs typeface="Courier New" panose="02070309020205020404" pitchFamily="49" charset="0"/>
              </a:rPr>
              <a:t>break</a:t>
            </a:r>
            <a:r>
              <a:rPr lang="en-US" altLang="zh-TW" sz="1800" dirty="0">
                <a:latin typeface="Courier New" panose="02070309020205020404" pitchFamily="49" charset="0"/>
                <a:ea typeface="標楷體" panose="03000509000000000000" pitchFamily="65" charset="-120"/>
                <a:cs typeface="Courier New" panose="02070309020205020404" pitchFamily="49" charset="0"/>
              </a:rPr>
              <a:t>;</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	case ‘a’: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玩家向左移動</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800" b="1" dirty="0">
                <a:solidFill>
                  <a:srgbClr val="FF0000"/>
                </a:solidFill>
                <a:effectLst>
                  <a:outerShdw blurRad="38100" dist="38100" dir="2700000" algn="tl">
                    <a:srgbClr val="000000">
                      <a:alpha val="43137"/>
                    </a:srgbClr>
                  </a:outerShdw>
                </a:effectLst>
                <a:latin typeface="Courier New" panose="02070309020205020404" pitchFamily="49" charset="0"/>
                <a:ea typeface="標楷體" panose="03000509000000000000" pitchFamily="65" charset="-120"/>
                <a:cs typeface="Courier New" panose="02070309020205020404" pitchFamily="49" charset="0"/>
              </a:rPr>
              <a:t>break</a:t>
            </a:r>
            <a:r>
              <a:rPr lang="en-US" altLang="zh-TW" sz="1800" dirty="0">
                <a:latin typeface="Courier New" panose="02070309020205020404" pitchFamily="49" charset="0"/>
                <a:ea typeface="標楷體" panose="03000509000000000000" pitchFamily="65" charset="-120"/>
                <a:cs typeface="Courier New" panose="02070309020205020404" pitchFamily="49" charset="0"/>
              </a:rPr>
              <a:t>;</a:t>
            </a: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	case ‘d’: //</a:t>
            </a:r>
            <a:r>
              <a:rPr lang="zh-TW" altLang="en-US" sz="1800" dirty="0">
                <a:latin typeface="Courier New" panose="02070309020205020404" pitchFamily="49" charset="0"/>
                <a:ea typeface="標楷體" panose="03000509000000000000" pitchFamily="65" charset="-120"/>
                <a:cs typeface="Courier New" panose="02070309020205020404" pitchFamily="49" charset="0"/>
              </a:rPr>
              <a:t>玩家向右移動</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18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800" b="1" dirty="0">
                <a:solidFill>
                  <a:srgbClr val="FF0000"/>
                </a:solidFill>
                <a:effectLst>
                  <a:outerShdw blurRad="38100" dist="38100" dir="2700000" algn="tl">
                    <a:srgbClr val="000000">
                      <a:alpha val="43137"/>
                    </a:srgbClr>
                  </a:outerShdw>
                </a:effectLst>
                <a:latin typeface="Courier New" panose="02070309020205020404" pitchFamily="49" charset="0"/>
                <a:ea typeface="標楷體" panose="03000509000000000000" pitchFamily="65" charset="-120"/>
                <a:cs typeface="Courier New" panose="02070309020205020404" pitchFamily="49" charset="0"/>
              </a:rPr>
              <a:t>break</a:t>
            </a:r>
            <a:r>
              <a:rPr lang="en-US" altLang="zh-TW" sz="1800" dirty="0">
                <a:latin typeface="Courier New" panose="02070309020205020404" pitchFamily="49" charset="0"/>
                <a:ea typeface="標楷體" panose="03000509000000000000" pitchFamily="65" charset="-120"/>
                <a:cs typeface="Courier New" panose="02070309020205020404" pitchFamily="49" charset="0"/>
              </a:rPr>
              <a:t>;</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	default:</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800" dirty="0" err="1">
                <a:latin typeface="Courier New" panose="02070309020205020404" pitchFamily="49" charset="0"/>
                <a:ea typeface="標楷體" panose="03000509000000000000" pitchFamily="65" charset="-120"/>
                <a:cs typeface="Courier New" panose="02070309020205020404" pitchFamily="49" charset="0"/>
              </a:rPr>
              <a:t>cout</a:t>
            </a:r>
            <a:r>
              <a:rPr lang="en-US" altLang="zh-TW" sz="1800" dirty="0">
                <a:latin typeface="Courier New" panose="02070309020205020404" pitchFamily="49" charset="0"/>
                <a:ea typeface="標楷體" panose="03000509000000000000" pitchFamily="65" charset="-120"/>
                <a:cs typeface="Courier New" panose="02070309020205020404" pitchFamily="49" charset="0"/>
              </a:rPr>
              <a:t> &lt;&lt; "Please enter valid input.";</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r>
              <a:rPr lang="en-US" altLang="zh-TW" sz="1800" dirty="0">
                <a:latin typeface="Courier New" panose="02070309020205020404" pitchFamily="49" charset="0"/>
                <a:ea typeface="標楷體" panose="03000509000000000000" pitchFamily="65" charset="-120"/>
                <a:cs typeface="Courier New" panose="02070309020205020404" pitchFamily="49" charset="0"/>
              </a:rPr>
              <a:t>}</a:t>
            </a:r>
          </a:p>
          <a:p>
            <a:endParaRPr lang="zh-TW" altLang="en-US" sz="2400" dirty="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2B5FD1A5-09BF-4FEA-8EFF-D429B3EDC944}"/>
              </a:ext>
            </a:extLst>
          </p:cNvPr>
          <p:cNvSpPr>
            <a:spLocks noGrp="1"/>
          </p:cNvSpPr>
          <p:nvPr>
            <p:ph type="sldNum" sz="quarter" idx="12"/>
          </p:nvPr>
        </p:nvSpPr>
        <p:spPr>
          <a:xfrm>
            <a:off x="7239000" y="6248400"/>
            <a:ext cx="1905000" cy="228600"/>
          </a:xfrm>
        </p:spPr>
        <p:txBody>
          <a:bodyPr/>
          <a:lstStyle/>
          <a:p>
            <a:pPr>
              <a:defRPr/>
            </a:pPr>
            <a:r>
              <a:rPr lang="en-US" dirty="0"/>
              <a:t>2-</a:t>
            </a:r>
            <a:fld id="{C733A387-0A6A-4CC0-BB14-A596A72F4F37}" type="slidenum">
              <a:rPr lang="en-US" smtClean="0"/>
              <a:pPr>
                <a:defRPr/>
              </a:pPr>
              <a:t>29</a:t>
            </a:fld>
            <a:endParaRPr lang="en-US" dirty="0"/>
          </a:p>
        </p:txBody>
      </p:sp>
      <p:grpSp>
        <p:nvGrpSpPr>
          <p:cNvPr id="6" name="群組 5">
            <a:extLst>
              <a:ext uri="{FF2B5EF4-FFF2-40B4-BE49-F238E27FC236}">
                <a16:creationId xmlns:a16="http://schemas.microsoft.com/office/drawing/2014/main" id="{77EED38B-24BE-48F6-ACC6-4EE087A41EF1}"/>
              </a:ext>
            </a:extLst>
          </p:cNvPr>
          <p:cNvGrpSpPr/>
          <p:nvPr/>
        </p:nvGrpSpPr>
        <p:grpSpPr>
          <a:xfrm>
            <a:off x="7543800" y="3132666"/>
            <a:ext cx="1237247" cy="1374719"/>
            <a:chOff x="7829550" y="1866900"/>
            <a:chExt cx="1457325" cy="1619250"/>
          </a:xfrm>
        </p:grpSpPr>
        <p:pic>
          <p:nvPicPr>
            <p:cNvPr id="7" name="Picture 2" descr="https://i2.kknews.cc/large/101900032656dbbd5ed9">
              <a:extLst>
                <a:ext uri="{FF2B5EF4-FFF2-40B4-BE49-F238E27FC236}">
                  <a16:creationId xmlns:a16="http://schemas.microsoft.com/office/drawing/2014/main" id="{D55AEB64-B9E7-48EC-BFE2-48792CF5A6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822" t="37567" r="15783" b="37933"/>
            <a:stretch/>
          </p:blipFill>
          <p:spPr bwMode="auto">
            <a:xfrm>
              <a:off x="7829550" y="1866900"/>
              <a:ext cx="1457325" cy="161925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單箭頭接點 7">
              <a:extLst>
                <a:ext uri="{FF2B5EF4-FFF2-40B4-BE49-F238E27FC236}">
                  <a16:creationId xmlns:a16="http://schemas.microsoft.com/office/drawing/2014/main" id="{7A25991E-0B6B-48E7-9430-A25AD4FFBC18}"/>
                </a:ext>
              </a:extLst>
            </p:cNvPr>
            <p:cNvCxnSpPr>
              <a:cxnSpLocks/>
            </p:cNvCxnSpPr>
            <p:nvPr/>
          </p:nvCxnSpPr>
          <p:spPr>
            <a:xfrm flipV="1">
              <a:off x="8588148" y="2160020"/>
              <a:ext cx="0" cy="248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434F3323-A72F-4D9A-B3F9-B8462714B3FC}"/>
                </a:ext>
              </a:extLst>
            </p:cNvPr>
            <p:cNvCxnSpPr>
              <a:cxnSpLocks/>
            </p:cNvCxnSpPr>
            <p:nvPr/>
          </p:nvCxnSpPr>
          <p:spPr>
            <a:xfrm>
              <a:off x="8588148" y="2891790"/>
              <a:ext cx="0" cy="2955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6EA11DED-81C4-4506-A898-0A7EF4D3E86D}"/>
                </a:ext>
              </a:extLst>
            </p:cNvPr>
            <p:cNvSpPr txBox="1"/>
            <p:nvPr/>
          </p:nvSpPr>
          <p:spPr>
            <a:xfrm>
              <a:off x="7937471" y="2482096"/>
              <a:ext cx="523392" cy="616289"/>
            </a:xfrm>
            <a:prstGeom prst="rect">
              <a:avLst/>
            </a:prstGeom>
            <a:noFill/>
          </p:spPr>
          <p:txBody>
            <a:bodyPr wrap="none" rtlCol="0">
              <a:spAutoFit/>
            </a:bodyPr>
            <a:lstStyle/>
            <a:p>
              <a:pPr algn="ctr"/>
              <a:r>
                <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X</a:t>
              </a:r>
              <a:endPar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文字方塊 10">
              <a:extLst>
                <a:ext uri="{FF2B5EF4-FFF2-40B4-BE49-F238E27FC236}">
                  <a16:creationId xmlns:a16="http://schemas.microsoft.com/office/drawing/2014/main" id="{329C78BA-8725-4EEE-8AA3-63D1BC8CC147}"/>
                </a:ext>
              </a:extLst>
            </p:cNvPr>
            <p:cNvSpPr txBox="1"/>
            <p:nvPr/>
          </p:nvSpPr>
          <p:spPr>
            <a:xfrm>
              <a:off x="8682054" y="2482096"/>
              <a:ext cx="523392" cy="616289"/>
            </a:xfrm>
            <a:prstGeom prst="rect">
              <a:avLst/>
            </a:prstGeom>
            <a:noFill/>
          </p:spPr>
          <p:txBody>
            <a:bodyPr wrap="none" rtlCol="0">
              <a:spAutoFit/>
            </a:bodyPr>
            <a:lstStyle/>
            <a:p>
              <a:pPr algn="ctr"/>
              <a:r>
                <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X</a:t>
              </a:r>
              <a:endPar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pic>
        <p:nvPicPr>
          <p:cNvPr id="12" name="Picture 2" descr="「user」的圖片搜尋結果">
            <a:extLst>
              <a:ext uri="{FF2B5EF4-FFF2-40B4-BE49-F238E27FC236}">
                <a16:creationId xmlns:a16="http://schemas.microsoft.com/office/drawing/2014/main" id="{41D6C6B9-A85F-470F-B070-2D0143C588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5162" y="3659647"/>
            <a:ext cx="657618" cy="657618"/>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a:extLst>
              <a:ext uri="{FF2B5EF4-FFF2-40B4-BE49-F238E27FC236}">
                <a16:creationId xmlns:a16="http://schemas.microsoft.com/office/drawing/2014/main" id="{6A3A97BA-9406-4C6E-A42D-6EBED0B5B0F7}"/>
              </a:ext>
            </a:extLst>
          </p:cNvPr>
          <p:cNvSpPr txBox="1"/>
          <p:nvPr/>
        </p:nvSpPr>
        <p:spPr>
          <a:xfrm>
            <a:off x="5562600" y="3311390"/>
            <a:ext cx="1569660"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玩家輸入方向</a:t>
            </a:r>
          </a:p>
        </p:txBody>
      </p:sp>
      <p:cxnSp>
        <p:nvCxnSpPr>
          <p:cNvPr id="14" name="直線單箭頭接點 13">
            <a:extLst>
              <a:ext uri="{FF2B5EF4-FFF2-40B4-BE49-F238E27FC236}">
                <a16:creationId xmlns:a16="http://schemas.microsoft.com/office/drawing/2014/main" id="{DB78DA86-A50A-4C76-BE6A-DC16080DDD96}"/>
              </a:ext>
            </a:extLst>
          </p:cNvPr>
          <p:cNvCxnSpPr/>
          <p:nvPr/>
        </p:nvCxnSpPr>
        <p:spPr>
          <a:xfrm>
            <a:off x="6818446" y="4009531"/>
            <a:ext cx="600075"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979A1F72-E240-4F4F-B049-26BEF620DC13}"/>
              </a:ext>
            </a:extLst>
          </p:cNvPr>
          <p:cNvSpPr txBox="1"/>
          <p:nvPr/>
        </p:nvSpPr>
        <p:spPr>
          <a:xfrm>
            <a:off x="7608425" y="2677925"/>
            <a:ext cx="1107996"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角色移動</a:t>
            </a:r>
          </a:p>
        </p:txBody>
      </p:sp>
    </p:spTree>
    <p:extLst>
      <p:ext uri="{BB962C8B-B14F-4D97-AF65-F5344CB8AC3E}">
        <p14:creationId xmlns:p14="http://schemas.microsoft.com/office/powerpoint/2010/main" val="316488451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A6134-48D2-41D5-86D3-E4F3DEF0440A}"/>
              </a:ext>
            </a:extLst>
          </p:cNvPr>
          <p:cNvSpPr>
            <a:spLocks noGrp="1"/>
          </p:cNvSpPr>
          <p:nvPr>
            <p:ph type="title"/>
          </p:nvPr>
        </p:nvSpPr>
        <p:spPr/>
        <p:txBody>
          <a:bodyPr/>
          <a:lstStyle/>
          <a:p>
            <a:r>
              <a:rPr lang="zh-TW" altLang="en-US" dirty="0">
                <a:ea typeface="標楷體" panose="03000509000000000000" pitchFamily="65" charset="-120"/>
              </a:rPr>
              <a:t>想一想</a:t>
            </a:r>
          </a:p>
        </p:txBody>
      </p:sp>
      <p:sp>
        <p:nvSpPr>
          <p:cNvPr id="3" name="內容版面配置區 2">
            <a:extLst>
              <a:ext uri="{FF2B5EF4-FFF2-40B4-BE49-F238E27FC236}">
                <a16:creationId xmlns:a16="http://schemas.microsoft.com/office/drawing/2014/main" id="{748309DC-D45D-4258-83D5-458173BCA5C3}"/>
              </a:ext>
            </a:extLst>
          </p:cNvPr>
          <p:cNvSpPr>
            <a:spLocks noGrp="1"/>
          </p:cNvSpPr>
          <p:nvPr>
            <p:ph idx="1"/>
          </p:nvPr>
        </p:nvSpPr>
        <p:spPr>
          <a:xfrm>
            <a:off x="381000" y="1219200"/>
            <a:ext cx="8534400" cy="4876800"/>
          </a:xfrm>
        </p:spPr>
        <p:txBody>
          <a:bodyPr/>
          <a:lstStyle/>
          <a:p>
            <a:r>
              <a:rPr lang="zh-TW" altLang="en-US" sz="2400" dirty="0">
                <a:ea typeface="標楷體" panose="03000509000000000000" pitchFamily="65" charset="-120"/>
              </a:rPr>
              <a:t>在遊戲中會不斷</a:t>
            </a:r>
            <a:r>
              <a:rPr lang="en-US" altLang="zh-TW" sz="2400" dirty="0">
                <a:ea typeface="標楷體" panose="03000509000000000000" pitchFamily="65" charset="-120"/>
              </a:rPr>
              <a:t>loop</a:t>
            </a:r>
            <a:r>
              <a:rPr lang="zh-TW" altLang="en-US" sz="2400" dirty="0">
                <a:ea typeface="標楷體" panose="03000509000000000000" pitchFamily="65" charset="-120"/>
              </a:rPr>
              <a:t>每個回合，直到判斷遊戲結束。遊戲中也有許多地方會用到這兩類程式邏輯。</a:t>
            </a:r>
            <a:endParaRPr lang="en-US" altLang="zh-TW" sz="2400" dirty="0">
              <a:ea typeface="標楷體" panose="03000509000000000000" pitchFamily="65" charset="-120"/>
            </a:endParaRPr>
          </a:p>
          <a:p>
            <a:pPr lvl="1"/>
            <a:r>
              <a:rPr lang="zh-TW" altLang="en-US" sz="2000" dirty="0">
                <a:ea typeface="標楷體" panose="03000509000000000000" pitchFamily="65" charset="-120"/>
              </a:rPr>
              <a:t>那些遊戲機制會需要用判斷處理</a:t>
            </a:r>
            <a:r>
              <a:rPr lang="en-US" altLang="zh-TW" sz="2000" dirty="0">
                <a:ea typeface="標楷體" panose="03000509000000000000" pitchFamily="65" charset="-120"/>
              </a:rPr>
              <a:t>? </a:t>
            </a:r>
            <a:r>
              <a:rPr lang="zh-TW" altLang="en-US" sz="2000" dirty="0">
                <a:ea typeface="標楷體" panose="03000509000000000000" pitchFamily="65" charset="-120"/>
              </a:rPr>
              <a:t>用</a:t>
            </a:r>
            <a:r>
              <a:rPr lang="en-US" altLang="zh-TW" sz="2000" dirty="0">
                <a:ea typeface="標楷體" panose="03000509000000000000" pitchFamily="65" charset="-120"/>
              </a:rPr>
              <a:t>if </a:t>
            </a:r>
            <a:r>
              <a:rPr lang="zh-TW" altLang="en-US" sz="2000" dirty="0">
                <a:ea typeface="標楷體" panose="03000509000000000000" pitchFamily="65" charset="-120"/>
              </a:rPr>
              <a:t>或 </a:t>
            </a:r>
            <a:r>
              <a:rPr lang="en-US" altLang="zh-TW" sz="2000" dirty="0">
                <a:ea typeface="標楷體" panose="03000509000000000000" pitchFamily="65" charset="-120"/>
              </a:rPr>
              <a:t>switch </a:t>
            </a:r>
            <a:r>
              <a:rPr lang="zh-TW" altLang="en-US" sz="2000" dirty="0">
                <a:ea typeface="標楷體" panose="03000509000000000000" pitchFamily="65" charset="-120"/>
              </a:rPr>
              <a:t>哪個較合適</a:t>
            </a:r>
            <a:r>
              <a:rPr lang="en-US" altLang="zh-TW" sz="2000" dirty="0">
                <a:ea typeface="標楷體" panose="03000509000000000000" pitchFamily="65" charset="-120"/>
              </a:rPr>
              <a:t>?</a:t>
            </a:r>
          </a:p>
          <a:p>
            <a:pPr lvl="2"/>
            <a:r>
              <a:rPr lang="zh-TW" altLang="en-US" sz="1800" dirty="0">
                <a:ea typeface="標楷體" panose="03000509000000000000" pitchFamily="65" charset="-120"/>
              </a:rPr>
              <a:t>接收處理使用者操作輸入、判斷遊戲結束</a:t>
            </a:r>
            <a:endParaRPr lang="en-US" altLang="zh-TW" sz="1800" dirty="0">
              <a:ea typeface="標楷體" panose="03000509000000000000" pitchFamily="65" charset="-120"/>
            </a:endParaRPr>
          </a:p>
          <a:p>
            <a:pPr lvl="2"/>
            <a:r>
              <a:rPr lang="en-US" altLang="zh-TW" sz="1800" dirty="0">
                <a:ea typeface="標楷體" panose="03000509000000000000" pitchFamily="65" charset="-120"/>
              </a:rPr>
              <a:t>……</a:t>
            </a:r>
          </a:p>
          <a:p>
            <a:pPr lvl="1"/>
            <a:r>
              <a:rPr lang="zh-TW" altLang="en-US" sz="2000" dirty="0">
                <a:ea typeface="標楷體" panose="03000509000000000000" pitchFamily="65" charset="-120"/>
              </a:rPr>
              <a:t>那些遊戲機制會需要用</a:t>
            </a:r>
            <a:r>
              <a:rPr lang="en-US" altLang="zh-TW" sz="2000" dirty="0">
                <a:ea typeface="標楷體" panose="03000509000000000000" pitchFamily="65" charset="-120"/>
              </a:rPr>
              <a:t>loop</a:t>
            </a:r>
            <a:r>
              <a:rPr lang="zh-TW" altLang="en-US" sz="2000" dirty="0">
                <a:ea typeface="標楷體" panose="03000509000000000000" pitchFamily="65" charset="-120"/>
              </a:rPr>
              <a:t>處理</a:t>
            </a:r>
            <a:r>
              <a:rPr lang="en-US" altLang="zh-TW" sz="2000" dirty="0">
                <a:ea typeface="標楷體" panose="03000509000000000000" pitchFamily="65" charset="-120"/>
              </a:rPr>
              <a:t>? </a:t>
            </a:r>
            <a:r>
              <a:rPr lang="zh-TW" altLang="en-US" sz="2000" dirty="0">
                <a:ea typeface="標楷體" panose="03000509000000000000" pitchFamily="65" charset="-120"/>
              </a:rPr>
              <a:t>用</a:t>
            </a:r>
            <a:r>
              <a:rPr lang="en-US" altLang="zh-TW" sz="2000" dirty="0">
                <a:ea typeface="標楷體" panose="03000509000000000000" pitchFamily="65" charset="-120"/>
              </a:rPr>
              <a:t>for-loop </a:t>
            </a:r>
            <a:r>
              <a:rPr lang="zh-TW" altLang="en-US" sz="2000" dirty="0">
                <a:ea typeface="標楷體" panose="03000509000000000000" pitchFamily="65" charset="-120"/>
              </a:rPr>
              <a:t>或 </a:t>
            </a:r>
            <a:r>
              <a:rPr lang="en-US" altLang="zh-TW" sz="2000" dirty="0">
                <a:ea typeface="標楷體" panose="03000509000000000000" pitchFamily="65" charset="-120"/>
              </a:rPr>
              <a:t>while-loop</a:t>
            </a:r>
            <a:r>
              <a:rPr lang="zh-TW" altLang="en-US" sz="2000" dirty="0">
                <a:ea typeface="標楷體" panose="03000509000000000000" pitchFamily="65" charset="-120"/>
              </a:rPr>
              <a:t>哪個較合適</a:t>
            </a:r>
            <a:r>
              <a:rPr lang="en-US" altLang="zh-TW" sz="2000" dirty="0">
                <a:ea typeface="標楷體" panose="03000509000000000000" pitchFamily="65" charset="-120"/>
              </a:rPr>
              <a:t>?</a:t>
            </a:r>
          </a:p>
          <a:p>
            <a:pPr lvl="2"/>
            <a:r>
              <a:rPr lang="zh-TW" altLang="en-US" sz="1800" dirty="0">
                <a:ea typeface="標楷體" panose="03000509000000000000" pitchFamily="65" charset="-120"/>
              </a:rPr>
              <a:t>場景中生物群活動、在迷宮中配置多個陷阱或生物</a:t>
            </a:r>
            <a:endParaRPr lang="en-US" altLang="zh-TW" sz="1800" dirty="0">
              <a:ea typeface="標楷體" panose="03000509000000000000" pitchFamily="65" charset="-120"/>
            </a:endParaRPr>
          </a:p>
          <a:p>
            <a:pPr lvl="2"/>
            <a:r>
              <a:rPr lang="en-US" altLang="zh-TW" sz="1800" dirty="0">
                <a:ea typeface="標楷體" panose="03000509000000000000" pitchFamily="65" charset="-120"/>
              </a:rPr>
              <a:t>……</a:t>
            </a:r>
          </a:p>
          <a:p>
            <a:r>
              <a:rPr lang="en-US" altLang="zh-TW" sz="2400" dirty="0" err="1">
                <a:latin typeface="Courier New" panose="02070309020205020404" pitchFamily="49" charset="0"/>
                <a:ea typeface="標楷體" panose="03000509000000000000" pitchFamily="65" charset="-120"/>
                <a:cs typeface="Courier New" panose="02070309020205020404" pitchFamily="49" charset="0"/>
              </a:rPr>
              <a:t>fstream</a:t>
            </a:r>
            <a:r>
              <a:rPr lang="en-US" altLang="zh-TW" sz="2400" dirty="0">
                <a:ea typeface="標楷體" panose="03000509000000000000" pitchFamily="65" charset="-120"/>
              </a:rPr>
              <a:t> </a:t>
            </a:r>
            <a:r>
              <a:rPr lang="zh-TW" altLang="en-US" sz="2400" dirty="0">
                <a:ea typeface="標楷體" panose="03000509000000000000" pitchFamily="65" charset="-120"/>
              </a:rPr>
              <a:t>可以讀檔也可以寫檔，也可以用來儲存遊戲進度。</a:t>
            </a:r>
            <a:endParaRPr lang="en-US" altLang="zh-TW" sz="2400" dirty="0">
              <a:ea typeface="標楷體" panose="03000509000000000000" pitchFamily="65" charset="-120"/>
            </a:endParaRPr>
          </a:p>
          <a:p>
            <a:pPr lvl="1"/>
            <a:r>
              <a:rPr lang="zh-TW" altLang="en-US" sz="2000" dirty="0">
                <a:ea typeface="標楷體" panose="03000509000000000000" pitchFamily="65" charset="-120"/>
              </a:rPr>
              <a:t>在迷宮遊戲中要儲存甚麼資料，才可以確保讀檔時遊戲內容會一樣</a:t>
            </a:r>
            <a:r>
              <a:rPr lang="en-US" altLang="zh-TW" sz="2000" dirty="0">
                <a:ea typeface="標楷體" panose="03000509000000000000" pitchFamily="65" charset="-120"/>
              </a:rPr>
              <a:t>?</a:t>
            </a:r>
          </a:p>
          <a:p>
            <a:pPr lvl="2"/>
            <a:r>
              <a:rPr lang="zh-TW" altLang="en-US" sz="2000" dirty="0">
                <a:ea typeface="標楷體" panose="03000509000000000000" pitchFamily="65" charset="-120"/>
              </a:rPr>
              <a:t>主角等級、迷宮等級、裝備名稱</a:t>
            </a:r>
            <a:endParaRPr lang="en-US" altLang="zh-TW" sz="2000" dirty="0">
              <a:ea typeface="標楷體" panose="03000509000000000000" pitchFamily="65" charset="-120"/>
            </a:endParaRPr>
          </a:p>
          <a:p>
            <a:pPr lvl="2"/>
            <a:r>
              <a:rPr lang="en-US" altLang="zh-TW" sz="2000" dirty="0">
                <a:ea typeface="標楷體" panose="03000509000000000000" pitchFamily="65" charset="-120"/>
              </a:rPr>
              <a:t>……</a:t>
            </a:r>
          </a:p>
          <a:p>
            <a:pPr lvl="1"/>
            <a:r>
              <a:rPr lang="zh-TW" altLang="en-US" sz="2400" dirty="0">
                <a:ea typeface="標楷體" panose="03000509000000000000" pitchFamily="65" charset="-120"/>
              </a:rPr>
              <a:t>遊戲儲存的資料，以甚麼方式輸出，以後讀檔才方便</a:t>
            </a:r>
            <a:r>
              <a:rPr lang="en-US" altLang="zh-TW" sz="2400" dirty="0">
                <a:ea typeface="標楷體" panose="03000509000000000000" pitchFamily="65" charset="-120"/>
              </a:rPr>
              <a:t>?</a:t>
            </a:r>
            <a:endParaRPr lang="zh-TW" altLang="en-US" sz="2400" dirty="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8B235C77-56D2-4254-A6E4-9310098FBACF}"/>
              </a:ext>
            </a:extLst>
          </p:cNvPr>
          <p:cNvSpPr>
            <a:spLocks noGrp="1"/>
          </p:cNvSpPr>
          <p:nvPr>
            <p:ph type="sldNum" sz="quarter" idx="12"/>
          </p:nvPr>
        </p:nvSpPr>
        <p:spPr/>
        <p:txBody>
          <a:bodyPr/>
          <a:lstStyle/>
          <a:p>
            <a:pPr>
              <a:defRPr/>
            </a:pPr>
            <a:r>
              <a:rPr lang="en-US" dirty="0">
                <a:latin typeface="Times New Roman" panose="02020603050405020304" pitchFamily="18" charset="0"/>
                <a:ea typeface="標楷體" panose="03000509000000000000" pitchFamily="65" charset="-120"/>
                <a:cs typeface="Times New Roman" panose="02020603050405020304" pitchFamily="18" charset="0"/>
              </a:rPr>
              <a:t>2-</a:t>
            </a:r>
            <a:fld id="{C733A387-0A6A-4CC0-BB14-A596A72F4F37}" type="slidenum">
              <a:rPr lang="en-US" smtClean="0">
                <a:latin typeface="Times New Roman" panose="02020603050405020304" pitchFamily="18" charset="0"/>
                <a:ea typeface="標楷體" panose="03000509000000000000" pitchFamily="65" charset="-120"/>
                <a:cs typeface="Times New Roman" panose="02020603050405020304" pitchFamily="18" charset="0"/>
              </a:rPr>
              <a:pPr>
                <a:defRPr/>
              </a:pPr>
              <a:t>3</a:t>
            </a:fld>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8" name="圖片 7">
            <a:extLst>
              <a:ext uri="{FF2B5EF4-FFF2-40B4-BE49-F238E27FC236}">
                <a16:creationId xmlns:a16="http://schemas.microsoft.com/office/drawing/2014/main" id="{676F0E73-E845-4655-9751-5D6D7B13B539}"/>
              </a:ext>
            </a:extLst>
          </p:cNvPr>
          <p:cNvPicPr>
            <a:picLocks noChangeAspect="1"/>
          </p:cNvPicPr>
          <p:nvPr/>
        </p:nvPicPr>
        <p:blipFill rotWithShape="1">
          <a:blip r:embed="rId2"/>
          <a:srcRect l="6534" t="6932" r="73862" b="68377"/>
          <a:stretch/>
        </p:blipFill>
        <p:spPr>
          <a:xfrm>
            <a:off x="7848600" y="152400"/>
            <a:ext cx="914401" cy="990600"/>
          </a:xfrm>
          <a:prstGeom prst="rect">
            <a:avLst/>
          </a:prstGeom>
        </p:spPr>
      </p:pic>
    </p:spTree>
    <p:extLst>
      <p:ext uri="{BB962C8B-B14F-4D97-AF65-F5344CB8AC3E}">
        <p14:creationId xmlns:p14="http://schemas.microsoft.com/office/powerpoint/2010/main" val="4107656800"/>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Conditional Operator</a:t>
            </a:r>
          </a:p>
        </p:txBody>
      </p:sp>
      <p:sp>
        <p:nvSpPr>
          <p:cNvPr id="65538" name="Rectangle 3"/>
          <p:cNvSpPr>
            <a:spLocks noGrp="1" noChangeArrowheads="1"/>
          </p:cNvSpPr>
          <p:nvPr>
            <p:ph idx="1"/>
          </p:nvPr>
        </p:nvSpPr>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Also called "</a:t>
            </a:r>
            <a:r>
              <a:rPr lang="en-US" sz="2400" dirty="0">
                <a:effectLst>
                  <a:glow rad="228600">
                    <a:schemeClr val="accent6">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ternary</a:t>
            </a:r>
            <a:r>
              <a:rPr lang="en-US" sz="2400" dirty="0">
                <a:latin typeface="Times New Roman" panose="02020603050405020304" pitchFamily="18" charset="0"/>
                <a:cs typeface="Times New Roman" panose="02020603050405020304" pitchFamily="18" charset="0"/>
              </a:rPr>
              <a:t> operator"</a:t>
            </a:r>
          </a:p>
          <a:p>
            <a:pPr lvl="1" eaLnBrk="1" hangingPunct="1">
              <a:lnSpc>
                <a:spcPct val="90000"/>
              </a:lnSpc>
              <a:spcBef>
                <a:spcPct val="40000"/>
              </a:spcBef>
            </a:pPr>
            <a:r>
              <a:rPr lang="en-US" sz="2000" dirty="0">
                <a:latin typeface="Times New Roman" panose="02020603050405020304" pitchFamily="18" charset="0"/>
                <a:cs typeface="Times New Roman" panose="02020603050405020304" pitchFamily="18" charset="0"/>
              </a:rPr>
              <a:t>Allows embedded conditional in expression</a:t>
            </a:r>
          </a:p>
          <a:p>
            <a:pPr lvl="1" eaLnBrk="1" hangingPunct="1">
              <a:lnSpc>
                <a:spcPct val="90000"/>
              </a:lnSpc>
              <a:spcBef>
                <a:spcPct val="40000"/>
              </a:spcBef>
            </a:pPr>
            <a:r>
              <a:rPr lang="en-US" sz="2000" dirty="0">
                <a:latin typeface="Times New Roman" panose="02020603050405020304" pitchFamily="18" charset="0"/>
                <a:cs typeface="Times New Roman" panose="02020603050405020304" pitchFamily="18" charset="0"/>
              </a:rPr>
              <a:t>Essentially "shorthand if-else" operator</a:t>
            </a:r>
          </a:p>
          <a:p>
            <a:pPr lvl="1">
              <a:lnSpc>
                <a:spcPct val="90000"/>
              </a:lnSpc>
              <a:spcBef>
                <a:spcPct val="40000"/>
              </a:spcBef>
            </a:pPr>
            <a:r>
              <a:rPr lang="en-US" sz="2000"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if (</a:t>
            </a:r>
            <a:r>
              <a:rPr lang="en-US" sz="2000" dirty="0" err="1">
                <a:latin typeface="Courier New" panose="02070309020205020404" pitchFamily="49" charset="0"/>
                <a:cs typeface="Courier New" panose="02070309020205020404" pitchFamily="49" charset="0"/>
              </a:rPr>
              <a:t>creatureAttack</a:t>
            </a:r>
            <a:r>
              <a:rPr lang="en-US" sz="2000" dirty="0">
                <a:latin typeface="Courier New" panose="02070309020205020404" pitchFamily="49" charset="0"/>
                <a:cs typeface="Courier New" panose="02070309020205020404" pitchFamily="49" charset="0"/>
              </a:rPr>
              <a:t> &gt; </a:t>
            </a:r>
            <a:r>
              <a:rPr lang="en-US" sz="2000" dirty="0" err="1">
                <a:latin typeface="Courier New" panose="02070309020205020404" pitchFamily="49" charset="0"/>
                <a:cs typeface="Courier New" panose="02070309020205020404" pitchFamily="49" charset="0"/>
              </a:rPr>
              <a:t>heroArmor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altLang="zh-TW" sz="2000" dirty="0" err="1">
                <a:latin typeface="Courier New" panose="02070309020205020404" pitchFamily="49" charset="0"/>
                <a:cs typeface="Courier New" panose="02070309020205020404" pitchFamily="49" charset="0"/>
              </a:rPr>
              <a:t>heroArmor</a:t>
            </a:r>
            <a:r>
              <a:rPr lang="en-US" altLang="zh-TW" sz="2000" dirty="0">
                <a:latin typeface="Courier New" panose="02070309020205020404" pitchFamily="49" charset="0"/>
                <a:cs typeface="Courier New" panose="02070309020205020404" pitchFamily="49" charset="0"/>
              </a:rPr>
              <a:t> = 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else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heroArmor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creatureAttack</a:t>
            </a:r>
            <a:r>
              <a:rPr lang="en-US" sz="2000" dirty="0">
                <a:latin typeface="Courier New" panose="02070309020205020404" pitchFamily="49" charset="0"/>
                <a:cs typeface="Courier New" panose="02070309020205020404" pitchFamily="49" charset="0"/>
              </a:rPr>
              <a:t>;</a:t>
            </a:r>
          </a:p>
          <a:p>
            <a:pPr lvl="1">
              <a:lnSpc>
                <a:spcPct val="90000"/>
              </a:lnSpc>
              <a:spcBef>
                <a:spcPct val="40000"/>
              </a:spcBef>
            </a:pPr>
            <a:r>
              <a:rPr lang="en-US" sz="2000" dirty="0">
                <a:latin typeface="Times New Roman" panose="02020603050405020304" pitchFamily="18" charset="0"/>
                <a:cs typeface="Times New Roman" panose="02020603050405020304" pitchFamily="18" charset="0"/>
              </a:rPr>
              <a:t>Can be written:</a:t>
            </a:r>
            <a:br>
              <a:rPr lang="en-US" sz="2000" dirty="0">
                <a:latin typeface="Times New Roman" panose="02020603050405020304" pitchFamily="18" charset="0"/>
                <a:cs typeface="Times New Roman" panose="02020603050405020304" pitchFamily="18" charset="0"/>
              </a:rPr>
            </a:br>
            <a:r>
              <a:rPr lang="en-US" sz="1800" dirty="0" err="1">
                <a:latin typeface="Courier New" panose="02070309020205020404" pitchFamily="49" charset="0"/>
                <a:cs typeface="Courier New" panose="02070309020205020404" pitchFamily="49" charset="0"/>
              </a:rPr>
              <a:t>heroArmor</a:t>
            </a:r>
            <a:r>
              <a:rPr lang="en-US" sz="1800" dirty="0">
                <a:latin typeface="Courier New" panose="02070309020205020404" pitchFamily="49" charset="0"/>
                <a:cs typeface="Courier New" panose="02070309020205020404" pitchFamily="49" charset="0"/>
              </a:rPr>
              <a:t> = (</a:t>
            </a:r>
            <a:r>
              <a:rPr lang="en-US" altLang="zh-TW" sz="1800" dirty="0" err="1">
                <a:latin typeface="Courier New" panose="02070309020205020404" pitchFamily="49" charset="0"/>
                <a:cs typeface="Courier New" panose="02070309020205020404" pitchFamily="49" charset="0"/>
              </a:rPr>
              <a:t>creatureAttack</a:t>
            </a:r>
            <a:r>
              <a:rPr lang="en-US" altLang="zh-TW" sz="1800" dirty="0">
                <a:latin typeface="Courier New" panose="02070309020205020404" pitchFamily="49" charset="0"/>
                <a:cs typeface="Courier New" panose="02070309020205020404" pitchFamily="49" charset="0"/>
              </a:rPr>
              <a:t> &gt; </a:t>
            </a:r>
            <a:r>
              <a:rPr lang="en-US" altLang="zh-TW" sz="1800" dirty="0" err="1">
                <a:latin typeface="Courier New" panose="02070309020205020404" pitchFamily="49" charset="0"/>
                <a:cs typeface="Courier New" panose="02070309020205020404" pitchFamily="49" charset="0"/>
              </a:rPr>
              <a:t>heroArmor</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a:effectLst>
                  <a:glow rad="228600">
                    <a:schemeClr val="accent6">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0 : </a:t>
            </a:r>
            <a:r>
              <a:rPr lang="en-US" altLang="zh-TW" sz="1800" dirty="0" err="1">
                <a:latin typeface="Courier New" panose="02070309020205020404" pitchFamily="49" charset="0"/>
                <a:cs typeface="Courier New" panose="02070309020205020404" pitchFamily="49" charset="0"/>
              </a:rPr>
              <a:t>heroArmor</a:t>
            </a:r>
            <a:r>
              <a:rPr lang="en-US" altLang="zh-TW" sz="1800" dirty="0">
                <a:latin typeface="Courier New" panose="02070309020205020404" pitchFamily="49" charset="0"/>
                <a:cs typeface="Courier New" panose="02070309020205020404" pitchFamily="49" charset="0"/>
              </a:rPr>
              <a:t> - </a:t>
            </a:r>
            <a:r>
              <a:rPr lang="en-US" altLang="zh-TW" sz="1800" dirty="0" err="1">
                <a:latin typeface="Courier New" panose="02070309020205020404" pitchFamily="49" charset="0"/>
                <a:cs typeface="Courier New" panose="02070309020205020404" pitchFamily="49" charset="0"/>
              </a:rPr>
              <a:t>creatureAttack</a:t>
            </a:r>
            <a:r>
              <a:rPr lang="en-US" sz="1800" dirty="0">
                <a:latin typeface="Courier New" panose="02070309020205020404" pitchFamily="49" charset="0"/>
                <a:cs typeface="Courier New" panose="02070309020205020404" pitchFamily="49" charset="0"/>
              </a:rPr>
              <a:t>;</a:t>
            </a:r>
          </a:p>
          <a:p>
            <a:pPr lvl="2" eaLnBrk="1" hangingPunct="1">
              <a:lnSpc>
                <a:spcPct val="90000"/>
              </a:lnSpc>
            </a:pPr>
            <a:r>
              <a:rPr lang="en-US" sz="1800" dirty="0">
                <a:latin typeface="Times New Roman" panose="02020603050405020304" pitchFamily="18" charset="0"/>
                <a:cs typeface="Times New Roman" panose="02020603050405020304" pitchFamily="18" charset="0"/>
              </a:rPr>
              <a:t>"?" and ":" form this "ternary" operator</a:t>
            </a:r>
          </a:p>
        </p:txBody>
      </p:sp>
      <p:sp>
        <p:nvSpPr>
          <p:cNvPr id="8" name="Slide Number Placeholder 7"/>
          <p:cNvSpPr>
            <a:spLocks noGrp="1"/>
          </p:cNvSpPr>
          <p:nvPr>
            <p:ph type="sldNum" sz="quarter" idx="11"/>
          </p:nvPr>
        </p:nvSpPr>
        <p:spPr/>
        <p:txBody>
          <a:bodyPr/>
          <a:lstStyle/>
          <a:p>
            <a:pPr>
              <a:defRPr/>
            </a:pPr>
            <a:r>
              <a:rPr lang="en-US" sz="1800" dirty="0"/>
              <a:t>2-</a:t>
            </a:r>
            <a:fld id="{F1119E93-FD04-4E93-9461-742CDEBECFD2}" type="slidenum">
              <a:rPr lang="en-US" sz="1800"/>
              <a:pPr>
                <a:defRPr/>
              </a:pPr>
              <a:t>30</a:t>
            </a:fld>
            <a:endParaRPr lang="en-US" sz="1800" dirty="0"/>
          </a:p>
        </p:txBody>
      </p:sp>
    </p:spTree>
    <p:extLst>
      <p:ext uri="{BB962C8B-B14F-4D97-AF65-F5344CB8AC3E}">
        <p14:creationId xmlns:p14="http://schemas.microsoft.com/office/powerpoint/2010/main" val="3072207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Loops</a:t>
            </a:r>
          </a:p>
        </p:txBody>
      </p:sp>
      <p:sp>
        <p:nvSpPr>
          <p:cNvPr id="67586" name="Rectangle 3"/>
          <p:cNvSpPr>
            <a:spLocks noGrp="1" noChangeArrowheads="1"/>
          </p:cNvSpPr>
          <p:nvPr>
            <p:ph idx="1"/>
          </p:nvPr>
        </p:nvSpPr>
        <p:spPr/>
        <p:txBody>
          <a:bodyPr/>
          <a:lstStyle/>
          <a:p>
            <a:pPr eaLnBrk="1" hangingPunct="1"/>
            <a:r>
              <a:rPr lang="en-US" sz="2400" dirty="0">
                <a:latin typeface="Times New Roman" panose="02020603050405020304" pitchFamily="18" charset="0"/>
                <a:cs typeface="Times New Roman" panose="02020603050405020304" pitchFamily="18" charset="0"/>
              </a:rPr>
              <a:t>3 Types of loops in C++</a:t>
            </a:r>
          </a:p>
          <a:p>
            <a:pPr lvl="1" eaLnBrk="1" hangingPunct="1">
              <a:spcBef>
                <a:spcPct val="50000"/>
              </a:spcBef>
            </a:pPr>
            <a:r>
              <a:rPr lang="en-US" sz="2000" dirty="0">
                <a:latin typeface="Courier New" panose="02070309020205020404" pitchFamily="49" charset="0"/>
                <a:cs typeface="Courier New" panose="02070309020205020404" pitchFamily="49" charset="0"/>
              </a:rPr>
              <a:t>while</a:t>
            </a:r>
          </a:p>
          <a:p>
            <a:pPr lvl="2" eaLnBrk="1" hangingPunct="1"/>
            <a:r>
              <a:rPr lang="en-US" sz="1800" dirty="0">
                <a:latin typeface="Times New Roman" panose="02020603050405020304" pitchFamily="18" charset="0"/>
                <a:cs typeface="Times New Roman" panose="02020603050405020304" pitchFamily="18" charset="0"/>
              </a:rPr>
              <a:t>Most flexible</a:t>
            </a:r>
          </a:p>
          <a:p>
            <a:pPr lvl="2" eaLnBrk="1" hangingPunct="1"/>
            <a:r>
              <a:rPr lang="en-US" sz="1800" dirty="0">
                <a:latin typeface="Times New Roman" panose="02020603050405020304" pitchFamily="18" charset="0"/>
                <a:cs typeface="Times New Roman" panose="02020603050405020304" pitchFamily="18" charset="0"/>
              </a:rPr>
              <a:t>No "restrictions"</a:t>
            </a:r>
          </a:p>
          <a:p>
            <a:pPr lvl="1" eaLnBrk="1" hangingPunct="1">
              <a:spcBef>
                <a:spcPct val="50000"/>
              </a:spcBef>
            </a:pPr>
            <a:r>
              <a:rPr lang="en-US" sz="2000" dirty="0">
                <a:latin typeface="Courier New" panose="02070309020205020404" pitchFamily="49" charset="0"/>
                <a:cs typeface="Courier New" panose="02070309020205020404" pitchFamily="49" charset="0"/>
              </a:rPr>
              <a:t>do-while</a:t>
            </a:r>
          </a:p>
          <a:p>
            <a:pPr lvl="2" eaLnBrk="1" hangingPunct="1"/>
            <a:r>
              <a:rPr lang="en-US" sz="1800" dirty="0">
                <a:latin typeface="Times New Roman" panose="02020603050405020304" pitchFamily="18" charset="0"/>
                <a:cs typeface="Times New Roman" panose="02020603050405020304" pitchFamily="18" charset="0"/>
              </a:rPr>
              <a:t>Least flexible</a:t>
            </a:r>
          </a:p>
          <a:p>
            <a:pPr lvl="2" eaLnBrk="1" hangingPunct="1"/>
            <a:r>
              <a:rPr lang="en-US" sz="1800" dirty="0">
                <a:latin typeface="Times New Roman" panose="02020603050405020304" pitchFamily="18" charset="0"/>
                <a:cs typeface="Times New Roman" panose="02020603050405020304" pitchFamily="18" charset="0"/>
              </a:rPr>
              <a:t>Always executes loop body at least once</a:t>
            </a:r>
          </a:p>
          <a:p>
            <a:pPr lvl="1" eaLnBrk="1" hangingPunct="1">
              <a:spcBef>
                <a:spcPct val="50000"/>
              </a:spcBef>
            </a:pPr>
            <a:r>
              <a:rPr lang="en-US" sz="2000" dirty="0">
                <a:latin typeface="Courier New" panose="02070309020205020404" pitchFamily="49" charset="0"/>
                <a:cs typeface="Courier New" panose="02070309020205020404" pitchFamily="49" charset="0"/>
              </a:rPr>
              <a:t>for</a:t>
            </a:r>
          </a:p>
          <a:p>
            <a:pPr lvl="2" eaLnBrk="1" hangingPunct="1"/>
            <a:r>
              <a:rPr lang="en-US" sz="1800" dirty="0">
                <a:latin typeface="Times New Roman" panose="02020603050405020304" pitchFamily="18" charset="0"/>
                <a:cs typeface="Times New Roman" panose="02020603050405020304" pitchFamily="18" charset="0"/>
              </a:rPr>
              <a:t>Natural "counting" loop</a:t>
            </a:r>
          </a:p>
        </p:txBody>
      </p:sp>
      <p:sp>
        <p:nvSpPr>
          <p:cNvPr id="8" name="Slide Number Placeholder 7"/>
          <p:cNvSpPr>
            <a:spLocks noGrp="1"/>
          </p:cNvSpPr>
          <p:nvPr>
            <p:ph type="sldNum" sz="quarter" idx="11"/>
          </p:nvPr>
        </p:nvSpPr>
        <p:spPr/>
        <p:txBody>
          <a:bodyPr/>
          <a:lstStyle/>
          <a:p>
            <a:pPr>
              <a:defRPr/>
            </a:pPr>
            <a:r>
              <a:rPr lang="en-US" sz="1800" dirty="0"/>
              <a:t>2-</a:t>
            </a:r>
            <a:fld id="{BCF4E49D-7DCD-4DE2-8CA6-75F7078E1389}" type="slidenum">
              <a:rPr lang="en-US" sz="1800"/>
              <a:pPr>
                <a:defRPr/>
              </a:pPr>
              <a:t>31</a:t>
            </a:fld>
            <a:endParaRPr lang="en-US" sz="1800" dirty="0"/>
          </a:p>
        </p:txBody>
      </p:sp>
    </p:spTree>
    <p:extLst>
      <p:ext uri="{BB962C8B-B14F-4D97-AF65-F5344CB8AC3E}">
        <p14:creationId xmlns:p14="http://schemas.microsoft.com/office/powerpoint/2010/main" val="3729705884"/>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5"/>
          <p:cNvSpPr>
            <a:spLocks noGrp="1" noChangeArrowheads="1"/>
          </p:cNvSpPr>
          <p:nvPr>
            <p:ph type="title"/>
          </p:nvPr>
        </p:nvSpPr>
        <p:spPr>
          <a:xfrm>
            <a:off x="1066800" y="0"/>
            <a:ext cx="8077200" cy="1066800"/>
          </a:xfrm>
        </p:spPr>
        <p:txBody>
          <a:bodyPr/>
          <a:lstStyle/>
          <a:p>
            <a:pPr eaLnBrk="1" hangingPunct="1"/>
            <a:r>
              <a:rPr lang="en-US" sz="3600" dirty="0">
                <a:latin typeface="Courier New" panose="02070309020205020404" pitchFamily="49" charset="0"/>
                <a:cs typeface="Courier New" panose="02070309020205020404" pitchFamily="49" charset="0"/>
              </a:rPr>
              <a:t>while</a:t>
            </a:r>
            <a:r>
              <a:rPr lang="en-US" sz="3600" dirty="0">
                <a:latin typeface="Times New Roman" panose="02020603050405020304" pitchFamily="18" charset="0"/>
                <a:cs typeface="Times New Roman" panose="02020603050405020304" pitchFamily="18" charset="0"/>
              </a:rPr>
              <a:t> Loops Syntax</a:t>
            </a:r>
          </a:p>
        </p:txBody>
      </p:sp>
      <p:sp>
        <p:nvSpPr>
          <p:cNvPr id="8" name="Slide Number Placeholder 7"/>
          <p:cNvSpPr>
            <a:spLocks noGrp="1"/>
          </p:cNvSpPr>
          <p:nvPr>
            <p:ph type="sldNum" sz="quarter" idx="12"/>
          </p:nvPr>
        </p:nvSpPr>
        <p:spPr/>
        <p:txBody>
          <a:bodyPr/>
          <a:lstStyle/>
          <a:p>
            <a:pPr>
              <a:defRPr/>
            </a:pPr>
            <a:r>
              <a:rPr lang="en-US" dirty="0"/>
              <a:t>2-</a:t>
            </a:r>
            <a:fld id="{E797793A-BE32-4CDC-B83F-62F58E3CE4A3}" type="slidenum">
              <a:rPr lang="en-US"/>
              <a:pPr>
                <a:defRPr/>
              </a:pPr>
              <a:t>32</a:t>
            </a:fld>
            <a:endParaRPr lang="en-US" dirty="0"/>
          </a:p>
        </p:txBody>
      </p:sp>
      <p:pic>
        <p:nvPicPr>
          <p:cNvPr id="69634" name="Picture 6" descr="savitchc02d_p69.gif                                            000528B5backup                         BE98102B:"/>
          <p:cNvPicPr>
            <a:picLocks noChangeAspect="1" noChangeArrowheads="1"/>
          </p:cNvPicPr>
          <p:nvPr/>
        </p:nvPicPr>
        <p:blipFill>
          <a:blip r:embed="rId3"/>
          <a:srcRect/>
          <a:stretch>
            <a:fillRect/>
          </a:stretch>
        </p:blipFill>
        <p:spPr bwMode="auto">
          <a:xfrm>
            <a:off x="304800" y="1219200"/>
            <a:ext cx="7751762" cy="4395787"/>
          </a:xfrm>
          <a:prstGeom prst="rect">
            <a:avLst/>
          </a:prstGeom>
          <a:noFill/>
          <a:ln w="9525">
            <a:noFill/>
            <a:miter lim="800000"/>
            <a:headEnd/>
            <a:tailEnd/>
          </a:ln>
        </p:spPr>
      </p:pic>
    </p:spTree>
    <p:extLst>
      <p:ext uri="{BB962C8B-B14F-4D97-AF65-F5344CB8AC3E}">
        <p14:creationId xmlns:p14="http://schemas.microsoft.com/office/powerpoint/2010/main" val="181933067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066800" y="0"/>
            <a:ext cx="8077200" cy="1066800"/>
          </a:xfrm>
        </p:spPr>
        <p:txBody>
          <a:bodyPr/>
          <a:lstStyle/>
          <a:p>
            <a:pPr eaLnBrk="1" hangingPunct="1"/>
            <a:r>
              <a:rPr lang="en-US" dirty="0">
                <a:latin typeface="Courier New" panose="02070309020205020404" pitchFamily="49" charset="0"/>
                <a:cs typeface="Courier New" panose="02070309020205020404" pitchFamily="49" charset="0"/>
              </a:rPr>
              <a:t>while</a:t>
            </a:r>
            <a:r>
              <a:rPr lang="en-US" dirty="0">
                <a:latin typeface="Times New Roman" panose="02020603050405020304" pitchFamily="18" charset="0"/>
                <a:cs typeface="Times New Roman" panose="02020603050405020304" pitchFamily="18" charset="0"/>
              </a:rPr>
              <a:t> Example</a:t>
            </a:r>
          </a:p>
        </p:txBody>
      </p:sp>
      <p:sp>
        <p:nvSpPr>
          <p:cNvPr id="71682" name="Rectangle 3"/>
          <p:cNvSpPr>
            <a:spLocks noGrp="1" noChangeArrowheads="1"/>
          </p:cNvSpPr>
          <p:nvPr>
            <p:ph idx="1"/>
          </p:nvPr>
        </p:nvSpPr>
        <p:spPr/>
        <p:txBody>
          <a:bodyPr/>
          <a:lstStyle/>
          <a:p>
            <a:pPr eaLnBrk="1" hangingPunct="1"/>
            <a:r>
              <a:rPr lang="en-US" sz="2400" dirty="0">
                <a:latin typeface="Times New Roman" panose="02020603050405020304" pitchFamily="18" charset="0"/>
                <a:cs typeface="Times New Roman" panose="02020603050405020304" pitchFamily="18" charset="0"/>
              </a:rPr>
              <a:t>Consider:</a:t>
            </a:r>
            <a:br>
              <a:rPr lang="en-US" sz="2400" dirty="0">
                <a:latin typeface="Times New Roman" panose="02020603050405020304" pitchFamily="18" charset="0"/>
                <a:cs typeface="Times New Roman" panose="02020603050405020304" pitchFamily="18" charset="0"/>
              </a:rPr>
            </a:br>
            <a:r>
              <a:rPr lang="en-US" sz="2400" dirty="0">
                <a:latin typeface="Courier New" panose="02070309020205020404" pitchFamily="49" charset="0"/>
                <a:cs typeface="Courier New" panose="02070309020205020404" pitchFamily="49" charset="0"/>
              </a:rPr>
              <a:t>count = 0;		// Initialization</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while (count &lt; 3)	// Loop Condition</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cout</a:t>
            </a:r>
            <a:r>
              <a:rPr lang="en-US" sz="2400" dirty="0">
                <a:latin typeface="Courier New" panose="02070309020205020404" pitchFamily="49" charset="0"/>
                <a:cs typeface="Courier New" panose="02070309020205020404" pitchFamily="49" charset="0"/>
              </a:rPr>
              <a:t> &lt;&lt; "Hi ";	// Loop Body</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count++;		// Update expression</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a:p>
            <a:pPr lvl="1" eaLnBrk="1" hangingPunct="1">
              <a:spcBef>
                <a:spcPct val="50000"/>
              </a:spcBef>
            </a:pPr>
            <a:r>
              <a:rPr lang="en-US" sz="2000" dirty="0">
                <a:latin typeface="Times New Roman" panose="02020603050405020304" pitchFamily="18" charset="0"/>
                <a:cs typeface="Times New Roman" panose="02020603050405020304" pitchFamily="18" charset="0"/>
              </a:rPr>
              <a:t>Loop body executes how many times?</a:t>
            </a:r>
          </a:p>
        </p:txBody>
      </p:sp>
      <p:sp>
        <p:nvSpPr>
          <p:cNvPr id="8" name="Slide Number Placeholder 7"/>
          <p:cNvSpPr>
            <a:spLocks noGrp="1"/>
          </p:cNvSpPr>
          <p:nvPr>
            <p:ph type="sldNum" sz="quarter" idx="11"/>
          </p:nvPr>
        </p:nvSpPr>
        <p:spPr/>
        <p:txBody>
          <a:bodyPr/>
          <a:lstStyle/>
          <a:p>
            <a:pPr>
              <a:defRPr/>
            </a:pPr>
            <a:r>
              <a:rPr lang="en-US" sz="1800" dirty="0"/>
              <a:t>2-</a:t>
            </a:r>
            <a:fld id="{AF0C1330-825A-42C8-B790-2CF6C80B6946}" type="slidenum">
              <a:rPr lang="en-US" sz="1800"/>
              <a:pPr>
                <a:defRPr/>
              </a:pPr>
              <a:t>33</a:t>
            </a:fld>
            <a:endParaRPr lang="en-US" sz="1800" dirty="0"/>
          </a:p>
        </p:txBody>
      </p:sp>
    </p:spTree>
    <p:extLst>
      <p:ext uri="{BB962C8B-B14F-4D97-AF65-F5344CB8AC3E}">
        <p14:creationId xmlns:p14="http://schemas.microsoft.com/office/powerpoint/2010/main" val="3449151744"/>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F96553-E165-4BE4-B05D-B8874D6E58E7}"/>
              </a:ext>
            </a:extLst>
          </p:cNvPr>
          <p:cNvSpPr>
            <a:spLocks noGrp="1"/>
          </p:cNvSpPr>
          <p:nvPr>
            <p:ph type="title"/>
          </p:nvPr>
        </p:nvSpPr>
        <p:spPr>
          <a:xfrm>
            <a:off x="1066800" y="0"/>
            <a:ext cx="8077200" cy="1066800"/>
          </a:xfrm>
        </p:spPr>
        <p:txBody>
          <a:bodyPr/>
          <a:lstStyle/>
          <a:p>
            <a:r>
              <a:rPr lang="en-US" altLang="zh-TW" dirty="0">
                <a:latin typeface="Courier New" panose="02070309020205020404" pitchFamily="49" charset="0"/>
                <a:cs typeface="Courier New" panose="02070309020205020404" pitchFamily="49" charset="0"/>
              </a:rPr>
              <a:t>while</a:t>
            </a:r>
            <a:r>
              <a:rPr lang="en-US" altLang="zh-TW" dirty="0"/>
              <a:t> Loop: </a:t>
            </a:r>
            <a:r>
              <a:rPr lang="zh-TW" altLang="en-US" dirty="0">
                <a:ea typeface="標楷體" panose="03000509000000000000" pitchFamily="65" charset="-120"/>
              </a:rPr>
              <a:t>遊戲回合執行</a:t>
            </a:r>
          </a:p>
        </p:txBody>
      </p:sp>
      <p:sp>
        <p:nvSpPr>
          <p:cNvPr id="3" name="內容版面配置區 2">
            <a:extLst>
              <a:ext uri="{FF2B5EF4-FFF2-40B4-BE49-F238E27FC236}">
                <a16:creationId xmlns:a16="http://schemas.microsoft.com/office/drawing/2014/main" id="{72307E05-31D9-418D-934D-DFBEE7E567E5}"/>
              </a:ext>
            </a:extLst>
          </p:cNvPr>
          <p:cNvSpPr>
            <a:spLocks noGrp="1"/>
          </p:cNvSpPr>
          <p:nvPr>
            <p:ph idx="1"/>
          </p:nvPr>
        </p:nvSpPr>
        <p:spPr/>
        <p:txBody>
          <a:bodyPr/>
          <a:lstStyle/>
          <a:p>
            <a:r>
              <a:rPr lang="zh-TW" altLang="en-US" dirty="0">
                <a:ea typeface="標楷體" panose="03000509000000000000" pitchFamily="65" charset="-120"/>
              </a:rPr>
              <a:t>遊戲在執行時會不斷</a:t>
            </a:r>
            <a:r>
              <a:rPr lang="en-US" altLang="zh-TW" dirty="0">
                <a:ea typeface="標楷體" panose="03000509000000000000" pitchFamily="65" charset="-120"/>
              </a:rPr>
              <a:t>loop</a:t>
            </a:r>
            <a:r>
              <a:rPr lang="zh-TW" altLang="en-US" dirty="0">
                <a:ea typeface="標楷體" panose="03000509000000000000" pitchFamily="65" charset="-120"/>
              </a:rPr>
              <a:t>每個回合，直到判斷遊戲結束。</a:t>
            </a:r>
            <a:endParaRPr lang="en-US" altLang="zh-TW" dirty="0">
              <a:ea typeface="標楷體" panose="03000509000000000000" pitchFamily="65" charset="-120"/>
            </a:endParaRPr>
          </a:p>
          <a:p>
            <a:pPr marL="457200" lvl="1" indent="0">
              <a:buNone/>
            </a:pPr>
            <a:r>
              <a:rPr lang="en-US" altLang="zh-TW" sz="2000" dirty="0">
                <a:latin typeface="Courier New" panose="02070309020205020404" pitchFamily="49" charset="0"/>
                <a:ea typeface="標楷體" panose="03000509000000000000" pitchFamily="65" charset="-120"/>
                <a:cs typeface="Courier New" panose="02070309020205020404" pitchFamily="49" charset="0"/>
              </a:rPr>
              <a:t>bool </a:t>
            </a:r>
            <a:r>
              <a:rPr lang="en-US" altLang="zh-TW" sz="2000" dirty="0" err="1">
                <a:latin typeface="Courier New" panose="02070309020205020404" pitchFamily="49" charset="0"/>
                <a:ea typeface="標楷體" panose="03000509000000000000" pitchFamily="65" charset="-120"/>
                <a:cs typeface="Courier New" panose="02070309020205020404" pitchFamily="49" charset="0"/>
              </a:rPr>
              <a:t>gameOver</a:t>
            </a:r>
            <a:r>
              <a:rPr lang="en-US" altLang="zh-TW" sz="2000" dirty="0">
                <a:latin typeface="Courier New" panose="02070309020205020404" pitchFamily="49" charset="0"/>
                <a:ea typeface="標楷體" panose="03000509000000000000" pitchFamily="65" charset="-120"/>
                <a:cs typeface="Courier New" panose="02070309020205020404" pitchFamily="49" charset="0"/>
              </a:rPr>
              <a:t> = false;</a:t>
            </a:r>
            <a:br>
              <a:rPr lang="en-US" altLang="zh-TW" sz="2000" dirty="0">
                <a:latin typeface="Courier New" panose="02070309020205020404" pitchFamily="49" charset="0"/>
                <a:ea typeface="標楷體" panose="03000509000000000000" pitchFamily="65" charset="-120"/>
                <a:cs typeface="Courier New" panose="02070309020205020404" pitchFamily="49" charset="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while (!</a:t>
            </a:r>
            <a:r>
              <a:rPr lang="en-US" altLang="zh-TW" sz="2000" dirty="0" err="1">
                <a:latin typeface="Courier New" panose="02070309020205020404" pitchFamily="49" charset="0"/>
                <a:ea typeface="標楷體" panose="03000509000000000000" pitchFamily="65" charset="-120"/>
                <a:cs typeface="Courier New" panose="02070309020205020404" pitchFamily="49" charset="0"/>
              </a:rPr>
              <a:t>gameOver</a:t>
            </a:r>
            <a:r>
              <a:rPr lang="en-US" altLang="zh-TW" sz="2000" dirty="0">
                <a:latin typeface="Courier New" panose="02070309020205020404" pitchFamily="49" charset="0"/>
                <a:ea typeface="標楷體" panose="03000509000000000000" pitchFamily="65" charset="-120"/>
                <a:cs typeface="Courier New" panose="02070309020205020404" pitchFamily="49" charset="0"/>
              </a:rPr>
              <a:t>)//</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直到遊戲結束，一直重複下個回合</a:t>
            </a:r>
            <a:br>
              <a:rPr lang="en-US" altLang="zh-TW" sz="2000" dirty="0">
                <a:latin typeface="Courier New" panose="02070309020205020404" pitchFamily="49" charset="0"/>
                <a:ea typeface="標楷體" panose="03000509000000000000" pitchFamily="65" charset="-120"/>
                <a:cs typeface="Courier New" panose="02070309020205020404" pitchFamily="49" charset="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a:t>
            </a:r>
            <a:br>
              <a:rPr lang="en-US" altLang="zh-TW" sz="2000" dirty="0">
                <a:latin typeface="Courier New" panose="02070309020205020404" pitchFamily="49" charset="0"/>
                <a:ea typeface="標楷體" panose="03000509000000000000" pitchFamily="65" charset="-120"/>
                <a:cs typeface="Courier New" panose="02070309020205020404" pitchFamily="49" charset="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偵測輸入</a:t>
            </a:r>
            <a:endParaRPr lang="en-US" altLang="zh-TW" sz="20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20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操作角色</a:t>
            </a:r>
            <a:endParaRPr lang="en-US" altLang="zh-TW" sz="20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20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判斷事件觸發</a:t>
            </a:r>
            <a:endParaRPr lang="en-US" altLang="zh-TW" sz="20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20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操作生物</a:t>
            </a:r>
            <a:endParaRPr lang="en-US" altLang="zh-TW" sz="20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20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操作場景物件</a:t>
            </a:r>
            <a:endParaRPr lang="en-US" altLang="zh-TW" sz="20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2000" dirty="0">
                <a:latin typeface="Courier New" panose="02070309020205020404" pitchFamily="49" charset="0"/>
                <a:ea typeface="標楷體" panose="03000509000000000000" pitchFamily="65" charset="-120"/>
                <a:cs typeface="Courier New" panose="02070309020205020404" pitchFamily="49" charset="0"/>
              </a:rPr>
              <a:t>	//……</a:t>
            </a:r>
          </a:p>
          <a:p>
            <a:pPr marL="457200" lvl="1" indent="0">
              <a:buNone/>
            </a:pPr>
            <a:r>
              <a:rPr lang="en-US" altLang="zh-TW" sz="2000" dirty="0">
                <a:latin typeface="Courier New" panose="02070309020205020404" pitchFamily="49" charset="0"/>
                <a:ea typeface="標楷體" panose="03000509000000000000" pitchFamily="65" charset="-120"/>
                <a:cs typeface="Courier New" panose="02070309020205020404" pitchFamily="49" charset="0"/>
              </a:rPr>
              <a:t>	if(</a:t>
            </a:r>
            <a:r>
              <a:rPr lang="en-US" altLang="zh-TW" sz="2000" dirty="0" err="1">
                <a:latin typeface="Courier New" panose="02070309020205020404" pitchFamily="49" charset="0"/>
                <a:ea typeface="標楷體" panose="03000509000000000000" pitchFamily="65" charset="-120"/>
                <a:cs typeface="Courier New" panose="02070309020205020404" pitchFamily="49" charset="0"/>
              </a:rPr>
              <a:t>player.health</a:t>
            </a:r>
            <a:r>
              <a:rPr lang="en-US" altLang="zh-TW" sz="2000" dirty="0">
                <a:latin typeface="Courier New" panose="02070309020205020404" pitchFamily="49" charset="0"/>
                <a:ea typeface="標楷體" panose="03000509000000000000" pitchFamily="65" charset="-120"/>
                <a:cs typeface="Courier New" panose="02070309020205020404" pitchFamily="49" charset="0"/>
              </a:rPr>
              <a:t> &lt;= 0)//</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血量歸零</a:t>
            </a:r>
            <a:endParaRPr lang="en-US" altLang="zh-TW" sz="2000" dirty="0">
              <a:latin typeface="Courier New" panose="02070309020205020404" pitchFamily="49" charset="0"/>
              <a:ea typeface="標楷體" panose="03000509000000000000" pitchFamily="65" charset="-120"/>
              <a:cs typeface="Courier New" panose="02070309020205020404" pitchFamily="49" charset="0"/>
            </a:endParaRPr>
          </a:p>
          <a:p>
            <a:pPr marL="457200" lvl="1" indent="0">
              <a:buNone/>
            </a:pPr>
            <a:r>
              <a:rPr lang="en-US" altLang="zh-TW" sz="20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dirty="0" err="1">
                <a:latin typeface="Courier New" panose="02070309020205020404" pitchFamily="49" charset="0"/>
                <a:ea typeface="標楷體" panose="03000509000000000000" pitchFamily="65" charset="-120"/>
                <a:cs typeface="Courier New" panose="02070309020205020404" pitchFamily="49" charset="0"/>
              </a:rPr>
              <a:t>gameOver</a:t>
            </a:r>
            <a:r>
              <a:rPr lang="en-US" altLang="zh-TW" sz="2000" dirty="0">
                <a:latin typeface="Courier New" panose="02070309020205020404" pitchFamily="49" charset="0"/>
                <a:ea typeface="標楷體" panose="03000509000000000000" pitchFamily="65" charset="-120"/>
                <a:cs typeface="Courier New" panose="02070309020205020404" pitchFamily="49" charset="0"/>
              </a:rPr>
              <a:t> = true;</a:t>
            </a:r>
            <a:br>
              <a:rPr lang="en-US" altLang="zh-TW" sz="2000" dirty="0">
                <a:latin typeface="Courier New" panose="02070309020205020404" pitchFamily="49" charset="0"/>
                <a:ea typeface="標楷體" panose="03000509000000000000" pitchFamily="65" charset="-120"/>
                <a:cs typeface="Courier New" panose="02070309020205020404" pitchFamily="49" charset="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a:t>
            </a:r>
          </a:p>
          <a:p>
            <a:pPr lvl="1"/>
            <a:endParaRPr lang="zh-TW" altLang="en-US" dirty="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9302D2F9-0F3F-4216-B187-4C8A6F2F94D0}"/>
              </a:ext>
            </a:extLst>
          </p:cNvPr>
          <p:cNvSpPr>
            <a:spLocks noGrp="1"/>
          </p:cNvSpPr>
          <p:nvPr>
            <p:ph type="sldNum" sz="quarter" idx="12"/>
          </p:nvPr>
        </p:nvSpPr>
        <p:spPr/>
        <p:txBody>
          <a:bodyPr/>
          <a:lstStyle/>
          <a:p>
            <a:pPr>
              <a:defRPr/>
            </a:pPr>
            <a:r>
              <a:rPr lang="en-US" altLang="zh-TW" dirty="0"/>
              <a:t>2</a:t>
            </a:r>
            <a:r>
              <a:rPr lang="en-US" dirty="0"/>
              <a:t>-</a:t>
            </a:r>
            <a:fld id="{C733A387-0A6A-4CC0-BB14-A596A72F4F37}" type="slidenum">
              <a:rPr lang="en-US" smtClean="0"/>
              <a:pPr>
                <a:defRPr/>
              </a:pPr>
              <a:t>34</a:t>
            </a:fld>
            <a:endParaRPr lang="en-US" dirty="0"/>
          </a:p>
        </p:txBody>
      </p:sp>
      <p:pic>
        <p:nvPicPr>
          <p:cNvPr id="6" name="Picture 2" descr="「gear」的圖片搜尋結果">
            <a:extLst>
              <a:ext uri="{FF2B5EF4-FFF2-40B4-BE49-F238E27FC236}">
                <a16:creationId xmlns:a16="http://schemas.microsoft.com/office/drawing/2014/main" id="{DE49D5DF-0227-4D2F-80FB-DB191CD97B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5810" y="3861926"/>
            <a:ext cx="657618" cy="657618"/>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FDD22E04-EEB6-4A0A-AC1C-BA9F304CC3DD}"/>
              </a:ext>
            </a:extLst>
          </p:cNvPr>
          <p:cNvSpPr txBox="1"/>
          <p:nvPr/>
        </p:nvSpPr>
        <p:spPr>
          <a:xfrm>
            <a:off x="5801638" y="4588132"/>
            <a:ext cx="1836105" cy="369332"/>
          </a:xfrm>
          <a:prstGeom prst="rect">
            <a:avLst/>
          </a:prstGeom>
          <a:noFill/>
        </p:spPr>
        <p:txBody>
          <a:bodyPr wrap="square" rtlCol="0">
            <a:spAutoFit/>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GameManager</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8" name="直線單箭頭接點 17">
            <a:extLst>
              <a:ext uri="{FF2B5EF4-FFF2-40B4-BE49-F238E27FC236}">
                <a16:creationId xmlns:a16="http://schemas.microsoft.com/office/drawing/2014/main" id="{67BFEA5C-5DCC-4C56-8C74-B1D2A33F6A22}"/>
              </a:ext>
            </a:extLst>
          </p:cNvPr>
          <p:cNvCxnSpPr>
            <a:cxnSpLocks/>
            <a:stCxn id="9" idx="0"/>
            <a:endCxn id="6" idx="0"/>
          </p:cNvCxnSpPr>
          <p:nvPr/>
        </p:nvCxnSpPr>
        <p:spPr>
          <a:xfrm rot="16200000" flipH="1" flipV="1">
            <a:off x="7191625" y="2794066"/>
            <a:ext cx="510853" cy="1624865"/>
          </a:xfrm>
          <a:prstGeom prst="bentConnector3">
            <a:avLst>
              <a:gd name="adj1" fmla="val -44749"/>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7C8B3142-D622-47E8-B022-DCF569CB5A89}"/>
              </a:ext>
            </a:extLst>
          </p:cNvPr>
          <p:cNvSpPr txBox="1"/>
          <p:nvPr/>
        </p:nvSpPr>
        <p:spPr>
          <a:xfrm>
            <a:off x="7467600" y="3351073"/>
            <a:ext cx="1583767" cy="1754326"/>
          </a:xfrm>
          <a:prstGeom prst="rect">
            <a:avLst/>
          </a:prstGeom>
          <a:solidFill>
            <a:schemeClr val="bg1">
              <a:lumMod val="95000"/>
            </a:schemeClr>
          </a:solidFill>
          <a:ln w="12700">
            <a:solidFill>
              <a:schemeClr val="tx1"/>
            </a:solidFill>
          </a:ln>
        </p:spPr>
        <p:txBody>
          <a:bodyPr wrap="square" rtlCol="0">
            <a:spAutoFit/>
          </a:bodyPr>
          <a:lstStyle/>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偵測輸入</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操作角色</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判斷事件觸發</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操作生物</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操作場景物件</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p:txBody>
      </p:sp>
      <p:cxnSp>
        <p:nvCxnSpPr>
          <p:cNvPr id="24" name="直線單箭頭接點 17">
            <a:extLst>
              <a:ext uri="{FF2B5EF4-FFF2-40B4-BE49-F238E27FC236}">
                <a16:creationId xmlns:a16="http://schemas.microsoft.com/office/drawing/2014/main" id="{20C85F53-55C1-4E3A-87D7-1A3B78732B48}"/>
              </a:ext>
            </a:extLst>
          </p:cNvPr>
          <p:cNvCxnSpPr>
            <a:cxnSpLocks/>
            <a:stCxn id="9" idx="2"/>
            <a:endCxn id="7" idx="2"/>
          </p:cNvCxnSpPr>
          <p:nvPr/>
        </p:nvCxnSpPr>
        <p:spPr>
          <a:xfrm rot="5400000" flipH="1">
            <a:off x="7415620" y="4261536"/>
            <a:ext cx="147935" cy="1539793"/>
          </a:xfrm>
          <a:prstGeom prst="bentConnector3">
            <a:avLst>
              <a:gd name="adj1" fmla="val -154527"/>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775427"/>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1066800" y="0"/>
            <a:ext cx="8077200" cy="1066800"/>
          </a:xfrm>
        </p:spPr>
        <p:txBody>
          <a:bodyPr/>
          <a:lstStyle/>
          <a:p>
            <a:pPr eaLnBrk="1" hangingPunct="1"/>
            <a:r>
              <a:rPr lang="en-US" sz="3600" dirty="0">
                <a:latin typeface="Courier New" panose="02070309020205020404" pitchFamily="49" charset="0"/>
                <a:cs typeface="Courier New" panose="02070309020205020404" pitchFamily="49" charset="0"/>
              </a:rPr>
              <a:t>do-while</a:t>
            </a:r>
            <a:r>
              <a:rPr lang="en-US" sz="3600" dirty="0">
                <a:latin typeface="Times New Roman" panose="02020603050405020304" pitchFamily="18" charset="0"/>
                <a:cs typeface="Times New Roman" panose="02020603050405020304" pitchFamily="18" charset="0"/>
              </a:rPr>
              <a:t> Loop Syntax</a:t>
            </a:r>
          </a:p>
        </p:txBody>
      </p:sp>
      <p:sp>
        <p:nvSpPr>
          <p:cNvPr id="8" name="Slide Number Placeholder 7"/>
          <p:cNvSpPr>
            <a:spLocks noGrp="1"/>
          </p:cNvSpPr>
          <p:nvPr>
            <p:ph type="sldNum" sz="quarter" idx="12"/>
          </p:nvPr>
        </p:nvSpPr>
        <p:spPr/>
        <p:txBody>
          <a:bodyPr/>
          <a:lstStyle/>
          <a:p>
            <a:pPr>
              <a:defRPr/>
            </a:pPr>
            <a:r>
              <a:rPr lang="en-US" dirty="0"/>
              <a:t>2-</a:t>
            </a:r>
            <a:fld id="{AFECF3C3-4E84-401E-A539-A9A121FD004E}" type="slidenum">
              <a:rPr lang="en-US"/>
              <a:pPr>
                <a:defRPr/>
              </a:pPr>
              <a:t>35</a:t>
            </a:fld>
            <a:endParaRPr lang="en-US" dirty="0"/>
          </a:p>
        </p:txBody>
      </p:sp>
      <p:pic>
        <p:nvPicPr>
          <p:cNvPr id="73730" name="Picture 4" descr="C:\WINDOWS\Desktop\Oh_type\sacitch_C++_ppt\gif\savitchc02d_p70.gif"/>
          <p:cNvPicPr preferRelativeResize="0">
            <a:picLocks noChangeAspect="1" noChangeArrowheads="1"/>
          </p:cNvPicPr>
          <p:nvPr>
            <p:custDataLst>
              <p:tags r:id="rId1"/>
            </p:custDataLst>
          </p:nvPr>
        </p:nvPicPr>
        <p:blipFill>
          <a:blip r:embed="rId4"/>
          <a:srcRect/>
          <a:stretch>
            <a:fillRect/>
          </a:stretch>
        </p:blipFill>
        <p:spPr bwMode="auto">
          <a:xfrm>
            <a:off x="381000" y="1219200"/>
            <a:ext cx="7458075" cy="4311650"/>
          </a:xfrm>
          <a:prstGeom prst="rect">
            <a:avLst/>
          </a:prstGeom>
          <a:noFill/>
          <a:ln w="9525">
            <a:noFill/>
            <a:miter lim="800000"/>
            <a:headEnd/>
            <a:tailEnd/>
          </a:ln>
        </p:spPr>
      </p:pic>
    </p:spTree>
    <p:extLst>
      <p:ext uri="{BB962C8B-B14F-4D97-AF65-F5344CB8AC3E}">
        <p14:creationId xmlns:p14="http://schemas.microsoft.com/office/powerpoint/2010/main" val="852238566"/>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066800" y="0"/>
            <a:ext cx="8077200" cy="1066800"/>
          </a:xfrm>
        </p:spPr>
        <p:txBody>
          <a:bodyPr/>
          <a:lstStyle/>
          <a:p>
            <a:pPr eaLnBrk="1" hangingPunct="1"/>
            <a:r>
              <a:rPr lang="en-US" dirty="0">
                <a:latin typeface="Courier New" panose="02070309020205020404" pitchFamily="49" charset="0"/>
                <a:cs typeface="Courier New" panose="02070309020205020404" pitchFamily="49" charset="0"/>
              </a:rPr>
              <a:t>do-while</a:t>
            </a:r>
            <a:r>
              <a:rPr lang="en-US" dirty="0">
                <a:latin typeface="Times New Roman" panose="02020603050405020304" pitchFamily="18" charset="0"/>
                <a:cs typeface="Times New Roman" panose="02020603050405020304" pitchFamily="18" charset="0"/>
              </a:rPr>
              <a:t> Loop Example</a:t>
            </a:r>
          </a:p>
        </p:txBody>
      </p:sp>
      <p:sp>
        <p:nvSpPr>
          <p:cNvPr id="75778" name="Rectangle 3"/>
          <p:cNvSpPr>
            <a:spLocks noGrp="1" noChangeArrowheads="1"/>
          </p:cNvSpPr>
          <p:nvPr>
            <p:ph idx="1"/>
          </p:nvPr>
        </p:nvSpPr>
        <p:spPr/>
        <p:txBody>
          <a:bodyPr/>
          <a:lstStyle/>
          <a:p>
            <a:pPr eaLnBrk="1" hangingPunct="1"/>
            <a:r>
              <a:rPr lang="en-US" sz="2400" dirty="0">
                <a:latin typeface="Courier New" panose="02070309020205020404" pitchFamily="49" charset="0"/>
                <a:cs typeface="Courier New" panose="02070309020205020404" pitchFamily="49" charset="0"/>
              </a:rPr>
              <a:t>count = 0;		// Initialization</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do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cout</a:t>
            </a:r>
            <a:r>
              <a:rPr lang="en-US" sz="2400" dirty="0">
                <a:latin typeface="Courier New" panose="02070309020205020404" pitchFamily="49" charset="0"/>
                <a:cs typeface="Courier New" panose="02070309020205020404" pitchFamily="49" charset="0"/>
              </a:rPr>
              <a:t> &lt;&lt; "Hi ";	// Loop Body</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count++;		// Update expression</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while (count &lt; 3);	// Loop Condition</a:t>
            </a:r>
          </a:p>
          <a:p>
            <a:pPr lvl="1" eaLnBrk="1" hangingPunct="1">
              <a:spcBef>
                <a:spcPct val="50000"/>
              </a:spcBef>
            </a:pPr>
            <a:r>
              <a:rPr lang="en-US" sz="2000" dirty="0">
                <a:latin typeface="Times New Roman" panose="02020603050405020304" pitchFamily="18" charset="0"/>
                <a:cs typeface="Times New Roman" panose="02020603050405020304" pitchFamily="18" charset="0"/>
              </a:rPr>
              <a:t>Loop body executes </a:t>
            </a:r>
            <a:r>
              <a:rPr lang="en-US" sz="2000" dirty="0">
                <a:solidFill>
                  <a:srgbClr val="FF0000"/>
                </a:solidFill>
                <a:latin typeface="Times New Roman" panose="02020603050405020304" pitchFamily="18" charset="0"/>
                <a:cs typeface="Times New Roman" panose="02020603050405020304" pitchFamily="18" charset="0"/>
              </a:rPr>
              <a:t>how many times</a:t>
            </a:r>
            <a:r>
              <a:rPr lang="en-US" sz="2000" dirty="0">
                <a:latin typeface="Times New Roman" panose="02020603050405020304" pitchFamily="18" charset="0"/>
                <a:cs typeface="Times New Roman" panose="02020603050405020304" pitchFamily="18" charset="0"/>
              </a:rPr>
              <a:t>?</a:t>
            </a:r>
          </a:p>
          <a:p>
            <a:pPr lvl="1" eaLnBrk="1" hangingPunct="1">
              <a:spcBef>
                <a:spcPct val="50000"/>
              </a:spcBef>
            </a:pPr>
            <a:r>
              <a:rPr lang="en-US" sz="2000" dirty="0">
                <a:latin typeface="Times New Roman" panose="02020603050405020304" pitchFamily="18" charset="0"/>
                <a:cs typeface="Times New Roman" panose="02020603050405020304" pitchFamily="18" charset="0"/>
              </a:rPr>
              <a:t>do-while loops always execute body at least once!</a:t>
            </a:r>
          </a:p>
        </p:txBody>
      </p:sp>
      <p:sp>
        <p:nvSpPr>
          <p:cNvPr id="8" name="Slide Number Placeholder 7"/>
          <p:cNvSpPr>
            <a:spLocks noGrp="1"/>
          </p:cNvSpPr>
          <p:nvPr>
            <p:ph type="sldNum" sz="quarter" idx="11"/>
          </p:nvPr>
        </p:nvSpPr>
        <p:spPr/>
        <p:txBody>
          <a:bodyPr/>
          <a:lstStyle/>
          <a:p>
            <a:pPr>
              <a:defRPr/>
            </a:pPr>
            <a:r>
              <a:rPr lang="en-US" sz="1800" dirty="0"/>
              <a:t>2-</a:t>
            </a:r>
            <a:fld id="{4CC3327E-9B8B-433D-8B33-9AE40401FCDF}" type="slidenum">
              <a:rPr lang="en-US" sz="1800"/>
              <a:pPr>
                <a:defRPr/>
              </a:pPr>
              <a:t>36</a:t>
            </a:fld>
            <a:endParaRPr lang="en-US" sz="1800" dirty="0"/>
          </a:p>
        </p:txBody>
      </p:sp>
    </p:spTree>
    <p:extLst>
      <p:ext uri="{BB962C8B-B14F-4D97-AF65-F5344CB8AC3E}">
        <p14:creationId xmlns:p14="http://schemas.microsoft.com/office/powerpoint/2010/main" val="295338002"/>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1066800" y="0"/>
            <a:ext cx="8077200" cy="1066800"/>
          </a:xfrm>
        </p:spPr>
        <p:txBody>
          <a:bodyPr/>
          <a:lstStyle/>
          <a:p>
            <a:pPr eaLnBrk="1" hangingPunct="1"/>
            <a:r>
              <a:rPr lang="en-US" dirty="0">
                <a:latin typeface="Courier New" panose="02070309020205020404" pitchFamily="49" charset="0"/>
                <a:cs typeface="Courier New" panose="02070309020205020404" pitchFamily="49" charset="0"/>
              </a:rPr>
              <a:t>while</a:t>
            </a:r>
            <a:r>
              <a:rPr lang="en-US" dirty="0">
                <a:latin typeface="Times New Roman" panose="02020603050405020304" pitchFamily="18" charset="0"/>
                <a:cs typeface="Times New Roman" panose="02020603050405020304" pitchFamily="18" charset="0"/>
              </a:rPr>
              <a:t> vs. </a:t>
            </a:r>
            <a:r>
              <a:rPr lang="en-US" dirty="0">
                <a:latin typeface="Courier New" panose="02070309020205020404" pitchFamily="49" charset="0"/>
                <a:cs typeface="Courier New" panose="02070309020205020404" pitchFamily="49" charset="0"/>
              </a:rPr>
              <a:t>do-while</a:t>
            </a:r>
          </a:p>
        </p:txBody>
      </p:sp>
      <p:sp>
        <p:nvSpPr>
          <p:cNvPr id="77826" name="Rectangle 3"/>
          <p:cNvSpPr>
            <a:spLocks noGrp="1" noChangeArrowheads="1"/>
          </p:cNvSpPr>
          <p:nvPr>
            <p:ph idx="1"/>
          </p:nvPr>
        </p:nvSpPr>
        <p:spPr/>
        <p:txBody>
          <a:bodyPr/>
          <a:lstStyle/>
          <a:p>
            <a:pPr eaLnBrk="1" hangingPunct="1"/>
            <a:r>
              <a:rPr lang="en-US" sz="2400" dirty="0">
                <a:latin typeface="Times New Roman" panose="02020603050405020304" pitchFamily="18" charset="0"/>
                <a:cs typeface="Times New Roman" panose="02020603050405020304" pitchFamily="18" charset="0"/>
              </a:rPr>
              <a:t>Very similar, but…</a:t>
            </a:r>
          </a:p>
          <a:p>
            <a:pPr lvl="1" eaLnBrk="1" hangingPunct="1"/>
            <a:r>
              <a:rPr lang="en-US" sz="2000" dirty="0">
                <a:latin typeface="Times New Roman" panose="02020603050405020304" pitchFamily="18" charset="0"/>
                <a:cs typeface="Times New Roman" panose="02020603050405020304" pitchFamily="18" charset="0"/>
              </a:rPr>
              <a:t>One important difference</a:t>
            </a:r>
          </a:p>
          <a:p>
            <a:pPr lvl="2" eaLnBrk="1" hangingPunct="1"/>
            <a:r>
              <a:rPr lang="en-US" sz="1800" dirty="0">
                <a:latin typeface="Times New Roman" panose="02020603050405020304" pitchFamily="18" charset="0"/>
                <a:cs typeface="Times New Roman" panose="02020603050405020304" pitchFamily="18" charset="0"/>
              </a:rPr>
              <a:t>Issue is "</a:t>
            </a:r>
            <a:r>
              <a:rPr lang="en-US" sz="1800" dirty="0">
                <a:effectLst>
                  <a:glow rad="139700">
                    <a:schemeClr val="accent3">
                      <a:satMod val="175000"/>
                      <a:alpha val="40000"/>
                    </a:schemeClr>
                  </a:glow>
                </a:effectLst>
                <a:latin typeface="Times New Roman" panose="02020603050405020304" pitchFamily="18" charset="0"/>
                <a:cs typeface="Times New Roman" panose="02020603050405020304" pitchFamily="18" charset="0"/>
              </a:rPr>
              <a:t>WHEN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expression is checked</a:t>
            </a:r>
          </a:p>
          <a:p>
            <a:pPr lvl="2" eaLnBrk="1" hangingPunct="1"/>
            <a:r>
              <a:rPr lang="en-US" sz="1800" dirty="0">
                <a:latin typeface="Courier New" panose="02070309020205020404" pitchFamily="49" charset="0"/>
                <a:cs typeface="Courier New" panose="02070309020205020404" pitchFamily="49" charset="0"/>
              </a:rPr>
              <a:t>while</a:t>
            </a:r>
            <a:r>
              <a:rPr lang="en-US" sz="1800" dirty="0">
                <a:latin typeface="Times New Roman" panose="02020603050405020304" pitchFamily="18" charset="0"/>
                <a:cs typeface="Times New Roman" panose="02020603050405020304" pitchFamily="18" charset="0"/>
              </a:rPr>
              <a:t>:		checks BEFORE body is executed</a:t>
            </a:r>
          </a:p>
          <a:p>
            <a:pPr lvl="2" eaLnBrk="1" hangingPunct="1"/>
            <a:r>
              <a:rPr lang="en-US" sz="1800" dirty="0">
                <a:latin typeface="Courier New" panose="02070309020205020404" pitchFamily="49" charset="0"/>
                <a:cs typeface="Courier New" panose="02070309020205020404" pitchFamily="49" charset="0"/>
              </a:rPr>
              <a:t>do-while</a:t>
            </a:r>
            <a:r>
              <a:rPr lang="en-US" sz="1800" dirty="0">
                <a:latin typeface="Times New Roman" panose="02020603050405020304" pitchFamily="18" charset="0"/>
                <a:cs typeface="Times New Roman" panose="02020603050405020304" pitchFamily="18" charset="0"/>
              </a:rPr>
              <a:t>:	checked AFTER body is executed</a:t>
            </a:r>
          </a:p>
          <a:p>
            <a:pPr eaLnBrk="1" hangingPunct="1">
              <a:spcBef>
                <a:spcPct val="50000"/>
              </a:spcBef>
            </a:pPr>
            <a:r>
              <a:rPr lang="en-US" sz="2400" dirty="0">
                <a:latin typeface="Times New Roman" panose="02020603050405020304" pitchFamily="18" charset="0"/>
                <a:cs typeface="Times New Roman" panose="02020603050405020304" pitchFamily="18" charset="0"/>
              </a:rPr>
              <a:t>After this difference, they’re essentially identical!</a:t>
            </a:r>
          </a:p>
          <a:p>
            <a:pPr eaLnBrk="1" hangingPunct="1">
              <a:spcBef>
                <a:spcPct val="50000"/>
              </a:spcBef>
            </a:pPr>
            <a:r>
              <a:rPr lang="en-US" sz="2400" dirty="0">
                <a:latin typeface="Times New Roman" panose="02020603050405020304" pitchFamily="18" charset="0"/>
                <a:cs typeface="Times New Roman" panose="02020603050405020304" pitchFamily="18" charset="0"/>
              </a:rPr>
              <a:t>while is more common, due to it’s ultimate "flexibility"</a:t>
            </a:r>
          </a:p>
        </p:txBody>
      </p:sp>
      <p:sp>
        <p:nvSpPr>
          <p:cNvPr id="8" name="Slide Number Placeholder 7"/>
          <p:cNvSpPr>
            <a:spLocks noGrp="1"/>
          </p:cNvSpPr>
          <p:nvPr>
            <p:ph type="sldNum" sz="quarter" idx="11"/>
          </p:nvPr>
        </p:nvSpPr>
        <p:spPr/>
        <p:txBody>
          <a:bodyPr/>
          <a:lstStyle/>
          <a:p>
            <a:pPr>
              <a:defRPr/>
            </a:pPr>
            <a:r>
              <a:rPr lang="en-US" sz="1800" dirty="0"/>
              <a:t>2-</a:t>
            </a:r>
            <a:fld id="{F42DD19F-D418-4338-9406-AC862B256DB6}" type="slidenum">
              <a:rPr lang="en-US" sz="1800"/>
              <a:pPr>
                <a:defRPr/>
              </a:pPr>
              <a:t>37</a:t>
            </a:fld>
            <a:endParaRPr lang="en-US" sz="1800" dirty="0"/>
          </a:p>
        </p:txBody>
      </p:sp>
    </p:spTree>
    <p:extLst>
      <p:ext uri="{BB962C8B-B14F-4D97-AF65-F5344CB8AC3E}">
        <p14:creationId xmlns:p14="http://schemas.microsoft.com/office/powerpoint/2010/main" val="3524466022"/>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Comma Operator</a:t>
            </a:r>
          </a:p>
        </p:txBody>
      </p:sp>
      <p:sp>
        <p:nvSpPr>
          <p:cNvPr id="79874" name="Rectangle 3"/>
          <p:cNvSpPr>
            <a:spLocks noGrp="1" noChangeArrowheads="1"/>
          </p:cNvSpPr>
          <p:nvPr>
            <p:ph idx="1"/>
          </p:nvPr>
        </p:nvSpPr>
        <p:spPr/>
        <p:txBody>
          <a:bodyPr/>
          <a:lstStyle/>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Evaluate list of expressions, </a:t>
            </a:r>
            <a:r>
              <a:rPr lang="en-US" sz="2400" dirty="0">
                <a:solidFill>
                  <a:srgbClr val="FF0000"/>
                </a:solidFill>
                <a:latin typeface="Times New Roman" panose="02020603050405020304" pitchFamily="18" charset="0"/>
                <a:cs typeface="Times New Roman" panose="02020603050405020304" pitchFamily="18" charset="0"/>
              </a:rPr>
              <a:t>returning value</a:t>
            </a:r>
            <a:r>
              <a:rPr lang="en-US" sz="2400" dirty="0">
                <a:latin typeface="Times New Roman" panose="02020603050405020304" pitchFamily="18" charset="0"/>
                <a:cs typeface="Times New Roman" panose="02020603050405020304" pitchFamily="18" charset="0"/>
              </a:rPr>
              <a:t> of the </a:t>
            </a:r>
            <a:r>
              <a:rPr lang="en-US" sz="2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last</a:t>
            </a:r>
            <a:r>
              <a:rPr lang="en-US" sz="2400" dirty="0">
                <a:latin typeface="Times New Roman" panose="02020603050405020304" pitchFamily="18" charset="0"/>
                <a:cs typeface="Times New Roman" panose="02020603050405020304" pitchFamily="18" charset="0"/>
              </a:rPr>
              <a:t> expression</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Most often used in a </a:t>
            </a:r>
            <a:r>
              <a:rPr lang="en-US" sz="2400" dirty="0">
                <a:solidFill>
                  <a:srgbClr val="FF0000"/>
                </a:solidFill>
                <a:latin typeface="Times New Roman" panose="02020603050405020304" pitchFamily="18" charset="0"/>
                <a:cs typeface="Times New Roman" panose="02020603050405020304" pitchFamily="18" charset="0"/>
              </a:rPr>
              <a:t>for-loop</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Example:</a:t>
            </a:r>
            <a:br>
              <a:rPr lang="en-US" sz="2400" dirty="0">
                <a:latin typeface="Times New Roman" panose="02020603050405020304" pitchFamily="18" charset="0"/>
                <a:cs typeface="Times New Roman" panose="02020603050405020304" pitchFamily="18" charset="0"/>
              </a:rPr>
            </a:br>
            <a:r>
              <a:rPr lang="en-US" sz="2400" dirty="0">
                <a:solidFill>
                  <a:srgbClr val="FF0000"/>
                </a:solidFill>
                <a:latin typeface="Courier New" panose="02070309020205020404" pitchFamily="49" charset="0"/>
                <a:cs typeface="Courier New" panose="02070309020205020404" pitchFamily="49" charset="0"/>
              </a:rPr>
              <a:t>first = (first = 2, second = first + 1);</a:t>
            </a:r>
          </a:p>
          <a:p>
            <a:pPr lvl="1" eaLnBrk="1" hangingPunct="1">
              <a:lnSpc>
                <a:spcPct val="90000"/>
              </a:lnSpc>
            </a:pPr>
            <a:r>
              <a:rPr lang="en-US" sz="2000" dirty="0">
                <a:effectLst>
                  <a:glow rad="101600">
                    <a:schemeClr val="accent2">
                      <a:satMod val="175000"/>
                      <a:alpha val="40000"/>
                    </a:schemeClr>
                  </a:glow>
                </a:effectLst>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 gets assigned the value </a:t>
            </a:r>
            <a:r>
              <a:rPr lang="en-US" sz="2000" dirty="0">
                <a:effectLst>
                  <a:glow rad="101600">
                    <a:schemeClr val="accent2">
                      <a:satMod val="175000"/>
                      <a:alpha val="40000"/>
                    </a:schemeClr>
                  </a:glow>
                </a:effectLst>
                <a:latin typeface="Times New Roman" panose="02020603050405020304" pitchFamily="18" charset="0"/>
                <a:cs typeface="Times New Roman" panose="02020603050405020304" pitchFamily="18" charset="0"/>
              </a:rPr>
              <a:t>3</a:t>
            </a:r>
          </a:p>
          <a:p>
            <a:pPr lvl="1" eaLnBrk="1" hangingPunct="1">
              <a:lnSpc>
                <a:spcPct val="90000"/>
              </a:lnSpc>
            </a:pPr>
            <a:r>
              <a:rPr lang="en-US" sz="2000" dirty="0">
                <a:latin typeface="Times New Roman" panose="02020603050405020304" pitchFamily="18" charset="0"/>
                <a:cs typeface="Times New Roman" panose="02020603050405020304" pitchFamily="18" charset="0"/>
              </a:rPr>
              <a:t>second gets assigned the value 3</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No guarantee what order expressions will</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be evaluated.</a:t>
            </a:r>
          </a:p>
        </p:txBody>
      </p:sp>
      <p:sp>
        <p:nvSpPr>
          <p:cNvPr id="8" name="Slide Number Placeholder 7"/>
          <p:cNvSpPr>
            <a:spLocks noGrp="1"/>
          </p:cNvSpPr>
          <p:nvPr>
            <p:ph type="sldNum" sz="quarter" idx="11"/>
          </p:nvPr>
        </p:nvSpPr>
        <p:spPr/>
        <p:txBody>
          <a:bodyPr/>
          <a:lstStyle/>
          <a:p>
            <a:pPr>
              <a:defRPr/>
            </a:pPr>
            <a:r>
              <a:rPr lang="en-US" sz="1800" dirty="0"/>
              <a:t>2-</a:t>
            </a:r>
            <a:fld id="{7E06D9E6-E061-4E29-9464-C55122E88C49}" type="slidenum">
              <a:rPr lang="en-US" sz="1800"/>
              <a:pPr>
                <a:defRPr/>
              </a:pPr>
              <a:t>38</a:t>
            </a:fld>
            <a:endParaRPr lang="en-US" sz="1800" dirty="0"/>
          </a:p>
        </p:txBody>
      </p:sp>
    </p:spTree>
    <p:extLst>
      <p:ext uri="{BB962C8B-B14F-4D97-AF65-F5344CB8AC3E}">
        <p14:creationId xmlns:p14="http://schemas.microsoft.com/office/powerpoint/2010/main" val="2199010920"/>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1066800" y="0"/>
            <a:ext cx="8077200" cy="1066800"/>
          </a:xfrm>
        </p:spPr>
        <p:txBody>
          <a:bodyPr/>
          <a:lstStyle/>
          <a:p>
            <a:pPr eaLnBrk="1" hangingPunct="1"/>
            <a:r>
              <a:rPr lang="en-US" dirty="0">
                <a:latin typeface="Courier New" panose="02070309020205020404" pitchFamily="49" charset="0"/>
                <a:cs typeface="Courier New" panose="02070309020205020404" pitchFamily="49" charset="0"/>
              </a:rPr>
              <a:t>for</a:t>
            </a:r>
            <a:r>
              <a:rPr lang="en-US" dirty="0">
                <a:latin typeface="Times New Roman" panose="02020603050405020304" pitchFamily="18" charset="0"/>
                <a:cs typeface="Times New Roman" panose="02020603050405020304" pitchFamily="18" charset="0"/>
              </a:rPr>
              <a:t> Loop Syntax</a:t>
            </a:r>
          </a:p>
        </p:txBody>
      </p:sp>
      <p:sp>
        <p:nvSpPr>
          <p:cNvPr id="81922" name="Rectangle 3"/>
          <p:cNvSpPr>
            <a:spLocks noGrp="1" noChangeArrowheads="1"/>
          </p:cNvSpPr>
          <p:nvPr>
            <p:ph idx="1"/>
          </p:nvPr>
        </p:nvSpPr>
        <p:spPr/>
        <p:txBody>
          <a:bodyPr/>
          <a:lstStyle/>
          <a:p>
            <a:pPr eaLnBrk="1" hangingPunct="1">
              <a:buFont typeface="Symbol" pitchFamily="18" charset="2"/>
              <a:buNone/>
            </a:pPr>
            <a:r>
              <a:rPr lang="en-US" sz="2400" dirty="0">
                <a:latin typeface="Courier New" panose="02070309020205020404" pitchFamily="49" charset="0"/>
                <a:cs typeface="Courier New" panose="02070309020205020404" pitchFamily="49" charset="0"/>
              </a:rPr>
              <a:t>for (</a:t>
            </a:r>
            <a:r>
              <a:rPr lang="en-US" sz="2400" dirty="0" err="1">
                <a:effectLst>
                  <a:glow rad="228600">
                    <a:srgbClr val="FF0000">
                      <a:alpha val="40000"/>
                    </a:srgb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Init_Action</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effectLst>
                  <a:glow rad="139700">
                    <a:schemeClr val="accent6">
                      <a:satMod val="175000"/>
                      <a:alpha val="40000"/>
                    </a:schemeClr>
                  </a:glow>
                </a:effectLst>
                <a:latin typeface="Courier New" panose="02070309020205020404" pitchFamily="49" charset="0"/>
                <a:cs typeface="Courier New" panose="02070309020205020404" pitchFamily="49" charset="0"/>
              </a:rPr>
              <a:t>Bool_Exp</a:t>
            </a:r>
            <a:r>
              <a:rPr lang="en-US" sz="2400" dirty="0">
                <a:latin typeface="Courier New" panose="02070309020205020404" pitchFamily="49" charset="0"/>
                <a:cs typeface="Courier New" panose="02070309020205020404" pitchFamily="49" charset="0"/>
              </a:rPr>
              <a:t>; </a:t>
            </a:r>
            <a:r>
              <a:rPr lang="en-US" sz="2400" b="1" dirty="0" err="1">
                <a:ln w="13462">
                  <a:solidFill>
                    <a:schemeClr val="bg1"/>
                  </a:solidFill>
                  <a:prstDash val="solid"/>
                </a:ln>
                <a:solidFill>
                  <a:srgbClr val="00B050"/>
                </a:solidFill>
                <a:effectLst>
                  <a:outerShdw dist="38100" dir="2700000" algn="bl" rotWithShape="0">
                    <a:schemeClr val="accent5"/>
                  </a:outerShdw>
                </a:effectLst>
                <a:latin typeface="Courier New" panose="02070309020205020404" pitchFamily="49" charset="0"/>
                <a:cs typeface="Courier New" panose="02070309020205020404" pitchFamily="49" charset="0"/>
              </a:rPr>
              <a:t>Update_Action</a:t>
            </a:r>
            <a:r>
              <a:rPr lang="en-US" sz="2400" dirty="0">
                <a:latin typeface="Courier New" panose="02070309020205020404" pitchFamily="49" charset="0"/>
                <a:cs typeface="Courier New" panose="02070309020205020404" pitchFamily="49" charset="0"/>
              </a:rPr>
              <a:t>)</a:t>
            </a:r>
          </a:p>
          <a:p>
            <a:pPr eaLnBrk="1" hangingPunct="1">
              <a:buFont typeface="Symbol" pitchFamily="18" charset="2"/>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Body_Statement</a:t>
            </a:r>
            <a:endParaRPr lang="en-US" sz="2400" dirty="0">
              <a:latin typeface="Courier New" panose="02070309020205020404" pitchFamily="49" charset="0"/>
              <a:cs typeface="Courier New" panose="02070309020205020404" pitchFamily="49" charset="0"/>
            </a:endParaRPr>
          </a:p>
          <a:p>
            <a:pPr eaLnBrk="1" hangingPunct="1"/>
            <a:endParaRPr lang="en-US" sz="2400" dirty="0">
              <a:latin typeface="Times New Roman" panose="02020603050405020304" pitchFamily="18" charset="0"/>
              <a:cs typeface="Times New Roman" panose="02020603050405020304" pitchFamily="18" charset="0"/>
            </a:endParaRPr>
          </a:p>
          <a:p>
            <a:pPr eaLnBrk="1" hangingPunct="1"/>
            <a:r>
              <a:rPr lang="en-US" sz="2400" dirty="0">
                <a:latin typeface="Times New Roman" panose="02020603050405020304" pitchFamily="18" charset="0"/>
                <a:cs typeface="Times New Roman" panose="02020603050405020304" pitchFamily="18" charset="0"/>
              </a:rPr>
              <a:t>Like if-else, </a:t>
            </a:r>
            <a:r>
              <a:rPr lang="en-US" sz="2400" dirty="0" err="1">
                <a:latin typeface="Times New Roman" panose="02020603050405020304" pitchFamily="18" charset="0"/>
                <a:cs typeface="Times New Roman" panose="02020603050405020304" pitchFamily="18" charset="0"/>
              </a:rPr>
              <a:t>Body_Statement</a:t>
            </a:r>
            <a:r>
              <a:rPr lang="en-US" sz="2400" dirty="0">
                <a:latin typeface="Times New Roman" panose="02020603050405020304" pitchFamily="18" charset="0"/>
                <a:cs typeface="Times New Roman" panose="02020603050405020304" pitchFamily="18" charset="0"/>
              </a:rPr>
              <a:t> can be a block statement</a:t>
            </a:r>
          </a:p>
          <a:p>
            <a:pPr lvl="1" eaLnBrk="1" hangingPunct="1"/>
            <a:r>
              <a:rPr lang="en-US" sz="2000" dirty="0">
                <a:latin typeface="Times New Roman" panose="02020603050405020304" pitchFamily="18" charset="0"/>
                <a:cs typeface="Times New Roman" panose="02020603050405020304" pitchFamily="18" charset="0"/>
              </a:rPr>
              <a:t>Much more typical</a:t>
            </a:r>
          </a:p>
        </p:txBody>
      </p:sp>
      <p:sp>
        <p:nvSpPr>
          <p:cNvPr id="8" name="Slide Number Placeholder 7"/>
          <p:cNvSpPr>
            <a:spLocks noGrp="1"/>
          </p:cNvSpPr>
          <p:nvPr>
            <p:ph type="sldNum" sz="quarter" idx="11"/>
          </p:nvPr>
        </p:nvSpPr>
        <p:spPr/>
        <p:txBody>
          <a:bodyPr/>
          <a:lstStyle/>
          <a:p>
            <a:pPr>
              <a:defRPr/>
            </a:pPr>
            <a:r>
              <a:rPr lang="en-US" sz="2000" dirty="0"/>
              <a:t>2-</a:t>
            </a:r>
            <a:fld id="{5FDDA417-DCB7-469A-914E-8388B38D658D}" type="slidenum">
              <a:rPr lang="en-US" sz="2000"/>
              <a:pPr>
                <a:defRPr/>
              </a:pPr>
              <a:t>39</a:t>
            </a:fld>
            <a:endParaRPr lang="en-US" sz="2000" dirty="0"/>
          </a:p>
        </p:txBody>
      </p:sp>
    </p:spTree>
    <p:extLst>
      <p:ext uri="{BB962C8B-B14F-4D97-AF65-F5344CB8AC3E}">
        <p14:creationId xmlns:p14="http://schemas.microsoft.com/office/powerpoint/2010/main" val="10953905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Learning</a:t>
            </a:r>
            <a:r>
              <a:rPr lang="en-US" dirty="0"/>
              <a:t> Objectives</a:t>
            </a:r>
          </a:p>
        </p:txBody>
      </p:sp>
      <p:sp>
        <p:nvSpPr>
          <p:cNvPr id="16386" name="Rectangle 3"/>
          <p:cNvSpPr>
            <a:spLocks noGrp="1" noChangeArrowheads="1"/>
          </p:cNvSpPr>
          <p:nvPr>
            <p:ph idx="1"/>
          </p:nvPr>
        </p:nvSpPr>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Boolean Expressions</a:t>
            </a:r>
          </a:p>
          <a:p>
            <a:pPr lvl="1" eaLnBrk="1" hangingPunct="1">
              <a:lnSpc>
                <a:spcPct val="90000"/>
              </a:lnSpc>
            </a:pPr>
            <a:r>
              <a:rPr lang="en-US" sz="2000" dirty="0">
                <a:latin typeface="Times New Roman" panose="02020603050405020304" pitchFamily="18" charset="0"/>
                <a:cs typeface="Times New Roman" panose="02020603050405020304" pitchFamily="18" charset="0"/>
              </a:rPr>
              <a:t>Building, Evaluating &amp; Precedence Rules</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Branching Mechanisms</a:t>
            </a:r>
          </a:p>
          <a:p>
            <a:pPr lvl="1" eaLnBrk="1" hangingPunct="1">
              <a:lnSpc>
                <a:spcPct val="90000"/>
              </a:lnSpc>
            </a:pPr>
            <a:r>
              <a:rPr lang="en-US" sz="2000" dirty="0">
                <a:latin typeface="Times New Roman" panose="02020603050405020304" pitchFamily="18" charset="0"/>
                <a:cs typeface="Times New Roman" panose="02020603050405020304" pitchFamily="18" charset="0"/>
              </a:rPr>
              <a:t>if-else</a:t>
            </a:r>
          </a:p>
          <a:p>
            <a:pPr lvl="1" eaLnBrk="1" hangingPunct="1">
              <a:lnSpc>
                <a:spcPct val="90000"/>
              </a:lnSpc>
            </a:pPr>
            <a:r>
              <a:rPr lang="en-US" sz="2000" dirty="0">
                <a:latin typeface="Times New Roman" panose="02020603050405020304" pitchFamily="18" charset="0"/>
                <a:cs typeface="Times New Roman" panose="02020603050405020304" pitchFamily="18" charset="0"/>
              </a:rPr>
              <a:t>switch</a:t>
            </a:r>
          </a:p>
          <a:p>
            <a:pPr lvl="1" eaLnBrk="1" hangingPunct="1">
              <a:lnSpc>
                <a:spcPct val="90000"/>
              </a:lnSpc>
            </a:pPr>
            <a:r>
              <a:rPr lang="en-US" sz="2000" dirty="0">
                <a:latin typeface="Times New Roman" panose="02020603050405020304" pitchFamily="18" charset="0"/>
                <a:cs typeface="Times New Roman" panose="02020603050405020304" pitchFamily="18" charset="0"/>
              </a:rPr>
              <a:t>Nesting if-else</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Loops</a:t>
            </a:r>
          </a:p>
          <a:p>
            <a:pPr lvl="1" eaLnBrk="1" hangingPunct="1">
              <a:lnSpc>
                <a:spcPct val="90000"/>
              </a:lnSpc>
            </a:pPr>
            <a:r>
              <a:rPr lang="en-US" sz="2000" dirty="0">
                <a:latin typeface="Times New Roman" panose="02020603050405020304" pitchFamily="18" charset="0"/>
                <a:cs typeface="Times New Roman" panose="02020603050405020304" pitchFamily="18" charset="0"/>
              </a:rPr>
              <a:t>While, do-while, for</a:t>
            </a:r>
          </a:p>
          <a:p>
            <a:pPr lvl="1" eaLnBrk="1" hangingPunct="1">
              <a:lnSpc>
                <a:spcPct val="90000"/>
              </a:lnSpc>
            </a:pPr>
            <a:r>
              <a:rPr lang="en-US" sz="2000" dirty="0">
                <a:latin typeface="Times New Roman" panose="02020603050405020304" pitchFamily="18" charset="0"/>
                <a:cs typeface="Times New Roman" panose="02020603050405020304" pitchFamily="18" charset="0"/>
              </a:rPr>
              <a:t>Nesting loops</a:t>
            </a:r>
          </a:p>
          <a:p>
            <a:pPr eaLnBrk="1" hangingPunct="1">
              <a:lnSpc>
                <a:spcPct val="90000"/>
              </a:lnSpc>
            </a:pPr>
            <a:r>
              <a:rPr lang="en-US" sz="2400" dirty="0">
                <a:latin typeface="Times New Roman" panose="02020603050405020304" pitchFamily="18" charset="0"/>
                <a:cs typeface="Times New Roman" panose="02020603050405020304" pitchFamily="18" charset="0"/>
              </a:rPr>
              <a:t>Introduction to File Input</a:t>
            </a:r>
          </a:p>
        </p:txBody>
      </p:sp>
      <p:sp>
        <p:nvSpPr>
          <p:cNvPr id="8" name="Slide Number Placeholder 7"/>
          <p:cNvSpPr>
            <a:spLocks noGrp="1"/>
          </p:cNvSpPr>
          <p:nvPr>
            <p:ph type="sldNum" sz="quarter" idx="11"/>
          </p:nvPr>
        </p:nvSpPr>
        <p:spPr/>
        <p:txBody>
          <a:bodyPr/>
          <a:lstStyle/>
          <a:p>
            <a:pPr>
              <a:defRPr/>
            </a:pPr>
            <a:r>
              <a:rPr lang="en-US" sz="1800" dirty="0"/>
              <a:t>2-</a:t>
            </a:r>
            <a:fld id="{7B611C6C-BAF1-4050-B4C9-8371205B29EF}" type="slidenum">
              <a:rPr lang="en-US" sz="1800" smtClean="0"/>
              <a:pPr>
                <a:defRPr/>
              </a:pPr>
              <a:t>4</a:t>
            </a:fld>
            <a:endParaRPr lang="en-US" sz="1800" dirty="0"/>
          </a:p>
        </p:txBody>
      </p:sp>
    </p:spTree>
    <p:extLst>
      <p:ext uri="{BB962C8B-B14F-4D97-AF65-F5344CB8AC3E}">
        <p14:creationId xmlns:p14="http://schemas.microsoft.com/office/powerpoint/2010/main" val="724111801"/>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066800" y="0"/>
            <a:ext cx="8001000" cy="1066800"/>
          </a:xfrm>
        </p:spPr>
        <p:txBody>
          <a:bodyPr/>
          <a:lstStyle/>
          <a:p>
            <a:pPr eaLnBrk="1" hangingPunct="1"/>
            <a:r>
              <a:rPr lang="en-US" dirty="0">
                <a:latin typeface="Courier New" panose="02070309020205020404" pitchFamily="49" charset="0"/>
                <a:cs typeface="Courier New" panose="02070309020205020404" pitchFamily="49" charset="0"/>
              </a:rPr>
              <a:t>for</a:t>
            </a:r>
            <a:r>
              <a:rPr lang="en-US" dirty="0">
                <a:latin typeface="Times New Roman" panose="02020603050405020304" pitchFamily="18" charset="0"/>
                <a:cs typeface="Times New Roman" panose="02020603050405020304" pitchFamily="18" charset="0"/>
              </a:rPr>
              <a:t> Example</a:t>
            </a:r>
          </a:p>
        </p:txBody>
      </p:sp>
      <p:sp>
        <p:nvSpPr>
          <p:cNvPr id="83970" name="Rectangle 3"/>
          <p:cNvSpPr>
            <a:spLocks noGrp="1" noChangeArrowheads="1"/>
          </p:cNvSpPr>
          <p:nvPr>
            <p:ph idx="1"/>
          </p:nvPr>
        </p:nvSpPr>
        <p:spPr/>
        <p:txBody>
          <a:bodyPr/>
          <a:lstStyle/>
          <a:p>
            <a:pPr eaLnBrk="1" hangingPunct="1"/>
            <a:r>
              <a:rPr lang="en-US" sz="2400" dirty="0">
                <a:latin typeface="Courier New" panose="02070309020205020404" pitchFamily="49" charset="0"/>
                <a:cs typeface="Courier New" panose="02070309020205020404" pitchFamily="49" charset="0"/>
              </a:rPr>
              <a:t>for (count=0;count&lt;3;count++)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cout</a:t>
            </a:r>
            <a:r>
              <a:rPr lang="en-US" sz="2400" dirty="0">
                <a:latin typeface="Courier New" panose="02070309020205020404" pitchFamily="49" charset="0"/>
                <a:cs typeface="Courier New" panose="02070309020205020404" pitchFamily="49" charset="0"/>
              </a:rPr>
              <a:t> &lt;&lt; "Hi ";	// Loop Body</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a:p>
            <a:pPr eaLnBrk="1" hangingPunct="1">
              <a:spcBef>
                <a:spcPct val="50000"/>
              </a:spcBef>
            </a:pPr>
            <a:r>
              <a:rPr lang="en-US" sz="2400" dirty="0">
                <a:latin typeface="Times New Roman" panose="02020603050405020304" pitchFamily="18" charset="0"/>
                <a:cs typeface="Times New Roman" panose="02020603050405020304" pitchFamily="18" charset="0"/>
              </a:rPr>
              <a:t>How many times does loop body execute?</a:t>
            </a:r>
          </a:p>
          <a:p>
            <a:pPr eaLnBrk="1" hangingPunct="1">
              <a:spcBef>
                <a:spcPct val="50000"/>
              </a:spcBef>
            </a:pPr>
            <a:r>
              <a:rPr lang="en-US" sz="2400" dirty="0">
                <a:latin typeface="Times New Roman" panose="02020603050405020304" pitchFamily="18" charset="0"/>
                <a:cs typeface="Times New Roman" panose="02020603050405020304" pitchFamily="18" charset="0"/>
              </a:rPr>
              <a:t>Initialization, loop condition and update all "built into" the for-loop structure!</a:t>
            </a:r>
          </a:p>
          <a:p>
            <a:pPr eaLnBrk="1" hangingPunct="1">
              <a:spcBef>
                <a:spcPct val="50000"/>
              </a:spcBef>
            </a:pPr>
            <a:r>
              <a:rPr lang="en-US" sz="2400" dirty="0">
                <a:latin typeface="Times New Roman" panose="02020603050405020304" pitchFamily="18" charset="0"/>
                <a:cs typeface="Times New Roman" panose="02020603050405020304" pitchFamily="18" charset="0"/>
              </a:rPr>
              <a:t>A natural "counting" loop</a:t>
            </a:r>
          </a:p>
        </p:txBody>
      </p:sp>
      <p:sp>
        <p:nvSpPr>
          <p:cNvPr id="8" name="Slide Number Placeholder 7"/>
          <p:cNvSpPr>
            <a:spLocks noGrp="1"/>
          </p:cNvSpPr>
          <p:nvPr>
            <p:ph type="sldNum" sz="quarter" idx="11"/>
          </p:nvPr>
        </p:nvSpPr>
        <p:spPr/>
        <p:txBody>
          <a:bodyPr/>
          <a:lstStyle/>
          <a:p>
            <a:pPr>
              <a:defRPr/>
            </a:pPr>
            <a:r>
              <a:rPr lang="en-US" sz="1800" dirty="0"/>
              <a:t>2-</a:t>
            </a:r>
            <a:fld id="{F647DFF7-EBB1-4289-8352-D4DAD905C53F}" type="slidenum">
              <a:rPr lang="en-US" sz="1800"/>
              <a:pPr>
                <a:defRPr/>
              </a:pPr>
              <a:t>40</a:t>
            </a:fld>
            <a:endParaRPr lang="en-US" sz="1800" dirty="0"/>
          </a:p>
        </p:txBody>
      </p:sp>
    </p:spTree>
    <p:extLst>
      <p:ext uri="{BB962C8B-B14F-4D97-AF65-F5344CB8AC3E}">
        <p14:creationId xmlns:p14="http://schemas.microsoft.com/office/powerpoint/2010/main" val="2667592815"/>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F96553-E165-4BE4-B05D-B8874D6E58E7}"/>
              </a:ext>
            </a:extLst>
          </p:cNvPr>
          <p:cNvSpPr>
            <a:spLocks noGrp="1"/>
          </p:cNvSpPr>
          <p:nvPr>
            <p:ph type="title"/>
          </p:nvPr>
        </p:nvSpPr>
        <p:spPr>
          <a:xfrm>
            <a:off x="1066800" y="-1"/>
            <a:ext cx="8077200" cy="1081079"/>
          </a:xfrm>
        </p:spPr>
        <p:txBody>
          <a:bodyPr/>
          <a:lstStyle/>
          <a:p>
            <a:r>
              <a:rPr lang="en-US" altLang="zh-TW" dirty="0">
                <a:latin typeface="Courier New" panose="02070309020205020404" pitchFamily="49" charset="0"/>
                <a:cs typeface="Courier New" panose="02070309020205020404" pitchFamily="49" charset="0"/>
              </a:rPr>
              <a:t>for</a:t>
            </a:r>
            <a:r>
              <a:rPr lang="en-US" altLang="zh-TW" dirty="0"/>
              <a:t>: </a:t>
            </a:r>
            <a:r>
              <a:rPr lang="zh-TW" altLang="en-US" dirty="0">
                <a:ea typeface="標楷體" panose="03000509000000000000" pitchFamily="65" charset="-120"/>
              </a:rPr>
              <a:t>生物行為處理</a:t>
            </a:r>
          </a:p>
        </p:txBody>
      </p:sp>
      <p:sp>
        <p:nvSpPr>
          <p:cNvPr id="3" name="內容版面配置區 2">
            <a:extLst>
              <a:ext uri="{FF2B5EF4-FFF2-40B4-BE49-F238E27FC236}">
                <a16:creationId xmlns:a16="http://schemas.microsoft.com/office/drawing/2014/main" id="{72307E05-31D9-418D-934D-DFBEE7E567E5}"/>
              </a:ext>
            </a:extLst>
          </p:cNvPr>
          <p:cNvSpPr>
            <a:spLocks noGrp="1"/>
          </p:cNvSpPr>
          <p:nvPr>
            <p:ph idx="1"/>
          </p:nvPr>
        </p:nvSpPr>
        <p:spPr>
          <a:xfrm>
            <a:off x="381000" y="1219200"/>
            <a:ext cx="8534400" cy="4267200"/>
          </a:xfrm>
        </p:spPr>
        <p:txBody>
          <a:bodyPr/>
          <a:lstStyle/>
          <a:p>
            <a:r>
              <a:rPr lang="zh-TW" altLang="en-US" sz="2400" dirty="0">
                <a:ea typeface="標楷體" panose="03000509000000000000" pitchFamily="65" charset="-120"/>
              </a:rPr>
              <a:t>在遊戲中，複數的生物群是用陣列方式儲存管理，並用</a:t>
            </a:r>
            <a:r>
              <a:rPr lang="en-US" altLang="zh-TW" sz="2400" dirty="0">
                <a:ea typeface="標楷體" panose="03000509000000000000" pitchFamily="65" charset="-120"/>
              </a:rPr>
              <a:t>index</a:t>
            </a:r>
            <a:r>
              <a:rPr lang="zh-TW" altLang="en-US" sz="2400" dirty="0">
                <a:ea typeface="標楷體" panose="03000509000000000000" pitchFamily="65" charset="-120"/>
              </a:rPr>
              <a:t>編號辨別。</a:t>
            </a:r>
            <a:endParaRPr lang="en-US" altLang="zh-TW" sz="2400" dirty="0">
              <a:ea typeface="標楷體" panose="03000509000000000000" pitchFamily="65" charset="-120"/>
            </a:endParaRPr>
          </a:p>
          <a:p>
            <a:r>
              <a:rPr lang="zh-TW" altLang="en-US" sz="2400" dirty="0">
                <a:ea typeface="標楷體" panose="03000509000000000000" pitchFamily="65" charset="-120"/>
              </a:rPr>
              <a:t>當遊戲需要處理不同生物的行為時可利用</a:t>
            </a:r>
            <a:r>
              <a:rPr lang="en-US" altLang="zh-TW" sz="2400" dirty="0">
                <a:ea typeface="標楷體" panose="03000509000000000000" pitchFamily="65" charset="-120"/>
              </a:rPr>
              <a:t>for loop </a:t>
            </a:r>
            <a:r>
              <a:rPr lang="zh-TW" altLang="en-US" sz="2400" dirty="0">
                <a:ea typeface="標楷體" panose="03000509000000000000" pitchFamily="65" charset="-120"/>
              </a:rPr>
              <a:t>管理。</a:t>
            </a:r>
            <a:br>
              <a:rPr lang="en-US" altLang="zh-TW" sz="2400" dirty="0">
                <a:ea typeface="標楷體" panose="03000509000000000000" pitchFamily="65" charset="-12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 </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用</a:t>
            </a:r>
            <a:r>
              <a:rPr lang="en-US" altLang="zh-TW" sz="2000" dirty="0">
                <a:latin typeface="Courier New" panose="02070309020205020404" pitchFamily="49" charset="0"/>
                <a:ea typeface="標楷體" panose="03000509000000000000" pitchFamily="65" charset="-120"/>
                <a:cs typeface="Courier New" panose="02070309020205020404" pitchFamily="49" charset="0"/>
              </a:rPr>
              <a:t>for loop </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管理生物群</a:t>
            </a:r>
            <a:br>
              <a:rPr lang="en-US" altLang="zh-TW" sz="2000" dirty="0">
                <a:latin typeface="Courier New" panose="02070309020205020404" pitchFamily="49" charset="0"/>
                <a:ea typeface="標楷體" panose="03000509000000000000" pitchFamily="65" charset="-120"/>
                <a:cs typeface="Courier New" panose="02070309020205020404" pitchFamily="49" charset="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for (count=0;</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dirty="0">
                <a:latin typeface="Courier New" panose="02070309020205020404" pitchFamily="49" charset="0"/>
                <a:ea typeface="標楷體" panose="03000509000000000000" pitchFamily="65" charset="-120"/>
                <a:cs typeface="Courier New" panose="02070309020205020404" pitchFamily="49" charset="0"/>
              </a:rPr>
              <a:t>count&lt;</a:t>
            </a:r>
            <a:r>
              <a:rPr lang="en-US" altLang="zh-TW" sz="2000" dirty="0" err="1">
                <a:latin typeface="Courier New" panose="02070309020205020404" pitchFamily="49" charset="0"/>
                <a:ea typeface="標楷體" panose="03000509000000000000" pitchFamily="65" charset="-120"/>
                <a:cs typeface="Courier New" panose="02070309020205020404" pitchFamily="49" charset="0"/>
              </a:rPr>
              <a:t>creature.length</a:t>
            </a:r>
            <a:r>
              <a:rPr lang="en-US" altLang="zh-TW" sz="2000" dirty="0">
                <a:latin typeface="Courier New" panose="02070309020205020404" pitchFamily="49" charset="0"/>
                <a:ea typeface="標楷體" panose="03000509000000000000" pitchFamily="65" charset="-120"/>
                <a:cs typeface="Courier New" panose="02070309020205020404" pitchFamily="49" charset="0"/>
              </a:rPr>
              <a:t>;</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dirty="0">
                <a:latin typeface="Courier New" panose="02070309020205020404" pitchFamily="49" charset="0"/>
                <a:ea typeface="標楷體" panose="03000509000000000000" pitchFamily="65" charset="-120"/>
                <a:cs typeface="Courier New" panose="02070309020205020404" pitchFamily="49" charset="0"/>
              </a:rPr>
              <a:t>count++)   	</a:t>
            </a:r>
            <a:br>
              <a:rPr lang="en-US" altLang="zh-TW" sz="2000" dirty="0">
                <a:latin typeface="Courier New" panose="02070309020205020404" pitchFamily="49" charset="0"/>
                <a:ea typeface="標楷體" panose="03000509000000000000" pitchFamily="65" charset="-120"/>
                <a:cs typeface="Courier New" panose="02070309020205020404" pitchFamily="49" charset="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a:t>
            </a:r>
            <a:br>
              <a:rPr lang="en-US" altLang="zh-TW" sz="2000" dirty="0">
                <a:latin typeface="Courier New" panose="02070309020205020404" pitchFamily="49" charset="0"/>
                <a:ea typeface="標楷體" panose="03000509000000000000" pitchFamily="65" charset="-120"/>
                <a:cs typeface="Courier New" panose="02070309020205020404" pitchFamily="49" charset="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	// </a:t>
            </a:r>
            <a:r>
              <a:rPr lang="zh-TW" altLang="en-US" sz="2000" dirty="0">
                <a:latin typeface="Courier New" panose="02070309020205020404" pitchFamily="49" charset="0"/>
                <a:ea typeface="標楷體" panose="03000509000000000000" pitchFamily="65" charset="-120"/>
                <a:cs typeface="Courier New" panose="02070309020205020404" pitchFamily="49" charset="0"/>
              </a:rPr>
              <a:t>生物行為，處理移動攻擊等等</a:t>
            </a:r>
            <a:br>
              <a:rPr lang="en-US" altLang="zh-TW" sz="2000" dirty="0">
                <a:latin typeface="Courier New" panose="02070309020205020404" pitchFamily="49" charset="0"/>
                <a:ea typeface="標楷體" panose="03000509000000000000" pitchFamily="65" charset="-120"/>
                <a:cs typeface="Courier New" panose="02070309020205020404" pitchFamily="49" charset="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	creature[count].active();</a:t>
            </a:r>
            <a:br>
              <a:rPr lang="en-US" altLang="zh-TW" sz="2000" dirty="0">
                <a:latin typeface="Courier New" panose="02070309020205020404" pitchFamily="49" charset="0"/>
                <a:ea typeface="標楷體" panose="03000509000000000000" pitchFamily="65" charset="-120"/>
                <a:cs typeface="Courier New" panose="02070309020205020404" pitchFamily="49" charset="0"/>
              </a:rPr>
            </a:br>
            <a:r>
              <a:rPr lang="en-US" altLang="zh-TW" sz="2000" dirty="0">
                <a:latin typeface="Courier New" panose="02070309020205020404" pitchFamily="49" charset="0"/>
                <a:ea typeface="標楷體" panose="03000509000000000000" pitchFamily="65" charset="-120"/>
                <a:cs typeface="Courier New" panose="02070309020205020404" pitchFamily="49" charset="0"/>
              </a:rPr>
              <a:t>}</a:t>
            </a:r>
          </a:p>
          <a:p>
            <a:pPr lvl="1"/>
            <a:endParaRPr lang="zh-TW" altLang="en-US" dirty="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9302D2F9-0F3F-4216-B187-4C8A6F2F94D0}"/>
              </a:ext>
            </a:extLst>
          </p:cNvPr>
          <p:cNvSpPr>
            <a:spLocks noGrp="1"/>
          </p:cNvSpPr>
          <p:nvPr>
            <p:ph type="sldNum" sz="quarter" idx="12"/>
          </p:nvPr>
        </p:nvSpPr>
        <p:spPr>
          <a:xfrm>
            <a:off x="7239000" y="6248400"/>
            <a:ext cx="1905000" cy="228600"/>
          </a:xfrm>
        </p:spPr>
        <p:txBody>
          <a:bodyPr/>
          <a:lstStyle/>
          <a:p>
            <a:pPr>
              <a:defRPr/>
            </a:pPr>
            <a:r>
              <a:rPr lang="en-US" altLang="zh-TW" dirty="0"/>
              <a:t>2</a:t>
            </a:r>
            <a:r>
              <a:rPr lang="en-US" dirty="0"/>
              <a:t>-</a:t>
            </a:r>
            <a:fld id="{C733A387-0A6A-4CC0-BB14-A596A72F4F37}" type="slidenum">
              <a:rPr lang="en-US" smtClean="0"/>
              <a:pPr>
                <a:defRPr/>
              </a:pPr>
              <a:t>41</a:t>
            </a:fld>
            <a:endParaRPr lang="en-US" dirty="0"/>
          </a:p>
        </p:txBody>
      </p:sp>
      <p:pic>
        <p:nvPicPr>
          <p:cNvPr id="6" name="圖片 5">
            <a:extLst>
              <a:ext uri="{FF2B5EF4-FFF2-40B4-BE49-F238E27FC236}">
                <a16:creationId xmlns:a16="http://schemas.microsoft.com/office/drawing/2014/main" id="{B4056FBD-ABFA-449B-A261-345D59CA0BE2}"/>
              </a:ext>
            </a:extLst>
          </p:cNvPr>
          <p:cNvPicPr>
            <a:picLocks noChangeAspect="1"/>
          </p:cNvPicPr>
          <p:nvPr/>
        </p:nvPicPr>
        <p:blipFill>
          <a:blip r:embed="rId3"/>
          <a:stretch>
            <a:fillRect/>
          </a:stretch>
        </p:blipFill>
        <p:spPr>
          <a:xfrm>
            <a:off x="5784781" y="3541055"/>
            <a:ext cx="609600" cy="562708"/>
          </a:xfrm>
          <a:prstGeom prst="rect">
            <a:avLst/>
          </a:prstGeom>
        </p:spPr>
      </p:pic>
      <p:pic>
        <p:nvPicPr>
          <p:cNvPr id="7" name="圖片 6">
            <a:extLst>
              <a:ext uri="{FF2B5EF4-FFF2-40B4-BE49-F238E27FC236}">
                <a16:creationId xmlns:a16="http://schemas.microsoft.com/office/drawing/2014/main" id="{787BBF1A-8B84-4FB1-8341-6BCD439ED759}"/>
              </a:ext>
            </a:extLst>
          </p:cNvPr>
          <p:cNvPicPr>
            <a:picLocks noChangeAspect="1"/>
          </p:cNvPicPr>
          <p:nvPr/>
        </p:nvPicPr>
        <p:blipFill>
          <a:blip r:embed="rId3"/>
          <a:stretch>
            <a:fillRect/>
          </a:stretch>
        </p:blipFill>
        <p:spPr>
          <a:xfrm>
            <a:off x="5784781" y="4182180"/>
            <a:ext cx="609600" cy="562708"/>
          </a:xfrm>
          <a:prstGeom prst="rect">
            <a:avLst/>
          </a:prstGeom>
        </p:spPr>
      </p:pic>
      <p:pic>
        <p:nvPicPr>
          <p:cNvPr id="8" name="圖片 7">
            <a:extLst>
              <a:ext uri="{FF2B5EF4-FFF2-40B4-BE49-F238E27FC236}">
                <a16:creationId xmlns:a16="http://schemas.microsoft.com/office/drawing/2014/main" id="{5FE0E8A8-7DD6-468B-A040-BF8DA62078F1}"/>
              </a:ext>
            </a:extLst>
          </p:cNvPr>
          <p:cNvPicPr>
            <a:picLocks noChangeAspect="1"/>
          </p:cNvPicPr>
          <p:nvPr/>
        </p:nvPicPr>
        <p:blipFill>
          <a:blip r:embed="rId3"/>
          <a:stretch>
            <a:fillRect/>
          </a:stretch>
        </p:blipFill>
        <p:spPr>
          <a:xfrm>
            <a:off x="5784781" y="5158501"/>
            <a:ext cx="609600" cy="562708"/>
          </a:xfrm>
          <a:prstGeom prst="rect">
            <a:avLst/>
          </a:prstGeom>
        </p:spPr>
      </p:pic>
      <p:sp>
        <p:nvSpPr>
          <p:cNvPr id="9" name="文字方塊 8">
            <a:extLst>
              <a:ext uri="{FF2B5EF4-FFF2-40B4-BE49-F238E27FC236}">
                <a16:creationId xmlns:a16="http://schemas.microsoft.com/office/drawing/2014/main" id="{E28CE997-366A-470E-8762-D530252D3C27}"/>
              </a:ext>
            </a:extLst>
          </p:cNvPr>
          <p:cNvSpPr txBox="1"/>
          <p:nvPr/>
        </p:nvSpPr>
        <p:spPr>
          <a:xfrm>
            <a:off x="6463179" y="3637743"/>
            <a:ext cx="1005403"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生物</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號</a:t>
            </a:r>
          </a:p>
        </p:txBody>
      </p:sp>
      <p:sp>
        <p:nvSpPr>
          <p:cNvPr id="10" name="文字方塊 9">
            <a:extLst>
              <a:ext uri="{FF2B5EF4-FFF2-40B4-BE49-F238E27FC236}">
                <a16:creationId xmlns:a16="http://schemas.microsoft.com/office/drawing/2014/main" id="{FC799C4D-3DE9-48CB-BAD9-B116EE07E724}"/>
              </a:ext>
            </a:extLst>
          </p:cNvPr>
          <p:cNvSpPr txBox="1"/>
          <p:nvPr/>
        </p:nvSpPr>
        <p:spPr>
          <a:xfrm>
            <a:off x="6511351" y="4278868"/>
            <a:ext cx="1005403"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生物</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號</a:t>
            </a:r>
          </a:p>
        </p:txBody>
      </p:sp>
      <p:sp>
        <p:nvSpPr>
          <p:cNvPr id="11" name="文字方塊 10">
            <a:extLst>
              <a:ext uri="{FF2B5EF4-FFF2-40B4-BE49-F238E27FC236}">
                <a16:creationId xmlns:a16="http://schemas.microsoft.com/office/drawing/2014/main" id="{6930C5F5-F222-461A-8237-D1B93E7F937C}"/>
              </a:ext>
            </a:extLst>
          </p:cNvPr>
          <p:cNvSpPr txBox="1"/>
          <p:nvPr/>
        </p:nvSpPr>
        <p:spPr>
          <a:xfrm>
            <a:off x="6542291" y="5255189"/>
            <a:ext cx="1915909"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生物</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(length - 1)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號</a:t>
            </a:r>
          </a:p>
        </p:txBody>
      </p:sp>
      <p:sp>
        <p:nvSpPr>
          <p:cNvPr id="12" name="文字方塊 11">
            <a:extLst>
              <a:ext uri="{FF2B5EF4-FFF2-40B4-BE49-F238E27FC236}">
                <a16:creationId xmlns:a16="http://schemas.microsoft.com/office/drawing/2014/main" id="{BE3B2ACD-C13A-4BDB-9D97-F42DE17ED1EB}"/>
              </a:ext>
            </a:extLst>
          </p:cNvPr>
          <p:cNvSpPr txBox="1"/>
          <p:nvPr/>
        </p:nvSpPr>
        <p:spPr>
          <a:xfrm>
            <a:off x="6394381" y="4805323"/>
            <a:ext cx="461665" cy="323165"/>
          </a:xfrm>
          <a:prstGeom prst="rect">
            <a:avLst/>
          </a:prstGeom>
          <a:noFill/>
        </p:spPr>
        <p:txBody>
          <a:bodyPr vert="eaVert" wrap="non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左大括弧 12">
            <a:extLst>
              <a:ext uri="{FF2B5EF4-FFF2-40B4-BE49-F238E27FC236}">
                <a16:creationId xmlns:a16="http://schemas.microsoft.com/office/drawing/2014/main" id="{72329F76-FA2A-4D33-8F93-E69E801E6ACF}"/>
              </a:ext>
            </a:extLst>
          </p:cNvPr>
          <p:cNvSpPr/>
          <p:nvPr/>
        </p:nvSpPr>
        <p:spPr bwMode="auto">
          <a:xfrm>
            <a:off x="5254318" y="3505200"/>
            <a:ext cx="461665" cy="2286000"/>
          </a:xfrm>
          <a:prstGeom prst="leftBrace">
            <a:avLst>
              <a:gd name="adj1" fmla="val 123791"/>
              <a:gd name="adj2" fmla="val 15417"/>
            </a:avLst>
          </a:prstGeom>
          <a:no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38461220"/>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Loop Issues</a:t>
            </a:r>
          </a:p>
        </p:txBody>
      </p:sp>
      <p:sp>
        <p:nvSpPr>
          <p:cNvPr id="86018" name="Rectangle 3"/>
          <p:cNvSpPr>
            <a:spLocks noGrp="1" noChangeArrowheads="1"/>
          </p:cNvSpPr>
          <p:nvPr>
            <p:ph idx="1"/>
          </p:nvPr>
        </p:nvSpPr>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Loop’s condition expression </a:t>
            </a:r>
            <a:r>
              <a:rPr lang="en-US" sz="2400" dirty="0">
                <a:solidFill>
                  <a:srgbClr val="FF0000"/>
                </a:solidFill>
                <a:latin typeface="Times New Roman" panose="02020603050405020304" pitchFamily="18" charset="0"/>
                <a:cs typeface="Times New Roman" panose="02020603050405020304" pitchFamily="18" charset="0"/>
              </a:rPr>
              <a:t>can be ANY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expression</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Examples:</a:t>
            </a:r>
          </a:p>
          <a:p>
            <a:pPr lvl="1" eaLnBrk="1" hangingPunct="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while (time &lt; </a:t>
            </a:r>
            <a:r>
              <a:rPr lang="en-US" sz="2000" dirty="0" err="1">
                <a:latin typeface="Courier New" panose="02070309020205020404" pitchFamily="49" charset="0"/>
                <a:cs typeface="Courier New" panose="02070309020205020404" pitchFamily="49" charset="0"/>
              </a:rPr>
              <a:t>stopTime</a:t>
            </a:r>
            <a:r>
              <a:rPr lang="en-US" sz="2000" dirty="0">
                <a:latin typeface="Courier New" panose="02070309020205020404" pitchFamily="49" charset="0"/>
                <a:cs typeface="Courier New" panose="02070309020205020404" pitchFamily="49" charset="0"/>
              </a:rPr>
              <a:t> &amp;&amp; health!=0)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Do something</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sz="2000" dirty="0">
                <a:latin typeface="Courier New" panose="02070309020205020404" pitchFamily="49" charset="0"/>
                <a:cs typeface="Courier New" panose="02070309020205020404" pitchFamily="49" charset="0"/>
              </a:rPr>
              <a:t>	for (time = 0;time &lt; </a:t>
            </a:r>
            <a:r>
              <a:rPr lang="en-US" sz="2000" dirty="0" err="1">
                <a:latin typeface="Courier New" panose="02070309020205020404" pitchFamily="49" charset="0"/>
                <a:cs typeface="Courier New" panose="02070309020205020404" pitchFamily="49" charset="0"/>
              </a:rPr>
              <a:t>stopTime</a:t>
            </a:r>
            <a:r>
              <a:rPr lang="en-US" sz="2000" dirty="0">
                <a:latin typeface="Courier New" panose="02070309020205020404" pitchFamily="49" charset="0"/>
                <a:cs typeface="Courier New" panose="02070309020205020404" pitchFamily="49" charset="0"/>
              </a:rPr>
              <a:t> &amp;&amp; health != 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Do something</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pPr>
              <a:defRPr/>
            </a:pPr>
            <a:r>
              <a:rPr lang="en-US" sz="1800" dirty="0"/>
              <a:t>2-</a:t>
            </a:r>
            <a:fld id="{115F2968-74FC-490A-8469-6FF8423B4124}" type="slidenum">
              <a:rPr lang="en-US" sz="1800"/>
              <a:pPr>
                <a:defRPr/>
              </a:pPr>
              <a:t>42</a:t>
            </a:fld>
            <a:endParaRPr lang="en-US" sz="1800" dirty="0"/>
          </a:p>
        </p:txBody>
      </p:sp>
    </p:spTree>
    <p:extLst>
      <p:ext uri="{BB962C8B-B14F-4D97-AF65-F5344CB8AC3E}">
        <p14:creationId xmlns:p14="http://schemas.microsoft.com/office/powerpoint/2010/main" val="2287203698"/>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Loop Pitfalls: Misplaced ;</a:t>
            </a:r>
          </a:p>
        </p:txBody>
      </p:sp>
      <p:sp>
        <p:nvSpPr>
          <p:cNvPr id="88066" name="Rectangle 3"/>
          <p:cNvSpPr>
            <a:spLocks noGrp="1" noChangeArrowheads="1"/>
          </p:cNvSpPr>
          <p:nvPr>
            <p:ph idx="1"/>
          </p:nvPr>
        </p:nvSpPr>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Watch the </a:t>
            </a:r>
            <a:r>
              <a:rPr lang="en-US" sz="2400" dirty="0">
                <a:solidFill>
                  <a:srgbClr val="FF0000"/>
                </a:solidFill>
                <a:latin typeface="Times New Roman" panose="02020603050405020304" pitchFamily="18" charset="0"/>
                <a:cs typeface="Times New Roman" panose="02020603050405020304" pitchFamily="18" charset="0"/>
              </a:rPr>
              <a:t>misplaced ;</a:t>
            </a:r>
            <a:r>
              <a:rPr lang="en-US" sz="2400" dirty="0">
                <a:latin typeface="Times New Roman" panose="02020603050405020304" pitchFamily="18" charset="0"/>
                <a:cs typeface="Times New Roman" panose="02020603050405020304" pitchFamily="18" charset="0"/>
              </a:rPr>
              <a:t> (semicolon)</a:t>
            </a:r>
          </a:p>
          <a:p>
            <a:pPr lvl="1" eaLnBrk="1" hangingPunct="1">
              <a:lnSpc>
                <a:spcPct val="90000"/>
              </a:lnSpc>
            </a:pPr>
            <a:r>
              <a:rPr lang="en-US" sz="2000"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while (health != 0) ;</a:t>
            </a:r>
            <a:r>
              <a:rPr lang="en-US" sz="2000" b="1" dirty="0">
                <a:latin typeface="Courier New" panose="02070309020205020404" pitchFamily="49" charset="0"/>
                <a:cs typeface="Courier New" panose="02070309020205020404" pitchFamily="49" charset="0"/>
                <a:sym typeface="Wingdings" pitchFamily="2" charset="2"/>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"Enter direction: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a:latin typeface="Courier New" panose="02070309020205020404" pitchFamily="49" charset="0"/>
                <a:cs typeface="Courier New" panose="02070309020205020404" pitchFamily="49" charset="0"/>
              </a:rPr>
              <a:t> &gt;&gt; direction;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Notice the ";" after the while condition!  </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Result here: INFINITE LOOP!</a:t>
            </a:r>
          </a:p>
        </p:txBody>
      </p:sp>
      <p:sp>
        <p:nvSpPr>
          <p:cNvPr id="8" name="Slide Number Placeholder 7"/>
          <p:cNvSpPr>
            <a:spLocks noGrp="1"/>
          </p:cNvSpPr>
          <p:nvPr>
            <p:ph type="sldNum" sz="quarter" idx="11"/>
          </p:nvPr>
        </p:nvSpPr>
        <p:spPr/>
        <p:txBody>
          <a:bodyPr/>
          <a:lstStyle/>
          <a:p>
            <a:pPr>
              <a:defRPr/>
            </a:pPr>
            <a:r>
              <a:rPr lang="en-US" sz="1800" dirty="0"/>
              <a:t>2-</a:t>
            </a:r>
            <a:fld id="{8318D733-0450-4AB5-A19B-B5745DCC0F2D}" type="slidenum">
              <a:rPr lang="en-US" sz="1800"/>
              <a:pPr>
                <a:defRPr/>
              </a:pPr>
              <a:t>43</a:t>
            </a:fld>
            <a:endParaRPr lang="en-US" sz="1800" dirty="0"/>
          </a:p>
        </p:txBody>
      </p:sp>
    </p:spTree>
    <p:extLst>
      <p:ext uri="{BB962C8B-B14F-4D97-AF65-F5344CB8AC3E}">
        <p14:creationId xmlns:p14="http://schemas.microsoft.com/office/powerpoint/2010/main" val="310073535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Loop Pitfalls: Infinite Loops</a:t>
            </a:r>
          </a:p>
        </p:txBody>
      </p:sp>
      <p:sp>
        <p:nvSpPr>
          <p:cNvPr id="90114" name="Rectangle 3"/>
          <p:cNvSpPr>
            <a:spLocks noGrp="1" noChangeArrowheads="1"/>
          </p:cNvSpPr>
          <p:nvPr>
            <p:ph idx="1"/>
          </p:nvPr>
        </p:nvSpPr>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Loop condition </a:t>
            </a:r>
            <a:r>
              <a:rPr lang="en-US" sz="2400" dirty="0">
                <a:solidFill>
                  <a:srgbClr val="FF0000"/>
                </a:solidFill>
                <a:latin typeface="Times New Roman" panose="02020603050405020304" pitchFamily="18" charset="0"/>
                <a:cs typeface="Times New Roman" panose="02020603050405020304" pitchFamily="18" charset="0"/>
              </a:rPr>
              <a:t>must evaluate to false </a:t>
            </a:r>
            <a:r>
              <a:rPr lang="en-US" sz="2400" dirty="0">
                <a:latin typeface="Times New Roman" panose="02020603050405020304" pitchFamily="18" charset="0"/>
                <a:cs typeface="Times New Roman" panose="02020603050405020304" pitchFamily="18" charset="0"/>
              </a:rPr>
              <a:t>at some iteration through loop</a:t>
            </a:r>
          </a:p>
          <a:p>
            <a:pPr lvl="1" eaLnBrk="1" hangingPunct="1">
              <a:lnSpc>
                <a:spcPct val="90000"/>
              </a:lnSpc>
            </a:pPr>
            <a:r>
              <a:rPr lang="en-US" sz="2000" dirty="0">
                <a:latin typeface="Times New Roman" panose="02020603050405020304" pitchFamily="18" charset="0"/>
                <a:cs typeface="Times New Roman" panose="02020603050405020304" pitchFamily="18" charset="0"/>
              </a:rPr>
              <a:t>If not </a:t>
            </a:r>
            <a:r>
              <a:rPr lang="en-US" sz="2000" dirty="0">
                <a:latin typeface="Times New Roman" panose="02020603050405020304" pitchFamily="18" charset="0"/>
                <a:cs typeface="Times New Roman" panose="02020603050405020304" pitchFamily="18" charset="0"/>
                <a:sym typeface="Wingdings" pitchFamily="2" charset="2"/>
              </a:rPr>
              <a:t></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infinite loop.</a:t>
            </a:r>
          </a:p>
          <a:p>
            <a:pPr lvl="1" eaLnBrk="1" hangingPunct="1">
              <a:lnSpc>
                <a:spcPct val="90000"/>
              </a:lnSpc>
            </a:pPr>
            <a:r>
              <a:rPr lang="en-US" sz="2000"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sz="2000" dirty="0">
                <a:latin typeface="Courier New" panose="02070309020205020404" pitchFamily="49" charset="0"/>
                <a:cs typeface="Courier New" panose="02070309020205020404" pitchFamily="49" charset="0"/>
              </a:rPr>
              <a:t>while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“Current time: “ &lt;&lt; time &lt;&lt; “ secs”;</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a:p>
            <a:pPr lvl="1" eaLnBrk="1" hangingPunct="1">
              <a:lnSpc>
                <a:spcPct val="90000"/>
              </a:lnSpc>
            </a:pPr>
            <a:r>
              <a:rPr lang="en-US" sz="2000" dirty="0">
                <a:latin typeface="Times New Roman" panose="02020603050405020304" pitchFamily="18" charset="0"/>
                <a:cs typeface="Times New Roman" panose="02020603050405020304" pitchFamily="18" charset="0"/>
              </a:rPr>
              <a:t>A perfectly legal C++ loop </a:t>
            </a:r>
            <a:r>
              <a:rPr lang="en-US" sz="2000" dirty="0">
                <a:latin typeface="Times New Roman" panose="02020603050405020304" pitchFamily="18" charset="0"/>
                <a:cs typeface="Times New Roman" panose="02020603050405020304" pitchFamily="18" charset="0"/>
                <a:sym typeface="Wingdings" pitchFamily="2" charset="2"/>
              </a:rPr>
              <a:t></a:t>
            </a:r>
            <a:r>
              <a:rPr lang="en-US" sz="2000" dirty="0">
                <a:latin typeface="Times New Roman" panose="02020603050405020304" pitchFamily="18" charset="0"/>
                <a:cs typeface="Times New Roman" panose="02020603050405020304" pitchFamily="18" charset="0"/>
              </a:rPr>
              <a:t> always infinite!</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Infinite loops can be desirable</a:t>
            </a:r>
          </a:p>
          <a:p>
            <a:pPr lvl="1" eaLnBrk="1" hangingPunct="1">
              <a:lnSpc>
                <a:spcPct val="90000"/>
              </a:lnSpc>
            </a:pPr>
            <a:r>
              <a:rPr lang="en-US" sz="2000" dirty="0">
                <a:latin typeface="Times New Roman" panose="02020603050405020304" pitchFamily="18" charset="0"/>
                <a:cs typeface="Times New Roman" panose="02020603050405020304" pitchFamily="18" charset="0"/>
              </a:rPr>
              <a:t>e.g., "Embedded Systems"</a:t>
            </a:r>
          </a:p>
        </p:txBody>
      </p:sp>
      <p:sp>
        <p:nvSpPr>
          <p:cNvPr id="8" name="Slide Number Placeholder 7"/>
          <p:cNvSpPr>
            <a:spLocks noGrp="1"/>
          </p:cNvSpPr>
          <p:nvPr>
            <p:ph type="sldNum" sz="quarter" idx="11"/>
          </p:nvPr>
        </p:nvSpPr>
        <p:spPr/>
        <p:txBody>
          <a:bodyPr/>
          <a:lstStyle/>
          <a:p>
            <a:pPr>
              <a:defRPr/>
            </a:pPr>
            <a:r>
              <a:rPr lang="en-US" sz="1800" dirty="0"/>
              <a:t>2-</a:t>
            </a:r>
            <a:fld id="{F5573A52-941B-404B-8BE2-AAACCEBF25AD}" type="slidenum">
              <a:rPr lang="en-US" sz="1800"/>
              <a:pPr>
                <a:defRPr/>
              </a:pPr>
              <a:t>44</a:t>
            </a:fld>
            <a:endParaRPr lang="en-US" sz="1100" dirty="0"/>
          </a:p>
        </p:txBody>
      </p:sp>
    </p:spTree>
    <p:extLst>
      <p:ext uri="{BB962C8B-B14F-4D97-AF65-F5344CB8AC3E}">
        <p14:creationId xmlns:p14="http://schemas.microsoft.com/office/powerpoint/2010/main" val="177600063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1066800" y="0"/>
            <a:ext cx="8077200" cy="1066800"/>
          </a:xfrm>
        </p:spPr>
        <p:txBody>
          <a:bodyPr/>
          <a:lstStyle/>
          <a:p>
            <a:pPr eaLnBrk="1" hangingPunct="1"/>
            <a:r>
              <a:rPr lang="en-US" sz="3600" dirty="0">
                <a:latin typeface="Times New Roman" panose="02020603050405020304" pitchFamily="18" charset="0"/>
                <a:cs typeface="Times New Roman" panose="02020603050405020304" pitchFamily="18" charset="0"/>
              </a:rPr>
              <a:t>The </a:t>
            </a:r>
            <a:r>
              <a:rPr lang="en-US" sz="3600" dirty="0">
                <a:latin typeface="Courier New" panose="02070309020205020404" pitchFamily="49" charset="0"/>
                <a:cs typeface="Courier New" panose="02070309020205020404" pitchFamily="49" charset="0"/>
              </a:rPr>
              <a:t>break</a:t>
            </a:r>
            <a:r>
              <a:rPr lang="en-US" sz="3600" dirty="0">
                <a:latin typeface="Times New Roman" panose="02020603050405020304" pitchFamily="18" charset="0"/>
                <a:cs typeface="Times New Roman" panose="02020603050405020304" pitchFamily="18" charset="0"/>
              </a:rPr>
              <a:t> and </a:t>
            </a:r>
            <a:r>
              <a:rPr lang="en-US" sz="3600" dirty="0">
                <a:latin typeface="Courier New" panose="02070309020205020404" pitchFamily="49" charset="0"/>
                <a:cs typeface="Courier New" panose="02070309020205020404" pitchFamily="49" charset="0"/>
              </a:rPr>
              <a:t>continue</a:t>
            </a:r>
            <a:r>
              <a:rPr lang="en-US" sz="3600" dirty="0">
                <a:latin typeface="Times New Roman" panose="02020603050405020304" pitchFamily="18" charset="0"/>
                <a:cs typeface="Times New Roman" panose="02020603050405020304" pitchFamily="18" charset="0"/>
              </a:rPr>
              <a:t> Statements</a:t>
            </a:r>
          </a:p>
        </p:txBody>
      </p:sp>
      <p:sp>
        <p:nvSpPr>
          <p:cNvPr id="92162" name="Rectangle 3"/>
          <p:cNvSpPr>
            <a:spLocks noGrp="1" noChangeArrowheads="1"/>
          </p:cNvSpPr>
          <p:nvPr>
            <p:ph idx="1"/>
          </p:nvPr>
        </p:nvSpPr>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Flow of Control</a:t>
            </a:r>
          </a:p>
          <a:p>
            <a:pPr lvl="1" eaLnBrk="1" hangingPunct="1">
              <a:lnSpc>
                <a:spcPct val="90000"/>
              </a:lnSpc>
              <a:spcBef>
                <a:spcPct val="25000"/>
              </a:spcBef>
            </a:pPr>
            <a:r>
              <a:rPr lang="en-US" sz="2000" dirty="0">
                <a:latin typeface="Times New Roman" panose="02020603050405020304" pitchFamily="18" charset="0"/>
                <a:cs typeface="Times New Roman" panose="02020603050405020304" pitchFamily="18" charset="0"/>
              </a:rPr>
              <a:t>Recall how loops provide "graceful" and clear flow of control in and out</a:t>
            </a:r>
          </a:p>
          <a:p>
            <a:pPr lvl="1" eaLnBrk="1" hangingPunct="1">
              <a:lnSpc>
                <a:spcPct val="90000"/>
              </a:lnSpc>
              <a:spcBef>
                <a:spcPct val="25000"/>
              </a:spcBef>
            </a:pPr>
            <a:r>
              <a:rPr lang="en-US" sz="2000" dirty="0">
                <a:latin typeface="Times New Roman" panose="02020603050405020304" pitchFamily="18" charset="0"/>
                <a:cs typeface="Times New Roman" panose="02020603050405020304" pitchFamily="18" charset="0"/>
              </a:rPr>
              <a:t>In RARE instances, can alter natural flow</a:t>
            </a:r>
          </a:p>
          <a:p>
            <a:pPr eaLnBrk="1" hangingPunct="1">
              <a:lnSpc>
                <a:spcPct val="90000"/>
              </a:lnSpc>
              <a:spcBef>
                <a:spcPct val="35000"/>
              </a:spcBef>
            </a:pPr>
            <a:r>
              <a:rPr lang="en-US" sz="2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break</a:t>
            </a:r>
            <a:r>
              <a:rPr lang="en-US" sz="2400" dirty="0">
                <a:latin typeface="Courier New" panose="02070309020205020404" pitchFamily="49" charset="0"/>
                <a:cs typeface="Courier New" panose="02070309020205020404" pitchFamily="49" charset="0"/>
              </a:rPr>
              <a:t>; </a:t>
            </a:r>
          </a:p>
          <a:p>
            <a:pPr lvl="1" eaLnBrk="1" hangingPunct="1">
              <a:lnSpc>
                <a:spcPct val="90000"/>
              </a:lnSpc>
              <a:spcBef>
                <a:spcPct val="25000"/>
              </a:spcBef>
            </a:pPr>
            <a:r>
              <a:rPr lang="en-US" sz="2000" dirty="0">
                <a:latin typeface="Times New Roman" panose="02020603050405020304" pitchFamily="18" charset="0"/>
                <a:cs typeface="Times New Roman" panose="02020603050405020304" pitchFamily="18" charset="0"/>
              </a:rPr>
              <a:t>Forces loop to exit immediately.</a:t>
            </a:r>
          </a:p>
          <a:p>
            <a:pPr eaLnBrk="1" hangingPunct="1">
              <a:lnSpc>
                <a:spcPct val="90000"/>
              </a:lnSpc>
              <a:spcBef>
                <a:spcPct val="35000"/>
              </a:spcBef>
            </a:pPr>
            <a:r>
              <a:rPr lang="en-US" sz="2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continue</a:t>
            </a:r>
            <a:r>
              <a:rPr lang="en-US" sz="2400" dirty="0">
                <a:latin typeface="Courier New" panose="02070309020205020404" pitchFamily="49" charset="0"/>
                <a:cs typeface="Courier New" panose="02070309020205020404" pitchFamily="49" charset="0"/>
              </a:rPr>
              <a:t>;</a:t>
            </a:r>
          </a:p>
          <a:p>
            <a:pPr lvl="1" eaLnBrk="1" hangingPunct="1">
              <a:lnSpc>
                <a:spcPct val="90000"/>
              </a:lnSpc>
              <a:spcBef>
                <a:spcPct val="25000"/>
              </a:spcBef>
            </a:pPr>
            <a:r>
              <a:rPr lang="en-US" sz="2000" dirty="0">
                <a:latin typeface="Times New Roman" panose="02020603050405020304" pitchFamily="18" charset="0"/>
                <a:cs typeface="Times New Roman" panose="02020603050405020304" pitchFamily="18" charset="0"/>
              </a:rPr>
              <a:t> Skips rest of loop body</a:t>
            </a:r>
          </a:p>
          <a:p>
            <a:pPr eaLnBrk="1" hangingPunct="1">
              <a:lnSpc>
                <a:spcPct val="90000"/>
              </a:lnSpc>
              <a:spcBef>
                <a:spcPct val="35000"/>
              </a:spcBef>
            </a:pPr>
            <a:r>
              <a:rPr lang="en-US" sz="2400" dirty="0">
                <a:latin typeface="Times New Roman" panose="02020603050405020304" pitchFamily="18" charset="0"/>
                <a:cs typeface="Times New Roman" panose="02020603050405020304" pitchFamily="18" charset="0"/>
              </a:rPr>
              <a:t>These statements violate natural flow</a:t>
            </a:r>
          </a:p>
          <a:p>
            <a:pPr lvl="1" eaLnBrk="1" hangingPunct="1">
              <a:lnSpc>
                <a:spcPct val="90000"/>
              </a:lnSpc>
              <a:spcBef>
                <a:spcPct val="25000"/>
              </a:spcBef>
            </a:pPr>
            <a:r>
              <a:rPr lang="en-US" sz="2000" dirty="0">
                <a:latin typeface="Times New Roman" panose="02020603050405020304" pitchFamily="18" charset="0"/>
                <a:cs typeface="Times New Roman" panose="02020603050405020304" pitchFamily="18" charset="0"/>
              </a:rPr>
              <a:t>Only used when absolutely necessary!</a:t>
            </a:r>
          </a:p>
        </p:txBody>
      </p:sp>
      <p:sp>
        <p:nvSpPr>
          <p:cNvPr id="8" name="Slide Number Placeholder 7"/>
          <p:cNvSpPr>
            <a:spLocks noGrp="1"/>
          </p:cNvSpPr>
          <p:nvPr>
            <p:ph type="sldNum" sz="quarter" idx="11"/>
          </p:nvPr>
        </p:nvSpPr>
        <p:spPr/>
        <p:txBody>
          <a:bodyPr/>
          <a:lstStyle/>
          <a:p>
            <a:pPr>
              <a:defRPr/>
            </a:pPr>
            <a:r>
              <a:rPr lang="en-US" sz="1800" dirty="0"/>
              <a:t>2-</a:t>
            </a:r>
            <a:fld id="{8DC9E0E5-2397-4440-9FB2-DE7E7B2E76F9}" type="slidenum">
              <a:rPr lang="en-US" sz="1800"/>
              <a:pPr>
                <a:defRPr/>
              </a:pPr>
              <a:t>45</a:t>
            </a:fld>
            <a:endParaRPr lang="en-US" sz="1800" dirty="0"/>
          </a:p>
        </p:txBody>
      </p:sp>
    </p:spTree>
    <p:extLst>
      <p:ext uri="{BB962C8B-B14F-4D97-AF65-F5344CB8AC3E}">
        <p14:creationId xmlns:p14="http://schemas.microsoft.com/office/powerpoint/2010/main" val="272585601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Nested Loops</a:t>
            </a:r>
          </a:p>
        </p:txBody>
      </p:sp>
      <p:sp>
        <p:nvSpPr>
          <p:cNvPr id="94210" name="Rectangle 3"/>
          <p:cNvSpPr>
            <a:spLocks noGrp="1" noChangeArrowheads="1"/>
          </p:cNvSpPr>
          <p:nvPr>
            <p:ph idx="1"/>
          </p:nvPr>
        </p:nvSpPr>
        <p:spPr/>
        <p:txBody>
          <a:bodyPr/>
          <a:lstStyle/>
          <a:p>
            <a:pPr eaLnBrk="1" hangingPunct="1">
              <a:lnSpc>
                <a:spcPct val="90000"/>
              </a:lnSpc>
              <a:spcBef>
                <a:spcPct val="40000"/>
              </a:spcBef>
            </a:pPr>
            <a:r>
              <a:rPr lang="en-US" sz="2400" dirty="0">
                <a:latin typeface="Times New Roman" panose="02020603050405020304" pitchFamily="18" charset="0"/>
                <a:cs typeface="Times New Roman" panose="02020603050405020304" pitchFamily="18" charset="0"/>
              </a:rPr>
              <a:t>Recall: ANY valid C++ statements can be inside body of loop</a:t>
            </a:r>
          </a:p>
          <a:p>
            <a:pPr eaLnBrk="1" hangingPunct="1">
              <a:lnSpc>
                <a:spcPct val="90000"/>
              </a:lnSpc>
              <a:spcBef>
                <a:spcPct val="40000"/>
              </a:spcBef>
            </a:pPr>
            <a:r>
              <a:rPr lang="en-US" sz="2400" dirty="0">
                <a:latin typeface="Times New Roman" panose="02020603050405020304" pitchFamily="18" charset="0"/>
                <a:cs typeface="Times New Roman" panose="02020603050405020304" pitchFamily="18" charset="0"/>
              </a:rPr>
              <a:t>This includes additional loop statements!</a:t>
            </a:r>
          </a:p>
          <a:p>
            <a:pPr lvl="1" eaLnBrk="1" hangingPunct="1">
              <a:lnSpc>
                <a:spcPct val="90000"/>
              </a:lnSpc>
            </a:pPr>
            <a:r>
              <a:rPr lang="en-US" sz="2000" dirty="0">
                <a:latin typeface="Times New Roman" panose="02020603050405020304" pitchFamily="18" charset="0"/>
                <a:cs typeface="Times New Roman" panose="02020603050405020304" pitchFamily="18" charset="0"/>
              </a:rPr>
              <a:t>Called </a:t>
            </a:r>
            <a:r>
              <a:rPr lang="en-US" sz="2000" dirty="0">
                <a:solidFill>
                  <a:srgbClr val="FF0000"/>
                </a:solidFill>
                <a:latin typeface="Times New Roman" panose="02020603050405020304" pitchFamily="18" charset="0"/>
                <a:cs typeface="Times New Roman" panose="02020603050405020304" pitchFamily="18" charset="0"/>
              </a:rPr>
              <a:t>"nested loops"</a:t>
            </a:r>
          </a:p>
          <a:p>
            <a:pPr eaLnBrk="1" hangingPunct="1">
              <a:lnSpc>
                <a:spcPct val="90000"/>
              </a:lnSpc>
              <a:spcBef>
                <a:spcPct val="40000"/>
              </a:spcBef>
            </a:pPr>
            <a:r>
              <a:rPr lang="en-US" sz="2400" dirty="0">
                <a:latin typeface="Times New Roman" panose="02020603050405020304" pitchFamily="18" charset="0"/>
                <a:cs typeface="Times New Roman" panose="02020603050405020304" pitchFamily="18" charset="0"/>
              </a:rPr>
              <a:t>Requires careful indenting:</a:t>
            </a:r>
            <a:br>
              <a:rPr lang="en-US" sz="2400" dirty="0">
                <a:latin typeface="Times New Roman" panose="02020603050405020304" pitchFamily="18" charset="0"/>
                <a:cs typeface="Times New Roman" panose="02020603050405020304" pitchFamily="18" charset="0"/>
              </a:rPr>
            </a:br>
            <a:r>
              <a:rPr lang="en-US" sz="2400" dirty="0">
                <a:latin typeface="Courier New" panose="02070309020205020404" pitchFamily="49" charset="0"/>
                <a:cs typeface="Courier New" panose="02070309020205020404" pitchFamily="49" charset="0"/>
              </a:rPr>
              <a:t>for (outer=0; outer&lt;5; outer++)</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(inner=7; inner&gt;2; inner--)</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cout</a:t>
            </a:r>
            <a:r>
              <a:rPr lang="en-US" sz="2400" dirty="0">
                <a:latin typeface="Courier New" panose="02070309020205020404" pitchFamily="49" charset="0"/>
                <a:cs typeface="Courier New" panose="02070309020205020404" pitchFamily="49" charset="0"/>
              </a:rPr>
              <a:t> &lt;&lt; outer &lt;&lt; inner;</a:t>
            </a:r>
          </a:p>
          <a:p>
            <a:pPr lvl="1" eaLnBrk="1" hangingPunct="1">
              <a:lnSpc>
                <a:spcPct val="90000"/>
              </a:lnSpc>
            </a:pPr>
            <a:r>
              <a:rPr lang="en-US" sz="2000" dirty="0">
                <a:latin typeface="Times New Roman" panose="02020603050405020304" pitchFamily="18" charset="0"/>
                <a:cs typeface="Times New Roman" panose="02020603050405020304" pitchFamily="18" charset="0"/>
              </a:rPr>
              <a:t>Notice no </a:t>
            </a:r>
            <a:r>
              <a:rPr lang="en-US" sz="2000" dirty="0">
                <a:latin typeface="Courier New" panose="02070309020205020404" pitchFamily="49" charset="0"/>
                <a:cs typeface="Courier New" panose="02070309020205020404" pitchFamily="49" charset="0"/>
              </a:rPr>
              <a:t>{ }</a:t>
            </a:r>
            <a:r>
              <a:rPr lang="en-US" sz="2000" dirty="0">
                <a:latin typeface="Times New Roman" panose="02020603050405020304" pitchFamily="18" charset="0"/>
                <a:cs typeface="Times New Roman" panose="02020603050405020304" pitchFamily="18" charset="0"/>
              </a:rPr>
              <a:t> since each body is one statement</a:t>
            </a:r>
          </a:p>
          <a:p>
            <a:pPr lvl="1" eaLnBrk="1" hangingPunct="1">
              <a:lnSpc>
                <a:spcPct val="90000"/>
              </a:lnSpc>
            </a:pPr>
            <a:r>
              <a:rPr lang="en-US" sz="2000" dirty="0">
                <a:latin typeface="Times New Roman" panose="02020603050405020304" pitchFamily="18" charset="0"/>
                <a:cs typeface="Times New Roman" panose="02020603050405020304" pitchFamily="18" charset="0"/>
              </a:rPr>
              <a:t>Good style dictates we use </a:t>
            </a:r>
            <a:r>
              <a:rPr lang="en-US" sz="2000" dirty="0">
                <a:latin typeface="Courier New" panose="02070309020205020404" pitchFamily="49" charset="0"/>
                <a:cs typeface="Courier New" panose="02070309020205020404" pitchFamily="49" charset="0"/>
              </a:rPr>
              <a:t>{ } </a:t>
            </a:r>
            <a:r>
              <a:rPr lang="en-US" sz="2000" dirty="0">
                <a:latin typeface="Times New Roman" panose="02020603050405020304" pitchFamily="18" charset="0"/>
                <a:cs typeface="Times New Roman" panose="02020603050405020304" pitchFamily="18" charset="0"/>
              </a:rPr>
              <a:t>anyway</a:t>
            </a:r>
          </a:p>
        </p:txBody>
      </p:sp>
      <p:sp>
        <p:nvSpPr>
          <p:cNvPr id="8" name="Slide Number Placeholder 7"/>
          <p:cNvSpPr>
            <a:spLocks noGrp="1"/>
          </p:cNvSpPr>
          <p:nvPr>
            <p:ph type="sldNum" sz="quarter" idx="11"/>
          </p:nvPr>
        </p:nvSpPr>
        <p:spPr/>
        <p:txBody>
          <a:bodyPr/>
          <a:lstStyle/>
          <a:p>
            <a:pPr>
              <a:defRPr/>
            </a:pPr>
            <a:r>
              <a:rPr lang="en-US" sz="1800" dirty="0"/>
              <a:t>2-</a:t>
            </a:r>
            <a:fld id="{A74008BF-DCE1-4EF5-B0BD-D0D926E3DEA0}" type="slidenum">
              <a:rPr lang="en-US" sz="1800"/>
              <a:pPr>
                <a:defRPr/>
              </a:pPr>
              <a:t>46</a:t>
            </a:fld>
            <a:endParaRPr lang="en-US" sz="1800" dirty="0"/>
          </a:p>
        </p:txBody>
      </p:sp>
    </p:spTree>
    <p:extLst>
      <p:ext uri="{BB962C8B-B14F-4D97-AF65-F5344CB8AC3E}">
        <p14:creationId xmlns:p14="http://schemas.microsoft.com/office/powerpoint/2010/main" val="83490612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1066800" y="0"/>
            <a:ext cx="8077200" cy="1066800"/>
          </a:xfrm>
        </p:spPr>
        <p:txBody>
          <a:bodyPr/>
          <a:lstStyle/>
          <a:p>
            <a:r>
              <a:rPr lang="en-US" dirty="0">
                <a:latin typeface="Times New Roman" panose="02020603050405020304" pitchFamily="18" charset="0"/>
                <a:cs typeface="Times New Roman" panose="02020603050405020304" pitchFamily="18" charset="0"/>
              </a:rPr>
              <a:t>Introduction to File Input</a:t>
            </a:r>
          </a:p>
        </p:txBody>
      </p:sp>
      <p:sp>
        <p:nvSpPr>
          <p:cNvPr id="96258"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We can use </a:t>
            </a:r>
            <a:r>
              <a:rPr lang="en-US" sz="2400" dirty="0" err="1">
                <a:latin typeface="Courier New" panose="02070309020205020404" pitchFamily="49" charset="0"/>
                <a:cs typeface="Courier New" panose="02070309020205020404" pitchFamily="49" charset="0"/>
              </a:rPr>
              <a:t>cin</a:t>
            </a:r>
            <a:r>
              <a:rPr lang="en-US" sz="2400" dirty="0">
                <a:latin typeface="Times New Roman" panose="02020603050405020304" pitchFamily="18" charset="0"/>
                <a:cs typeface="Times New Roman" panose="02020603050405020304" pitchFamily="18" charset="0"/>
              </a:rPr>
              <a:t> to read from a file in a manner very similar to reading </a:t>
            </a:r>
            <a:r>
              <a:rPr lang="en-US" sz="2400" dirty="0">
                <a:solidFill>
                  <a:srgbClr val="FF0000"/>
                </a:solidFill>
                <a:latin typeface="Times New Roman" panose="02020603050405020304" pitchFamily="18" charset="0"/>
                <a:cs typeface="Times New Roman" panose="02020603050405020304" pitchFamily="18" charset="0"/>
              </a:rPr>
              <a:t>from the keyboard</a:t>
            </a:r>
          </a:p>
          <a:p>
            <a:r>
              <a:rPr lang="en-US" sz="2400" dirty="0">
                <a:latin typeface="Times New Roman" panose="02020603050405020304" pitchFamily="18" charset="0"/>
                <a:cs typeface="Times New Roman" panose="02020603050405020304" pitchFamily="18" charset="0"/>
              </a:rPr>
              <a:t>Only an introduction is given here, more details are in chapter 12</a:t>
            </a:r>
          </a:p>
          <a:p>
            <a:pPr lvl="1"/>
            <a:r>
              <a:rPr lang="en-US" sz="2000" dirty="0">
                <a:latin typeface="Times New Roman" panose="02020603050405020304" pitchFamily="18" charset="0"/>
                <a:cs typeface="Times New Roman" panose="02020603050405020304" pitchFamily="18" charset="0"/>
              </a:rPr>
              <a:t>Just enough so </a:t>
            </a:r>
            <a:r>
              <a:rPr lang="en-US" sz="2000" dirty="0">
                <a:solidFill>
                  <a:srgbClr val="FF0000"/>
                </a:solidFill>
                <a:latin typeface="Times New Roman" panose="02020603050405020304" pitchFamily="18" charset="0"/>
                <a:cs typeface="Times New Roman" panose="02020603050405020304" pitchFamily="18" charset="0"/>
              </a:rPr>
              <a:t>you can read from text files </a:t>
            </a:r>
            <a:r>
              <a:rPr lang="en-US" sz="2000" dirty="0">
                <a:latin typeface="Times New Roman" panose="02020603050405020304" pitchFamily="18" charset="0"/>
                <a:cs typeface="Times New Roman" panose="02020603050405020304" pitchFamily="18" charset="0"/>
              </a:rPr>
              <a:t>and process larger amounts of data that would be too much work to type in</a:t>
            </a:r>
          </a:p>
        </p:txBody>
      </p:sp>
      <p:sp>
        <p:nvSpPr>
          <p:cNvPr id="4" name="Slide Number Placeholder 3"/>
          <p:cNvSpPr>
            <a:spLocks noGrp="1"/>
          </p:cNvSpPr>
          <p:nvPr>
            <p:ph type="sldNum" sz="quarter" idx="11"/>
          </p:nvPr>
        </p:nvSpPr>
        <p:spPr/>
        <p:txBody>
          <a:bodyPr/>
          <a:lstStyle/>
          <a:p>
            <a:pPr>
              <a:defRPr/>
            </a:pPr>
            <a:r>
              <a:rPr lang="en-US" sz="1800" dirty="0"/>
              <a:t>2-</a:t>
            </a:r>
            <a:fld id="{5FFD0C15-5F69-4880-8A7B-B05A82A86245}" type="slidenum">
              <a:rPr lang="en-US" sz="1800" smtClean="0"/>
              <a:pPr>
                <a:defRPr/>
              </a:pPr>
              <a:t>47</a:t>
            </a:fld>
            <a:endParaRPr lang="en-US" sz="1800" dirty="0"/>
          </a:p>
        </p:txBody>
      </p:sp>
    </p:spTree>
    <p:extLst>
      <p:ext uri="{BB962C8B-B14F-4D97-AF65-F5344CB8AC3E}">
        <p14:creationId xmlns:p14="http://schemas.microsoft.com/office/powerpoint/2010/main" val="3966309173"/>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1066800" y="0"/>
            <a:ext cx="8077200" cy="1066800"/>
          </a:xfrm>
        </p:spPr>
        <p:txBody>
          <a:bodyPr/>
          <a:lstStyle/>
          <a:p>
            <a:r>
              <a:rPr lang="en-US" dirty="0">
                <a:latin typeface="Times New Roman" panose="02020603050405020304" pitchFamily="18" charset="0"/>
                <a:cs typeface="Times New Roman" panose="02020603050405020304" pitchFamily="18" charset="0"/>
              </a:rPr>
              <a:t>Opening a Text File</a:t>
            </a:r>
          </a:p>
        </p:txBody>
      </p:sp>
      <p:sp>
        <p:nvSpPr>
          <p:cNvPr id="97282" name="Content Placeholder 2"/>
          <p:cNvSpPr>
            <a:spLocks noGrp="1"/>
          </p:cNvSpPr>
          <p:nvPr>
            <p:ph idx="1"/>
          </p:nvPr>
        </p:nvSpPr>
        <p:spPr>
          <a:xfrm>
            <a:off x="381000" y="1219200"/>
            <a:ext cx="8229600" cy="4525963"/>
          </a:xfrm>
        </p:spPr>
        <p:txBody>
          <a:bodyPr/>
          <a:lstStyle/>
          <a:p>
            <a:r>
              <a:rPr lang="en-US" sz="2400" dirty="0">
                <a:latin typeface="Times New Roman" panose="02020603050405020304" pitchFamily="18" charset="0"/>
                <a:cs typeface="Times New Roman" panose="02020603050405020304" pitchFamily="18" charset="0"/>
              </a:rPr>
              <a:t>Add at the top</a:t>
            </a:r>
          </a:p>
          <a:p>
            <a:pPr marL="457200" lvl="1" indent="0">
              <a:buFont typeface="Arial" charset="0"/>
              <a:buNone/>
            </a:pPr>
            <a:r>
              <a:rPr lang="en-US" sz="18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fstream</a:t>
            </a:r>
            <a:r>
              <a:rPr lang="en-US" sz="2000" dirty="0">
                <a:latin typeface="Courier New" panose="02070309020205020404" pitchFamily="49" charset="0"/>
                <a:cs typeface="Courier New" panose="02070309020205020404" pitchFamily="49" charset="0"/>
              </a:rPr>
              <a:t>&gt;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using namespace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p>
          <a:p>
            <a:r>
              <a:rPr lang="en-US" sz="2400" dirty="0">
                <a:latin typeface="Times New Roman" panose="02020603050405020304" pitchFamily="18" charset="0"/>
                <a:cs typeface="Times New Roman" panose="02020603050405020304" pitchFamily="18" charset="0"/>
              </a:rPr>
              <a:t>You can then declare an </a:t>
            </a:r>
            <a:r>
              <a:rPr lang="en-US" sz="2400" dirty="0">
                <a:solidFill>
                  <a:srgbClr val="FF0000"/>
                </a:solidFill>
                <a:latin typeface="Times New Roman" panose="02020603050405020304" pitchFamily="18" charset="0"/>
                <a:cs typeface="Times New Roman" panose="02020603050405020304" pitchFamily="18" charset="0"/>
              </a:rPr>
              <a:t>input stream </a:t>
            </a:r>
            <a:r>
              <a:rPr lang="en-US" sz="2400" dirty="0">
                <a:latin typeface="Times New Roman" panose="02020603050405020304" pitchFamily="18" charset="0"/>
                <a:cs typeface="Times New Roman" panose="02020603050405020304" pitchFamily="18" charset="0"/>
              </a:rPr>
              <a:t>just as you would declare any other variable.</a:t>
            </a:r>
          </a:p>
          <a:p>
            <a:pPr marL="457200" lvl="1" indent="0">
              <a:buFont typeface="Arial" charset="0"/>
              <a:buNone/>
            </a:pPr>
            <a:r>
              <a:rPr lang="en-US" sz="1800" dirty="0">
                <a:latin typeface="Times New Roman" panose="02020603050405020304" pitchFamily="18" charset="0"/>
                <a:cs typeface="Times New Roman" panose="02020603050405020304" pitchFamily="18" charset="0"/>
              </a:rPr>
              <a:t>	</a:t>
            </a:r>
            <a:r>
              <a:rPr lang="en-US" sz="2000" b="1"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ifstream</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b="1" i="1" dirty="0" err="1">
                <a:solidFill>
                  <a:schemeClr val="accent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inputStream</a:t>
            </a:r>
            <a:r>
              <a:rPr lang="en-US" sz="2000" dirty="0">
                <a:latin typeface="Courier New" panose="02070309020205020404" pitchFamily="49" charset="0"/>
                <a:cs typeface="Courier New" panose="02070309020205020404" pitchFamily="49" charset="0"/>
              </a:rPr>
              <a:t>;</a:t>
            </a:r>
          </a:p>
          <a:p>
            <a:r>
              <a:rPr lang="en-US" sz="2400" dirty="0">
                <a:latin typeface="Times New Roman" panose="02020603050405020304" pitchFamily="18" charset="0"/>
                <a:cs typeface="Times New Roman" panose="02020603050405020304" pitchFamily="18" charset="0"/>
              </a:rPr>
              <a:t>Next you must connect the </a:t>
            </a:r>
            <a:r>
              <a:rPr lang="en-US" sz="2400" dirty="0" err="1">
                <a:latin typeface="Times New Roman" panose="02020603050405020304" pitchFamily="18" charset="0"/>
                <a:cs typeface="Times New Roman" panose="02020603050405020304" pitchFamily="18" charset="0"/>
              </a:rPr>
              <a:t>inputStream</a:t>
            </a:r>
            <a:r>
              <a:rPr lang="en-US" sz="2400" dirty="0">
                <a:latin typeface="Times New Roman" panose="02020603050405020304" pitchFamily="18" charset="0"/>
                <a:cs typeface="Times New Roman" panose="02020603050405020304" pitchFamily="18" charset="0"/>
              </a:rPr>
              <a:t> variable to a text file on the disk.</a:t>
            </a:r>
          </a:p>
          <a:p>
            <a:pPr marL="457200" lvl="1" indent="0">
              <a:buFont typeface="Arial" charset="0"/>
              <a:buNone/>
            </a:pPr>
            <a:r>
              <a:rPr lang="en-US" sz="2000" dirty="0">
                <a:latin typeface="Times New Roman" panose="02020603050405020304" pitchFamily="18" charset="0"/>
                <a:cs typeface="Times New Roman" panose="02020603050405020304" pitchFamily="18" charset="0"/>
              </a:rPr>
              <a:t>	</a:t>
            </a:r>
            <a:r>
              <a:rPr lang="en-US" sz="2000" b="1" i="1" dirty="0" err="1">
                <a:solidFill>
                  <a:schemeClr val="accent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inputStream</a:t>
            </a:r>
            <a:r>
              <a:rPr lang="en-US" sz="2000" dirty="0" err="1">
                <a:latin typeface="Courier New" panose="02070309020205020404" pitchFamily="49" charset="0"/>
                <a:cs typeface="Courier New" panose="02070309020205020404" pitchFamily="49" charset="0"/>
              </a:rPr>
              <a:t>.</a:t>
            </a:r>
            <a:r>
              <a:rPr lang="en-US" sz="2000" dirty="0" err="1">
                <a:effectLst>
                  <a:glow rad="139700">
                    <a:schemeClr val="accent6">
                      <a:satMod val="175000"/>
                      <a:alpha val="40000"/>
                    </a:schemeClr>
                  </a:glow>
                </a:effectLst>
                <a:latin typeface="Courier New" panose="02070309020205020404" pitchFamily="49" charset="0"/>
                <a:cs typeface="Courier New" panose="02070309020205020404" pitchFamily="49" charset="0"/>
              </a:rPr>
              <a:t>open</a:t>
            </a:r>
            <a:r>
              <a:rPr lang="en-US" sz="2000" dirty="0">
                <a:latin typeface="Courier New" panose="02070309020205020404" pitchFamily="49" charset="0"/>
                <a:cs typeface="Courier New" panose="02070309020205020404" pitchFamily="49" charset="0"/>
              </a:rPr>
              <a:t>(“level1.txt");</a:t>
            </a:r>
          </a:p>
          <a:p>
            <a:r>
              <a:rPr lang="en-US" sz="2400" dirty="0">
                <a:latin typeface="Times New Roman" panose="02020603050405020304" pitchFamily="18" charset="0"/>
                <a:cs typeface="Times New Roman" panose="02020603050405020304" pitchFamily="18" charset="0"/>
              </a:rPr>
              <a:t>The “filename.txt” is the pathname to a text file or a file in the current directory</a:t>
            </a:r>
          </a:p>
        </p:txBody>
      </p:sp>
      <p:sp>
        <p:nvSpPr>
          <p:cNvPr id="4" name="Slide Number Placeholder 3"/>
          <p:cNvSpPr>
            <a:spLocks noGrp="1"/>
          </p:cNvSpPr>
          <p:nvPr>
            <p:ph type="sldNum" sz="quarter" idx="11"/>
          </p:nvPr>
        </p:nvSpPr>
        <p:spPr/>
        <p:txBody>
          <a:bodyPr/>
          <a:lstStyle/>
          <a:p>
            <a:pPr>
              <a:defRPr/>
            </a:pPr>
            <a:r>
              <a:rPr lang="en-US" sz="1800" dirty="0"/>
              <a:t>2-</a:t>
            </a:r>
            <a:fld id="{7964090B-C968-49B0-80FF-2FFF1BFB17B8}" type="slidenum">
              <a:rPr lang="en-US" sz="1800" smtClean="0"/>
              <a:pPr>
                <a:defRPr/>
              </a:pPr>
              <a:t>48</a:t>
            </a:fld>
            <a:endParaRPr lang="en-US" sz="1800" dirty="0"/>
          </a:p>
        </p:txBody>
      </p:sp>
    </p:spTree>
    <p:extLst>
      <p:ext uri="{BB962C8B-B14F-4D97-AF65-F5344CB8AC3E}">
        <p14:creationId xmlns:p14="http://schemas.microsoft.com/office/powerpoint/2010/main" val="1550218599"/>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1066800" y="0"/>
            <a:ext cx="8077200" cy="1066800"/>
          </a:xfrm>
        </p:spPr>
        <p:txBody>
          <a:bodyPr/>
          <a:lstStyle/>
          <a:p>
            <a:r>
              <a:rPr lang="en-US" dirty="0">
                <a:latin typeface="Times New Roman" panose="02020603050405020304" pitchFamily="18" charset="0"/>
                <a:cs typeface="Times New Roman" panose="02020603050405020304" pitchFamily="18" charset="0"/>
              </a:rPr>
              <a:t>Reading from a Text File</a:t>
            </a:r>
          </a:p>
        </p:txBody>
      </p:sp>
      <p:sp>
        <p:nvSpPr>
          <p:cNvPr id="3" name="Content Placeholder 2"/>
          <p:cNvSpPr>
            <a:spLocks noGrp="1"/>
          </p:cNvSpPr>
          <p:nvPr>
            <p:ph idx="1"/>
          </p:nvPr>
        </p:nvSpPr>
        <p:spPr/>
        <p:txBody>
          <a:bodyPr/>
          <a:lstStyle/>
          <a:p>
            <a:pPr>
              <a:defRPr/>
            </a:pPr>
            <a:r>
              <a:rPr lang="en-US" sz="2400" dirty="0">
                <a:latin typeface="Times New Roman" panose="02020603050405020304" pitchFamily="18" charset="0"/>
                <a:cs typeface="Times New Roman" panose="02020603050405020304" pitchFamily="18" charset="0"/>
              </a:rPr>
              <a:t>Use</a:t>
            </a:r>
          </a:p>
          <a:p>
            <a:pPr marL="457200" lvl="1" indent="0">
              <a:buFont typeface="Arial" charset="0"/>
              <a:buNone/>
              <a:defRPr/>
            </a:pPr>
            <a:r>
              <a:rPr lang="en-US" sz="2000" dirty="0">
                <a:latin typeface="Times New Roman" panose="02020603050405020304" pitchFamily="18" charset="0"/>
                <a:cs typeface="Times New Roman" panose="02020603050405020304" pitchFamily="18" charset="0"/>
              </a:rPr>
              <a:t>	</a:t>
            </a:r>
            <a:r>
              <a:rPr lang="en-US" sz="2000" dirty="0" err="1">
                <a:effectLst>
                  <a:glow rad="228600">
                    <a:schemeClr val="accent6">
                      <a:satMod val="175000"/>
                      <a:alpha val="40000"/>
                    </a:schemeClr>
                  </a:glow>
                </a:effectLst>
                <a:latin typeface="Courier New" panose="02070309020205020404" pitchFamily="49" charset="0"/>
                <a:cs typeface="Courier New" panose="02070309020205020404" pitchFamily="49" charset="0"/>
              </a:rPr>
              <a:t>inputStream</a:t>
            </a:r>
            <a:r>
              <a:rPr lang="en-US" sz="2000" dirty="0">
                <a:effectLst>
                  <a:glow rad="228600">
                    <a:schemeClr val="accent6">
                      <a:satMod val="175000"/>
                      <a:alpha val="40000"/>
                    </a:schemeClr>
                  </a:glow>
                </a:effectLst>
                <a:latin typeface="Courier New" panose="02070309020205020404" pitchFamily="49" charset="0"/>
                <a:cs typeface="Courier New" panose="02070309020205020404" pitchFamily="49" charset="0"/>
              </a:rPr>
              <a:t> &gt;&gt; HP;</a:t>
            </a:r>
          </a:p>
          <a:p>
            <a:pPr>
              <a:defRPr/>
            </a:pPr>
            <a:r>
              <a:rPr lang="en-US" sz="2400" dirty="0">
                <a:latin typeface="Times New Roman" panose="02020603050405020304" pitchFamily="18" charset="0"/>
                <a:cs typeface="Times New Roman" panose="02020603050405020304" pitchFamily="18" charset="0"/>
              </a:rPr>
              <a:t>The result is the same as using </a:t>
            </a:r>
            <a:r>
              <a:rPr lang="en-US" sz="2000" dirty="0" err="1">
                <a:latin typeface="Courier New" panose="02070309020205020404" pitchFamily="49" charset="0"/>
                <a:cs typeface="Courier New" panose="02070309020205020404" pitchFamily="49" charset="0"/>
              </a:rPr>
              <a:t>cin</a:t>
            </a:r>
            <a:r>
              <a:rPr lang="en-US" sz="2000" dirty="0">
                <a:latin typeface="Courier New" panose="02070309020205020404" pitchFamily="49" charset="0"/>
                <a:cs typeface="Courier New" panose="02070309020205020404" pitchFamily="49" charset="0"/>
              </a:rPr>
              <a:t> &gt;&gt; </a:t>
            </a:r>
            <a:r>
              <a:rPr lang="en-US" altLang="zh-TW" sz="2000" dirty="0">
                <a:latin typeface="Courier New" panose="02070309020205020404" pitchFamily="49" charset="0"/>
                <a:cs typeface="Courier New" panose="02070309020205020404" pitchFamily="49" charset="0"/>
              </a:rPr>
              <a:t>HP</a:t>
            </a:r>
            <a:r>
              <a:rPr lang="en-US" sz="2000"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except the input is coming from the text file and not the keyboard</a:t>
            </a:r>
          </a:p>
          <a:p>
            <a:pPr>
              <a:defRPr/>
            </a:pPr>
            <a:r>
              <a:rPr lang="en-US" sz="2400" dirty="0">
                <a:latin typeface="Times New Roman" panose="02020603050405020304" pitchFamily="18" charset="0"/>
                <a:cs typeface="Times New Roman" panose="02020603050405020304" pitchFamily="18" charset="0"/>
              </a:rPr>
              <a:t>When done with the file close it with</a:t>
            </a:r>
          </a:p>
          <a:p>
            <a:pPr marL="0" indent="0">
              <a:buFont typeface="Arial" charset="0"/>
              <a:buNone/>
              <a:defRPr/>
            </a:pPr>
            <a:r>
              <a:rPr lang="en-US" sz="2400" dirty="0">
                <a:latin typeface="Times New Roman" panose="02020603050405020304" pitchFamily="18" charset="0"/>
                <a:cs typeface="Times New Roman" panose="02020603050405020304" pitchFamily="18" charset="0"/>
              </a:rPr>
              <a:t>	</a:t>
            </a:r>
            <a:r>
              <a:rPr lang="en-US" sz="2000" dirty="0" err="1">
                <a:latin typeface="Courier New" panose="02070309020205020404" pitchFamily="49" charset="0"/>
                <a:cs typeface="Courier New" panose="02070309020205020404" pitchFamily="49" charset="0"/>
              </a:rPr>
              <a:t>inputStream.close</a:t>
            </a:r>
            <a:r>
              <a:rPr lang="en-US" sz="20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pPr>
              <a:defRPr/>
            </a:pPr>
            <a:r>
              <a:rPr lang="en-US" sz="1800" dirty="0"/>
              <a:t>2-</a:t>
            </a:r>
            <a:fld id="{AC945EFB-12AD-4251-B75F-5CB2FF22D0B6}" type="slidenum">
              <a:rPr lang="en-US" sz="1800" smtClean="0"/>
              <a:pPr>
                <a:defRPr/>
              </a:pPr>
              <a:t>49</a:t>
            </a:fld>
            <a:endParaRPr lang="en-US" sz="1800" dirty="0"/>
          </a:p>
        </p:txBody>
      </p:sp>
    </p:spTree>
    <p:extLst>
      <p:ext uri="{BB962C8B-B14F-4D97-AF65-F5344CB8AC3E}">
        <p14:creationId xmlns:p14="http://schemas.microsoft.com/office/powerpoint/2010/main" val="28678616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1066800" y="41275"/>
            <a:ext cx="7848600" cy="1025525"/>
          </a:xfrm>
        </p:spPr>
        <p:txBody>
          <a:bodyPr rtlCol="0">
            <a:noAutofit/>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Boolean Expressions: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Display 2.1</a:t>
            </a:r>
            <a:r>
              <a:rPr lang="en-US" dirty="0">
                <a:latin typeface="Times New Roman" panose="02020603050405020304" pitchFamily="18" charset="0"/>
                <a:cs typeface="Times New Roman" panose="02020603050405020304" pitchFamily="18" charset="0"/>
              </a:rPr>
              <a:t>  Comparison Operators</a:t>
            </a:r>
          </a:p>
        </p:txBody>
      </p:sp>
      <p:sp>
        <p:nvSpPr>
          <p:cNvPr id="18434" name="Rectangle 3"/>
          <p:cNvSpPr>
            <a:spLocks noGrp="1" noChangeArrowheads="1"/>
          </p:cNvSpPr>
          <p:nvPr>
            <p:ph idx="1"/>
          </p:nvPr>
        </p:nvSpPr>
        <p:spPr/>
        <p:txBody>
          <a:bodyPr/>
          <a:lstStyle/>
          <a:p>
            <a:pPr eaLnBrk="1" hangingPunct="1"/>
            <a:r>
              <a:rPr lang="en-US" sz="2400" dirty="0">
                <a:latin typeface="Times New Roman" panose="02020603050405020304" pitchFamily="18" charset="0"/>
                <a:cs typeface="Times New Roman" panose="02020603050405020304" pitchFamily="18" charset="0"/>
              </a:rPr>
              <a:t>Logical Operators</a:t>
            </a:r>
          </a:p>
          <a:p>
            <a:pPr lvl="1" eaLnBrk="1" hangingPunct="1"/>
            <a:r>
              <a:rPr lang="en-US" sz="2000" dirty="0">
                <a:latin typeface="Times New Roman" panose="02020603050405020304" pitchFamily="18" charset="0"/>
                <a:cs typeface="Times New Roman" panose="02020603050405020304" pitchFamily="18" charset="0"/>
              </a:rPr>
              <a:t>Logical AND  (&amp;&amp;)</a:t>
            </a:r>
          </a:p>
          <a:p>
            <a:pPr lvl="1" eaLnBrk="1" hangingPunct="1"/>
            <a:r>
              <a:rPr lang="en-US" sz="2000" dirty="0">
                <a:latin typeface="Times New Roman" panose="02020603050405020304" pitchFamily="18" charset="0"/>
                <a:cs typeface="Times New Roman" panose="02020603050405020304" pitchFamily="18" charset="0"/>
              </a:rPr>
              <a:t>Logical OR (||)</a:t>
            </a:r>
          </a:p>
        </p:txBody>
      </p:sp>
      <p:sp>
        <p:nvSpPr>
          <p:cNvPr id="9" name="Slide Number Placeholder 8"/>
          <p:cNvSpPr>
            <a:spLocks noGrp="1"/>
          </p:cNvSpPr>
          <p:nvPr>
            <p:ph type="sldNum" sz="quarter" idx="11"/>
          </p:nvPr>
        </p:nvSpPr>
        <p:spPr/>
        <p:txBody>
          <a:bodyPr/>
          <a:lstStyle/>
          <a:p>
            <a:pPr>
              <a:defRPr/>
            </a:pPr>
            <a:r>
              <a:rPr lang="en-US" sz="1800" dirty="0"/>
              <a:t>2-</a:t>
            </a:r>
            <a:fld id="{F6203836-F4F6-4AC5-AD1B-9EB08E89A072}" type="slidenum">
              <a:rPr lang="en-US" sz="1800"/>
              <a:pPr>
                <a:defRPr/>
              </a:pPr>
              <a:t>5</a:t>
            </a:fld>
            <a:endParaRPr lang="en-US" sz="1800" dirty="0"/>
          </a:p>
        </p:txBody>
      </p:sp>
      <p:pic>
        <p:nvPicPr>
          <p:cNvPr id="18435" name="Picture 4" descr="C:\WINDOWS\Desktop\Oh_type\sacitch_C++_ppt\gif\savitchc02d01.gif"/>
          <p:cNvPicPr preferRelativeResize="0">
            <a:picLocks noChangeAspect="1" noChangeArrowheads="1"/>
          </p:cNvPicPr>
          <p:nvPr>
            <p:custDataLst>
              <p:tags r:id="rId1"/>
            </p:custDataLst>
          </p:nvPr>
        </p:nvPicPr>
        <p:blipFill>
          <a:blip r:embed="rId4"/>
          <a:srcRect/>
          <a:stretch>
            <a:fillRect/>
          </a:stretch>
        </p:blipFill>
        <p:spPr bwMode="auto">
          <a:xfrm>
            <a:off x="381000" y="2438400"/>
            <a:ext cx="6568749" cy="3532187"/>
          </a:xfrm>
          <a:prstGeom prst="rect">
            <a:avLst/>
          </a:prstGeom>
          <a:noFill/>
          <a:ln w="9525">
            <a:noFill/>
            <a:miter lim="800000"/>
            <a:headEnd/>
            <a:tailEnd/>
          </a:ln>
        </p:spPr>
      </p:pic>
    </p:spTree>
    <p:extLst>
      <p:ext uri="{BB962C8B-B14F-4D97-AF65-F5344CB8AC3E}">
        <p14:creationId xmlns:p14="http://schemas.microsoft.com/office/powerpoint/2010/main" val="2807454143"/>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1066800" y="0"/>
            <a:ext cx="8077200" cy="1066800"/>
          </a:xfrm>
        </p:spPr>
        <p:txBody>
          <a:bodyPr/>
          <a:lstStyle/>
          <a:p>
            <a:r>
              <a:rPr lang="en-US" dirty="0">
                <a:latin typeface="Times New Roman" panose="02020603050405020304" pitchFamily="18" charset="0"/>
                <a:cs typeface="Times New Roman" panose="02020603050405020304" pitchFamily="18" charset="0"/>
              </a:rPr>
              <a:t>File Input Example (1 of 2)</a:t>
            </a:r>
          </a:p>
        </p:txBody>
      </p:sp>
      <p:sp>
        <p:nvSpPr>
          <p:cNvPr id="99330"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Consider a text file named </a:t>
            </a:r>
            <a:r>
              <a:rPr lang="en-US" sz="2400" b="1" i="1" u="sng" dirty="0">
                <a:ln w="12700">
                  <a:solidFill>
                    <a:schemeClr val="accent3">
                      <a:lumMod val="50000"/>
                    </a:schemeClr>
                  </a:solidFill>
                  <a:prstDash val="solid"/>
                </a:ln>
                <a:solidFill>
                  <a:srgbClr val="00B050"/>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player.txt</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following text</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r>
              <a:rPr lang="en-US" sz="1800" dirty="0"/>
              <a:t>2-</a:t>
            </a:r>
            <a:fld id="{2463FABC-5CC3-45CB-8C37-2F19B4FE217C}" type="slidenum">
              <a:rPr lang="en-US" sz="1800" smtClean="0"/>
              <a:pPr>
                <a:defRPr/>
              </a:pPr>
              <a:t>50</a:t>
            </a:fld>
            <a:endParaRPr lang="en-US" sz="1800" dirty="0"/>
          </a:p>
        </p:txBody>
      </p:sp>
      <p:pic>
        <p:nvPicPr>
          <p:cNvPr id="99333" name="Picture 2"/>
          <p:cNvPicPr>
            <a:picLocks noChangeAspect="1" noChangeArrowheads="1"/>
          </p:cNvPicPr>
          <p:nvPr/>
        </p:nvPicPr>
        <p:blipFill>
          <a:blip r:embed="rId2"/>
          <a:srcRect/>
          <a:stretch>
            <a:fillRect/>
          </a:stretch>
        </p:blipFill>
        <p:spPr bwMode="auto">
          <a:xfrm>
            <a:off x="762000" y="1752600"/>
            <a:ext cx="7227887" cy="1381125"/>
          </a:xfrm>
          <a:prstGeom prst="rect">
            <a:avLst/>
          </a:prstGeom>
          <a:noFill/>
          <a:ln w="9525">
            <a:noFill/>
            <a:miter lim="800000"/>
            <a:headEnd/>
            <a:tailEnd/>
          </a:ln>
        </p:spPr>
      </p:pic>
    </p:spTree>
    <p:extLst>
      <p:ext uri="{BB962C8B-B14F-4D97-AF65-F5344CB8AC3E}">
        <p14:creationId xmlns:p14="http://schemas.microsoft.com/office/powerpoint/2010/main" val="728743801"/>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1066800" y="0"/>
            <a:ext cx="8077200" cy="1066800"/>
          </a:xfrm>
        </p:spPr>
        <p:txBody>
          <a:bodyPr/>
          <a:lstStyle/>
          <a:p>
            <a:r>
              <a:rPr lang="en-US" dirty="0">
                <a:latin typeface="Times New Roman" panose="02020603050405020304" pitchFamily="18" charset="0"/>
                <a:cs typeface="Times New Roman" panose="02020603050405020304" pitchFamily="18" charset="0"/>
              </a:rPr>
              <a:t>File Input Example (2 of 2)</a:t>
            </a:r>
          </a:p>
        </p:txBody>
      </p:sp>
      <p:sp>
        <p:nvSpPr>
          <p:cNvPr id="4" name="Slide Number Placeholder 3"/>
          <p:cNvSpPr>
            <a:spLocks noGrp="1"/>
          </p:cNvSpPr>
          <p:nvPr>
            <p:ph type="sldNum" sz="quarter" idx="11"/>
          </p:nvPr>
        </p:nvSpPr>
        <p:spPr/>
        <p:txBody>
          <a:bodyPr/>
          <a:lstStyle/>
          <a:p>
            <a:pPr>
              <a:defRPr/>
            </a:pPr>
            <a:r>
              <a:rPr lang="en-US" sz="1800" dirty="0"/>
              <a:t>2-</a:t>
            </a:r>
            <a:fld id="{2FC10CAD-EB8E-429B-929F-685EAD0EEB75}" type="slidenum">
              <a:rPr lang="en-US" sz="1800" smtClean="0"/>
              <a:pPr>
                <a:defRPr/>
              </a:pPr>
              <a:t>51</a:t>
            </a:fld>
            <a:endParaRPr lang="en-US" sz="1800" dirty="0"/>
          </a:p>
        </p:txBody>
      </p:sp>
      <p:pic>
        <p:nvPicPr>
          <p:cNvPr id="2" name="圖片 1"/>
          <p:cNvPicPr>
            <a:picLocks noChangeAspect="1"/>
          </p:cNvPicPr>
          <p:nvPr/>
        </p:nvPicPr>
        <p:blipFill>
          <a:blip r:embed="rId2"/>
          <a:stretch>
            <a:fillRect/>
          </a:stretch>
        </p:blipFill>
        <p:spPr>
          <a:xfrm>
            <a:off x="381000" y="1219200"/>
            <a:ext cx="6324600" cy="5601789"/>
          </a:xfrm>
          <a:prstGeom prst="rect">
            <a:avLst/>
          </a:prstGeom>
        </p:spPr>
      </p:pic>
      <p:pic>
        <p:nvPicPr>
          <p:cNvPr id="3" name="圖片 2"/>
          <p:cNvPicPr>
            <a:picLocks noChangeAspect="1"/>
          </p:cNvPicPr>
          <p:nvPr/>
        </p:nvPicPr>
        <p:blipFill>
          <a:blip r:embed="rId3"/>
          <a:stretch>
            <a:fillRect/>
          </a:stretch>
        </p:blipFill>
        <p:spPr>
          <a:xfrm>
            <a:off x="4090643" y="1905000"/>
            <a:ext cx="5053357" cy="821048"/>
          </a:xfrm>
          <a:prstGeom prst="rect">
            <a:avLst/>
          </a:prstGeom>
        </p:spPr>
      </p:pic>
    </p:spTree>
    <p:extLst>
      <p:ext uri="{BB962C8B-B14F-4D97-AF65-F5344CB8AC3E}">
        <p14:creationId xmlns:p14="http://schemas.microsoft.com/office/powerpoint/2010/main" val="2923866219"/>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2283" y="0"/>
            <a:ext cx="7848600" cy="1066800"/>
          </a:xfrm>
        </p:spPr>
        <p:txBody>
          <a:bodyPr/>
          <a:lstStyle/>
          <a:p>
            <a:r>
              <a:rPr lang="en-US" altLang="zh-TW" dirty="0">
                <a:latin typeface="Times New Roman" panose="02020603050405020304" pitchFamily="18" charset="0"/>
                <a:cs typeface="Times New Roman" panose="02020603050405020304" pitchFamily="18" charset="0"/>
              </a:rPr>
              <a:t>Notes on Display 2.11</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400" b="1" dirty="0" err="1">
                <a:solidFill>
                  <a:srgbClr val="00B050"/>
                </a:solidFill>
                <a:effectLst>
                  <a:glow rad="228600">
                    <a:schemeClr val="accent3">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fstream</a:t>
            </a:r>
            <a:endParaRPr lang="en-US" altLang="zh-TW" sz="2400" b="1" dirty="0">
              <a:solidFill>
                <a:srgbClr val="00B050"/>
              </a:solidFill>
              <a:effectLst>
                <a:glow rad="228600">
                  <a:schemeClr val="accent3">
                    <a:satMod val="175000"/>
                    <a:alpha val="4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lvl="1"/>
            <a:r>
              <a:rPr lang="en-US" altLang="zh-TW" sz="2000" dirty="0">
                <a:latin typeface="Times New Roman" panose="02020603050405020304" pitchFamily="18" charset="0"/>
                <a:cs typeface="Times New Roman" panose="02020603050405020304" pitchFamily="18" charset="0"/>
                <a:hlinkClick r:id="rId2"/>
              </a:rPr>
              <a:t>https://msdn.microsoft.com/zh-tw/library/6z061fh0.aspx</a:t>
            </a:r>
            <a:endParaRPr lang="en-US" altLang="zh-TW" sz="2000" dirty="0">
              <a:latin typeface="Times New Roman" panose="02020603050405020304" pitchFamily="18" charset="0"/>
              <a:cs typeface="Times New Roman" panose="02020603050405020304" pitchFamily="18" charset="0"/>
            </a:endParaRPr>
          </a:p>
          <a:p>
            <a:pPr lvl="1"/>
            <a:r>
              <a:rPr lang="en-US" altLang="zh-TW" sz="2000" dirty="0" err="1">
                <a:latin typeface="Times New Roman" panose="02020603050405020304" pitchFamily="18" charset="0"/>
                <a:cs typeface="Times New Roman" panose="02020603050405020304" pitchFamily="18" charset="0"/>
              </a:rPr>
              <a:t>basic_fstream</a:t>
            </a:r>
            <a:r>
              <a:rPr lang="en-US"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hlinkClick r:id="rId3"/>
              </a:rPr>
              <a:t>https://msdn.microsoft.com/zh-tw/library/a33ahe62.aspx</a:t>
            </a:r>
            <a:endParaRPr lang="en-US" altLang="zh-TW" sz="20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Member function</a:t>
            </a:r>
          </a:p>
          <a:p>
            <a:pPr lvl="1"/>
            <a:r>
              <a:rPr lang="en-US" altLang="zh-TW" sz="2000" dirty="0">
                <a:latin typeface="Courier New" panose="02070309020205020404" pitchFamily="49" charset="0"/>
                <a:cs typeface="Courier New" panose="02070309020205020404" pitchFamily="49" charset="0"/>
              </a:rPr>
              <a:t>.close(): </a:t>
            </a:r>
          </a:p>
          <a:p>
            <a:pPr lvl="1"/>
            <a:r>
              <a:rPr lang="en-US" altLang="zh-TW" sz="2000" dirty="0">
                <a:latin typeface="Courier New" panose="02070309020205020404" pitchFamily="49" charset="0"/>
                <a:cs typeface="Courier New" panose="02070309020205020404" pitchFamily="49" charset="0"/>
              </a:rPr>
              <a:t>.open()</a:t>
            </a:r>
          </a:p>
          <a:p>
            <a:pPr lvl="1"/>
            <a:r>
              <a:rPr lang="en-US" altLang="zh-TW" sz="2000" dirty="0">
                <a:latin typeface="Times New Roman" panose="02020603050405020304" pitchFamily="18" charset="0"/>
                <a:cs typeface="Times New Roman" panose="02020603050405020304" pitchFamily="18" charset="0"/>
                <a:hlinkClick r:id="rId4"/>
              </a:rPr>
              <a:t>http://en.cppreference.com/w/cpp/io/basic_fstream</a:t>
            </a:r>
            <a:endParaRPr lang="en-US" altLang="zh-TW"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pPr>
              <a:defRPr/>
            </a:pPr>
            <a:r>
              <a:rPr lang="en-US" sz="1800" dirty="0"/>
              <a:t>2-</a:t>
            </a:r>
            <a:fld id="{138A3813-C02B-4D7F-ADF0-F6BBE42A13EF}" type="slidenum">
              <a:rPr lang="en-US" sz="1800" smtClean="0"/>
              <a:pPr>
                <a:defRPr/>
              </a:pPr>
              <a:t>52</a:t>
            </a:fld>
            <a:endParaRPr lang="en-US" sz="1800" dirty="0"/>
          </a:p>
        </p:txBody>
      </p:sp>
    </p:spTree>
    <p:extLst>
      <p:ext uri="{BB962C8B-B14F-4D97-AF65-F5344CB8AC3E}">
        <p14:creationId xmlns:p14="http://schemas.microsoft.com/office/powerpoint/2010/main" val="1176906115"/>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F96553-E165-4BE4-B05D-B8874D6E58E7}"/>
              </a:ext>
            </a:extLst>
          </p:cNvPr>
          <p:cNvSpPr>
            <a:spLocks noGrp="1"/>
          </p:cNvSpPr>
          <p:nvPr>
            <p:ph type="title"/>
          </p:nvPr>
        </p:nvSpPr>
        <p:spPr>
          <a:xfrm>
            <a:off x="1066800" y="-1"/>
            <a:ext cx="8077200" cy="1081079"/>
          </a:xfrm>
        </p:spPr>
        <p:txBody>
          <a:bodyPr/>
          <a:lstStyle/>
          <a:p>
            <a:r>
              <a:rPr lang="en-US" altLang="zh-TW" dirty="0" err="1">
                <a:latin typeface="Courier New" panose="02070309020205020404" pitchFamily="49" charset="0"/>
                <a:cs typeface="Courier New" panose="02070309020205020404" pitchFamily="49" charset="0"/>
              </a:rPr>
              <a:t>ifstream</a:t>
            </a:r>
            <a:r>
              <a:rPr lang="en-US" altLang="zh-TW" dirty="0"/>
              <a:t>: </a:t>
            </a:r>
            <a:r>
              <a:rPr lang="zh-TW" altLang="en-US" dirty="0">
                <a:ea typeface="標楷體" panose="03000509000000000000" pitchFamily="65" charset="-120"/>
              </a:rPr>
              <a:t>遊戲讀取存檔</a:t>
            </a:r>
          </a:p>
        </p:txBody>
      </p:sp>
      <p:sp>
        <p:nvSpPr>
          <p:cNvPr id="3" name="內容版面配置區 2">
            <a:extLst>
              <a:ext uri="{FF2B5EF4-FFF2-40B4-BE49-F238E27FC236}">
                <a16:creationId xmlns:a16="http://schemas.microsoft.com/office/drawing/2014/main" id="{72307E05-31D9-418D-934D-DFBEE7E567E5}"/>
              </a:ext>
            </a:extLst>
          </p:cNvPr>
          <p:cNvSpPr>
            <a:spLocks noGrp="1"/>
          </p:cNvSpPr>
          <p:nvPr>
            <p:ph idx="1"/>
          </p:nvPr>
        </p:nvSpPr>
        <p:spPr>
          <a:xfrm>
            <a:off x="381000" y="1219200"/>
            <a:ext cx="8534400" cy="4267200"/>
          </a:xfrm>
        </p:spPr>
        <p:txBody>
          <a:bodyPr/>
          <a:lstStyle/>
          <a:p>
            <a:pPr marL="0" indent="0">
              <a:buNone/>
            </a:pPr>
            <a:r>
              <a:rPr lang="en-US" altLang="zh-TW" sz="1800" b="1" dirty="0">
                <a:latin typeface="Courier New" panose="02070309020205020404" pitchFamily="49" charset="0"/>
                <a:ea typeface="標楷體" panose="03000509000000000000" pitchFamily="65" charset="-120"/>
                <a:cs typeface="Courier New" panose="02070309020205020404" pitchFamily="49" charset="0"/>
              </a:rPr>
              <a:t>// </a:t>
            </a:r>
            <a:r>
              <a:rPr lang="zh-TW" altLang="en-US" sz="1800" b="1" dirty="0">
                <a:latin typeface="Courier New" panose="02070309020205020404" pitchFamily="49" charset="0"/>
                <a:ea typeface="標楷體" panose="03000509000000000000" pitchFamily="65" charset="-120"/>
                <a:cs typeface="Courier New" panose="02070309020205020404" pitchFamily="49" charset="0"/>
              </a:rPr>
              <a:t>用</a:t>
            </a:r>
            <a:r>
              <a:rPr lang="en-US" altLang="zh-TW" sz="1800" b="1" dirty="0" err="1">
                <a:latin typeface="Courier New" panose="02070309020205020404" pitchFamily="49" charset="0"/>
                <a:ea typeface="標楷體" panose="03000509000000000000" pitchFamily="65" charset="-120"/>
                <a:cs typeface="Courier New" panose="02070309020205020404" pitchFamily="49" charset="0"/>
              </a:rPr>
              <a:t>ifstream</a:t>
            </a:r>
            <a:r>
              <a:rPr lang="zh-TW" altLang="en-US" sz="1800" b="1" dirty="0">
                <a:latin typeface="Courier New" panose="02070309020205020404" pitchFamily="49" charset="0"/>
                <a:ea typeface="標楷體" panose="03000509000000000000" pitchFamily="65" charset="-120"/>
                <a:cs typeface="Courier New" panose="02070309020205020404" pitchFamily="49" charset="0"/>
              </a:rPr>
              <a:t>讀取原先已自錄儲存之原始位置狀態</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a:p>
            <a:pPr marL="0" indent="0">
              <a:buNone/>
            </a:pPr>
            <a:endParaRPr lang="en-US" altLang="zh-TW" sz="1600" dirty="0">
              <a:latin typeface="Courier New" panose="02070309020205020404" pitchFamily="49" charset="0"/>
              <a:ea typeface="標楷體" panose="03000509000000000000" pitchFamily="65" charset="-120"/>
              <a:cs typeface="Courier New" panose="02070309020205020404" pitchFamily="49" charset="0"/>
            </a:endParaRP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void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readFile</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std::</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ifstream</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file;</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file.open</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("savefile.txt");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int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heroX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heroY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triggerX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triggerY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creatureX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creatureY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std::string buffer;</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file &gt;&gt;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heroX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&gt;&gt;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heroY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file &gt;&gt;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triggerX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&gt;&gt;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triggerY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file &gt;&gt;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creatureX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&gt;&gt;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creatureY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gCreature.setPos</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creatureX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creatureY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gTrigger.setPos</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triggerX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triggerY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gHero.setPos</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heroX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heroY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setupBoard</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file.close</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p:txBody>
      </p:sp>
      <p:sp>
        <p:nvSpPr>
          <p:cNvPr id="5" name="投影片編號版面配置區 4">
            <a:extLst>
              <a:ext uri="{FF2B5EF4-FFF2-40B4-BE49-F238E27FC236}">
                <a16:creationId xmlns:a16="http://schemas.microsoft.com/office/drawing/2014/main" id="{9302D2F9-0F3F-4216-B187-4C8A6F2F94D0}"/>
              </a:ext>
            </a:extLst>
          </p:cNvPr>
          <p:cNvSpPr>
            <a:spLocks noGrp="1"/>
          </p:cNvSpPr>
          <p:nvPr>
            <p:ph type="sldNum" sz="quarter" idx="12"/>
          </p:nvPr>
        </p:nvSpPr>
        <p:spPr>
          <a:xfrm>
            <a:off x="7239000" y="6248400"/>
            <a:ext cx="1905000" cy="228600"/>
          </a:xfrm>
        </p:spPr>
        <p:txBody>
          <a:bodyPr/>
          <a:lstStyle/>
          <a:p>
            <a:pPr>
              <a:defRPr/>
            </a:pPr>
            <a:r>
              <a:rPr lang="en-US" altLang="zh-TW" dirty="0"/>
              <a:t>2</a:t>
            </a:r>
            <a:r>
              <a:rPr lang="en-US" dirty="0"/>
              <a:t>-</a:t>
            </a:r>
            <a:fld id="{C733A387-0A6A-4CC0-BB14-A596A72F4F37}" type="slidenum">
              <a:rPr lang="en-US" smtClean="0"/>
              <a:pPr>
                <a:defRPr/>
              </a:pPr>
              <a:t>53</a:t>
            </a:fld>
            <a:endParaRPr lang="en-US" dirty="0"/>
          </a:p>
        </p:txBody>
      </p:sp>
      <p:grpSp>
        <p:nvGrpSpPr>
          <p:cNvPr id="20" name="群組 19">
            <a:extLst>
              <a:ext uri="{FF2B5EF4-FFF2-40B4-BE49-F238E27FC236}">
                <a16:creationId xmlns:a16="http://schemas.microsoft.com/office/drawing/2014/main" id="{26D2CE7C-C7E3-4FA4-84DF-6F583BE88057}"/>
              </a:ext>
            </a:extLst>
          </p:cNvPr>
          <p:cNvGrpSpPr/>
          <p:nvPr/>
        </p:nvGrpSpPr>
        <p:grpSpPr>
          <a:xfrm>
            <a:off x="7213457" y="4745297"/>
            <a:ext cx="1416145" cy="1617403"/>
            <a:chOff x="6553200" y="3456203"/>
            <a:chExt cx="1416145" cy="1617403"/>
          </a:xfrm>
        </p:grpSpPr>
        <p:pic>
          <p:nvPicPr>
            <p:cNvPr id="21" name="圖片 20">
              <a:extLst>
                <a:ext uri="{FF2B5EF4-FFF2-40B4-BE49-F238E27FC236}">
                  <a16:creationId xmlns:a16="http://schemas.microsoft.com/office/drawing/2014/main" id="{AD1AB27D-D4C1-4EAE-A142-BFCA7962DEE2}"/>
                </a:ext>
              </a:extLst>
            </p:cNvPr>
            <p:cNvPicPr>
              <a:picLocks noChangeAspect="1"/>
            </p:cNvPicPr>
            <p:nvPr/>
          </p:nvPicPr>
          <p:blipFill>
            <a:blip r:embed="rId3"/>
            <a:stretch>
              <a:fillRect/>
            </a:stretch>
          </p:blipFill>
          <p:spPr>
            <a:xfrm>
              <a:off x="6553200" y="4060646"/>
              <a:ext cx="447194" cy="412794"/>
            </a:xfrm>
            <a:prstGeom prst="rect">
              <a:avLst/>
            </a:prstGeom>
          </p:spPr>
        </p:pic>
        <p:pic>
          <p:nvPicPr>
            <p:cNvPr id="22" name="圖片 21">
              <a:extLst>
                <a:ext uri="{FF2B5EF4-FFF2-40B4-BE49-F238E27FC236}">
                  <a16:creationId xmlns:a16="http://schemas.microsoft.com/office/drawing/2014/main" id="{0DF694A1-6D6D-420F-B5C4-A87903CCD7E3}"/>
                </a:ext>
              </a:extLst>
            </p:cNvPr>
            <p:cNvPicPr>
              <a:picLocks noChangeAspect="1"/>
            </p:cNvPicPr>
            <p:nvPr/>
          </p:nvPicPr>
          <p:blipFill>
            <a:blip r:embed="rId4"/>
            <a:stretch>
              <a:fillRect/>
            </a:stretch>
          </p:blipFill>
          <p:spPr>
            <a:xfrm>
              <a:off x="6553200" y="3456203"/>
              <a:ext cx="409815" cy="417071"/>
            </a:xfrm>
            <a:prstGeom prst="rect">
              <a:avLst/>
            </a:prstGeom>
          </p:spPr>
        </p:pic>
        <p:pic>
          <p:nvPicPr>
            <p:cNvPr id="23" name="圖片 22">
              <a:extLst>
                <a:ext uri="{FF2B5EF4-FFF2-40B4-BE49-F238E27FC236}">
                  <a16:creationId xmlns:a16="http://schemas.microsoft.com/office/drawing/2014/main" id="{997666E6-287F-4EE3-A228-E4663DCFEAE1}"/>
                </a:ext>
              </a:extLst>
            </p:cNvPr>
            <p:cNvPicPr>
              <a:picLocks noChangeAspect="1"/>
            </p:cNvPicPr>
            <p:nvPr/>
          </p:nvPicPr>
          <p:blipFill>
            <a:blip r:embed="rId5"/>
            <a:stretch>
              <a:fillRect/>
            </a:stretch>
          </p:blipFill>
          <p:spPr>
            <a:xfrm>
              <a:off x="6562968" y="4660812"/>
              <a:ext cx="450003" cy="412794"/>
            </a:xfrm>
            <a:prstGeom prst="rect">
              <a:avLst/>
            </a:prstGeom>
          </p:spPr>
        </p:pic>
        <p:sp>
          <p:nvSpPr>
            <p:cNvPr id="24" name="文字方塊 23">
              <a:extLst>
                <a:ext uri="{FF2B5EF4-FFF2-40B4-BE49-F238E27FC236}">
                  <a16:creationId xmlns:a16="http://schemas.microsoft.com/office/drawing/2014/main" id="{8FE536DE-8C0D-4B56-8C8F-069A229536F2}"/>
                </a:ext>
              </a:extLst>
            </p:cNvPr>
            <p:cNvSpPr txBox="1"/>
            <p:nvPr/>
          </p:nvSpPr>
          <p:spPr>
            <a:xfrm>
              <a:off x="7024807" y="3495462"/>
              <a:ext cx="914400" cy="338554"/>
            </a:xfrm>
            <a:prstGeom prst="rect">
              <a:avLst/>
            </a:prstGeom>
            <a:noFill/>
          </p:spPr>
          <p:txBody>
            <a:bodyPr wrap="square" rtlCol="0">
              <a:spAutoFit/>
            </a:bodyPr>
            <a:lstStyle/>
            <a:p>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x,y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endParaRPr lang="zh-TW" altLang="en-US" sz="1600" dirty="0">
                <a:latin typeface="Courier New" panose="02070309020205020404" pitchFamily="49" charset="0"/>
                <a:ea typeface="標楷體" panose="03000509000000000000" pitchFamily="65" charset="-120"/>
                <a:cs typeface="Courier New" panose="02070309020205020404" pitchFamily="49" charset="0"/>
              </a:endParaRPr>
            </a:p>
          </p:txBody>
        </p:sp>
        <p:sp>
          <p:nvSpPr>
            <p:cNvPr id="25" name="文字方塊 24">
              <a:extLst>
                <a:ext uri="{FF2B5EF4-FFF2-40B4-BE49-F238E27FC236}">
                  <a16:creationId xmlns:a16="http://schemas.microsoft.com/office/drawing/2014/main" id="{D4569EAE-74AF-420E-A6CE-291F5E0C27E1}"/>
                </a:ext>
              </a:extLst>
            </p:cNvPr>
            <p:cNvSpPr txBox="1"/>
            <p:nvPr/>
          </p:nvSpPr>
          <p:spPr>
            <a:xfrm>
              <a:off x="7043497" y="4097766"/>
              <a:ext cx="914400" cy="338554"/>
            </a:xfrm>
            <a:prstGeom prst="rect">
              <a:avLst/>
            </a:prstGeom>
            <a:noFill/>
          </p:spPr>
          <p:txBody>
            <a:bodyPr wrap="square" rtlCol="0">
              <a:spAutoFit/>
            </a:bodyPr>
            <a:lstStyle/>
            <a:p>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x,y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endParaRPr lang="zh-TW" altLang="en-US" sz="1600" dirty="0">
                <a:latin typeface="Courier New" panose="02070309020205020404" pitchFamily="49" charset="0"/>
                <a:ea typeface="標楷體" panose="03000509000000000000" pitchFamily="65" charset="-120"/>
                <a:cs typeface="Courier New" panose="02070309020205020404" pitchFamily="49" charset="0"/>
              </a:endParaRPr>
            </a:p>
          </p:txBody>
        </p:sp>
        <p:sp>
          <p:nvSpPr>
            <p:cNvPr id="26" name="文字方塊 25">
              <a:extLst>
                <a:ext uri="{FF2B5EF4-FFF2-40B4-BE49-F238E27FC236}">
                  <a16:creationId xmlns:a16="http://schemas.microsoft.com/office/drawing/2014/main" id="{8DD7CEAB-8215-4575-A296-9A7AC7551713}"/>
                </a:ext>
              </a:extLst>
            </p:cNvPr>
            <p:cNvSpPr txBox="1"/>
            <p:nvPr/>
          </p:nvSpPr>
          <p:spPr>
            <a:xfrm>
              <a:off x="7054945" y="4700070"/>
              <a:ext cx="914400" cy="338554"/>
            </a:xfrm>
            <a:prstGeom prst="rect">
              <a:avLst/>
            </a:prstGeom>
            <a:noFill/>
          </p:spPr>
          <p:txBody>
            <a:bodyPr wrap="square" rtlCol="0">
              <a:spAutoFit/>
            </a:bodyPr>
            <a:lstStyle/>
            <a:p>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x,y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endParaRPr lang="zh-TW" altLang="en-US" sz="1600" dirty="0">
                <a:latin typeface="Courier New" panose="02070309020205020404" pitchFamily="49" charset="0"/>
                <a:ea typeface="標楷體" panose="03000509000000000000" pitchFamily="65" charset="-120"/>
                <a:cs typeface="Courier New" panose="02070309020205020404" pitchFamily="49" charset="0"/>
              </a:endParaRPr>
            </a:p>
          </p:txBody>
        </p:sp>
      </p:grpSp>
      <p:pic>
        <p:nvPicPr>
          <p:cNvPr id="27" name="圖片 26">
            <a:extLst>
              <a:ext uri="{FF2B5EF4-FFF2-40B4-BE49-F238E27FC236}">
                <a16:creationId xmlns:a16="http://schemas.microsoft.com/office/drawing/2014/main" id="{AF7E2C6A-E063-4EE4-8325-75E129670E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4403" y="5105225"/>
            <a:ext cx="1162212" cy="1257475"/>
          </a:xfrm>
          <a:prstGeom prst="rect">
            <a:avLst/>
          </a:prstGeom>
        </p:spPr>
      </p:pic>
      <p:sp>
        <p:nvSpPr>
          <p:cNvPr id="28" name="箭號: 向右 27">
            <a:extLst>
              <a:ext uri="{FF2B5EF4-FFF2-40B4-BE49-F238E27FC236}">
                <a16:creationId xmlns:a16="http://schemas.microsoft.com/office/drawing/2014/main" id="{A388E7C6-62D3-46CA-BE57-F1E1F8901A54}"/>
              </a:ext>
            </a:extLst>
          </p:cNvPr>
          <p:cNvSpPr/>
          <p:nvPr/>
        </p:nvSpPr>
        <p:spPr bwMode="auto">
          <a:xfrm>
            <a:off x="6130316" y="5499190"/>
            <a:ext cx="799440" cy="37567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9109077"/>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F96553-E165-4BE4-B05D-B8874D6E58E7}"/>
              </a:ext>
            </a:extLst>
          </p:cNvPr>
          <p:cNvSpPr>
            <a:spLocks noGrp="1"/>
          </p:cNvSpPr>
          <p:nvPr>
            <p:ph type="title"/>
          </p:nvPr>
        </p:nvSpPr>
        <p:spPr>
          <a:xfrm>
            <a:off x="1066800" y="-1"/>
            <a:ext cx="8077200" cy="1081079"/>
          </a:xfrm>
        </p:spPr>
        <p:txBody>
          <a:bodyPr/>
          <a:lstStyle/>
          <a:p>
            <a:r>
              <a:rPr lang="en-US" altLang="zh-TW" dirty="0" err="1">
                <a:latin typeface="Courier New" panose="02070309020205020404" pitchFamily="49" charset="0"/>
                <a:cs typeface="Courier New" panose="02070309020205020404" pitchFamily="49" charset="0"/>
              </a:rPr>
              <a:t>ofstream</a:t>
            </a:r>
            <a:r>
              <a:rPr lang="en-US" altLang="zh-TW" dirty="0"/>
              <a:t>: </a:t>
            </a:r>
            <a:r>
              <a:rPr lang="zh-TW" altLang="en-US" dirty="0">
                <a:ea typeface="標楷體" panose="03000509000000000000" pitchFamily="65" charset="-120"/>
              </a:rPr>
              <a:t>遊戲讀取存檔</a:t>
            </a:r>
          </a:p>
        </p:txBody>
      </p:sp>
      <p:sp>
        <p:nvSpPr>
          <p:cNvPr id="3" name="內容版面配置區 2">
            <a:extLst>
              <a:ext uri="{FF2B5EF4-FFF2-40B4-BE49-F238E27FC236}">
                <a16:creationId xmlns:a16="http://schemas.microsoft.com/office/drawing/2014/main" id="{72307E05-31D9-418D-934D-DFBEE7E567E5}"/>
              </a:ext>
            </a:extLst>
          </p:cNvPr>
          <p:cNvSpPr>
            <a:spLocks noGrp="1"/>
          </p:cNvSpPr>
          <p:nvPr>
            <p:ph idx="1"/>
          </p:nvPr>
        </p:nvSpPr>
        <p:spPr>
          <a:xfrm>
            <a:off x="381000" y="1219200"/>
            <a:ext cx="8534400" cy="4267200"/>
          </a:xfrm>
        </p:spPr>
        <p:txBody>
          <a:bodyPr/>
          <a:lstStyle/>
          <a:p>
            <a:pPr marL="0" indent="0">
              <a:buNone/>
            </a:pPr>
            <a:r>
              <a:rPr lang="en-US" altLang="zh-TW" sz="1800" b="1" dirty="0">
                <a:latin typeface="Courier New" panose="02070309020205020404" pitchFamily="49" charset="0"/>
                <a:ea typeface="標楷體" panose="03000509000000000000" pitchFamily="65" charset="-120"/>
                <a:cs typeface="Courier New" panose="02070309020205020404" pitchFamily="49" charset="0"/>
              </a:rPr>
              <a:t>// </a:t>
            </a:r>
            <a:r>
              <a:rPr lang="zh-TW" altLang="en-US" sz="1800" b="1" dirty="0">
                <a:latin typeface="Courier New" panose="02070309020205020404" pitchFamily="49" charset="0"/>
                <a:ea typeface="標楷體" panose="03000509000000000000" pitchFamily="65" charset="-120"/>
                <a:cs typeface="Courier New" panose="02070309020205020404" pitchFamily="49" charset="0"/>
              </a:rPr>
              <a:t>用</a:t>
            </a:r>
            <a:r>
              <a:rPr lang="en-US" altLang="zh-TW" sz="1800" b="1" dirty="0" err="1">
                <a:latin typeface="Courier New" panose="02070309020205020404" pitchFamily="49" charset="0"/>
                <a:ea typeface="標楷體" panose="03000509000000000000" pitchFamily="65" charset="-120"/>
                <a:cs typeface="Courier New" panose="02070309020205020404" pitchFamily="49" charset="0"/>
              </a:rPr>
              <a:t>ofstream</a:t>
            </a:r>
            <a:r>
              <a:rPr lang="zh-TW" altLang="en-US" sz="1800" b="1" dirty="0">
                <a:latin typeface="Courier New" panose="02070309020205020404" pitchFamily="49" charset="0"/>
                <a:ea typeface="標楷體" panose="03000509000000000000" pitchFamily="65" charset="-120"/>
                <a:cs typeface="Courier New" panose="02070309020205020404" pitchFamily="49" charset="0"/>
              </a:rPr>
              <a:t>記錄現今遊戲狀態</a:t>
            </a:r>
            <a:br>
              <a:rPr lang="en-US" altLang="zh-TW" sz="1800" dirty="0">
                <a:latin typeface="Courier New" panose="02070309020205020404" pitchFamily="49" charset="0"/>
                <a:ea typeface="標楷體" panose="03000509000000000000" pitchFamily="65" charset="-120"/>
                <a:cs typeface="Courier New" panose="02070309020205020404" pitchFamily="49" charset="0"/>
              </a:rPr>
            </a:b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void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saveFile</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std::</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ofstream</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outfile</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("saveFile.txt");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outfile</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&lt;&lt;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hero.x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&lt;&lt; ' ' &lt;&lt;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hero.y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&lt;&lt; std::</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endl</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outfile</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&lt;&lt;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trig.x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&lt;&lt; ' ' &lt;&lt;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trig.y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&lt;&lt; std::</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endl</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outfile</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&lt;&lt;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cre.x</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&lt;&lt; ' ' &lt;&lt;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cre.y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 &lt;&lt; std::</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endl</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		</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outfile.close</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p>
          <a:p>
            <a:pPr marL="0" indent="0">
              <a:buNone/>
            </a:pP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endParaRPr lang="en-US" altLang="zh-TW" sz="1800" dirty="0">
              <a:latin typeface="Courier New" panose="02070309020205020404" pitchFamily="49" charset="0"/>
              <a:ea typeface="標楷體" panose="03000509000000000000" pitchFamily="65" charset="-120"/>
              <a:cs typeface="Courier New" panose="02070309020205020404" pitchFamily="49" charset="0"/>
            </a:endParaRPr>
          </a:p>
        </p:txBody>
      </p:sp>
      <p:sp>
        <p:nvSpPr>
          <p:cNvPr id="5" name="投影片編號版面配置區 4">
            <a:extLst>
              <a:ext uri="{FF2B5EF4-FFF2-40B4-BE49-F238E27FC236}">
                <a16:creationId xmlns:a16="http://schemas.microsoft.com/office/drawing/2014/main" id="{9302D2F9-0F3F-4216-B187-4C8A6F2F94D0}"/>
              </a:ext>
            </a:extLst>
          </p:cNvPr>
          <p:cNvSpPr>
            <a:spLocks noGrp="1"/>
          </p:cNvSpPr>
          <p:nvPr>
            <p:ph type="sldNum" sz="quarter" idx="12"/>
          </p:nvPr>
        </p:nvSpPr>
        <p:spPr>
          <a:xfrm>
            <a:off x="7239000" y="6248400"/>
            <a:ext cx="1905000" cy="228600"/>
          </a:xfrm>
        </p:spPr>
        <p:txBody>
          <a:bodyPr/>
          <a:lstStyle/>
          <a:p>
            <a:pPr>
              <a:defRPr/>
            </a:pPr>
            <a:r>
              <a:rPr lang="en-US" altLang="zh-TW" dirty="0"/>
              <a:t>2</a:t>
            </a:r>
            <a:r>
              <a:rPr lang="en-US" dirty="0"/>
              <a:t>-</a:t>
            </a:r>
            <a:fld id="{C733A387-0A6A-4CC0-BB14-A596A72F4F37}" type="slidenum">
              <a:rPr lang="en-US" smtClean="0"/>
              <a:pPr>
                <a:defRPr/>
              </a:pPr>
              <a:t>54</a:t>
            </a:fld>
            <a:endParaRPr lang="en-US" dirty="0"/>
          </a:p>
        </p:txBody>
      </p:sp>
      <p:grpSp>
        <p:nvGrpSpPr>
          <p:cNvPr id="6" name="群組 5">
            <a:extLst>
              <a:ext uri="{FF2B5EF4-FFF2-40B4-BE49-F238E27FC236}">
                <a16:creationId xmlns:a16="http://schemas.microsoft.com/office/drawing/2014/main" id="{9BDD93E9-D9CD-4D44-A7E9-52AABE20D192}"/>
              </a:ext>
            </a:extLst>
          </p:cNvPr>
          <p:cNvGrpSpPr/>
          <p:nvPr/>
        </p:nvGrpSpPr>
        <p:grpSpPr>
          <a:xfrm>
            <a:off x="5011579" y="4114800"/>
            <a:ext cx="1416145" cy="1617403"/>
            <a:chOff x="6553200" y="3456203"/>
            <a:chExt cx="1416145" cy="1617403"/>
          </a:xfrm>
        </p:grpSpPr>
        <p:pic>
          <p:nvPicPr>
            <p:cNvPr id="7" name="圖片 6">
              <a:extLst>
                <a:ext uri="{FF2B5EF4-FFF2-40B4-BE49-F238E27FC236}">
                  <a16:creationId xmlns:a16="http://schemas.microsoft.com/office/drawing/2014/main" id="{D2DA204A-B3D7-4AD0-BB8E-1CEACC7CAA06}"/>
                </a:ext>
              </a:extLst>
            </p:cNvPr>
            <p:cNvPicPr>
              <a:picLocks noChangeAspect="1"/>
            </p:cNvPicPr>
            <p:nvPr/>
          </p:nvPicPr>
          <p:blipFill>
            <a:blip r:embed="rId3"/>
            <a:stretch>
              <a:fillRect/>
            </a:stretch>
          </p:blipFill>
          <p:spPr>
            <a:xfrm>
              <a:off x="6553200" y="4060646"/>
              <a:ext cx="447194" cy="412794"/>
            </a:xfrm>
            <a:prstGeom prst="rect">
              <a:avLst/>
            </a:prstGeom>
          </p:spPr>
        </p:pic>
        <p:pic>
          <p:nvPicPr>
            <p:cNvPr id="8" name="圖片 7">
              <a:extLst>
                <a:ext uri="{FF2B5EF4-FFF2-40B4-BE49-F238E27FC236}">
                  <a16:creationId xmlns:a16="http://schemas.microsoft.com/office/drawing/2014/main" id="{3E0B5285-FD6F-4EE3-8890-79CBE5AF86F7}"/>
                </a:ext>
              </a:extLst>
            </p:cNvPr>
            <p:cNvPicPr>
              <a:picLocks noChangeAspect="1"/>
            </p:cNvPicPr>
            <p:nvPr/>
          </p:nvPicPr>
          <p:blipFill>
            <a:blip r:embed="rId4"/>
            <a:stretch>
              <a:fillRect/>
            </a:stretch>
          </p:blipFill>
          <p:spPr>
            <a:xfrm>
              <a:off x="6553200" y="3456203"/>
              <a:ext cx="409815" cy="417071"/>
            </a:xfrm>
            <a:prstGeom prst="rect">
              <a:avLst/>
            </a:prstGeom>
          </p:spPr>
        </p:pic>
        <p:pic>
          <p:nvPicPr>
            <p:cNvPr id="9" name="圖片 8">
              <a:extLst>
                <a:ext uri="{FF2B5EF4-FFF2-40B4-BE49-F238E27FC236}">
                  <a16:creationId xmlns:a16="http://schemas.microsoft.com/office/drawing/2014/main" id="{AA5AD8B7-BF46-439D-BC38-02CF9F2469A7}"/>
                </a:ext>
              </a:extLst>
            </p:cNvPr>
            <p:cNvPicPr>
              <a:picLocks noChangeAspect="1"/>
            </p:cNvPicPr>
            <p:nvPr/>
          </p:nvPicPr>
          <p:blipFill>
            <a:blip r:embed="rId5"/>
            <a:stretch>
              <a:fillRect/>
            </a:stretch>
          </p:blipFill>
          <p:spPr>
            <a:xfrm>
              <a:off x="6562968" y="4660812"/>
              <a:ext cx="450003" cy="412794"/>
            </a:xfrm>
            <a:prstGeom prst="rect">
              <a:avLst/>
            </a:prstGeom>
          </p:spPr>
        </p:pic>
        <p:sp>
          <p:nvSpPr>
            <p:cNvPr id="10" name="文字方塊 9">
              <a:extLst>
                <a:ext uri="{FF2B5EF4-FFF2-40B4-BE49-F238E27FC236}">
                  <a16:creationId xmlns:a16="http://schemas.microsoft.com/office/drawing/2014/main" id="{3780C4F5-A913-49A1-AB1A-0015ACDFBE71}"/>
                </a:ext>
              </a:extLst>
            </p:cNvPr>
            <p:cNvSpPr txBox="1"/>
            <p:nvPr/>
          </p:nvSpPr>
          <p:spPr>
            <a:xfrm>
              <a:off x="7024807" y="3495462"/>
              <a:ext cx="914400" cy="338554"/>
            </a:xfrm>
            <a:prstGeom prst="rect">
              <a:avLst/>
            </a:prstGeom>
            <a:noFill/>
          </p:spPr>
          <p:txBody>
            <a:bodyPr wrap="square" rtlCol="0">
              <a:spAutoFit/>
            </a:bodyPr>
            <a:lstStyle/>
            <a:p>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x,y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endParaRPr lang="zh-TW" altLang="en-US" sz="1600" dirty="0">
                <a:latin typeface="Courier New" panose="02070309020205020404" pitchFamily="49" charset="0"/>
                <a:ea typeface="標楷體" panose="03000509000000000000" pitchFamily="65" charset="-120"/>
                <a:cs typeface="Courier New" panose="02070309020205020404" pitchFamily="49" charset="0"/>
              </a:endParaRPr>
            </a:p>
          </p:txBody>
        </p:sp>
        <p:sp>
          <p:nvSpPr>
            <p:cNvPr id="11" name="文字方塊 10">
              <a:extLst>
                <a:ext uri="{FF2B5EF4-FFF2-40B4-BE49-F238E27FC236}">
                  <a16:creationId xmlns:a16="http://schemas.microsoft.com/office/drawing/2014/main" id="{53D7A02B-E267-4A19-92CC-F8AC168884C5}"/>
                </a:ext>
              </a:extLst>
            </p:cNvPr>
            <p:cNvSpPr txBox="1"/>
            <p:nvPr/>
          </p:nvSpPr>
          <p:spPr>
            <a:xfrm>
              <a:off x="7043497" y="4097766"/>
              <a:ext cx="914400" cy="338554"/>
            </a:xfrm>
            <a:prstGeom prst="rect">
              <a:avLst/>
            </a:prstGeom>
            <a:noFill/>
          </p:spPr>
          <p:txBody>
            <a:bodyPr wrap="square" rtlCol="0">
              <a:spAutoFit/>
            </a:bodyPr>
            <a:lstStyle/>
            <a:p>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x,y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endParaRPr lang="zh-TW" altLang="en-US" sz="1600" dirty="0">
                <a:latin typeface="Courier New" panose="02070309020205020404" pitchFamily="49" charset="0"/>
                <a:ea typeface="標楷體" panose="03000509000000000000" pitchFamily="65" charset="-120"/>
                <a:cs typeface="Courier New" panose="02070309020205020404" pitchFamily="49" charset="0"/>
              </a:endParaRPr>
            </a:p>
          </p:txBody>
        </p:sp>
        <p:sp>
          <p:nvSpPr>
            <p:cNvPr id="12" name="文字方塊 11">
              <a:extLst>
                <a:ext uri="{FF2B5EF4-FFF2-40B4-BE49-F238E27FC236}">
                  <a16:creationId xmlns:a16="http://schemas.microsoft.com/office/drawing/2014/main" id="{716C5A9D-07D0-4D53-8114-28BD6E5C9A1D}"/>
                </a:ext>
              </a:extLst>
            </p:cNvPr>
            <p:cNvSpPr txBox="1"/>
            <p:nvPr/>
          </p:nvSpPr>
          <p:spPr>
            <a:xfrm>
              <a:off x="7054945" y="4700070"/>
              <a:ext cx="914400" cy="338554"/>
            </a:xfrm>
            <a:prstGeom prst="rect">
              <a:avLst/>
            </a:prstGeom>
            <a:noFill/>
          </p:spPr>
          <p:txBody>
            <a:bodyPr wrap="square" rtlCol="0">
              <a:spAutoFit/>
            </a:bodyPr>
            <a:lstStyle/>
            <a:p>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r>
                <a:rPr lang="en-US" altLang="zh-TW" sz="1600" dirty="0" err="1">
                  <a:latin typeface="Courier New" panose="02070309020205020404" pitchFamily="49" charset="0"/>
                  <a:ea typeface="標楷體" panose="03000509000000000000" pitchFamily="65" charset="-120"/>
                  <a:cs typeface="Courier New" panose="02070309020205020404" pitchFamily="49" charset="0"/>
                </a:rPr>
                <a:t>x,y</a:t>
              </a:r>
              <a:r>
                <a:rPr lang="en-US" altLang="zh-TW" sz="1600" dirty="0">
                  <a:latin typeface="Courier New" panose="02070309020205020404" pitchFamily="49" charset="0"/>
                  <a:ea typeface="標楷體" panose="03000509000000000000" pitchFamily="65" charset="-120"/>
                  <a:cs typeface="Courier New" panose="02070309020205020404" pitchFamily="49" charset="0"/>
                </a:rPr>
                <a:t>)</a:t>
              </a:r>
              <a:endParaRPr lang="zh-TW" altLang="en-US" sz="1600" dirty="0">
                <a:latin typeface="Courier New" panose="02070309020205020404" pitchFamily="49" charset="0"/>
                <a:ea typeface="標楷體" panose="03000509000000000000" pitchFamily="65" charset="-120"/>
                <a:cs typeface="Courier New" panose="02070309020205020404" pitchFamily="49" charset="0"/>
              </a:endParaRPr>
            </a:p>
          </p:txBody>
        </p:sp>
      </p:grpSp>
      <p:pic>
        <p:nvPicPr>
          <p:cNvPr id="13" name="圖片 12">
            <a:extLst>
              <a:ext uri="{FF2B5EF4-FFF2-40B4-BE49-F238E27FC236}">
                <a16:creationId xmlns:a16="http://schemas.microsoft.com/office/drawing/2014/main" id="{11211CDC-509A-4488-82E1-F9B3382929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1400" y="4296902"/>
            <a:ext cx="1162212" cy="1257475"/>
          </a:xfrm>
          <a:prstGeom prst="rect">
            <a:avLst/>
          </a:prstGeom>
        </p:spPr>
      </p:pic>
      <p:sp>
        <p:nvSpPr>
          <p:cNvPr id="14" name="箭號: 向右 13">
            <a:extLst>
              <a:ext uri="{FF2B5EF4-FFF2-40B4-BE49-F238E27FC236}">
                <a16:creationId xmlns:a16="http://schemas.microsoft.com/office/drawing/2014/main" id="{8540FEF2-8E20-418D-8B19-8635FC75AF82}"/>
              </a:ext>
            </a:extLst>
          </p:cNvPr>
          <p:cNvSpPr/>
          <p:nvPr/>
        </p:nvSpPr>
        <p:spPr bwMode="auto">
          <a:xfrm>
            <a:off x="6371693" y="4756363"/>
            <a:ext cx="799440" cy="37567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02009174"/>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Summary 1</a:t>
            </a:r>
          </a:p>
        </p:txBody>
      </p:sp>
      <p:sp>
        <p:nvSpPr>
          <p:cNvPr id="101378" name="Rectangle 3"/>
          <p:cNvSpPr>
            <a:spLocks noGrp="1" noChangeArrowheads="1"/>
          </p:cNvSpPr>
          <p:nvPr>
            <p:ph idx="1"/>
          </p:nvPr>
        </p:nvSpPr>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Boolean expressions</a:t>
            </a:r>
          </a:p>
          <a:p>
            <a:pPr lvl="1" eaLnBrk="1" hangingPunct="1">
              <a:lnSpc>
                <a:spcPct val="90000"/>
              </a:lnSpc>
            </a:pPr>
            <a:r>
              <a:rPr lang="en-US" sz="2000" dirty="0">
                <a:latin typeface="Times New Roman" panose="02020603050405020304" pitchFamily="18" charset="0"/>
                <a:cs typeface="Times New Roman" panose="02020603050405020304" pitchFamily="18" charset="0"/>
              </a:rPr>
              <a:t>Similar to arithmetic </a:t>
            </a:r>
            <a:r>
              <a:rPr lang="en-US" sz="2000" dirty="0">
                <a:latin typeface="Times New Roman" panose="02020603050405020304" pitchFamily="18" charset="0"/>
                <a:cs typeface="Times New Roman" panose="02020603050405020304" pitchFamily="18" charset="0"/>
                <a:sym typeface="Wingdings" pitchFamily="2" charset="2"/>
              </a:rPr>
              <a:t></a:t>
            </a:r>
            <a:r>
              <a:rPr lang="en-US" sz="2000" dirty="0">
                <a:latin typeface="Times New Roman" panose="02020603050405020304" pitchFamily="18" charset="0"/>
                <a:cs typeface="Times New Roman" panose="02020603050405020304" pitchFamily="18" charset="0"/>
              </a:rPr>
              <a:t> results in true or false</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C++ branching statements</a:t>
            </a:r>
          </a:p>
          <a:p>
            <a:pPr lvl="1" eaLnBrk="1" hangingPunct="1">
              <a:lnSpc>
                <a:spcPct val="90000"/>
              </a:lnSpc>
            </a:pPr>
            <a:r>
              <a:rPr lang="en-US" sz="2000" dirty="0">
                <a:latin typeface="Courier New" panose="02070309020205020404" pitchFamily="49" charset="0"/>
                <a:cs typeface="Courier New" panose="02070309020205020404" pitchFamily="49" charset="0"/>
              </a:rPr>
              <a:t>if-else, switch</a:t>
            </a:r>
          </a:p>
          <a:p>
            <a:pPr lvl="1" eaLnBrk="1" hangingPunct="1">
              <a:lnSpc>
                <a:spcPct val="90000"/>
              </a:lnSpc>
            </a:pPr>
            <a:r>
              <a:rPr lang="en-US" sz="2000" dirty="0">
                <a:latin typeface="Courier New" panose="02070309020205020404" pitchFamily="49" charset="0"/>
                <a:cs typeface="Courier New" panose="02070309020205020404" pitchFamily="49" charset="0"/>
              </a:rPr>
              <a:t>switch</a:t>
            </a:r>
            <a:r>
              <a:rPr lang="en-US" sz="2000" dirty="0">
                <a:latin typeface="Times New Roman" panose="02020603050405020304" pitchFamily="18" charset="0"/>
                <a:cs typeface="Times New Roman" panose="02020603050405020304" pitchFamily="18" charset="0"/>
              </a:rPr>
              <a:t> statement great for menus</a:t>
            </a:r>
          </a:p>
          <a:p>
            <a:pPr eaLnBrk="1" hangingPunct="1">
              <a:lnSpc>
                <a:spcPct val="90000"/>
              </a:lnSpc>
              <a:spcBef>
                <a:spcPct val="50000"/>
              </a:spcBef>
            </a:pPr>
            <a:r>
              <a:rPr lang="en-US" sz="2400" dirty="0">
                <a:latin typeface="Times New Roman" panose="02020603050405020304" pitchFamily="18" charset="0"/>
                <a:cs typeface="Times New Roman" panose="02020603050405020304" pitchFamily="18" charset="0"/>
              </a:rPr>
              <a:t>C++ loop statements</a:t>
            </a:r>
          </a:p>
          <a:p>
            <a:pPr lvl="1" eaLnBrk="1" hangingPunct="1">
              <a:lnSpc>
                <a:spcPct val="90000"/>
              </a:lnSpc>
            </a:pPr>
            <a:r>
              <a:rPr lang="en-US" sz="2000" dirty="0">
                <a:latin typeface="Courier New" panose="02070309020205020404" pitchFamily="49" charset="0"/>
                <a:cs typeface="Courier New" panose="02070309020205020404" pitchFamily="49" charset="0"/>
              </a:rPr>
              <a:t>while</a:t>
            </a:r>
          </a:p>
          <a:p>
            <a:pPr lvl="1" eaLnBrk="1" hangingPunct="1">
              <a:lnSpc>
                <a:spcPct val="90000"/>
              </a:lnSpc>
            </a:pPr>
            <a:r>
              <a:rPr lang="en-US" sz="2000" dirty="0">
                <a:latin typeface="Courier New" panose="02070309020205020404" pitchFamily="49" charset="0"/>
                <a:cs typeface="Courier New" panose="02070309020205020404" pitchFamily="49" charset="0"/>
              </a:rPr>
              <a:t>do-while</a:t>
            </a:r>
          </a:p>
          <a:p>
            <a:pPr lvl="1" eaLnBrk="1" hangingPunct="1">
              <a:lnSpc>
                <a:spcPct val="90000"/>
              </a:lnSpc>
            </a:pPr>
            <a:r>
              <a:rPr lang="en-US" sz="2000" dirty="0">
                <a:latin typeface="Courier New" panose="02070309020205020404" pitchFamily="49" charset="0"/>
                <a:cs typeface="Courier New" panose="02070309020205020404" pitchFamily="49" charset="0"/>
              </a:rPr>
              <a:t>for</a:t>
            </a:r>
          </a:p>
        </p:txBody>
      </p:sp>
      <p:sp>
        <p:nvSpPr>
          <p:cNvPr id="8" name="Slide Number Placeholder 7"/>
          <p:cNvSpPr>
            <a:spLocks noGrp="1"/>
          </p:cNvSpPr>
          <p:nvPr>
            <p:ph type="sldNum" sz="quarter" idx="11"/>
          </p:nvPr>
        </p:nvSpPr>
        <p:spPr/>
        <p:txBody>
          <a:bodyPr/>
          <a:lstStyle/>
          <a:p>
            <a:pPr>
              <a:defRPr/>
            </a:pPr>
            <a:r>
              <a:rPr lang="en-US" sz="1800" dirty="0"/>
              <a:t>2-</a:t>
            </a:r>
            <a:fld id="{A7C0C274-1F4A-4E18-85CF-F2E9CF5FA070}" type="slidenum">
              <a:rPr lang="en-US" sz="1800"/>
              <a:pPr>
                <a:defRPr/>
              </a:pPr>
              <a:t>55</a:t>
            </a:fld>
            <a:endParaRPr lang="en-US" dirty="0"/>
          </a:p>
        </p:txBody>
      </p:sp>
    </p:spTree>
    <p:extLst>
      <p:ext uri="{BB962C8B-B14F-4D97-AF65-F5344CB8AC3E}">
        <p14:creationId xmlns:p14="http://schemas.microsoft.com/office/powerpoint/2010/main" val="3423620162"/>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Summary 2</a:t>
            </a:r>
          </a:p>
        </p:txBody>
      </p:sp>
      <p:sp>
        <p:nvSpPr>
          <p:cNvPr id="103426" name="Rectangle 3"/>
          <p:cNvSpPr>
            <a:spLocks noGrp="1" noChangeArrowheads="1"/>
          </p:cNvSpPr>
          <p:nvPr>
            <p:ph idx="1"/>
          </p:nvPr>
        </p:nvSpPr>
        <p:spPr>
          <a:xfrm>
            <a:off x="381000" y="1219200"/>
            <a:ext cx="8229600" cy="4525963"/>
          </a:xfrm>
        </p:spPr>
        <p:txBody>
          <a:bodyPr/>
          <a:lstStyle/>
          <a:p>
            <a:pPr eaLnBrk="1" hangingPunct="1"/>
            <a:r>
              <a:rPr lang="en-US" sz="2400" dirty="0">
                <a:latin typeface="Courier New" panose="02070309020205020404" pitchFamily="49" charset="0"/>
                <a:cs typeface="Courier New" panose="02070309020205020404" pitchFamily="49" charset="0"/>
              </a:rPr>
              <a:t>do-while</a:t>
            </a:r>
            <a:r>
              <a:rPr lang="en-US" sz="2400" dirty="0">
                <a:latin typeface="Times New Roman" panose="02020603050405020304" pitchFamily="18" charset="0"/>
                <a:cs typeface="Times New Roman" panose="02020603050405020304" pitchFamily="18" charset="0"/>
              </a:rPr>
              <a:t> loops</a:t>
            </a:r>
          </a:p>
          <a:p>
            <a:pPr lvl="1" eaLnBrk="1" hangingPunct="1"/>
            <a:r>
              <a:rPr lang="en-US" sz="2000" dirty="0">
                <a:latin typeface="Times New Roman" panose="02020603050405020304" pitchFamily="18" charset="0"/>
                <a:cs typeface="Times New Roman" panose="02020603050405020304" pitchFamily="18" charset="0"/>
              </a:rPr>
              <a:t>Always execute their loop body at least once</a:t>
            </a:r>
          </a:p>
          <a:p>
            <a:pPr eaLnBrk="1" hangingPunct="1"/>
            <a:r>
              <a:rPr lang="en-US" sz="2400" dirty="0">
                <a:latin typeface="Courier New" panose="02070309020205020404" pitchFamily="49" charset="0"/>
                <a:cs typeface="Courier New" panose="02070309020205020404" pitchFamily="49" charset="0"/>
              </a:rPr>
              <a:t>for</a:t>
            </a:r>
            <a:r>
              <a:rPr lang="en-US" sz="2400" dirty="0">
                <a:latin typeface="Times New Roman" panose="02020603050405020304" pitchFamily="18" charset="0"/>
                <a:cs typeface="Times New Roman" panose="02020603050405020304" pitchFamily="18" charset="0"/>
              </a:rPr>
              <a:t>-loop</a:t>
            </a:r>
          </a:p>
          <a:p>
            <a:pPr lvl="1" eaLnBrk="1" hangingPunct="1"/>
            <a:r>
              <a:rPr lang="en-US" sz="2000" dirty="0">
                <a:latin typeface="Times New Roman" panose="02020603050405020304" pitchFamily="18" charset="0"/>
                <a:cs typeface="Times New Roman" panose="02020603050405020304" pitchFamily="18" charset="0"/>
              </a:rPr>
              <a:t> A natural "counting" loop</a:t>
            </a:r>
          </a:p>
          <a:p>
            <a:pPr eaLnBrk="1" hangingPunct="1">
              <a:spcBef>
                <a:spcPct val="50000"/>
              </a:spcBef>
            </a:pPr>
            <a:r>
              <a:rPr lang="en-US" sz="2400" dirty="0">
                <a:latin typeface="Times New Roman" panose="02020603050405020304" pitchFamily="18" charset="0"/>
                <a:cs typeface="Times New Roman" panose="02020603050405020304" pitchFamily="18" charset="0"/>
              </a:rPr>
              <a:t>Loops can be exited early</a:t>
            </a:r>
          </a:p>
          <a:p>
            <a:pPr lvl="1" eaLnBrk="1" hangingPunct="1"/>
            <a:r>
              <a:rPr lang="en-US" sz="2000" dirty="0">
                <a:latin typeface="Courier New" panose="02070309020205020404" pitchFamily="49" charset="0"/>
                <a:cs typeface="Courier New" panose="02070309020205020404" pitchFamily="49" charset="0"/>
              </a:rPr>
              <a:t>break</a:t>
            </a:r>
            <a:r>
              <a:rPr lang="en-US" sz="2000" dirty="0">
                <a:latin typeface="Times New Roman" panose="02020603050405020304" pitchFamily="18" charset="0"/>
                <a:cs typeface="Times New Roman" panose="02020603050405020304" pitchFamily="18" charset="0"/>
              </a:rPr>
              <a:t> statement</a:t>
            </a:r>
          </a:p>
          <a:p>
            <a:pPr lvl="1" eaLnBrk="1" hangingPunct="1"/>
            <a:r>
              <a:rPr lang="en-US" sz="2000" dirty="0">
                <a:latin typeface="Courier New" panose="02070309020205020404" pitchFamily="49" charset="0"/>
                <a:cs typeface="Courier New" panose="02070309020205020404" pitchFamily="49" charset="0"/>
              </a:rPr>
              <a:t>continue</a:t>
            </a:r>
            <a:r>
              <a:rPr lang="en-US" sz="2000" dirty="0">
                <a:latin typeface="Times New Roman" panose="02020603050405020304" pitchFamily="18" charset="0"/>
                <a:cs typeface="Times New Roman" panose="02020603050405020304" pitchFamily="18" charset="0"/>
              </a:rPr>
              <a:t> statement</a:t>
            </a:r>
          </a:p>
          <a:p>
            <a:pPr lvl="1" eaLnBrk="1" hangingPunct="1"/>
            <a:r>
              <a:rPr lang="en-US" sz="2000" dirty="0">
                <a:latin typeface="Times New Roman" panose="02020603050405020304" pitchFamily="18" charset="0"/>
                <a:cs typeface="Times New Roman" panose="02020603050405020304" pitchFamily="18" charset="0"/>
              </a:rPr>
              <a:t>Usage restricted for style purposes</a:t>
            </a:r>
          </a:p>
          <a:p>
            <a:pPr eaLnBrk="1" hangingPunct="1"/>
            <a:r>
              <a:rPr lang="en-US" sz="2400" dirty="0">
                <a:latin typeface="Times New Roman" panose="02020603050405020304" pitchFamily="18" charset="0"/>
                <a:cs typeface="Times New Roman" panose="02020603050405020304" pitchFamily="18" charset="0"/>
              </a:rPr>
              <a:t>Reading from a text file is similar to reading from </a:t>
            </a:r>
            <a:r>
              <a:rPr lang="en-US" sz="2400" dirty="0" err="1">
                <a:latin typeface="Times New Roman" panose="02020603050405020304" pitchFamily="18" charset="0"/>
                <a:cs typeface="Times New Roman" panose="02020603050405020304" pitchFamily="18" charset="0"/>
              </a:rPr>
              <a:t>cin</a:t>
            </a:r>
            <a:endParaRPr lang="en-US" sz="24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1"/>
          </p:nvPr>
        </p:nvSpPr>
        <p:spPr/>
        <p:txBody>
          <a:bodyPr/>
          <a:lstStyle/>
          <a:p>
            <a:pPr>
              <a:defRPr/>
            </a:pPr>
            <a:r>
              <a:rPr lang="en-US" sz="1800" dirty="0"/>
              <a:t>2-</a:t>
            </a:r>
            <a:fld id="{9AC487C6-A2E8-45E2-9C14-C43A13845AFF}" type="slidenum">
              <a:rPr lang="en-US" sz="1800"/>
              <a:pPr>
                <a:defRPr/>
              </a:pPr>
              <a:t>56</a:t>
            </a:fld>
            <a:endParaRPr lang="en-US" sz="1800" dirty="0"/>
          </a:p>
        </p:txBody>
      </p:sp>
    </p:spTree>
    <p:extLst>
      <p:ext uri="{BB962C8B-B14F-4D97-AF65-F5344CB8AC3E}">
        <p14:creationId xmlns:p14="http://schemas.microsoft.com/office/powerpoint/2010/main" val="1803669504"/>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066800" y="0"/>
            <a:ext cx="8077200" cy="1066800"/>
          </a:xfrm>
        </p:spPr>
        <p:txBody>
          <a:bodyPr/>
          <a:lstStyle/>
          <a:p>
            <a:pPr eaLnBrk="1" hangingPunct="1"/>
            <a:r>
              <a:rPr lang="en-US" dirty="0">
                <a:latin typeface="Times New Roman" panose="02020603050405020304" pitchFamily="18" charset="0"/>
                <a:cs typeface="Times New Roman" panose="02020603050405020304" pitchFamily="18" charset="0"/>
              </a:rPr>
              <a:t>Evaluating Boolean Expressions</a:t>
            </a:r>
          </a:p>
        </p:txBody>
      </p:sp>
      <p:sp>
        <p:nvSpPr>
          <p:cNvPr id="20482" name="Rectangle 3"/>
          <p:cNvSpPr>
            <a:spLocks noGrp="1" noChangeArrowheads="1"/>
          </p:cNvSpPr>
          <p:nvPr>
            <p:ph idx="1"/>
          </p:nvPr>
        </p:nvSpPr>
        <p:spPr/>
        <p:txBody>
          <a:bodyPr/>
          <a:lstStyle/>
          <a:p>
            <a:pPr eaLnBrk="1" hangingPunct="1"/>
            <a:r>
              <a:rPr lang="en-US" sz="2400" dirty="0">
                <a:latin typeface="Times New Roman" panose="02020603050405020304" pitchFamily="18" charset="0"/>
                <a:cs typeface="Times New Roman" panose="02020603050405020304" pitchFamily="18" charset="0"/>
              </a:rPr>
              <a:t>Data type bool</a:t>
            </a:r>
          </a:p>
          <a:p>
            <a:pPr lvl="1" eaLnBrk="1" hangingPunct="1"/>
            <a:r>
              <a:rPr lang="en-US" sz="2000" dirty="0">
                <a:latin typeface="Times New Roman" panose="02020603050405020304" pitchFamily="18" charset="0"/>
                <a:cs typeface="Times New Roman" panose="02020603050405020304" pitchFamily="18" charset="0"/>
              </a:rPr>
              <a:t>Returns </a:t>
            </a:r>
            <a:r>
              <a:rPr lang="en-US" sz="2000" b="1" dirty="0">
                <a:ln w="22225">
                  <a:solidFill>
                    <a:schemeClr val="accent2"/>
                  </a:solidFill>
                  <a:prstDash val="solid"/>
                </a:ln>
                <a:solidFill>
                  <a:schemeClr val="accent2">
                    <a:lumMod val="40000"/>
                    <a:lumOff val="60000"/>
                  </a:schemeClr>
                </a:solidFill>
                <a:latin typeface="Courier New" panose="02070309020205020404" pitchFamily="49" charset="0"/>
                <a:cs typeface="Courier New" panose="02070309020205020404" pitchFamily="49" charset="0"/>
              </a:rPr>
              <a:t>true</a:t>
            </a:r>
            <a:r>
              <a:rPr lang="en-US" sz="2000" dirty="0">
                <a:latin typeface="Times New Roman" panose="02020603050405020304" pitchFamily="18" charset="0"/>
                <a:cs typeface="Times New Roman" panose="02020603050405020304" pitchFamily="18" charset="0"/>
              </a:rPr>
              <a:t> or </a:t>
            </a:r>
            <a:r>
              <a:rPr lang="en-US" sz="2000" b="1" dirty="0">
                <a:ln w="22225">
                  <a:solidFill>
                    <a:schemeClr val="accent2"/>
                  </a:solidFill>
                  <a:prstDash val="solid"/>
                </a:ln>
                <a:solidFill>
                  <a:schemeClr val="accent2">
                    <a:lumMod val="40000"/>
                    <a:lumOff val="60000"/>
                  </a:schemeClr>
                </a:solidFill>
                <a:latin typeface="Courier New" panose="02070309020205020404" pitchFamily="49" charset="0"/>
                <a:cs typeface="Courier New" panose="02070309020205020404" pitchFamily="49" charset="0"/>
              </a:rPr>
              <a:t>false</a:t>
            </a:r>
            <a:endParaRPr lang="en-US" sz="2000" dirty="0">
              <a:latin typeface="Courier New" panose="02070309020205020404" pitchFamily="49" charset="0"/>
              <a:cs typeface="Courier New" panose="02070309020205020404" pitchFamily="49" charset="0"/>
            </a:endParaRPr>
          </a:p>
          <a:p>
            <a:pPr lvl="1" eaLnBrk="1" hangingPunct="1"/>
            <a:r>
              <a:rPr lang="en-US" sz="2000" dirty="0">
                <a:latin typeface="Times New Roman" panose="02020603050405020304" pitchFamily="18" charset="0"/>
                <a:cs typeface="Times New Roman" panose="02020603050405020304" pitchFamily="18" charset="0"/>
              </a:rPr>
              <a:t>true, false are </a:t>
            </a:r>
            <a:r>
              <a:rPr lang="en-US" sz="2000" dirty="0">
                <a:solidFill>
                  <a:srgbClr val="FF0000"/>
                </a:solidFill>
                <a:latin typeface="Times New Roman" panose="02020603050405020304" pitchFamily="18" charset="0"/>
                <a:cs typeface="Times New Roman" panose="02020603050405020304" pitchFamily="18" charset="0"/>
              </a:rPr>
              <a:t>predefined</a:t>
            </a:r>
            <a:r>
              <a:rPr lang="en-US" sz="2000" dirty="0">
                <a:latin typeface="Times New Roman" panose="02020603050405020304" pitchFamily="18" charset="0"/>
                <a:cs typeface="Times New Roman" panose="02020603050405020304" pitchFamily="18" charset="0"/>
              </a:rPr>
              <a:t> library constants</a:t>
            </a:r>
          </a:p>
          <a:p>
            <a:pPr eaLnBrk="1" hangingPunct="1">
              <a:spcBef>
                <a:spcPct val="60000"/>
              </a:spcBef>
            </a:pPr>
            <a:r>
              <a:rPr lang="en-US" sz="2400" dirty="0">
                <a:latin typeface="Times New Roman" panose="02020603050405020304" pitchFamily="18" charset="0"/>
                <a:cs typeface="Times New Roman" panose="02020603050405020304" pitchFamily="18" charset="0"/>
              </a:rPr>
              <a:t>Truth tables</a:t>
            </a:r>
          </a:p>
          <a:p>
            <a:pPr lvl="1" eaLnBrk="1" hangingPunct="1"/>
            <a:r>
              <a:rPr lang="en-US" sz="2000" dirty="0">
                <a:latin typeface="Times New Roman" panose="02020603050405020304" pitchFamily="18" charset="0"/>
                <a:cs typeface="Times New Roman" panose="02020603050405020304" pitchFamily="18" charset="0"/>
              </a:rPr>
              <a:t>Display 2.2 next slide</a:t>
            </a:r>
          </a:p>
        </p:txBody>
      </p:sp>
      <p:sp>
        <p:nvSpPr>
          <p:cNvPr id="8" name="Slide Number Placeholder 7"/>
          <p:cNvSpPr>
            <a:spLocks noGrp="1"/>
          </p:cNvSpPr>
          <p:nvPr>
            <p:ph type="sldNum" sz="quarter" idx="11"/>
          </p:nvPr>
        </p:nvSpPr>
        <p:spPr/>
        <p:txBody>
          <a:bodyPr/>
          <a:lstStyle/>
          <a:p>
            <a:pPr>
              <a:defRPr/>
            </a:pPr>
            <a:r>
              <a:rPr lang="en-US" sz="1800" dirty="0"/>
              <a:t>2-</a:t>
            </a:r>
            <a:fld id="{9C5A7743-B3AF-4ABF-A9C7-3C5C1215B8CF}" type="slidenum">
              <a:rPr lang="en-US" sz="1800"/>
              <a:pPr>
                <a:defRPr/>
              </a:pPr>
              <a:t>6</a:t>
            </a:fld>
            <a:endParaRPr lang="en-US" sz="1800" dirty="0"/>
          </a:p>
        </p:txBody>
      </p:sp>
    </p:spTree>
    <p:extLst>
      <p:ext uri="{BB962C8B-B14F-4D97-AF65-F5344CB8AC3E}">
        <p14:creationId xmlns:p14="http://schemas.microsoft.com/office/powerpoint/2010/main" val="121093465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1066800" y="0"/>
            <a:ext cx="8046378" cy="1066800"/>
          </a:xfrm>
        </p:spPr>
        <p:txBody>
          <a:bodyPr rtlCol="0">
            <a:noAutofit/>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Evaluating Boolean Expressions: </a:t>
            </a:r>
            <a:r>
              <a:rPr lang="en-US" b="1" dirty="0">
                <a:latin typeface="Times New Roman" panose="02020603050405020304" pitchFamily="18" charset="0"/>
                <a:cs typeface="Times New Roman" panose="02020603050405020304" pitchFamily="18" charset="0"/>
              </a:rPr>
              <a:t>Display 2.2  </a:t>
            </a:r>
            <a:r>
              <a:rPr lang="en-US" dirty="0">
                <a:latin typeface="Times New Roman" panose="02020603050405020304" pitchFamily="18" charset="0"/>
                <a:cs typeface="Times New Roman" panose="02020603050405020304" pitchFamily="18" charset="0"/>
              </a:rPr>
              <a:t>Truth Tables</a:t>
            </a:r>
          </a:p>
        </p:txBody>
      </p:sp>
      <p:sp>
        <p:nvSpPr>
          <p:cNvPr id="8" name="Slide Number Placeholder 7"/>
          <p:cNvSpPr>
            <a:spLocks noGrp="1"/>
          </p:cNvSpPr>
          <p:nvPr>
            <p:ph type="sldNum" sz="quarter" idx="12"/>
          </p:nvPr>
        </p:nvSpPr>
        <p:spPr/>
        <p:txBody>
          <a:bodyPr/>
          <a:lstStyle/>
          <a:p>
            <a:pPr>
              <a:defRPr/>
            </a:pPr>
            <a:r>
              <a:rPr lang="en-US" dirty="0"/>
              <a:t>2-</a:t>
            </a:r>
            <a:fld id="{36052AF2-73A4-4E8A-BCF0-116F633F7F5E}" type="slidenum">
              <a:rPr lang="en-US"/>
              <a:pPr>
                <a:defRPr/>
              </a:pPr>
              <a:t>7</a:t>
            </a:fld>
            <a:endParaRPr lang="en-US" dirty="0"/>
          </a:p>
        </p:txBody>
      </p:sp>
      <p:pic>
        <p:nvPicPr>
          <p:cNvPr id="22530" name="Picture 4" descr="C:\WINDOWS\Desktop\Oh_type\sacitch_C++_ppt\gif\savitchc02d02.gif"/>
          <p:cNvPicPr preferRelativeResize="0">
            <a:picLocks noChangeAspect="1" noChangeArrowheads="1"/>
          </p:cNvPicPr>
          <p:nvPr>
            <p:custDataLst>
              <p:tags r:id="rId1"/>
            </p:custDataLst>
          </p:nvPr>
        </p:nvPicPr>
        <p:blipFill>
          <a:blip r:embed="rId4"/>
          <a:srcRect/>
          <a:stretch>
            <a:fillRect/>
          </a:stretch>
        </p:blipFill>
        <p:spPr bwMode="auto">
          <a:xfrm>
            <a:off x="533400" y="1389062"/>
            <a:ext cx="6461125" cy="49736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1814456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1066800" y="-1"/>
            <a:ext cx="8077200" cy="1039847"/>
          </a:xfrm>
        </p:spPr>
        <p:txBody>
          <a:bodyPr rtlCol="0">
            <a:noAutofit/>
          </a:bodyPr>
          <a:lstStyle/>
          <a:p>
            <a:pPr eaLnBrk="1" fontAlgn="auto" hangingPunct="1">
              <a:spcAft>
                <a:spcPts val="0"/>
              </a:spcAft>
              <a:defRPr/>
            </a:pPr>
            <a:r>
              <a:rPr lang="en-US" b="1" dirty="0">
                <a:latin typeface="Times New Roman" panose="02020603050405020304" pitchFamily="18" charset="0"/>
                <a:cs typeface="Times New Roman" panose="02020603050405020304" pitchFamily="18" charset="0"/>
              </a:rPr>
              <a:t>Display 2.3  </a:t>
            </a:r>
            <a:br>
              <a:rPr lang="en-US" b="1" dirty="0">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Precedence</a:t>
            </a:r>
            <a:r>
              <a:rPr lang="en-US" dirty="0">
                <a:latin typeface="Times New Roman" panose="02020603050405020304" pitchFamily="18" charset="0"/>
                <a:cs typeface="Times New Roman" panose="02020603050405020304" pitchFamily="18" charset="0"/>
              </a:rPr>
              <a:t> of Operators (1 of 4)</a:t>
            </a:r>
          </a:p>
        </p:txBody>
      </p:sp>
      <p:sp>
        <p:nvSpPr>
          <p:cNvPr id="8" name="Slide Number Placeholder 7"/>
          <p:cNvSpPr>
            <a:spLocks noGrp="1"/>
          </p:cNvSpPr>
          <p:nvPr>
            <p:ph type="sldNum" sz="quarter" idx="12"/>
          </p:nvPr>
        </p:nvSpPr>
        <p:spPr/>
        <p:txBody>
          <a:bodyPr/>
          <a:lstStyle/>
          <a:p>
            <a:pPr>
              <a:defRPr/>
            </a:pPr>
            <a:r>
              <a:rPr lang="en-US" dirty="0"/>
              <a:t>2-</a:t>
            </a:r>
            <a:fld id="{611C4C10-4941-4F9E-A6BD-E00F90B56C2C}" type="slidenum">
              <a:rPr lang="en-US"/>
              <a:pPr>
                <a:defRPr/>
              </a:pPr>
              <a:t>8</a:t>
            </a:fld>
            <a:endParaRPr lang="en-US" dirty="0"/>
          </a:p>
        </p:txBody>
      </p:sp>
      <p:pic>
        <p:nvPicPr>
          <p:cNvPr id="24578" name="Picture 4" descr="C:\WINDOWS\Desktop\Oh_type\sacitch_C++_ppt\gif\savitchc02d03_1of4.gif"/>
          <p:cNvPicPr preferRelativeResize="0">
            <a:picLocks noChangeAspect="1" noChangeArrowheads="1"/>
          </p:cNvPicPr>
          <p:nvPr>
            <p:custDataLst>
              <p:tags r:id="rId1"/>
            </p:custDataLst>
          </p:nvPr>
        </p:nvPicPr>
        <p:blipFill>
          <a:blip r:embed="rId4"/>
          <a:srcRect/>
          <a:stretch>
            <a:fillRect/>
          </a:stretch>
        </p:blipFill>
        <p:spPr bwMode="auto">
          <a:xfrm>
            <a:off x="368193" y="1257317"/>
            <a:ext cx="6880225" cy="5002213"/>
          </a:xfrm>
          <a:prstGeom prst="rect">
            <a:avLst/>
          </a:prstGeom>
          <a:noFill/>
          <a:ln w="9525">
            <a:noFill/>
            <a:miter lim="800000"/>
            <a:headEnd/>
            <a:tailEnd/>
          </a:ln>
        </p:spPr>
      </p:pic>
      <p:sp>
        <p:nvSpPr>
          <p:cNvPr id="2" name="矩形 1"/>
          <p:cNvSpPr/>
          <p:nvPr/>
        </p:nvSpPr>
        <p:spPr>
          <a:xfrm>
            <a:off x="1600200" y="5257800"/>
            <a:ext cx="4953000" cy="533400"/>
          </a:xfrm>
          <a:prstGeom prst="rect">
            <a:avLst/>
          </a:prstGeom>
          <a:solidFill>
            <a:srgbClr val="00B0F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264586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4" name="Rectangle 6"/>
          <p:cNvSpPr>
            <a:spLocks noGrp="1" noChangeArrowheads="1"/>
          </p:cNvSpPr>
          <p:nvPr>
            <p:ph type="title"/>
          </p:nvPr>
        </p:nvSpPr>
        <p:spPr>
          <a:xfrm>
            <a:off x="1066800" y="-10274"/>
            <a:ext cx="8001000" cy="1078786"/>
          </a:xfrm>
        </p:spPr>
        <p:txBody>
          <a:bodyPr rtlCol="0">
            <a:noAutofit/>
          </a:bodyPr>
          <a:lstStyle/>
          <a:p>
            <a:pPr eaLnBrk="1" fontAlgn="auto" hangingPunct="1">
              <a:spcAft>
                <a:spcPts val="0"/>
              </a:spcAft>
              <a:defRPr/>
            </a:pPr>
            <a:r>
              <a:rPr lang="en-US" b="1" dirty="0">
                <a:latin typeface="Times New Roman" panose="02020603050405020304" pitchFamily="18" charset="0"/>
                <a:cs typeface="Times New Roman" panose="02020603050405020304" pitchFamily="18" charset="0"/>
              </a:rPr>
              <a:t>Display 2.3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Precedence of Operators (2 of 4)</a:t>
            </a:r>
          </a:p>
        </p:txBody>
      </p:sp>
      <p:sp>
        <p:nvSpPr>
          <p:cNvPr id="8" name="Slide Number Placeholder 7"/>
          <p:cNvSpPr>
            <a:spLocks noGrp="1"/>
          </p:cNvSpPr>
          <p:nvPr>
            <p:ph type="sldNum" sz="quarter" idx="12"/>
          </p:nvPr>
        </p:nvSpPr>
        <p:spPr/>
        <p:txBody>
          <a:bodyPr/>
          <a:lstStyle/>
          <a:p>
            <a:pPr>
              <a:defRPr/>
            </a:pPr>
            <a:r>
              <a:rPr lang="en-US" dirty="0"/>
              <a:t>2-</a:t>
            </a:r>
            <a:fld id="{77CC50CD-93C3-4B08-8F3F-A136FDF76C08}" type="slidenum">
              <a:rPr lang="en-US"/>
              <a:pPr>
                <a:defRPr/>
              </a:pPr>
              <a:t>9</a:t>
            </a:fld>
            <a:endParaRPr lang="en-US" dirty="0"/>
          </a:p>
        </p:txBody>
      </p:sp>
      <p:pic>
        <p:nvPicPr>
          <p:cNvPr id="26626" name="Picture 7" descr="C:\WINDOWS\Desktop\Oh_type\sacitch_C++_ppt\gif\savitchc02d03_2of4.gif"/>
          <p:cNvPicPr preferRelativeResize="0">
            <a:picLocks noChangeAspect="1" noChangeArrowheads="1"/>
          </p:cNvPicPr>
          <p:nvPr>
            <p:custDataLst>
              <p:tags r:id="rId1"/>
            </p:custDataLst>
          </p:nvPr>
        </p:nvPicPr>
        <p:blipFill>
          <a:blip r:embed="rId4"/>
          <a:srcRect/>
          <a:stretch>
            <a:fillRect/>
          </a:stretch>
        </p:blipFill>
        <p:spPr bwMode="auto">
          <a:xfrm>
            <a:off x="381000" y="1295400"/>
            <a:ext cx="7772400" cy="2963863"/>
          </a:xfrm>
          <a:prstGeom prst="rect">
            <a:avLst/>
          </a:prstGeom>
          <a:noFill/>
          <a:ln w="9525">
            <a:noFill/>
            <a:miter lim="800000"/>
            <a:headEnd/>
            <a:tailEnd/>
          </a:ln>
        </p:spPr>
      </p:pic>
    </p:spTree>
    <p:extLst>
      <p:ext uri="{BB962C8B-B14F-4D97-AF65-F5344CB8AC3E}">
        <p14:creationId xmlns:p14="http://schemas.microsoft.com/office/powerpoint/2010/main" val="3123628876"/>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佈景主題1">
  <a:themeElements>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Cloud skipper design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1354</TotalTime>
  <Words>3057</Words>
  <Application>Microsoft Office PowerPoint</Application>
  <PresentationFormat>如螢幕大小 (4:3)</PresentationFormat>
  <Paragraphs>439</Paragraphs>
  <Slides>56</Slides>
  <Notes>45</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56</vt:i4>
      </vt:variant>
    </vt:vector>
  </HeadingPairs>
  <TitlesOfParts>
    <vt:vector size="66" baseType="lpstr">
      <vt:lpstr>新細明體</vt:lpstr>
      <vt:lpstr>標楷體</vt:lpstr>
      <vt:lpstr>Arial</vt:lpstr>
      <vt:lpstr>Arial Narrow</vt:lpstr>
      <vt:lpstr>Calibri</vt:lpstr>
      <vt:lpstr>Courier New</vt:lpstr>
      <vt:lpstr>Symbol</vt:lpstr>
      <vt:lpstr>Times New Roman</vt:lpstr>
      <vt:lpstr>Wingdings</vt:lpstr>
      <vt:lpstr>佈景主題1</vt:lpstr>
      <vt:lpstr>Chapter 2</vt:lpstr>
      <vt:lpstr>想一想</vt:lpstr>
      <vt:lpstr>想一想</vt:lpstr>
      <vt:lpstr>Learning Objectives</vt:lpstr>
      <vt:lpstr>Boolean Expressions: Display 2.1  Comparison Operators</vt:lpstr>
      <vt:lpstr>Evaluating Boolean Expressions</vt:lpstr>
      <vt:lpstr>Evaluating Boolean Expressions: Display 2.2  Truth Tables</vt:lpstr>
      <vt:lpstr>Display 2.3   Precedence of Operators (1 of 4)</vt:lpstr>
      <vt:lpstr>Display 2.3   Precedence of Operators (2 of 4)</vt:lpstr>
      <vt:lpstr>Display 2.3   Precedence of Operators (3 of 4)</vt:lpstr>
      <vt:lpstr>Display 2.3   Precedence of Operators (4 of 4)</vt:lpstr>
      <vt:lpstr>Precedence Examples</vt:lpstr>
      <vt:lpstr>Branching Mechanisms</vt:lpstr>
      <vt:lpstr>if-else Statement Syntax</vt:lpstr>
      <vt:lpstr> Compound/Block Statement</vt:lpstr>
      <vt:lpstr>Compound Statement in Action</vt:lpstr>
      <vt:lpstr>Common Pitfalls</vt:lpstr>
      <vt:lpstr>The Optional else</vt:lpstr>
      <vt:lpstr>Nested Statements</vt:lpstr>
      <vt:lpstr>Multiway if-else</vt:lpstr>
      <vt:lpstr>Multiway if-else Example</vt:lpstr>
      <vt:lpstr>if-else Example:生物行為判斷</vt:lpstr>
      <vt:lpstr>The switch Statement</vt:lpstr>
      <vt:lpstr>The switch Statement Syntax</vt:lpstr>
      <vt:lpstr>The switch Statement in Action</vt:lpstr>
      <vt:lpstr>The switch: multiple case labels</vt:lpstr>
      <vt:lpstr>switch Pitfalls/Tip</vt:lpstr>
      <vt:lpstr>switch Menu Example</vt:lpstr>
      <vt:lpstr>Switch Example: 輸入判斷</vt:lpstr>
      <vt:lpstr>Conditional Operator</vt:lpstr>
      <vt:lpstr>Loops</vt:lpstr>
      <vt:lpstr>while Loops Syntax</vt:lpstr>
      <vt:lpstr>while Example</vt:lpstr>
      <vt:lpstr>while Loop: 遊戲回合執行</vt:lpstr>
      <vt:lpstr>do-while Loop Syntax</vt:lpstr>
      <vt:lpstr>do-while Loop Example</vt:lpstr>
      <vt:lpstr>while vs. do-while</vt:lpstr>
      <vt:lpstr>Comma Operator</vt:lpstr>
      <vt:lpstr>for Loop Syntax</vt:lpstr>
      <vt:lpstr>for Example</vt:lpstr>
      <vt:lpstr>for: 生物行為處理</vt:lpstr>
      <vt:lpstr>Loop Issues</vt:lpstr>
      <vt:lpstr>Loop Pitfalls: Misplaced ;</vt:lpstr>
      <vt:lpstr>Loop Pitfalls: Infinite Loops</vt:lpstr>
      <vt:lpstr>The break and continue Statements</vt:lpstr>
      <vt:lpstr>Nested Loops</vt:lpstr>
      <vt:lpstr>Introduction to File Input</vt:lpstr>
      <vt:lpstr>Opening a Text File</vt:lpstr>
      <vt:lpstr>Reading from a Text File</vt:lpstr>
      <vt:lpstr>File Input Example (1 of 2)</vt:lpstr>
      <vt:lpstr>File Input Example (2 of 2)</vt:lpstr>
      <vt:lpstr>Notes on Display 2.11</vt:lpstr>
      <vt:lpstr>ifstream: 遊戲讀取存檔</vt:lpstr>
      <vt:lpstr>ofstream: 遊戲讀取存檔</vt:lpstr>
      <vt:lpstr>Summary 1</vt:lpstr>
      <vt:lpstr>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tbcey74123</cp:lastModifiedBy>
  <cp:revision>133</cp:revision>
  <dcterms:created xsi:type="dcterms:W3CDTF">2006-08-16T00:00:00Z</dcterms:created>
  <dcterms:modified xsi:type="dcterms:W3CDTF">2023-02-11T16:21:30Z</dcterms:modified>
</cp:coreProperties>
</file>