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2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27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embeddedFontLst>
    <p:embeddedFont>
      <p:font typeface="DFKai-SB" panose="03000509000000000000" pitchFamily="65" charset="-120"/>
      <p:regular r:id="rId74"/>
    </p:embeddedFont>
    <p:embeddedFont>
      <p:font typeface="Arial Narrow" panose="020B0606020202030204" pitchFamily="34" charset="0"/>
      <p:regular r:id="rId75"/>
      <p:bold r:id="rId76"/>
      <p:italic r:id="rId77"/>
      <p:boldItalic r:id="rId78"/>
    </p:embeddedFont>
    <p:embeddedFont>
      <p:font typeface="Calibri" panose="020F0502020204030204" pitchFamily="3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4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99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754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9" name="Google Shape;33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9" name="Google Shape;37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7" name="Google Shape;38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5" name="Google Shape;39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1" name="Google Shape;41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9" name="Google Shape;41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7" name="Google Shape;42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565b453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11565b453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0" name="Google Shape;56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8" name="Google Shape;56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6" name="Google Shape;57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13" name="Google Shape;61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1" name="Google Shape;62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9" name="Google Shape;62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5" name="Google Shape;64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3" name="Google Shape;65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61" name="Google Shape;66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69" name="Google Shape;669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8" name="Google Shape;758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6" name="Google Shape;76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8768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head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1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vector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header/cmat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Chapter 3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 Basics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677531" y="533400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892" y="1300344"/>
            <a:ext cx="6919905" cy="433845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60924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C++ Standard Library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953454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http://en.cppreference.com/w/cpp/header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934" y="1234440"/>
            <a:ext cx="3399645" cy="422853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Predefined Functions</a:t>
            </a:r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#include &lt;cstdlib&gt;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Library contains functions like: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abs()	// Returns absolute value of an int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labs()	// Returns absolute value of a long int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*fabs()	// Returns absolute value of a float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*fabs()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is actually in library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&lt;cmath&gt;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 be confusing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Remember: libraries were added after C++ was "born," in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incremental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phases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Refer to appendices/manuals for details</a:t>
            </a:r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Math Functions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pow(x, y) sqrt(x)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Returns distance to (0</a:t>
            </a:r>
            <a:r>
              <a:rPr lang="en-US" sz="2000"/>
              <a:t>, 0) of  (x, y)</a:t>
            </a:r>
            <a:br>
              <a:rPr lang="en-US" sz="2000"/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double distance, x = 3.0, y = 2.0;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distance = sqrt (pow(x, 2) + pow(y, 2));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cout &lt;&lt; distance;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Notice this function receives two arguments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function can have any number of arguments, of varying data types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 descr="C:\WINDOWS\Desktop\Oh_type\sacitch_C++_ppt\gif\savitchc03d02_1of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033" y="1905000"/>
            <a:ext cx="7431088" cy="444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65916" y="0"/>
            <a:ext cx="7765321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Even More Math Functions: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Display 3.2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Some Predefined Functions (1 of 2)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1042988" y="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Even More Math Functions: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Display 3.2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Some Predefined Functions (2 of 2)</a:t>
            </a:r>
            <a:endParaRPr/>
          </a:p>
        </p:txBody>
      </p:sp>
      <p:pic>
        <p:nvPicPr>
          <p:cNvPr id="205" name="Google Shape;205;p26" descr="C:\WINDOWS\Desktop\Oh_type\sacitch_C++_ppt\gif\savitchc03d02_2of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8" y="2057400"/>
            <a:ext cx="7772400" cy="35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Predefined Void Functions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</a:rPr>
              <a:t>No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returned</a:t>
            </a:r>
            <a:r>
              <a:rPr lang="en-US" sz="2400">
                <a:solidFill>
                  <a:srgbClr val="FF0000"/>
                </a:solidFill>
              </a:rPr>
              <a:t> value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Performs an action, but sends no "answer"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When called, it’s a statement itself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exit(1);// No return value, so not assigned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This call terminates program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void functions can still have arguments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All aspects same as functions that "return a value"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They just don’t return a value!</a:t>
            </a: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Number Generator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1"/>
          </p:nvPr>
        </p:nvSpPr>
        <p:spPr>
          <a:xfrm>
            <a:off x="414338" y="1201737"/>
            <a:ext cx="7815262" cy="443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Return "randomly chosen" number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Used for simulations, games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rand()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Takes no arguments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value between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RAND_MAX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Squeezes random number into smaller range 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rand() % 6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random value between 0 &amp; 5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Shifting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rand() % 6 + 1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Shifts range between 1 &amp; 6 (e.g., die roll)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Number Seed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Pseudorandom numbers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Calls to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rand()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produce given “sequence” of random numbers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 "seed" to alter sequence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srand(seed_value);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void function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Receives one argument, the "seed"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 use any seed value, including system time: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srand(time(0));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time()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system time as numeric value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Library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&lt;time&gt;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contains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time()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Examples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Random double between 0.0 &amp; 1.0: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(RAND_MAX – rand())/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&lt;double&gt;(RAND_MAX)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Type cast used to force double-precision division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Random int between 1 &amp; 6: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rand() % 6 + 1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" is modulus operator (remainder)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Random int between 10 &amp; 20: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rand() % 10 + 10</a:t>
            </a:r>
            <a:endParaRPr dirty="0"/>
          </a:p>
        </p:txBody>
      </p:sp>
      <p:sp>
        <p:nvSpPr>
          <p:cNvPr id="238" name="Google Shape;238;p3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Predefined Functions (standard library)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Those that return a value and those that don’t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Programmer-defined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Defining, Declaring, Calling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Recursive Functions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Scope Rules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Local variables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Global constants and global variables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Blocks, nested scopes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Standard library Examples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381000" y="12573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488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&lt;cstdlib&gt;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ctime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std::srand(std::time(0)); // use current time 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 // as seed for random 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 // generator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random_variable = std::rand();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std::cout &lt;&lt; "Random value on [0 " &lt;&lt; RAND_MAX &lt;&lt; "]: " </a:t>
            </a:r>
            <a:endParaRPr sz="1400"/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&lt;&lt; random_variable &lt;&lt; '\n';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488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1524000"/>
            <a:ext cx="4257675" cy="97155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遊戲中，反覆出現的功能有那些</a:t>
            </a:r>
            <a:r>
              <a:rPr lang="en-US" sz="2400" dirty="0"/>
              <a:t>?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要如何處理他們呢</a:t>
            </a:r>
            <a:r>
              <a:rPr lang="en-US" sz="2400" dirty="0"/>
              <a:t>?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如何減少開發時間及除錯時間呢</a:t>
            </a:r>
            <a:r>
              <a:rPr lang="en-US" sz="2400" dirty="0"/>
              <a:t>?</a:t>
            </a:r>
            <a:endParaRPr sz="22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l="6534" t="6931" r="73862" b="68377"/>
          <a:stretch/>
        </p:blipFill>
        <p:spPr>
          <a:xfrm>
            <a:off x="7734299" y="152400"/>
            <a:ext cx="914401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遊戲中，反覆出現的功能有那些</a:t>
            </a:r>
            <a:r>
              <a:rPr lang="en-US" sz="2400"/>
              <a:t>?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取得使用者的輸入，移動。觸發後的反應</a:t>
            </a:r>
            <a:r>
              <a:rPr lang="en-US" sz="2200"/>
              <a:t>……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要如何處理他們呢？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使用相同的</a:t>
            </a:r>
            <a:r>
              <a:rPr lang="en-US" sz="2000"/>
              <a:t>Function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做相同的事情重複</a:t>
            </a:r>
            <a:r>
              <a:rPr lang="en-US" sz="2000"/>
              <a:t>call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如何減少開發時間及除錯時間呢</a:t>
            </a:r>
            <a:r>
              <a:rPr lang="en-US" sz="2400"/>
              <a:t>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若把功能做成</a:t>
            </a:r>
            <a:r>
              <a:rPr lang="en-US" sz="2000"/>
              <a:t>Function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可以減少相同</a:t>
            </a:r>
            <a:r>
              <a:rPr lang="en-US" sz="2000"/>
              <a:t>Code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的出現，就不會重複打類似的東西並且若出錯只需要針對</a:t>
            </a:r>
            <a:r>
              <a:rPr lang="en-US" sz="2000"/>
              <a:t>Function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做修正</a:t>
            </a:r>
            <a:endParaRPr sz="20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</p:txBody>
      </p:sp>
      <p:sp>
        <p:nvSpPr>
          <p:cNvPr id="261" name="Google Shape;261;p3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l="6534" t="6931" r="73862" b="68377"/>
          <a:stretch/>
        </p:blipFill>
        <p:spPr>
          <a:xfrm>
            <a:off x="7734299" y="152400"/>
            <a:ext cx="914401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23F78B-B627-47E0-8C57-C7A8266B9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improve this?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06E0C9D-FE49-4FD3-8B2E-361749F2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9" y="1852360"/>
            <a:ext cx="458216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02325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Library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與</a:t>
            </a:r>
            <a:r>
              <a:rPr lang="en-US"/>
              <a:t>Function</a:t>
            </a: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function</a:t>
            </a:r>
            <a:r>
              <a:rPr lang="en-US" sz="2400" dirty="0">
                <a:latin typeface="DFKai-SB"/>
                <a:ea typeface="DFKai-SB"/>
                <a:cs typeface="DFKai-SB"/>
                <a:sym typeface="DFKai-SB"/>
              </a:rPr>
              <a:t>定義了常用的演算法，在程式中</a:t>
            </a:r>
            <a:r>
              <a:rPr lang="en-US" sz="24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重複利用</a:t>
            </a:r>
            <a:r>
              <a:rPr lang="en-US" sz="2400" dirty="0">
                <a:latin typeface="DFKai-SB"/>
                <a:ea typeface="DFKai-SB"/>
                <a:cs typeface="DFKai-SB"/>
                <a:sym typeface="DFKai-SB"/>
              </a:rPr>
              <a:t>，省去程式中冗贅的部分。這些</a:t>
            </a:r>
            <a:r>
              <a:rPr lang="en-US" sz="2400" dirty="0"/>
              <a:t>function</a:t>
            </a:r>
            <a:r>
              <a:rPr lang="en-US" sz="2400" dirty="0">
                <a:latin typeface="DFKai-SB"/>
                <a:ea typeface="DFKai-SB"/>
                <a:cs typeface="DFKai-SB"/>
                <a:sym typeface="DFKai-SB"/>
              </a:rPr>
              <a:t>更可以被包裝成</a:t>
            </a:r>
            <a:r>
              <a:rPr lang="en-US" sz="2400" dirty="0"/>
              <a:t>library</a:t>
            </a:r>
            <a:r>
              <a:rPr lang="en-US" sz="2400" dirty="0">
                <a:latin typeface="DFKai-SB"/>
                <a:ea typeface="DFKai-SB"/>
                <a:cs typeface="DFKai-SB"/>
                <a:sym typeface="DFKai-SB"/>
              </a:rPr>
              <a:t>提供給其他專案，節省開發時間。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利用第三方或</a:t>
            </a:r>
            <a:r>
              <a:rPr lang="en-US" sz="2400" dirty="0" err="1"/>
              <a:t>C</a:t>
            </a:r>
            <a:r>
              <a:rPr lang="en-US" sz="2400" dirty="0"/>
              <a:t>++</a:t>
            </a: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皆提供的</a:t>
            </a:r>
            <a:r>
              <a:rPr lang="en-US" sz="2400" dirty="0" err="1"/>
              <a:t>library</a:t>
            </a: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，寫程式</a:t>
            </a:r>
            <a:r>
              <a:rPr lang="en-US" sz="24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不用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不要全部自己刻</a:t>
            </a:r>
            <a:r>
              <a:rPr lang="en-US" sz="24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遊戲中用到的</a:t>
            </a:r>
            <a:r>
              <a:rPr lang="en-US" sz="2400" dirty="0" err="1"/>
              <a:t>C</a:t>
            </a:r>
            <a:r>
              <a:rPr lang="en-US" sz="2400" dirty="0"/>
              <a:t>++</a:t>
            </a: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與</a:t>
            </a:r>
            <a:r>
              <a:rPr lang="en-US" sz="2400" dirty="0" err="1"/>
              <a:t>Visual</a:t>
            </a:r>
            <a:r>
              <a:rPr lang="en-US" sz="2400" dirty="0"/>
              <a:t> </a:t>
            </a:r>
            <a:r>
              <a:rPr lang="en-US" sz="2400" dirty="0" err="1"/>
              <a:t>Studio</a:t>
            </a: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提供的</a:t>
            </a:r>
            <a:r>
              <a:rPr lang="en-US" sz="2400" dirty="0" err="1"/>
              <a:t>function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  rand()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 err="1"/>
              <a:t>C</a:t>
            </a:r>
            <a:r>
              <a:rPr lang="en-US" sz="1800" dirty="0" err="1">
                <a:latin typeface="DFKai-SB"/>
                <a:ea typeface="DFKai-SB"/>
                <a:cs typeface="DFKai-SB"/>
                <a:sym typeface="DFKai-SB"/>
              </a:rPr>
              <a:t>標準函式庫</a:t>
            </a:r>
            <a:r>
              <a:rPr lang="en-US" sz="1800" dirty="0"/>
              <a:t>-&gt;</a:t>
            </a:r>
            <a:r>
              <a:rPr lang="en-US" sz="1800" dirty="0" err="1"/>
              <a:t>stdlib.h</a:t>
            </a:r>
            <a:endParaRPr sz="1800"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 err="1">
                <a:latin typeface="DFKai-SB"/>
                <a:ea typeface="DFKai-SB"/>
                <a:cs typeface="DFKai-SB"/>
                <a:sym typeface="DFKai-SB"/>
              </a:rPr>
              <a:t>用於產生隨機數值，在建立隨機迷宮或是決定生物行為都很有用</a:t>
            </a:r>
            <a:r>
              <a:rPr lang="en-US" sz="18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8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SHORT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GetAsyncKeyState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(int key)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User32.lib -&gt; </a:t>
            </a:r>
            <a:r>
              <a:rPr lang="en-US" sz="1800" dirty="0" err="1"/>
              <a:t>Winuser.h</a:t>
            </a:r>
            <a:endParaRPr sz="1800"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 err="1">
                <a:latin typeface="DFKai-SB"/>
                <a:ea typeface="DFKai-SB"/>
                <a:cs typeface="DFKai-SB"/>
                <a:sym typeface="DFKai-SB"/>
              </a:rPr>
              <a:t>用於偵測鍵盤被按下，比</a:t>
            </a:r>
            <a:r>
              <a:rPr lang="en-US" sz="1800" dirty="0" err="1"/>
              <a:t>cin</a:t>
            </a:r>
            <a:r>
              <a:rPr lang="en-US" sz="1800" dirty="0" err="1">
                <a:latin typeface="DFKai-SB"/>
                <a:ea typeface="DFKai-SB"/>
                <a:cs typeface="DFKai-SB"/>
                <a:sym typeface="DFKai-SB"/>
              </a:rPr>
              <a:t>更適用於角色操作</a:t>
            </a:r>
            <a:r>
              <a:rPr lang="en-US" sz="18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800"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l="6534" t="6931" r="73862" b="68377"/>
          <a:stretch/>
        </p:blipFill>
        <p:spPr>
          <a:xfrm>
            <a:off x="7734299" y="152400"/>
            <a:ext cx="914401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1066800" y="-2309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Library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與</a:t>
            </a:r>
            <a:r>
              <a:rPr lang="en-US"/>
              <a:t>Function</a:t>
            </a:r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380999" y="1219200"/>
            <a:ext cx="7353299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遊戲中定義的</a:t>
            </a:r>
            <a:r>
              <a:rPr lang="en-US" sz="2400"/>
              <a:t>function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void draw()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在遊戲需要更新畫面時用到，會將輸出視窗刷新並一行一行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/>
              <a:t> 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輸出遊戲畫面。</a:t>
            </a:r>
            <a:endParaRPr sz="18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string** createCanvas(int width,int height)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函式實作了產生地圖的演算法並輸出二維的陣列資料。該資料在遊戲中的環境判斷與畫面輸出都會用到。</a:t>
            </a:r>
            <a:endParaRPr sz="18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在實驗室中常用的方便</a:t>
            </a:r>
            <a:r>
              <a:rPr lang="en-US" sz="2400"/>
              <a:t>library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</a:rPr>
              <a:t>OpenGL(</a:t>
            </a:r>
            <a:r>
              <a:rPr lang="en-US" sz="20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開放</a:t>
            </a:r>
            <a:r>
              <a:rPr lang="en-US" sz="2000">
                <a:solidFill>
                  <a:srgbClr val="FF0000"/>
                </a:solidFill>
              </a:rPr>
              <a:t>)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，用於繪製</a:t>
            </a:r>
            <a:r>
              <a:rPr lang="en-US" sz="2000"/>
              <a:t>2D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和</a:t>
            </a:r>
            <a:r>
              <a:rPr lang="en-US" sz="2000"/>
              <a:t>3D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畫面的圖形資料庫。</a:t>
            </a:r>
            <a:endParaRPr sz="200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提供在</a:t>
            </a:r>
            <a:r>
              <a:rPr lang="en-US" sz="1800"/>
              <a:t>GPU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上繪製</a:t>
            </a:r>
            <a:r>
              <a:rPr lang="en-US" sz="1800"/>
              <a:t>2D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和</a:t>
            </a:r>
            <a:r>
              <a:rPr lang="en-US" sz="1800"/>
              <a:t>3D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圖形的圖形處理函式，在開發圖形化程式時極為有用。</a:t>
            </a:r>
            <a:endParaRPr sz="18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OpenCV</a:t>
            </a:r>
            <a:r>
              <a:rPr lang="en-US" sz="2000">
                <a:solidFill>
                  <a:srgbClr val="FF0000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學術開放</a:t>
            </a:r>
            <a:r>
              <a:rPr lang="en-US" sz="2000">
                <a:solidFill>
                  <a:srgbClr val="FF0000"/>
                </a:solidFill>
              </a:rPr>
              <a:t>)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，跨平台的電腦視覺資料庫。</a:t>
            </a:r>
            <a:endParaRPr sz="200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有非常豐富的圖片處理函式，包括大小轉換、顏色轉換和邊界偵測等各種功能。</a:t>
            </a:r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r="49739" b="36635"/>
          <a:stretch/>
        </p:blipFill>
        <p:spPr>
          <a:xfrm>
            <a:off x="7183583" y="152400"/>
            <a:ext cx="1898816" cy="172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 descr="https://upload.wikimedia.org/wikipedia/zh/6/63/OpenGL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1448" y="4107068"/>
            <a:ext cx="1409698" cy="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 descr="圖片搜尋結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6976" y="5003078"/>
            <a:ext cx="886025" cy="1090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5"/>
          <p:cNvCxnSpPr/>
          <p:nvPr/>
        </p:nvCxnSpPr>
        <p:spPr>
          <a:xfrm rot="10800000" flipH="1">
            <a:off x="4267200" y="1958100"/>
            <a:ext cx="4267200" cy="556500"/>
          </a:xfrm>
          <a:prstGeom prst="bentConnector3">
            <a:avLst>
              <a:gd name="adj1" fmla="val 100216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1066800" y="4059"/>
            <a:ext cx="8077200" cy="106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Cmath Examples: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攻擊英雄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遊戲中生物需要計算與主角的距離，若距離在攻擊範圍內則攻擊主角。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計算兩點間的距離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可利用&lt;Math.h&gt; 擁有的數學函式sqrt() 與 pow()計算。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289" name="Google Shape;289;p36"/>
          <p:cNvGrpSpPr/>
          <p:nvPr/>
        </p:nvGrpSpPr>
        <p:grpSpPr>
          <a:xfrm>
            <a:off x="1918264" y="3997849"/>
            <a:ext cx="2058873" cy="685800"/>
            <a:chOff x="7409447" y="3192450"/>
            <a:chExt cx="1252109" cy="417071"/>
          </a:xfrm>
        </p:grpSpPr>
        <p:pic>
          <p:nvPicPr>
            <p:cNvPr id="290" name="Google Shape;290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51741" y="3192450"/>
              <a:ext cx="409815" cy="417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409447" y="3196727"/>
              <a:ext cx="447194" cy="412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10500" y="3196727"/>
              <a:ext cx="450003" cy="4127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3" name="Google Shape;293;p36" descr="https://i2.kknews.cc/large/101900032656dbbd5ed9"/>
          <p:cNvPicPr preferRelativeResize="0"/>
          <p:nvPr/>
        </p:nvPicPr>
        <p:blipFill rotWithShape="1">
          <a:blip r:embed="rId6">
            <a:alphaModFix/>
          </a:blip>
          <a:srcRect l="69286" t="33227" r="11319" b="42273"/>
          <a:stretch/>
        </p:blipFill>
        <p:spPr>
          <a:xfrm>
            <a:off x="5562600" y="3284125"/>
            <a:ext cx="1852403" cy="2058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6"/>
          <p:cNvCxnSpPr/>
          <p:nvPr/>
        </p:nvCxnSpPr>
        <p:spPr>
          <a:xfrm rot="10800000" flipH="1">
            <a:off x="6082764" y="3793594"/>
            <a:ext cx="975412" cy="854562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36"/>
          <p:cNvCxnSpPr/>
          <p:nvPr/>
        </p:nvCxnSpPr>
        <p:spPr>
          <a:xfrm rot="10800000">
            <a:off x="7083988" y="3793594"/>
            <a:ext cx="0" cy="877944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6033064" y="4648156"/>
            <a:ext cx="1041788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p36"/>
          <p:cNvSpPr txBox="1"/>
          <p:nvPr/>
        </p:nvSpPr>
        <p:spPr>
          <a:xfrm>
            <a:off x="4904738" y="5433505"/>
            <a:ext cx="4108817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334" t="-3773" r="-1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8" name="Google Shape;298;p36"/>
          <p:cNvSpPr txBox="1"/>
          <p:nvPr/>
        </p:nvSpPr>
        <p:spPr>
          <a:xfrm>
            <a:off x="1613464" y="4801068"/>
            <a:ext cx="2895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生物在行動時會先判斷主角與自己的距離，若在自己的攻擊範圍內則對主角造成傷害。</a:t>
            </a:r>
            <a:endParaRPr/>
          </a:p>
        </p:txBody>
      </p:sp>
      <p:sp>
        <p:nvSpPr>
          <p:cNvPr id="299" name="Google Shape;299;p36"/>
          <p:cNvSpPr txBox="1"/>
          <p:nvPr/>
        </p:nvSpPr>
        <p:spPr>
          <a:xfrm>
            <a:off x="6287830" y="393467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7054667" y="40380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6449747" y="4554644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1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攻擊英雄:</a:t>
            </a:r>
            <a:r>
              <a:rPr lang="en-US"/>
              <a:t>Example Code</a:t>
            </a:r>
            <a:endParaRPr/>
          </a:p>
        </p:txBody>
      </p:sp>
      <p:pic>
        <p:nvPicPr>
          <p:cNvPr id="314" name="Google Shape;314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265" y="1409700"/>
            <a:ext cx="8825469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7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攻擊英雄:</a:t>
            </a:r>
            <a:r>
              <a:rPr lang="en-US"/>
              <a:t>Output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22" name="Google Shape;3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709" y="1253653"/>
            <a:ext cx="3162300" cy="300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2260" y="1212225"/>
            <a:ext cx="3109934" cy="306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5673" y="4406399"/>
            <a:ext cx="67386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5759" y="4413431"/>
            <a:ext cx="735332" cy="67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01092" y="5003566"/>
            <a:ext cx="412849" cy="37871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 txBox="1"/>
          <p:nvPr/>
        </p:nvSpPr>
        <p:spPr>
          <a:xfrm>
            <a:off x="1155680" y="5345834"/>
            <a:ext cx="3416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生物在主角身旁，並攻擊主角。</a:t>
            </a:r>
            <a:endParaRPr/>
          </a:p>
        </p:txBody>
      </p:sp>
      <p:pic>
        <p:nvPicPr>
          <p:cNvPr id="328" name="Google Shape;328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77239" y="5395619"/>
            <a:ext cx="67386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3668" y="4260065"/>
            <a:ext cx="735332" cy="67876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 txBox="1"/>
          <p:nvPr/>
        </p:nvSpPr>
        <p:spPr>
          <a:xfrm>
            <a:off x="4891326" y="6081419"/>
            <a:ext cx="3877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生物與主角錯開，沒發生攻擊事件。</a:t>
            </a:r>
            <a:endParaRPr/>
          </a:p>
        </p:txBody>
      </p:sp>
      <p:sp>
        <p:nvSpPr>
          <p:cNvPr id="331" name="Google Shape;331;p39"/>
          <p:cNvSpPr txBox="1"/>
          <p:nvPr/>
        </p:nvSpPr>
        <p:spPr>
          <a:xfrm>
            <a:off x="1433881" y="4656315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(2, 4)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3462097" y="4713512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(3, 4)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5047037" y="5530500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(2, 4)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7204500" y="4497152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(3, 2)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1103013" y="1957090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 2 4 3 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5385583" y="1916071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 2 4 3 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Programmer-Defined Functions</a:t>
            </a: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Write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own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functions!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Building blocks of programs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&amp; Conquer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Readability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Re-use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Your "definition" can go in either: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Same file as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Separate file so others can use it, too</a:t>
            </a:r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Introduction to Functions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438370" y="1219200"/>
            <a:ext cx="7765322" cy="3923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Building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of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Programs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Other terminology in other languages: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Procedures, subprograms, methods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C++: functions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BF"/>
              </a:buClr>
              <a:buSzPts val="2400"/>
              <a:buFont typeface="Times New Roman"/>
              <a:buChar char="•"/>
            </a:pPr>
            <a:r>
              <a:rPr lang="en-US" sz="2400" b="1">
                <a:solidFill>
                  <a:srgbClr val="0000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I-P-O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– Process – Output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Basic subparts to any program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functions for these "pieces"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>
            <a:spLocks noGrp="1"/>
          </p:cNvSpPr>
          <p:nvPr>
            <p:ph type="title"/>
          </p:nvPr>
        </p:nvSpPr>
        <p:spPr>
          <a:xfrm>
            <a:off x="845732" y="-18473"/>
            <a:ext cx="8069668" cy="108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Components of Function Use</a:t>
            </a:r>
            <a:endParaRPr/>
          </a:p>
        </p:txBody>
      </p:sp>
      <p:sp>
        <p:nvSpPr>
          <p:cNvPr id="351" name="Google Shape;351;p4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 Pieces to using functions: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99FE"/>
              </a:buClr>
              <a:buSzPts val="2000"/>
              <a:buFont typeface="Times New Roman"/>
              <a:buChar char="•"/>
            </a:pPr>
            <a:r>
              <a:rPr lang="en-US" sz="2000" b="1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Declaration/prototype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Information for compiler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properly interpret calls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Char char="•"/>
            </a:pPr>
            <a:r>
              <a:rPr lang="en-US" sz="20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Definition</a:t>
            </a:r>
            <a:endParaRPr>
              <a:solidFill>
                <a:srgbClr val="0000FF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Actual implementation/code for what function does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Times New Roman"/>
              <a:buChar char="•"/>
            </a:pPr>
            <a:r>
              <a:rPr lang="en-US" sz="20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Transfer control to function </a:t>
            </a:r>
            <a:endParaRPr/>
          </a:p>
        </p:txBody>
      </p:sp>
      <p:sp>
        <p:nvSpPr>
          <p:cNvPr id="352" name="Google Shape;352;p4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>
            <a:spLocks noGrp="1"/>
          </p:cNvSpPr>
          <p:nvPr>
            <p:ph type="title"/>
          </p:nvPr>
        </p:nvSpPr>
        <p:spPr>
          <a:xfrm>
            <a:off x="797167" y="41689"/>
            <a:ext cx="7765321" cy="10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Function Example: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Display 3.5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A Function to Calculate Total Cost (1 of 2)</a:t>
            </a:r>
            <a:endParaRPr/>
          </a:p>
        </p:txBody>
      </p:sp>
      <p:pic>
        <p:nvPicPr>
          <p:cNvPr id="359" name="Google Shape;35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301" y="1219200"/>
            <a:ext cx="8309051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>
            <a:spLocks noGrp="1"/>
          </p:cNvSpPr>
          <p:nvPr>
            <p:ph type="title"/>
          </p:nvPr>
        </p:nvSpPr>
        <p:spPr>
          <a:xfrm>
            <a:off x="845279" y="45279"/>
            <a:ext cx="7765321" cy="10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Function Example: 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Display 3.5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A Function to Calculate Total Cost (1 of 2)</a:t>
            </a:r>
            <a:endParaRPr/>
          </a:p>
        </p:txBody>
      </p:sp>
      <p:pic>
        <p:nvPicPr>
          <p:cNvPr id="367" name="Google Shape;367;p43" descr="C:\WINDOWS\Desktop\Oh_type\sacitch_C++_ppt\gif\savitchc03d05_2of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3772" y="1175917"/>
            <a:ext cx="6934200" cy="524378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/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763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Also called function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"informational" declaration for compiler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Tells compiler how to interpret calls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99FE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&lt;return_type&gt; FnName(&lt;formal-parameter-list&gt;);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updateHealth(int HP,	double distance);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Placed in the </a:t>
            </a:r>
            <a:r>
              <a:rPr lang="en-US" sz="2000"/>
              <a:t>declaration space of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Or above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 sz="2000"/>
              <a:t> in global space</a:t>
            </a:r>
            <a:endParaRPr/>
          </a:p>
        </p:txBody>
      </p:sp>
      <p:sp>
        <p:nvSpPr>
          <p:cNvPr id="376" name="Google Shape;376;p4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 Definition</a:t>
            </a:r>
            <a:endParaRPr/>
          </a:p>
        </p:txBody>
      </p:sp>
      <p:sp>
        <p:nvSpPr>
          <p:cNvPr id="383" name="Google Shape;383;p4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Implementation of function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Just like implementing function main()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updateHealth(	int HP, double distance)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const double attack = 5.0;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double newHealth;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newHealth = HP – (attack / distance);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return (int)newHealth;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Notice proper indenting</a:t>
            </a:r>
            <a:endParaRPr/>
          </a:p>
        </p:txBody>
      </p:sp>
      <p:sp>
        <p:nvSpPr>
          <p:cNvPr id="384" name="Google Shape;384;p4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 Definition Placement</a:t>
            </a:r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Placed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function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NOT "inside" function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main()!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Functions are “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”; no function is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 "part" of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another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Formal parameters in definition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"Placeholders" for data sent in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"Variable name" used to refer to data in definition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Sends data back to caller</a:t>
            </a:r>
            <a:endParaRPr/>
          </a:p>
        </p:txBody>
      </p:sp>
      <p:sp>
        <p:nvSpPr>
          <p:cNvPr id="392" name="Google Shape;392;p4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endParaRPr/>
          </a:p>
        </p:txBody>
      </p:sp>
      <p:sp>
        <p:nvSpPr>
          <p:cNvPr id="399" name="Google Shape;399;p4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15385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Just like calling predefined function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health = updateHealth(HP, distance);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Recall: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updateHealth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returns int value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Assigned to variable named “health"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Arguments </a:t>
            </a:r>
            <a:r>
              <a:rPr lang="en-US" sz="2400"/>
              <a:t>here: HP, distance</a:t>
            </a:r>
            <a:endParaRPr sz="240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Recall arguments can be literals, variables,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expressions, or combination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function call, arguments often called "actual arguments"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Because they contain the "actual data" being sent</a:t>
            </a:r>
            <a:endParaRPr/>
          </a:p>
        </p:txBody>
      </p:sp>
      <p:sp>
        <p:nvSpPr>
          <p:cNvPr id="400" name="Google Shape;400;p4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Alternative Function Declaration</a:t>
            </a:r>
            <a:endParaRPr/>
          </a:p>
        </p:txBody>
      </p:sp>
      <p:sp>
        <p:nvSpPr>
          <p:cNvPr id="407" name="Google Shape;407;p4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Recall: Function declaration is "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“ for compiler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Compiler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needs to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know: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Return type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 name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Parameter list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Formal parameter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not needed: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double updateHealth(int, double);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Still "should" put in formal parameter names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Improves readability</a:t>
            </a:r>
            <a:endParaRPr/>
          </a:p>
        </p:txBody>
      </p:sp>
      <p:sp>
        <p:nvSpPr>
          <p:cNvPr id="408" name="Google Shape;408;p4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Parameter vs. Argument</a:t>
            </a:r>
            <a:endParaRPr/>
          </a:p>
        </p:txBody>
      </p:sp>
      <p:sp>
        <p:nvSpPr>
          <p:cNvPr id="415" name="Google Shape;415;p4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763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Terms often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interchangeably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Formal parameters/arguments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function declaration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function definition’s header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Actual parameters/arguments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function call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Technically </a:t>
            </a:r>
            <a:r>
              <a:rPr lang="en-US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"</a:t>
            </a:r>
            <a:r>
              <a:rPr lang="en-US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" piece while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"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" piece*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*Terms not always used this way</a:t>
            </a:r>
            <a:endParaRPr/>
          </a:p>
        </p:txBody>
      </p:sp>
      <p:sp>
        <p:nvSpPr>
          <p:cNvPr id="416" name="Google Shape;416;p4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7753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Functions Calling Functions</a:t>
            </a:r>
            <a:endParaRPr/>
          </a:p>
        </p:txBody>
      </p:sp>
      <p:sp>
        <p:nvSpPr>
          <p:cNvPr id="423" name="Google Shape;423;p50"/>
          <p:cNvSpPr txBox="1">
            <a:spLocks noGrp="1"/>
          </p:cNvSpPr>
          <p:nvPr>
            <p:ph type="body" idx="1"/>
          </p:nvPr>
        </p:nvSpPr>
        <p:spPr>
          <a:xfrm>
            <a:off x="414338" y="1219200"/>
            <a:ext cx="7815262" cy="443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We’re already doing this!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IS a function!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Only requirement: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Function’s declaration must appear first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Function’s definition typically elsewhere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main()"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 definition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Or in separate file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Common for functions to call many other functions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Function can even call itself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dirty="0"/>
          </a:p>
        </p:txBody>
      </p:sp>
      <p:sp>
        <p:nvSpPr>
          <p:cNvPr id="424" name="Google Shape;424;p5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Predefined Functions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436231" y="1219200"/>
            <a:ext cx="7755269" cy="371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Libraries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of functions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our use!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types: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Those that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 value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Those that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(void)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Must </a:t>
            </a: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"#include"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appropriate library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e.g.,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&lt;cmath&gt;, &lt;cstdlib&gt;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(Original "C" libraries)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&lt;iostream&gt;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(for cout, cin) 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776532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Boolean Return-Type Functions</a:t>
            </a:r>
            <a:endParaRPr/>
          </a:p>
        </p:txBody>
      </p:sp>
      <p:sp>
        <p:nvSpPr>
          <p:cNvPr id="431" name="Google Shape;431;p51"/>
          <p:cNvSpPr txBox="1">
            <a:spLocks noGrp="1"/>
          </p:cNvSpPr>
          <p:nvPr>
            <p:ph type="body" idx="1"/>
          </p:nvPr>
        </p:nvSpPr>
        <p:spPr>
          <a:xfrm>
            <a:off x="456746" y="1219199"/>
            <a:ext cx="830625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Return-type can be any valid type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 function declaration/prototype: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bool isAlive(int HP);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function’s definition: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bool isAlive(int HP)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return (HP &gt; 0);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Returns "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" or "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 call, from some other function: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 (isAlive(HP))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cout &lt;&lt; “Creature is alive\n";</a:t>
            </a:r>
            <a:endParaRPr/>
          </a:p>
        </p:txBody>
      </p:sp>
      <p:sp>
        <p:nvSpPr>
          <p:cNvPr id="432" name="Google Shape;432;p5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Example (Contd.)</a:t>
            </a:r>
            <a:endParaRPr/>
          </a:p>
        </p:txBody>
      </p:sp>
      <p:sp>
        <p:nvSpPr>
          <p:cNvPr id="438" name="Google Shape;438;p5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隨機移動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randomCreatureMovement(int *creaturePosX, int *creaturePosY)</a:t>
            </a:r>
            <a:endParaRPr sz="14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srand(time(NULL));</a:t>
            </a:r>
            <a:endParaRPr sz="1400"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random = rand();</a:t>
            </a:r>
            <a:endParaRPr sz="1400"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if (random % 4 == 0) </a:t>
            </a:r>
            <a:endParaRPr sz="1400"/>
          </a:p>
          <a:p>
            <a:pPr marL="85725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*creaturePosX += 1;</a:t>
            </a:r>
            <a:endParaRPr sz="1400"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if (random % 4 == 1) </a:t>
            </a:r>
            <a:endParaRPr sz="1400"/>
          </a:p>
          <a:p>
            <a:pPr marL="85725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*creaturePosX -= 1;</a:t>
            </a:r>
            <a:endParaRPr sz="1400"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if (random % 4 == 2) </a:t>
            </a:r>
            <a:endParaRPr sz="1400"/>
          </a:p>
          <a:p>
            <a:pPr marL="85725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*creaturePosY += 1;</a:t>
            </a:r>
            <a:endParaRPr sz="1400"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if (random % 4 == 3) </a:t>
            </a:r>
            <a:endParaRPr sz="1400"/>
          </a:p>
          <a:p>
            <a:pPr marL="85725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*creaturePosY -= 1;</a:t>
            </a:r>
            <a:endParaRPr sz="14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5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grpSp>
        <p:nvGrpSpPr>
          <p:cNvPr id="440" name="Google Shape;440;p52"/>
          <p:cNvGrpSpPr/>
          <p:nvPr/>
        </p:nvGrpSpPr>
        <p:grpSpPr>
          <a:xfrm>
            <a:off x="5410200" y="3276599"/>
            <a:ext cx="2105935" cy="1981200"/>
            <a:chOff x="5535932" y="3809999"/>
            <a:chExt cx="1855468" cy="1745568"/>
          </a:xfrm>
        </p:grpSpPr>
        <p:pic>
          <p:nvPicPr>
            <p:cNvPr id="441" name="Google Shape;441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4343400"/>
              <a:ext cx="735332" cy="6787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52"/>
            <p:cNvSpPr txBox="1"/>
            <p:nvPr/>
          </p:nvSpPr>
          <p:spPr>
            <a:xfrm>
              <a:off x="6831332" y="3898612"/>
              <a:ext cx="3129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2"/>
            <p:cNvSpPr/>
            <p:nvPr/>
          </p:nvSpPr>
          <p:spPr>
            <a:xfrm>
              <a:off x="6934200" y="4574689"/>
              <a:ext cx="457200" cy="2161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2"/>
            <p:cNvSpPr/>
            <p:nvPr/>
          </p:nvSpPr>
          <p:spPr>
            <a:xfrm rot="-5400000">
              <a:off x="6235066" y="3930506"/>
              <a:ext cx="457200" cy="2161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2"/>
            <p:cNvSpPr/>
            <p:nvPr/>
          </p:nvSpPr>
          <p:spPr>
            <a:xfrm rot="5400000">
              <a:off x="6235066" y="5218874"/>
              <a:ext cx="457200" cy="2161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2"/>
            <p:cNvSpPr/>
            <p:nvPr/>
          </p:nvSpPr>
          <p:spPr>
            <a:xfrm rot="10800000">
              <a:off x="5535932" y="4574689"/>
              <a:ext cx="457200" cy="2161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7977304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53"/>
          <p:cNvSpPr txBox="1">
            <a:spLocks noGrp="1"/>
          </p:cNvSpPr>
          <p:nvPr>
            <p:ph type="body" idx="1"/>
          </p:nvPr>
        </p:nvSpPr>
        <p:spPr>
          <a:xfrm>
            <a:off x="460966" y="1229492"/>
            <a:ext cx="8222068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unsigned fibonacci(unsigned n){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(n &lt; 2) return n;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fibonacci(n-1) + fibonacci(n-2);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unsigned 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while(std::cin &gt;&gt; r){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std::cout &lt;&lt; fibonacci(r) &lt;&lt; “\n”;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arenR"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885F7F-8E10-4D81-8A58-9D0AA8BC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51" y="1262388"/>
            <a:ext cx="2314898" cy="83831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79773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54"/>
          <p:cNvSpPr txBox="1">
            <a:spLocks noGrp="1"/>
          </p:cNvSpPr>
          <p:nvPr>
            <p:ph type="body" idx="1"/>
          </p:nvPr>
        </p:nvSpPr>
        <p:spPr>
          <a:xfrm>
            <a:off x="460966" y="1229492"/>
            <a:ext cx="8222100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&lt;chrono&gt;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&lt;ctime&gt;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long fibonacci(unsigned n){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(n &lt; 2) return n;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fibonacci(n-1) + fibonacci(n-2);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std::chrono::time_point&lt;std::chrono::system_clock&gt; start, end;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start = std::chrono::system_clock::now();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std::cout &lt;&lt; "f(42) = " &lt;&lt; fibonacci(42) &lt;&lt; '\n';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end = std::chrono::system_clock::now();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std::chrono::duration&lt;double&gt; </a:t>
            </a:r>
            <a:r>
              <a:rPr lang="en-US" sz="14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elapsed_seconds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= end-start;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std::time_t end_time = std::chrono::system_clock::to_time_t(end);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std::cout &lt;&lt; "finished computation at " &lt;&lt; std::ctime(&amp;end_time)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&lt;&lt; "elapsed time: " &lt;&lt; </a:t>
            </a:r>
            <a:r>
              <a:rPr lang="en-US" sz="14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elapsed_seconds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.count() &lt;&lt; "s\n";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54"/>
          <p:cNvSpPr txBox="1"/>
          <p:nvPr/>
        </p:nvSpPr>
        <p:spPr>
          <a:xfrm>
            <a:off x="4281345" y="1402521"/>
            <a:ext cx="4762800" cy="1200600"/>
          </a:xfrm>
          <a:prstGeom prst="rect">
            <a:avLst/>
          </a:prstGeom>
          <a:solidFill>
            <a:srgbClr val="B2760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f(42) = 267914296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finished computation at Mon Jul 29 08:41:09 2013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elapsed time: 0.670427s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Example: heroMove</a:t>
            </a:r>
            <a:endParaRPr/>
          </a:p>
        </p:txBody>
      </p:sp>
      <p:sp>
        <p:nvSpPr>
          <p:cNvPr id="475" name="Google Shape;475;p56"/>
          <p:cNvSpPr txBox="1">
            <a:spLocks noGrp="1"/>
          </p:cNvSpPr>
          <p:nvPr>
            <p:ph type="body" idx="1"/>
          </p:nvPr>
        </p:nvSpPr>
        <p:spPr>
          <a:xfrm>
            <a:off x="390611" y="1138052"/>
            <a:ext cx="8527473" cy="154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主角在遊戲中會接收方向移動的指令</a:t>
            </a:r>
            <a:r>
              <a:rPr lang="en-US" sz="2400"/>
              <a:t>heroMove(int x, int y)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，並回傳</a:t>
            </a:r>
            <a:r>
              <a:rPr lang="en-US" sz="2400"/>
              <a:t>bool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確認是否成功移動。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主角在移動時需判斷移動位置是否為空地，否則停止移動，</a:t>
            </a:r>
            <a:endParaRPr sz="1600"/>
          </a:p>
        </p:txBody>
      </p:sp>
      <p:sp>
        <p:nvSpPr>
          <p:cNvPr id="476" name="Google Shape;476;p5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477" name="Google Shape;477;p56" descr="https://i2.kknews.cc/large/101900032656dbbd5ed9"/>
          <p:cNvPicPr preferRelativeResize="0"/>
          <p:nvPr/>
        </p:nvPicPr>
        <p:blipFill rotWithShape="1">
          <a:blip r:embed="rId3">
            <a:alphaModFix/>
          </a:blip>
          <a:srcRect l="64822" t="37567" r="15783" b="37932"/>
          <a:stretch/>
        </p:blipFill>
        <p:spPr>
          <a:xfrm>
            <a:off x="984800" y="2855718"/>
            <a:ext cx="1600200" cy="177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56"/>
          <p:cNvCxnSpPr/>
          <p:nvPr/>
        </p:nvCxnSpPr>
        <p:spPr>
          <a:xfrm rot="10800000">
            <a:off x="1806133" y="3188732"/>
            <a:ext cx="0" cy="31143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9" name="Google Shape;479;p56"/>
          <p:cNvCxnSpPr/>
          <p:nvPr/>
        </p:nvCxnSpPr>
        <p:spPr>
          <a:xfrm>
            <a:off x="1791376" y="3988031"/>
            <a:ext cx="0" cy="32017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56"/>
          <p:cNvSpPr txBox="1"/>
          <p:nvPr/>
        </p:nvSpPr>
        <p:spPr>
          <a:xfrm>
            <a:off x="544881" y="4754746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根據輸入判斷移動方向</a:t>
            </a:r>
            <a:endParaRPr/>
          </a:p>
        </p:txBody>
      </p:sp>
      <p:sp>
        <p:nvSpPr>
          <p:cNvPr id="481" name="Google Shape;481;p56"/>
          <p:cNvSpPr txBox="1"/>
          <p:nvPr/>
        </p:nvSpPr>
        <p:spPr>
          <a:xfrm>
            <a:off x="3210925" y="4754746"/>
            <a:ext cx="30374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根據判斷目的地是否為空地，若該方向被擋住則取消操作</a:t>
            </a:r>
            <a:endParaRPr/>
          </a:p>
        </p:txBody>
      </p:sp>
      <p:sp>
        <p:nvSpPr>
          <p:cNvPr id="482" name="Google Shape;482;p56"/>
          <p:cNvSpPr txBox="1"/>
          <p:nvPr/>
        </p:nvSpPr>
        <p:spPr>
          <a:xfrm>
            <a:off x="7083504" y="481513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移動主角</a:t>
            </a:r>
            <a:endParaRPr/>
          </a:p>
        </p:txBody>
      </p:sp>
      <p:grpSp>
        <p:nvGrpSpPr>
          <p:cNvPr id="483" name="Google Shape;483;p56"/>
          <p:cNvGrpSpPr/>
          <p:nvPr/>
        </p:nvGrpSpPr>
        <p:grpSpPr>
          <a:xfrm>
            <a:off x="3891087" y="2799840"/>
            <a:ext cx="1781272" cy="1979191"/>
            <a:chOff x="7836743" y="1866898"/>
            <a:chExt cx="1457325" cy="1619250"/>
          </a:xfrm>
        </p:grpSpPr>
        <p:pic>
          <p:nvPicPr>
            <p:cNvPr id="484" name="Google Shape;484;p56" descr="https://i2.kknews.cc/large/101900032656dbbd5ed9"/>
            <p:cNvPicPr preferRelativeResize="0"/>
            <p:nvPr/>
          </p:nvPicPr>
          <p:blipFill rotWithShape="1">
            <a:blip r:embed="rId3">
              <a:alphaModFix/>
            </a:blip>
            <a:srcRect l="64822" t="37567" r="15783" b="37932"/>
            <a:stretch/>
          </p:blipFill>
          <p:spPr>
            <a:xfrm>
              <a:off x="7836743" y="1866898"/>
              <a:ext cx="1457325" cy="1619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85" name="Google Shape;485;p56"/>
            <p:cNvCxnSpPr/>
            <p:nvPr/>
          </p:nvCxnSpPr>
          <p:spPr>
            <a:xfrm rot="10800000">
              <a:off x="8588148" y="2160020"/>
              <a:ext cx="0" cy="248444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6" name="Google Shape;486;p56"/>
            <p:cNvCxnSpPr/>
            <p:nvPr/>
          </p:nvCxnSpPr>
          <p:spPr>
            <a:xfrm>
              <a:off x="8588148" y="2891790"/>
              <a:ext cx="0" cy="295547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87" name="Google Shape;487;p56"/>
            <p:cNvSpPr txBox="1"/>
            <p:nvPr/>
          </p:nvSpPr>
          <p:spPr>
            <a:xfrm>
              <a:off x="7937803" y="2423275"/>
              <a:ext cx="523392" cy="616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56"/>
            <p:cNvSpPr txBox="1"/>
            <p:nvPr/>
          </p:nvSpPr>
          <p:spPr>
            <a:xfrm>
              <a:off x="8690143" y="2438779"/>
              <a:ext cx="523392" cy="616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89" name="Google Shape;489;p56"/>
          <p:cNvCxnSpPr/>
          <p:nvPr/>
        </p:nvCxnSpPr>
        <p:spPr>
          <a:xfrm rot="10800000">
            <a:off x="1181100" y="3744717"/>
            <a:ext cx="375200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0" name="Google Shape;490;p56"/>
          <p:cNvCxnSpPr/>
          <p:nvPr/>
        </p:nvCxnSpPr>
        <p:spPr>
          <a:xfrm>
            <a:off x="2057400" y="3744718"/>
            <a:ext cx="34967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1" name="Google Shape;491;p56"/>
          <p:cNvSpPr/>
          <p:nvPr/>
        </p:nvSpPr>
        <p:spPr>
          <a:xfrm>
            <a:off x="3048000" y="3581400"/>
            <a:ext cx="533400" cy="478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56" descr="https://i2.kknews.cc/large/101900032656dbbd5ed9"/>
          <p:cNvPicPr preferRelativeResize="0"/>
          <p:nvPr/>
        </p:nvPicPr>
        <p:blipFill rotWithShape="1">
          <a:blip r:embed="rId3">
            <a:alphaModFix/>
          </a:blip>
          <a:srcRect l="64822" t="37567" r="15783" b="37932"/>
          <a:stretch/>
        </p:blipFill>
        <p:spPr>
          <a:xfrm>
            <a:off x="6629400" y="2788598"/>
            <a:ext cx="1781272" cy="197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6" descr="https://i2.kknews.cc/large/101900032656dbbd5ed9"/>
          <p:cNvPicPr preferRelativeResize="0"/>
          <p:nvPr/>
        </p:nvPicPr>
        <p:blipFill rotWithShape="1">
          <a:blip r:embed="rId3">
            <a:alphaModFix/>
          </a:blip>
          <a:srcRect l="72754" t="47589" r="22536" b="47593"/>
          <a:stretch/>
        </p:blipFill>
        <p:spPr>
          <a:xfrm>
            <a:off x="7352624" y="4024621"/>
            <a:ext cx="432487" cy="389177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6"/>
          <p:cNvSpPr/>
          <p:nvPr/>
        </p:nvSpPr>
        <p:spPr>
          <a:xfrm>
            <a:off x="7337867" y="3471763"/>
            <a:ext cx="432487" cy="53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6"/>
          <p:cNvSpPr/>
          <p:nvPr/>
        </p:nvSpPr>
        <p:spPr>
          <a:xfrm>
            <a:off x="5916270" y="3581400"/>
            <a:ext cx="533400" cy="478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heroMove:Example Code</a:t>
            </a:r>
            <a:endParaRPr/>
          </a:p>
        </p:txBody>
      </p:sp>
      <p:sp>
        <p:nvSpPr>
          <p:cNvPr id="501" name="Google Shape;501;p5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pic>
        <p:nvPicPr>
          <p:cNvPr id="502" name="Google Shape;50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95400"/>
            <a:ext cx="862396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7"/>
          <p:cNvSpPr txBox="1"/>
          <p:nvPr/>
        </p:nvSpPr>
        <p:spPr>
          <a:xfrm>
            <a:off x="7114907" y="2743200"/>
            <a:ext cx="1800493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範例用預設版面</a:t>
            </a:r>
            <a:endParaRPr/>
          </a:p>
        </p:txBody>
      </p:sp>
      <p:grpSp>
        <p:nvGrpSpPr>
          <p:cNvPr id="504" name="Google Shape;504;p57"/>
          <p:cNvGrpSpPr/>
          <p:nvPr/>
        </p:nvGrpSpPr>
        <p:grpSpPr>
          <a:xfrm>
            <a:off x="7390245" y="3200400"/>
            <a:ext cx="1371600" cy="1307068"/>
            <a:chOff x="7432366" y="864632"/>
            <a:chExt cx="1371600" cy="1307068"/>
          </a:xfrm>
        </p:grpSpPr>
        <p:pic>
          <p:nvPicPr>
            <p:cNvPr id="505" name="Google Shape;505;p57" descr="https://i2.kknews.cc/large/101900032656dbbd5ed9"/>
            <p:cNvPicPr preferRelativeResize="0"/>
            <p:nvPr/>
          </p:nvPicPr>
          <p:blipFill rotWithShape="1">
            <a:blip r:embed="rId4">
              <a:alphaModFix/>
            </a:blip>
            <a:srcRect l="67311" t="41484" r="17754" b="42480"/>
            <a:stretch/>
          </p:blipFill>
          <p:spPr>
            <a:xfrm>
              <a:off x="7432366" y="876299"/>
              <a:ext cx="1371600" cy="1295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57"/>
            <p:cNvSpPr/>
            <p:nvPr/>
          </p:nvSpPr>
          <p:spPr>
            <a:xfrm>
              <a:off x="7896493" y="1219200"/>
              <a:ext cx="432487" cy="533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7" name="Google Shape;507;p57" descr="https://i2.kknews.cc/large/101900032656dbbd5ed9"/>
            <p:cNvPicPr preferRelativeResize="0"/>
            <p:nvPr/>
          </p:nvPicPr>
          <p:blipFill rotWithShape="1">
            <a:blip r:embed="rId4">
              <a:alphaModFix/>
            </a:blip>
            <a:srcRect l="77241" t="46816" r="17636" b="47524"/>
            <a:stretch/>
          </p:blipFill>
          <p:spPr>
            <a:xfrm>
              <a:off x="8333404" y="864632"/>
              <a:ext cx="470562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8" name="Google Shape;508;p57"/>
          <p:cNvSpPr/>
          <p:nvPr/>
        </p:nvSpPr>
        <p:spPr>
          <a:xfrm>
            <a:off x="6781800" y="3962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7"/>
          <p:cNvSpPr txBox="1"/>
          <p:nvPr/>
        </p:nvSpPr>
        <p:spPr>
          <a:xfrm>
            <a:off x="3792734" y="5154135"/>
            <a:ext cx="2954655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判斷版面中位置是否為空地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heroMove:Example Code</a:t>
            </a:r>
            <a:endParaRPr/>
          </a:p>
        </p:txBody>
      </p:sp>
      <p:sp>
        <p:nvSpPr>
          <p:cNvPr id="515" name="Google Shape;515;p5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516" name="Google Shape;516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5" y="1447800"/>
            <a:ext cx="8972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8"/>
          <p:cNvSpPr txBox="1"/>
          <p:nvPr/>
        </p:nvSpPr>
        <p:spPr>
          <a:xfrm>
            <a:off x="5489844" y="2849046"/>
            <a:ext cx="34163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若移動位置為空地，則移動主角</a:t>
            </a:r>
            <a:endParaRPr/>
          </a:p>
        </p:txBody>
      </p:sp>
      <p:sp>
        <p:nvSpPr>
          <p:cNvPr id="518" name="Google Shape;518;p58"/>
          <p:cNvSpPr txBox="1"/>
          <p:nvPr/>
        </p:nvSpPr>
        <p:spPr>
          <a:xfrm>
            <a:off x="5489844" y="4038600"/>
            <a:ext cx="1800493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反之則取消移動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heroMove:Example Code</a:t>
            </a:r>
            <a:endParaRPr/>
          </a:p>
        </p:txBody>
      </p:sp>
      <p:sp>
        <p:nvSpPr>
          <p:cNvPr id="524" name="Google Shape;524;p5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pic>
        <p:nvPicPr>
          <p:cNvPr id="525" name="Google Shape;52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355" y="1219200"/>
            <a:ext cx="583882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9"/>
          <p:cNvSpPr txBox="1"/>
          <p:nvPr/>
        </p:nvSpPr>
        <p:spPr>
          <a:xfrm>
            <a:off x="5554518" y="2210106"/>
            <a:ext cx="1752403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用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取得輸入</a:t>
            </a:r>
            <a:endParaRPr/>
          </a:p>
        </p:txBody>
      </p:sp>
      <p:sp>
        <p:nvSpPr>
          <p:cNvPr id="527" name="Google Shape;527;p59"/>
          <p:cNvSpPr txBox="1"/>
          <p:nvPr/>
        </p:nvSpPr>
        <p:spPr>
          <a:xfrm>
            <a:off x="5563858" y="2851972"/>
            <a:ext cx="2627642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用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判斷輸入方向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1837" y="1606035"/>
            <a:ext cx="28479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0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heroMove:Output</a:t>
            </a:r>
            <a:endParaRPr/>
          </a:p>
        </p:txBody>
      </p:sp>
      <p:sp>
        <p:nvSpPr>
          <p:cNvPr id="534" name="Google Shape;534;p6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pic>
        <p:nvPicPr>
          <p:cNvPr id="535" name="Google Shape;535;p60" descr="https://i2.kknews.cc/large/101900032656dbbd5ed9"/>
          <p:cNvPicPr preferRelativeResize="0"/>
          <p:nvPr/>
        </p:nvPicPr>
        <p:blipFill rotWithShape="1">
          <a:blip r:embed="rId4">
            <a:alphaModFix/>
          </a:blip>
          <a:srcRect l="67311" t="41484" r="17754" b="42480"/>
          <a:stretch/>
        </p:blipFill>
        <p:spPr>
          <a:xfrm>
            <a:off x="4199391" y="1024252"/>
            <a:ext cx="1371600" cy="129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60" descr="https://i2.kknews.cc/large/101900032656dbbd5ed9"/>
          <p:cNvPicPr preferRelativeResize="0"/>
          <p:nvPr/>
        </p:nvPicPr>
        <p:blipFill rotWithShape="1">
          <a:blip r:embed="rId4">
            <a:alphaModFix/>
          </a:blip>
          <a:srcRect l="77241" t="46816" r="17636" b="47524"/>
          <a:stretch/>
        </p:blipFill>
        <p:spPr>
          <a:xfrm>
            <a:off x="5100429" y="1012585"/>
            <a:ext cx="47056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1483756"/>
            <a:ext cx="2857500" cy="276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60"/>
          <p:cNvGrpSpPr/>
          <p:nvPr/>
        </p:nvGrpSpPr>
        <p:grpSpPr>
          <a:xfrm>
            <a:off x="1524000" y="4343400"/>
            <a:ext cx="1371600" cy="1307068"/>
            <a:chOff x="1463619" y="4537426"/>
            <a:chExt cx="1371600" cy="1307068"/>
          </a:xfrm>
        </p:grpSpPr>
        <p:grpSp>
          <p:nvGrpSpPr>
            <p:cNvPr id="539" name="Google Shape;539;p60"/>
            <p:cNvGrpSpPr/>
            <p:nvPr/>
          </p:nvGrpSpPr>
          <p:grpSpPr>
            <a:xfrm>
              <a:off x="1463619" y="4537426"/>
              <a:ext cx="1371600" cy="1307068"/>
              <a:chOff x="7432366" y="864632"/>
              <a:chExt cx="1371600" cy="1307068"/>
            </a:xfrm>
          </p:grpSpPr>
          <p:pic>
            <p:nvPicPr>
              <p:cNvPr id="540" name="Google Shape;540;p60" descr="https://i2.kknews.cc/large/101900032656dbbd5ed9"/>
              <p:cNvPicPr preferRelativeResize="0"/>
              <p:nvPr/>
            </p:nvPicPr>
            <p:blipFill rotWithShape="1">
              <a:blip r:embed="rId4">
                <a:alphaModFix/>
              </a:blip>
              <a:srcRect l="67311" t="41484" r="17754" b="42480"/>
              <a:stretch/>
            </p:blipFill>
            <p:spPr>
              <a:xfrm>
                <a:off x="7432366" y="876299"/>
                <a:ext cx="1371600" cy="12954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1" name="Google Shape;541;p60"/>
              <p:cNvSpPr/>
              <p:nvPr/>
            </p:nvSpPr>
            <p:spPr>
              <a:xfrm>
                <a:off x="7896493" y="1219200"/>
                <a:ext cx="432487" cy="53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42" name="Google Shape;542;p60" descr="https://i2.kknews.cc/large/101900032656dbbd5ed9"/>
              <p:cNvPicPr preferRelativeResize="0"/>
              <p:nvPr/>
            </p:nvPicPr>
            <p:blipFill rotWithShape="1">
              <a:blip r:embed="rId4">
                <a:alphaModFix/>
              </a:blip>
              <a:srcRect l="77241" t="46816" r="17636" b="47524"/>
              <a:stretch/>
            </p:blipFill>
            <p:spPr>
              <a:xfrm>
                <a:off x="8333404" y="864632"/>
                <a:ext cx="470562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43" name="Google Shape;543;p60" descr="https://i2.kknews.cc/large/101900032656dbbd5ed9"/>
            <p:cNvPicPr preferRelativeResize="0"/>
            <p:nvPr/>
          </p:nvPicPr>
          <p:blipFill rotWithShape="1">
            <a:blip r:embed="rId4">
              <a:alphaModFix/>
            </a:blip>
            <a:srcRect l="72754" t="47589" r="22536" b="47593"/>
            <a:stretch/>
          </p:blipFill>
          <p:spPr>
            <a:xfrm>
              <a:off x="1933176" y="4581486"/>
              <a:ext cx="432487" cy="389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4" name="Google Shape;544;p60"/>
          <p:cNvSpPr txBox="1"/>
          <p:nvPr/>
        </p:nvSpPr>
        <p:spPr>
          <a:xfrm>
            <a:off x="1379178" y="1959055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輸入向上</a:t>
            </a:r>
            <a:endParaRPr/>
          </a:p>
        </p:txBody>
      </p:sp>
      <p:sp>
        <p:nvSpPr>
          <p:cNvPr id="545" name="Google Shape;545;p60"/>
          <p:cNvSpPr/>
          <p:nvPr/>
        </p:nvSpPr>
        <p:spPr>
          <a:xfrm rot="8339405">
            <a:off x="3600702" y="2428819"/>
            <a:ext cx="533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0"/>
          <p:cNvSpPr txBox="1"/>
          <p:nvPr/>
        </p:nvSpPr>
        <p:spPr>
          <a:xfrm>
            <a:off x="4331325" y="235770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主角位置</a:t>
            </a:r>
            <a:endParaRPr/>
          </a:p>
        </p:txBody>
      </p:sp>
      <p:sp>
        <p:nvSpPr>
          <p:cNvPr id="547" name="Google Shape;547;p60"/>
          <p:cNvSpPr txBox="1"/>
          <p:nvPr/>
        </p:nvSpPr>
        <p:spPr>
          <a:xfrm>
            <a:off x="1304123" y="5624037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主角向上移動。</a:t>
            </a:r>
            <a:endParaRPr/>
          </a:p>
        </p:txBody>
      </p:sp>
      <p:grpSp>
        <p:nvGrpSpPr>
          <p:cNvPr id="548" name="Google Shape;548;p60"/>
          <p:cNvGrpSpPr/>
          <p:nvPr/>
        </p:nvGrpSpPr>
        <p:grpSpPr>
          <a:xfrm>
            <a:off x="6858000" y="4343400"/>
            <a:ext cx="1371600" cy="1307068"/>
            <a:chOff x="1463619" y="4537426"/>
            <a:chExt cx="1371600" cy="1307068"/>
          </a:xfrm>
        </p:grpSpPr>
        <p:grpSp>
          <p:nvGrpSpPr>
            <p:cNvPr id="549" name="Google Shape;549;p60"/>
            <p:cNvGrpSpPr/>
            <p:nvPr/>
          </p:nvGrpSpPr>
          <p:grpSpPr>
            <a:xfrm>
              <a:off x="1463619" y="4537426"/>
              <a:ext cx="1371600" cy="1307068"/>
              <a:chOff x="7432366" y="864632"/>
              <a:chExt cx="1371600" cy="1307068"/>
            </a:xfrm>
          </p:grpSpPr>
          <p:pic>
            <p:nvPicPr>
              <p:cNvPr id="550" name="Google Shape;550;p60" descr="https://i2.kknews.cc/large/101900032656dbbd5ed9"/>
              <p:cNvPicPr preferRelativeResize="0"/>
              <p:nvPr/>
            </p:nvPicPr>
            <p:blipFill rotWithShape="1">
              <a:blip r:embed="rId4">
                <a:alphaModFix/>
              </a:blip>
              <a:srcRect l="67311" t="41484" r="17754" b="42480"/>
              <a:stretch/>
            </p:blipFill>
            <p:spPr>
              <a:xfrm>
                <a:off x="7432366" y="876299"/>
                <a:ext cx="1371600" cy="12954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1" name="Google Shape;551;p60"/>
              <p:cNvSpPr/>
              <p:nvPr/>
            </p:nvSpPr>
            <p:spPr>
              <a:xfrm>
                <a:off x="7896493" y="1219200"/>
                <a:ext cx="432487" cy="53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52" name="Google Shape;552;p60" descr="https://i2.kknews.cc/large/101900032656dbbd5ed9"/>
              <p:cNvPicPr preferRelativeResize="0"/>
              <p:nvPr/>
            </p:nvPicPr>
            <p:blipFill rotWithShape="1">
              <a:blip r:embed="rId4">
                <a:alphaModFix/>
              </a:blip>
              <a:srcRect l="77241" t="46816" r="17636" b="47524"/>
              <a:stretch/>
            </p:blipFill>
            <p:spPr>
              <a:xfrm>
                <a:off x="8333404" y="864632"/>
                <a:ext cx="470562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53" name="Google Shape;553;p60" descr="https://i2.kknews.cc/large/101900032656dbbd5ed9"/>
            <p:cNvPicPr preferRelativeResize="0"/>
            <p:nvPr/>
          </p:nvPicPr>
          <p:blipFill rotWithShape="1">
            <a:blip r:embed="rId4">
              <a:alphaModFix/>
            </a:blip>
            <a:srcRect l="72754" t="47589" r="22536" b="47593"/>
            <a:stretch/>
          </p:blipFill>
          <p:spPr>
            <a:xfrm>
              <a:off x="1956952" y="5024657"/>
              <a:ext cx="432487" cy="389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4" name="Google Shape;554;p60"/>
          <p:cNvSpPr txBox="1"/>
          <p:nvPr/>
        </p:nvSpPr>
        <p:spPr>
          <a:xfrm>
            <a:off x="6713178" y="1959055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輸入向右</a:t>
            </a:r>
            <a:endParaRPr/>
          </a:p>
        </p:txBody>
      </p:sp>
      <p:sp>
        <p:nvSpPr>
          <p:cNvPr id="555" name="Google Shape;555;p60"/>
          <p:cNvSpPr/>
          <p:nvPr/>
        </p:nvSpPr>
        <p:spPr>
          <a:xfrm rot="2937570">
            <a:off x="5545908" y="2385354"/>
            <a:ext cx="533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60"/>
          <p:cNvSpPr txBox="1"/>
          <p:nvPr/>
        </p:nvSpPr>
        <p:spPr>
          <a:xfrm>
            <a:off x="6305040" y="5662135"/>
            <a:ext cx="24666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主角右方被牆壁擋住，取消移動。</a:t>
            </a:r>
            <a:endParaRPr/>
          </a:p>
        </p:txBody>
      </p:sp>
      <p:sp>
        <p:nvSpPr>
          <p:cNvPr id="557" name="Google Shape;557;p60"/>
          <p:cNvSpPr txBox="1"/>
          <p:nvPr/>
        </p:nvSpPr>
        <p:spPr>
          <a:xfrm>
            <a:off x="7790577" y="4762189"/>
            <a:ext cx="407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Declaring Void Functions</a:t>
            </a:r>
            <a:endParaRPr/>
          </a:p>
        </p:txBody>
      </p:sp>
      <p:sp>
        <p:nvSpPr>
          <p:cNvPr id="564" name="Google Shape;564;p6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Similar to functions returning a value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Return type specified as "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 declaration/prototype: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void printStatus(int HP);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Return-type is "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Nothing is returned</a:t>
            </a:r>
            <a:endParaRPr/>
          </a:p>
        </p:txBody>
      </p:sp>
      <p:sp>
        <p:nvSpPr>
          <p:cNvPr id="565" name="Google Shape;565;p6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Predefined Functions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Math functions very plentiful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Found in library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cmath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Most return a value (the "answer")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theRoot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(9.0);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Components: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solidFill>
                  <a:srgbClr val="B27600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-US" sz="24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=		name of library function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theRoot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=	variable used to assign "answer" to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9.0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		argument or "starting input" for function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000" b="1" dirty="0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I-P-O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 =	9.0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 =	"compute the square root"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 =	3, which is returned &amp; assigned to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theRoot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2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Declaring Void Functions</a:t>
            </a:r>
            <a:endParaRPr/>
          </a:p>
        </p:txBody>
      </p:sp>
      <p:sp>
        <p:nvSpPr>
          <p:cNvPr id="572" name="Google Shape;572;p6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 definition: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void printStatus(int HP)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if(HP &gt; 0)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cout &lt;&lt; “Hero is alive”&lt;&lt; endl;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cout &lt;&lt; “Hero is dead”&lt;&lt; endl;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Notice: no return statement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Optional for void functions</a:t>
            </a:r>
            <a:endParaRPr/>
          </a:p>
        </p:txBody>
      </p:sp>
      <p:sp>
        <p:nvSpPr>
          <p:cNvPr id="573" name="Google Shape;573;p6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Calling Void Functions</a:t>
            </a:r>
            <a:endParaRPr/>
          </a:p>
        </p:txBody>
      </p:sp>
      <p:sp>
        <p:nvSpPr>
          <p:cNvPr id="580" name="Google Shape;580;p6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Same as calling predefined void functions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From some other function, like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printStatus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(HP);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printStatus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(100);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Notice no assignment, since no value returned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Actual arguments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(HP)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Passed to function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Function is called to "do it’s job" with the 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passed in</a:t>
            </a:r>
            <a:endParaRPr dirty="0"/>
          </a:p>
        </p:txBody>
      </p:sp>
      <p:sp>
        <p:nvSpPr>
          <p:cNvPr id="581" name="Google Shape;581;p6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Example: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gainExp()</a:t>
            </a:r>
            <a:r>
              <a:rPr lang="en-US"/>
              <a:t> </a:t>
            </a:r>
            <a:endParaRPr/>
          </a:p>
        </p:txBody>
      </p:sp>
      <p:sp>
        <p:nvSpPr>
          <p:cNvPr id="587" name="Google Shape;587;p6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當生物被英雄擊敗時會得到經驗值，若經驗值滿了提升等級與生命最大值。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每次提升等級時，下次升等所需的經驗值會越來越多。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相關變數: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當前等級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當前經驗值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升級所需經驗值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88" name="Google Shape;588;p6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pic>
        <p:nvPicPr>
          <p:cNvPr id="589" name="Google Shape;589;p64" descr="https://scontent-tpe1-1.xx.fbcdn.net/v/t35.0-12/s2048x2048/28580346_1247005242096180_1670105601_o.png?oh=10453c1db38d6b0bacbc4cda1b241161&amp;oe=5A9791F2"/>
          <p:cNvPicPr preferRelativeResize="0"/>
          <p:nvPr/>
        </p:nvPicPr>
        <p:blipFill rotWithShape="1">
          <a:blip r:embed="rId3">
            <a:alphaModFix/>
          </a:blip>
          <a:srcRect l="19556" t="18890" r="21777" b="38887"/>
          <a:stretch/>
        </p:blipFill>
        <p:spPr>
          <a:xfrm>
            <a:off x="6260431" y="3581400"/>
            <a:ext cx="1957137" cy="2253673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4"/>
          <p:cNvSpPr txBox="1"/>
          <p:nvPr/>
        </p:nvSpPr>
        <p:spPr>
          <a:xfrm>
            <a:off x="1917679" y="4511024"/>
            <a:ext cx="341632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在遊戲中擊敗怪物會獲得經驗值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並在升級後增加血量上限。</a:t>
            </a:r>
            <a:endParaRPr/>
          </a:p>
        </p:txBody>
      </p:sp>
      <p:cxnSp>
        <p:nvCxnSpPr>
          <p:cNvPr id="591" name="Google Shape;591;p64"/>
          <p:cNvCxnSpPr>
            <a:stCxn id="590" idx="3"/>
          </p:cNvCxnSpPr>
          <p:nvPr/>
        </p:nvCxnSpPr>
        <p:spPr>
          <a:xfrm rot="10800000" flipH="1">
            <a:off x="5333999" y="4130090"/>
            <a:ext cx="926400" cy="70410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5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gainExp:</a:t>
            </a:r>
            <a:r>
              <a:rPr lang="en-US"/>
              <a:t>Example Code</a:t>
            </a:r>
            <a:endParaRPr/>
          </a:p>
        </p:txBody>
      </p:sp>
      <p:pic>
        <p:nvPicPr>
          <p:cNvPr id="597" name="Google Shape;59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219200"/>
            <a:ext cx="7800975" cy="52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5"/>
          <p:cNvSpPr txBox="1"/>
          <p:nvPr/>
        </p:nvSpPr>
        <p:spPr>
          <a:xfrm>
            <a:off x="6207626" y="2057400"/>
            <a:ext cx="2377574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預設1等所需經驗為10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每次升等漲幅1.2倍</a:t>
            </a:r>
            <a:endParaRPr/>
          </a:p>
        </p:txBody>
      </p:sp>
      <p:sp>
        <p:nvSpPr>
          <p:cNvPr id="599" name="Google Shape;599;p65"/>
          <p:cNvSpPr txBox="1"/>
          <p:nvPr/>
        </p:nvSpPr>
        <p:spPr>
          <a:xfrm>
            <a:off x="5638800" y="4267200"/>
            <a:ext cx="2514600" cy="120032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若達到升級條件，則將多餘的經驗值累加至下一個等級中，直到不再升級為止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gainExp:Output</a:t>
            </a:r>
            <a:endParaRPr/>
          </a:p>
        </p:txBody>
      </p:sp>
      <p:sp>
        <p:nvSpPr>
          <p:cNvPr id="605" name="Google Shape;605;p6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pic>
        <p:nvPicPr>
          <p:cNvPr id="606" name="Google Shape;606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212" y="1219200"/>
            <a:ext cx="80295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212" y="3952874"/>
            <a:ext cx="420052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100" y="3919537"/>
            <a:ext cx="40767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6"/>
          <p:cNvSpPr txBox="1"/>
          <p:nvPr/>
        </p:nvSpPr>
        <p:spPr>
          <a:xfrm>
            <a:off x="1431204" y="4282631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獲得123點經驗 =&gt;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主角升到了等級八</a:t>
            </a:r>
            <a:endParaRPr/>
          </a:p>
        </p:txBody>
      </p:sp>
      <p:sp>
        <p:nvSpPr>
          <p:cNvPr id="610" name="Google Shape;610;p66"/>
          <p:cNvSpPr txBox="1"/>
          <p:nvPr/>
        </p:nvSpPr>
        <p:spPr>
          <a:xfrm>
            <a:off x="5507904" y="4279641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獲得50點經驗 =&gt;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主角升到了等級四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on Return Statements</a:t>
            </a:r>
            <a:endParaRPr/>
          </a:p>
        </p:txBody>
      </p:sp>
      <p:sp>
        <p:nvSpPr>
          <p:cNvPr id="617" name="Google Shape;617;p6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Transfers control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to "calling"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return type other than void,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have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Typically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statement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function definition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statement optional for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Closing } would implicitly return control from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void function</a:t>
            </a:r>
            <a:endParaRPr/>
          </a:p>
        </p:txBody>
      </p:sp>
      <p:sp>
        <p:nvSpPr>
          <p:cNvPr id="618" name="Google Shape;618;p6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"/>
          <p:cNvSpPr txBox="1">
            <a:spLocks noGrp="1"/>
          </p:cNvSpPr>
          <p:nvPr>
            <p:ph type="title"/>
          </p:nvPr>
        </p:nvSpPr>
        <p:spPr>
          <a:xfrm>
            <a:off x="1066800" y="4619"/>
            <a:ext cx="8039099" cy="10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Preconditions and Postconditions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6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Similar to "</a:t>
            </a:r>
            <a:r>
              <a:rPr lang="en-US" sz="2400" b="1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I-P-O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" discussion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Comment function declaration: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updateHealth(int HP, double distance);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//Precondition: distance is nonnegative and HP is larger // than one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//Postcondition: New health after attack…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Often called Inputs &amp; Outputs</a:t>
            </a:r>
            <a:endParaRPr/>
          </a:p>
        </p:txBody>
      </p:sp>
      <p:sp>
        <p:nvSpPr>
          <p:cNvPr id="626" name="Google Shape;626;p6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"Special"</a:t>
            </a:r>
            <a:endParaRPr/>
          </a:p>
        </p:txBody>
      </p:sp>
      <p:sp>
        <p:nvSpPr>
          <p:cNvPr id="633" name="Google Shape;633;p6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Recall: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IS a function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"Special" in that: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and only one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function called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will exist in a program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Who calls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main()?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Tradition holds it should have return statement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Value returned to "caller“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Here: operating system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Should return "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" or "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dirty="0"/>
          </a:p>
        </p:txBody>
      </p:sp>
      <p:sp>
        <p:nvSpPr>
          <p:cNvPr id="634" name="Google Shape;634;p6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Scope Rules</a:t>
            </a:r>
            <a:endParaRPr/>
          </a:p>
        </p:txBody>
      </p:sp>
      <p:sp>
        <p:nvSpPr>
          <p:cNvPr id="641" name="Google Shape;641;p7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Local variables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Declared inside body of given function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Available only within that function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have variables with same names declared in different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Scope is local: "that function is it’s scope"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Local variables preferred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Maintain individual control over data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Need to know basis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Functions should declare whatever local data needed to "do their job"</a:t>
            </a:r>
            <a:endParaRPr/>
          </a:p>
        </p:txBody>
      </p:sp>
      <p:sp>
        <p:nvSpPr>
          <p:cNvPr id="642" name="Google Shape;642;p7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Procedural Abstraction</a:t>
            </a:r>
            <a:endParaRPr/>
          </a:p>
        </p:txBody>
      </p:sp>
      <p:sp>
        <p:nvSpPr>
          <p:cNvPr id="649" name="Google Shape;649;p7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Need to know "what" function does, not "how" it does it!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Think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"black box"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Device you know how to use, but not it’s method of operation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 functions like black box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User of function only needs: declaration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Does NOT need function definition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Hiding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Hide details of "how" function does it’s job</a:t>
            </a:r>
            <a:endParaRPr/>
          </a:p>
        </p:txBody>
      </p:sp>
      <p:sp>
        <p:nvSpPr>
          <p:cNvPr id="650" name="Google Shape;650;p7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Function Call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784106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Back to this assignment: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theRoot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sqrt(9.0);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sqrt(9.0)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” is known as a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20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or function </a:t>
            </a:r>
            <a:r>
              <a:rPr lang="en-US" sz="20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invocation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argument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 a function call (9.0) can be a literal, a variable, or an expression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call itself can be part of an expression: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bonus = sqrt(sales)/10;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 function call is allowed wherever it’s legal to use an expression of the function’s return type</a:t>
            </a:r>
            <a:endParaRPr dirty="0"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Global Constants and Global Variables</a:t>
            </a:r>
            <a:endParaRPr/>
          </a:p>
        </p:txBody>
      </p:sp>
      <p:sp>
        <p:nvSpPr>
          <p:cNvPr id="657" name="Google Shape;657;p72"/>
          <p:cNvSpPr txBox="1">
            <a:spLocks noGrp="1"/>
          </p:cNvSpPr>
          <p:nvPr>
            <p:ph type="body" idx="1"/>
          </p:nvPr>
        </p:nvSpPr>
        <p:spPr>
          <a:xfrm>
            <a:off x="426178" y="1219200"/>
            <a:ext cx="776532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Declared "outside" function body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Global to all functions in that file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Declared "inside" function body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Local to that function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Global declarations typical for constants: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const double ATTACK = 20;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Declare globally so all functions have scope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Global variables?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Possible, but SELDOM-USED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Dangerous: no control over usage!</a:t>
            </a:r>
            <a:endParaRPr/>
          </a:p>
        </p:txBody>
      </p:sp>
      <p:sp>
        <p:nvSpPr>
          <p:cNvPr id="658" name="Google Shape;658;p7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Blocks</a:t>
            </a:r>
            <a:endParaRPr/>
          </a:p>
        </p:txBody>
      </p:sp>
      <p:sp>
        <p:nvSpPr>
          <p:cNvPr id="665" name="Google Shape;665;p73"/>
          <p:cNvSpPr txBox="1">
            <a:spLocks noGrp="1"/>
          </p:cNvSpPr>
          <p:nvPr>
            <p:ph type="body" idx="1"/>
          </p:nvPr>
        </p:nvSpPr>
        <p:spPr>
          <a:xfrm>
            <a:off x="426178" y="1219200"/>
            <a:ext cx="776532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Declare data inside compound statement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Called a "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Has "block-scope"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Note: all function definitions are blocks!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provides local "function-scope"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Loop blocks: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(int round = 1; round &lt;= 10; round++)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cout &lt;&lt; “This is round ” &lt;&lt; round &lt;&lt; endl;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Variable round has scope in loop body block only</a:t>
            </a:r>
            <a:endParaRPr/>
          </a:p>
        </p:txBody>
      </p:sp>
      <p:sp>
        <p:nvSpPr>
          <p:cNvPr id="666" name="Google Shape;666;p7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Nested Scope</a:t>
            </a:r>
            <a:endParaRPr/>
          </a:p>
        </p:txBody>
      </p:sp>
      <p:sp>
        <p:nvSpPr>
          <p:cNvPr id="673" name="Google Shape;673;p7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Same name variables declared in multiple blocks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Very legal; scope is "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block-scope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 ambiguity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Each name is distinct within its scope</a:t>
            </a:r>
            <a:endParaRPr/>
          </a:p>
        </p:txBody>
      </p:sp>
      <p:sp>
        <p:nvSpPr>
          <p:cNvPr id="674" name="Google Shape;674;p7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Example: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draw()</a:t>
            </a:r>
            <a:r>
              <a:rPr lang="en-US"/>
              <a:t> </a:t>
            </a:r>
            <a:endParaRPr/>
          </a:p>
        </p:txBody>
      </p:sp>
      <p:sp>
        <p:nvSpPr>
          <p:cNvPr id="680" name="Google Shape;680;p75"/>
          <p:cNvSpPr txBox="1">
            <a:spLocks noGrp="1"/>
          </p:cNvSpPr>
          <p:nvPr>
            <p:ph type="body" idx="1"/>
          </p:nvPr>
        </p:nvSpPr>
        <p:spPr>
          <a:xfrm>
            <a:off x="387096" y="1216891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當輸出遊戲畫面時，需要依序畫出場上的物件。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畫面顯示遊戲中分三層。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地板與牆壁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機關與道具，並覆蓋上一層顯示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生物與主角，並覆蓋上一層顯示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81" name="Google Shape;681;p7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pic>
        <p:nvPicPr>
          <p:cNvPr id="682" name="Google Shape;682;p75"/>
          <p:cNvPicPr preferRelativeResize="0"/>
          <p:nvPr/>
        </p:nvPicPr>
        <p:blipFill rotWithShape="1">
          <a:blip r:embed="rId3">
            <a:alphaModFix/>
          </a:blip>
          <a:srcRect t="4585" r="69844" b="53671"/>
          <a:stretch/>
        </p:blipFill>
        <p:spPr>
          <a:xfrm>
            <a:off x="5392559" y="4119418"/>
            <a:ext cx="1828800" cy="182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3" name="Google Shape;683;p75"/>
          <p:cNvGrpSpPr/>
          <p:nvPr/>
        </p:nvGrpSpPr>
        <p:grpSpPr>
          <a:xfrm>
            <a:off x="1670373" y="4095750"/>
            <a:ext cx="1828800" cy="1828800"/>
            <a:chOff x="762000" y="2514600"/>
            <a:chExt cx="1828800" cy="1828800"/>
          </a:xfrm>
        </p:grpSpPr>
        <p:pic>
          <p:nvPicPr>
            <p:cNvPr id="684" name="Google Shape;684;p75"/>
            <p:cNvPicPr preferRelativeResize="0"/>
            <p:nvPr/>
          </p:nvPicPr>
          <p:blipFill rotWithShape="1">
            <a:blip r:embed="rId3">
              <a:alphaModFix/>
            </a:blip>
            <a:srcRect t="3478" r="69844" b="54777"/>
            <a:stretch/>
          </p:blipFill>
          <p:spPr>
            <a:xfrm>
              <a:off x="762000" y="2514600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5" name="Google Shape;685;p75"/>
            <p:cNvSpPr/>
            <p:nvPr/>
          </p:nvSpPr>
          <p:spPr>
            <a:xfrm>
              <a:off x="2286000" y="2860964"/>
              <a:ext cx="152400" cy="152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5"/>
            <p:cNvSpPr/>
            <p:nvPr/>
          </p:nvSpPr>
          <p:spPr>
            <a:xfrm>
              <a:off x="1943100" y="3200400"/>
              <a:ext cx="152400" cy="152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5"/>
            <p:cNvSpPr/>
            <p:nvPr/>
          </p:nvSpPr>
          <p:spPr>
            <a:xfrm>
              <a:off x="1790700" y="4040909"/>
              <a:ext cx="152400" cy="152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5"/>
            <p:cNvSpPr/>
            <p:nvPr/>
          </p:nvSpPr>
          <p:spPr>
            <a:xfrm>
              <a:off x="1943100" y="4038600"/>
              <a:ext cx="152400" cy="152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75"/>
          <p:cNvSpPr/>
          <p:nvPr/>
        </p:nvSpPr>
        <p:spPr>
          <a:xfrm rot="-5400000">
            <a:off x="4215984" y="4402282"/>
            <a:ext cx="419100" cy="7966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75"/>
          <p:cNvSpPr txBox="1"/>
          <p:nvPr/>
        </p:nvSpPr>
        <p:spPr>
          <a:xfrm>
            <a:off x="3783526" y="5029200"/>
            <a:ext cx="1447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加入玩家、生物、……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91" name="Google Shape;691;p75"/>
          <p:cNvSpPr txBox="1"/>
          <p:nvPr/>
        </p:nvSpPr>
        <p:spPr>
          <a:xfrm>
            <a:off x="5385632" y="6039534"/>
            <a:ext cx="24384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遊戲中輸出的畫面以字元陣列的方式輸出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698" name="Google Shape;698;p7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pic>
        <p:nvPicPr>
          <p:cNvPr id="699" name="Google Shape;699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437" y="176212"/>
            <a:ext cx="8239125" cy="65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76"/>
          <p:cNvSpPr txBox="1"/>
          <p:nvPr/>
        </p:nvSpPr>
        <p:spPr>
          <a:xfrm>
            <a:off x="5715000" y="1087582"/>
            <a:ext cx="11430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預設版面</a:t>
            </a:r>
            <a:endParaRPr/>
          </a:p>
        </p:txBody>
      </p:sp>
      <p:sp>
        <p:nvSpPr>
          <p:cNvPr id="701" name="Google Shape;701;p76"/>
          <p:cNvSpPr txBox="1"/>
          <p:nvPr/>
        </p:nvSpPr>
        <p:spPr>
          <a:xfrm>
            <a:off x="5638800" y="1881188"/>
            <a:ext cx="2438400" cy="120032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假設迷宮中只有一支生物，且由使用者輸入控制生物擺放位置與表示字元</a:t>
            </a:r>
            <a:endParaRPr/>
          </a:p>
        </p:txBody>
      </p:sp>
      <p:sp>
        <p:nvSpPr>
          <p:cNvPr id="702" name="Google Shape;702;p76"/>
          <p:cNvSpPr txBox="1"/>
          <p:nvPr/>
        </p:nvSpPr>
        <p:spPr>
          <a:xfrm>
            <a:off x="5715000" y="4343400"/>
            <a:ext cx="24384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複製地圖資訊</a:t>
            </a:r>
            <a:endParaRPr/>
          </a:p>
        </p:txBody>
      </p:sp>
      <p:sp>
        <p:nvSpPr>
          <p:cNvPr id="703" name="Google Shape;703;p76"/>
          <p:cNvSpPr txBox="1"/>
          <p:nvPr/>
        </p:nvSpPr>
        <p:spPr>
          <a:xfrm>
            <a:off x="5715000" y="5269468"/>
            <a:ext cx="2807855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將生物字元覆蓋在地圖上</a:t>
            </a:r>
            <a:endParaRPr/>
          </a:p>
        </p:txBody>
      </p:sp>
      <p:sp>
        <p:nvSpPr>
          <p:cNvPr id="704" name="Google Shape;704;p76"/>
          <p:cNvSpPr txBox="1"/>
          <p:nvPr/>
        </p:nvSpPr>
        <p:spPr>
          <a:xfrm>
            <a:off x="5715000" y="5911334"/>
            <a:ext cx="2807855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輸出畫面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7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draw():</a:t>
            </a:r>
            <a:r>
              <a:rPr lang="en-US"/>
              <a:t>Output</a:t>
            </a:r>
            <a:endParaRPr/>
          </a:p>
        </p:txBody>
      </p:sp>
      <p:sp>
        <p:nvSpPr>
          <p:cNvPr id="710" name="Google Shape;710;p7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pic>
        <p:nvPicPr>
          <p:cNvPr id="711" name="Google Shape;71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199" y="838200"/>
            <a:ext cx="6723001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7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260253" y="3800475"/>
            <a:ext cx="27908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4199" y="3724275"/>
            <a:ext cx="28289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77"/>
          <p:cNvSpPr txBox="1"/>
          <p:nvPr/>
        </p:nvSpPr>
        <p:spPr>
          <a:xfrm>
            <a:off x="1447141" y="4166984"/>
            <a:ext cx="27908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 2 3 a =&gt;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生物在(2, 3) 且用 ‘a’表示</a:t>
            </a:r>
            <a:endParaRPr/>
          </a:p>
        </p:txBody>
      </p:sp>
      <p:sp>
        <p:nvSpPr>
          <p:cNvPr id="715" name="Google Shape;715;p77"/>
          <p:cNvSpPr txBox="1"/>
          <p:nvPr/>
        </p:nvSpPr>
        <p:spPr>
          <a:xfrm>
            <a:off x="5806714" y="4081838"/>
            <a:ext cx="27908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 3 2 R =&gt;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生物在(3, 2) 且用 ‘R’表示</a:t>
            </a:r>
            <a:endParaRPr/>
          </a:p>
        </p:txBody>
      </p:sp>
      <p:grpSp>
        <p:nvGrpSpPr>
          <p:cNvPr id="716" name="Google Shape;716;p77"/>
          <p:cNvGrpSpPr/>
          <p:nvPr/>
        </p:nvGrpSpPr>
        <p:grpSpPr>
          <a:xfrm>
            <a:off x="6267222" y="4865898"/>
            <a:ext cx="1752600" cy="1652140"/>
            <a:chOff x="103333" y="2828925"/>
            <a:chExt cx="1752600" cy="1652140"/>
          </a:xfrm>
        </p:grpSpPr>
        <p:pic>
          <p:nvPicPr>
            <p:cNvPr id="717" name="Google Shape;717;p77"/>
            <p:cNvPicPr preferRelativeResize="0"/>
            <p:nvPr/>
          </p:nvPicPr>
          <p:blipFill rotWithShape="1">
            <a:blip r:embed="rId6">
              <a:alphaModFix/>
            </a:blip>
            <a:srcRect t="27107" r="86073" b="54777"/>
            <a:stretch/>
          </p:blipFill>
          <p:spPr>
            <a:xfrm>
              <a:off x="103333" y="2834136"/>
              <a:ext cx="1752600" cy="1646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" name="Google Shape;718;p77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457200" y="2834136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77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1165369" y="2828925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Google Shape;720;p77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1510920" y="3848100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1" name="Google Shape;721;p77"/>
          <p:cNvPicPr preferRelativeResize="0"/>
          <p:nvPr/>
        </p:nvPicPr>
        <p:blipFill rotWithShape="1">
          <a:blip r:embed="rId6">
            <a:alphaModFix/>
          </a:blip>
          <a:srcRect t="27107" r="86073" b="54777"/>
          <a:stretch/>
        </p:blipFill>
        <p:spPr>
          <a:xfrm>
            <a:off x="2286866" y="4903323"/>
            <a:ext cx="1752600" cy="164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77"/>
          <p:cNvPicPr preferRelativeResize="0"/>
          <p:nvPr/>
        </p:nvPicPr>
        <p:blipFill rotWithShape="1">
          <a:blip r:embed="rId6">
            <a:alphaModFix/>
          </a:blip>
          <a:srcRect l="11297" t="26865" r="86281" b="69782"/>
          <a:stretch/>
        </p:blipFill>
        <p:spPr>
          <a:xfrm>
            <a:off x="2640733" y="4903323"/>
            <a:ext cx="304801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77"/>
          <p:cNvPicPr preferRelativeResize="0"/>
          <p:nvPr/>
        </p:nvPicPr>
        <p:blipFill rotWithShape="1">
          <a:blip r:embed="rId6">
            <a:alphaModFix/>
          </a:blip>
          <a:srcRect l="11297" t="26865" r="86281" b="69782"/>
          <a:stretch/>
        </p:blipFill>
        <p:spPr>
          <a:xfrm>
            <a:off x="3348902" y="4898112"/>
            <a:ext cx="304801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77"/>
          <p:cNvPicPr preferRelativeResize="0"/>
          <p:nvPr/>
        </p:nvPicPr>
        <p:blipFill rotWithShape="1">
          <a:blip r:embed="rId6">
            <a:alphaModFix/>
          </a:blip>
          <a:srcRect l="11297" t="26865" r="86281" b="69782"/>
          <a:stretch/>
        </p:blipFill>
        <p:spPr>
          <a:xfrm>
            <a:off x="3694453" y="5917287"/>
            <a:ext cx="3048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77"/>
          <p:cNvSpPr txBox="1"/>
          <p:nvPr/>
        </p:nvSpPr>
        <p:spPr>
          <a:xfrm>
            <a:off x="2982857" y="5838854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77"/>
          <p:cNvSpPr txBox="1"/>
          <p:nvPr/>
        </p:nvSpPr>
        <p:spPr>
          <a:xfrm>
            <a:off x="7288415" y="5446156"/>
            <a:ext cx="407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Chap03-02.cpp</a:t>
            </a:r>
            <a:endParaRPr/>
          </a:p>
        </p:txBody>
      </p:sp>
      <p:sp>
        <p:nvSpPr>
          <p:cNvPr id="732" name="Google Shape;732;p78"/>
          <p:cNvSpPr txBox="1">
            <a:spLocks noGrp="1"/>
          </p:cNvSpPr>
          <p:nvPr>
            <p:ph type="body" idx="1"/>
          </p:nvPr>
        </p:nvSpPr>
        <p:spPr>
          <a:xfrm>
            <a:off x="237836" y="1219200"/>
            <a:ext cx="8915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&lt;vector&gt;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marL="51435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&lt;int&gt; dynArrNums (3);</a:t>
            </a:r>
            <a:endParaRPr/>
          </a:p>
          <a:p>
            <a:pPr marL="51435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dynArrNums[0] = 365;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dynArrNums[1] = -421;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dynArrNums[2]= 789;</a:t>
            </a:r>
            <a:endParaRPr/>
          </a:p>
          <a:p>
            <a:pPr marL="51435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"Number of integers in array: " &lt;&lt; dynArrNums.size() &lt;&lt; endl;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"Enter another number for the array" &lt;&lt; endl;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int anotherNum = 0;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cin &gt;&gt; anotherNum;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dynArrNums.push_back(anotherNum);</a:t>
            </a:r>
            <a:endParaRPr/>
          </a:p>
          <a:p>
            <a:pPr marL="51435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"Number of integers in array: " &lt;&lt; dynArrNums.size() &lt;&lt; endl;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"Last element in array: " &lt;&lt; dynArrNums[ dynArrNums.size() - 1] &lt;&lt; endl;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p7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Note on Chap03-02.cpp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7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http://en.cppreference.com/w/cpp/container/vector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0" name="Google Shape;740;p7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0"/>
          <p:cNvSpPr txBox="1">
            <a:spLocks noGrp="1"/>
          </p:cNvSpPr>
          <p:nvPr>
            <p:ph type="title"/>
          </p:nvPr>
        </p:nvSpPr>
        <p:spPr>
          <a:xfrm>
            <a:off x="1055858" y="1"/>
            <a:ext cx="808814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 of Vector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80"/>
          <p:cNvSpPr txBox="1">
            <a:spLocks noGrp="1"/>
          </p:cNvSpPr>
          <p:nvPr>
            <p:ph type="body" idx="1"/>
          </p:nvPr>
        </p:nvSpPr>
        <p:spPr>
          <a:xfrm>
            <a:off x="217659" y="1219200"/>
            <a:ext cx="8907868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#include &lt;vector&gt;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// Create a vector containing integers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std::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&lt;int&gt;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= {7, 5, 16, 8};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// Add two more integers to vector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.push_back(25);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.push_back(13);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// Iterate and print values of vector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for(int n :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Range-based for loop to iterate through the array.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std::cout &lt;&lt; n &lt;&lt; '\n';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7" name="Google Shape;747;p80"/>
          <p:cNvSpPr txBox="1"/>
          <p:nvPr/>
        </p:nvSpPr>
        <p:spPr>
          <a:xfrm>
            <a:off x="7494303" y="2209800"/>
            <a:ext cx="396262" cy="1754326"/>
          </a:xfrm>
          <a:prstGeom prst="rect">
            <a:avLst/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Vector</a:t>
            </a:r>
            <a:endParaRPr/>
          </a:p>
        </p:txBody>
      </p:sp>
      <p:pic>
        <p:nvPicPr>
          <p:cNvPr id="754" name="Google Shape;754;p8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143000"/>
            <a:ext cx="8174753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880066" y="1219200"/>
            <a:ext cx="7501934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cmath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 )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const double COST_PER_SQ_FT = 10.50;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double budget, area, lengthSide;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cout &lt;&lt; "Enter the amount budgeted for your dog house $";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cin &gt;&gt; budget;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area = budget/COST_PER_SQ_FT;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lengthSide = sqrt(area);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cout.setf(ios::fixed);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cout.setf(ios::showpoint);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cout.precision(2);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cout &lt;&lt; "For a price of $" &lt;&lt; budget &lt;&lt; endl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&lt;&lt; "I can build you a luxurious square dog house\n"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&lt;&lt; "that is " &lt;&lt; lengthSide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&lt;&lt; " feet on each side.\n";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547255"/>
            <a:ext cx="5315712" cy="9144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1</a:t>
            </a:r>
            <a:endParaRPr/>
          </a:p>
        </p:txBody>
      </p:sp>
      <p:sp>
        <p:nvSpPr>
          <p:cNvPr id="762" name="Google Shape;762;p8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kinds of functions: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"Return-a-value" and void functions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Functions should be "black boxes"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Hide "how" details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Declare own local data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 declarations should self-document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Provide pre- &amp; post-conditions in comments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Provide all "caller" needs for use</a:t>
            </a:r>
            <a:endParaRPr/>
          </a:p>
        </p:txBody>
      </p:sp>
      <p:sp>
        <p:nvSpPr>
          <p:cNvPr id="763" name="Google Shape;763;p8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3"/>
          <p:cNvSpPr txBox="1">
            <a:spLocks noGrp="1"/>
          </p:cNvSpPr>
          <p:nvPr>
            <p:ph type="title"/>
          </p:nvPr>
        </p:nvSpPr>
        <p:spPr>
          <a:xfrm>
            <a:off x="1066800" y="-27432"/>
            <a:ext cx="7848600" cy="109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2</a:t>
            </a:r>
            <a:endParaRPr/>
          </a:p>
        </p:txBody>
      </p:sp>
      <p:sp>
        <p:nvSpPr>
          <p:cNvPr id="770" name="Google Shape;770;p8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Local data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Declared in function definition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Global data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Declared above function definitions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OK for constants, not for variables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Parameters/Arguments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Formal: In function declaration and definition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Placeholder for incoming data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Actual: In function call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Actual data passed to function</a:t>
            </a:r>
            <a:endParaRPr/>
          </a:p>
        </p:txBody>
      </p:sp>
      <p:sp>
        <p:nvSpPr>
          <p:cNvPr id="771" name="Google Shape;771;p8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Notes on Display 3.1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Cmath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http://en.cppreference.com/w/cpp/header/cmath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206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677531" y="533400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1834" y="762000"/>
            <a:ext cx="6592731" cy="506754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3578</Words>
  <Application>Microsoft Office PowerPoint</Application>
  <PresentationFormat>如螢幕大小 (4:3)</PresentationFormat>
  <Paragraphs>661</Paragraphs>
  <Slides>71</Slides>
  <Notes>71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8" baseType="lpstr">
      <vt:lpstr>Calibri</vt:lpstr>
      <vt:lpstr>Arial</vt:lpstr>
      <vt:lpstr>DFKai-SB</vt:lpstr>
      <vt:lpstr>Times New Roman</vt:lpstr>
      <vt:lpstr>Arial Narrow</vt:lpstr>
      <vt:lpstr>Courier New</vt:lpstr>
      <vt:lpstr>佈景主題1</vt:lpstr>
      <vt:lpstr>Chapter 3</vt:lpstr>
      <vt:lpstr>Learning Objectives</vt:lpstr>
      <vt:lpstr> Introduction to Functions</vt:lpstr>
      <vt:lpstr>Predefined Functions</vt:lpstr>
      <vt:lpstr>Using Predefined Functions</vt:lpstr>
      <vt:lpstr>The Function Call</vt:lpstr>
      <vt:lpstr>PowerPoint 簡報</vt:lpstr>
      <vt:lpstr>Notes on Display 3.1</vt:lpstr>
      <vt:lpstr>PowerPoint 簡報</vt:lpstr>
      <vt:lpstr>PowerPoint 簡報</vt:lpstr>
      <vt:lpstr>C++ Standard Library </vt:lpstr>
      <vt:lpstr>More Predefined Functions</vt:lpstr>
      <vt:lpstr>More Math Functions</vt:lpstr>
      <vt:lpstr>Even More Math Functions: Display 3.2  Some Predefined Functions (1 of 2)</vt:lpstr>
      <vt:lpstr>Even More Math Functions: Display 3.2  Some Predefined Functions (2 of 2)</vt:lpstr>
      <vt:lpstr>Predefined Void Functions</vt:lpstr>
      <vt:lpstr>Random Number Generator</vt:lpstr>
      <vt:lpstr>Random Number Seed</vt:lpstr>
      <vt:lpstr>Random Examples</vt:lpstr>
      <vt:lpstr>Standard library Examples</vt:lpstr>
      <vt:lpstr>想一想</vt:lpstr>
      <vt:lpstr>想一想</vt:lpstr>
      <vt:lpstr>想一想</vt:lpstr>
      <vt:lpstr>Library與Function</vt:lpstr>
      <vt:lpstr>Library與Function</vt:lpstr>
      <vt:lpstr>Cmath Examples:攻擊英雄</vt:lpstr>
      <vt:lpstr>攻擊英雄:Example Code</vt:lpstr>
      <vt:lpstr>攻擊英雄:Output</vt:lpstr>
      <vt:lpstr>Programmer-Defined Functions</vt:lpstr>
      <vt:lpstr>Components of Function Use</vt:lpstr>
      <vt:lpstr>Function Example: Display 3.5  A Function to Calculate Total Cost (1 of 2)</vt:lpstr>
      <vt:lpstr>Function Example:  Display 3.5  A Function to Calculate Total Cost (1 of 2)</vt:lpstr>
      <vt:lpstr>Function Declaration</vt:lpstr>
      <vt:lpstr>Function Definition</vt:lpstr>
      <vt:lpstr>Function Definition Placement</vt:lpstr>
      <vt:lpstr>Function Call</vt:lpstr>
      <vt:lpstr>Alternative Function Declaration</vt:lpstr>
      <vt:lpstr>Parameter vs. Argument</vt:lpstr>
      <vt:lpstr>Functions Calling Functions</vt:lpstr>
      <vt:lpstr>Boolean Return-Type Functions</vt:lpstr>
      <vt:lpstr>Example (Contd.)</vt:lpstr>
      <vt:lpstr>Example (Contd.)</vt:lpstr>
      <vt:lpstr>Example (Contd.)</vt:lpstr>
      <vt:lpstr>Function Example: heroMove</vt:lpstr>
      <vt:lpstr>heroMove:Example Code</vt:lpstr>
      <vt:lpstr>heroMove:Example Code</vt:lpstr>
      <vt:lpstr>heroMove:Example Code</vt:lpstr>
      <vt:lpstr>heroMove:Output</vt:lpstr>
      <vt:lpstr>Declaring Void Functions</vt:lpstr>
      <vt:lpstr>Declaring Void Functions</vt:lpstr>
      <vt:lpstr>Calling Void Functions</vt:lpstr>
      <vt:lpstr>Function Example: gainExp() </vt:lpstr>
      <vt:lpstr>gainExp:Example Code</vt:lpstr>
      <vt:lpstr>gainExp:Output</vt:lpstr>
      <vt:lpstr>More on Return Statements</vt:lpstr>
      <vt:lpstr>Preconditions and Postconditions</vt:lpstr>
      <vt:lpstr>main(): "Special"</vt:lpstr>
      <vt:lpstr>Scope Rules</vt:lpstr>
      <vt:lpstr>Procedural Abstraction</vt:lpstr>
      <vt:lpstr>Global Constants and Global Variables</vt:lpstr>
      <vt:lpstr>Blocks</vt:lpstr>
      <vt:lpstr>Nested Scope</vt:lpstr>
      <vt:lpstr>Block Example: draw() </vt:lpstr>
      <vt:lpstr>PowerPoint 簡報</vt:lpstr>
      <vt:lpstr>draw():Output</vt:lpstr>
      <vt:lpstr>Chap03-02.cpp</vt:lpstr>
      <vt:lpstr>Note on Chap03-02.cpp</vt:lpstr>
      <vt:lpstr>Examples of Vector</vt:lpstr>
      <vt:lpstr>Examples of Vector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cp:lastModifiedBy>xinyi hsu</cp:lastModifiedBy>
  <cp:revision>10</cp:revision>
  <dcterms:modified xsi:type="dcterms:W3CDTF">2023-04-11T04:34:38Z</dcterms:modified>
</cp:coreProperties>
</file>