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7" r:id="rId25"/>
    <p:sldId id="30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52"/>
    </p:embeddedFon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GAL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2" y="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0" name="Google Shape;2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013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902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0" name="Google Shape;46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8" name="Google Shape;46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6" name="Google Shape;47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8" name="Google Shape;55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6" name="Google Shape;56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4" name="Google Shape;57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2" name="Google Shape;58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0" name="Google Shape;59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8" name="Google Shape;59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6" name="Google Shape;60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6" name="Google Shape;61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0" name="Google Shape;64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8" name="Google Shape;64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 rot="5400000">
            <a:off x="2209800" y="-609600"/>
            <a:ext cx="48768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5343525" y="2524125"/>
            <a:ext cx="49530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923925" y="447675"/>
            <a:ext cx="48768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434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2"/>
          </p:nvPr>
        </p:nvSpPr>
        <p:spPr>
          <a:xfrm>
            <a:off x="4876800" y="1219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381000" y="114300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1792288" y="1219199"/>
            <a:ext cx="5486400" cy="350837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381000" y="1107280"/>
            <a:ext cx="8686800" cy="74613"/>
          </a:xfrm>
          <a:prstGeom prst="rect">
            <a:avLst/>
          </a:prstGeom>
          <a:gradFill>
            <a:gsLst>
              <a:gs pos="0">
                <a:srgbClr val="DF140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066800" cy="104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5858359"/>
            <a:ext cx="4572000" cy="99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io/basic_ostream/operator_ltl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string/basic_string/fin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ctrTitle"/>
          </p:nvPr>
        </p:nvSpPr>
        <p:spPr>
          <a:xfrm>
            <a:off x="0" y="25146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Chapter 4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/>
              <a:t>Parameters and Overloading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667327" y="24882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Call-By-Reference Example: Display 4.1  Call-by-Reference Parameters</a:t>
            </a:r>
            <a:endParaRPr/>
          </a:p>
        </p:txBody>
      </p:sp>
      <p:pic>
        <p:nvPicPr>
          <p:cNvPr id="176" name="Google Shape;176;p22" descr="C:\WINDOWS\Desktop\Oh_type\sacitch_C++_ppt\gif\savitchc04d02_1of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45144"/>
            <a:ext cx="6016400" cy="410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0" y="1518090"/>
            <a:ext cx="3685352" cy="34247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0600" y="5347234"/>
            <a:ext cx="6512988" cy="128216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Call-By-Reference Details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What’s really </a:t>
            </a:r>
            <a:r>
              <a:rPr lang="en-US" sz="2400">
                <a:solidFill>
                  <a:srgbClr val="FF0000"/>
                </a:solidFill>
              </a:rPr>
              <a:t>passed in?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 “reference” back to caller’s actual argument!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Refers to memory location of actual argument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Called “address”, which is a unique number referring to distinct place in memory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Constant Reference Parameters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Reference arguments inherently "dangerous"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Caller’s data can be changed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Often this is desired, sometimes not</a:t>
            </a:r>
            <a:endParaRPr/>
          </a:p>
          <a:p>
            <a:pPr marL="342900" lvl="0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"protect" data, &amp; still pass by reference:</a:t>
            </a:r>
            <a:endParaRPr/>
          </a:p>
          <a:p>
            <a:pPr marL="742950" lvl="1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Use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/>
              <a:t> keyword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sendConstRef(	const int &amp;par1, const int &amp;par2);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Makes arguments "read-only" by function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No changes allowed inside function body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7244149" y="1828800"/>
            <a:ext cx="1899851" cy="1121375"/>
          </a:xfrm>
          <a:prstGeom prst="cloudCallout">
            <a:avLst>
              <a:gd name="adj1" fmla="val -62344"/>
              <a:gd name="adj2" fmla="val 59049"/>
            </a:avLst>
          </a:prstGeom>
          <a:solidFill>
            <a:srgbClr val="92D05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“const”?</a:t>
            </a:r>
            <a:endParaRPr sz="2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91" y="953869"/>
            <a:ext cx="6743700" cy="59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canSee():</a:t>
            </a:r>
            <a:r>
              <a:rPr lang="en-US"/>
              <a:t>Example Code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6667500" y="1600200"/>
            <a:ext cx="15240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演算法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7232073" y="4405310"/>
            <a:ext cx="1808018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計算生物與玩家間的方向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6019800" y="5185549"/>
            <a:ext cx="20574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尋找該方向是否有主角的位置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5867400" y="6133144"/>
            <a:ext cx="20574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參數dir_x 與 dir_y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在函式中被更改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canSee():Output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2392872"/>
            <a:ext cx="28670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142" y="4272334"/>
            <a:ext cx="67386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67666" y="790869"/>
            <a:ext cx="8534400" cy="3231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35601" y="5325939"/>
            <a:ext cx="735332" cy="67876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108163" y="4739861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(1, 2)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636625" y="516540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(3, 4)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26"/>
          <p:cNvCxnSpPr/>
          <p:nvPr/>
        </p:nvCxnSpPr>
        <p:spPr>
          <a:xfrm rot="10800000">
            <a:off x="2410945" y="4958134"/>
            <a:ext cx="472724" cy="378262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2609324" y="4641839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(-1, -1)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643932" y="5335236"/>
            <a:ext cx="25280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主角在生物(-1,-1)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的方向並被生物看到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369975" y="4037178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1 2 3 4: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724400" y="4037178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 1 2 3 3: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960" y="4501016"/>
            <a:ext cx="67386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93548" y="5134774"/>
            <a:ext cx="735332" cy="67876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5110843" y="5030713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(1, 2)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7879926" y="5509642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(3, 3)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 rot="10800000">
            <a:off x="6350306" y="4272334"/>
            <a:ext cx="742830" cy="848809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30" name="Google Shape;230;p26"/>
          <p:cNvSpPr txBox="1"/>
          <p:nvPr/>
        </p:nvSpPr>
        <p:spPr>
          <a:xfrm>
            <a:off x="6805233" y="4469409"/>
            <a:ext cx="13195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(-1, -1) miss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060529" y="5572180"/>
            <a:ext cx="25280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主角在生物(-1,-1)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的方向並躲過生物偵查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3477117" y="4786027"/>
            <a:ext cx="3385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7715102" y="4781834"/>
            <a:ext cx="54373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??</a:t>
            </a:r>
            <a:endParaRPr sz="20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Mixed Parameter Lists</a:t>
            </a: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Can combine passing mechanisms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Parameter lists can include pass-by-value and pass-by-reference parameters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Order of arguments in list is critical:</a:t>
            </a:r>
            <a:br>
              <a:rPr lang="en-US" sz="2400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mixedCall(int &amp; par1, int par2, double * par3);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Function call:</a:t>
            </a:r>
            <a:br>
              <a:rPr lang="en-US" sz="2000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mixedCall(arg1, arg2, arg3);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arg1 must be integer type, is passed by reference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arg2 must be integer type, is passed by value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arg3 must be double type, is passed by pointer value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Choosing Formal Parameter Names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Same rule as naming any identifier: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</a:rPr>
              <a:t>Meaningful</a:t>
            </a:r>
            <a:r>
              <a:rPr lang="en-US" sz="2000"/>
              <a:t> names!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Functions as </a:t>
            </a:r>
            <a:r>
              <a:rPr lang="en-US" sz="2400">
                <a:solidFill>
                  <a:srgbClr val="FF0000"/>
                </a:solidFill>
              </a:rPr>
              <a:t>"self-contained modules"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Designed separately from rest of program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Assigned to teams of programmers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All must "understand" proper function use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OK if formal parameter names are same</a:t>
            </a:r>
            <a:br>
              <a:rPr lang="en-US" sz="2000"/>
            </a:br>
            <a:r>
              <a:rPr lang="en-US" sz="2000"/>
              <a:t>as argument names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Choose function names with same rules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Overloading</a:t>
            </a: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Same function name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Different parameter lists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Two separate function definitions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Function "</a:t>
            </a:r>
            <a:r>
              <a:rPr lang="en-US" sz="2400" b="1" dirty="0">
                <a:solidFill>
                  <a:srgbClr val="FF0000"/>
                </a:solidFill>
              </a:rPr>
              <a:t>signature</a:t>
            </a:r>
            <a:r>
              <a:rPr lang="en-US" sz="2400" dirty="0"/>
              <a:t>"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Function name &amp; parameter list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Must be "unique" for each function definition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Allows same task performed on different data</a:t>
            </a:r>
            <a:endParaRPr sz="2400"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e.g. std::</a:t>
            </a:r>
            <a:r>
              <a:rPr lang="en-US" sz="2400" dirty="0" err="1"/>
              <a:t>cout</a:t>
            </a:r>
            <a:r>
              <a:rPr lang="en-US" sz="2400" dirty="0"/>
              <a:t>::operator&lt;&lt;()</a:t>
            </a:r>
            <a:endParaRPr sz="2400" dirty="0"/>
          </a:p>
          <a:p>
            <a:pPr marL="742950" lvl="1" indent="-247650" algn="l" rtl="0">
              <a:spcBef>
                <a:spcPts val="1200"/>
              </a:spcBef>
              <a:spcAft>
                <a:spcPts val="0"/>
              </a:spcAft>
              <a:buSzPts val="1200"/>
              <a:buChar char="•"/>
            </a:pPr>
            <a:r>
              <a:rPr lang="en-US" sz="1200" u="sng" dirty="0">
                <a:solidFill>
                  <a:schemeClr val="hlink"/>
                </a:solidFill>
                <a:hlinkClick r:id="rId3"/>
              </a:rPr>
              <a:t>https://zh.cppreference.com/w/cpp/io/basic_ostream/operator_ltlt</a:t>
            </a:r>
            <a:endParaRPr sz="1200" dirty="0"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Overloading Example: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Function computes average of 2 numbers:</a:t>
            </a:r>
            <a:br>
              <a:rPr lang="en-US" sz="2400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(double n1, double n2)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return ((n1 + n2) / 2.0);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Now compute average of 3 numbers:</a:t>
            </a:r>
            <a:br>
              <a:rPr lang="en-US" sz="2000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average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(double n1, double n2, double n3)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return ((n1 + n2+ n3) / 3.0);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spcBef>
                <a:spcPts val="1440"/>
              </a:spcBef>
              <a:spcAft>
                <a:spcPts val="0"/>
              </a:spcAft>
              <a:buClr>
                <a:srgbClr val="9999FE"/>
              </a:buClr>
              <a:buSzPts val="2400"/>
              <a:buFont typeface="Times New Roman"/>
              <a:buChar char="•"/>
            </a:pPr>
            <a:r>
              <a:rPr lang="en-US" sz="2400" b="1">
                <a:solidFill>
                  <a:srgbClr val="9999FE"/>
                </a:solidFill>
              </a:rPr>
              <a:t>Same name, two functions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Average()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Which function gets called?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Depends on function call itself: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avg = average(5.2, 6.7);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Calls "two-parameter average()"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avg = average(6.5, 8.5, 4.2);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Calls "three-parameter average()"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Compiler resolves invocation based on signature of function call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"Matches" call with appropriate function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Each considered separate function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Parameters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Call-by-value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1"/>
              <a:t>Call-by-reference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Mixed parameter-lists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Overloading and Default Arguments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Examples, Rules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Testing and Debugging Functions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assert Macro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Stubs, Drivers</a:t>
            </a:r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Overloading Pitfall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Only overload "same-task" functions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sz="2000" dirty="0"/>
              <a:t>function should always perform same task, in all overloads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Otherwise, unpredictable results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C++ function call resolution: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/>
              <a:t>: looks for exact signature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: looks for "compatible" signature</a:t>
            </a:r>
            <a:endParaRPr dirty="0"/>
          </a:p>
        </p:txBody>
      </p:sp>
      <p:sp>
        <p:nvSpPr>
          <p:cNvPr id="289" name="Google Shape;289;p3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Overloading Resolution</a:t>
            </a: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Exact</a:t>
            </a:r>
            <a:r>
              <a:rPr lang="en-US" sz="2400" dirty="0"/>
              <a:t> Match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Looks for exact signature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Where no argument conversion required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Compatible</a:t>
            </a:r>
            <a:r>
              <a:rPr lang="en-US" sz="2400" dirty="0"/>
              <a:t> Match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Looks for “compatible” signature where </a:t>
            </a:r>
            <a:r>
              <a:rPr lang="en-US" sz="2000" b="1" u="sng" dirty="0"/>
              <a:t>automatic type conversion </a:t>
            </a:r>
            <a:r>
              <a:rPr lang="en-US" sz="2000" dirty="0"/>
              <a:t>is possible: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with promotion (e.g., int</a:t>
            </a:r>
            <a:r>
              <a:rPr lang="zh-TW" altLang="en-US" sz="1800" dirty="0"/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double)</a:t>
            </a:r>
            <a:endParaRPr dirty="0"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No loss of data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with demotion (e.g., double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int)</a:t>
            </a:r>
            <a:endParaRPr dirty="0"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Possible loss of data</a:t>
            </a:r>
            <a:endParaRPr dirty="0"/>
          </a:p>
        </p:txBody>
      </p:sp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/>
          <p:nvPr/>
        </p:nvSpPr>
        <p:spPr>
          <a:xfrm>
            <a:off x="1143001" y="2819400"/>
            <a:ext cx="2514600" cy="838200"/>
          </a:xfrm>
          <a:prstGeom prst="rect">
            <a:avLst/>
          </a:prstGeom>
          <a:solidFill>
            <a:schemeClr val="accent1">
              <a:alpha val="66666"/>
            </a:schemeClr>
          </a:solidFill>
          <a:ln w="25400" cap="flat" cmpd="sng">
            <a:solidFill>
              <a:srgbClr val="BA94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Overloading Resolution Example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Given following functions: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1. 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void f(int n, double m);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/>
              <a:t>2. 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void f(double n, 	int m);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/>
              <a:t>3.  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void f(int n, int m);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These calls:</a:t>
            </a:r>
            <a:br>
              <a:rPr lang="en-US" sz="2000" dirty="0"/>
            </a:br>
            <a:r>
              <a:rPr lang="en-US" sz="2000" dirty="0"/>
              <a:t>f(98, 99);	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Calls #3</a:t>
            </a:r>
            <a:br>
              <a:rPr lang="en-US" sz="2000" dirty="0"/>
            </a:br>
            <a:r>
              <a:rPr lang="en-US" sz="2000" dirty="0"/>
              <a:t>f(5.3, 4);	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Calls #2</a:t>
            </a:r>
            <a:br>
              <a:rPr lang="en-US" sz="2000" dirty="0"/>
            </a:br>
            <a:r>
              <a:rPr lang="en-US" sz="2000" dirty="0"/>
              <a:t>f(4.3, 5.2);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Calls ???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Avoid such confusing overloading</a:t>
            </a:r>
            <a:endParaRPr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1066800" y="11034"/>
            <a:ext cx="8077200" cy="105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不同種類的怪物，會需要那些相同的功能呢</a:t>
            </a:r>
            <a:r>
              <a:rPr lang="en-US" sz="2400"/>
              <a:t>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如何處理</a:t>
            </a:r>
            <a:r>
              <a:rPr lang="en-US" sz="2400"/>
              <a:t>?</a:t>
            </a:r>
            <a:endParaRPr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848600" y="76200"/>
            <a:ext cx="914401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 descr="https://i2.kknews.cc/large/101900032656dbbd5ed9"/>
          <p:cNvPicPr preferRelativeResize="0"/>
          <p:nvPr/>
        </p:nvPicPr>
        <p:blipFill rotWithShape="1">
          <a:blip r:embed="rId4">
            <a:alphaModFix/>
          </a:blip>
          <a:srcRect l="12078" t="29963" r="53064" b="30691"/>
          <a:stretch/>
        </p:blipFill>
        <p:spPr>
          <a:xfrm>
            <a:off x="3154216" y="3675884"/>
            <a:ext cx="2590800" cy="257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/>
          <p:nvPr/>
        </p:nvSpPr>
        <p:spPr>
          <a:xfrm>
            <a:off x="6553200" y="4748800"/>
            <a:ext cx="2590800" cy="923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遊戲中配置生物與機關時皆不能生成在被占據的位子上</a:t>
            </a:r>
            <a:endParaRPr/>
          </a:p>
        </p:txBody>
      </p:sp>
      <p:cxnSp>
        <p:nvCxnSpPr>
          <p:cNvPr id="316" name="Google Shape;316;p36"/>
          <p:cNvCxnSpPr/>
          <p:nvPr/>
        </p:nvCxnSpPr>
        <p:spPr>
          <a:xfrm rot="10800000">
            <a:off x="4343456" y="3886302"/>
            <a:ext cx="3480900" cy="862500"/>
          </a:xfrm>
          <a:prstGeom prst="bentConnector3">
            <a:avLst>
              <a:gd name="adj1" fmla="val -149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36"/>
          <p:cNvCxnSpPr>
            <a:stCxn id="315" idx="1"/>
          </p:cNvCxnSpPr>
          <p:nvPr/>
        </p:nvCxnSpPr>
        <p:spPr>
          <a:xfrm rot="10800000">
            <a:off x="5791200" y="4632365"/>
            <a:ext cx="762000" cy="578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36"/>
          <p:cNvSpPr txBox="1"/>
          <p:nvPr/>
        </p:nvSpPr>
        <p:spPr>
          <a:xfrm>
            <a:off x="385618" y="4881229"/>
            <a:ext cx="25908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機關與陷阱皆需要由主角觸發才會啟動</a:t>
            </a:r>
            <a:endParaRPr/>
          </a:p>
        </p:txBody>
      </p:sp>
      <p:cxnSp>
        <p:nvCxnSpPr>
          <p:cNvPr id="319" name="Google Shape;319;p36"/>
          <p:cNvCxnSpPr>
            <a:stCxn id="318" idx="2"/>
          </p:cNvCxnSpPr>
          <p:nvPr/>
        </p:nvCxnSpPr>
        <p:spPr>
          <a:xfrm rot="-5400000" flipH="1">
            <a:off x="2701618" y="4506960"/>
            <a:ext cx="503400" cy="2544600"/>
          </a:xfrm>
          <a:prstGeom prst="bentConnector2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1066800" y="11034"/>
            <a:ext cx="8077200" cy="105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不同種類的怪物，會需要那些相同的功能呢</a:t>
            </a:r>
            <a:r>
              <a:rPr lang="en-US" sz="2400" dirty="0"/>
              <a:t>?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altLang="zh-TW" sz="2000" dirty="0" err="1">
                <a:latin typeface="DFKai-SB"/>
                <a:ea typeface="DFKai-SB"/>
                <a:cs typeface="DFKai-SB"/>
                <a:sym typeface="DFKai-SB"/>
              </a:rPr>
              <a:t>產生，移動，攻擊，有沒有撞到牆等等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如何處理</a:t>
            </a:r>
            <a:r>
              <a:rPr lang="en-US" sz="2400" dirty="0"/>
              <a:t>?</a:t>
            </a:r>
          </a:p>
          <a:p>
            <a:pPr marL="800100" lvl="1">
              <a:spcBef>
                <a:spcPts val="480"/>
              </a:spcBef>
              <a:buSzPts val="2400"/>
            </a:pPr>
            <a:r>
              <a:rPr lang="en-US" sz="2000" dirty="0"/>
              <a:t>Function overloading with different parameter types</a:t>
            </a:r>
            <a:endParaRPr sz="2000" dirty="0"/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848600" y="76200"/>
            <a:ext cx="914401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 descr="https://i2.kknews.cc/large/101900032656dbbd5ed9"/>
          <p:cNvPicPr preferRelativeResize="0"/>
          <p:nvPr/>
        </p:nvPicPr>
        <p:blipFill rotWithShape="1">
          <a:blip r:embed="rId4">
            <a:alphaModFix/>
          </a:blip>
          <a:srcRect l="12078" t="29963" r="53064" b="30691"/>
          <a:stretch/>
        </p:blipFill>
        <p:spPr>
          <a:xfrm>
            <a:off x="3154216" y="3675884"/>
            <a:ext cx="2590800" cy="257251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6"/>
          <p:cNvSpPr txBox="1"/>
          <p:nvPr/>
        </p:nvSpPr>
        <p:spPr>
          <a:xfrm>
            <a:off x="6553200" y="4748800"/>
            <a:ext cx="2590800" cy="923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遊戲中配置生物與機關時皆不能生成在被占據的位子上</a:t>
            </a:r>
            <a:endParaRPr/>
          </a:p>
        </p:txBody>
      </p:sp>
      <p:cxnSp>
        <p:nvCxnSpPr>
          <p:cNvPr id="316" name="Google Shape;316;p36"/>
          <p:cNvCxnSpPr/>
          <p:nvPr/>
        </p:nvCxnSpPr>
        <p:spPr>
          <a:xfrm rot="10800000">
            <a:off x="4343456" y="3886302"/>
            <a:ext cx="3480900" cy="862500"/>
          </a:xfrm>
          <a:prstGeom prst="bentConnector3">
            <a:avLst>
              <a:gd name="adj1" fmla="val -149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36"/>
          <p:cNvCxnSpPr>
            <a:stCxn id="315" idx="1"/>
          </p:cNvCxnSpPr>
          <p:nvPr/>
        </p:nvCxnSpPr>
        <p:spPr>
          <a:xfrm rot="10800000">
            <a:off x="5791200" y="4632365"/>
            <a:ext cx="762000" cy="5781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36"/>
          <p:cNvSpPr txBox="1"/>
          <p:nvPr/>
        </p:nvSpPr>
        <p:spPr>
          <a:xfrm>
            <a:off x="385618" y="4881229"/>
            <a:ext cx="25908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機關與陷阱皆需要由主角觸發才會啟動</a:t>
            </a:r>
            <a:endParaRPr/>
          </a:p>
        </p:txBody>
      </p:sp>
      <p:cxnSp>
        <p:nvCxnSpPr>
          <p:cNvPr id="319" name="Google Shape;319;p36"/>
          <p:cNvCxnSpPr>
            <a:stCxn id="318" idx="2"/>
          </p:cNvCxnSpPr>
          <p:nvPr/>
        </p:nvCxnSpPr>
        <p:spPr>
          <a:xfrm rot="-5400000" flipH="1">
            <a:off x="2701618" y="4506960"/>
            <a:ext cx="503400" cy="2544600"/>
          </a:xfrm>
          <a:prstGeom prst="bentConnector2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803976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1066800" y="11034"/>
            <a:ext cx="8077200" cy="105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想一想</a:t>
            </a:r>
            <a:endParaRPr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Given the following overloading functions: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void eat(Rice r); 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void eat(Noodle n); 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void eat(Sandwich s);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Why not just name the functions like the followings?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eatRice</a:t>
            </a: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(Rice r); 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eatNoodle</a:t>
            </a: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(Noodle n); 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eatSandwich</a:t>
            </a:r>
            <a:r>
              <a:rPr lang="en-US" sz="1800" dirty="0">
                <a:latin typeface="Courier New" panose="02070309020205020404" pitchFamily="49" charset="0"/>
                <a:ea typeface="DFKai-SB"/>
                <a:cs typeface="Courier New" panose="02070309020205020404" pitchFamily="49" charset="0"/>
                <a:sym typeface="DFKai-SB"/>
              </a:rPr>
              <a:t>(Sandwich s);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Originally proposed to make the invoking process as easy as possible!</a:t>
            </a:r>
          </a:p>
          <a:p>
            <a:pPr marL="800100" lvl="1">
              <a:spcBef>
                <a:spcPts val="0"/>
              </a:spcBef>
              <a:buSzPts val="2400"/>
            </a:pPr>
            <a:r>
              <a:rPr lang="en-US" sz="18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Only needs to maintain whether the data is eatable or not.</a:t>
            </a:r>
          </a:p>
          <a:p>
            <a:pPr marL="342900" lvl="0">
              <a:spcBef>
                <a:spcPts val="0"/>
              </a:spcBef>
              <a:buSzPts val="2400"/>
            </a:pPr>
            <a:r>
              <a:rPr 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 more elegant way for such issue in C++: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overriding</a:t>
            </a:r>
            <a:r>
              <a:rPr lang="en-US" sz="24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!</a:t>
            </a:r>
          </a:p>
        </p:txBody>
      </p:sp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l="6534" t="6931" r="73862" b="68377"/>
          <a:stretch/>
        </p:blipFill>
        <p:spPr>
          <a:xfrm>
            <a:off x="7848600" y="76200"/>
            <a:ext cx="914401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934866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Call-By-Reference Example: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canSee()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9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 dirty="0" err="1">
                <a:latin typeface="DFKai-SB"/>
                <a:ea typeface="DFKai-SB"/>
                <a:cs typeface="DFKai-SB"/>
                <a:sym typeface="DFKai-SB"/>
              </a:rPr>
              <a:t>在生物行動時，會檢視是否看的到玩家，如果是則回傳移動方向</a:t>
            </a:r>
            <a:r>
              <a:rPr lang="en-US" sz="2400" dirty="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4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檢查玩家與生物的方向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生物有視線範圍限制</a:t>
            </a:r>
            <a:endParaRPr sz="20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 dirty="0" err="1">
                <a:latin typeface="DFKai-SB"/>
                <a:ea typeface="DFKai-SB"/>
                <a:cs typeface="DFKai-SB"/>
                <a:sym typeface="DFKai-SB"/>
              </a:rPr>
              <a:t>生物有視線方向限制</a:t>
            </a:r>
            <a:endParaRPr sz="1800" dirty="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50" name="Google Shape;350;p39" descr="https://i2.kknews.cc/large/101900032656dbbd5ed9"/>
          <p:cNvPicPr preferRelativeResize="0"/>
          <p:nvPr/>
        </p:nvPicPr>
        <p:blipFill rotWithShape="1">
          <a:blip r:embed="rId3">
            <a:alphaModFix/>
          </a:blip>
          <a:srcRect l="69286" t="33227" r="11319" b="42273"/>
          <a:stretch/>
        </p:blipFill>
        <p:spPr>
          <a:xfrm>
            <a:off x="6842803" y="3320729"/>
            <a:ext cx="1743364" cy="1937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9"/>
          <p:cNvCxnSpPr/>
          <p:nvPr/>
        </p:nvCxnSpPr>
        <p:spPr>
          <a:xfrm flipH="1">
            <a:off x="7507821" y="3992546"/>
            <a:ext cx="511464" cy="427054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2" name="Google Shape;352;p39"/>
          <p:cNvSpPr txBox="1"/>
          <p:nvPr/>
        </p:nvSpPr>
        <p:spPr>
          <a:xfrm>
            <a:off x="6468153" y="5406195"/>
            <a:ext cx="259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若生物看得到主角，則往主角方向移動</a:t>
            </a:r>
            <a:endParaRPr/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8686" y="4572000"/>
            <a:ext cx="67386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6126" y="4178480"/>
            <a:ext cx="735332" cy="67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9134" y="3664527"/>
            <a:ext cx="735332" cy="678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39"/>
          <p:cNvCxnSpPr/>
          <p:nvPr/>
        </p:nvCxnSpPr>
        <p:spPr>
          <a:xfrm>
            <a:off x="1472327" y="4346142"/>
            <a:ext cx="750522" cy="216081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7" name="Google Shape;357;p39"/>
          <p:cNvSpPr txBox="1"/>
          <p:nvPr/>
        </p:nvSpPr>
        <p:spPr>
          <a:xfrm>
            <a:off x="838200" y="5264727"/>
            <a:ext cx="259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可透過玩家與生物間的位置取得方向</a:t>
            </a:r>
            <a:endParaRPr/>
          </a:p>
        </p:txBody>
      </p:sp>
      <p:cxnSp>
        <p:nvCxnSpPr>
          <p:cNvPr id="358" name="Google Shape;358;p39"/>
          <p:cNvCxnSpPr/>
          <p:nvPr/>
        </p:nvCxnSpPr>
        <p:spPr>
          <a:xfrm>
            <a:off x="5378841" y="4562223"/>
            <a:ext cx="706321" cy="9777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39"/>
          <p:cNvCxnSpPr/>
          <p:nvPr/>
        </p:nvCxnSpPr>
        <p:spPr>
          <a:xfrm rot="10800000" flipH="1">
            <a:off x="5229263" y="3581401"/>
            <a:ext cx="592468" cy="587303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60" name="Google Shape;360;p39"/>
          <p:cNvCxnSpPr/>
          <p:nvPr/>
        </p:nvCxnSpPr>
        <p:spPr>
          <a:xfrm rot="10800000">
            <a:off x="4833792" y="3429000"/>
            <a:ext cx="0" cy="613642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61" name="Google Shape;361;p39"/>
          <p:cNvCxnSpPr/>
          <p:nvPr/>
        </p:nvCxnSpPr>
        <p:spPr>
          <a:xfrm rot="10800000">
            <a:off x="3733800" y="4562223"/>
            <a:ext cx="609600" cy="9777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62" name="Google Shape;362;p39"/>
          <p:cNvCxnSpPr/>
          <p:nvPr/>
        </p:nvCxnSpPr>
        <p:spPr>
          <a:xfrm rot="10800000">
            <a:off x="3886200" y="3800223"/>
            <a:ext cx="516269" cy="368481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63" name="Google Shape;363;p39"/>
          <p:cNvCxnSpPr/>
          <p:nvPr/>
        </p:nvCxnSpPr>
        <p:spPr>
          <a:xfrm>
            <a:off x="4840719" y="4960333"/>
            <a:ext cx="0" cy="594934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64" name="Google Shape;364;p39"/>
          <p:cNvCxnSpPr/>
          <p:nvPr/>
        </p:nvCxnSpPr>
        <p:spPr>
          <a:xfrm flipH="1">
            <a:off x="3962400" y="4918980"/>
            <a:ext cx="486734" cy="49122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39"/>
          <p:cNvCxnSpPr/>
          <p:nvPr/>
        </p:nvCxnSpPr>
        <p:spPr>
          <a:xfrm>
            <a:off x="5318993" y="4914900"/>
            <a:ext cx="413008" cy="427181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66" name="Google Shape;366;p39"/>
          <p:cNvSpPr txBox="1"/>
          <p:nvPr/>
        </p:nvSpPr>
        <p:spPr>
          <a:xfrm>
            <a:off x="3695700" y="5473806"/>
            <a:ext cx="259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生物只能看向8種方向，且有範圍限制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8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Overloading Example: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isPositionValid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396869" y="123143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在地城遊戲許多狀況會需要檢查地格是否被占據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生成迷宮生物、主角移動、生物行為判斷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FKai-SB"/>
              <a:buChar char="•"/>
            </a:pPr>
            <a:r>
              <a:rPr lang="en-US" sz="2000">
                <a:latin typeface="DFKai-SB"/>
                <a:ea typeface="DFKai-SB"/>
                <a:cs typeface="DFKai-SB"/>
                <a:sym typeface="DFKai-SB"/>
              </a:rPr>
              <a:t>其中分為三種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Char char="•"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只檢查是不是牆壁</a:t>
            </a:r>
            <a:endParaRPr sz="1800">
              <a:latin typeface="DFKai-SB"/>
              <a:ea typeface="DFKai-SB"/>
              <a:cs typeface="DFKai-SB"/>
              <a:sym typeface="DFKai-SB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FKai-SB"/>
              <a:buChar char="•"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額外檢查是否有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生物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主角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佔據該位置</a:t>
            </a:r>
            <a:endParaRPr sz="180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額外檢查是否有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開關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出口</a:t>
            </a:r>
            <a:r>
              <a:rPr lang="en-US" sz="1800"/>
              <a:t>”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佔據該位置</a:t>
            </a:r>
            <a:endParaRPr sz="18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FKai-SB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建立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isPositionValid()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檢查該位置是否可放置物體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114300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pic>
        <p:nvPicPr>
          <p:cNvPr id="373" name="Google Shape;373;p40" descr="https://i2.kknews.cc/large/101900032656dbbd5ed9"/>
          <p:cNvPicPr preferRelativeResize="0"/>
          <p:nvPr/>
        </p:nvPicPr>
        <p:blipFill rotWithShape="1">
          <a:blip r:embed="rId3">
            <a:alphaModFix/>
          </a:blip>
          <a:srcRect l="22209" t="29963" r="53064" b="47222"/>
          <a:stretch/>
        </p:blipFill>
        <p:spPr>
          <a:xfrm>
            <a:off x="3611318" y="3954060"/>
            <a:ext cx="2232005" cy="181148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0"/>
          <p:cNvSpPr txBox="1"/>
          <p:nvPr/>
        </p:nvSpPr>
        <p:spPr>
          <a:xfrm>
            <a:off x="433445" y="5237296"/>
            <a:ext cx="24384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在主角移動時需檢查是否被其他東西擋住</a:t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6434937" y="4048625"/>
            <a:ext cx="2560617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放置炸彈或是陷阱時需確認不是放在牆壁上</a:t>
            </a:r>
            <a:endParaRPr/>
          </a:p>
        </p:txBody>
      </p:sp>
      <p:sp>
        <p:nvSpPr>
          <p:cNvPr id="376" name="Google Shape;376;p40"/>
          <p:cNvSpPr txBox="1"/>
          <p:nvPr/>
        </p:nvSpPr>
        <p:spPr>
          <a:xfrm>
            <a:off x="6608098" y="5315634"/>
            <a:ext cx="24384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遊戲中會需要確認機關是否被採到或觸發</a:t>
            </a:r>
            <a:endParaRPr/>
          </a:p>
        </p:txBody>
      </p:sp>
      <p:cxnSp>
        <p:nvCxnSpPr>
          <p:cNvPr id="377" name="Google Shape;377;p40"/>
          <p:cNvCxnSpPr>
            <a:stCxn id="375" idx="1"/>
            <a:endCxn id="378" idx="3"/>
          </p:cNvCxnSpPr>
          <p:nvPr/>
        </p:nvCxnSpPr>
        <p:spPr>
          <a:xfrm rot="10800000">
            <a:off x="5822637" y="4162991"/>
            <a:ext cx="612300" cy="208800"/>
          </a:xfrm>
          <a:prstGeom prst="bentConnector3">
            <a:avLst>
              <a:gd name="adj1" fmla="val 50008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8" name="Google Shape;378;p40" descr="https://i2.kknews.cc/large/101900032656dbbd5ed9"/>
          <p:cNvPicPr preferRelativeResize="0"/>
          <p:nvPr/>
        </p:nvPicPr>
        <p:blipFill rotWithShape="1">
          <a:blip r:embed="rId3">
            <a:alphaModFix/>
          </a:blip>
          <a:srcRect l="27403" t="63778" r="67532" b="30959"/>
          <a:stretch/>
        </p:blipFill>
        <p:spPr>
          <a:xfrm>
            <a:off x="5365341" y="3954060"/>
            <a:ext cx="457200" cy="4177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40"/>
          <p:cNvCxnSpPr>
            <a:stCxn id="376" idx="1"/>
          </p:cNvCxnSpPr>
          <p:nvPr/>
        </p:nvCxnSpPr>
        <p:spPr>
          <a:xfrm rot="10800000">
            <a:off x="5843398" y="5105400"/>
            <a:ext cx="764700" cy="533400"/>
          </a:xfrm>
          <a:prstGeom prst="bentConnector3">
            <a:avLst>
              <a:gd name="adj1" fmla="val 50005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0" name="Google Shape;380;p40"/>
          <p:cNvCxnSpPr>
            <a:stCxn id="374" idx="3"/>
          </p:cNvCxnSpPr>
          <p:nvPr/>
        </p:nvCxnSpPr>
        <p:spPr>
          <a:xfrm>
            <a:off x="2871845" y="5560462"/>
            <a:ext cx="659400" cy="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1" name="Google Shape;381;p4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isPositionValid():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Example Code</a:t>
            </a:r>
            <a:endParaRPr/>
          </a:p>
        </p:txBody>
      </p:sp>
      <p:sp>
        <p:nvSpPr>
          <p:cNvPr id="387" name="Google Shape;387;p4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88" name="Google Shape;38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680" y="1241441"/>
            <a:ext cx="6610350" cy="528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41"/>
          <p:cNvGrpSpPr/>
          <p:nvPr/>
        </p:nvGrpSpPr>
        <p:grpSpPr>
          <a:xfrm>
            <a:off x="6110286" y="1995536"/>
            <a:ext cx="1752600" cy="1652140"/>
            <a:chOff x="7000875" y="1213989"/>
            <a:chExt cx="1752600" cy="1652140"/>
          </a:xfrm>
        </p:grpSpPr>
        <p:pic>
          <p:nvPicPr>
            <p:cNvPr id="390" name="Google Shape;390;p41"/>
            <p:cNvPicPr preferRelativeResize="0"/>
            <p:nvPr/>
          </p:nvPicPr>
          <p:blipFill rotWithShape="1">
            <a:blip r:embed="rId4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41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41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41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4" name="Google Shape;394;p41"/>
          <p:cNvSpPr txBox="1"/>
          <p:nvPr/>
        </p:nvSpPr>
        <p:spPr>
          <a:xfrm>
            <a:off x="6415086" y="1573658"/>
            <a:ext cx="11430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預設版面</a:t>
            </a:r>
            <a:endParaRPr/>
          </a:p>
        </p:txBody>
      </p:sp>
      <p:sp>
        <p:nvSpPr>
          <p:cNvPr id="395" name="Google Shape;395;p41"/>
          <p:cNvSpPr txBox="1"/>
          <p:nvPr/>
        </p:nvSpPr>
        <p:spPr>
          <a:xfrm>
            <a:off x="6496050" y="4273647"/>
            <a:ext cx="24384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假設生物與機關已擺放至迷宮中</a:t>
            </a:r>
            <a:endParaRPr/>
          </a:p>
        </p:txBody>
      </p:sp>
      <p:grpSp>
        <p:nvGrpSpPr>
          <p:cNvPr id="396" name="Google Shape;396;p41"/>
          <p:cNvGrpSpPr/>
          <p:nvPr/>
        </p:nvGrpSpPr>
        <p:grpSpPr>
          <a:xfrm>
            <a:off x="6986586" y="5047544"/>
            <a:ext cx="1752600" cy="1652140"/>
            <a:chOff x="7000875" y="1213989"/>
            <a:chExt cx="1752600" cy="1652140"/>
          </a:xfrm>
        </p:grpSpPr>
        <p:pic>
          <p:nvPicPr>
            <p:cNvPr id="397" name="Google Shape;397;p41"/>
            <p:cNvPicPr preferRelativeResize="0"/>
            <p:nvPr/>
          </p:nvPicPr>
          <p:blipFill rotWithShape="1">
            <a:blip r:embed="rId4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41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41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41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41"/>
          <p:cNvSpPr txBox="1"/>
          <p:nvPr/>
        </p:nvSpPr>
        <p:spPr>
          <a:xfrm>
            <a:off x="7332659" y="5377774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8002486" y="6066719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7697244" y="6063645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8068443" y="5366975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6272087" y="6128177"/>
            <a:ext cx="501401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5535664" y="3167111"/>
            <a:ext cx="501401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isPositionValid():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Example Code</a:t>
            </a:r>
            <a:endParaRPr/>
          </a:p>
        </p:txBody>
      </p:sp>
      <p:sp>
        <p:nvSpPr>
          <p:cNvPr id="412" name="Google Shape;412;p4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13" name="Google Shape;41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988" y="1719262"/>
            <a:ext cx="8112024" cy="391953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2"/>
          <p:cNvSpPr txBox="1"/>
          <p:nvPr/>
        </p:nvSpPr>
        <p:spPr>
          <a:xfrm>
            <a:off x="6477000" y="1262062"/>
            <a:ext cx="24384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檢查地圖位置(x, y)是否為空地</a:t>
            </a:r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6060303" y="2794451"/>
            <a:ext cx="25146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重複利用宣告過的函示</a:t>
            </a:r>
            <a:endParaRPr/>
          </a:p>
        </p:txBody>
      </p:sp>
      <p:sp>
        <p:nvSpPr>
          <p:cNvPr id="416" name="Google Shape;416;p42"/>
          <p:cNvSpPr txBox="1"/>
          <p:nvPr/>
        </p:nvSpPr>
        <p:spPr>
          <a:xfrm>
            <a:off x="6629400" y="3960327"/>
            <a:ext cx="25146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視參數檢查該位置是否被生物或機關佔據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Two methods of passing arguments as parameters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</a:rPr>
              <a:t>Call-by-value :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a, int b);</a:t>
            </a:r>
            <a:endParaRPr sz="2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“copy” of value is passed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</a:rPr>
              <a:t>Call-by-reference :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&amp;a, int &amp;b);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"address of" actual argument is passed</a:t>
            </a:r>
            <a:endParaRPr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Char char="•"/>
            </a:pPr>
            <a:r>
              <a:rPr lang="en-US" sz="2000">
                <a:solidFill>
                  <a:srgbClr val="0000FF"/>
                </a:solidFill>
              </a:rPr>
              <a:t>Call-by-pointer：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*a, int *b);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3886200"/>
            <a:ext cx="3588727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8037" y="3886200"/>
            <a:ext cx="5386388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"/>
          <p:cNvSpPr txBox="1">
            <a:spLocks noGrp="1"/>
          </p:cNvSpPr>
          <p:nvPr>
            <p:ph type="title"/>
          </p:nvPr>
        </p:nvSpPr>
        <p:spPr>
          <a:xfrm>
            <a:off x="1066800" y="8173"/>
            <a:ext cx="8077200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isPositionValid():</a:t>
            </a:r>
            <a:r>
              <a:rPr lang="en-US"/>
              <a:t>Output</a:t>
            </a:r>
            <a:endParaRPr/>
          </a:p>
        </p:txBody>
      </p:sp>
      <p:sp>
        <p:nvSpPr>
          <p:cNvPr id="422" name="Google Shape;422;p4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23" name="Google Shape;423;p43"/>
          <p:cNvPicPr preferRelativeResize="0"/>
          <p:nvPr/>
        </p:nvPicPr>
        <p:blipFill rotWithShape="1">
          <a:blip r:embed="rId3">
            <a:alphaModFix/>
          </a:blip>
          <a:srcRect r="45298"/>
          <a:stretch/>
        </p:blipFill>
        <p:spPr>
          <a:xfrm>
            <a:off x="523875" y="4375727"/>
            <a:ext cx="3047999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 rotWithShape="1">
          <a:blip r:embed="rId4">
            <a:alphaModFix/>
          </a:blip>
          <a:srcRect r="50430"/>
          <a:stretch/>
        </p:blipFill>
        <p:spPr>
          <a:xfrm>
            <a:off x="5088055" y="4442593"/>
            <a:ext cx="27432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875" y="1123950"/>
            <a:ext cx="8391525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3"/>
          <p:cNvSpPr txBox="1"/>
          <p:nvPr/>
        </p:nvSpPr>
        <p:spPr>
          <a:xfrm>
            <a:off x="1447800" y="4044495"/>
            <a:ext cx="1608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輸入位置(3, 3)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5288747" y="4041643"/>
            <a:ext cx="16401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輸入位置(1, 2)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8" name="Google Shape;428;p43"/>
          <p:cNvGrpSpPr/>
          <p:nvPr/>
        </p:nvGrpSpPr>
        <p:grpSpPr>
          <a:xfrm>
            <a:off x="2805545" y="4413827"/>
            <a:ext cx="1752600" cy="1652140"/>
            <a:chOff x="7000875" y="1213989"/>
            <a:chExt cx="1752600" cy="1652140"/>
          </a:xfrm>
        </p:grpSpPr>
        <p:pic>
          <p:nvPicPr>
            <p:cNvPr id="429" name="Google Shape;429;p43"/>
            <p:cNvPicPr preferRelativeResize="0"/>
            <p:nvPr/>
          </p:nvPicPr>
          <p:blipFill rotWithShape="1">
            <a:blip r:embed="rId6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43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43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43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43"/>
          <p:cNvSpPr txBox="1"/>
          <p:nvPr/>
        </p:nvSpPr>
        <p:spPr>
          <a:xfrm>
            <a:off x="3151618" y="4744057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3"/>
          <p:cNvSpPr txBox="1"/>
          <p:nvPr/>
        </p:nvSpPr>
        <p:spPr>
          <a:xfrm>
            <a:off x="3821445" y="5433002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3516203" y="5429928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3887402" y="4733258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/>
          <p:nvPr/>
        </p:nvSpPr>
        <p:spPr>
          <a:xfrm>
            <a:off x="3511248" y="5411165"/>
            <a:ext cx="345799" cy="36933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570218" y="5678178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該位置已被生物佔據</a:t>
            </a:r>
            <a:endParaRPr/>
          </a:p>
        </p:txBody>
      </p:sp>
      <p:grpSp>
        <p:nvGrpSpPr>
          <p:cNvPr id="439" name="Google Shape;439;p43"/>
          <p:cNvGrpSpPr/>
          <p:nvPr/>
        </p:nvGrpSpPr>
        <p:grpSpPr>
          <a:xfrm>
            <a:off x="6971369" y="4427119"/>
            <a:ext cx="1752600" cy="1652140"/>
            <a:chOff x="7000875" y="1213989"/>
            <a:chExt cx="1752600" cy="1652140"/>
          </a:xfrm>
        </p:grpSpPr>
        <p:pic>
          <p:nvPicPr>
            <p:cNvPr id="440" name="Google Shape;440;p43"/>
            <p:cNvPicPr preferRelativeResize="0"/>
            <p:nvPr/>
          </p:nvPicPr>
          <p:blipFill rotWithShape="1">
            <a:blip r:embed="rId6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43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43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43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" name="Google Shape;444;p43"/>
          <p:cNvSpPr txBox="1"/>
          <p:nvPr/>
        </p:nvSpPr>
        <p:spPr>
          <a:xfrm>
            <a:off x="7317442" y="4757349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7987269" y="5446294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3"/>
          <p:cNvSpPr txBox="1"/>
          <p:nvPr/>
        </p:nvSpPr>
        <p:spPr>
          <a:xfrm>
            <a:off x="7682027" y="5443220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3"/>
          <p:cNvSpPr txBox="1"/>
          <p:nvPr/>
        </p:nvSpPr>
        <p:spPr>
          <a:xfrm>
            <a:off x="8053226" y="4746550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3"/>
          <p:cNvSpPr/>
          <p:nvPr/>
        </p:nvSpPr>
        <p:spPr>
          <a:xfrm>
            <a:off x="7337014" y="5080230"/>
            <a:ext cx="345799" cy="369333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3"/>
          <p:cNvSpPr txBox="1"/>
          <p:nvPr/>
        </p:nvSpPr>
        <p:spPr>
          <a:xfrm>
            <a:off x="5288747" y="570992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該位置為空地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Automatic Type Conversion and Overloading</a:t>
            </a:r>
            <a:endParaRPr/>
          </a:p>
        </p:txBody>
      </p:sp>
      <p:sp>
        <p:nvSpPr>
          <p:cNvPr id="456" name="Google Shape;456;p4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Numeric formal parameters typically made "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400" dirty="0"/>
              <a:t>" type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Allows for "any" numeric type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Any "subordinate" data automatically promoted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1800" dirty="0"/>
              <a:t>	*More on this later!</a:t>
            </a:r>
            <a:endParaRPr dirty="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Avoids overloading for different numeric types</a:t>
            </a:r>
            <a:endParaRPr dirty="0"/>
          </a:p>
        </p:txBody>
      </p:sp>
      <p:sp>
        <p:nvSpPr>
          <p:cNvPr id="457" name="Google Shape;457;p4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Automatic Type Conversion and Overloading Example</a:t>
            </a:r>
            <a:endParaRPr/>
          </a:p>
        </p:txBody>
      </p:sp>
      <p:sp>
        <p:nvSpPr>
          <p:cNvPr id="464" name="Google Shape;464;p4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double attack(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length,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damage)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return (damage / length);</a:t>
            </a:r>
            <a:br>
              <a:rPr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Example function calls: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hpLoss = attack(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Converts 5 &amp; 20 to doubles, then passes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hpLoss = attack(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5.8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20.2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No conversion necessary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hpLoss = attack(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2.4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Converts 5 to 5.0, then passes values to function</a:t>
            </a: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Default Arguments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Allows omitting some arguments </a:t>
            </a:r>
            <a:endParaRPr/>
          </a:p>
          <a:p>
            <a:pPr marL="3429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Specified in </a:t>
            </a:r>
            <a:r>
              <a:rPr lang="en-US" sz="2400">
                <a:solidFill>
                  <a:srgbClr val="FF0000"/>
                </a:solidFill>
              </a:rPr>
              <a:t>function declaration/prototype</a:t>
            </a:r>
            <a:endParaRPr/>
          </a:p>
          <a:p>
            <a:pPr marL="742950" lvl="1" indent="-298450" algn="l" rtl="0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void attack(int distance,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	int range = 1,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		int damage = 1);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Last 2 arguments are defaulted</a:t>
            </a:r>
            <a:endParaRPr/>
          </a:p>
          <a:p>
            <a:pPr marL="742950" lvl="1" indent="-29845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Possible calls: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attack(2, 4, 6); //All arguments supplied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attack(3, 5); //height defaulted to 1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attack(7); //width &amp; height defaulted to 1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Ex：std::string::find()</a:t>
            </a:r>
            <a:endParaRPr sz="2400"/>
          </a:p>
          <a:p>
            <a:pPr marL="742950" lvl="1" indent="-247650" algn="l" rtl="0">
              <a:spcBef>
                <a:spcPts val="480"/>
              </a:spcBef>
              <a:spcAft>
                <a:spcPts val="0"/>
              </a:spcAft>
              <a:buSzPts val="1200"/>
              <a:buChar char="•"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https://zh.cppreference.com/w/cpp/string/basic_string/find</a:t>
            </a:r>
            <a:endParaRPr sz="1200"/>
          </a:p>
        </p:txBody>
      </p:sp>
      <p:sp>
        <p:nvSpPr>
          <p:cNvPr id="473" name="Google Shape;473;p4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Default Arguments Example: Display 4.1  Default Arguments</a:t>
            </a:r>
            <a:endParaRPr/>
          </a:p>
        </p:txBody>
      </p:sp>
      <p:pic>
        <p:nvPicPr>
          <p:cNvPr id="480" name="Google Shape;480;p47" descr="C:\WINDOWS\Desktop\Oh_type\sacitch_C++_ppt\gif\savitchc04d08_1of2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5641181" cy="338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587964"/>
            <a:ext cx="4408549" cy="234431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Arguments Example: 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產生生物</a:t>
            </a:r>
            <a:endParaRPr/>
          </a:p>
        </p:txBody>
      </p:sp>
      <p:sp>
        <p:nvSpPr>
          <p:cNvPr id="488" name="Google Shape;488;p48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272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在每個關卡的開始時會產生定量的生物在放置在場上中。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建立createCreature()將生物放置在迷宮中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建立在迷宮中的生物要有擺放位置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已有生物的位置不能生成新生物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牆壁等無法穿越之障礙不能生成新生物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無法生成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負數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或超過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迷宮負荷量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的生物數量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使用</a:t>
            </a:r>
            <a:r>
              <a:rPr lang="en-US" sz="1800"/>
              <a:t>Default Arguments </a:t>
            </a:r>
            <a:r>
              <a:rPr lang="en-US" sz="1800">
                <a:latin typeface="DFKai-SB"/>
                <a:ea typeface="DFKai-SB"/>
                <a:cs typeface="DFKai-SB"/>
                <a:sym typeface="DFKai-SB"/>
              </a:rPr>
              <a:t>處理例外狀況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4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490" name="Google Shape;490;p48" descr="https://scontent-tpe1-1.xx.fbcdn.net/v/t34.0-12/28536179_1247057888757582_1024719339_n.png?oh=8c955b695f49012e9570bc8b298562a1&amp;oe=5A975267"/>
          <p:cNvPicPr preferRelativeResize="0"/>
          <p:nvPr/>
        </p:nvPicPr>
        <p:blipFill rotWithShape="1">
          <a:blip r:embed="rId3">
            <a:alphaModFix/>
          </a:blip>
          <a:srcRect l="14446" t="27778" r="17999" b="33333"/>
          <a:stretch/>
        </p:blipFill>
        <p:spPr>
          <a:xfrm>
            <a:off x="5457076" y="3681348"/>
            <a:ext cx="2133600" cy="196515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8"/>
          <p:cNvSpPr txBox="1"/>
          <p:nvPr/>
        </p:nvSpPr>
        <p:spPr>
          <a:xfrm>
            <a:off x="5046548" y="5694875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遊戲隨關卡進行生物也越多</a:t>
            </a:r>
            <a:endParaRPr/>
          </a:p>
        </p:txBody>
      </p:sp>
      <p:grpSp>
        <p:nvGrpSpPr>
          <p:cNvPr id="492" name="Google Shape;492;p48"/>
          <p:cNvGrpSpPr/>
          <p:nvPr/>
        </p:nvGrpSpPr>
        <p:grpSpPr>
          <a:xfrm>
            <a:off x="2163618" y="3968818"/>
            <a:ext cx="1752600" cy="1652140"/>
            <a:chOff x="7000875" y="1213989"/>
            <a:chExt cx="1752600" cy="1652140"/>
          </a:xfrm>
        </p:grpSpPr>
        <p:pic>
          <p:nvPicPr>
            <p:cNvPr id="493" name="Google Shape;493;p48"/>
            <p:cNvPicPr preferRelativeResize="0"/>
            <p:nvPr/>
          </p:nvPicPr>
          <p:blipFill rotWithShape="1">
            <a:blip r:embed="rId4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48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48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48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Google Shape;497;p48"/>
          <p:cNvSpPr txBox="1"/>
          <p:nvPr/>
        </p:nvSpPr>
        <p:spPr>
          <a:xfrm>
            <a:off x="2494196" y="4586037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8"/>
          <p:cNvSpPr txBox="1"/>
          <p:nvPr/>
        </p:nvSpPr>
        <p:spPr>
          <a:xfrm>
            <a:off x="1173972" y="4294595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48"/>
          <p:cNvCxnSpPr>
            <a:stCxn id="498" idx="3"/>
          </p:cNvCxnSpPr>
          <p:nvPr/>
        </p:nvCxnSpPr>
        <p:spPr>
          <a:xfrm rot="10800000" flipH="1">
            <a:off x="1525350" y="4121361"/>
            <a:ext cx="760800" cy="35790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0" name="Google Shape;500;p48"/>
          <p:cNvCxnSpPr>
            <a:stCxn id="498" idx="3"/>
            <a:endCxn id="497" idx="1"/>
          </p:cNvCxnSpPr>
          <p:nvPr/>
        </p:nvCxnSpPr>
        <p:spPr>
          <a:xfrm>
            <a:off x="1525350" y="4479261"/>
            <a:ext cx="968700" cy="29130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1" name="Google Shape;501;p48"/>
          <p:cNvCxnSpPr>
            <a:stCxn id="498" idx="3"/>
          </p:cNvCxnSpPr>
          <p:nvPr/>
        </p:nvCxnSpPr>
        <p:spPr>
          <a:xfrm>
            <a:off x="1525350" y="4479261"/>
            <a:ext cx="1144500" cy="75630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2" name="Google Shape;502;p48"/>
          <p:cNvSpPr txBox="1"/>
          <p:nvPr/>
        </p:nvSpPr>
        <p:spPr>
          <a:xfrm>
            <a:off x="1828969" y="3901273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8"/>
          <p:cNvSpPr txBox="1"/>
          <p:nvPr/>
        </p:nvSpPr>
        <p:spPr>
          <a:xfrm>
            <a:off x="1876728" y="432987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8"/>
          <p:cNvSpPr txBox="1"/>
          <p:nvPr/>
        </p:nvSpPr>
        <p:spPr>
          <a:xfrm>
            <a:off x="1759204" y="476067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8"/>
          <p:cNvSpPr txBox="1"/>
          <p:nvPr/>
        </p:nvSpPr>
        <p:spPr>
          <a:xfrm>
            <a:off x="1368246" y="5693125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生物不可生成在非法的位置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createCreature:</a:t>
            </a:r>
            <a:r>
              <a:rPr lang="en-US"/>
              <a:t>Example Code</a:t>
            </a:r>
            <a:endParaRPr/>
          </a:p>
        </p:txBody>
      </p:sp>
      <p:sp>
        <p:nvSpPr>
          <p:cNvPr id="511" name="Google Shape;511;p4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12" name="Google Shape;51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610" y="1076036"/>
            <a:ext cx="7127469" cy="55533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3" name="Google Shape;513;p49"/>
          <p:cNvGrpSpPr/>
          <p:nvPr/>
        </p:nvGrpSpPr>
        <p:grpSpPr>
          <a:xfrm>
            <a:off x="6607779" y="1680221"/>
            <a:ext cx="1752600" cy="1652140"/>
            <a:chOff x="7000875" y="1213989"/>
            <a:chExt cx="1752600" cy="1652140"/>
          </a:xfrm>
        </p:grpSpPr>
        <p:pic>
          <p:nvPicPr>
            <p:cNvPr id="514" name="Google Shape;514;p49"/>
            <p:cNvPicPr preferRelativeResize="0"/>
            <p:nvPr/>
          </p:nvPicPr>
          <p:blipFill rotWithShape="1">
            <a:blip r:embed="rId4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49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49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49"/>
            <p:cNvPicPr preferRelativeResize="0"/>
            <p:nvPr/>
          </p:nvPicPr>
          <p:blipFill rotWithShape="1">
            <a:blip r:embed="rId4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8" name="Google Shape;518;p49"/>
          <p:cNvSpPr txBox="1"/>
          <p:nvPr/>
        </p:nvSpPr>
        <p:spPr>
          <a:xfrm>
            <a:off x="6912579" y="1258343"/>
            <a:ext cx="11430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預設版面</a:t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>
            <a:off x="5920642" y="2851796"/>
            <a:ext cx="501401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9"/>
          <p:cNvSpPr txBox="1"/>
          <p:nvPr/>
        </p:nvSpPr>
        <p:spPr>
          <a:xfrm>
            <a:off x="6985148" y="4744487"/>
            <a:ext cx="2140862" cy="92333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擺設生物時，需要用到前述的範例判斷位置是否可擺放</a:t>
            </a:r>
            <a:endParaRPr/>
          </a:p>
        </p:txBody>
      </p:sp>
      <p:sp>
        <p:nvSpPr>
          <p:cNvPr id="521" name="Google Shape;521;p49"/>
          <p:cNvSpPr/>
          <p:nvPr/>
        </p:nvSpPr>
        <p:spPr>
          <a:xfrm>
            <a:off x="747916" y="2007878"/>
            <a:ext cx="2340579" cy="158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createCreature:</a:t>
            </a:r>
            <a:r>
              <a:rPr lang="en-US"/>
              <a:t>Example Code</a:t>
            </a:r>
            <a:endParaRPr/>
          </a:p>
        </p:txBody>
      </p:sp>
      <p:sp>
        <p:nvSpPr>
          <p:cNvPr id="527" name="Google Shape;527;p5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28" name="Google Shape;52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45" y="1660236"/>
            <a:ext cx="90678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50"/>
          <p:cNvSpPr txBox="1"/>
          <p:nvPr/>
        </p:nvSpPr>
        <p:spPr>
          <a:xfrm>
            <a:off x="4419600" y="1290904"/>
            <a:ext cx="2514600" cy="36933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產生需要數量的生物</a:t>
            </a:r>
            <a:endParaRPr/>
          </a:p>
        </p:txBody>
      </p:sp>
      <p:sp>
        <p:nvSpPr>
          <p:cNvPr id="530" name="Google Shape;530;p50"/>
          <p:cNvSpPr txBox="1"/>
          <p:nvPr/>
        </p:nvSpPr>
        <p:spPr>
          <a:xfrm>
            <a:off x="6248400" y="2191434"/>
            <a:ext cx="2514600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隨機產生位置，若該位置非法則再生一組位置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7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createCreature:</a:t>
            </a:r>
            <a:r>
              <a:rPr lang="en-US"/>
              <a:t>Output</a:t>
            </a:r>
            <a:endParaRPr/>
          </a:p>
        </p:txBody>
      </p:sp>
      <p:sp>
        <p:nvSpPr>
          <p:cNvPr id="536" name="Google Shape;536;p5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537" name="Google Shape;53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932" y="3910772"/>
            <a:ext cx="32956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6899" y="4075085"/>
            <a:ext cx="32480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1559" y="1191413"/>
            <a:ext cx="6338888" cy="2350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51"/>
          <p:cNvGrpSpPr/>
          <p:nvPr/>
        </p:nvGrpSpPr>
        <p:grpSpPr>
          <a:xfrm>
            <a:off x="6785213" y="4392015"/>
            <a:ext cx="1752600" cy="1652140"/>
            <a:chOff x="7000875" y="1213989"/>
            <a:chExt cx="1752600" cy="1652140"/>
          </a:xfrm>
        </p:grpSpPr>
        <p:pic>
          <p:nvPicPr>
            <p:cNvPr id="541" name="Google Shape;541;p51"/>
            <p:cNvPicPr preferRelativeResize="0"/>
            <p:nvPr/>
          </p:nvPicPr>
          <p:blipFill rotWithShape="1">
            <a:blip r:embed="rId6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51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51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51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5" name="Google Shape;545;p51"/>
          <p:cNvSpPr txBox="1"/>
          <p:nvPr/>
        </p:nvSpPr>
        <p:spPr>
          <a:xfrm>
            <a:off x="762000" y="354144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輸入3:產生三隻生物</a:t>
            </a:r>
            <a:endParaRPr/>
          </a:p>
        </p:txBody>
      </p:sp>
      <p:sp>
        <p:nvSpPr>
          <p:cNvPr id="546" name="Google Shape;546;p51"/>
          <p:cNvSpPr txBox="1"/>
          <p:nvPr/>
        </p:nvSpPr>
        <p:spPr>
          <a:xfrm>
            <a:off x="4943005" y="3616836"/>
            <a:ext cx="40485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輸入-4:呼叫預設參數，產生零隻生物</a:t>
            </a:r>
            <a:endParaRPr/>
          </a:p>
        </p:txBody>
      </p:sp>
      <p:grpSp>
        <p:nvGrpSpPr>
          <p:cNvPr id="547" name="Google Shape;547;p51"/>
          <p:cNvGrpSpPr/>
          <p:nvPr/>
        </p:nvGrpSpPr>
        <p:grpSpPr>
          <a:xfrm>
            <a:off x="3084166" y="4409770"/>
            <a:ext cx="1752600" cy="1652140"/>
            <a:chOff x="7000875" y="1213989"/>
            <a:chExt cx="1752600" cy="1652140"/>
          </a:xfrm>
        </p:grpSpPr>
        <p:pic>
          <p:nvPicPr>
            <p:cNvPr id="548" name="Google Shape;548;p51"/>
            <p:cNvPicPr preferRelativeResize="0"/>
            <p:nvPr/>
          </p:nvPicPr>
          <p:blipFill rotWithShape="1">
            <a:blip r:embed="rId6">
              <a:alphaModFix/>
            </a:blip>
            <a:srcRect t="27107" r="86073" b="54777"/>
            <a:stretch/>
          </p:blipFill>
          <p:spPr>
            <a:xfrm>
              <a:off x="7000875" y="1219200"/>
              <a:ext cx="1752600" cy="1646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51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7354742" y="1219200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51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062911" y="1213989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51"/>
            <p:cNvPicPr preferRelativeResize="0"/>
            <p:nvPr/>
          </p:nvPicPr>
          <p:blipFill rotWithShape="1">
            <a:blip r:embed="rId6">
              <a:alphaModFix/>
            </a:blip>
            <a:srcRect l="11297" t="26865" r="86281" b="69782"/>
            <a:stretch/>
          </p:blipFill>
          <p:spPr>
            <a:xfrm>
              <a:off x="8408462" y="2233164"/>
              <a:ext cx="304801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2" name="Google Shape;552;p51"/>
          <p:cNvSpPr txBox="1"/>
          <p:nvPr/>
        </p:nvSpPr>
        <p:spPr>
          <a:xfrm>
            <a:off x="3425562" y="4735352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1"/>
          <p:cNvSpPr txBox="1"/>
          <p:nvPr/>
        </p:nvSpPr>
        <p:spPr>
          <a:xfrm>
            <a:off x="4122913" y="5411190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1"/>
          <p:cNvSpPr txBox="1"/>
          <p:nvPr/>
        </p:nvSpPr>
        <p:spPr>
          <a:xfrm>
            <a:off x="3425562" y="5069578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1"/>
          <p:cNvSpPr txBox="1"/>
          <p:nvPr/>
        </p:nvSpPr>
        <p:spPr>
          <a:xfrm>
            <a:off x="4920834" y="2052650"/>
            <a:ext cx="3728757" cy="64633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若輸入發生例外，</a:t>
            </a:r>
            <a:endParaRPr sz="1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呼叫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argument</a:t>
            </a:r>
            <a:r>
              <a:rPr lang="en-US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函式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/>
              <a:t> Debugging Functions</a:t>
            </a:r>
            <a:endParaRPr/>
          </a:p>
        </p:txBody>
      </p:sp>
      <p:sp>
        <p:nvSpPr>
          <p:cNvPr id="562" name="Google Shape;562;p5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Many methods: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1"/>
              <a:t>Lots of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1"/>
              <a:t> statements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In calls and definitions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Used to "trace" execution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Compiler Debugger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Environment-dependent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FE"/>
              </a:buClr>
              <a:buSzPts val="2000"/>
              <a:buFont typeface="Times New Roman"/>
              <a:buChar char="•"/>
            </a:pPr>
            <a:r>
              <a:rPr lang="en-US" sz="2000" b="1">
                <a:solidFill>
                  <a:srgbClr val="9999FE"/>
                </a:solidFill>
              </a:rPr>
              <a:t>assert Macro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Early termination as needed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1"/>
              <a:t>Stubs and drivers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Incremental development</a:t>
            </a:r>
            <a:endParaRPr/>
          </a:p>
        </p:txBody>
      </p:sp>
      <p:sp>
        <p:nvSpPr>
          <p:cNvPr id="563" name="Google Shape;563;p5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Call-by-Value Parameters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Copy of actual argument passed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Considered "</a:t>
            </a:r>
            <a:r>
              <a:rPr lang="en-US" sz="2400">
                <a:solidFill>
                  <a:srgbClr val="FF0000"/>
                </a:solidFill>
              </a:rPr>
              <a:t>local variable</a:t>
            </a:r>
            <a:r>
              <a:rPr lang="en-US" sz="2400"/>
              <a:t>" inside function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If modified, only "</a:t>
            </a:r>
            <a:r>
              <a:rPr lang="en-US" sz="2400">
                <a:solidFill>
                  <a:srgbClr val="FF0000"/>
                </a:solidFill>
              </a:rPr>
              <a:t>local copy</a:t>
            </a:r>
            <a:r>
              <a:rPr lang="en-US" sz="2400"/>
              <a:t>" changes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Function has no access to “actual argument” from caller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This is the default method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Used in all examples thus far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Macro</a:t>
            </a:r>
            <a:endParaRPr/>
          </a:p>
        </p:txBody>
      </p:sp>
      <p:sp>
        <p:nvSpPr>
          <p:cNvPr id="570" name="Google Shape;570;p5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088434" cy="425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Assertion: a true or false statement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Used to document and check correctness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Preconditions &amp; Postconditions</a:t>
            </a:r>
            <a:endParaRPr sz="200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Typical assert use: confirm their validity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Syntax:</a:t>
            </a:r>
            <a:br>
              <a:rPr lang="en-US" sz="2000"/>
            </a:b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(&lt;assert_condition&gt;);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No return value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Evaluates assert_condition</a:t>
            </a:r>
            <a:endParaRPr sz="180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0000"/>
                </a:solidFill>
              </a:rPr>
              <a:t>Terminates</a:t>
            </a:r>
            <a:r>
              <a:rPr lang="en-US" sz="1800"/>
              <a:t> if false, continues if true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Predefined in library &lt;cassert&gt;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Macros used similarly as functions</a:t>
            </a:r>
            <a:endParaRPr/>
          </a:p>
        </p:txBody>
      </p:sp>
      <p:sp>
        <p:nvSpPr>
          <p:cNvPr id="571" name="Google Shape;571;p5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Macro Example</a:t>
            </a:r>
            <a:endParaRPr/>
          </a:p>
        </p:txBody>
      </p:sp>
      <p:sp>
        <p:nvSpPr>
          <p:cNvPr id="578" name="Google Shape;578;p54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447411" cy="390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Given Function Declaration:</a:t>
            </a:r>
            <a:b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computeCoin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coinValue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, int&amp; number, int&amp;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amountLeft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•"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//Precondition: 0 &lt;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coinValue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&lt; 100,  0 &lt;= </a:t>
            </a:r>
            <a:r>
              <a:rPr lang="en-US" sz="1600" dirty="0" err="1">
                <a:latin typeface="Courier New"/>
                <a:ea typeface="Courier New"/>
                <a:cs typeface="Courier New"/>
                <a:sym typeface="Courier New"/>
              </a:rPr>
              <a:t>amountLeft</a:t>
            </a: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 &lt;100</a:t>
            </a:r>
            <a:b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//Postcondition: number set to max. number   of coins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Check precondition: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((0 &lt;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currentCoin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currentCoin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&lt; 100)</a:t>
            </a:r>
            <a:b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           &amp;&amp; (0 &lt;= 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currentAmountLeft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) &amp;&amp; (</a:t>
            </a:r>
            <a:r>
              <a:rPr lang="en-US" sz="2000" dirty="0" err="1">
                <a:latin typeface="Courier New"/>
                <a:ea typeface="Courier New"/>
                <a:cs typeface="Courier New"/>
                <a:sym typeface="Courier New"/>
              </a:rPr>
              <a:t>currentAmountLeft</a:t>
            </a:r>
            <a:r>
              <a:rPr lang="en-US" sz="2000" dirty="0">
                <a:latin typeface="Courier New"/>
                <a:ea typeface="Courier New"/>
                <a:cs typeface="Courier New"/>
                <a:sym typeface="Courier New"/>
              </a:rPr>
              <a:t> &lt; 100));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If precondition not satisfied, i.e., condition is false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program execution </a:t>
            </a:r>
            <a:r>
              <a:rPr lang="en-US" sz="2000" b="1" dirty="0">
                <a:solidFill>
                  <a:srgbClr val="FF0000"/>
                </a:solidFill>
              </a:rPr>
              <a:t>terminates</a:t>
            </a:r>
            <a:r>
              <a:rPr lang="en-US" sz="2000" dirty="0"/>
              <a:t>!</a:t>
            </a:r>
            <a:endParaRPr dirty="0"/>
          </a:p>
        </p:txBody>
      </p:sp>
      <p:sp>
        <p:nvSpPr>
          <p:cNvPr id="579" name="Google Shape;579;p54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assert Macro Example Cont’d</a:t>
            </a:r>
            <a:endParaRPr/>
          </a:p>
        </p:txBody>
      </p:sp>
      <p:sp>
        <p:nvSpPr>
          <p:cNvPr id="586" name="Google Shape;586;p55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Useful in debugging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Stops execution so problem can be investigated</a:t>
            </a:r>
            <a:endParaRPr/>
          </a:p>
        </p:txBody>
      </p:sp>
      <p:sp>
        <p:nvSpPr>
          <p:cNvPr id="587" name="Google Shape;587;p55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6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On/Off</a:t>
            </a:r>
            <a:endParaRPr/>
          </a:p>
        </p:txBody>
      </p:sp>
      <p:sp>
        <p:nvSpPr>
          <p:cNvPr id="594" name="Google Shape;594;p56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Preprocessor provides means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NDEBUG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#include &lt;cassert&gt;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</a:rPr>
              <a:t>Add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"#define" </a:t>
            </a:r>
            <a:r>
              <a:rPr lang="en-US" sz="2400">
                <a:solidFill>
                  <a:srgbClr val="FF0000"/>
                </a:solidFill>
              </a:rPr>
              <a:t>line before #include line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Turns OFF all assertions throughout program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FF0000"/>
                </a:solidFill>
              </a:rPr>
              <a:t>Remove </a:t>
            </a:r>
            <a:r>
              <a:rPr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"#define" </a:t>
            </a:r>
            <a:r>
              <a:rPr lang="en-US" sz="2400">
                <a:solidFill>
                  <a:srgbClr val="FF0000"/>
                </a:solidFill>
              </a:rPr>
              <a:t>line (or comment out)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Turns assertions back on</a:t>
            </a:r>
            <a:endParaRPr/>
          </a:p>
        </p:txBody>
      </p:sp>
      <p:sp>
        <p:nvSpPr>
          <p:cNvPr id="595" name="Google Shape;595;p56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 txBox="1"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Stubs and Drivers</a:t>
            </a:r>
            <a:endParaRPr/>
          </a:p>
        </p:txBody>
      </p:sp>
      <p:sp>
        <p:nvSpPr>
          <p:cNvPr id="602" name="Google Shape;602;p57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Separate compilation units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Each function designed, coded, tested separately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Ensures validity of each unit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dirty="0"/>
              <a:t>Divide &amp; Conquer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/>
              <a:t>Transforms one big task into smaller, manageable tasks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/>
              <a:t>But how to test independently?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Driver programs</a:t>
            </a:r>
            <a:endParaRPr dirty="0"/>
          </a:p>
        </p:txBody>
      </p:sp>
      <p:sp>
        <p:nvSpPr>
          <p:cNvPr id="603" name="Google Shape;603;p5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58" descr="C:\WINDOWS\Desktop\Oh_type\sacitch_C++_ppt\gif\savitchc04d09_1of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29060"/>
            <a:ext cx="5651897" cy="337304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8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5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Driver Program Example: 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Display 4.9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Driver Program</a:t>
            </a:r>
            <a:endParaRPr/>
          </a:p>
        </p:txBody>
      </p:sp>
      <p:pic>
        <p:nvPicPr>
          <p:cNvPr id="611" name="Google Shape;611;p58"/>
          <p:cNvPicPr preferRelativeResize="0"/>
          <p:nvPr/>
        </p:nvPicPr>
        <p:blipFill rotWithShape="1">
          <a:blip r:embed="rId4">
            <a:alphaModFix/>
          </a:blip>
          <a:srcRect t="258" r="29500" b="7297"/>
          <a:stretch/>
        </p:blipFill>
        <p:spPr>
          <a:xfrm>
            <a:off x="5115508" y="1412001"/>
            <a:ext cx="3890866" cy="314908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612" name="Google Shape;612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2416" y="4561083"/>
            <a:ext cx="6958488" cy="199211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613" name="Google Shape;613;p5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Stubs</a:t>
            </a:r>
            <a:endParaRPr/>
          </a:p>
        </p:txBody>
      </p:sp>
      <p:sp>
        <p:nvSpPr>
          <p:cNvPr id="620" name="Google Shape;620;p59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Develop incrementally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Write </a:t>
            </a:r>
            <a:r>
              <a:rPr lang="en-US" sz="2400">
                <a:solidFill>
                  <a:srgbClr val="FF0000"/>
                </a:solidFill>
              </a:rPr>
              <a:t>"big-picture" </a:t>
            </a:r>
            <a:r>
              <a:rPr lang="en-US" sz="2400"/>
              <a:t>functions first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Low-level functions last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•"/>
            </a:pPr>
            <a:r>
              <a:rPr lang="en-US" sz="2000">
                <a:solidFill>
                  <a:srgbClr val="FF0000"/>
                </a:solidFill>
              </a:rPr>
              <a:t>"Stub-out" functions </a:t>
            </a:r>
            <a:r>
              <a:rPr lang="en-US" sz="2000"/>
              <a:t>until implementation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double unitPrice(int diameter, double price)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return (9.99);	// not valid, but noticeably a "temporary" value</a:t>
            </a:r>
            <a:br>
              <a:rPr lang="en-US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Calls to function will still "work"</a:t>
            </a:r>
            <a:endParaRPr sz="1500"/>
          </a:p>
        </p:txBody>
      </p:sp>
      <p:sp>
        <p:nvSpPr>
          <p:cNvPr id="621" name="Google Shape;621;p5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Fundamental Testing Rule</a:t>
            </a:r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142125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To write "correct" programs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Minimize errors, "bugs"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Ensure validity of data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Test every function in a program where every other function has already been fully tested and debugged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Avoids "error-cascading" &amp; conflicting results</a:t>
            </a:r>
            <a:endParaRPr/>
          </a:p>
        </p:txBody>
      </p:sp>
      <p:sp>
        <p:nvSpPr>
          <p:cNvPr id="629" name="Google Shape;629;p6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1</a:t>
            </a:r>
            <a:endParaRPr/>
          </a:p>
        </p:txBody>
      </p:sp>
      <p:sp>
        <p:nvSpPr>
          <p:cNvPr id="644" name="Google Shape;644;p62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Formal parameter is placeholder, filled in with actual argument in function call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Call-by-value parameters are "local copies" in receiving function body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Actual argument cannot be modified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Call-by-reference passes memory address of actual argument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Actual argument can be modified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Argument MUST be variable, not constant</a:t>
            </a:r>
            <a:endParaRPr/>
          </a:p>
        </p:txBody>
      </p:sp>
      <p:sp>
        <p:nvSpPr>
          <p:cNvPr id="645" name="Google Shape;645;p62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Summary 2</a:t>
            </a:r>
            <a:endParaRPr/>
          </a:p>
        </p:txBody>
      </p:sp>
      <p:sp>
        <p:nvSpPr>
          <p:cNvPr id="652" name="Google Shape;652;p63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Multiple definitions of same function name possible: called overloading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Default arguments allow function call to "omit" some or all arguments in list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If not provided 🡪 default values assigned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assert macro initiates program termination if assertions fail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Functions should be tested independently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As separate compilation units, with drivers</a:t>
            </a:r>
            <a:endParaRPr/>
          </a:p>
        </p:txBody>
      </p:sp>
      <p:sp>
        <p:nvSpPr>
          <p:cNvPr id="653" name="Google Shape;653;p63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Call-by-Value Example: Display 4.1  Formal Parameter Used as a Local Variable </a:t>
            </a:r>
            <a:endParaRPr/>
          </a:p>
        </p:txBody>
      </p:sp>
      <p:pic>
        <p:nvPicPr>
          <p:cNvPr id="136" name="Google Shape;136;p17" descr="C:\WINDOWS\Desktop\Oh_type\sacitch_C++_ppt\gif\savitchc04d01_1of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19200"/>
            <a:ext cx="8572291" cy="368209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Call-by-Value Example: Display 4.1  Formal Parameter Used as a Local Variable (3 of 3) </a:t>
            </a:r>
            <a:endParaRPr/>
          </a:p>
        </p:txBody>
      </p:sp>
      <p:pic>
        <p:nvPicPr>
          <p:cNvPr id="152" name="Google Shape;152;p19" descr="C:\WINDOWS\Desktop\Oh_type\sacitch_C++_ppt\gif\savitchc04d01_3of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7304781" cy="4017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66800" y="1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Call-by-Value Example: Display 4.1  Formal Parameter Used as a Local Variable (2 of 3) </a:t>
            </a:r>
            <a:endParaRPr/>
          </a:p>
        </p:txBody>
      </p:sp>
      <p:pic>
        <p:nvPicPr>
          <p:cNvPr id="144" name="Google Shape;144;p18" descr="C:\WINDOWS\Desktop\Oh_type\sacitch_C++_ppt\gif\savitchc04d01_2of3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7630091" cy="3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Call-by-Value Pitfall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 </a:t>
            </a:r>
            <a:r>
              <a:rPr lang="en-US" sz="2400"/>
              <a:t>Common Mistake: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Declaring parameter “</a:t>
            </a:r>
            <a:r>
              <a:rPr lang="en-US" sz="2000">
                <a:solidFill>
                  <a:srgbClr val="FF0000"/>
                </a:solidFill>
              </a:rPr>
              <a:t>again</a:t>
            </a:r>
            <a:r>
              <a:rPr lang="en-US" sz="2000"/>
              <a:t>” inside function:</a:t>
            </a:r>
            <a:br>
              <a:rPr lang="en-US" sz="2000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double fee(int HP, Position hPos)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int health;		// local variable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position hPos;		// NO!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Compiler error results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/>
              <a:t>"Redefinition error…"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Value arguments ARE like "local variables"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But function gets them "automatically"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077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Call-By-Reference Parameters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Used to provide access to </a:t>
            </a:r>
            <a:r>
              <a:rPr lang="en-US" sz="2400">
                <a:solidFill>
                  <a:srgbClr val="FF0000"/>
                </a:solidFill>
              </a:rPr>
              <a:t>caller’s actual argument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Caller’s data can be modified by called function!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Typically used for input function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To retrieve data for caller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/>
              <a:t>Data is then "given" to caller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Specified by ampersand, &amp;, after type in formal parameter list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2157</Words>
  <Application>Microsoft Office PowerPoint</Application>
  <PresentationFormat>如螢幕大小 (4:3)</PresentationFormat>
  <Paragraphs>425</Paragraphs>
  <Slides>49</Slides>
  <Notes>49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Courier New</vt:lpstr>
      <vt:lpstr>Arial</vt:lpstr>
      <vt:lpstr>Calibri</vt:lpstr>
      <vt:lpstr>Arial Narrow</vt:lpstr>
      <vt:lpstr>DFKai-SB</vt:lpstr>
      <vt:lpstr>Times New Roman</vt:lpstr>
      <vt:lpstr>Wingdings</vt:lpstr>
      <vt:lpstr>佈景主題1</vt:lpstr>
      <vt:lpstr>Chapter 4</vt:lpstr>
      <vt:lpstr>Learning Objectives</vt:lpstr>
      <vt:lpstr>Parameters</vt:lpstr>
      <vt:lpstr>Call-by-Value Parameters</vt:lpstr>
      <vt:lpstr>Call-by-Value Example: Display 4.1  Formal Parameter Used as a Local Variable </vt:lpstr>
      <vt:lpstr>Call-by-Value Example: Display 4.1  Formal Parameter Used as a Local Variable (3 of 3) </vt:lpstr>
      <vt:lpstr>Call-by-Value Example: Display 4.1  Formal Parameter Used as a Local Variable (2 of 3) </vt:lpstr>
      <vt:lpstr>Call-by-Value Pitfall</vt:lpstr>
      <vt:lpstr>Call-By-Reference Parameters</vt:lpstr>
      <vt:lpstr>Call-By-Reference Example: Display 4.1  Call-by-Reference Parameters</vt:lpstr>
      <vt:lpstr>Call-By-Reference Details</vt:lpstr>
      <vt:lpstr>Constant Reference Parameters</vt:lpstr>
      <vt:lpstr>canSee():Example Code</vt:lpstr>
      <vt:lpstr>canSee():Output</vt:lpstr>
      <vt:lpstr>Mixed Parameter Lists</vt:lpstr>
      <vt:lpstr>Choosing Formal Parameter Names</vt:lpstr>
      <vt:lpstr>Overloading</vt:lpstr>
      <vt:lpstr>Overloading Example: Average</vt:lpstr>
      <vt:lpstr>Overloaded Average() Cont’d</vt:lpstr>
      <vt:lpstr>Overloading Pitfall</vt:lpstr>
      <vt:lpstr>Overloading Resolution</vt:lpstr>
      <vt:lpstr>Overloading Resolution Example</vt:lpstr>
      <vt:lpstr>想一想</vt:lpstr>
      <vt:lpstr>想一想</vt:lpstr>
      <vt:lpstr>想一想</vt:lpstr>
      <vt:lpstr>Call-By-Reference Example: canSee()</vt:lpstr>
      <vt:lpstr>Overloading Example: isPositionValid</vt:lpstr>
      <vt:lpstr>isPositionValid(): Example Code</vt:lpstr>
      <vt:lpstr>isPositionValid(): Example Code</vt:lpstr>
      <vt:lpstr>isPositionValid():Output</vt:lpstr>
      <vt:lpstr>Automatic Type Conversion and Overloading</vt:lpstr>
      <vt:lpstr>Automatic Type Conversion and Overloading Example</vt:lpstr>
      <vt:lpstr> Default Arguments</vt:lpstr>
      <vt:lpstr>Default Arguments Example: Display 4.1  Default Arguments</vt:lpstr>
      <vt:lpstr>Default Arguments Example: 產生生物</vt:lpstr>
      <vt:lpstr>createCreature:Example Code</vt:lpstr>
      <vt:lpstr>createCreature:Example Code</vt:lpstr>
      <vt:lpstr>createCreature:Output</vt:lpstr>
      <vt:lpstr>Testing and Debugging Functions</vt:lpstr>
      <vt:lpstr>The assert Macro</vt:lpstr>
      <vt:lpstr>An assert Macro Example</vt:lpstr>
      <vt:lpstr>An assert Macro Example Cont’d</vt:lpstr>
      <vt:lpstr>assert On/Off</vt:lpstr>
      <vt:lpstr>Stubs and Drivers</vt:lpstr>
      <vt:lpstr>Driver Program Example: Display 4.9  Driver Program</vt:lpstr>
      <vt:lpstr>Stubs</vt:lpstr>
      <vt:lpstr>Fundamental Testing Rule</vt:lpstr>
      <vt:lpstr>Summary 1</vt:lpstr>
      <vt:lpstr>Summary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cp:lastModifiedBy>tbcey74123</cp:lastModifiedBy>
  <cp:revision>9</cp:revision>
  <dcterms:modified xsi:type="dcterms:W3CDTF">2023-02-12T09:36:13Z</dcterms:modified>
</cp:coreProperties>
</file>