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.xml" ContentType="application/vnd.openxmlformats-officedocument.presentationml.tags+xml"/>
  <Override PartName="/ppt/notesSlides/notesSlide27.xml" ContentType="application/vnd.openxmlformats-officedocument.presentationml.notesSlide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tags/tag6.xml" ContentType="application/vnd.openxmlformats-officedocument.presentationml.tags+xml"/>
  <Override PartName="/ppt/notesSlides/notesSlide29.xml" ContentType="application/vnd.openxmlformats-officedocument.presentationml.notesSlide+xml"/>
  <Override PartName="/ppt/tags/tag7.xml" ContentType="application/vnd.openxmlformats-officedocument.presentationml.tags+xml"/>
  <Override PartName="/ppt/notesSlides/notesSlide30.xml" ContentType="application/vnd.openxmlformats-officedocument.presentationml.notesSlide+xml"/>
  <Override PartName="/ppt/tags/tag8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9.xml" ContentType="application/vnd.openxmlformats-officedocument.presentationml.tags+xml"/>
  <Override PartName="/ppt/notesSlides/notesSlide34.xml" ContentType="application/vnd.openxmlformats-officedocument.presentationml.notesSlide+xml"/>
  <Override PartName="/ppt/tags/tag1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1.xml" ContentType="application/vnd.openxmlformats-officedocument.presentationml.tags+xml"/>
  <Override PartName="/ppt/notesSlides/notesSlide37.xml" ContentType="application/vnd.openxmlformats-officedocument.presentationml.notesSlide+xml"/>
  <Override PartName="/ppt/tags/tag12.xml" ContentType="application/vnd.openxmlformats-officedocument.presentationml.tags+xml"/>
  <Override PartName="/ppt/notesSlides/notesSlide38.xml" ContentType="application/vnd.openxmlformats-officedocument.presentationml.notesSlide+xml"/>
  <Override PartName="/ppt/tags/tag13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4.xml" ContentType="application/vnd.openxmlformats-officedocument.presentationml.tags+xml"/>
  <Override PartName="/ppt/notesSlides/notesSlide41.xml" ContentType="application/vnd.openxmlformats-officedocument.presentationml.notesSlide+xml"/>
  <Override PartName="/ppt/tags/tag15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7"/>
  </p:notesMasterIdLst>
  <p:sldIdLst>
    <p:sldId id="302" r:id="rId2"/>
    <p:sldId id="367" r:id="rId3"/>
    <p:sldId id="494" r:id="rId4"/>
    <p:sldId id="303" r:id="rId5"/>
    <p:sldId id="304" r:id="rId6"/>
    <p:sldId id="308" r:id="rId7"/>
    <p:sldId id="305" r:id="rId8"/>
    <p:sldId id="315" r:id="rId9"/>
    <p:sldId id="306" r:id="rId10"/>
    <p:sldId id="309" r:id="rId11"/>
    <p:sldId id="310" r:id="rId12"/>
    <p:sldId id="311" r:id="rId13"/>
    <p:sldId id="313" r:id="rId14"/>
    <p:sldId id="316" r:id="rId15"/>
    <p:sldId id="495" r:id="rId16"/>
    <p:sldId id="318" r:id="rId17"/>
    <p:sldId id="319" r:id="rId18"/>
    <p:sldId id="320" r:id="rId19"/>
    <p:sldId id="321" r:id="rId20"/>
    <p:sldId id="324" r:id="rId21"/>
    <p:sldId id="325" r:id="rId22"/>
    <p:sldId id="326" r:id="rId23"/>
    <p:sldId id="327" r:id="rId24"/>
    <p:sldId id="376" r:id="rId25"/>
    <p:sldId id="377" r:id="rId26"/>
    <p:sldId id="378" r:id="rId27"/>
    <p:sldId id="346" r:id="rId28"/>
    <p:sldId id="347" r:id="rId29"/>
    <p:sldId id="382" r:id="rId30"/>
    <p:sldId id="383" r:id="rId31"/>
    <p:sldId id="384" r:id="rId32"/>
    <p:sldId id="492" r:id="rId33"/>
    <p:sldId id="372" r:id="rId34"/>
    <p:sldId id="373" r:id="rId35"/>
    <p:sldId id="374" r:id="rId36"/>
    <p:sldId id="375" r:id="rId37"/>
    <p:sldId id="368" r:id="rId38"/>
    <p:sldId id="322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79" r:id="rId47"/>
    <p:sldId id="380" r:id="rId48"/>
    <p:sldId id="381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53" r:id="rId61"/>
    <p:sldId id="469" r:id="rId62"/>
    <p:sldId id="472" r:id="rId63"/>
    <p:sldId id="473" r:id="rId64"/>
    <p:sldId id="470" r:id="rId65"/>
    <p:sldId id="491" r:id="rId66"/>
    <p:sldId id="497" r:id="rId67"/>
    <p:sldId id="354" r:id="rId68"/>
    <p:sldId id="355" r:id="rId69"/>
    <p:sldId id="357" r:id="rId70"/>
    <p:sldId id="358" r:id="rId71"/>
    <p:sldId id="359" r:id="rId72"/>
    <p:sldId id="493" r:id="rId73"/>
    <p:sldId id="361" r:id="rId74"/>
    <p:sldId id="364" r:id="rId75"/>
    <p:sldId id="365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2" clrIdx="2">
    <p:extLst>
      <p:ext uri="{19B8F6BF-5375-455C-9EA6-DF929625EA0E}">
        <p15:presenceInfo xmlns:p15="http://schemas.microsoft.com/office/powerpoint/2012/main" userId="CG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>
      <p:cViewPr varScale="1">
        <p:scale>
          <a:sx n="101" d="100"/>
          <a:sy n="101" d="100"/>
        </p:scale>
        <p:origin x="120" y="1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180BCD-465B-4617-8D7E-0D8826174B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1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0034C7-3B28-4D5B-AF74-BAA783D9C7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529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A24A98-7FED-46EA-8AC0-8787C55F25B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25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E9A490-46EF-4CEE-881A-51FE297694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948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E9A490-46EF-4CEE-881A-51FE297694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126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12935E-BA0F-493A-9862-F393D7087F7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78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FDCA8D-83A6-41F0-91ED-97379A69D05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530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55A92-35E4-4E9B-AED7-BE590B6C841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669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F94572-8457-4647-B011-83FA42C8176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691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A0883B-F841-4306-9A3A-D66D8C76093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349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4BA979-7AD1-497B-A619-92ED46E88F4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28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B404E-E082-468F-AA93-AAA2711AE03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936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332CC9-1083-4BFA-B92E-D5AD6F26523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003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297CA1-DC58-4A75-A1DA-D6B533BEED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099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AB071-B981-4D71-9324-00D28A3870D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176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D84DBC-0C00-47FB-80DF-4C55D501081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728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416872-591E-4335-BF39-75B7C2A8509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985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08F033-DD79-41FA-81A8-689ADE036B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103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D53120-4CDC-4432-8156-FA041CED1F7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473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41AAC6-F515-4242-948A-138B58C211B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105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1FE7AF-1A2D-456E-82F7-8BA08308F1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25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00250A-8AB8-407D-994F-DC4863D4C08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8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ECF60D-613B-4309-B6AC-9D6F7E7ABA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8937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7A763D-6C53-492C-9C93-A62ECB891A1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275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00E55B-25EE-4927-B87C-49C542A2BFA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660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B10BF3-D74B-435D-9625-04E177FA3A6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432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89749-7BF9-4293-9433-0653C9BCD75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76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9DCCD4-9795-4892-8064-CA5585830E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4351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08EFC-4ED0-42A6-A19A-B51BCAFD0BF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0101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045D9-8EA8-457D-B723-8FB6A3FF00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005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515C63-A65E-49CE-8086-3A39B0CF9DF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616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5AD419-4F21-4A2E-8AFA-7D8FBA5CC0C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486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AA645-5604-4964-9CEF-883D2C13AFF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62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5A519-3474-449D-8416-FE3CE887EB3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452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55048A-0CF1-46DF-B9FF-ACC5B0AD276F}" type="slidenum">
              <a:rPr lang="en-CA" altLang="zh-TW"/>
              <a:pPr>
                <a:spcBef>
                  <a:spcPct val="0"/>
                </a:spcBef>
              </a:pPr>
              <a:t>61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2298354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E2405A-AD48-4DD2-BC5F-6962799D2F21}" type="slidenum">
              <a:rPr lang="en-CA" altLang="zh-TW"/>
              <a:pPr>
                <a:spcBef>
                  <a:spcPct val="0"/>
                </a:spcBef>
              </a:pPr>
              <a:t>62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7149738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867C77-F5A1-418E-AC0D-48BF1198C422}" type="slidenum">
              <a:rPr lang="en-CA" altLang="zh-TW"/>
              <a:pPr>
                <a:spcBef>
                  <a:spcPct val="0"/>
                </a:spcBef>
              </a:pPr>
              <a:t>63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308145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EC6A66-4576-4CD2-867A-7B51FB09B95E}" type="slidenum">
              <a:rPr lang="en-CA" altLang="zh-TW"/>
              <a:pPr>
                <a:spcBef>
                  <a:spcPct val="0"/>
                </a:spcBef>
              </a:pPr>
              <a:t>64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5756176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1417AA-57EC-40BE-8BAB-F6D4FF8BEADF}" type="slidenum">
              <a:rPr lang="en-CA" altLang="zh-TW"/>
              <a:pPr>
                <a:spcBef>
                  <a:spcPct val="0"/>
                </a:spcBef>
              </a:pPr>
              <a:t>65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5014373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1417AA-57EC-40BE-8BAB-F6D4FF8BEADF}" type="slidenum">
              <a:rPr lang="en-CA" altLang="zh-TW"/>
              <a:pPr>
                <a:spcBef>
                  <a:spcPct val="0"/>
                </a:spcBef>
              </a:pPr>
              <a:t>66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7830734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1DE020-7DBA-4958-AC55-1A18558DED1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6257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706CD2-EC85-40BF-9576-8DCB9E456B2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47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7921BD-34A0-4E99-9555-6F7189FEA7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303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54D4BE-87E6-4892-88B2-0A9B176CE38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6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96861C-4D0E-400B-9D65-94ED7BFE64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4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78DBD9-F2D1-4316-90C2-FE71CB291BF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34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923D0F-107E-4AF8-B81F-8FA8F1537D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9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D65A3DB5-2D2B-4BCA-8B39-1E87A3D91C7E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13BF7-6F25-4660-8A9E-BBA7791B27F0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B72BD-F635-4A85-9114-535B9FB41BB7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2A7B4-60BF-4215-8D69-DD668992AF09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AAC10-AE94-484F-9AA7-D0DA34B853F2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7A235-4A4F-4D42-9D3C-1D0F7AC03833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7782A-6156-4C94-B734-6B4B8017B2FE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BCCB-F182-4C33-89AD-E05BA98C5DDF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6555-6BD8-48C0-BDE5-9739A057F639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2E186-ABB6-41C0-9B76-373DE626D284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E3FD-549C-416C-9D61-077E6C164BC3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94AEA1D0-6200-42AB-B7A5-888F3348AD79}" type="datetime1">
              <a:rPr lang="en-US" altLang="zh-TW" smtClean="0"/>
              <a:t>2/27/2023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1792098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0772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for-loops with Arrays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counting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Naturally works well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"counting through"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of an array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f[100];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f[0] = 1, f[1] = 1;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f[idx-1] + f[idx-2];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control variable 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counts from [2, 100)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66195D-EEC2-45E3-9207-AC813D56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65241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Array Pitfall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array indexes always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zero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is the "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number to computer scientists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will "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you go beyond range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Unpredictable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these errors!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programmer to "stay in range"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F49057-0360-4D03-9B78-6B9A9DE4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4783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Array Pitfall Example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 range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0 to 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1)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temperature[24]; 	// 24 is array size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Declares array of 24 double values called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</a:p>
          <a:p>
            <a:pPr lvl="2" eaLnBrk="1" hangingPunct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indexed as: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temperature[0], temperature[1] … temperature[23]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mistake:</a:t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temperature[24] = 5;</a:t>
            </a:r>
          </a:p>
          <a:p>
            <a:pPr lvl="2" eaLnBrk="1" hangingPunct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24 is "out of range"!</a:t>
            </a:r>
          </a:p>
          <a:p>
            <a:pPr lvl="2" eaLnBrk="1" hangingPunct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warning, possibly disastrous results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554B79-9BDA-49AD-A583-F67FA369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32707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9110"/>
            <a:ext cx="8077200" cy="103769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Defined Constant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229600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everywhere size of array is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for-loop for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NUMBER_OF_STUDENTS;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// Manipulate array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involving size: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(NUMBER_OF_STUDENTS – 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array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functions (later)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size changes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only ONE change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program!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38B4B6-23E3-4454-9E0A-05D0CBD7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407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08" y="0"/>
            <a:ext cx="8110591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Arrays (1 of 2)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simple variables can be initialized at declaration: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 health = 20;// 20 is initial value</a:t>
            </a:r>
          </a:p>
          <a:p>
            <a:pPr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can as well: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canvasNum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[3] =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 3, 1};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 following: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canvasNum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canvasNum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[0] = 2;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canvasNum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 = 3;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canvasNum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[2] = 1;</a:t>
            </a:r>
          </a:p>
          <a:p>
            <a:pPr>
              <a:lnSpc>
                <a:spcPct val="90000"/>
              </a:lnSpc>
            </a:pPr>
            <a:r>
              <a:rPr lang="en-US" altLang="zh-TW" sz="2600" dirty="0"/>
              <a:t>If fewer values than size supplied: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Fills from beginning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Fills </a:t>
            </a:r>
            <a:r>
              <a:rPr lang="en-US" altLang="zh-TW" sz="2200" dirty="0">
                <a:solidFill>
                  <a:srgbClr val="FF0000"/>
                </a:solidFill>
              </a:rPr>
              <a:t>"rest" with zero of </a:t>
            </a:r>
            <a:r>
              <a:rPr lang="en-US" altLang="zh-TW" sz="2200" dirty="0"/>
              <a:t>array base type</a:t>
            </a:r>
          </a:p>
          <a:p>
            <a:r>
              <a:rPr lang="en-US" altLang="zh-TW" sz="2400" dirty="0">
                <a:solidFill>
                  <a:srgbClr val="FF0000"/>
                </a:solidFill>
                <a:cs typeface="Courier New" panose="02070309020205020404" pitchFamily="49" charset="0"/>
              </a:rPr>
              <a:t>Remember that that following expressions are not equivalent!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children[3];  </a:t>
            </a:r>
            <a:r>
              <a:rPr lang="en-US" altLang="zh-TW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memory allocated but not initialized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children[3] = {}; </a:t>
            </a:r>
            <a:r>
              <a:rPr lang="en-US" altLang="zh-TW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all set to 0</a:t>
            </a:r>
            <a:endParaRPr lang="en-US" altLang="zh-TW" sz="1500" dirty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TW" sz="2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78F631B-D538-49B2-9FE9-ACB9A15D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5046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08" y="0"/>
            <a:ext cx="8110591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Arrays</a:t>
            </a:r>
            <a:r>
              <a:rPr lang="en-US" altLang="zh-TW" dirty="0"/>
              <a:t> (2 of 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600" dirty="0"/>
              <a:t>If array-size is </a:t>
            </a:r>
            <a:r>
              <a:rPr lang="en-US" altLang="zh-TW" sz="2600" dirty="0">
                <a:solidFill>
                  <a:srgbClr val="FF0000"/>
                </a:solidFill>
              </a:rPr>
              <a:t>left out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Declares array with size required based on </a:t>
            </a:r>
            <a:r>
              <a:rPr lang="en-US" altLang="zh-TW" sz="2200" dirty="0">
                <a:solidFill>
                  <a:srgbClr val="FF0000"/>
                </a:solidFill>
              </a:rPr>
              <a:t>number of initialization values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Example:</a:t>
            </a:r>
            <a:br>
              <a:rPr lang="en-US" altLang="zh-TW" sz="2200" dirty="0"/>
            </a:b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canvasNum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 = {2, 3, 1};</a:t>
            </a:r>
          </a:p>
          <a:p>
            <a:pPr lvl="2">
              <a:lnSpc>
                <a:spcPct val="90000"/>
              </a:lnSpc>
            </a:pPr>
            <a:r>
              <a:rPr lang="en-US" altLang="zh-TW" sz="1900" dirty="0"/>
              <a:t>Allocates array canvas to size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78F631B-D538-49B2-9FE9-ACB9A15D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1979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in Functions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individual “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of an array can be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arrays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array elements can be passed as "one entity“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return value from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chapter 10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F00F41C-F4DA-46B9-87B7-7ECB7FA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48636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Variables as Arguments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variable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same as simple variable of array base type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this function declaration: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canSee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distance);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these declarations: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length;  double distance;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creature[2].length;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these function calls: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canSee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(length); //converted to double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canSee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(distance);	//is double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canSee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creature[2].length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//is double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796E769-58A2-460E-ABED-CFF8B043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69767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Subtlety of Indexing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canSee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(creature[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determined first</a:t>
            </a:r>
          </a:p>
          <a:p>
            <a:pPr lvl="2" eaLnBrk="1" hangingPunct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indexed variable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sent</a:t>
            </a:r>
          </a:p>
          <a:p>
            <a:pPr lvl="1"/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canSee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*5]);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Perfectly legal, from compiler’s view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"in-bounds"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array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4887FC-D18D-4A86-B1C7-43024C24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51068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Arrays as Arguments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parameter can be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array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then passed in function call is array name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"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size of array as well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done as the second parameter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formal parameter</a:t>
            </a:r>
          </a:p>
          <a:p>
            <a:r>
              <a:rPr lang="en-US" altLang="zh-TW" sz="2200" dirty="0"/>
              <a:t>Example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canvasNum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numberOfCanvas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fillCanvas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canvasNum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numberOfCanvas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3"/>
            <a:r>
              <a:rPr lang="en-US" altLang="zh-TW" sz="2000" dirty="0"/>
              <a:t>1</a:t>
            </a:r>
            <a:r>
              <a:rPr lang="en-US" altLang="zh-TW" sz="2000" baseline="30000" dirty="0"/>
              <a:t>st</a:t>
            </a:r>
            <a:r>
              <a:rPr lang="en-US" altLang="zh-TW" sz="2000" dirty="0"/>
              <a:t> argument is </a:t>
            </a:r>
            <a:r>
              <a:rPr lang="en-US" altLang="zh-TW" sz="2000" dirty="0">
                <a:solidFill>
                  <a:srgbClr val="FF0000"/>
                </a:solidFill>
              </a:rPr>
              <a:t>entire array</a:t>
            </a:r>
          </a:p>
          <a:p>
            <a:pPr lvl="3"/>
            <a:r>
              <a:rPr lang="en-US" altLang="zh-TW" sz="2000" dirty="0"/>
              <a:t>2</a:t>
            </a:r>
            <a:r>
              <a:rPr lang="en-US" altLang="zh-TW" sz="2000" baseline="30000" dirty="0"/>
              <a:t>nd</a:t>
            </a:r>
            <a:r>
              <a:rPr lang="en-US" altLang="zh-TW" sz="2000" dirty="0"/>
              <a:t> argument is </a:t>
            </a:r>
            <a:r>
              <a:rPr lang="en-US" altLang="zh-TW" sz="2000" dirty="0">
                <a:solidFill>
                  <a:srgbClr val="FF0000"/>
                </a:solidFill>
              </a:rPr>
              <a:t>integer value</a:t>
            </a:r>
          </a:p>
          <a:p>
            <a:pPr lvl="1"/>
            <a:r>
              <a:rPr lang="en-US" altLang="zh-TW" sz="2000" dirty="0"/>
              <a:t>Note no brackets in array argument!</a:t>
            </a:r>
          </a:p>
          <a:p>
            <a:pPr marL="5715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A22037-217B-46C7-8F82-F764A3BC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72618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A1F66-8DFC-49D3-836F-B7C63441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400"/>
            <a:ext cx="8077200" cy="10414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想一想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DF17E-4938-48D1-AB3B-C81D88FD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遊戲中有許多類型相似的物體，像是什麼？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要如何有效率的控制同類，但是，重複的行為與資料</a:t>
            </a:r>
            <a:r>
              <a:rPr lang="en-US" altLang="zh-TW" sz="2400" dirty="0">
                <a:ea typeface="標楷體" panose="03000509000000000000" pitchFamily="65" charset="-120"/>
              </a:rPr>
              <a:t>?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826EDE-5D68-4BE9-BF1A-BEE070449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4" t="6932" r="73862" b="68377"/>
          <a:stretch/>
        </p:blipFill>
        <p:spPr>
          <a:xfrm>
            <a:off x="7772400" y="127000"/>
            <a:ext cx="914401" cy="990600"/>
          </a:xfrm>
          <a:prstGeom prst="rect">
            <a:avLst/>
          </a:prstGeom>
        </p:spPr>
      </p:pic>
      <p:pic>
        <p:nvPicPr>
          <p:cNvPr id="7" name="Picture 2" descr="https://i2.kknews.cc/large/101900032656dbbd5ed9">
            <a:extLst>
              <a:ext uri="{FF2B5EF4-FFF2-40B4-BE49-F238E27FC236}">
                <a16:creationId xmlns:a16="http://schemas.microsoft.com/office/drawing/2014/main" id="{6AE69443-ABBC-4881-8A89-D2C697539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8" t="29963" r="53065" b="30691"/>
          <a:stretch/>
        </p:blipFill>
        <p:spPr bwMode="auto">
          <a:xfrm>
            <a:off x="6269182" y="3615848"/>
            <a:ext cx="2590800" cy="25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AF2D5A4-9D80-4DEE-B28C-20A810CE38E0}"/>
              </a:ext>
            </a:extLst>
          </p:cNvPr>
          <p:cNvSpPr txBox="1"/>
          <p:nvPr/>
        </p:nvSpPr>
        <p:spPr>
          <a:xfrm>
            <a:off x="3525982" y="4895273"/>
            <a:ext cx="25908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遊戲中每個關卡多有複數的生物、機關等物體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208C1AC1-EAFA-4B8A-9E86-1413967642C5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rot="16200000" flipH="1">
            <a:off x="5842057" y="4520928"/>
            <a:ext cx="503269" cy="254461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FA84B0F-A79B-4F54-8FC7-C276429BC53B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rot="5400000" flipH="1" flipV="1">
            <a:off x="5354782" y="3295073"/>
            <a:ext cx="1066800" cy="21336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AA4852-811C-4F36-99FD-B8B1AF7C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16147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as Argument: How?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really passed?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array as 3 "pieces"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first indexed variable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creatures[0]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base type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array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piece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passed!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the beginning address of array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similar to "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pass-by-reference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62847C-21A2-43AE-957B-BFC94296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01330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Parameters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seem strange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brackets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array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send size separately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nice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SAME function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fill any size 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Exemplifies "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properties of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length[5], distance[10];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canAllSee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(distance, 10);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canAllSee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(length, 5);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11EBF0-EE53-406B-AB5B-902F1F55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03128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Modifier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array parameter actually passes address of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pass-by-reference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can then modify array!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desirable, sometimes not!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array contents from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"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modifier before array parameter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"constant array parameter"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compiler to "not allow" modifications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942573-4555-42B4-B5DC-6EC0D799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17128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Return an Array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return arrays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way simple types are returned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use of a "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discussed in chapter 10…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BD0597-DF1E-4760-AEB0-ED61C18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0418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2D1C8-7CAB-43DA-BE30-A8FB97D4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機關觸發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C47C3-D227-40AB-B268-8572EA5C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876800"/>
          </a:xfrm>
        </p:spPr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當主角移動時，每個機關都要檢查是否被主角觸發。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ea typeface="標楷體" panose="03000509000000000000" pitchFamily="65" charset="-120"/>
              </a:rPr>
              <a:t>主角是否與機關同一個位置</a:t>
            </a:r>
            <a:r>
              <a:rPr lang="en-US" altLang="zh-TW" sz="2000" dirty="0"/>
              <a:t>	</a:t>
            </a:r>
            <a:endParaRPr lang="zh-TW" altLang="en-US" sz="2000" dirty="0"/>
          </a:p>
        </p:txBody>
      </p:sp>
      <p:pic>
        <p:nvPicPr>
          <p:cNvPr id="6" name="Picture 2" descr="https://i2.kknews.cc/large/101900032656dbbd5ed9">
            <a:extLst>
              <a:ext uri="{FF2B5EF4-FFF2-40B4-BE49-F238E27FC236}">
                <a16:creationId xmlns:a16="http://schemas.microsoft.com/office/drawing/2014/main" id="{53F98662-CE4F-46B9-B851-D22CC0520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8" t="41618" r="63317" b="30691"/>
          <a:stretch/>
        </p:blipFill>
        <p:spPr bwMode="auto">
          <a:xfrm>
            <a:off x="2025389" y="2971800"/>
            <a:ext cx="1600200" cy="15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C879BD-0D43-4E65-94CA-73F071CC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" t="6932" r="73862" b="68377"/>
          <a:stretch/>
        </p:blipFill>
        <p:spPr>
          <a:xfrm>
            <a:off x="7848600" y="76200"/>
            <a:ext cx="914401" cy="990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6C6B954-D383-497C-9D91-924D9D90914A}"/>
              </a:ext>
            </a:extLst>
          </p:cNvPr>
          <p:cNvSpPr txBox="1"/>
          <p:nvPr/>
        </p:nvSpPr>
        <p:spPr>
          <a:xfrm>
            <a:off x="1644389" y="4583711"/>
            <a:ext cx="25908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當主角與機關位置相同時觸發該機關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22BFF9-5A9A-4D13-898F-CF494D86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9" name="Picture 2" descr="https://i2.kknews.cc/large/101900032656dbbd5ed9">
            <a:extLst>
              <a:ext uri="{FF2B5EF4-FFF2-40B4-BE49-F238E27FC236}">
                <a16:creationId xmlns:a16="http://schemas.microsoft.com/office/drawing/2014/main" id="{8A30D97E-9305-4725-8ED0-357617C53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19230" r="17984" b="75525"/>
          <a:stretch/>
        </p:blipFill>
        <p:spPr bwMode="auto">
          <a:xfrm>
            <a:off x="5046517" y="3288274"/>
            <a:ext cx="847755" cy="7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1BB516-2C64-47A4-AF28-EFCD7F4E5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068" y="3308156"/>
            <a:ext cx="782903" cy="74309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FE74E6E-5B8A-42F7-B290-4BCE6D31F285}"/>
              </a:ext>
            </a:extLst>
          </p:cNvPr>
          <p:cNvSpPr txBox="1"/>
          <p:nvPr/>
        </p:nvSpPr>
        <p:spPr>
          <a:xfrm>
            <a:off x="4962236" y="443362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觸發後的機關會執行處發事件，並改變觸發狀態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C7D82AC-2819-494C-A488-ADA2D293066D}"/>
              </a:ext>
            </a:extLst>
          </p:cNvPr>
          <p:cNvSpPr/>
          <p:nvPr/>
        </p:nvSpPr>
        <p:spPr bwMode="auto">
          <a:xfrm>
            <a:off x="6122872" y="3451104"/>
            <a:ext cx="609600" cy="4477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86242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DDB3F5-D8D6-441E-A1A2-9CC038B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4D0615-4B28-427B-A5FA-49FB7982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77"/>
            <a:ext cx="9144000" cy="41265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6C2C881-BFFE-4785-B0D4-A6F2231981FE}"/>
              </a:ext>
            </a:extLst>
          </p:cNvPr>
          <p:cNvSpPr txBox="1"/>
          <p:nvPr/>
        </p:nvSpPr>
        <p:spPr>
          <a:xfrm>
            <a:off x="5096164" y="5010268"/>
            <a:ext cx="32004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檢查機關與主角位置是否相同。如果是，觸發事件。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A9A4C1-0CAC-43C9-802F-C2AA2364FA49}"/>
              </a:ext>
            </a:extLst>
          </p:cNvPr>
          <p:cNvSpPr txBox="1"/>
          <p:nvPr/>
        </p:nvSpPr>
        <p:spPr>
          <a:xfrm>
            <a:off x="4914900" y="2139462"/>
            <a:ext cx="11430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機關類別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7D9AD8-886E-402C-ABD1-D1BDF889118C}"/>
              </a:ext>
            </a:extLst>
          </p:cNvPr>
          <p:cNvSpPr txBox="1"/>
          <p:nvPr/>
        </p:nvSpPr>
        <p:spPr>
          <a:xfrm>
            <a:off x="4914900" y="3282461"/>
            <a:ext cx="11430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主角類別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2380B1-B448-45B4-A340-CD8B1ABF3F15}"/>
              </a:ext>
            </a:extLst>
          </p:cNvPr>
          <p:cNvSpPr txBox="1"/>
          <p:nvPr/>
        </p:nvSpPr>
        <p:spPr>
          <a:xfrm>
            <a:off x="4905664" y="4330060"/>
            <a:ext cx="35814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將陣列作為參數擺入函式中處理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CC2D1C8-7CAB-43DA-BE30-A8FB97D4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機關觸發</a:t>
            </a:r>
          </a:p>
        </p:txBody>
      </p:sp>
    </p:spTree>
    <p:extLst>
      <p:ext uri="{BB962C8B-B14F-4D97-AF65-F5344CB8AC3E}">
        <p14:creationId xmlns:p14="http://schemas.microsoft.com/office/powerpoint/2010/main" val="2255027857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51DECC-E21D-4ED9-B5A9-904D9548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392385-9494-4BB6-BA57-89ED05CA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495800"/>
            <a:ext cx="2724150" cy="1066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D9CE6C-14B6-44A6-AD86-5E72627D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443268"/>
            <a:ext cx="4267200" cy="11239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7AFD923-8F9B-460A-BE6B-745E64268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309255"/>
            <a:ext cx="6505575" cy="22955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8458076-A549-4B11-A0B6-0801E37809A0}"/>
              </a:ext>
            </a:extLst>
          </p:cNvPr>
          <p:cNvSpPr txBox="1"/>
          <p:nvPr/>
        </p:nvSpPr>
        <p:spPr>
          <a:xfrm>
            <a:off x="4953000" y="2743200"/>
            <a:ext cx="35814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將陣列作為參數擺入函式中處理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58307E-8F25-40D7-83F0-0F5198622E66}"/>
              </a:ext>
            </a:extLst>
          </p:cNvPr>
          <p:cNvSpPr txBox="1"/>
          <p:nvPr/>
        </p:nvSpPr>
        <p:spPr>
          <a:xfrm>
            <a:off x="3505200" y="1227798"/>
            <a:ext cx="2322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使用者輸入主角位置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1E73C1D-5E23-4744-AAA2-3683DAC177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24" t="5346" r="54549" b="75585"/>
          <a:stretch/>
        </p:blipFill>
        <p:spPr>
          <a:xfrm>
            <a:off x="7475611" y="1522629"/>
            <a:ext cx="1058789" cy="1047271"/>
          </a:xfrm>
          <a:prstGeom prst="rect">
            <a:avLst/>
          </a:prstGeom>
        </p:spPr>
      </p:pic>
      <p:pic>
        <p:nvPicPr>
          <p:cNvPr id="16" name="Picture 2" descr="https://i2.kknews.cc/large/101900032656dbbd5ed9">
            <a:extLst>
              <a:ext uri="{FF2B5EF4-FFF2-40B4-BE49-F238E27FC236}">
                <a16:creationId xmlns:a16="http://schemas.microsoft.com/office/drawing/2014/main" id="{67867F5C-1870-401F-A621-D06933126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7506351" y="1558168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i2.kknews.cc/large/101900032656dbbd5ed9">
            <a:extLst>
              <a:ext uri="{FF2B5EF4-FFF2-40B4-BE49-F238E27FC236}">
                <a16:creationId xmlns:a16="http://schemas.microsoft.com/office/drawing/2014/main" id="{FABF2F7A-6335-4D56-9C87-4F8308716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8173317" y="2179853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3F3CC0DC-9655-48AE-8572-73C5A74F4C22}"/>
              </a:ext>
            </a:extLst>
          </p:cNvPr>
          <p:cNvSpPr txBox="1"/>
          <p:nvPr/>
        </p:nvSpPr>
        <p:spPr>
          <a:xfrm>
            <a:off x="7239000" y="1066647"/>
            <a:ext cx="172012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預設機關位置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BA9B117-94B7-46D0-A039-0809D89A77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534" t="6932" r="73862" b="68377"/>
          <a:stretch/>
        </p:blipFill>
        <p:spPr>
          <a:xfrm>
            <a:off x="7809377" y="2179853"/>
            <a:ext cx="360044" cy="39004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5A4F48E-1C51-4C75-9BB4-1E535E1194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24" t="5346" r="54549" b="75585"/>
          <a:stretch/>
        </p:blipFill>
        <p:spPr>
          <a:xfrm>
            <a:off x="2808361" y="5025109"/>
            <a:ext cx="1058789" cy="1047271"/>
          </a:xfrm>
          <a:prstGeom prst="rect">
            <a:avLst/>
          </a:prstGeom>
        </p:spPr>
      </p:pic>
      <p:pic>
        <p:nvPicPr>
          <p:cNvPr id="24" name="Picture 2" descr="https://i2.kknews.cc/large/101900032656dbbd5ed9">
            <a:extLst>
              <a:ext uri="{FF2B5EF4-FFF2-40B4-BE49-F238E27FC236}">
                <a16:creationId xmlns:a16="http://schemas.microsoft.com/office/drawing/2014/main" id="{D6BC8D72-62B1-4BE5-8D39-D7303AE6B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2839101" y="5060648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i2.kknews.cc/large/101900032656dbbd5ed9">
            <a:extLst>
              <a:ext uri="{FF2B5EF4-FFF2-40B4-BE49-F238E27FC236}">
                <a16:creationId xmlns:a16="http://schemas.microsoft.com/office/drawing/2014/main" id="{949A9F5C-2C2D-4554-8967-57A59EAD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3506067" y="5682333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C0284C48-3BBC-4456-A00E-A1693525AE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534" t="6932" r="73862" b="68377"/>
          <a:stretch/>
        </p:blipFill>
        <p:spPr>
          <a:xfrm>
            <a:off x="3142127" y="5682333"/>
            <a:ext cx="360044" cy="390047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3C4EFF-6608-4193-8B0E-9AA8A81C4129}"/>
              </a:ext>
            </a:extLst>
          </p:cNvPr>
          <p:cNvSpPr txBox="1"/>
          <p:nvPr/>
        </p:nvSpPr>
        <p:spPr>
          <a:xfrm>
            <a:off x="1366008" y="4046480"/>
            <a:ext cx="2322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主角位置與機關錯開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C7D48A4B-7EFF-4CA9-A5CC-779ADCF9CC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24" t="5346" r="54549" b="75585"/>
          <a:stretch/>
        </p:blipFill>
        <p:spPr>
          <a:xfrm>
            <a:off x="6939902" y="5298056"/>
            <a:ext cx="1058789" cy="1047271"/>
          </a:xfrm>
          <a:prstGeom prst="rect">
            <a:avLst/>
          </a:prstGeom>
        </p:spPr>
      </p:pic>
      <p:pic>
        <p:nvPicPr>
          <p:cNvPr id="29" name="Picture 2" descr="https://i2.kknews.cc/large/101900032656dbbd5ed9">
            <a:extLst>
              <a:ext uri="{FF2B5EF4-FFF2-40B4-BE49-F238E27FC236}">
                <a16:creationId xmlns:a16="http://schemas.microsoft.com/office/drawing/2014/main" id="{66C41B08-D080-476A-BB2A-E759A8842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6970642" y="5333595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i2.kknews.cc/large/101900032656dbbd5ed9">
            <a:extLst>
              <a:ext uri="{FF2B5EF4-FFF2-40B4-BE49-F238E27FC236}">
                <a16:creationId xmlns:a16="http://schemas.microsoft.com/office/drawing/2014/main" id="{73EEC556-2CA6-4BD2-8E09-57B8E4F70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7637608" y="5955280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0C42C68D-8089-451E-B06A-1DB9A02A8D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534" t="6932" r="73862" b="68377"/>
          <a:stretch/>
        </p:blipFill>
        <p:spPr>
          <a:xfrm>
            <a:off x="7623682" y="5955280"/>
            <a:ext cx="360044" cy="390047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0BD5D983-2AB1-496C-AFA3-8F449F53846D}"/>
              </a:ext>
            </a:extLst>
          </p:cNvPr>
          <p:cNvSpPr txBox="1"/>
          <p:nvPr/>
        </p:nvSpPr>
        <p:spPr>
          <a:xfrm>
            <a:off x="5176447" y="4046480"/>
            <a:ext cx="29845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主角踩在機關上並觸發機關</a:t>
            </a: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5CC2D1C8-7CAB-43DA-BE30-A8FB97D4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機關觸發</a:t>
            </a:r>
          </a:p>
        </p:txBody>
      </p:sp>
    </p:spTree>
    <p:extLst>
      <p:ext uri="{BB962C8B-B14F-4D97-AF65-F5344CB8AC3E}">
        <p14:creationId xmlns:p14="http://schemas.microsoft.com/office/powerpoint/2010/main" val="2078678598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with more than one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canvas[30][100];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indexes: An "array of arrays"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as:</a:t>
            </a:r>
            <a:b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canvas[0][0],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[0][1], …,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[0][99]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[1][0],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[1][1], …,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[1][99]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[29][0],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[29][1], …,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[29][99]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allows any number of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no more than two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A0596A-4139-4E83-B3D2-3C8F96D7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04687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 Parameters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one-dimensional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 size not given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as second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dimension size IS given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DisplayCanvas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(const char p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int length)</a:t>
            </a:r>
            <a:b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for (int index1=0; index1&lt;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index1++)</a:t>
            </a:r>
            <a:b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for (int index2=0; index2 &lt; 100; index2++)</a:t>
            </a:r>
            <a:b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p[index1][index2];</a:t>
            </a:r>
            <a:b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D4F6A8-AEF7-4085-B990-1D941527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9778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6C624-0184-4A9E-8E94-CA7E62C8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迷宮中的版圖資訊可用字元符號儲存成二維陣列並表示。</a:t>
            </a:r>
            <a:endParaRPr lang="en-US" altLang="zh-TW" sz="18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lvl="1"/>
            <a:r>
              <a:rPr lang="zh-TW" altLang="en-US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用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x,</a:t>
            </a:r>
            <a:r>
              <a:rPr lang="zh-TW" altLang="en-US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y</a:t>
            </a:r>
            <a:r>
              <a:rPr lang="zh-TW" altLang="en-US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兩個變數存取在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(x, y)</a:t>
            </a:r>
            <a:r>
              <a:rPr lang="zh-TW" altLang="en-US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位置的版圖資料</a:t>
            </a:r>
            <a:endParaRPr lang="en-US" altLang="zh-TW" sz="20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在需要用迴圈繞行迷宮資訊時，可用兩層迴圈處理</a:t>
            </a:r>
          </a:p>
          <a:p>
            <a:pPr marL="914400" lvl="2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C26BC4-A435-4553-8E79-E40BEBA25C56}"/>
              </a:ext>
            </a:extLst>
          </p:cNvPr>
          <p:cNvGrpSpPr/>
          <p:nvPr/>
        </p:nvGrpSpPr>
        <p:grpSpPr>
          <a:xfrm>
            <a:off x="5638866" y="3155730"/>
            <a:ext cx="1676400" cy="1676400"/>
            <a:chOff x="5334001" y="4114800"/>
            <a:chExt cx="1676400" cy="16764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35357F9-9B91-4ECE-8CD7-E92BBBE3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r="5882" b="3297"/>
            <a:stretch/>
          </p:blipFill>
          <p:spPr>
            <a:xfrm>
              <a:off x="5334001" y="4114800"/>
              <a:ext cx="1676400" cy="16764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C3654D-3D6A-471B-8776-7F89E50AFC36}"/>
                </a:ext>
              </a:extLst>
            </p:cNvPr>
            <p:cNvSpPr/>
            <p:nvPr/>
          </p:nvSpPr>
          <p:spPr bwMode="auto">
            <a:xfrm>
              <a:off x="5486400" y="4267200"/>
              <a:ext cx="1295400" cy="1371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9466AB-7659-4B56-A53C-27EB4FA4B4FB}"/>
              </a:ext>
            </a:extLst>
          </p:cNvPr>
          <p:cNvSpPr txBox="1"/>
          <p:nvPr/>
        </p:nvSpPr>
        <p:spPr>
          <a:xfrm>
            <a:off x="5105400" y="509473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將邊界填滿牆壁後的結果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A131958-49AA-479B-BDB9-FBD3A32FF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123296"/>
            <a:ext cx="1731754" cy="174126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C8B201-59EC-47DC-B0AB-E7A423179524}"/>
              </a:ext>
            </a:extLst>
          </p:cNvPr>
          <p:cNvSpPr txBox="1"/>
          <p:nvPr/>
        </p:nvSpPr>
        <p:spPr>
          <a:xfrm>
            <a:off x="1419389" y="5044025"/>
            <a:ext cx="264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Console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版中，畫面的呈現是由字元所表示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4FB3F1-AAF1-42EB-8716-59994E38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0BB9F88C-FD5D-49B3-9B16-C3994825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78944"/>
          </a:xfrm>
        </p:spPr>
        <p:txBody>
          <a:bodyPr/>
          <a:lstStyle/>
          <a:p>
            <a:r>
              <a:rPr lang="en-US" altLang="zh-TW" dirty="0"/>
              <a:t>Example: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迷宮資訊管理</a:t>
            </a:r>
          </a:p>
        </p:txBody>
      </p:sp>
    </p:spTree>
    <p:extLst>
      <p:ext uri="{BB962C8B-B14F-4D97-AF65-F5344CB8AC3E}">
        <p14:creationId xmlns:p14="http://schemas.microsoft.com/office/powerpoint/2010/main" val="145037626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A1F66-8DFC-49D3-836F-B7C63441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400"/>
            <a:ext cx="8077200" cy="10414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想一想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DF17E-4938-48D1-AB3B-C81D88FD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遊戲中有許多類型相似的物體，像是什麼？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>
                <a:ea typeface="標楷體" panose="03000509000000000000" pitchFamily="65" charset="-120"/>
              </a:rPr>
              <a:t>迷宮結構。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生物群。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機關。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ea typeface="標楷體" panose="03000509000000000000" pitchFamily="65" charset="-120"/>
              </a:rPr>
              <a:t>…</a:t>
            </a:r>
            <a:r>
              <a:rPr lang="zh-TW" altLang="en-US" sz="2000" dirty="0">
                <a:ea typeface="標楷體" panose="03000509000000000000" pitchFamily="65" charset="-120"/>
              </a:rPr>
              <a:t>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要如何有效率的控制同類，但是，重複的行為與資料</a:t>
            </a:r>
            <a:r>
              <a:rPr lang="en-US" altLang="zh-TW" sz="2400" dirty="0">
                <a:ea typeface="標楷體" panose="03000509000000000000" pitchFamily="65" charset="-120"/>
              </a:rPr>
              <a:t>?</a:t>
            </a:r>
          </a:p>
          <a:p>
            <a:pPr lvl="1"/>
            <a:r>
              <a:rPr lang="zh-TW" altLang="en-US" sz="2200" dirty="0">
                <a:ea typeface="標楷體" panose="03000509000000000000" pitchFamily="65" charset="-120"/>
              </a:rPr>
              <a:t>將相同性質物件用</a:t>
            </a:r>
            <a:r>
              <a:rPr lang="en-US" altLang="zh-TW" sz="2200" dirty="0">
                <a:ea typeface="標楷體" panose="03000509000000000000" pitchFamily="65" charset="-120"/>
              </a:rPr>
              <a:t>Array</a:t>
            </a:r>
            <a:r>
              <a:rPr lang="zh-TW" altLang="en-US" sz="2200" dirty="0">
                <a:ea typeface="標楷體" panose="03000509000000000000" pitchFamily="65" charset="-120"/>
              </a:rPr>
              <a:t>儲存並利用迴圈輪流</a:t>
            </a:r>
            <a:r>
              <a:rPr lang="en-US" altLang="zh-TW" sz="2200" dirty="0">
                <a:ea typeface="標楷體" panose="03000509000000000000" pitchFamily="65" charset="-120"/>
              </a:rPr>
              <a:t>Call</a:t>
            </a:r>
            <a:r>
              <a:rPr lang="zh-TW" altLang="en-US" sz="2200" dirty="0">
                <a:ea typeface="標楷體" panose="03000509000000000000" pitchFamily="65" charset="-120"/>
              </a:rPr>
              <a:t>其中</a:t>
            </a:r>
            <a:r>
              <a:rPr lang="en-US" altLang="zh-TW" sz="2200" dirty="0">
                <a:ea typeface="標楷體" panose="03000509000000000000" pitchFamily="65" charset="-120"/>
              </a:rPr>
              <a:t>function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826EDE-5D68-4BE9-BF1A-BEE070449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4" t="6932" r="73862" b="68377"/>
          <a:stretch/>
        </p:blipFill>
        <p:spPr>
          <a:xfrm>
            <a:off x="7772400" y="127000"/>
            <a:ext cx="914401" cy="9906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AA4852-811C-4F36-99FD-B8B1AF7C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3589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572F02-EB9F-4C6B-91E5-20FE72C5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C854E7-EADF-491A-8DF3-C92DE084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6352951" cy="54102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3F4808-ED12-4744-9711-030CE3CA0234}"/>
              </a:ext>
            </a:extLst>
          </p:cNvPr>
          <p:cNvSpPr txBox="1"/>
          <p:nvPr/>
        </p:nvSpPr>
        <p:spPr>
          <a:xfrm>
            <a:off x="4562475" y="1662235"/>
            <a:ext cx="18288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設定版圖大小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17217-903A-440A-AC12-DAFAAABE2F87}"/>
              </a:ext>
            </a:extLst>
          </p:cNvPr>
          <p:cNvSpPr txBox="1"/>
          <p:nvPr/>
        </p:nvSpPr>
        <p:spPr>
          <a:xfrm>
            <a:off x="4562475" y="2085148"/>
            <a:ext cx="18288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宣告二維陣列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AE1876-81DA-4BC7-9A30-81EE84A04842}"/>
              </a:ext>
            </a:extLst>
          </p:cNvPr>
          <p:cNvSpPr txBox="1"/>
          <p:nvPr/>
        </p:nvSpPr>
        <p:spPr>
          <a:xfrm>
            <a:off x="4562475" y="2474602"/>
            <a:ext cx="23622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產生迷宮外框，使用兩層迴圈繞行陣列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8056B4-35A7-4DC6-843E-487F5A7F7B09}"/>
              </a:ext>
            </a:extLst>
          </p:cNvPr>
          <p:cNvSpPr txBox="1"/>
          <p:nvPr/>
        </p:nvSpPr>
        <p:spPr>
          <a:xfrm>
            <a:off x="4352925" y="4800600"/>
            <a:ext cx="257175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輸出顯示迷宮資料，使用兩層迴圈繞行陣列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BB9F88C-FD5D-49B3-9B16-C3994825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78944"/>
          </a:xfrm>
        </p:spPr>
        <p:txBody>
          <a:bodyPr/>
          <a:lstStyle/>
          <a:p>
            <a:r>
              <a:rPr lang="en-US" altLang="zh-TW" dirty="0"/>
              <a:t>Example: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迷宮資訊管理</a:t>
            </a:r>
          </a:p>
        </p:txBody>
      </p:sp>
    </p:spTree>
    <p:extLst>
      <p:ext uri="{BB962C8B-B14F-4D97-AF65-F5344CB8AC3E}">
        <p14:creationId xmlns:p14="http://schemas.microsoft.com/office/powerpoint/2010/main" val="1054719121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8AA6EF-81DA-4132-B419-63A70F20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A88840-E683-47A2-8378-ED69AD40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51" y="4347952"/>
            <a:ext cx="2806027" cy="24951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FBC9FA-54FF-4E7D-A4D7-0D373652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573" y="4370254"/>
            <a:ext cx="2688409" cy="24195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2788BC0-DFDD-4F96-BE60-E88DB890C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69" y="1219200"/>
            <a:ext cx="6200775" cy="25241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F29CD8F-37B9-4680-924D-62BFE61A2C31}"/>
              </a:ext>
            </a:extLst>
          </p:cNvPr>
          <p:cNvSpPr txBox="1"/>
          <p:nvPr/>
        </p:nvSpPr>
        <p:spPr>
          <a:xfrm>
            <a:off x="6486525" y="1321478"/>
            <a:ext cx="257175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使用者輸入牆壁與空地使用的符號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41CE19-E93D-4CA1-8CF4-9A91782DD405}"/>
              </a:ext>
            </a:extLst>
          </p:cNvPr>
          <p:cNvSpPr txBox="1"/>
          <p:nvPr/>
        </p:nvSpPr>
        <p:spPr>
          <a:xfrm>
            <a:off x="4168703" y="2716419"/>
            <a:ext cx="25717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產生並輸出迷宮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ABFA58-5075-4FA6-9D9A-B7269F3256D1}"/>
              </a:ext>
            </a:extLst>
          </p:cNvPr>
          <p:cNvSpPr txBox="1"/>
          <p:nvPr/>
        </p:nvSpPr>
        <p:spPr>
          <a:xfrm>
            <a:off x="1524000" y="3722905"/>
            <a:ext cx="16764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代表牆壁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代表空地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014D69-9CB3-413B-B56C-EAA78243B43F}"/>
              </a:ext>
            </a:extLst>
          </p:cNvPr>
          <p:cNvSpPr txBox="1"/>
          <p:nvPr/>
        </p:nvSpPr>
        <p:spPr>
          <a:xfrm>
            <a:off x="5454578" y="3722473"/>
            <a:ext cx="16764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代表牆壁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代表空地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0BB9F88C-FD5D-49B3-9B16-C3994825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78944"/>
          </a:xfrm>
        </p:spPr>
        <p:txBody>
          <a:bodyPr/>
          <a:lstStyle/>
          <a:p>
            <a:r>
              <a:rPr lang="en-US" altLang="zh-TW" dirty="0"/>
              <a:t>Example: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迷宮資訊管理</a:t>
            </a:r>
          </a:p>
        </p:txBody>
      </p:sp>
    </p:spTree>
    <p:extLst>
      <p:ext uri="{BB962C8B-B14F-4D97-AF65-F5344CB8AC3E}">
        <p14:creationId xmlns:p14="http://schemas.microsoft.com/office/powerpoint/2010/main" val="2540832198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DF4C3-F1C9-430A-845B-40BF35CA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"/>
            <a:ext cx="8077200" cy="1028700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地圖結構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6C242C-42C9-4A84-9FE5-1178156B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遊戲在創建時會在會產生一地圖，而其中可能有許多地圖物件，等著主角觸發。</a:t>
            </a:r>
            <a:endParaRPr lang="en-US" altLang="zh-TW" sz="24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lvl="1"/>
            <a:r>
              <a:rPr lang="zh-TW" altLang="en-US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地圖要有辦法清楚分辨牆以及可行走範圍的差別</a:t>
            </a:r>
            <a:endParaRPr lang="en-US" altLang="zh-TW" sz="20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lvl="1"/>
            <a:r>
              <a:rPr lang="zh-TW" altLang="en-US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人不可以穿牆，其與地圖的互動有一定的限制。</a:t>
            </a:r>
            <a:endParaRPr lang="en-US" altLang="zh-TW" sz="20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在主角做完行為後，須檢查所有互動是否合法。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地圖的生成可以為隨機，亦可做指定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動態陣列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200" dirty="0">
                <a:ea typeface="標楷體" panose="03000509000000000000" pitchFamily="65" charset="-120"/>
              </a:rPr>
              <a:t>指定的部分包含物件位置，地圖範圍等</a:t>
            </a:r>
            <a:endParaRPr lang="en-US" altLang="zh-TW" sz="2200" dirty="0">
              <a:ea typeface="標楷體" panose="03000509000000000000" pitchFamily="65" charset="-120"/>
            </a:endParaRPr>
          </a:p>
        </p:txBody>
      </p:sp>
      <p:pic>
        <p:nvPicPr>
          <p:cNvPr id="6" name="Picture 2" descr="https://i2.kknews.cc/large/101900032656dbbd5ed9">
            <a:extLst>
              <a:ext uri="{FF2B5EF4-FFF2-40B4-BE49-F238E27FC236}">
                <a16:creationId xmlns:a16="http://schemas.microsoft.com/office/drawing/2014/main" id="{614E2CC1-56A9-445C-9D7D-3A176EA92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8" t="29963" r="53065" b="30691"/>
          <a:stretch/>
        </p:blipFill>
        <p:spPr bwMode="auto">
          <a:xfrm>
            <a:off x="6248400" y="3733800"/>
            <a:ext cx="2438400" cy="242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D30758-C83C-4626-871E-94339D30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" t="6932" r="73862" b="68377"/>
          <a:stretch/>
        </p:blipFill>
        <p:spPr>
          <a:xfrm>
            <a:off x="7772400" y="38100"/>
            <a:ext cx="914401" cy="9906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2419DD-973F-41FC-B35A-9C96D0F9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63500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DF4C3-F1C9-430A-845B-40BF35CA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"/>
            <a:ext cx="8077200" cy="1028700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機關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6C242C-42C9-4A84-9FE5-1178156B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遊戲在創建時會在地圖中生成複數的機關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Trigger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ea typeface="標楷體" panose="03000509000000000000" pitchFamily="65" charset="-120"/>
              </a:rPr>
              <a:t>，等著主角觸發。</a:t>
            </a:r>
            <a:endParaRPr lang="en-US" altLang="zh-TW" sz="24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lvl="1"/>
            <a:r>
              <a:rPr lang="zh-TW" altLang="en-US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機關須放置在迷宮中，可經過的區域。</a:t>
            </a:r>
            <a:endParaRPr lang="en-US" altLang="zh-TW" sz="20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lvl="1"/>
            <a:r>
              <a:rPr lang="zh-TW" altLang="en-US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機關與機關之間，不能擺放在同一個位置。</a:t>
            </a:r>
            <a:endParaRPr lang="en-US" altLang="zh-TW" sz="20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在主角做完行為後，須檢查所有機關是否被觸發。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6" name="Picture 2" descr="https://i2.kknews.cc/large/101900032656dbbd5ed9">
            <a:extLst>
              <a:ext uri="{FF2B5EF4-FFF2-40B4-BE49-F238E27FC236}">
                <a16:creationId xmlns:a16="http://schemas.microsoft.com/office/drawing/2014/main" id="{614E2CC1-56A9-445C-9D7D-3A176EA92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8" t="29963" r="53065" b="30691"/>
          <a:stretch/>
        </p:blipFill>
        <p:spPr bwMode="auto">
          <a:xfrm>
            <a:off x="5159214" y="3505200"/>
            <a:ext cx="2438400" cy="242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D30758-C83C-4626-871E-94339D30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" t="6932" r="73862" b="68377"/>
          <a:stretch/>
        </p:blipFill>
        <p:spPr>
          <a:xfrm>
            <a:off x="7772400" y="38100"/>
            <a:ext cx="914401" cy="990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EE9B205-D2DD-4628-8462-29179991F846}"/>
              </a:ext>
            </a:extLst>
          </p:cNvPr>
          <p:cNvSpPr txBox="1"/>
          <p:nvPr/>
        </p:nvSpPr>
        <p:spPr>
          <a:xfrm>
            <a:off x="5050686" y="5993629"/>
            <a:ext cx="25908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機關會擺設在地圖中隨機的位置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2419DD-973F-41FC-B35A-9C96D0F9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9" name="Picture 2" descr="https://i2.kknews.cc/large/101900032656dbbd5ed9">
            <a:extLst>
              <a:ext uri="{FF2B5EF4-FFF2-40B4-BE49-F238E27FC236}">
                <a16:creationId xmlns:a16="http://schemas.microsoft.com/office/drawing/2014/main" id="{DAD3374A-39EC-4504-A30A-F2A53D0A6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19230" r="17984" b="75525"/>
          <a:stretch/>
        </p:blipFill>
        <p:spPr bwMode="auto">
          <a:xfrm>
            <a:off x="1977670" y="4451214"/>
            <a:ext cx="59266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77DB3A-BE0F-4483-9075-DAF65F7C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153" y="4451214"/>
            <a:ext cx="561975" cy="533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1E3078-DE11-4F33-BC92-8CA4DAF35C1E}"/>
              </a:ext>
            </a:extLst>
          </p:cNvPr>
          <p:cNvSpPr txBox="1"/>
          <p:nvPr/>
        </p:nvSpPr>
        <p:spPr>
          <a:xfrm>
            <a:off x="1868955" y="5057506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觸發前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觸發後</a:t>
            </a:r>
          </a:p>
        </p:txBody>
      </p:sp>
    </p:spTree>
    <p:extLst>
      <p:ext uri="{BB962C8B-B14F-4D97-AF65-F5344CB8AC3E}">
        <p14:creationId xmlns:p14="http://schemas.microsoft.com/office/powerpoint/2010/main" val="4241878614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812C94-AB62-49AD-8F05-DB3935DF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DDC0F7-ED12-4ECE-BAE4-E38F0EFA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4" y="1219200"/>
            <a:ext cx="6946860" cy="563880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7193AE03-172B-407C-A6BD-0E1AB1A960DA}"/>
              </a:ext>
            </a:extLst>
          </p:cNvPr>
          <p:cNvGrpSpPr/>
          <p:nvPr/>
        </p:nvGrpSpPr>
        <p:grpSpPr>
          <a:xfrm>
            <a:off x="7015163" y="1143000"/>
            <a:ext cx="1752600" cy="1652140"/>
            <a:chOff x="7000875" y="1213989"/>
            <a:chExt cx="1752600" cy="165214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94605F2-80D4-4E14-BA6E-F52BEE418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107" r="86073" b="54777"/>
            <a:stretch/>
          </p:blipFill>
          <p:spPr>
            <a:xfrm>
              <a:off x="7000875" y="1219200"/>
              <a:ext cx="1752600" cy="164692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C8CEA66-2040-475E-8A51-2C0EE0F880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297" t="26865" r="86281" b="69782"/>
            <a:stretch/>
          </p:blipFill>
          <p:spPr>
            <a:xfrm>
              <a:off x="7354742" y="1219200"/>
              <a:ext cx="304801" cy="3048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7EB7ED11-EE72-426E-A554-D2F4F9C49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297" t="26865" r="86281" b="69782"/>
            <a:stretch/>
          </p:blipFill>
          <p:spPr>
            <a:xfrm>
              <a:off x="8062911" y="1213989"/>
              <a:ext cx="304801" cy="3048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48958B1-BD3A-497A-BED0-3BF2CE948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297" t="26865" r="86281" b="69782"/>
            <a:stretch/>
          </p:blipFill>
          <p:spPr>
            <a:xfrm>
              <a:off x="8408462" y="2233164"/>
              <a:ext cx="304801" cy="304800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F2BA6-0700-40CA-A5AE-6F561BDCE80C}"/>
              </a:ext>
            </a:extLst>
          </p:cNvPr>
          <p:cNvSpPr txBox="1"/>
          <p:nvPr/>
        </p:nvSpPr>
        <p:spPr>
          <a:xfrm>
            <a:off x="7315108" y="630169"/>
            <a:ext cx="11430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預設版面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3B5A17-D04F-43DE-89AE-3A175D7C949F}"/>
              </a:ext>
            </a:extLst>
          </p:cNvPr>
          <p:cNvSpPr txBox="1"/>
          <p:nvPr/>
        </p:nvSpPr>
        <p:spPr>
          <a:xfrm>
            <a:off x="5102251" y="4723250"/>
            <a:ext cx="274949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管理機關的機關動態陣列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F4D4AF-B309-4C6B-BFA1-1D935C3AA3F7}"/>
              </a:ext>
            </a:extLst>
          </p:cNvPr>
          <p:cNvSpPr txBox="1"/>
          <p:nvPr/>
        </p:nvSpPr>
        <p:spPr>
          <a:xfrm>
            <a:off x="3488452" y="3783106"/>
            <a:ext cx="118583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機關類別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726DED-4ACD-40CB-BEFE-00E35418A1DA}"/>
              </a:ext>
            </a:extLst>
          </p:cNvPr>
          <p:cNvSpPr txBox="1"/>
          <p:nvPr/>
        </p:nvSpPr>
        <p:spPr>
          <a:xfrm>
            <a:off x="3876282" y="5244982"/>
            <a:ext cx="2895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判斷位置是否可擺設機關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2C0DF4C3-F1C9-430A-845B-40BF35CA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"/>
            <a:ext cx="8077200" cy="1028700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機關</a:t>
            </a:r>
          </a:p>
        </p:txBody>
      </p:sp>
    </p:spTree>
    <p:extLst>
      <p:ext uri="{BB962C8B-B14F-4D97-AF65-F5344CB8AC3E}">
        <p14:creationId xmlns:p14="http://schemas.microsoft.com/office/powerpoint/2010/main" val="4249701433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4E203-7886-408B-A80D-9AA3F493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8C7476-666F-49AF-9993-37616396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38287"/>
            <a:ext cx="8782050" cy="37814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969197-F92E-4619-BC47-0FF10431E2F9}"/>
              </a:ext>
            </a:extLst>
          </p:cNvPr>
          <p:cNvSpPr txBox="1"/>
          <p:nvPr/>
        </p:nvSpPr>
        <p:spPr>
          <a:xfrm>
            <a:off x="4038600" y="1066800"/>
            <a:ext cx="3276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個機管並擺設在迷宮中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1BF1BE-0532-4C4A-9BD4-5C40AC677142}"/>
              </a:ext>
            </a:extLst>
          </p:cNvPr>
          <p:cNvSpPr txBox="1"/>
          <p:nvPr/>
        </p:nvSpPr>
        <p:spPr>
          <a:xfrm>
            <a:off x="7506855" y="1905000"/>
            <a:ext cx="16002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宣告陣列大小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468B3E-3E9C-4F5A-9BD2-675B879BCF1C}"/>
              </a:ext>
            </a:extLst>
          </p:cNvPr>
          <p:cNvSpPr txBox="1"/>
          <p:nvPr/>
        </p:nvSpPr>
        <p:spPr>
          <a:xfrm>
            <a:off x="6629400" y="2376487"/>
            <a:ext cx="24707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用迴圈繞行陣列元素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0DACE2-6552-4CF5-95EA-AEC4F620885C}"/>
              </a:ext>
            </a:extLst>
          </p:cNvPr>
          <p:cNvSpPr txBox="1"/>
          <p:nvPr/>
        </p:nvSpPr>
        <p:spPr>
          <a:xfrm>
            <a:off x="7274792" y="3437174"/>
            <a:ext cx="182533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初始化陣列元素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75940B5-D946-419E-AF09-1807410A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"/>
            <a:ext cx="8077200" cy="1028700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機關</a:t>
            </a:r>
          </a:p>
        </p:txBody>
      </p:sp>
    </p:spTree>
    <p:extLst>
      <p:ext uri="{BB962C8B-B14F-4D97-AF65-F5344CB8AC3E}">
        <p14:creationId xmlns:p14="http://schemas.microsoft.com/office/powerpoint/2010/main" val="3622431630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86B0CB-5F92-4BDB-8E46-D17D473B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1E830B-94B4-490E-8D7D-51E4A274D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0299"/>
            <a:ext cx="3286125" cy="14001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C1735A7-5B6D-4299-AA62-B44359F9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7" y="3665663"/>
            <a:ext cx="3190875" cy="1790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D646E5-F1D4-45C3-9A0D-6D4F2239F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1125412"/>
            <a:ext cx="7086600" cy="20669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C2A35DD-60F5-4E78-BCDC-C3534F5ABEDE}"/>
              </a:ext>
            </a:extLst>
          </p:cNvPr>
          <p:cNvSpPr txBox="1"/>
          <p:nvPr/>
        </p:nvSpPr>
        <p:spPr>
          <a:xfrm>
            <a:off x="4889500" y="1216971"/>
            <a:ext cx="3276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使用者輸入要產生多少個機關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2A3CED-B060-4DFD-AC35-82BFB31A3759}"/>
              </a:ext>
            </a:extLst>
          </p:cNvPr>
          <p:cNvSpPr txBox="1"/>
          <p:nvPr/>
        </p:nvSpPr>
        <p:spPr>
          <a:xfrm>
            <a:off x="1116445" y="3213052"/>
            <a:ext cx="193155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產生兩個機關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2543FA-E3CB-4026-AB05-A77EE2AF1CE1}"/>
              </a:ext>
            </a:extLst>
          </p:cNvPr>
          <p:cNvSpPr txBox="1"/>
          <p:nvPr/>
        </p:nvSpPr>
        <p:spPr>
          <a:xfrm>
            <a:off x="4596246" y="3214179"/>
            <a:ext cx="193155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產生五個機關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01E3467-4FED-4A08-9F7B-AB7E88E2AE47}"/>
              </a:ext>
            </a:extLst>
          </p:cNvPr>
          <p:cNvGrpSpPr/>
          <p:nvPr/>
        </p:nvGrpSpPr>
        <p:grpSpPr>
          <a:xfrm>
            <a:off x="2577233" y="4824860"/>
            <a:ext cx="1752600" cy="1652140"/>
            <a:chOff x="7000875" y="1213989"/>
            <a:chExt cx="1752600" cy="16521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54822AE-12BE-48AE-A9DB-99B9F2190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107" r="86073" b="54777"/>
            <a:stretch/>
          </p:blipFill>
          <p:spPr>
            <a:xfrm>
              <a:off x="7000875" y="1219200"/>
              <a:ext cx="1752600" cy="1646929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890D09E-9980-4A5F-BE69-9A68206C13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297" t="26865" r="86281" b="69782"/>
            <a:stretch/>
          </p:blipFill>
          <p:spPr>
            <a:xfrm>
              <a:off x="7354742" y="1219200"/>
              <a:ext cx="304801" cy="3048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CF2AF9CF-25C4-4699-AA20-443EF36EA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297" t="26865" r="86281" b="69782"/>
            <a:stretch/>
          </p:blipFill>
          <p:spPr>
            <a:xfrm>
              <a:off x="8062911" y="1213989"/>
              <a:ext cx="304801" cy="3048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1446884-A0FD-4F5D-9285-3B3E284D76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297" t="26865" r="86281" b="69782"/>
            <a:stretch/>
          </p:blipFill>
          <p:spPr>
            <a:xfrm>
              <a:off x="8408462" y="2233164"/>
              <a:ext cx="304801" cy="304800"/>
            </a:xfrm>
            <a:prstGeom prst="rect">
              <a:avLst/>
            </a:prstGeom>
          </p:spPr>
        </p:pic>
      </p:grpSp>
      <p:pic>
        <p:nvPicPr>
          <p:cNvPr id="16" name="Picture 2" descr="https://i2.kknews.cc/large/101900032656dbbd5ed9">
            <a:extLst>
              <a:ext uri="{FF2B5EF4-FFF2-40B4-BE49-F238E27FC236}">
                <a16:creationId xmlns:a16="http://schemas.microsoft.com/office/drawing/2014/main" id="{76F498ED-0DBF-4913-9D9B-E90369CDE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2931100" y="5413412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i2.kknews.cc/large/101900032656dbbd5ed9">
            <a:extLst>
              <a:ext uri="{FF2B5EF4-FFF2-40B4-BE49-F238E27FC236}">
                <a16:creationId xmlns:a16="http://schemas.microsoft.com/office/drawing/2014/main" id="{A76895DF-24DF-4D77-8258-1B0F98007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3613075" y="5815718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B774F2BC-505E-459C-843F-C6F2864B6EE9}"/>
              </a:ext>
            </a:extLst>
          </p:cNvPr>
          <p:cNvGrpSpPr/>
          <p:nvPr/>
        </p:nvGrpSpPr>
        <p:grpSpPr>
          <a:xfrm>
            <a:off x="7033492" y="4824860"/>
            <a:ext cx="1752600" cy="1652140"/>
            <a:chOff x="7000875" y="1213989"/>
            <a:chExt cx="1752600" cy="165214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CD1A908-C48B-49F7-A2AB-CCE51E994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107" r="86073" b="54777"/>
            <a:stretch/>
          </p:blipFill>
          <p:spPr>
            <a:xfrm>
              <a:off x="7000875" y="1219200"/>
              <a:ext cx="1752600" cy="1646929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C13391FF-C5C2-4529-B698-43D79E998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297" t="26865" r="86281" b="69782"/>
            <a:stretch/>
          </p:blipFill>
          <p:spPr>
            <a:xfrm>
              <a:off x="7354742" y="1219200"/>
              <a:ext cx="304801" cy="30480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2DADC873-D9AD-4C2A-8283-966B0DA65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297" t="26865" r="86281" b="69782"/>
            <a:stretch/>
          </p:blipFill>
          <p:spPr>
            <a:xfrm>
              <a:off x="8062911" y="1213989"/>
              <a:ext cx="304801" cy="30480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CC0DB09-0D79-4BF7-B687-1E77E94F95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297" t="26865" r="86281" b="69782"/>
            <a:stretch/>
          </p:blipFill>
          <p:spPr>
            <a:xfrm>
              <a:off x="8408462" y="2233164"/>
              <a:ext cx="304801" cy="304800"/>
            </a:xfrm>
            <a:prstGeom prst="rect">
              <a:avLst/>
            </a:prstGeom>
          </p:spPr>
        </p:pic>
      </p:grpSp>
      <p:pic>
        <p:nvPicPr>
          <p:cNvPr id="23" name="Picture 2" descr="https://i2.kknews.cc/large/101900032656dbbd5ed9">
            <a:extLst>
              <a:ext uri="{FF2B5EF4-FFF2-40B4-BE49-F238E27FC236}">
                <a16:creationId xmlns:a16="http://schemas.microsoft.com/office/drawing/2014/main" id="{AA0E2744-E1AB-4A06-851D-205B9C406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7361165" y="5129660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i2.kknews.cc/large/101900032656dbbd5ed9">
            <a:extLst>
              <a:ext uri="{FF2B5EF4-FFF2-40B4-BE49-F238E27FC236}">
                <a16:creationId xmlns:a16="http://schemas.microsoft.com/office/drawing/2014/main" id="{F1202D6D-8806-4778-B6D4-C4935B052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8069334" y="5815718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i2.kknews.cc/large/101900032656dbbd5ed9">
            <a:extLst>
              <a:ext uri="{FF2B5EF4-FFF2-40B4-BE49-F238E27FC236}">
                <a16:creationId xmlns:a16="http://schemas.microsoft.com/office/drawing/2014/main" id="{FDAEAA9C-59AE-4A58-999B-25C241A04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7371088" y="5435174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i2.kknews.cc/large/101900032656dbbd5ed9">
            <a:extLst>
              <a:ext uri="{FF2B5EF4-FFF2-40B4-BE49-F238E27FC236}">
                <a16:creationId xmlns:a16="http://schemas.microsoft.com/office/drawing/2014/main" id="{DD41215F-C4B5-47EA-AEF4-C024547EF2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7367058" y="5808570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i2.kknews.cc/large/101900032656dbbd5ed9">
            <a:extLst>
              <a:ext uri="{FF2B5EF4-FFF2-40B4-BE49-F238E27FC236}">
                <a16:creationId xmlns:a16="http://schemas.microsoft.com/office/drawing/2014/main" id="{7E378769-3A98-4F7B-82F4-3BFA97D8C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19230" r="17984" b="75525"/>
          <a:stretch/>
        </p:blipFill>
        <p:spPr bwMode="auto">
          <a:xfrm>
            <a:off x="7741298" y="5817160"/>
            <a:ext cx="357187" cy="39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標題 1">
            <a:extLst>
              <a:ext uri="{FF2B5EF4-FFF2-40B4-BE49-F238E27FC236}">
                <a16:creationId xmlns:a16="http://schemas.microsoft.com/office/drawing/2014/main" id="{D75940B5-D946-419E-AF09-1807410A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"/>
            <a:ext cx="8077200" cy="1028700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機關</a:t>
            </a:r>
          </a:p>
        </p:txBody>
      </p:sp>
    </p:spTree>
    <p:extLst>
      <p:ext uri="{BB962C8B-B14F-4D97-AF65-F5344CB8AC3E}">
        <p14:creationId xmlns:p14="http://schemas.microsoft.com/office/powerpoint/2010/main" val="3819948300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DF4C3-F1C9-430A-845B-40BF35CA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"/>
            <a:ext cx="8077200" cy="1028700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機關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6C242C-42C9-4A84-9FE5-1178156B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遊戲在創建時會在地圖中，生成複數的機關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Trigger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ea typeface="標楷體" panose="03000509000000000000" pitchFamily="65" charset="-120"/>
              </a:rPr>
              <a:t>，等著主角觸發。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 defTabSz="360363">
              <a:buNone/>
            </a:pPr>
            <a:r>
              <a:rPr lang="en-US" altLang="zh-TW" sz="2400" dirty="0"/>
              <a:t>	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Trigger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triggers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Trigger[TRIGGER_NUMBER];//</a:t>
            </a:r>
            <a:r>
              <a:rPr lang="zh-TW" altLang="en-US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宣告陣列</a:t>
            </a:r>
            <a:endParaRPr lang="en-US" altLang="zh-TW" sz="20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 defTabSz="360363"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for(</a:t>
            </a:r>
            <a:r>
              <a:rPr lang="en-US" altLang="zh-TW" sz="20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0; </a:t>
            </a:r>
            <a:r>
              <a:rPr lang="en-US" altLang="zh-TW" sz="20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&lt; TRIGGER_NUMBER; </a:t>
            </a:r>
            <a:r>
              <a:rPr lang="en-US" altLang="zh-TW" sz="20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++){</a:t>
            </a:r>
          </a:p>
          <a:p>
            <a:pPr marL="0" indent="0" defTabSz="360363"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	</a:t>
            </a:r>
            <a:r>
              <a:rPr lang="en-US" altLang="zh-TW" sz="20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x, y;</a:t>
            </a:r>
          </a:p>
          <a:p>
            <a:pPr marL="0" indent="0" defTabSz="360363"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	</a:t>
            </a:r>
            <a:r>
              <a:rPr lang="en-US" altLang="zh-TW" sz="20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getValidPosition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(x, y);//</a:t>
            </a:r>
            <a:r>
              <a:rPr lang="zh-TW" altLang="en-US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取得合法位置</a:t>
            </a:r>
            <a:endParaRPr lang="en-US" altLang="zh-TW" sz="20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 defTabSz="360363"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	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triggers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</a:t>
            </a:r>
            <a:r>
              <a:rPr lang="en-US" altLang="zh-TW" sz="20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 = Trigger(x, y);//</a:t>
            </a:r>
            <a:r>
              <a:rPr lang="zh-TW" altLang="en-US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初始化物件</a:t>
            </a:r>
            <a:endParaRPr lang="en-US" altLang="zh-TW" sz="20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 defTabSz="360363"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}</a:t>
            </a:r>
            <a:endParaRPr lang="zh-TW" altLang="en-US" sz="2000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pic>
        <p:nvPicPr>
          <p:cNvPr id="6" name="Picture 2" descr="https://i2.kknews.cc/large/101900032656dbbd5ed9">
            <a:extLst>
              <a:ext uri="{FF2B5EF4-FFF2-40B4-BE49-F238E27FC236}">
                <a16:creationId xmlns:a16="http://schemas.microsoft.com/office/drawing/2014/main" id="{614E2CC1-56A9-445C-9D7D-3A176EA92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8" t="29963" r="53065" b="30691"/>
          <a:stretch/>
        </p:blipFill>
        <p:spPr bwMode="auto">
          <a:xfrm>
            <a:off x="5334000" y="4038600"/>
            <a:ext cx="2590800" cy="25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D30758-C83C-4626-871E-94339D30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4" t="6932" r="73862" b="68377"/>
          <a:stretch/>
        </p:blipFill>
        <p:spPr>
          <a:xfrm>
            <a:off x="7772400" y="38100"/>
            <a:ext cx="914401" cy="990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EE9B205-D2DD-4628-8462-29179991F846}"/>
              </a:ext>
            </a:extLst>
          </p:cNvPr>
          <p:cNvSpPr txBox="1"/>
          <p:nvPr/>
        </p:nvSpPr>
        <p:spPr>
          <a:xfrm>
            <a:off x="2590801" y="5402535"/>
            <a:ext cx="25908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機關會擺設在地圖中隨機的位置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2419DD-973F-41FC-B35A-9C96D0F9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88573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5" descr="C:\WINDOWS\Desktop\Oh_type\sacitch_C++_ppt\gif\savitchc05d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6200" y="1219200"/>
            <a:ext cx="8458200" cy="489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7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876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Array as Argument Example: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Function with an Array Parameter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724400" y="914400"/>
            <a:ext cx="4330032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err="1"/>
              <a:t>int</a:t>
            </a:r>
            <a:r>
              <a:rPr lang="en-US" altLang="zh-TW" sz="2400" dirty="0"/>
              <a:t> score[5], </a:t>
            </a:r>
            <a:r>
              <a:rPr lang="en-US" altLang="zh-TW" sz="2400" dirty="0" err="1"/>
              <a:t>numberOfScores</a:t>
            </a:r>
            <a:r>
              <a:rPr lang="en-US" altLang="zh-TW" sz="2400" dirty="0"/>
              <a:t> = 5;</a:t>
            </a:r>
            <a:br>
              <a:rPr lang="en-US" altLang="zh-TW" sz="2400" dirty="0"/>
            </a:br>
            <a:r>
              <a:rPr lang="en-US" altLang="zh-TW" sz="2400" dirty="0" err="1"/>
              <a:t>fillup</a:t>
            </a:r>
            <a:r>
              <a:rPr lang="en-US" altLang="zh-TW" sz="2400" dirty="0"/>
              <a:t>(score, </a:t>
            </a:r>
            <a:r>
              <a:rPr lang="en-US" altLang="zh-TW" sz="2400" dirty="0" err="1"/>
              <a:t>numberOfScores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1st argument is entire array</a:t>
            </a:r>
          </a:p>
          <a:p>
            <a:r>
              <a:rPr lang="en-US" altLang="zh-TW" sz="2400" dirty="0"/>
              <a:t>2nd argument is integer value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5CB9DD-88A8-4B9B-838C-90481945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003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Arrays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Plenty of uses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Partially-filled arrays</a:t>
            </a:r>
          </a:p>
          <a:p>
            <a:pPr lvl="2" eaLnBrk="1" hangingPunct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declared some "max size"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51D57C-53B3-48E2-A8E1-3F54241B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2995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referencing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For-loops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in memory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in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as function arguments, return values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Filled Arrays, searching, sorting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6540F7-9F75-44FD-ADB7-7E4B8B59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39882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Partially-filled Arrays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know exact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size needed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declare to be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largest possible size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then keep "track" of valid data in array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"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variable needed</a:t>
            </a:r>
          </a:p>
          <a:p>
            <a:pPr lvl="2" eaLnBrk="1" hangingPunct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numberUsed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current number of elements in array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F01268-74CF-4BDD-8223-AF3602EA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90632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4" descr="C:\WINDOWS\Desktop\Oh_type\sacitch_C++_ppt\gif\savitchc05d05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1219200"/>
            <a:ext cx="8229600" cy="506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0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Partially-filled Arrays Example: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Partially Filled Array (1 of 5)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1A70BF-76EA-4950-B305-736E6FA9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15788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3" descr="C:\WINDOWS\Desktop\Oh_type\sacitch_C++_ppt\gif\savitchc05d05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5800" y="1295400"/>
            <a:ext cx="7772400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C184A4-82F1-440D-AF4E-2C5B4182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Partially-filled Arrays Example: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Partially Filled Array (2 of 5)</a:t>
            </a:r>
          </a:p>
        </p:txBody>
      </p:sp>
    </p:spTree>
    <p:extLst>
      <p:ext uri="{BB962C8B-B14F-4D97-AF65-F5344CB8AC3E}">
        <p14:creationId xmlns:p14="http://schemas.microsoft.com/office/powerpoint/2010/main" val="2342625143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" descr="C:\WINDOWS\Desktop\Oh_type\sacitch_C++_ppt\gif\savitchc05d05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5800" y="1219200"/>
            <a:ext cx="77724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1FB95D-D365-4057-9BC4-7B319316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Partially-filled Arrays Example: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Partially Filled Array (3 of 5)</a:t>
            </a:r>
          </a:p>
        </p:txBody>
      </p:sp>
    </p:spTree>
    <p:extLst>
      <p:ext uri="{BB962C8B-B14F-4D97-AF65-F5344CB8AC3E}">
        <p14:creationId xmlns:p14="http://schemas.microsoft.com/office/powerpoint/2010/main" val="3991703210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4" descr="C:\WINDOWS\Desktop\Oh_type\sacitch_C++_ppt\gif\savitchc05d05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6060" y="1228725"/>
            <a:ext cx="7772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C34590-ADFD-457F-87FD-16F9757C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Partially-filled Arrays Example: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Partially Filled Array (4 of 5)</a:t>
            </a:r>
          </a:p>
        </p:txBody>
      </p:sp>
    </p:spTree>
    <p:extLst>
      <p:ext uri="{BB962C8B-B14F-4D97-AF65-F5344CB8AC3E}">
        <p14:creationId xmlns:p14="http://schemas.microsoft.com/office/powerpoint/2010/main" val="1324044497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 descr="C:\WINDOWS\Desktop\Oh_type\sacitch_C++_ppt\gif\savitchc05d05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91034" y="1271588"/>
            <a:ext cx="6559550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C82AEB-7C61-4BED-9703-7A28BBD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Partially-filled Arrays Example: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Partially Filled Array (5 of 5)</a:t>
            </a:r>
          </a:p>
        </p:txBody>
      </p:sp>
    </p:spTree>
    <p:extLst>
      <p:ext uri="{BB962C8B-B14F-4D97-AF65-F5344CB8AC3E}">
        <p14:creationId xmlns:p14="http://schemas.microsoft.com/office/powerpoint/2010/main" val="1414341748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2D5C-55B6-4E22-BD57-1621D475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遊戲中的每一關放置的機關數量都不一樣，因此需未陣列配置足夠長度的記憶體，省去重複宣告陣列的麻煩。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每一關產生的機關會越來越多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ea typeface="標楷體" panose="03000509000000000000" pitchFamily="65" charset="-120"/>
              </a:rPr>
              <a:t>遊戲中能產生的機關數有最高上限</a:t>
            </a:r>
            <a:r>
              <a:rPr lang="en-US" altLang="zh-TW" sz="2000" dirty="0"/>
              <a:t>	</a:t>
            </a:r>
          </a:p>
          <a:p>
            <a:pPr marL="0" indent="0" defTabSz="360363">
              <a:buNone/>
            </a:pPr>
            <a:r>
              <a:rPr lang="en-US" altLang="zh-TW" dirty="0"/>
              <a:t>	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225657-8B92-47C4-8905-7CF84AE20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4" t="6932" r="73862" b="68377"/>
          <a:stretch/>
        </p:blipFill>
        <p:spPr>
          <a:xfrm>
            <a:off x="7848600" y="76200"/>
            <a:ext cx="914401" cy="990600"/>
          </a:xfrm>
          <a:prstGeom prst="rect">
            <a:avLst/>
          </a:prstGeom>
        </p:spPr>
      </p:pic>
      <p:pic>
        <p:nvPicPr>
          <p:cNvPr id="7" name="Picture 2" descr="https://i2.kknews.cc/large/101900032656dbbd5ed9">
            <a:extLst>
              <a:ext uri="{FF2B5EF4-FFF2-40B4-BE49-F238E27FC236}">
                <a16:creationId xmlns:a16="http://schemas.microsoft.com/office/drawing/2014/main" id="{5321EC91-C565-49F1-BF1B-1F31DC2A9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8" t="41618" r="63317" b="30691"/>
          <a:stretch/>
        </p:blipFill>
        <p:spPr bwMode="auto">
          <a:xfrm>
            <a:off x="3352800" y="3031246"/>
            <a:ext cx="1828800" cy="181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8CC8C4C-B161-4A7C-A80C-E1A942B7F689}"/>
              </a:ext>
            </a:extLst>
          </p:cNvPr>
          <p:cNvSpPr txBox="1"/>
          <p:nvPr/>
        </p:nvSpPr>
        <p:spPr>
          <a:xfrm>
            <a:off x="2438400" y="5024489"/>
            <a:ext cx="36576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重複宣告陣列不僅會造成記憶體的問題，對陣列管理也造成麻煩。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32A8D6-CB84-456B-BCCE-0BC777AA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DB1FD04-9461-4A7D-AE9A-36DA377C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72118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管理陣列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139794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DD0750-EAC2-419A-B4AA-08443EA9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11EF71-93A1-49A6-81FC-DAF78996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29630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706274-0307-4899-9F01-3B62B5821CBD}"/>
              </a:ext>
            </a:extLst>
          </p:cNvPr>
          <p:cNvSpPr txBox="1"/>
          <p:nvPr/>
        </p:nvSpPr>
        <p:spPr>
          <a:xfrm>
            <a:off x="5791200" y="1447800"/>
            <a:ext cx="18288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設定陣列最大值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96F816-C1BB-4B46-ADBA-980E75E07BF6}"/>
              </a:ext>
            </a:extLst>
          </p:cNvPr>
          <p:cNvSpPr txBox="1"/>
          <p:nvPr/>
        </p:nvSpPr>
        <p:spPr>
          <a:xfrm>
            <a:off x="5029200" y="2557081"/>
            <a:ext cx="38862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使用變數紀錄實際用到的機關數量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EF2447D-AED9-4F8D-813F-FDDAC6B99418}"/>
              </a:ext>
            </a:extLst>
          </p:cNvPr>
          <p:cNvCxnSpPr>
            <a:cxnSpLocks/>
          </p:cNvCxnSpPr>
          <p:nvPr/>
        </p:nvCxnSpPr>
        <p:spPr bwMode="auto">
          <a:xfrm flipH="1">
            <a:off x="1752600" y="2712261"/>
            <a:ext cx="3276600" cy="140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DDCFEB8-781E-45B3-8C0B-AD0614C603F7}"/>
              </a:ext>
            </a:extLst>
          </p:cNvPr>
          <p:cNvSpPr txBox="1"/>
          <p:nvPr/>
        </p:nvSpPr>
        <p:spPr>
          <a:xfrm>
            <a:off x="4828309" y="4229047"/>
            <a:ext cx="405476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每進一關，用到的機關數量增加，需要初始化的陣列元素也會增加。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DB1FD04-9461-4A7D-AE9A-36DA377C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72118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管理陣列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137176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1FD04-9461-4A7D-AE9A-36DA377C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072118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Example: </a:t>
            </a:r>
            <a:r>
              <a:rPr lang="zh-TW" altLang="en-US" dirty="0">
                <a:ea typeface="標楷體" panose="03000509000000000000" pitchFamily="65" charset="-120"/>
              </a:rPr>
              <a:t>管理陣列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AA9153-EDFD-4FCC-B0D3-4E328454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2F4701-D574-4EA3-B172-CE3CA466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048" y="4256520"/>
            <a:ext cx="4610100" cy="2486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93DFAC8-B6DF-403A-A75D-B01FC555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95" y="4300682"/>
            <a:ext cx="4552950" cy="24288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FA2FFB-5516-4D08-93E6-4563FFEDE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785091"/>
            <a:ext cx="7239000" cy="27813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D588E3C-B8A8-4B81-B38F-2031F7AF65EF}"/>
              </a:ext>
            </a:extLst>
          </p:cNvPr>
          <p:cNvSpPr txBox="1"/>
          <p:nvPr/>
        </p:nvSpPr>
        <p:spPr>
          <a:xfrm>
            <a:off x="3581400" y="1806409"/>
            <a:ext cx="45674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使用者輸入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查看下一關產生的機關數量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CC93E-1348-4FE7-9A78-2515CB4553FB}"/>
              </a:ext>
            </a:extLst>
          </p:cNvPr>
          <p:cNvSpPr txBox="1"/>
          <p:nvPr/>
        </p:nvSpPr>
        <p:spPr>
          <a:xfrm>
            <a:off x="76201" y="3774557"/>
            <a:ext cx="41148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前幾關中，機關的數量隨關卡數增加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596F1A-1E62-4ABF-8035-2AE4DFB9FDAC}"/>
              </a:ext>
            </a:extLst>
          </p:cNvPr>
          <p:cNvSpPr txBox="1"/>
          <p:nvPr/>
        </p:nvSpPr>
        <p:spPr>
          <a:xfrm>
            <a:off x="4977245" y="3774557"/>
            <a:ext cx="362844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關後，機關的數量不再增加</a:t>
            </a:r>
          </a:p>
        </p:txBody>
      </p:sp>
    </p:spTree>
    <p:extLst>
      <p:ext uri="{BB962C8B-B14F-4D97-AF65-F5344CB8AC3E}">
        <p14:creationId xmlns:p14="http://schemas.microsoft.com/office/powerpoint/2010/main" val="1029987907"/>
      </p:ext>
    </p:extLst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Constants vs. Parameters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typically made "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then have scope to array size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send as parameter then?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 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anyway?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 might be in separate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might be used by other programs!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81D7FB-C1EF-4C13-A598-4D8A95EF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0474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EBD515B7-3CCB-4BD1-AD43-1DC227B22CF7}"/>
              </a:ext>
            </a:extLst>
          </p:cNvPr>
          <p:cNvSpPr/>
          <p:nvPr/>
        </p:nvSpPr>
        <p:spPr bwMode="auto">
          <a:xfrm>
            <a:off x="762000" y="3962400"/>
            <a:ext cx="5029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Arrays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definition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data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same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"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"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int, float, double,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simple data types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scores, temperatures, names,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Avoids declaring multiple simple variables.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manipulate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"list"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one entity.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916BFE-BCB4-42AF-B861-64DE3B35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20763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219200"/>
            <a:ext cx="8763000" cy="5562600"/>
          </a:xfr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//Searches a partially filled array of nonnegative integers.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DECLARED_SIZE = 20;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en-US" sz="18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fillArray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numberUsed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b="1" spc="50" dirty="0">
                <a:ln w="0"/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Precondition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size is the declared size of the array a.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Postcondition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numberUsed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the number of values stored in a.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//a[0] through a[numberUsed-1] have been filled with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//nonnegative integers read from the keyboard.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en-US" sz="18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search(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numberUsed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target);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b="1" spc="50" dirty="0">
                <a:ln w="0"/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Precondition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numberUsed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&lt;= the declared size of a.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//Also, a[0] through a[</a:t>
            </a:r>
            <a:r>
              <a:rPr lang="en-US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numberUsed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-1] have values.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//Returns the first index such that a[index] == target,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//provided there is such an index, otherwise returns -1.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04F5D8-AC9D-45C9-BFB8-1DA50056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Search An Array</a:t>
            </a:r>
          </a:p>
        </p:txBody>
      </p:sp>
    </p:spTree>
    <p:extLst>
      <p:ext uri="{BB962C8B-B14F-4D97-AF65-F5344CB8AC3E}">
        <p14:creationId xmlns:p14="http://schemas.microsoft.com/office/powerpoint/2010/main" val="2174003863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219200"/>
            <a:ext cx="8839200" cy="5486399"/>
          </a:xfr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 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[DECLARED_SIZE],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target, result;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en-US" altLang="zh-TW" sz="18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fillArray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1800" b="1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DECLARED_SIZE,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18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"Enter a number to search for: 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target;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spc="50" dirty="0">
                <a:ln w="9525" cmpd="sng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search(</a:t>
            </a:r>
            <a:r>
              <a:rPr lang="en-US" altLang="zh-TW" sz="1800" b="1" dirty="0" err="1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1800" b="1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target);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(result == -1)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target &lt;&lt; " is not on the list.\n";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target &lt;&lt; " is stored in array position " &lt;&lt; result &lt;&lt;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"(Remember: The first position is 0.)\n";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en-US" altLang="zh-TW" sz="18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"Search again?(y/n followed by return): 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'n') &amp;&amp; (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'N'));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en-US" altLang="zh-TW" sz="18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"End of program.\n";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zh-TW" alt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A78BB9-B176-47D9-B497-BF47CD5F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Search An Array</a:t>
            </a:r>
          </a:p>
        </p:txBody>
      </p:sp>
    </p:spTree>
    <p:extLst>
      <p:ext uri="{BB962C8B-B14F-4D97-AF65-F5344CB8AC3E}">
        <p14:creationId xmlns:p14="http://schemas.microsoft.com/office/powerpoint/2010/main" val="547775421"/>
      </p:ext>
    </p:extLst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562600"/>
          </a:xfr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fillArray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altLang="zh-TW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numberUsed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"Enter up to " &lt;&lt; size &lt;&lt; " nonnegative whole numbers.\n"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&lt;&lt; "Mark the end of the list with a negative number.\n";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en-US" altLang="zh-TW" sz="18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next, index = 0;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sz="1800" b="1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 ((next &gt;= 0) &amp;&amp; (index &lt; size))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18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 = </a:t>
            </a:r>
            <a:r>
              <a:rPr lang="en-US" altLang="zh-TW" sz="1800" b="1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index++;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sz="1800" b="1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8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en-US" altLang="zh-TW" sz="18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numberUsed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index;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03ECB5-9C25-4C3D-AC15-C34EACD0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Search An Array</a:t>
            </a:r>
          </a:p>
        </p:txBody>
      </p:sp>
    </p:spTree>
    <p:extLst>
      <p:ext uri="{BB962C8B-B14F-4D97-AF65-F5344CB8AC3E}">
        <p14:creationId xmlns:p14="http://schemas.microsoft.com/office/powerpoint/2010/main" val="1105054659"/>
      </p:ext>
    </p:extLst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02" y="1219200"/>
            <a:ext cx="9115697" cy="5638800"/>
          </a:xfr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search(const int a[], int </a:t>
            </a:r>
            <a:r>
              <a:rPr lang="en-US" altLang="zh-TW" sz="20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numberUsed</a:t>
            </a: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target)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index = 0;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found = false;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 ((!found) &amp;&amp; (index &lt; </a:t>
            </a:r>
            <a:r>
              <a:rPr lang="en-US" altLang="zh-TW" sz="20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numberUsed</a:t>
            </a: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(target == a[index])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index++;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en-US" altLang="zh-TW" sz="20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(found)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index;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-1;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AF7828-D3C6-4C10-80AB-80EB907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Search An Array</a:t>
            </a:r>
          </a:p>
        </p:txBody>
      </p:sp>
    </p:spTree>
    <p:extLst>
      <p:ext uri="{BB962C8B-B14F-4D97-AF65-F5344CB8AC3E}">
        <p14:creationId xmlns:p14="http://schemas.microsoft.com/office/powerpoint/2010/main" val="4159315392"/>
      </p:ext>
    </p:extLst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48600" cy="1066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5.6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an Array</a:t>
            </a:r>
          </a:p>
        </p:txBody>
      </p:sp>
      <p:pic>
        <p:nvPicPr>
          <p:cNvPr id="94210" name="Picture 4" descr="C:\WINDOWS\Desktop\Oh_type\sacitch_C++_ppt\gif\savitchc05d06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/>
          <a:srcRect l="1896" t="23952" r="1504" b="5788"/>
          <a:stretch/>
        </p:blipFill>
        <p:spPr bwMode="auto">
          <a:xfrm>
            <a:off x="914400" y="1219200"/>
            <a:ext cx="7696200" cy="376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CD555E-AA12-4945-9848-FB533D05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0108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an Array: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Selection Short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>
          <a:xfrm>
            <a:off x="463550" y="1295400"/>
            <a:ext cx="7815262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Algorithm</a:t>
            </a: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6259" name="Picture 4" descr="C:\WINDOWS\Desktop\Oh_type\sacitch_C++_ppt\gif\savitchc05d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62000" y="1981200"/>
            <a:ext cx="7191375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F8B422-62CB-4BCD-886F-81DDD1CA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04500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5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an Array Example: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Sorting an Array (1 of 4)</a:t>
            </a:r>
          </a:p>
        </p:txBody>
      </p:sp>
      <p:pic>
        <p:nvPicPr>
          <p:cNvPr id="98306" name="Picture 6" descr="savitchc05d08_1of4.gif                                         000528B5backup                         BE98102B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7927975" cy="322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B1EB1C-A801-4989-B4CB-A0D83181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21400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956468" y="29308"/>
            <a:ext cx="7429499" cy="103749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an Array Example: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Sorting an Array (2 of 4)</a:t>
            </a:r>
          </a:p>
        </p:txBody>
      </p:sp>
      <p:pic>
        <p:nvPicPr>
          <p:cNvPr id="100354" name="Picture 6" descr="C:\WINDOWS\Desktop\Oh_type\sacitch_C++_ppt\gif\savitchc05d08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95398" y="1219200"/>
            <a:ext cx="67516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185E19-3488-4F99-A8AB-DED51D80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9395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620000" cy="117963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an Array Example: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Sorting an Array (3 of 4)</a:t>
            </a:r>
          </a:p>
        </p:txBody>
      </p:sp>
      <p:pic>
        <p:nvPicPr>
          <p:cNvPr id="102402" name="Picture 6" descr="C:\WINDOWS\Desktop\Oh_type\sacitch_C++_ppt\gif\savitchc05d08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46398" y="1143000"/>
            <a:ext cx="8569002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5C21A3-42D7-4120-B731-6F8DF7CD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9710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1066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an Array Example: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Sorting an Array (4 of 4)</a:t>
            </a:r>
          </a:p>
        </p:txBody>
      </p:sp>
      <p:pic>
        <p:nvPicPr>
          <p:cNvPr id="104450" name="Picture 4" descr="C:\WINDOWS\Desktop\Oh_type\sacitch_C++_ppt\gif\savitchc05d08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185862"/>
            <a:ext cx="6091238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6D91F8-64E8-4BBF-BA09-891229B1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2256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4" descr="C:\WINDOWS\Desktop\Oh_type\sacitch_C++_ppt\gif\savitchc05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6200" y="1143000"/>
            <a:ext cx="76390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01000" cy="108458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Program Example: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5.1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Using an Array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FBA6F4-2AE6-4B1D-B854-3815F10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057400"/>
            <a:ext cx="5848933" cy="20831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731" y="4140582"/>
            <a:ext cx="3424670" cy="24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680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668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Disadvantages?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060" y="1219200"/>
            <a:ext cx="8211740" cy="518159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canvas[SIZE], 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fillCanvas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a[], int size, 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int&amp;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numberUsed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canvas[30][100];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displayCanvas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(const char p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int length)</a:t>
            </a:r>
          </a:p>
          <a:p>
            <a:pPr marL="514350" indent="-457200"/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disadvantages about?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Declaration,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passing,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Resizing (insertion, deletion), etc.</a:t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9A889-D21B-4506-A278-04C4D5CC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71485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Introduction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arrays are fixed size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Vectors: "arrays that grow and shrink“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uring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execution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Formed from Standard Template Library (STL) using template class.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Similar to array: </a:t>
            </a:r>
            <a:r>
              <a:rPr lang="en-US" altLang="zh-TW" sz="2000" dirty="0"/>
              <a:t>Has base type and stores collection of base type values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Declared differently: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/>
              <a:t>Syntax: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Base_Type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dirty="0"/>
              <a:t>Indicates template class</a:t>
            </a:r>
          </a:p>
          <a:p>
            <a:pPr lvl="2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dirty="0"/>
              <a:t>Any type can be "plugged in" to </a:t>
            </a:r>
            <a:r>
              <a:rPr lang="en-US" altLang="zh-TW" sz="1800" dirty="0" err="1"/>
              <a:t>Base_Type</a:t>
            </a:r>
            <a:endParaRPr lang="en-US" altLang="zh-TW" sz="1800" dirty="0"/>
          </a:p>
          <a:p>
            <a:pPr lvl="2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dirty="0"/>
              <a:t>Produces "new" class for vectors with that type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/>
              <a:t>Example declaration:</a:t>
            </a:r>
            <a:br>
              <a:rPr lang="en-US" altLang="zh-TW" sz="2000" dirty="0"/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creatures;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24836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1" y="1"/>
            <a:ext cx="80772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Example: 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7.7  Using a Vector (1 of 2)</a:t>
            </a:r>
          </a:p>
        </p:txBody>
      </p:sp>
      <p:pic>
        <p:nvPicPr>
          <p:cNvPr id="83972" name="Picture 5" descr="C:\WINDOWS\Desktop\Oh_type\sacitch_C++_ppt\gif\savitchc07d07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577975"/>
            <a:ext cx="7772400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78587"/>
      </p:ext>
    </p:extLst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1" y="1"/>
            <a:ext cx="80772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Example: 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7.7  Using a Vector (2 of 2)</a:t>
            </a:r>
          </a:p>
        </p:txBody>
      </p:sp>
      <p:pic>
        <p:nvPicPr>
          <p:cNvPr id="86020" name="Picture 4" descr="C:\WINDOWS\Desktop\Oh_type\sacitch_C++_ppt\gif\savitchc07d07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85875"/>
            <a:ext cx="77724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25694"/>
      </p:ext>
    </p:extLst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Basics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array: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base type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collection of base type values</a:t>
            </a: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differently: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Base_Type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template class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type can be "plugged in" to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Base_Type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"new" class for vectors with that type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declaration:</a:t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94155"/>
      </p:ext>
    </p:extLst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elements: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call member function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Indexed like arrays for access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current number of elements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Member function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capacity()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/>
              <a:t>Returns memory currently allocated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/>
              <a:t>Not same as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/>
              <a:t>Capacity typically &gt; size</a:t>
            </a:r>
          </a:p>
          <a:p>
            <a:pPr lvl="2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dirty="0"/>
              <a:t>Automatically increased as needed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If efficiency critical: 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/>
              <a:t>Can set behaviors manually</a:t>
            </a:r>
          </a:p>
          <a:p>
            <a:pPr lvl="2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v.reserve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(32);  //sets capacity to 32</a:t>
            </a:r>
          </a:p>
          <a:p>
            <a:pPr lvl="2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v.reserve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()+10);  //sets capacity to 10 more</a:t>
            </a:r>
            <a:b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than size</a:t>
            </a:r>
          </a:p>
          <a:p>
            <a:pPr lvl="1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02896"/>
      </p:ext>
    </p:extLst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Initializations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TW" sz="2400" dirty="0">
                <a:cs typeface="Courier New" panose="02070309020205020404" pitchFamily="49" charset="0"/>
              </a:rPr>
              <a:t>Put initialization parameters into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2400" dirty="0">
                <a:cs typeface="Courier New" panose="02070309020205020404" pitchFamily="49" charset="0"/>
              </a:rPr>
              <a:t> after the variable name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  <a:defRPr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vector&lt;int&gt; values(10);</a:t>
            </a:r>
          </a:p>
          <a:p>
            <a:pPr lvl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sz="2000" dirty="0">
                <a:cs typeface="Courier New" panose="02070309020205020404" pitchFamily="49" charset="0"/>
              </a:rPr>
              <a:t> is used to initialize the variable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lvl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2000" dirty="0">
                <a:cs typeface="Courier New" panose="02070309020205020404" pitchFamily="49" charset="0"/>
              </a:rPr>
              <a:t> can be omitted when no parameters are given</a:t>
            </a:r>
          </a:p>
          <a:p>
            <a:pPr lvl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TW" sz="2000" dirty="0">
                <a:cs typeface="Courier New" panose="02070309020205020404" pitchFamily="49" charset="0"/>
              </a:rPr>
              <a:t>Formally called construction (with constructor)</a:t>
            </a:r>
          </a:p>
          <a:p>
            <a:pPr lvl="2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TW" sz="1800" dirty="0">
                <a:cs typeface="Courier New" panose="02070309020205020404" pitchFamily="49" charset="0"/>
              </a:rPr>
              <a:t>We will see in Chapter 7!</a:t>
            </a:r>
          </a:p>
          <a:p>
            <a:pPr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TW" sz="2300" dirty="0">
                <a:cs typeface="Courier New" panose="02070309020205020404" pitchFamily="49" charset="0"/>
              </a:rPr>
              <a:t>Initialize the </a:t>
            </a:r>
            <a:r>
              <a:rPr lang="en-US" altLang="zh-TW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sz="2300" dirty="0">
                <a:cs typeface="Courier New" panose="02070309020205020404" pitchFamily="49" charset="0"/>
              </a:rPr>
              <a:t> with given values</a:t>
            </a:r>
          </a:p>
          <a:p>
            <a:pPr lvl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values = {2, 3, 4};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//int[] values = {2, 3, 4};</a:t>
            </a:r>
            <a:endParaRPr lang="en-US" altLang="zh-TW" sz="1600" dirty="0">
              <a:cs typeface="Courier New" panose="02070309020205020404" pitchFamily="49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values(10); 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//int[10] values = {};</a:t>
            </a:r>
          </a:p>
          <a:p>
            <a:pPr lvl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values(5, 10); 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//initialize values with five 10 elements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44231"/>
      </p:ext>
    </p:extLst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altLang="zh-TW" kern="0" dirty="0"/>
              <a:t>Using </a:t>
            </a:r>
            <a:r>
              <a:rPr lang="en-US" altLang="zh-TW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kern="0" dirty="0"/>
              <a:t> Instead</a:t>
            </a:r>
            <a:endParaRPr lang="en-US" kern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     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>
                  <a:glow rad="139700">
                    <a:srgbClr val="00B05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vector&lt;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random(100)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search4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(3), found, first = 0,  last = 99;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last, search4, </a:t>
            </a:r>
            <a:r>
              <a:rPr lang="en-US" altLang="zh-TW" sz="1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return(0);    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>
                  <a:glow rad="139700">
                    <a:srgbClr val="00B05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last,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search4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vector&lt;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(first + last) / 2;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search4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zh-TW" sz="1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[mid])             first = mid + 1;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search4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sz="1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[mid])             last = mid - 1;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           return mid;   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while (first &lt;= last);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-(first + 1);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雲朵形圖說文字 3"/>
          <p:cNvSpPr/>
          <p:nvPr/>
        </p:nvSpPr>
        <p:spPr>
          <a:xfrm>
            <a:off x="7162800" y="2400300"/>
            <a:ext cx="1981200" cy="1371600"/>
          </a:xfrm>
          <a:prstGeom prst="cloudCallout">
            <a:avLst>
              <a:gd name="adj1" fmla="val -71511"/>
              <a:gd name="adj2" fmla="val 44200"/>
            </a:avLst>
          </a:prstGeom>
          <a:solidFill>
            <a:schemeClr val="bg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雲朵形圖說文字 4"/>
          <p:cNvSpPr/>
          <p:nvPr/>
        </p:nvSpPr>
        <p:spPr>
          <a:xfrm>
            <a:off x="5943600" y="1302124"/>
            <a:ext cx="1647336" cy="945776"/>
          </a:xfrm>
          <a:prstGeom prst="cloudCallout">
            <a:avLst>
              <a:gd name="adj1" fmla="val -71511"/>
              <a:gd name="adj2" fmla="val 44200"/>
            </a:avLst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Why &amp;?</a:t>
            </a:r>
            <a:endParaRPr lang="zh-TW" altLang="en-US" sz="1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0A873B-E9BC-47FD-84C0-D9A45D8C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5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715000"/>
          </a:xfr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f1(vector&lt;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 v)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//do what you want here...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arenR"/>
            </a:pP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f2(</a:t>
            </a:r>
            <a:r>
              <a:rPr lang="en-US" altLang="zh-TW" sz="18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vector&lt;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 v)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//do what you want here...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arenR"/>
            </a:pP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vector&lt;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v1;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vector&lt;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v2;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f1(v1);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f2(v2);</a:t>
            </a:r>
          </a:p>
          <a:p>
            <a:pPr marL="514350" indent="-514350">
              <a:buFont typeface="+mj-lt"/>
              <a:buAutoNum type="arabicParenR"/>
            </a:pP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雲朵形圖說文字 3"/>
          <p:cNvSpPr/>
          <p:nvPr/>
        </p:nvSpPr>
        <p:spPr>
          <a:xfrm>
            <a:off x="5638800" y="1371600"/>
            <a:ext cx="1981200" cy="1371600"/>
          </a:xfrm>
          <a:prstGeom prst="cloudCallout">
            <a:avLst>
              <a:gd name="adj1" fmla="val -95493"/>
              <a:gd name="adj2" fmla="val 3766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Why </a:t>
            </a:r>
            <a:r>
              <a:rPr lang="en-US" altLang="zh-TW" sz="3200" dirty="0" err="1"/>
              <a:t>const</a:t>
            </a:r>
            <a:r>
              <a:rPr lang="en-US" altLang="zh-TW" sz="3200" dirty="0"/>
              <a:t>?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0725FA-8C20-4BBF-B819-7BAD4E84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853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0"/>
            <a:ext cx="8211740" cy="105788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 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::vector&lt;</a:t>
            </a:r>
            <a:r>
              <a:rPr lang="en-US" altLang="zh-TW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 1);    // vector a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::vector&lt;</a:t>
            </a:r>
            <a:r>
              <a:rPr lang="en-US" altLang="zh-TW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 2);    // vector b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::vector&lt;</a:t>
            </a:r>
            <a:r>
              <a:rPr lang="en-US" altLang="zh-TW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 3);    // vector c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::vector&lt;</a:t>
            </a:r>
            <a:r>
              <a:rPr lang="en-US" altLang="zh-TW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::vector&lt;</a:t>
            </a:r>
            <a:r>
              <a:rPr lang="en-US" altLang="zh-TW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    </a:t>
            </a:r>
            <a:b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vector of vectors</a:t>
            </a:r>
            <a:endParaRPr lang="zh-TW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2E45EA-01E1-43F7-9DA0-9F9CE902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9040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the array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creatures[5];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named "score"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five variables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parts called many things: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creatures[0],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creatures[1], …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of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in brackets called index or subscript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Numbered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0 to size – 1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dirty="0"/>
              <a:t>Always use </a:t>
            </a:r>
            <a:r>
              <a:rPr lang="en-US" altLang="zh-TW" sz="2000" dirty="0">
                <a:solidFill>
                  <a:srgbClr val="FF0000"/>
                </a:solidFill>
              </a:rPr>
              <a:t>defined/named constant </a:t>
            </a:r>
            <a:r>
              <a:rPr lang="en-US" altLang="zh-TW" sz="2000" dirty="0"/>
              <a:t>for</a:t>
            </a:r>
            <a:r>
              <a:rPr lang="zh-TW" altLang="en-US" sz="2000" dirty="0"/>
              <a:t> </a:t>
            </a:r>
            <a:r>
              <a:rPr lang="en-US" altLang="zh-TW" sz="2000" dirty="0"/>
              <a:t>array size</a:t>
            </a:r>
          </a:p>
          <a:p>
            <a:pPr>
              <a:spcBef>
                <a:spcPct val="50000"/>
              </a:spcBef>
            </a:pPr>
            <a:r>
              <a:rPr lang="en-US" altLang="zh-TW" sz="2000" dirty="0"/>
              <a:t>Example:</a:t>
            </a:r>
            <a:br>
              <a:rPr lang="en-US" altLang="zh-TW" sz="2000" dirty="0"/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NUMBER_OF_CREATRURES = 3;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Creature creatures[NUMBER_OF_CREATURES];</a:t>
            </a:r>
          </a:p>
          <a:p>
            <a:pPr>
              <a:spcBef>
                <a:spcPct val="50000"/>
              </a:spcBef>
            </a:pPr>
            <a:r>
              <a:rPr lang="en-US" altLang="zh-TW" sz="2000" dirty="0"/>
              <a:t>Improves </a:t>
            </a:r>
            <a:r>
              <a:rPr lang="en-US" altLang="zh-TW" sz="2000" dirty="0">
                <a:solidFill>
                  <a:srgbClr val="FF0000"/>
                </a:solidFill>
              </a:rPr>
              <a:t>readability, versatility, and maintainability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Arrays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07DCC8-50EE-4FF8-BB33-25290F29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06336"/>
      </p:ext>
    </p:extLst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060" y="0"/>
            <a:ext cx="8287940" cy="105788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 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vector&lt;point&gt;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zh-TW" sz="24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2D array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24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altLang="zh-TW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.push_back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vector&lt;point&gt;()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p, pp;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24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altLang="zh-TW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a[0][0]+= </a:t>
            </a:r>
            <a:r>
              <a:rPr lang="en-US" altLang="zh-TW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so a[0][0]= ?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24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altLang="zh-TW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(pp); // a[0][1]= ?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24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[0][2]= </a:t>
            </a:r>
            <a:r>
              <a:rPr lang="en-US" altLang="zh-TW" sz="24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[0][1]+ </a:t>
            </a:r>
            <a:r>
              <a:rPr lang="en-US" altLang="zh-TW" sz="24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altLang="zh-TW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[0][0];  // a[0][2]= ?</a:t>
            </a:r>
          </a:p>
          <a:p>
            <a:pPr marL="514350" indent="-514350">
              <a:buFont typeface="+mj-lt"/>
              <a:buAutoNum type="arabicParenR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644864-5C4F-46A7-9B0A-2B0DB8B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1046"/>
      </p:ext>
    </p:extLst>
  </p:cSld>
  <p:clrMapOvr>
    <a:masterClrMapping/>
  </p:clrMapOvr>
  <p:transition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539" y="1143000"/>
            <a:ext cx="7754540" cy="518159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know how many items you will have from the start, you can do :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vector&lt;char&gt;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vector&lt;char&gt;(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vector containing 10 vectors containing 10 point. Then you can use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a[4][4] =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‘_’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access an element at a[4][4]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F80A9B-098E-446F-ACAB-F8C7C8EA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56060" y="0"/>
            <a:ext cx="8287940" cy="105788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 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9719"/>
      </p:ext>
    </p:extLst>
  </p:cSld>
  <p:clrMapOvr>
    <a:masterClrMapping/>
  </p:clrMapOvr>
  <p:transition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431C3-64C2-4424-B0A2-96355F0F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canvas using 2-D vector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43F74C4-4E5C-4208-9753-664559BF7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27023"/>
            <a:ext cx="5155731" cy="48768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977BA0-41A2-4902-B2BC-1A231F6F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FC5917A-3353-4F6F-8236-8018EA000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35171"/>
              </p:ext>
            </p:extLst>
          </p:nvPr>
        </p:nvGraphicFramePr>
        <p:xfrm>
          <a:off x="6019800" y="2362200"/>
          <a:ext cx="1973400" cy="296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50">
                  <a:extLst>
                    <a:ext uri="{9D8B030D-6E8A-4147-A177-3AD203B41FA5}">
                      <a16:colId xmlns:a16="http://schemas.microsoft.com/office/drawing/2014/main" val="448894936"/>
                    </a:ext>
                  </a:extLst>
                </a:gridCol>
                <a:gridCol w="493350">
                  <a:extLst>
                    <a:ext uri="{9D8B030D-6E8A-4147-A177-3AD203B41FA5}">
                      <a16:colId xmlns:a16="http://schemas.microsoft.com/office/drawing/2014/main" val="1768320133"/>
                    </a:ext>
                  </a:extLst>
                </a:gridCol>
                <a:gridCol w="493350">
                  <a:extLst>
                    <a:ext uri="{9D8B030D-6E8A-4147-A177-3AD203B41FA5}">
                      <a16:colId xmlns:a16="http://schemas.microsoft.com/office/drawing/2014/main" val="2214864060"/>
                    </a:ext>
                  </a:extLst>
                </a:gridCol>
                <a:gridCol w="493350">
                  <a:extLst>
                    <a:ext uri="{9D8B030D-6E8A-4147-A177-3AD203B41FA5}">
                      <a16:colId xmlns:a16="http://schemas.microsoft.com/office/drawing/2014/main" val="2504574592"/>
                    </a:ext>
                  </a:extLst>
                </a:gridCol>
              </a:tblGrid>
              <a:tr h="4933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238106"/>
                  </a:ext>
                </a:extLst>
              </a:tr>
              <a:tr h="4933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100" b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592191"/>
                  </a:ext>
                </a:extLst>
              </a:tr>
              <a:tr h="4933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49850"/>
                  </a:ext>
                </a:extLst>
              </a:tr>
              <a:tr h="4933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100" b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474765"/>
                  </a:ext>
                </a:extLst>
              </a:tr>
              <a:tr h="4933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100" b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984853"/>
                  </a:ext>
                </a:extLst>
              </a:tr>
              <a:tr h="4933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TW" altLang="en-US" sz="2100" b="0" dirty="0"/>
                    </a:p>
                  </a:txBody>
                  <a:tcPr marL="102995" marR="102995" marT="51498" marB="514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557858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4C760-54E3-4431-B28D-346F4E9C16F2}"/>
              </a:ext>
            </a:extLst>
          </p:cNvPr>
          <p:cNvSpPr txBox="1"/>
          <p:nvPr/>
        </p:nvSpPr>
        <p:spPr>
          <a:xfrm>
            <a:off x="6542941" y="1992868"/>
            <a:ext cx="11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gWIDTH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0FE03-7FA9-4631-883C-B141182DFF90}"/>
              </a:ext>
            </a:extLst>
          </p:cNvPr>
          <p:cNvSpPr txBox="1"/>
          <p:nvPr/>
        </p:nvSpPr>
        <p:spPr>
          <a:xfrm>
            <a:off x="8001000" y="3842250"/>
            <a:ext cx="11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gHEIGHT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0513"/>
      </p:ext>
    </p:extLst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5029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::vector;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HEIGHT 5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WIDTH 3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DEPTH 7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vector&lt;vector&lt;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vector&lt;int&gt;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&gt; array3D;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Set up sizes. (HEIGHT x WIDTH)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array3D.resize(HEIGHT);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HEIGHT; ++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array3D[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].resize(WIDTH);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= 0; j &lt; WIDTH; ++j)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array3D[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.resize(DEPTH);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Put some values in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array3D[1][2][5] = 6.0;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array3D[3][1][4] = 5.5;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010871-976E-467B-BB30-2AFB4778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856060" y="0"/>
            <a:ext cx="8287940" cy="105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altLang="zh-TW" kern="0" dirty="0"/>
              <a:t>3D Array with </a:t>
            </a:r>
            <a:r>
              <a:rPr lang="en-US" altLang="zh-TW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vectors</a:t>
            </a:r>
            <a:endParaRPr lang="zh-TW" alt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21946"/>
      </p:ext>
    </p:extLst>
  </p:cSld>
  <p:clrMapOvr>
    <a:masterClrMapping/>
  </p:clrMapOvr>
  <p:transition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1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is collection of "same type" data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variables of array used just like any other simple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for-loop "natural" way to traverse arrays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 responsible for staying "in bounds" of array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parameter is "new" kind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call-by-reference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CC4C88-097B-429D-A6EC-6437158A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38266"/>
      </p:ext>
    </p:extLst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2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elements stored sequentially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"Contiguous" portion of memory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address of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is passed to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Partially-filled arrays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tracking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array parameters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 modification of array contents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"array of arrays"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551CC9-2183-48D2-91A7-33FBF2A9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2727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in Memory</a:t>
            </a:r>
          </a:p>
        </p:txBody>
      </p:sp>
      <p:pic>
        <p:nvPicPr>
          <p:cNvPr id="43010" name="Picture 4" descr="C:\WINDOWS\Desktop\Oh_type\sacitch_C++_ppt\gif\savitchc05d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8600" y="1295401"/>
            <a:ext cx="5004663" cy="4419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BF86B9-96B5-4321-980C-B6702822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8D3F3E-9E4B-409E-9BE7-7F0F866DC6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10200" y="1219200"/>
            <a:ext cx="35052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simple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memory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"address"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declarations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array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Sequentially-allocated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addresses allocated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"back-to-back"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indexing calculations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"addition" from array beginning (index 0)</a:t>
            </a:r>
          </a:p>
        </p:txBody>
      </p:sp>
    </p:spTree>
    <p:extLst>
      <p:ext uri="{BB962C8B-B14F-4D97-AF65-F5344CB8AC3E}">
        <p14:creationId xmlns:p14="http://schemas.microsoft.com/office/powerpoint/2010/main" val="68436533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Arrays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using index/subscript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creatures[3].health;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uses of brackets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declaration, specifies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Anywhere else,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a subscript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Size, subscript need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literal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Creature creatures[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NUMBER_OF_CREATRURES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creatures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[n+1] = 99;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2, identical to: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creatures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altLang="zh-TW" sz="2400" dirty="0">
                <a:solidFill>
                  <a:srgbClr val="FF0000"/>
                </a:solidFill>
                <a:cs typeface="Courier New" panose="02070309020205020404" pitchFamily="49" charset="0"/>
              </a:rPr>
              <a:t>No size declaration with non-constant variable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Powerful</a:t>
            </a:r>
            <a:r>
              <a:rPr lang="en-US" altLang="zh-TW" sz="2400" dirty="0"/>
              <a:t> storage mechanism</a:t>
            </a:r>
          </a:p>
          <a:p>
            <a:r>
              <a:rPr lang="en-US" altLang="zh-TW" sz="2400" dirty="0"/>
              <a:t>Can issue command like:</a:t>
            </a:r>
          </a:p>
          <a:p>
            <a:pPr lvl="1"/>
            <a:r>
              <a:rPr lang="en-US" altLang="zh-TW" sz="2000" dirty="0"/>
              <a:t>"Do this </a:t>
            </a:r>
            <a:r>
              <a:rPr lang="en-US" altLang="zh-TW" sz="2000" dirty="0">
                <a:solidFill>
                  <a:srgbClr val="FF0000"/>
                </a:solidFill>
              </a:rPr>
              <a:t>to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baseline="30000" dirty="0" err="1">
                <a:solidFill>
                  <a:srgbClr val="FF0000"/>
                </a:solidFill>
              </a:rPr>
              <a:t>th</a:t>
            </a:r>
            <a:r>
              <a:rPr lang="en-US" altLang="zh-TW" sz="2000" dirty="0">
                <a:solidFill>
                  <a:srgbClr val="FF0000"/>
                </a:solidFill>
              </a:rPr>
              <a:t> indexed variable</a:t>
            </a:r>
            <a:r>
              <a:rPr lang="en-US" altLang="zh-TW" sz="2000" dirty="0"/>
              <a:t>“ where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is computed by program</a:t>
            </a:r>
          </a:p>
          <a:p>
            <a:pPr lvl="1"/>
            <a:r>
              <a:rPr lang="en-US" altLang="zh-TW" sz="2000" dirty="0"/>
              <a:t>"</a:t>
            </a:r>
            <a:r>
              <a:rPr lang="en-US" altLang="zh-TW" sz="2000" dirty="0">
                <a:solidFill>
                  <a:srgbClr val="FF0000"/>
                </a:solidFill>
              </a:rPr>
              <a:t>Display</a:t>
            </a:r>
            <a:r>
              <a:rPr lang="en-US" altLang="zh-TW" sz="2000" dirty="0"/>
              <a:t> all elements of array score"</a:t>
            </a:r>
          </a:p>
          <a:p>
            <a:pPr lvl="1"/>
            <a:r>
              <a:rPr lang="en-US" altLang="zh-TW" sz="2000" dirty="0"/>
              <a:t>"</a:t>
            </a:r>
            <a:r>
              <a:rPr lang="en-US" altLang="zh-TW" sz="2000" dirty="0">
                <a:solidFill>
                  <a:srgbClr val="FF0000"/>
                </a:solidFill>
              </a:rPr>
              <a:t>Fill</a:t>
            </a:r>
            <a:r>
              <a:rPr lang="en-US" altLang="zh-TW" sz="2000" dirty="0"/>
              <a:t> elements of array score from user input"</a:t>
            </a:r>
          </a:p>
          <a:p>
            <a:pPr lvl="1"/>
            <a:r>
              <a:rPr lang="en-US" altLang="zh-TW" sz="2000" dirty="0"/>
              <a:t>"</a:t>
            </a:r>
            <a:r>
              <a:rPr lang="en-US" altLang="zh-TW" sz="2000" dirty="0">
                <a:solidFill>
                  <a:srgbClr val="FF0000"/>
                </a:solidFill>
              </a:rPr>
              <a:t>Find highest/lowest </a:t>
            </a:r>
            <a:r>
              <a:rPr lang="en-US" altLang="zh-TW" sz="2000" dirty="0"/>
              <a:t>value in array score"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72BA41-7449-4551-A1B4-B439B835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1474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5761</TotalTime>
  <Words>4491</Words>
  <Application>Microsoft Office PowerPoint</Application>
  <PresentationFormat>如螢幕大小 (4:3)</PresentationFormat>
  <Paragraphs>689</Paragraphs>
  <Slides>75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4" baseType="lpstr">
      <vt:lpstr>新細明體</vt:lpstr>
      <vt:lpstr>標楷體</vt:lpstr>
      <vt:lpstr>Arial</vt:lpstr>
      <vt:lpstr>Arial Narrow</vt:lpstr>
      <vt:lpstr>Calibri</vt:lpstr>
      <vt:lpstr>Courier New</vt:lpstr>
      <vt:lpstr>Times New Roman</vt:lpstr>
      <vt:lpstr>Wingdings</vt:lpstr>
      <vt:lpstr>佈景主題1</vt:lpstr>
      <vt:lpstr>Chapter 5</vt:lpstr>
      <vt:lpstr>想一想</vt:lpstr>
      <vt:lpstr>想一想</vt:lpstr>
      <vt:lpstr>Learning Objectives</vt:lpstr>
      <vt:lpstr>Introduction to Arrays</vt:lpstr>
      <vt:lpstr>Array Program Example:  Display 5.1  Program Using an Array</vt:lpstr>
      <vt:lpstr>Declaring Arrays</vt:lpstr>
      <vt:lpstr>An Array in Memory</vt:lpstr>
      <vt:lpstr>Accessing Arrays</vt:lpstr>
      <vt:lpstr>for-loops with Arrays</vt:lpstr>
      <vt:lpstr>Major Array Pitfall</vt:lpstr>
      <vt:lpstr>Major Array Pitfall Example</vt:lpstr>
      <vt:lpstr>Uses of Defined Constant</vt:lpstr>
      <vt:lpstr>Initializing Arrays (1 of 2)</vt:lpstr>
      <vt:lpstr>Initializing Arrays (2 of 2)</vt:lpstr>
      <vt:lpstr>Arrays in Functions</vt:lpstr>
      <vt:lpstr>Indexed Variables as Arguments</vt:lpstr>
      <vt:lpstr>Subtlety of Indexing</vt:lpstr>
      <vt:lpstr>Entire Arrays as Arguments</vt:lpstr>
      <vt:lpstr>Array as Argument: How?</vt:lpstr>
      <vt:lpstr>Array Parameters</vt:lpstr>
      <vt:lpstr>The const Parameter Modifier</vt:lpstr>
      <vt:lpstr>Functions that Return an Array</vt:lpstr>
      <vt:lpstr>Example: 機關觸發</vt:lpstr>
      <vt:lpstr>Example: 機關觸發</vt:lpstr>
      <vt:lpstr>Example: 機關觸發</vt:lpstr>
      <vt:lpstr>Multidimensional Arrays</vt:lpstr>
      <vt:lpstr>Multidimensional Array Parameters</vt:lpstr>
      <vt:lpstr>Example: 迷宮資訊管理</vt:lpstr>
      <vt:lpstr>Example: 迷宮資訊管理</vt:lpstr>
      <vt:lpstr>Example: 迷宮資訊管理</vt:lpstr>
      <vt:lpstr>Example: 地圖結構</vt:lpstr>
      <vt:lpstr>Example: 機關</vt:lpstr>
      <vt:lpstr>Example: 機關</vt:lpstr>
      <vt:lpstr>Example: 機關</vt:lpstr>
      <vt:lpstr>Example: 機關</vt:lpstr>
      <vt:lpstr>Example: 機關</vt:lpstr>
      <vt:lpstr>Entire Array as Argument Example:  Display 5.3  Function with an Array Parameter</vt:lpstr>
      <vt:lpstr>Programming with Arrays</vt:lpstr>
      <vt:lpstr>Partially-filled Arrays</vt:lpstr>
      <vt:lpstr>Partially-filled Arrays Example:  Display 5.5  Partially Filled Array (1 of 5)</vt:lpstr>
      <vt:lpstr>Partially-filled Arrays Example:  Display 5.5  Partially Filled Array (2 of 5)</vt:lpstr>
      <vt:lpstr>Partially-filled Arrays Example:  Display 5.5  Partially Filled Array (3 of 5)</vt:lpstr>
      <vt:lpstr>Partially-filled Arrays Example:  Display 5.5  Partially Filled Array (4 of 5)</vt:lpstr>
      <vt:lpstr>Partially-filled Arrays Example:  Display 5.5  Partially Filled Array (5 of 5)</vt:lpstr>
      <vt:lpstr>Example: 管理陣列</vt:lpstr>
      <vt:lpstr>Example: 管理陣列</vt:lpstr>
      <vt:lpstr>Example: 管理陣列</vt:lpstr>
      <vt:lpstr>Global Constants vs. Parameters</vt:lpstr>
      <vt:lpstr>Search An Array</vt:lpstr>
      <vt:lpstr>Search An Array</vt:lpstr>
      <vt:lpstr>Search An Array</vt:lpstr>
      <vt:lpstr>Search An Array</vt:lpstr>
      <vt:lpstr>Display 5.6   Searching an Array</vt:lpstr>
      <vt:lpstr>Sorting an Array:  Display 5.7  Selection Short</vt:lpstr>
      <vt:lpstr>Sorting an Array Example:  Display 5.8  Sorting an Array (1 of 4)</vt:lpstr>
      <vt:lpstr>Sorting an Array Example:  Display 5.8  Sorting an Array (2 of 4)</vt:lpstr>
      <vt:lpstr>Sorting an Array Example:  Display 5.8  Sorting an Array (3 of 4)</vt:lpstr>
      <vt:lpstr>Sorting an Array Example:  Display 5.8  Sorting an Array (4 of 4)</vt:lpstr>
      <vt:lpstr>Any Disadvantages?</vt:lpstr>
      <vt:lpstr>Vectors</vt:lpstr>
      <vt:lpstr>Vector Example:  Display 7.7  Using a Vector (1 of 2)</vt:lpstr>
      <vt:lpstr>Vector Example:  Display 7.7  Using a Vector (2 of 2)</vt:lpstr>
      <vt:lpstr>Vector Basics</vt:lpstr>
      <vt:lpstr>Vector Use</vt:lpstr>
      <vt:lpstr>Vector Initializations</vt:lpstr>
      <vt:lpstr>PowerPoint 簡報</vt:lpstr>
      <vt:lpstr>const Example</vt:lpstr>
      <vt:lpstr>Multidimensional Arrays using vector</vt:lpstr>
      <vt:lpstr>Multidimensional Arrays using vector</vt:lpstr>
      <vt:lpstr>Multidimensional Arrays using vector</vt:lpstr>
      <vt:lpstr>Dynamic canvas using 2-D vector</vt:lpstr>
      <vt:lpstr>PowerPoint 簡報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tbcey74123</cp:lastModifiedBy>
  <cp:revision>157</cp:revision>
  <dcterms:created xsi:type="dcterms:W3CDTF">2006-08-16T00:00:00Z</dcterms:created>
  <dcterms:modified xsi:type="dcterms:W3CDTF">2023-02-26T18:52:34Z</dcterms:modified>
</cp:coreProperties>
</file>