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52"/>
  </p:notesMasterIdLst>
  <p:sldIdLst>
    <p:sldId id="372" r:id="rId2"/>
    <p:sldId id="425" r:id="rId3"/>
    <p:sldId id="411" r:id="rId4"/>
    <p:sldId id="373" r:id="rId5"/>
    <p:sldId id="374" r:id="rId6"/>
    <p:sldId id="375" r:id="rId7"/>
    <p:sldId id="426" r:id="rId8"/>
    <p:sldId id="378" r:id="rId9"/>
    <p:sldId id="379" r:id="rId10"/>
    <p:sldId id="380" r:id="rId11"/>
    <p:sldId id="376" r:id="rId12"/>
    <p:sldId id="427" r:id="rId13"/>
    <p:sldId id="412" r:id="rId14"/>
    <p:sldId id="419" r:id="rId15"/>
    <p:sldId id="381" r:id="rId16"/>
    <p:sldId id="382" r:id="rId17"/>
    <p:sldId id="383" r:id="rId18"/>
    <p:sldId id="385" r:id="rId19"/>
    <p:sldId id="391" r:id="rId20"/>
    <p:sldId id="393" r:id="rId21"/>
    <p:sldId id="387" r:id="rId22"/>
    <p:sldId id="389" r:id="rId23"/>
    <p:sldId id="428" r:id="rId24"/>
    <p:sldId id="430" r:id="rId25"/>
    <p:sldId id="414" r:id="rId26"/>
    <p:sldId id="420" r:id="rId27"/>
    <p:sldId id="421" r:id="rId28"/>
    <p:sldId id="422" r:id="rId29"/>
    <p:sldId id="415" r:id="rId30"/>
    <p:sldId id="396" r:id="rId31"/>
    <p:sldId id="397" r:id="rId32"/>
    <p:sldId id="398" r:id="rId33"/>
    <p:sldId id="400" r:id="rId34"/>
    <p:sldId id="401" r:id="rId35"/>
    <p:sldId id="402" r:id="rId36"/>
    <p:sldId id="403" r:id="rId37"/>
    <p:sldId id="416" r:id="rId38"/>
    <p:sldId id="424" r:id="rId39"/>
    <p:sldId id="417" r:id="rId40"/>
    <p:sldId id="404" r:id="rId41"/>
    <p:sldId id="405" r:id="rId42"/>
    <p:sldId id="406" r:id="rId43"/>
    <p:sldId id="407" r:id="rId44"/>
    <p:sldId id="408" r:id="rId45"/>
    <p:sldId id="431" r:id="rId46"/>
    <p:sldId id="432" r:id="rId47"/>
    <p:sldId id="433" r:id="rId48"/>
    <p:sldId id="434" r:id="rId49"/>
    <p:sldId id="409" r:id="rId50"/>
    <p:sldId id="410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-chi" initials="y" lastIdx="7" clrIdx="0"/>
  <p:cmAuthor id="2" name="Yu-Chi" initials="Y" lastIdx="0" clrIdx="1"/>
  <p:cmAuthor id="3" name="CGAL" initials="C" lastIdx="4" clrIdx="2">
    <p:extLst>
      <p:ext uri="{19B8F6BF-5375-455C-9EA6-DF929625EA0E}">
        <p15:presenceInfo xmlns:p15="http://schemas.microsoft.com/office/powerpoint/2012/main" userId="CGA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145" autoAdjust="0"/>
  </p:normalViewPr>
  <p:slideViewPr>
    <p:cSldViewPr>
      <p:cViewPr varScale="1">
        <p:scale>
          <a:sx n="107" d="100"/>
          <a:sy n="107" d="100"/>
        </p:scale>
        <p:origin x="108" y="10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F6FF0FC-23FD-4C55-AE9A-D6CFC893077B}" type="datetimeFigureOut">
              <a:rPr lang="en-US"/>
              <a:pPr>
                <a:defRPr/>
              </a:pPr>
              <a:t>2/27/2023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A309EE-B3A9-42DF-9CD1-52B1260DB4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903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749FF7C-0E03-4064-A5A2-7BEB5D62A51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74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B5AFF0-7B30-4507-91ED-7883F51B009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1362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B6A65E-9028-4091-A595-C67B5890719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8768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358C6C-9373-434B-ADF2-4B9419002B7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72735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0ED05E3-2639-4694-A901-A7C0819AA44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26891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B3F386-D9BF-4FE5-8FE9-1C698880447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14253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1E4D861-7596-4807-A3AC-A354B55B949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75785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2DF7F9-4B1F-4EC3-AE5D-5D5142A867C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96362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20E384-C802-4250-9BD1-A5DFF529AF1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54154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4529A6-A02C-4A91-A947-B0D7D06D69B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32338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156FAC-7521-402A-B7F7-76681F4B4C8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0067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19D0BB2-C019-4F13-818B-B24614B5A15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80763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BA7ADD5-EDC3-47DD-AD37-F71A7C49A4D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97572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1C07AA-B6D6-4BE0-81E1-5C958675B91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60324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FAAFEA-2298-40C1-9BA6-FE750333613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98752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D86777-78AF-4DF6-8547-9C199FD7F01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67095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277BD40-FCD8-4D9A-A35C-726517071D8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65562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BEFDCAE-11D8-4178-99A0-4FB9C6EE80B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44774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154D6F3-20CA-414E-B47F-2D84AD538C9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24860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AFD72F-2319-4DB8-84CE-5F15762E30A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79493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AFD72F-2319-4DB8-84CE-5F15762E30A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12776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AFD72F-2319-4DB8-84CE-5F15762E30A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9880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D73C72D-F7A1-4CF8-A403-AAFB6FE61D8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34588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AFD72F-2319-4DB8-84CE-5F15762E30A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99721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AFD72F-2319-4DB8-84CE-5F15762E30A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64468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A9D758-9956-4C5A-8510-BBB715ED1D3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08849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6EBE60C-92BD-4623-A0D9-E4622896FAB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1815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C0B5AF2-0622-4EE6-B462-47949CF7958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0539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C0B5AF2-0622-4EE6-B462-47949CF7958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0985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81C05CC-5261-4C81-A879-39D64263127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2253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D4C3D4-285C-4842-90A0-767E9BA9246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5190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7972C3-1331-47B7-991D-DEF1C4BF6E9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1997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7466ED-A873-432E-A22B-4995565A870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6931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514600"/>
            <a:ext cx="9144000" cy="9144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479800"/>
            <a:ext cx="9144000" cy="6350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zh-TW" altLang="en-US" noProof="0"/>
              <a:t>按一下以編輯母片副標題樣式</a:t>
            </a:r>
            <a:endParaRPr lang="en-US" noProof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pPr>
              <a:defRPr/>
            </a:pPr>
            <a:fld id="{D65A3DB5-2D2B-4BCA-8B39-1E87A3D91C7E}" type="datetime1">
              <a:rPr lang="en-US" altLang="zh-TW" smtClean="0"/>
              <a:t>2/27/2023</a:t>
            </a:fld>
            <a:endParaRPr 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b="1">
                <a:latin typeface="Arial" charset="0"/>
              </a:defRPr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8359"/>
            <a:ext cx="4572000" cy="999641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F13BF7-6F25-4660-8A9E-BBA7791B27F0}" type="datetime1">
              <a:rPr lang="en-US" altLang="zh-TW" smtClean="0"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96215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1143000"/>
            <a:ext cx="219075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219200"/>
            <a:ext cx="6419850" cy="4876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B72BD-F635-4A85-9114-535B9FB41BB7}" type="datetime1">
              <a:rPr lang="en-US" altLang="zh-TW" smtClean="0"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82209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B2A7B4-60BF-4215-8D69-DD668992AF09}" type="datetime1">
              <a:rPr lang="en-US" altLang="zh-TW" smtClean="0"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2473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AAC10-AE94-484F-9AA7-D0DA34B853F2}" type="datetime1">
              <a:rPr lang="en-US" altLang="zh-TW" smtClean="0"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39069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772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343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2192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7A235-4A4F-4D42-9D3C-1D0F7AC03833}" type="datetime1">
              <a:rPr lang="en-US" altLang="zh-TW" smtClean="0"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76503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8001000" cy="104517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07782A-6156-4C94-B734-6B4B8017B2FE}" type="datetime1">
              <a:rPr lang="en-US" altLang="zh-TW" smtClean="0"/>
              <a:t>2/27/2023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9201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010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9BCCB-F182-4C33-89AD-E05BA98C5DDF}" type="datetime1">
              <a:rPr lang="en-US" altLang="zh-TW" smtClean="0"/>
              <a:t>2/27/2023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7495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B56555-6BD8-48C0-BDE5-9739A057F639}" type="datetime1">
              <a:rPr lang="en-US" altLang="zh-TW" smtClean="0"/>
              <a:t>2/27/2023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81000" y="1143000"/>
            <a:ext cx="8686800" cy="74613"/>
          </a:xfrm>
          <a:prstGeom prst="rect">
            <a:avLst/>
          </a:prstGeom>
          <a:gradFill rotWithShape="0">
            <a:gsLst>
              <a:gs pos="0">
                <a:srgbClr val="DF140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776107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2E186-ABB6-41C0-9B76-373DE626D284}" type="datetime1">
              <a:rPr lang="en-US" altLang="zh-TW" smtClean="0"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10985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19199"/>
            <a:ext cx="5486400" cy="3508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EEE3FD-549C-416C-9D61-077E6C164BC3}" type="datetime1">
              <a:rPr lang="en-US" altLang="zh-TW" smtClean="0"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70718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152400"/>
            <a:ext cx="8077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81000" y="1107280"/>
            <a:ext cx="8686800" cy="74613"/>
          </a:xfrm>
          <a:prstGeom prst="rect">
            <a:avLst/>
          </a:prstGeom>
          <a:gradFill rotWithShape="0">
            <a:gsLst>
              <a:gs pos="0">
                <a:srgbClr val="DF140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pPr>
              <a:defRPr/>
            </a:pPr>
            <a:fld id="{94AEA1D0-6200-42AB-B7A5-888F3348AD79}" type="datetime1">
              <a:rPr lang="en-US" altLang="zh-TW" smtClean="0"/>
              <a:t>2/27/2023</a:t>
            </a:fld>
            <a:endParaRPr lang="en-US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</p:spPr>
        <p:txBody>
          <a:bodyPr/>
          <a:lstStyle>
            <a:lvl1pPr algn="r">
              <a:defRPr lang="en-US" sz="1200" b="1" smtClean="0"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algn="r">
              <a:defRPr b="1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8359"/>
            <a:ext cx="4572000" cy="999641"/>
          </a:xfrm>
          <a:prstGeom prst="rect">
            <a:avLst/>
          </a:prstGeom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ransition>
    <p:fade thruBlk="1"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0.png"/><Relationship Id="rId7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Chapter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/>
              <a:t>Structures </a:t>
            </a:r>
            <a:r>
              <a:rPr lang="en-US" altLang="zh-TW" sz="3600" dirty="0"/>
              <a:t>and Classes</a:t>
            </a:r>
            <a:b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7610916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3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7200" cy="10668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dirty="0"/>
              <a:t>Structure Example: </a:t>
            </a:r>
            <a:br>
              <a:rPr lang="en-US" sz="3200" dirty="0"/>
            </a:br>
            <a:r>
              <a:rPr lang="en-US" sz="3200" b="1" dirty="0"/>
              <a:t>Display 6.1  </a:t>
            </a:r>
            <a:r>
              <a:rPr lang="en-US" sz="3200" dirty="0"/>
              <a:t>A Structure Definition (3 of 3)</a:t>
            </a:r>
          </a:p>
        </p:txBody>
      </p:sp>
      <p:pic>
        <p:nvPicPr>
          <p:cNvPr id="30722" name="Picture 4" descr="C:\WINDOWS\Desktop\Oh_type\sacitch_C++_ppt\gif\savitchc06d01_3of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381000" y="1182687"/>
            <a:ext cx="7758112" cy="449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40126215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7200" cy="1066800"/>
          </a:xfrm>
        </p:spPr>
        <p:txBody>
          <a:bodyPr/>
          <a:lstStyle/>
          <a:p>
            <a:pPr eaLnBrk="1" hangingPunct="1"/>
            <a:r>
              <a:rPr lang="en-US" dirty="0"/>
              <a:t>Declare and Access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While defined, now </a:t>
            </a:r>
            <a:r>
              <a:rPr lang="en-US" sz="2400" dirty="0">
                <a:solidFill>
                  <a:srgbClr val="FF0000"/>
                </a:solidFill>
              </a:rPr>
              <a:t>declare</a:t>
            </a:r>
            <a:r>
              <a:rPr lang="en-US" sz="2400" dirty="0"/>
              <a:t> variables of this new type:</a:t>
            </a:r>
            <a:br>
              <a:rPr lang="en-US" sz="2400" dirty="0"/>
            </a:b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CDAccountV1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account;</a:t>
            </a:r>
          </a:p>
          <a:p>
            <a:pPr lvl="1" eaLnBrk="1" hangingPunct="1"/>
            <a:r>
              <a:rPr lang="en-US" sz="2000" dirty="0"/>
              <a:t>Just like declaring simple types</a:t>
            </a:r>
          </a:p>
          <a:p>
            <a:pPr lvl="1" eaLnBrk="1" hangingPunct="1"/>
            <a:r>
              <a:rPr lang="en-US" sz="2000" dirty="0"/>
              <a:t>Variable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account</a:t>
            </a:r>
            <a:r>
              <a:rPr lang="en-US" sz="2000" dirty="0"/>
              <a:t> now of type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CDAccountV1</a:t>
            </a:r>
          </a:p>
          <a:p>
            <a:pPr lvl="1" eaLnBrk="1" hangingPunct="1"/>
            <a:r>
              <a:rPr lang="en-US" sz="2000" dirty="0"/>
              <a:t>It contains </a:t>
            </a:r>
            <a:r>
              <a:rPr lang="en-US" sz="2000" dirty="0">
                <a:solidFill>
                  <a:srgbClr val="FF0000"/>
                </a:solidFill>
              </a:rPr>
              <a:t>"member values"</a:t>
            </a:r>
          </a:p>
          <a:p>
            <a:pPr lvl="2" eaLnBrk="1" hangingPunct="1"/>
            <a:r>
              <a:rPr lang="en-US" sz="1800" dirty="0"/>
              <a:t>Each of the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800" dirty="0"/>
              <a:t> "parts“</a:t>
            </a:r>
          </a:p>
          <a:p>
            <a:pPr>
              <a:lnSpc>
                <a:spcPts val="2000"/>
              </a:lnSpc>
            </a:pPr>
            <a:r>
              <a:rPr lang="en-US" altLang="zh-TW" sz="2400" dirty="0">
                <a:solidFill>
                  <a:srgbClr val="FF0000"/>
                </a:solidFill>
              </a:rPr>
              <a:t>Dot Operator </a:t>
            </a:r>
            <a:r>
              <a:rPr lang="en-US" altLang="zh-TW" sz="2400" dirty="0"/>
              <a:t>to access members</a:t>
            </a:r>
          </a:p>
          <a:p>
            <a:pPr lvl="1">
              <a:lnSpc>
                <a:spcPts val="2000"/>
              </a:lnSpc>
            </a:pP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account.balance</a:t>
            </a: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ts val="2000"/>
              </a:lnSpc>
            </a:pP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account.interestRate</a:t>
            </a: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ts val="2000"/>
              </a:lnSpc>
            </a:pP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account.term</a:t>
            </a: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TW" sz="2400" dirty="0"/>
              <a:t>Called </a:t>
            </a:r>
            <a:r>
              <a:rPr lang="en-US" altLang="zh-TW" sz="2400" dirty="0">
                <a:solidFill>
                  <a:srgbClr val="FF0000"/>
                </a:solidFill>
              </a:rPr>
              <a:t>"member variables"</a:t>
            </a:r>
          </a:p>
          <a:p>
            <a:pPr lvl="1">
              <a:lnSpc>
                <a:spcPts val="2000"/>
              </a:lnSpc>
            </a:pPr>
            <a:r>
              <a:rPr lang="en-US" altLang="zh-TW" sz="2000" dirty="0"/>
              <a:t>The "parts" of the structure variable</a:t>
            </a:r>
          </a:p>
          <a:p>
            <a:pPr lvl="1">
              <a:lnSpc>
                <a:spcPts val="2000"/>
              </a:lnSpc>
            </a:pPr>
            <a:r>
              <a:rPr lang="en-US" altLang="zh-TW" sz="2000" dirty="0"/>
              <a:t>Different structs can have same name member variables</a:t>
            </a:r>
          </a:p>
          <a:p>
            <a:pPr lvl="2">
              <a:lnSpc>
                <a:spcPts val="2000"/>
              </a:lnSpc>
            </a:pPr>
            <a:r>
              <a:rPr lang="en-US" altLang="zh-TW" sz="1800" dirty="0"/>
              <a:t>No conflicts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02827665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Declare and Access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3971158"/>
              </p:ext>
            </p:extLst>
          </p:nvPr>
        </p:nvGraphicFramePr>
        <p:xfrm>
          <a:off x="2709153" y="3505200"/>
          <a:ext cx="27432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25868956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198675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term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630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1004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6836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1008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582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100C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err="1">
                          <a:solidFill>
                            <a:schemeClr val="tx1"/>
                          </a:solidFill>
                        </a:rPr>
                        <a:t>interestRate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33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6552508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圓角矩形 4"/>
          <p:cNvSpPr/>
          <p:nvPr/>
        </p:nvSpPr>
        <p:spPr>
          <a:xfrm>
            <a:off x="842253" y="1219200"/>
            <a:ext cx="3924300" cy="1905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Account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TW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term;</a:t>
            </a:r>
            <a:br>
              <a:rPr lang="en-US" altLang="zh-TW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balance;</a:t>
            </a:r>
            <a:br>
              <a:rPr lang="en-US" altLang="zh-TW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zh-TW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interestRate</a:t>
            </a:r>
            <a:r>
              <a:rPr lang="en-US" altLang="zh-TW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zh-TW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直線單箭頭接點 10"/>
          <p:cNvCxnSpPr/>
          <p:nvPr/>
        </p:nvCxnSpPr>
        <p:spPr bwMode="auto">
          <a:xfrm flipH="1">
            <a:off x="5528554" y="3683540"/>
            <a:ext cx="56744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文字方塊 12"/>
          <p:cNvSpPr txBox="1"/>
          <p:nvPr/>
        </p:nvSpPr>
        <p:spPr>
          <a:xfrm>
            <a:off x="6096000" y="3505200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Account a;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998286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663551-E15C-4FA6-8A48-074A6ECE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</p:spPr>
        <p:txBody>
          <a:bodyPr/>
          <a:lstStyle/>
          <a:p>
            <a:r>
              <a:rPr lang="en-US" altLang="zh-TW" dirty="0"/>
              <a:t>Example:</a:t>
            </a:r>
            <a:r>
              <a:rPr lang="zh-TW" altLang="en-US" dirty="0"/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7566915-32ED-43ED-99D3-D58D07A98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38A9958E-2724-49B7-BA70-B5797EAB73A6}"/>
              </a:ext>
            </a:extLst>
          </p:cNvPr>
          <p:cNvSpPr txBox="1">
            <a:spLocks/>
          </p:cNvSpPr>
          <p:nvPr/>
        </p:nvSpPr>
        <p:spPr>
          <a:xfrm>
            <a:off x="381000" y="1219200"/>
            <a:ext cx="8534400" cy="48768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TW" altLang="en-US" sz="2400" kern="0" dirty="0">
                <a:ea typeface="標楷體" panose="03000509000000000000" pitchFamily="65" charset="-120"/>
              </a:rPr>
              <a:t>遊戲中位置的概念時常會用到。</a:t>
            </a:r>
            <a:endParaRPr lang="en-US" altLang="zh-TW" sz="2400" kern="0" dirty="0">
              <a:ea typeface="標楷體" panose="03000509000000000000" pitchFamily="65" charset="-120"/>
            </a:endParaRPr>
          </a:p>
          <a:p>
            <a:pPr lvl="1"/>
            <a:r>
              <a:rPr lang="zh-TW" altLang="en-US" sz="2000" kern="0" dirty="0">
                <a:ea typeface="標楷體" panose="03000509000000000000" pitchFamily="65" charset="-120"/>
              </a:rPr>
              <a:t>主角與生物在迷宮中移動。</a:t>
            </a:r>
            <a:endParaRPr lang="en-US" altLang="zh-TW" sz="2000" kern="0" dirty="0">
              <a:ea typeface="標楷體" panose="03000509000000000000" pitchFamily="65" charset="-120"/>
            </a:endParaRPr>
          </a:p>
          <a:p>
            <a:pPr lvl="1"/>
            <a:r>
              <a:rPr lang="zh-TW" altLang="en-US" sz="2000" kern="0" dirty="0">
                <a:ea typeface="標楷體" panose="03000509000000000000" pitchFamily="65" charset="-120"/>
              </a:rPr>
              <a:t>生成生物與機關時的擺放位置。</a:t>
            </a:r>
            <a:endParaRPr lang="en-US" altLang="zh-TW" sz="2000" kern="0" dirty="0">
              <a:ea typeface="標楷體" panose="03000509000000000000" pitchFamily="65" charset="-120"/>
            </a:endParaRPr>
          </a:p>
          <a:p>
            <a:pPr lvl="1"/>
            <a:r>
              <a:rPr lang="zh-TW" altLang="en-US" sz="2000" kern="0" dirty="0">
                <a:ea typeface="標楷體" panose="03000509000000000000" pitchFamily="65" charset="-120"/>
              </a:rPr>
              <a:t>判斷兩個物體間的距離。</a:t>
            </a:r>
            <a:endParaRPr lang="en-US" altLang="zh-TW" sz="1800" kern="0" dirty="0">
              <a:ea typeface="標楷體" panose="03000509000000000000" pitchFamily="65" charset="-120"/>
            </a:endParaRPr>
          </a:p>
          <a:p>
            <a:r>
              <a:rPr lang="zh-TW" altLang="en-US" sz="2400" kern="0" dirty="0">
                <a:ea typeface="標楷體" panose="03000509000000000000" pitchFamily="65" charset="-120"/>
              </a:rPr>
              <a:t>之前的範例中位置是用兩個整數表示，使用 </a:t>
            </a:r>
            <a:r>
              <a:rPr lang="en-US" altLang="zh-TW" sz="2400" kern="0" dirty="0">
                <a:ea typeface="標楷體" panose="03000509000000000000" pitchFamily="65" charset="-120"/>
              </a:rPr>
              <a:t>Position </a:t>
            </a:r>
            <a:r>
              <a:rPr lang="zh-TW" altLang="en-US" sz="2400" kern="0" dirty="0">
                <a:ea typeface="標楷體" panose="03000509000000000000" pitchFamily="65" charset="-120"/>
              </a:rPr>
              <a:t>結構使程式更具彈性與可讀性。</a:t>
            </a:r>
            <a:endParaRPr lang="en-US" altLang="zh-TW" sz="2400" kern="0" dirty="0">
              <a:ea typeface="標楷體" panose="03000509000000000000" pitchFamily="65" charset="-120"/>
            </a:endParaRPr>
          </a:p>
          <a:p>
            <a:pPr lvl="1"/>
            <a:r>
              <a:rPr lang="zh-TW" altLang="en-US" sz="2000" kern="0" dirty="0">
                <a:ea typeface="標楷體" panose="03000509000000000000" pitchFamily="65" charset="-120"/>
              </a:rPr>
              <a:t>簡化函式參數</a:t>
            </a:r>
            <a:endParaRPr lang="en-US" altLang="zh-TW" sz="2000" kern="0" dirty="0">
              <a:ea typeface="標楷體" panose="03000509000000000000" pitchFamily="65" charset="-120"/>
            </a:endParaRPr>
          </a:p>
          <a:p>
            <a:pPr lvl="2"/>
            <a:r>
              <a:rPr lang="en-US" altLang="zh-TW" sz="1400" kern="0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isPositionValid</a:t>
            </a:r>
            <a:r>
              <a:rPr lang="en-US" altLang="zh-TW" sz="1400" kern="0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</a:t>
            </a:r>
            <a:r>
              <a:rPr lang="en-US" altLang="zh-TW" sz="1400" kern="0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int</a:t>
            </a:r>
            <a:r>
              <a:rPr lang="en-US" altLang="zh-TW" sz="1400" kern="0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x, </a:t>
            </a:r>
            <a:r>
              <a:rPr lang="en-US" altLang="zh-TW" sz="1400" kern="0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int</a:t>
            </a:r>
            <a:r>
              <a:rPr lang="en-US" altLang="zh-TW" sz="1400" kern="0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y) =&gt; </a:t>
            </a:r>
            <a:r>
              <a:rPr lang="en-US" altLang="zh-TW" sz="1400" kern="0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isPositionValid</a:t>
            </a:r>
            <a:r>
              <a:rPr lang="en-US" altLang="zh-TW" sz="1400" kern="0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(Position </a:t>
            </a:r>
            <a:r>
              <a:rPr lang="en-US" altLang="zh-TW" sz="1400" kern="0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pos</a:t>
            </a:r>
            <a:r>
              <a:rPr lang="en-US" altLang="zh-TW" sz="1400" kern="0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zh-TW" altLang="en-US" sz="2000" kern="0" dirty="0">
                <a:ea typeface="標楷體" panose="03000509000000000000" pitchFamily="65" charset="-120"/>
              </a:rPr>
              <a:t>增加程式可讀性</a:t>
            </a:r>
            <a:endParaRPr lang="en-US" altLang="zh-TW" sz="2000" kern="0" dirty="0">
              <a:ea typeface="標楷體" panose="03000509000000000000" pitchFamily="65" charset="-120"/>
            </a:endParaRPr>
          </a:p>
          <a:p>
            <a:pPr lvl="2"/>
            <a:r>
              <a:rPr lang="en-US" altLang="zh-TW" sz="1400" kern="0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if(</a:t>
            </a:r>
            <a:r>
              <a:rPr lang="en-US" altLang="zh-TW" sz="1400" kern="0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trigger.x</a:t>
            </a:r>
            <a:r>
              <a:rPr lang="en-US" altLang="zh-TW" sz="1400" kern="0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== </a:t>
            </a:r>
            <a:r>
              <a:rPr lang="en-US" altLang="zh-TW" sz="1400" kern="0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hero.x</a:t>
            </a:r>
            <a:r>
              <a:rPr lang="en-US" altLang="zh-TW" sz="1400" kern="0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&amp;&amp; </a:t>
            </a:r>
            <a:r>
              <a:rPr lang="en-US" altLang="zh-TW" sz="1400" kern="0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trigger.y</a:t>
            </a:r>
            <a:r>
              <a:rPr lang="en-US" altLang="zh-TW" sz="1400" kern="0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== </a:t>
            </a:r>
            <a:r>
              <a:rPr lang="en-US" altLang="zh-TW" sz="1400" kern="0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hero.y</a:t>
            </a:r>
            <a:r>
              <a:rPr lang="en-US" altLang="zh-TW" sz="1400" kern="0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){……}</a:t>
            </a:r>
          </a:p>
          <a:p>
            <a:pPr lvl="2"/>
            <a:r>
              <a:rPr lang="en-US" altLang="zh-TW" sz="1400" kern="0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if(</a:t>
            </a:r>
            <a:r>
              <a:rPr lang="en-US" altLang="zh-TW" sz="1400" kern="0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trigger.position</a:t>
            </a:r>
            <a:r>
              <a:rPr lang="en-US" altLang="zh-TW" sz="1400" kern="0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== </a:t>
            </a:r>
            <a:r>
              <a:rPr lang="en-US" altLang="zh-TW" sz="1400" kern="0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hero.position</a:t>
            </a:r>
            <a:r>
              <a:rPr lang="en-US" altLang="zh-TW" sz="1400" kern="0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){……}</a:t>
            </a:r>
          </a:p>
          <a:p>
            <a:pPr lvl="2"/>
            <a:endParaRPr lang="zh-TW" altLang="en-US" sz="1600" kern="0" dirty="0"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1CFFA41-B9CC-45B5-8229-4390474C6A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34" t="6932" r="73862" b="68377"/>
          <a:stretch/>
        </p:blipFill>
        <p:spPr>
          <a:xfrm>
            <a:off x="6536066" y="5211825"/>
            <a:ext cx="779134" cy="84406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0156E93-8E99-4A07-AEA7-5D42C20DE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5251940"/>
            <a:ext cx="914400" cy="84406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ADC229D-853D-4906-ACF2-8B867513E408}"/>
              </a:ext>
            </a:extLst>
          </p:cNvPr>
          <p:cNvSpPr txBox="1"/>
          <p:nvPr/>
        </p:nvSpPr>
        <p:spPr>
          <a:xfrm>
            <a:off x="5527714" y="6077634"/>
            <a:ext cx="3352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主角、生物與其他遊戲物體都需要資訊紀錄在迷宮中的位置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871CBE5-1078-4F23-9FD2-CB898D176F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34" t="6932" r="73862" b="68377"/>
          <a:stretch/>
        </p:blipFill>
        <p:spPr>
          <a:xfrm>
            <a:off x="8081336" y="70339"/>
            <a:ext cx="779134" cy="84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5564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F2265F-F58A-422E-B5D0-AF88834A7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2711"/>
            <a:ext cx="8077200" cy="1068601"/>
          </a:xfrm>
        </p:spPr>
        <p:txBody>
          <a:bodyPr/>
          <a:lstStyle/>
          <a:p>
            <a:r>
              <a:rPr lang="en-US" altLang="zh-TW" dirty="0"/>
              <a:t>Example:</a:t>
            </a:r>
            <a:r>
              <a:rPr lang="zh-TW" altLang="en-US" dirty="0"/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76E041B-74C7-4A31-907A-D6580565A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8535FA2-148C-410F-8EA7-AC85117BD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709" y="1253653"/>
            <a:ext cx="3162300" cy="300641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05D75B7-7A06-4455-9AB3-6E36A9F97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260" y="1212225"/>
            <a:ext cx="3109934" cy="306643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C92D199-9364-47E7-962E-A5393717C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673" y="4406399"/>
            <a:ext cx="673869" cy="6858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7F4F6CF-BA3F-4586-99E8-F8A9F3570E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5759" y="4413431"/>
            <a:ext cx="735332" cy="67876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1DD73E0-6E67-40D0-8BA9-444C4AF1F8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1092" y="5003566"/>
            <a:ext cx="412849" cy="378713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DAD965AF-5DC8-4FE3-B62E-EF010A9FFEC7}"/>
              </a:ext>
            </a:extLst>
          </p:cNvPr>
          <p:cNvSpPr txBox="1"/>
          <p:nvPr/>
        </p:nvSpPr>
        <p:spPr>
          <a:xfrm>
            <a:off x="1155680" y="5345834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生物在主角身旁，並攻擊主角。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5DD0E388-6E6B-4673-9ADD-1C045638B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7239" y="5395619"/>
            <a:ext cx="673869" cy="6858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738431D-A852-452E-B7A4-5E9E7B59A8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3668" y="4260065"/>
            <a:ext cx="735332" cy="678767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31DFF85C-89DF-4F1F-BE71-2B1F7DAE020B}"/>
              </a:ext>
            </a:extLst>
          </p:cNvPr>
          <p:cNvSpPr txBox="1"/>
          <p:nvPr/>
        </p:nvSpPr>
        <p:spPr>
          <a:xfrm>
            <a:off x="1433881" y="4656315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(2, 4)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6B74FA2-16C0-4D69-A8FC-43DEF2AE8527}"/>
              </a:ext>
            </a:extLst>
          </p:cNvPr>
          <p:cNvSpPr txBox="1"/>
          <p:nvPr/>
        </p:nvSpPr>
        <p:spPr>
          <a:xfrm>
            <a:off x="3462097" y="471351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(3, 4)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E032451-776C-499C-9468-65260EA52353}"/>
              </a:ext>
            </a:extLst>
          </p:cNvPr>
          <p:cNvSpPr txBox="1"/>
          <p:nvPr/>
        </p:nvSpPr>
        <p:spPr>
          <a:xfrm>
            <a:off x="5047037" y="553050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(2, 4)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64A8A73-3742-4DA4-8FFA-B2310A73D68C}"/>
              </a:ext>
            </a:extLst>
          </p:cNvPr>
          <p:cNvSpPr txBox="1"/>
          <p:nvPr/>
        </p:nvSpPr>
        <p:spPr>
          <a:xfrm>
            <a:off x="7204500" y="449715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(3, 2)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740AC58-6F91-4113-9539-725EFD4317F3}"/>
              </a:ext>
            </a:extLst>
          </p:cNvPr>
          <p:cNvSpPr txBox="1"/>
          <p:nvPr/>
        </p:nvSpPr>
        <p:spPr>
          <a:xfrm>
            <a:off x="1103013" y="195709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EBFC6B8-9F27-4C1A-8D7E-565ADE8F10FB}"/>
              </a:ext>
            </a:extLst>
          </p:cNvPr>
          <p:cNvSpPr txBox="1"/>
          <p:nvPr/>
        </p:nvSpPr>
        <p:spPr>
          <a:xfrm>
            <a:off x="5385583" y="191607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122DD59-74F5-4AFA-B60A-F7E1F9BD7EFC}"/>
              </a:ext>
            </a:extLst>
          </p:cNvPr>
          <p:cNvSpPr txBox="1"/>
          <p:nvPr/>
        </p:nvSpPr>
        <p:spPr>
          <a:xfrm>
            <a:off x="4891326" y="6081419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生物與主角錯開，沒發生攻擊事件。</a:t>
            </a:r>
          </a:p>
        </p:txBody>
      </p:sp>
    </p:spTree>
    <p:extLst>
      <p:ext uri="{BB962C8B-B14F-4D97-AF65-F5344CB8AC3E}">
        <p14:creationId xmlns:p14="http://schemas.microsoft.com/office/powerpoint/2010/main" val="493991886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1004888" y="0"/>
            <a:ext cx="8139112" cy="1066800"/>
          </a:xfrm>
        </p:spPr>
        <p:txBody>
          <a:bodyPr/>
          <a:lstStyle/>
          <a:p>
            <a:pPr eaLnBrk="1" hangingPunct="1"/>
            <a:r>
              <a:rPr lang="en-US" dirty="0"/>
              <a:t>Structure Pitfall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z="2400" dirty="0">
                <a:solidFill>
                  <a:srgbClr val="FF0000"/>
                </a:solidFill>
              </a:rPr>
              <a:t>Semicolon</a:t>
            </a:r>
            <a:r>
              <a:rPr lang="en-US" sz="2400" dirty="0"/>
              <a:t> after structure definition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000" dirty="0">
                <a:solidFill>
                  <a:srgbClr val="FF0000"/>
                </a:solidFill>
              </a:rPr>
              <a:t>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MUST</a:t>
            </a:r>
            <a:r>
              <a:rPr lang="en-US" sz="2000" dirty="0"/>
              <a:t> exist:</a:t>
            </a:r>
            <a:br>
              <a:rPr lang="en-US" sz="2000" dirty="0"/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WeatherData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temperature;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windVelocity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r>
              <a:rPr lang="en-US" sz="2000" dirty="0">
                <a:sym typeface="Wingdings" pitchFamily="2" charset="2"/>
              </a:rPr>
              <a:t>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REQUIRED </a:t>
            </a:r>
            <a:r>
              <a:rPr lang="en-US" sz="2000" dirty="0"/>
              <a:t>semicolon!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000" dirty="0"/>
              <a:t>Required since you </a:t>
            </a:r>
            <a:r>
              <a:rPr lang="en-US" sz="2000" dirty="0">
                <a:solidFill>
                  <a:srgbClr val="FF0000"/>
                </a:solidFill>
              </a:rPr>
              <a:t>"can" declare</a:t>
            </a:r>
            <a:r>
              <a:rPr lang="en-US" sz="2000" dirty="0"/>
              <a:t> structure variables in this location</a:t>
            </a:r>
          </a:p>
        </p:txBody>
      </p:sp>
    </p:spTree>
    <p:extLst>
      <p:ext uri="{BB962C8B-B14F-4D97-AF65-F5344CB8AC3E}">
        <p14:creationId xmlns:p14="http://schemas.microsoft.com/office/powerpoint/2010/main" val="3406310080"/>
      </p:ext>
    </p:extLst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7200" cy="1066800"/>
          </a:xfrm>
        </p:spPr>
        <p:txBody>
          <a:bodyPr/>
          <a:lstStyle/>
          <a:p>
            <a:pPr eaLnBrk="1" hangingPunct="1"/>
            <a:r>
              <a:rPr lang="en-US" dirty="0"/>
              <a:t>Structure Assignments and Initializations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ts val="2000"/>
              </a:lnSpc>
              <a:spcBef>
                <a:spcPct val="50000"/>
              </a:spcBef>
            </a:pPr>
            <a:r>
              <a:rPr lang="en-US" sz="2400" dirty="0"/>
              <a:t>Given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structure</a:t>
            </a:r>
            <a:r>
              <a:rPr lang="en-US" sz="2400" dirty="0"/>
              <a:t> named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GameObject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ts val="2000"/>
              </a:lnSpc>
              <a:spcBef>
                <a:spcPct val="50000"/>
              </a:spcBef>
            </a:pPr>
            <a:r>
              <a:rPr lang="en-US" sz="2400" dirty="0"/>
              <a:t>Declare two structure variables:</a:t>
            </a:r>
            <a:br>
              <a:rPr lang="en-US" sz="2400" dirty="0"/>
            </a:b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GameObject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hero, creature;</a:t>
            </a:r>
          </a:p>
          <a:p>
            <a:pPr lvl="1" eaLnBrk="1" hangingPunct="1">
              <a:lnSpc>
                <a:spcPts val="2000"/>
              </a:lnSpc>
              <a:spcBef>
                <a:spcPct val="40000"/>
              </a:spcBef>
            </a:pPr>
            <a:r>
              <a:rPr lang="en-US" sz="2000" dirty="0"/>
              <a:t>Simple assignments are legal:</a:t>
            </a:r>
            <a:br>
              <a:rPr lang="en-US" sz="2000" dirty="0"/>
            </a:b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hero = creature;</a:t>
            </a:r>
          </a:p>
          <a:p>
            <a:pPr lvl="2" eaLnBrk="1" hangingPunct="1">
              <a:lnSpc>
                <a:spcPts val="2000"/>
              </a:lnSpc>
            </a:pPr>
            <a:r>
              <a:rPr lang="en-US" sz="1800" dirty="0"/>
              <a:t>Simply copies each member variable from hero into member variables from creature</a:t>
            </a:r>
          </a:p>
          <a:p>
            <a:pPr>
              <a:lnSpc>
                <a:spcPts val="2000"/>
              </a:lnSpc>
            </a:pPr>
            <a:r>
              <a:rPr lang="en-US" altLang="zh-TW" sz="2400" dirty="0"/>
              <a:t>Can initialize at declaration</a:t>
            </a:r>
          </a:p>
          <a:p>
            <a:pPr lvl="1">
              <a:lnSpc>
                <a:spcPts val="2000"/>
              </a:lnSpc>
            </a:pPr>
            <a:r>
              <a:rPr lang="en-US" altLang="zh-TW" sz="2000" dirty="0"/>
              <a:t>Example:</a:t>
            </a:r>
            <a:br>
              <a:rPr lang="en-US" altLang="zh-TW" sz="2400" dirty="0"/>
            </a:br>
            <a:r>
              <a:rPr lang="en-US" altLang="zh-TW" sz="2400" dirty="0"/>
              <a:t>	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struct Position</a:t>
            </a:r>
            <a:b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b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int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xPos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int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yPos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};</a:t>
            </a:r>
            <a:b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 </a:t>
            </a:r>
            <a:r>
              <a:rPr lang="en-US" altLang="zh-TW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heroPos</a:t>
            </a:r>
            <a:r>
              <a:rPr lang="en-US" altLang="zh-TW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{12, 31};</a:t>
            </a:r>
            <a:endParaRPr lang="en-US" altLang="zh-TW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ts val="2000"/>
              </a:lnSpc>
            </a:pPr>
            <a:r>
              <a:rPr lang="en-US" altLang="zh-TW" sz="2000" dirty="0"/>
              <a:t>Declaration provides initial data to two member variables</a:t>
            </a:r>
          </a:p>
          <a:p>
            <a:pPr>
              <a:lnSpc>
                <a:spcPts val="2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37056065"/>
      </p:ext>
    </p:extLst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7200" cy="1066800"/>
          </a:xfrm>
        </p:spPr>
        <p:txBody>
          <a:bodyPr/>
          <a:lstStyle/>
          <a:p>
            <a:pPr eaLnBrk="1" hangingPunct="1"/>
            <a:r>
              <a:rPr lang="en-US" sz="3600" dirty="0"/>
              <a:t>Structures as Function </a:t>
            </a:r>
            <a:r>
              <a:rPr lang="en-US" sz="3600" b="1" dirty="0">
                <a:solidFill>
                  <a:srgbClr val="FF0000"/>
                </a:solidFill>
              </a:rPr>
              <a:t>Arguments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Passed like any simple data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dirty="0">
                <a:ln w="22225">
                  <a:noFill/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Pass-by-value</a:t>
            </a:r>
            <a:endParaRPr 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sz="2000" b="1" dirty="0">
                <a:ln w="0"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Pass-by-reference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/>
              <a:t>Can also be </a:t>
            </a:r>
            <a:r>
              <a:rPr lang="en-US" sz="2400" b="1" dirty="0">
                <a:solidFill>
                  <a:srgbClr val="FF0000"/>
                </a:solidFill>
              </a:rPr>
              <a:t>returned</a:t>
            </a:r>
            <a:r>
              <a:rPr lang="en-US" sz="2400" dirty="0"/>
              <a:t> by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Return-type is structure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Return statement in function definition</a:t>
            </a:r>
            <a:br>
              <a:rPr lang="en-US" sz="2000" dirty="0"/>
            </a:br>
            <a:r>
              <a:rPr lang="en-US" sz="2000" dirty="0"/>
              <a:t>sends structure variable back to caller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685800" y="4267200"/>
            <a:ext cx="7239000" cy="1295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zh-TW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zh-TW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Coord</a:t>
            </a: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float x, y; } </a:t>
            </a:r>
            <a:r>
              <a:rPr kumimoji="0" lang="en-US" altLang="zh-TW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Coord</a:t>
            </a: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Coord</a:t>
            </a: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add(</a:t>
            </a:r>
            <a:r>
              <a:rPr kumimoji="0" lang="en-US" altLang="zh-TW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zh-TW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Coord</a:t>
            </a: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&amp;a, </a:t>
            </a:r>
            <a:r>
              <a:rPr kumimoji="0" lang="en-US" altLang="zh-TW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zh-TW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Coord</a:t>
            </a: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&amp;b){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 = {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a.x+b.x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a.y+b.y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kumimoji="0" lang="en-US" altLang="zh-TW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d;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zh-TW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425757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7200" cy="1066800"/>
          </a:xfrm>
        </p:spPr>
        <p:txBody>
          <a:bodyPr/>
          <a:lstStyle/>
          <a:p>
            <a:pPr eaLnBrk="1" hangingPunct="1"/>
            <a:r>
              <a:rPr lang="en-US" dirty="0"/>
              <a:t>Classes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ts val="2000"/>
              </a:lnSpc>
            </a:pPr>
            <a:r>
              <a:rPr lang="en-US" sz="2400" dirty="0"/>
              <a:t>Similar to structures in definition, declaration, and access.</a:t>
            </a:r>
          </a:p>
          <a:p>
            <a:pPr lvl="1" eaLnBrk="1" hangingPunct="1">
              <a:lnSpc>
                <a:spcPts val="2000"/>
              </a:lnSpc>
            </a:pPr>
            <a:r>
              <a:rPr lang="en-US" sz="2000" dirty="0"/>
              <a:t>Adds member </a:t>
            </a:r>
            <a:r>
              <a:rPr lang="en-US" sz="2000" dirty="0">
                <a:solidFill>
                  <a:srgbClr val="FF0000"/>
                </a:solidFill>
              </a:rPr>
              <a:t>FUNCTIONS</a:t>
            </a:r>
          </a:p>
          <a:p>
            <a:pPr lvl="1" eaLnBrk="1" hangingPunct="1">
              <a:lnSpc>
                <a:spcPts val="2000"/>
              </a:lnSpc>
            </a:pPr>
            <a:r>
              <a:rPr lang="en-US" sz="2000" dirty="0"/>
              <a:t>Not just member data</a:t>
            </a:r>
          </a:p>
          <a:p>
            <a:pPr eaLnBrk="1" hangingPunct="1">
              <a:lnSpc>
                <a:spcPts val="2000"/>
              </a:lnSpc>
              <a:spcBef>
                <a:spcPct val="50000"/>
              </a:spcBef>
            </a:pPr>
            <a:r>
              <a:rPr lang="en-US" sz="2400" dirty="0"/>
              <a:t>Integral to object-oriented programming</a:t>
            </a:r>
          </a:p>
          <a:p>
            <a:pPr lvl="1" eaLnBrk="1" hangingPunct="1">
              <a:lnSpc>
                <a:spcPts val="2000"/>
              </a:lnSpc>
            </a:pPr>
            <a:r>
              <a:rPr lang="en-US" sz="2000" dirty="0">
                <a:solidFill>
                  <a:srgbClr val="FF0000"/>
                </a:solidFill>
              </a:rPr>
              <a:t>Focus</a:t>
            </a:r>
            <a:r>
              <a:rPr lang="en-US" sz="2000" dirty="0"/>
              <a:t> on objects</a:t>
            </a:r>
          </a:p>
          <a:p>
            <a:pPr lvl="2" eaLnBrk="1" hangingPunct="1">
              <a:lnSpc>
                <a:spcPts val="2000"/>
              </a:lnSpc>
            </a:pPr>
            <a:r>
              <a:rPr lang="en-US" sz="1800" dirty="0"/>
              <a:t>Object: </a:t>
            </a:r>
            <a:r>
              <a:rPr lang="en-US" sz="1800" dirty="0">
                <a:solidFill>
                  <a:srgbClr val="FF0000"/>
                </a:solidFill>
              </a:rPr>
              <a:t>Contains data and operations</a:t>
            </a:r>
          </a:p>
          <a:p>
            <a:pPr lvl="2" eaLnBrk="1" hangingPunct="1">
              <a:lnSpc>
                <a:spcPts val="2000"/>
              </a:lnSpc>
            </a:pPr>
            <a:r>
              <a:rPr lang="en-US" sz="1800" dirty="0"/>
              <a:t>In C++, variables of class type are objects</a:t>
            </a:r>
          </a:p>
          <a:p>
            <a:pPr>
              <a:lnSpc>
                <a:spcPts val="2000"/>
              </a:lnSpc>
              <a:spcBef>
                <a:spcPct val="40000"/>
              </a:spcBef>
            </a:pPr>
            <a:r>
              <a:rPr lang="en-US" altLang="zh-TW" sz="2400" dirty="0"/>
              <a:t>Example:</a:t>
            </a:r>
            <a:br>
              <a:rPr lang="en-US" altLang="zh-TW" sz="2400" dirty="0"/>
            </a:br>
            <a:r>
              <a:rPr lang="en-US" altLang="zh-TW" sz="2400" dirty="0"/>
              <a:t>	</a:t>
            </a:r>
            <a:r>
              <a:rPr lang="en-US" altLang="zh-TW" sz="2000" b="1" dirty="0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Position {  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//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name of new class type</a:t>
            </a:r>
            <a:b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public:</a:t>
            </a:r>
            <a:b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Position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getPos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 // member function!</a:t>
            </a:r>
            <a:b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int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xPos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int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yPos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};</a:t>
            </a:r>
          </a:p>
          <a:p>
            <a:pPr>
              <a:lnSpc>
                <a:spcPts val="2000"/>
              </a:lnSpc>
              <a:spcBef>
                <a:spcPct val="40000"/>
              </a:spcBef>
            </a:pPr>
            <a:r>
              <a:rPr lang="en-US" altLang="zh-TW" sz="2400" dirty="0"/>
              <a:t>Notice only member function’s prototype</a:t>
            </a:r>
          </a:p>
          <a:p>
            <a:pPr lvl="1">
              <a:lnSpc>
                <a:spcPts val="2000"/>
              </a:lnSpc>
            </a:pPr>
            <a:r>
              <a:rPr lang="en-US" altLang="zh-TW" sz="2000" dirty="0"/>
              <a:t>Function’s implementation is elsewhere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43549581"/>
      </p:ext>
    </p:extLst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</p:spPr>
        <p:txBody>
          <a:bodyPr/>
          <a:lstStyle/>
          <a:p>
            <a:r>
              <a:rPr lang="en-US" altLang="zh-TW" sz="3200" b="1" dirty="0"/>
              <a:t>Display 6.3</a:t>
            </a:r>
            <a:r>
              <a:rPr lang="en-US" altLang="zh-TW" sz="3200" dirty="0"/>
              <a:t>  Class With a Member Function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arenR"/>
            </a:pPr>
            <a:endParaRPr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DayOfYear</a:t>
            </a:r>
            <a:endParaRPr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endParaRPr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zh-T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month;</a:t>
            </a:r>
            <a:endParaRPr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zh-T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day;</a:t>
            </a:r>
            <a:endParaRPr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zh-T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  <a:endParaRPr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arenR"/>
            </a:pPr>
            <a:endParaRPr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876353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983BA-C16F-44B2-A387-C33A506C3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1"/>
            <a:ext cx="8077200" cy="106453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想一想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7E4F5A-4321-4341-87A2-45E56E0FB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>
                <a:ea typeface="標楷體" panose="03000509000000000000" pitchFamily="65" charset="-120"/>
              </a:rPr>
              <a:t>遊戲裡有多少物件需要實作？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r>
              <a:rPr lang="zh-TW" altLang="en-US" sz="2400" dirty="0">
                <a:ea typeface="標楷體" panose="03000509000000000000" pitchFamily="65" charset="-120"/>
              </a:rPr>
              <a:t>那些又會與其他物件互動？</a:t>
            </a:r>
            <a:endParaRPr lang="en-US" altLang="zh-TW" sz="2400" dirty="0"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AAF5C3-D0C1-4189-B8B4-950978796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" name="Picture 2" descr="https://i2.kknews.cc/large/101900032656dbbd5ed9">
            <a:extLst>
              <a:ext uri="{FF2B5EF4-FFF2-40B4-BE49-F238E27FC236}">
                <a16:creationId xmlns:a16="http://schemas.microsoft.com/office/drawing/2014/main" id="{7C1818D9-8332-4C0C-BC0A-C4E978BAED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41" b="11818"/>
          <a:stretch/>
        </p:blipFill>
        <p:spPr bwMode="auto">
          <a:xfrm>
            <a:off x="5257054" y="1230571"/>
            <a:ext cx="3352798" cy="5247347"/>
          </a:xfrm>
          <a:prstGeom prst="rect">
            <a:avLst/>
          </a:prstGeom>
          <a:noFill/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05EC6D8-3AFF-4525-BC5C-B3FED0A936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4" t="6932" r="73862" b="68377"/>
          <a:stretch/>
        </p:blipFill>
        <p:spPr>
          <a:xfrm>
            <a:off x="1005610" y="3392424"/>
            <a:ext cx="779134" cy="84406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19591BE-71BE-4A50-89CC-563EE8E53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8609" y="3399771"/>
            <a:ext cx="914400" cy="84406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6FF7429-F429-4398-8823-36B0EC8068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6874" y="3392424"/>
            <a:ext cx="920145" cy="84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937075"/>
      </p:ext>
    </p:extLst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19200"/>
            <a:ext cx="4800600" cy="5638800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altLang="zh-TW" sz="1200" dirty="0">
                <a:effectLst>
                  <a:glow rad="127000">
                    <a:schemeClr val="bg1"/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sz="1200" dirty="0" err="1">
                <a:effectLst>
                  <a:glow rad="127000">
                    <a:schemeClr val="bg1"/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DayOfYear</a:t>
            </a:r>
            <a:r>
              <a:rPr lang="en-US" altLang="zh-TW" sz="12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sz="1200" dirty="0">
                <a:effectLst>
                  <a:glow rad="127000">
                    <a:schemeClr val="bg1"/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output( )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switch (month)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case 1: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"January "; break;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case 2: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"February "; break;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case 3: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"March "; break;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case 4: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"April "; break;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case 5: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"May "; break;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case 6: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"June "; break;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case 7: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"July "; break;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case 8: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"August "; break;</a:t>
            </a: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4267200" y="1219200"/>
            <a:ext cx="4724400" cy="5562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spcAft>
                <a:spcPts val="0"/>
              </a:spcAft>
              <a:buFont typeface="+mj-lt"/>
              <a:buAutoNum type="arabicParenR" startAt="21"/>
            </a:pP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case 9: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arenR" startAt="21"/>
            </a:pP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"September ";  	      break;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arenR" startAt="21"/>
            </a:pP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case 10: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arenR" startAt="21"/>
            </a:pP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"October ";  	       break;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arenR" startAt="21"/>
            </a:pP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case 11: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arenR" startAt="21"/>
            </a:pP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"November "; 	       break;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arenR" startAt="21"/>
            </a:pP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case 12: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arenR" startAt="21"/>
            </a:pP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"December "; 	       break;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arenR" startAt="21"/>
            </a:pP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default: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arenR" startAt="21"/>
            </a:pP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"Error in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DayOfYear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::output. Contact software vendor.";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arenR" startAt="21"/>
            </a:pP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arenR" startAt="21"/>
            </a:pPr>
            <a:endParaRPr lang="en-US" altLang="zh-TW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 fontAlgn="auto">
              <a:spcAft>
                <a:spcPts val="0"/>
              </a:spcAft>
              <a:buFont typeface="+mj-lt"/>
              <a:buAutoNum type="arabicParenR" startAt="21"/>
            </a:pP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day;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arenR" startAt="21"/>
            </a:pP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D8BE0A00-51CB-4739-8F0A-1793E6F33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</p:spPr>
        <p:txBody>
          <a:bodyPr/>
          <a:lstStyle/>
          <a:p>
            <a:r>
              <a:rPr lang="en-US" altLang="zh-TW" sz="3200" b="1" dirty="0"/>
              <a:t>Display 6.3</a:t>
            </a:r>
            <a:r>
              <a:rPr lang="en-US" altLang="zh-TW" sz="3200" dirty="0"/>
              <a:t>  Class With a Member Function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30658058"/>
      </p:ext>
    </p:extLst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7200" cy="1066800"/>
          </a:xfrm>
        </p:spPr>
        <p:txBody>
          <a:bodyPr/>
          <a:lstStyle/>
          <a:p>
            <a:pPr eaLnBrk="1" hangingPunct="1"/>
            <a:r>
              <a:rPr lang="en-US" dirty="0"/>
              <a:t>Declaring and Access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534400" cy="5486400"/>
          </a:xfrm>
        </p:spPr>
        <p:txBody>
          <a:bodyPr>
            <a:normAutofit/>
          </a:bodyPr>
          <a:lstStyle/>
          <a:p>
            <a:pPr eaLnBrk="1" hangingPunct="1">
              <a:lnSpc>
                <a:spcPts val="2000"/>
              </a:lnSpc>
            </a:pPr>
            <a:r>
              <a:rPr lang="en-US" sz="2400" dirty="0"/>
              <a:t>Declared the same as all variables</a:t>
            </a:r>
          </a:p>
          <a:p>
            <a:pPr lvl="1" eaLnBrk="1" hangingPunct="1">
              <a:lnSpc>
                <a:spcPts val="2000"/>
              </a:lnSpc>
            </a:pPr>
            <a:r>
              <a:rPr lang="en-US" sz="2000" dirty="0"/>
              <a:t>Predefined types, structure types</a:t>
            </a:r>
          </a:p>
          <a:p>
            <a:pPr eaLnBrk="1" hangingPunct="1">
              <a:lnSpc>
                <a:spcPts val="2000"/>
              </a:lnSpc>
              <a:spcBef>
                <a:spcPct val="40000"/>
              </a:spcBef>
            </a:pPr>
            <a:r>
              <a:rPr lang="en-US" sz="2400" dirty="0"/>
              <a:t>Example: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DayOfYear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today, birthday;</a:t>
            </a:r>
          </a:p>
          <a:p>
            <a:pPr lvl="2" eaLnBrk="1" hangingPunct="1">
              <a:lnSpc>
                <a:spcPts val="2000"/>
              </a:lnSpc>
            </a:pPr>
            <a:r>
              <a:rPr lang="en-US" sz="1800" dirty="0"/>
              <a:t>Declares two objects of class type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DayOfYear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ts val="2000"/>
              </a:lnSpc>
              <a:spcBef>
                <a:spcPct val="40000"/>
              </a:spcBef>
            </a:pPr>
            <a:r>
              <a:rPr lang="en-US" sz="2400" dirty="0"/>
              <a:t>Objects include:</a:t>
            </a:r>
          </a:p>
          <a:p>
            <a:pPr lvl="1" eaLnBrk="1" hangingPunct="1">
              <a:lnSpc>
                <a:spcPts val="2000"/>
              </a:lnSpc>
            </a:pPr>
            <a:r>
              <a:rPr lang="en-US" sz="2000" dirty="0"/>
              <a:t>Data</a:t>
            </a:r>
          </a:p>
          <a:p>
            <a:pPr lvl="2" eaLnBrk="1" hangingPunct="1">
              <a:lnSpc>
                <a:spcPts val="2000"/>
              </a:lnSpc>
            </a:pPr>
            <a:r>
              <a:rPr lang="en-US" sz="1800" dirty="0"/>
              <a:t>Members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month, day</a:t>
            </a:r>
          </a:p>
          <a:p>
            <a:pPr lvl="1" eaLnBrk="1" hangingPunct="1">
              <a:lnSpc>
                <a:spcPts val="2000"/>
              </a:lnSpc>
            </a:pPr>
            <a:r>
              <a:rPr lang="en-US" sz="2000" dirty="0"/>
              <a:t>Operations (member functions)</a:t>
            </a:r>
          </a:p>
          <a:p>
            <a:pPr lvl="2" eaLnBrk="1" hangingPunct="1">
              <a:lnSpc>
                <a:spcPts val="2000"/>
              </a:lnSpc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output()</a:t>
            </a:r>
          </a:p>
          <a:p>
            <a:pPr>
              <a:lnSpc>
                <a:spcPts val="2000"/>
              </a:lnSpc>
            </a:pPr>
            <a:r>
              <a:rPr lang="en-US" altLang="zh-TW" sz="2400" dirty="0"/>
              <a:t>Members accessed same as structures</a:t>
            </a:r>
          </a:p>
          <a:p>
            <a:pPr>
              <a:lnSpc>
                <a:spcPts val="2000"/>
              </a:lnSpc>
            </a:pPr>
            <a:r>
              <a:rPr lang="en-US" altLang="zh-TW" sz="2400" dirty="0"/>
              <a:t>Example:</a:t>
            </a:r>
            <a:br>
              <a:rPr lang="en-US" altLang="zh-TW" sz="2400" dirty="0"/>
            </a:br>
            <a:r>
              <a:rPr lang="en-US" altLang="zh-TW" sz="2400" dirty="0"/>
              <a:t>	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today.month</a:t>
            </a:r>
            <a:b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today.day</a:t>
            </a:r>
            <a:r>
              <a:rPr lang="en-US" altLang="zh-TW" sz="2400" dirty="0"/>
              <a:t>	</a:t>
            </a:r>
          </a:p>
          <a:p>
            <a:pPr lvl="1">
              <a:lnSpc>
                <a:spcPts val="2000"/>
              </a:lnSpc>
            </a:pPr>
            <a:r>
              <a:rPr lang="en-US" altLang="zh-TW" sz="2000" dirty="0"/>
              <a:t>And to access member function:</a:t>
            </a:r>
            <a:br>
              <a:rPr lang="en-US" altLang="zh-TW" sz="2000" dirty="0"/>
            </a:b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today.output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 </a:t>
            </a:r>
            <a:r>
              <a:rPr lang="en-US" altLang="zh-TW" sz="2000" dirty="0">
                <a:sym typeface="Wingdings" pitchFamily="2" charset="2"/>
              </a:rPr>
              <a:t></a:t>
            </a:r>
            <a:r>
              <a:rPr lang="en-US" altLang="zh-TW" sz="2000" dirty="0"/>
              <a:t> Invokes member function</a:t>
            </a:r>
          </a:p>
        </p:txBody>
      </p:sp>
    </p:spTree>
    <p:extLst>
      <p:ext uri="{BB962C8B-B14F-4D97-AF65-F5344CB8AC3E}">
        <p14:creationId xmlns:p14="http://schemas.microsoft.com/office/powerpoint/2010/main" val="1440480022"/>
      </p:ext>
    </p:extLst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7200" cy="1066800"/>
          </a:xfrm>
        </p:spPr>
        <p:txBody>
          <a:bodyPr/>
          <a:lstStyle/>
          <a:p>
            <a:pPr eaLnBrk="1" hangingPunct="1"/>
            <a:r>
              <a:rPr lang="en-US" dirty="0"/>
              <a:t>Class Member Functions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ts val="2000"/>
              </a:lnSpc>
            </a:pPr>
            <a:r>
              <a:rPr lang="en-US" sz="2400" dirty="0"/>
              <a:t>Must </a:t>
            </a:r>
            <a:r>
              <a:rPr lang="en-US" sz="2400" dirty="0">
                <a:solidFill>
                  <a:srgbClr val="FF0000"/>
                </a:solidFill>
              </a:rPr>
              <a:t>define</a:t>
            </a:r>
            <a:r>
              <a:rPr lang="en-US" sz="2400" dirty="0"/>
              <a:t> or "</a:t>
            </a:r>
            <a:r>
              <a:rPr lang="en-US" sz="2400" dirty="0">
                <a:solidFill>
                  <a:srgbClr val="FF0000"/>
                </a:solidFill>
              </a:rPr>
              <a:t>implement</a:t>
            </a:r>
            <a:r>
              <a:rPr lang="en-US" sz="2400" dirty="0"/>
              <a:t>" class member functions</a:t>
            </a:r>
          </a:p>
          <a:p>
            <a:pPr eaLnBrk="1" hangingPunct="1">
              <a:lnSpc>
                <a:spcPts val="2000"/>
              </a:lnSpc>
            </a:pPr>
            <a:r>
              <a:rPr lang="en-US" sz="2400" dirty="0">
                <a:solidFill>
                  <a:srgbClr val="FF0000"/>
                </a:solidFill>
              </a:rPr>
              <a:t>Like</a:t>
            </a:r>
            <a:r>
              <a:rPr lang="en-US" sz="2400" dirty="0"/>
              <a:t> other function definitions</a:t>
            </a:r>
          </a:p>
          <a:p>
            <a:pPr lvl="1" eaLnBrk="1" hangingPunct="1">
              <a:lnSpc>
                <a:spcPts val="2000"/>
              </a:lnSpc>
            </a:pPr>
            <a:r>
              <a:rPr lang="en-US" sz="2000" dirty="0"/>
              <a:t>Can be after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sz="2000" dirty="0"/>
              <a:t>definition</a:t>
            </a:r>
          </a:p>
          <a:p>
            <a:pPr lvl="1" eaLnBrk="1" hangingPunct="1">
              <a:lnSpc>
                <a:spcPts val="2000"/>
              </a:lnSpc>
            </a:pPr>
            <a:r>
              <a:rPr lang="en-US" sz="2000" dirty="0"/>
              <a:t>Must specify class:</a:t>
            </a:r>
            <a:r>
              <a:rPr lang="zh-TW" altLang="en-US" sz="2000" dirty="0"/>
              <a:t>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Position::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getPos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(){…}</a:t>
            </a:r>
          </a:p>
          <a:p>
            <a:pPr lvl="2" eaLnBrk="1" hangingPunct="1">
              <a:lnSpc>
                <a:spcPts val="2000"/>
              </a:lnSpc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800" dirty="0"/>
              <a:t> is scope resolution operator</a:t>
            </a:r>
          </a:p>
          <a:p>
            <a:pPr lvl="2" eaLnBrk="1" hangingPunct="1">
              <a:lnSpc>
                <a:spcPts val="2000"/>
              </a:lnSpc>
            </a:pPr>
            <a:r>
              <a:rPr lang="en-US" sz="1800" dirty="0"/>
              <a:t>Instructs compiler "what class" member is from</a:t>
            </a:r>
          </a:p>
          <a:p>
            <a:pPr lvl="2">
              <a:lnSpc>
                <a:spcPts val="2000"/>
              </a:lnSpc>
            </a:pPr>
            <a:r>
              <a:rPr lang="en-US" sz="1800" dirty="0"/>
              <a:t>Item before 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800" dirty="0"/>
              <a:t> called </a:t>
            </a:r>
            <a:r>
              <a:rPr lang="en-US" sz="1800" dirty="0">
                <a:solidFill>
                  <a:srgbClr val="FF0000"/>
                </a:solidFill>
              </a:rPr>
              <a:t>type qualifier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TW" sz="2400" dirty="0"/>
              <a:t>Refers to member data of class</a:t>
            </a:r>
          </a:p>
          <a:p>
            <a:pPr lvl="1">
              <a:lnSpc>
                <a:spcPts val="2000"/>
              </a:lnSpc>
            </a:pPr>
            <a:r>
              <a:rPr lang="en-US" altLang="zh-TW" sz="2000" dirty="0"/>
              <a:t>No qualifiers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TW" sz="2400" dirty="0"/>
              <a:t>Function </a:t>
            </a:r>
            <a:r>
              <a:rPr lang="en-US" altLang="zh-TW" sz="2400" dirty="0">
                <a:solidFill>
                  <a:srgbClr val="FF0000"/>
                </a:solidFill>
              </a:rPr>
              <a:t>used for all objects of the class</a:t>
            </a:r>
          </a:p>
          <a:p>
            <a:pPr lvl="1">
              <a:lnSpc>
                <a:spcPts val="2000"/>
              </a:lnSpc>
            </a:pPr>
            <a:r>
              <a:rPr lang="en-US" altLang="zh-TW" sz="2000" dirty="0"/>
              <a:t>Will refer to "that object’s" data when invoked</a:t>
            </a:r>
          </a:p>
          <a:p>
            <a:pPr lvl="1">
              <a:lnSpc>
                <a:spcPts val="2000"/>
              </a:lnSpc>
            </a:pPr>
            <a:r>
              <a:rPr lang="en-US" altLang="zh-TW" sz="2000" dirty="0"/>
              <a:t>Example:</a:t>
            </a:r>
            <a:br>
              <a:rPr lang="en-US" altLang="zh-TW" sz="2000" dirty="0"/>
            </a:b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heroPos.getPos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2">
              <a:lnSpc>
                <a:spcPts val="2000"/>
              </a:lnSpc>
            </a:pPr>
            <a:r>
              <a:rPr lang="en-US" altLang="zh-TW" sz="1800" dirty="0"/>
              <a:t>Displays data of 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heroPos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251245"/>
      </p:ext>
    </p:extLst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Class Member Functions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376136" y="1981200"/>
            <a:ext cx="8534400" cy="3276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altLang="zh-TW" sz="1200" b="1" dirty="0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Vector    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//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name of new class type</a:t>
            </a:r>
            <a:b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eaLnBrk="0" hangingPunct="0"/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Vector(float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=0, float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ry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=0); // </a:t>
            </a: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建構子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(Constructor)</a:t>
            </a:r>
          </a:p>
          <a:p>
            <a:pPr eaLnBrk="0" hangingPunct="0"/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add(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Vector &amp;r);      // member function!</a:t>
            </a:r>
          </a:p>
          <a:p>
            <a:pPr eaLnBrk="0" hangingPunct="0"/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inline Vector added(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Vector &amp;r) {return Vector(_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x+r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._x, _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y+r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._y);}</a:t>
            </a:r>
            <a:b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float _x;</a:t>
            </a:r>
            <a:b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float _y;</a:t>
            </a:r>
            <a:b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eaLnBrk="0" hangingPunct="0"/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Vector::Vector(float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float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ry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eaLnBrk="0" hangingPunct="0"/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_x=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_y=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ry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0" hangingPunct="0"/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0" hangingPunct="0"/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Vector::add(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Vector &amp;r){</a:t>
            </a:r>
          </a:p>
          <a:p>
            <a:pPr eaLnBrk="0" hangingPunct="0"/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this-&gt;_x</a:t>
            </a: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r._x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0" hangingPunct="0"/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this-&gt;_y</a:t>
            </a: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r._y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0" hangingPunct="0"/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TW" sz="1200" dirty="0"/>
          </a:p>
          <a:p>
            <a:pPr eaLnBrk="0" hangingPunct="0"/>
            <a:endParaRPr lang="en-US" altLang="zh-TW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29688961"/>
      </p:ext>
    </p:extLst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Class Member Functions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376136" y="1828801"/>
            <a:ext cx="8534400" cy="18831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vector.h</a:t>
            </a:r>
            <a:endParaRPr lang="en-US" altLang="zh-TW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/>
            <a:r>
              <a:rPr lang="en-US" altLang="zh-TW" sz="1200" b="1" dirty="0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Vector    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//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name of new class type</a:t>
            </a:r>
            <a:b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eaLnBrk="0" hangingPunct="0"/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Vector(float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=0, float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ry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=0); // </a:t>
            </a: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建構子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(Constructor)</a:t>
            </a:r>
          </a:p>
          <a:p>
            <a:pPr eaLnBrk="0" hangingPunct="0"/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add(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Vector &amp;r);      // member function!</a:t>
            </a:r>
          </a:p>
          <a:p>
            <a:pPr eaLnBrk="0" hangingPunct="0"/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 added(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Vector &amp;r);</a:t>
            </a:r>
            <a:b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float _x;</a:t>
            </a:r>
            <a:b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float _y;</a:t>
            </a:r>
            <a:b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76136" y="3810000"/>
            <a:ext cx="8534400" cy="2286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vector.cpp</a:t>
            </a:r>
            <a:endParaRPr lang="en-US" altLang="zh-TW" sz="1200" b="1" dirty="0">
              <a:solidFill>
                <a:srgbClr val="FF0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/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“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vector.h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eaLnBrk="0" hangingPunct="0"/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Vector::Vector(float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float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ry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eaLnBrk="0" hangingPunct="0"/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_x=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_y=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ry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0" hangingPunct="0"/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0" hangingPunct="0"/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Vector::add(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Vector &amp;r){</a:t>
            </a:r>
          </a:p>
          <a:p>
            <a:pPr eaLnBrk="0" hangingPunct="0"/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this-&gt;_x</a:t>
            </a: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r._x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0" hangingPunct="0"/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this-&gt;_y</a:t>
            </a: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r._y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0" hangingPunct="0"/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0" hangingPunct="0"/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Vector Vector::added(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Vector &amp;r){</a:t>
            </a:r>
          </a:p>
          <a:p>
            <a:pPr eaLnBrk="0" hangingPunct="0"/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Vector(_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x+r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._x, _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y+r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._y);</a:t>
            </a:r>
          </a:p>
          <a:p>
            <a:pPr eaLnBrk="0" hangingPunct="0"/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06456092"/>
      </p:ext>
    </p:extLst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22CAB0-A496-4D4D-9C98-1CBC31F38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"/>
            <a:ext cx="8077200" cy="1080670"/>
          </a:xfrm>
        </p:spPr>
        <p:txBody>
          <a:bodyPr/>
          <a:lstStyle/>
          <a:p>
            <a:r>
              <a:rPr lang="en-US" altLang="zh-TW" dirty="0"/>
              <a:t>Example:</a:t>
            </a:r>
            <a:r>
              <a:rPr lang="zh-TW" altLang="en-US" dirty="0"/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Creature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DB3FB9-A6F7-41A3-AAE6-231954A97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9200"/>
            <a:ext cx="8534400" cy="1828800"/>
          </a:xfrm>
        </p:spPr>
        <p:txBody>
          <a:bodyPr/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生物在迷宮中有各式各樣的行為。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移動、偵測主角、攻擊主角、死亡、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…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要具備上述的行為，生物需要具有多個參數紀錄狀態。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位置、攻擊力、偵測範圍、生命、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…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BC6F45-2333-4733-8413-F2B555E6E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2CF85F8-AB1B-4A8F-84E3-F5AF547A0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731522"/>
            <a:ext cx="735332" cy="67876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5C11141-02ED-4A23-A077-A8A5AB7E31B5}"/>
              </a:ext>
            </a:extLst>
          </p:cNvPr>
          <p:cNvSpPr txBox="1"/>
          <p:nvPr/>
        </p:nvSpPr>
        <p:spPr>
          <a:xfrm>
            <a:off x="1532659" y="3202864"/>
            <a:ext cx="73486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移動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257CE7D-55B9-4884-8D45-3E1009AC1E1F}"/>
              </a:ext>
            </a:extLst>
          </p:cNvPr>
          <p:cNvSpPr txBox="1"/>
          <p:nvPr/>
        </p:nvSpPr>
        <p:spPr>
          <a:xfrm>
            <a:off x="604693" y="4100985"/>
            <a:ext cx="1147907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偵測主角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3565719-EECB-47ED-B03D-7910F3CC3ABE}"/>
              </a:ext>
            </a:extLst>
          </p:cNvPr>
          <p:cNvSpPr txBox="1"/>
          <p:nvPr/>
        </p:nvSpPr>
        <p:spPr>
          <a:xfrm>
            <a:off x="1663066" y="4708148"/>
            <a:ext cx="73486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攻擊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389E496-4388-4A4B-8462-CE6E12059907}"/>
              </a:ext>
            </a:extLst>
          </p:cNvPr>
          <p:cNvSpPr txBox="1"/>
          <p:nvPr/>
        </p:nvSpPr>
        <p:spPr>
          <a:xfrm>
            <a:off x="3124200" y="3193504"/>
            <a:ext cx="73486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死亡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A4B2A9A-16D1-4169-9978-82BD3FE12828}"/>
              </a:ext>
            </a:extLst>
          </p:cNvPr>
          <p:cNvSpPr txBox="1"/>
          <p:nvPr/>
        </p:nvSpPr>
        <p:spPr>
          <a:xfrm>
            <a:off x="3657600" y="4040958"/>
            <a:ext cx="114790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使用技能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41A0198-F2B8-4BB6-8CCF-4E2DCFFEE24B}"/>
              </a:ext>
            </a:extLst>
          </p:cNvPr>
          <p:cNvSpPr txBox="1"/>
          <p:nvPr/>
        </p:nvSpPr>
        <p:spPr>
          <a:xfrm>
            <a:off x="3124200" y="4703746"/>
            <a:ext cx="73486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……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B9D5B30-9B92-4F41-9F64-23E49C647607}"/>
              </a:ext>
            </a:extLst>
          </p:cNvPr>
          <p:cNvSpPr txBox="1"/>
          <p:nvPr/>
        </p:nvSpPr>
        <p:spPr>
          <a:xfrm>
            <a:off x="1371600" y="5140109"/>
            <a:ext cx="2716068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生物類別在遊戲中，會執行各種行為，威脅玩家。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9A48C34-C655-4928-A482-C8A075A78B72}"/>
              </a:ext>
            </a:extLst>
          </p:cNvPr>
          <p:cNvSpPr txBox="1"/>
          <p:nvPr/>
        </p:nvSpPr>
        <p:spPr>
          <a:xfrm>
            <a:off x="5720996" y="323928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在玩家隔壁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13FCA1EE-1F3F-4177-9EFD-C788FAD81D6F}"/>
              </a:ext>
            </a:extLst>
          </p:cNvPr>
          <p:cNvCxnSpPr>
            <a:cxnSpLocks/>
          </p:cNvCxnSpPr>
          <p:nvPr/>
        </p:nvCxnSpPr>
        <p:spPr>
          <a:xfrm flipV="1">
            <a:off x="6366981" y="3338243"/>
            <a:ext cx="904875" cy="54074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174B48A-5E2D-4603-A0B0-F114642F6F95}"/>
              </a:ext>
            </a:extLst>
          </p:cNvPr>
          <p:cNvSpPr txBox="1"/>
          <p:nvPr/>
        </p:nvSpPr>
        <p:spPr>
          <a:xfrm>
            <a:off x="7498406" y="27469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攻擊玩家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4C1E9A4B-99DD-41B7-8166-A83B2C7F4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208" y="3928596"/>
            <a:ext cx="839746" cy="775150"/>
          </a:xfrm>
          <a:prstGeom prst="rect">
            <a:avLst/>
          </a:prstGeom>
        </p:spPr>
      </p:pic>
      <p:grpSp>
        <p:nvGrpSpPr>
          <p:cNvPr id="17" name="群組 16">
            <a:extLst>
              <a:ext uri="{FF2B5EF4-FFF2-40B4-BE49-F238E27FC236}">
                <a16:creationId xmlns:a16="http://schemas.microsoft.com/office/drawing/2014/main" id="{BBA33B7D-97D9-4E2B-84B1-EE5F8629315C}"/>
              </a:ext>
            </a:extLst>
          </p:cNvPr>
          <p:cNvGrpSpPr/>
          <p:nvPr/>
        </p:nvGrpSpPr>
        <p:grpSpPr>
          <a:xfrm>
            <a:off x="7426349" y="3116246"/>
            <a:ext cx="1252109" cy="417071"/>
            <a:chOff x="7409447" y="3192450"/>
            <a:chExt cx="1252109" cy="417071"/>
          </a:xfrm>
        </p:grpSpPr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6BB810B6-A9D5-4DB2-B47F-8B4332397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51741" y="3192450"/>
              <a:ext cx="409815" cy="417071"/>
            </a:xfrm>
            <a:prstGeom prst="rect">
              <a:avLst/>
            </a:prstGeom>
          </p:spPr>
        </p:pic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BBE8FE3D-1C9D-48EC-AE17-447030ECF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09447" y="3196727"/>
              <a:ext cx="447194" cy="412794"/>
            </a:xfrm>
            <a:prstGeom prst="rect">
              <a:avLst/>
            </a:prstGeom>
          </p:spPr>
        </p:pic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B7D6C880-302A-4E3A-A5AA-006493EA13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10500" y="3196727"/>
              <a:ext cx="450003" cy="412794"/>
            </a:xfrm>
            <a:prstGeom prst="rect">
              <a:avLst/>
            </a:prstGeom>
          </p:spPr>
        </p:pic>
      </p:grp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DABD43FA-4204-4CF1-8E9A-3B019CF5B0C1}"/>
              </a:ext>
            </a:extLst>
          </p:cNvPr>
          <p:cNvCxnSpPr>
            <a:cxnSpLocks/>
          </p:cNvCxnSpPr>
          <p:nvPr/>
        </p:nvCxnSpPr>
        <p:spPr>
          <a:xfrm>
            <a:off x="6467467" y="4412389"/>
            <a:ext cx="82867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圖片 21">
            <a:extLst>
              <a:ext uri="{FF2B5EF4-FFF2-40B4-BE49-F238E27FC236}">
                <a16:creationId xmlns:a16="http://schemas.microsoft.com/office/drawing/2014/main" id="{EEBF3363-AFCC-4183-AB22-77AFB9C8A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181" y="4121546"/>
            <a:ext cx="447194" cy="412794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317E3576-C5B4-4BBB-BAAD-72388A0A3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3911" y="4111814"/>
            <a:ext cx="409815" cy="417071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06D4353C-04D2-4924-982B-FDEFFF8F59A4}"/>
              </a:ext>
            </a:extLst>
          </p:cNvPr>
          <p:cNvSpPr txBox="1"/>
          <p:nvPr/>
        </p:nvSpPr>
        <p:spPr>
          <a:xfrm>
            <a:off x="6248822" y="402647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看得到玩家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60BF54D-75EA-46CD-9E40-61ED9E18D93B}"/>
              </a:ext>
            </a:extLst>
          </p:cNvPr>
          <p:cNvSpPr txBox="1"/>
          <p:nvPr/>
        </p:nvSpPr>
        <p:spPr>
          <a:xfrm>
            <a:off x="7437544" y="372577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朝玩家移動</a:t>
            </a:r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10339079-F0F8-4D97-9843-CC04C96D1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8806" y="5086653"/>
            <a:ext cx="447194" cy="412794"/>
          </a:xfrm>
          <a:prstGeom prst="rect">
            <a:avLst/>
          </a:prstGeom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8A5158BA-EDE2-4214-92AB-13C403106762}"/>
              </a:ext>
            </a:extLst>
          </p:cNvPr>
          <p:cNvSpPr txBox="1"/>
          <p:nvPr/>
        </p:nvSpPr>
        <p:spPr>
          <a:xfrm>
            <a:off x="7517254" y="47495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隨機移動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12EE081-4D15-4CE2-A42D-9F8DE0291621}"/>
              </a:ext>
            </a:extLst>
          </p:cNvPr>
          <p:cNvSpPr txBox="1"/>
          <p:nvPr/>
        </p:nvSpPr>
        <p:spPr>
          <a:xfrm>
            <a:off x="6507728" y="49761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其他</a:t>
            </a: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C3EBFE28-D269-487A-9E22-F1DBB5B2F6BB}"/>
              </a:ext>
            </a:extLst>
          </p:cNvPr>
          <p:cNvCxnSpPr>
            <a:cxnSpLocks/>
          </p:cNvCxnSpPr>
          <p:nvPr/>
        </p:nvCxnSpPr>
        <p:spPr>
          <a:xfrm>
            <a:off x="6430601" y="4703747"/>
            <a:ext cx="1185123" cy="48696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D216DBF4-8C4F-4D6D-ACE2-329DCA651649}"/>
              </a:ext>
            </a:extLst>
          </p:cNvPr>
          <p:cNvSpPr txBox="1"/>
          <p:nvPr/>
        </p:nvSpPr>
        <p:spPr>
          <a:xfrm>
            <a:off x="5701790" y="5682225"/>
            <a:ext cx="2716068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其中最基本的行為包括移動、偵測與攻擊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275428"/>
      </p:ext>
    </p:extLst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C8A39D-9A82-4BBE-85E8-CB698C1D4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B4A2319-59A0-493D-9D62-23A119342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1171575"/>
            <a:ext cx="8134350" cy="500062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36FFAA9-DBBF-49CE-840F-5B177B4B8142}"/>
              </a:ext>
            </a:extLst>
          </p:cNvPr>
          <p:cNvSpPr txBox="1"/>
          <p:nvPr/>
        </p:nvSpPr>
        <p:spPr>
          <a:xfrm>
            <a:off x="5334000" y="2238375"/>
            <a:ext cx="293254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Clip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演算法，用於偵測方向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7D22076-F0CB-4B9C-9CEC-37742B751EDB}"/>
              </a:ext>
            </a:extLst>
          </p:cNvPr>
          <p:cNvSpPr txBox="1"/>
          <p:nvPr/>
        </p:nvSpPr>
        <p:spPr>
          <a:xfrm>
            <a:off x="5334000" y="2988707"/>
            <a:ext cx="17526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Position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結構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A2F4CEC-DAF6-498A-B5F9-0D6D4A20CFFF}"/>
              </a:ext>
            </a:extLst>
          </p:cNvPr>
          <p:cNvSpPr txBox="1"/>
          <p:nvPr/>
        </p:nvSpPr>
        <p:spPr>
          <a:xfrm>
            <a:off x="5334000" y="3861110"/>
            <a:ext cx="12192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英雄類別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92D4027-C7F6-4E76-ABC5-72D8D33F0E3A}"/>
              </a:ext>
            </a:extLst>
          </p:cNvPr>
          <p:cNvSpPr txBox="1"/>
          <p:nvPr/>
        </p:nvSpPr>
        <p:spPr>
          <a:xfrm>
            <a:off x="5334000" y="4321346"/>
            <a:ext cx="3733800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利用</a:t>
            </a:r>
            <a:r>
              <a:rPr lang="en-US" altLang="zh-TW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Position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計算兩位置間的距離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DA0C91F5-E380-4E96-A4F0-2E7A61164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"/>
            <a:ext cx="8077200" cy="1080670"/>
          </a:xfrm>
        </p:spPr>
        <p:txBody>
          <a:bodyPr/>
          <a:lstStyle/>
          <a:p>
            <a:r>
              <a:rPr lang="en-US" altLang="zh-TW" dirty="0"/>
              <a:t>Example:</a:t>
            </a:r>
            <a:r>
              <a:rPr lang="zh-TW" altLang="en-US" dirty="0"/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Creature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385144"/>
      </p:ext>
    </p:extLst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E3255A-C11C-4744-BF08-E43C92C78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D7B5052-0522-4272-9F92-381A433B8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63DF1BA-D86A-4B32-A6BA-EB9AA79D6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9144000" cy="544021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9B69BF1-FC63-4548-9C8B-2A80ABF6D44A}"/>
              </a:ext>
            </a:extLst>
          </p:cNvPr>
          <p:cNvSpPr txBox="1"/>
          <p:nvPr/>
        </p:nvSpPr>
        <p:spPr>
          <a:xfrm>
            <a:off x="4267200" y="1524000"/>
            <a:ext cx="36576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實作各種行為時需要的狀態參數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0DFD9D0-B1C0-4DD4-B64D-3884326764D9}"/>
              </a:ext>
            </a:extLst>
          </p:cNvPr>
          <p:cNvSpPr txBox="1"/>
          <p:nvPr/>
        </p:nvSpPr>
        <p:spPr>
          <a:xfrm>
            <a:off x="6998855" y="2570202"/>
            <a:ext cx="17526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攻擊行為實作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A6FF83D-634E-4B07-A93F-11039022E755}"/>
              </a:ext>
            </a:extLst>
          </p:cNvPr>
          <p:cNvSpPr txBox="1"/>
          <p:nvPr/>
        </p:nvSpPr>
        <p:spPr>
          <a:xfrm>
            <a:off x="6988464" y="3673764"/>
            <a:ext cx="1752600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偵測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行為實作，會回傳是否找到玩家與移動方向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6F52AAE-48B4-4DC7-BB48-B433DA9DBFD7}"/>
              </a:ext>
            </a:extLst>
          </p:cNvPr>
          <p:cNvSpPr txBox="1"/>
          <p:nvPr/>
        </p:nvSpPr>
        <p:spPr>
          <a:xfrm>
            <a:off x="7010400" y="5712736"/>
            <a:ext cx="17526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移動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行為實作</a:t>
            </a: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4D699FF8-16B5-4FC5-9452-8CEBA4C9B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"/>
            <a:ext cx="8077200" cy="1080670"/>
          </a:xfrm>
        </p:spPr>
        <p:txBody>
          <a:bodyPr/>
          <a:lstStyle/>
          <a:p>
            <a:r>
              <a:rPr lang="en-US" altLang="zh-TW" dirty="0"/>
              <a:t>Example:</a:t>
            </a:r>
            <a:r>
              <a:rPr lang="zh-TW" altLang="en-US" dirty="0"/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Creature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539697"/>
      </p:ext>
    </p:extLst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1F54DB7-DB08-474C-B44E-0D1FC7D5C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608C260-F186-41F5-A62F-FFA446314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68" y="1144325"/>
            <a:ext cx="6248400" cy="362902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6B243EE-C3A7-4101-A3FE-3981791D202C}"/>
              </a:ext>
            </a:extLst>
          </p:cNvPr>
          <p:cNvSpPr txBox="1"/>
          <p:nvPr/>
        </p:nvSpPr>
        <p:spPr>
          <a:xfrm>
            <a:off x="5827697" y="452394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在玩家隔壁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EB41F264-6189-4BED-809A-6E8C981D8B91}"/>
              </a:ext>
            </a:extLst>
          </p:cNvPr>
          <p:cNvCxnSpPr>
            <a:cxnSpLocks/>
          </p:cNvCxnSpPr>
          <p:nvPr/>
        </p:nvCxnSpPr>
        <p:spPr>
          <a:xfrm flipV="1">
            <a:off x="6473682" y="4622905"/>
            <a:ext cx="904875" cy="54074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7F98D475-F1AC-4238-9C6E-EC6C613488CC}"/>
              </a:ext>
            </a:extLst>
          </p:cNvPr>
          <p:cNvSpPr txBox="1"/>
          <p:nvPr/>
        </p:nvSpPr>
        <p:spPr>
          <a:xfrm>
            <a:off x="7605107" y="40315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攻擊玩家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6DE96DD-B3FA-45FC-B4D8-3DB70FD8E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909" y="5213258"/>
            <a:ext cx="839746" cy="775150"/>
          </a:xfrm>
          <a:prstGeom prst="rect">
            <a:avLst/>
          </a:prstGeom>
        </p:spPr>
      </p:pic>
      <p:grpSp>
        <p:nvGrpSpPr>
          <p:cNvPr id="10" name="群組 9">
            <a:extLst>
              <a:ext uri="{FF2B5EF4-FFF2-40B4-BE49-F238E27FC236}">
                <a16:creationId xmlns:a16="http://schemas.microsoft.com/office/drawing/2014/main" id="{A5413D2E-1573-4148-8C34-0D469A66F732}"/>
              </a:ext>
            </a:extLst>
          </p:cNvPr>
          <p:cNvGrpSpPr/>
          <p:nvPr/>
        </p:nvGrpSpPr>
        <p:grpSpPr>
          <a:xfrm>
            <a:off x="7533050" y="4400908"/>
            <a:ext cx="1252109" cy="417071"/>
            <a:chOff x="7409447" y="3192450"/>
            <a:chExt cx="1252109" cy="417071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97B61251-A4C6-44BE-AD57-1C0E41E1C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51741" y="3192450"/>
              <a:ext cx="409815" cy="417071"/>
            </a:xfrm>
            <a:prstGeom prst="rect">
              <a:avLst/>
            </a:prstGeom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63884225-D434-4878-85D8-E61D450ED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09447" y="3196727"/>
              <a:ext cx="447194" cy="412794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B9C01525-5921-40E3-A70D-A5B60DB27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10500" y="3196727"/>
              <a:ext cx="450003" cy="412794"/>
            </a:xfrm>
            <a:prstGeom prst="rect">
              <a:avLst/>
            </a:prstGeom>
          </p:spPr>
        </p:pic>
      </p:grp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AE5E9A4-E8FD-46FE-819D-76D027C13F24}"/>
              </a:ext>
            </a:extLst>
          </p:cNvPr>
          <p:cNvCxnSpPr>
            <a:cxnSpLocks/>
          </p:cNvCxnSpPr>
          <p:nvPr/>
        </p:nvCxnSpPr>
        <p:spPr>
          <a:xfrm>
            <a:off x="6574168" y="5697051"/>
            <a:ext cx="82867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圖片 14">
            <a:extLst>
              <a:ext uri="{FF2B5EF4-FFF2-40B4-BE49-F238E27FC236}">
                <a16:creationId xmlns:a16="http://schemas.microsoft.com/office/drawing/2014/main" id="{3794AD7F-A5D8-4B52-8D2F-AE7097A6C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2882" y="5406208"/>
            <a:ext cx="447194" cy="412794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E4E3A69B-97F7-4022-9D19-187CF6CB8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0612" y="5396476"/>
            <a:ext cx="409815" cy="417071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A19D880E-BA98-4101-A921-E252C08255F9}"/>
              </a:ext>
            </a:extLst>
          </p:cNvPr>
          <p:cNvSpPr txBox="1"/>
          <p:nvPr/>
        </p:nvSpPr>
        <p:spPr>
          <a:xfrm>
            <a:off x="6355523" y="531114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看得到玩家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858F54B-EBA5-4192-B581-D62C0D137835}"/>
              </a:ext>
            </a:extLst>
          </p:cNvPr>
          <p:cNvSpPr txBox="1"/>
          <p:nvPr/>
        </p:nvSpPr>
        <p:spPr>
          <a:xfrm>
            <a:off x="7544245" y="501043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朝玩家移動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C0E5DD6E-DA63-4882-B2F9-F86E19BC0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5507" y="6371315"/>
            <a:ext cx="447194" cy="412794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48D8182D-7D62-40A9-B2DA-125F58EF19A5}"/>
              </a:ext>
            </a:extLst>
          </p:cNvPr>
          <p:cNvSpPr txBox="1"/>
          <p:nvPr/>
        </p:nvSpPr>
        <p:spPr>
          <a:xfrm>
            <a:off x="7623955" y="603424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隨機移動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04D7204-9C02-438D-AB23-418BDDFA2AE4}"/>
              </a:ext>
            </a:extLst>
          </p:cNvPr>
          <p:cNvSpPr txBox="1"/>
          <p:nvPr/>
        </p:nvSpPr>
        <p:spPr>
          <a:xfrm>
            <a:off x="6665339" y="63713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其他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0514D897-BC7A-421A-83D2-A70A301FE811}"/>
              </a:ext>
            </a:extLst>
          </p:cNvPr>
          <p:cNvCxnSpPr>
            <a:cxnSpLocks/>
          </p:cNvCxnSpPr>
          <p:nvPr/>
        </p:nvCxnSpPr>
        <p:spPr>
          <a:xfrm>
            <a:off x="6537302" y="5988409"/>
            <a:ext cx="1185123" cy="48696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CEC9F9E-F252-45A1-A279-C06E3CEC97EF}"/>
              </a:ext>
            </a:extLst>
          </p:cNvPr>
          <p:cNvSpPr txBox="1"/>
          <p:nvPr/>
        </p:nvSpPr>
        <p:spPr>
          <a:xfrm>
            <a:off x="6024909" y="1146696"/>
            <a:ext cx="121409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行為實作</a:t>
            </a:r>
          </a:p>
        </p:txBody>
      </p:sp>
      <p:sp>
        <p:nvSpPr>
          <p:cNvPr id="25" name="標題 1">
            <a:extLst>
              <a:ext uri="{FF2B5EF4-FFF2-40B4-BE49-F238E27FC236}">
                <a16:creationId xmlns:a16="http://schemas.microsoft.com/office/drawing/2014/main" id="{5E8F0F6F-3632-4108-8F69-B21E0473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"/>
            <a:ext cx="8077200" cy="1080670"/>
          </a:xfrm>
        </p:spPr>
        <p:txBody>
          <a:bodyPr/>
          <a:lstStyle/>
          <a:p>
            <a:r>
              <a:rPr lang="en-US" altLang="zh-TW" dirty="0"/>
              <a:t>Example:</a:t>
            </a:r>
            <a:r>
              <a:rPr lang="zh-TW" altLang="en-US" dirty="0"/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Creature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463257"/>
      </p:ext>
    </p:extLst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6B480F06-9814-4E4D-92AD-54D7F17CB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21307"/>
            <a:ext cx="6162675" cy="2714625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3582FCE-9C8B-4408-96D4-5A91CFD9E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FDC57B1-C3F5-4327-8D34-C1D27E14A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2643273"/>
            <a:ext cx="3048000" cy="151447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650A931-9735-4A73-9CC7-9E50E32E7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6450" y="3935932"/>
            <a:ext cx="3105150" cy="146685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A089EA0-6E16-4BDC-9B99-0054944C13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5500" y="5136809"/>
            <a:ext cx="3067050" cy="1533525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99BB2CC8-D7CE-4A5E-9713-F50883953652}"/>
              </a:ext>
            </a:extLst>
          </p:cNvPr>
          <p:cNvSpPr txBox="1"/>
          <p:nvPr/>
        </p:nvSpPr>
        <p:spPr>
          <a:xfrm>
            <a:off x="3606800" y="1219200"/>
            <a:ext cx="31595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使用者輸入主角與生物的位置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FEFD68C-EB32-4828-8278-1D3E941189AB}"/>
              </a:ext>
            </a:extLst>
          </p:cNvPr>
          <p:cNvSpPr txBox="1"/>
          <p:nvPr/>
        </p:nvSpPr>
        <p:spPr>
          <a:xfrm>
            <a:off x="2426388" y="379567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在玩家隔壁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93144269-ADEF-4139-A4CA-B4CFA6F05F10}"/>
              </a:ext>
            </a:extLst>
          </p:cNvPr>
          <p:cNvCxnSpPr>
            <a:cxnSpLocks/>
          </p:cNvCxnSpPr>
          <p:nvPr/>
        </p:nvCxnSpPr>
        <p:spPr>
          <a:xfrm flipV="1">
            <a:off x="3072373" y="3894632"/>
            <a:ext cx="904875" cy="54074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9D16C02-92BB-473B-8EF6-91F63B7BFFC3}"/>
              </a:ext>
            </a:extLst>
          </p:cNvPr>
          <p:cNvSpPr txBox="1"/>
          <p:nvPr/>
        </p:nvSpPr>
        <p:spPr>
          <a:xfrm>
            <a:off x="4203798" y="33033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攻擊玩家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DCA469EE-7B16-4541-988C-AA3395EE69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3600" y="4484985"/>
            <a:ext cx="839746" cy="775150"/>
          </a:xfrm>
          <a:prstGeom prst="rect">
            <a:avLst/>
          </a:prstGeom>
        </p:spPr>
      </p:pic>
      <p:grpSp>
        <p:nvGrpSpPr>
          <p:cNvPr id="16" name="群組 15">
            <a:extLst>
              <a:ext uri="{FF2B5EF4-FFF2-40B4-BE49-F238E27FC236}">
                <a16:creationId xmlns:a16="http://schemas.microsoft.com/office/drawing/2014/main" id="{9935C1EE-BA52-4C53-B0E7-17C5FCE73BBA}"/>
              </a:ext>
            </a:extLst>
          </p:cNvPr>
          <p:cNvGrpSpPr/>
          <p:nvPr/>
        </p:nvGrpSpPr>
        <p:grpSpPr>
          <a:xfrm>
            <a:off x="4131741" y="3672635"/>
            <a:ext cx="1252109" cy="417071"/>
            <a:chOff x="7409447" y="3192450"/>
            <a:chExt cx="1252109" cy="417071"/>
          </a:xfrm>
        </p:grpSpPr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C18613EF-DF27-4297-8F58-FA2E3827F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51741" y="3192450"/>
              <a:ext cx="409815" cy="417071"/>
            </a:xfrm>
            <a:prstGeom prst="rect">
              <a:avLst/>
            </a:prstGeom>
          </p:spPr>
        </p:pic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52539662-B20E-46F0-A825-6EC6BA5590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409447" y="3196727"/>
              <a:ext cx="447194" cy="412794"/>
            </a:xfrm>
            <a:prstGeom prst="rect">
              <a:avLst/>
            </a:prstGeom>
          </p:spPr>
        </p:pic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58873D9D-74E2-4E26-ADA9-DC931ADA1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810500" y="3196727"/>
              <a:ext cx="450003" cy="412794"/>
            </a:xfrm>
            <a:prstGeom prst="rect">
              <a:avLst/>
            </a:prstGeom>
          </p:spPr>
        </p:pic>
      </p:grp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DBA928B2-F75F-4D61-8585-69B9BE848B14}"/>
              </a:ext>
            </a:extLst>
          </p:cNvPr>
          <p:cNvCxnSpPr>
            <a:cxnSpLocks/>
          </p:cNvCxnSpPr>
          <p:nvPr/>
        </p:nvCxnSpPr>
        <p:spPr>
          <a:xfrm>
            <a:off x="3172859" y="4968778"/>
            <a:ext cx="82867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圖片 20">
            <a:extLst>
              <a:ext uri="{FF2B5EF4-FFF2-40B4-BE49-F238E27FC236}">
                <a16:creationId xmlns:a16="http://schemas.microsoft.com/office/drawing/2014/main" id="{ECEBD649-04A2-4806-BFF6-C1347D9594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1573" y="4677935"/>
            <a:ext cx="447194" cy="412794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F40B4544-CDAD-4FD4-B403-C54FFF7F28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9303" y="4668203"/>
            <a:ext cx="409815" cy="417071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2EA6C0BC-D6A6-4236-B05A-7BFA1DA7F393}"/>
              </a:ext>
            </a:extLst>
          </p:cNvPr>
          <p:cNvSpPr txBox="1"/>
          <p:nvPr/>
        </p:nvSpPr>
        <p:spPr>
          <a:xfrm>
            <a:off x="2954214" y="45828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看得到玩家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405265E-ED79-4F60-8328-0A63F8C74CD1}"/>
              </a:ext>
            </a:extLst>
          </p:cNvPr>
          <p:cNvSpPr txBox="1"/>
          <p:nvPr/>
        </p:nvSpPr>
        <p:spPr>
          <a:xfrm>
            <a:off x="4142936" y="428216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朝玩家移動</a:t>
            </a: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8FF57659-C902-4471-8F0A-2C260D2532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4198" y="5643042"/>
            <a:ext cx="447194" cy="412794"/>
          </a:xfrm>
          <a:prstGeom prst="rect">
            <a:avLst/>
          </a:prstGeom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8E0E1E0E-F834-48E8-8131-28AEE060BEB4}"/>
              </a:ext>
            </a:extLst>
          </p:cNvPr>
          <p:cNvSpPr txBox="1"/>
          <p:nvPr/>
        </p:nvSpPr>
        <p:spPr>
          <a:xfrm>
            <a:off x="4222646" y="53059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隨機移動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D9F39122-4DBC-40CC-AE3B-ED4B74905D73}"/>
              </a:ext>
            </a:extLst>
          </p:cNvPr>
          <p:cNvSpPr txBox="1"/>
          <p:nvPr/>
        </p:nvSpPr>
        <p:spPr>
          <a:xfrm>
            <a:off x="3264030" y="56430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其他</a:t>
            </a: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4E39F633-E7E1-440F-BA89-C47DFFDA0C65}"/>
              </a:ext>
            </a:extLst>
          </p:cNvPr>
          <p:cNvCxnSpPr>
            <a:cxnSpLocks/>
          </p:cNvCxnSpPr>
          <p:nvPr/>
        </p:nvCxnSpPr>
        <p:spPr>
          <a:xfrm>
            <a:off x="3135993" y="5260136"/>
            <a:ext cx="1185123" cy="48696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276386FD-B7BD-4912-BA30-5CDBD2DBA3D3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5439940" y="3400511"/>
            <a:ext cx="503660" cy="35783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59550973-AE6D-40FA-B439-B6613F903425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5359439" y="4669357"/>
            <a:ext cx="527011" cy="25594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8A960F03-E0DF-4FB5-9A67-4F53E33F7BE4}"/>
              </a:ext>
            </a:extLst>
          </p:cNvPr>
          <p:cNvCxnSpPr>
            <a:cxnSpLocks/>
          </p:cNvCxnSpPr>
          <p:nvPr/>
        </p:nvCxnSpPr>
        <p:spPr>
          <a:xfrm>
            <a:off x="5206773" y="5842446"/>
            <a:ext cx="584427" cy="21339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標題 1">
            <a:extLst>
              <a:ext uri="{FF2B5EF4-FFF2-40B4-BE49-F238E27FC236}">
                <a16:creationId xmlns:a16="http://schemas.microsoft.com/office/drawing/2014/main" id="{45A817C7-CFD4-4A7E-B9F6-E8E387D83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"/>
            <a:ext cx="8077200" cy="1080670"/>
          </a:xfrm>
        </p:spPr>
        <p:txBody>
          <a:bodyPr/>
          <a:lstStyle/>
          <a:p>
            <a:r>
              <a:rPr lang="en-US" altLang="zh-TW" dirty="0"/>
              <a:t>Example:</a:t>
            </a:r>
            <a:r>
              <a:rPr lang="zh-TW" altLang="en-US" dirty="0"/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Creature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566524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983BA-C16F-44B2-A387-C33A506C3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1"/>
            <a:ext cx="8077200" cy="106453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想一想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7E4F5A-4321-4341-87A2-45E56E0FB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>
                <a:ea typeface="標楷體" panose="03000509000000000000" pitchFamily="65" charset="-120"/>
              </a:rPr>
              <a:t>遊戲裡有多少物件需要實作？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 lvl="1"/>
            <a:r>
              <a:rPr lang="zh-TW" altLang="en-US" sz="2000" dirty="0">
                <a:ea typeface="標楷體" panose="03000509000000000000" pitchFamily="65" charset="-120"/>
              </a:rPr>
              <a:t>主角、生物、迷宮和裝備等等</a:t>
            </a:r>
            <a:endParaRPr lang="en-US" altLang="zh-TW" sz="2000" dirty="0">
              <a:ea typeface="標楷體" panose="03000509000000000000" pitchFamily="65" charset="-120"/>
            </a:endParaRPr>
          </a:p>
          <a:p>
            <a:pPr lvl="1"/>
            <a:r>
              <a:rPr lang="en-US" altLang="zh-TW" sz="2000" dirty="0">
                <a:ea typeface="標楷體" panose="03000509000000000000" pitchFamily="65" charset="-120"/>
              </a:rPr>
              <a:t>……</a:t>
            </a:r>
          </a:p>
          <a:p>
            <a:r>
              <a:rPr lang="zh-TW" altLang="en-US" sz="2400" dirty="0">
                <a:ea typeface="標楷體" panose="03000509000000000000" pitchFamily="65" charset="-120"/>
              </a:rPr>
              <a:t>那些又會與其他物件互動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 lvl="1"/>
            <a:r>
              <a:rPr lang="zh-TW" altLang="en-US" sz="2000" dirty="0">
                <a:ea typeface="標楷體" panose="03000509000000000000" pitchFamily="65" charset="-120"/>
              </a:rPr>
              <a:t>主角與生物相互攻擊。</a:t>
            </a:r>
            <a:endParaRPr lang="en-US" altLang="zh-TW" sz="2000" dirty="0">
              <a:ea typeface="標楷體" panose="03000509000000000000" pitchFamily="65" charset="-120"/>
            </a:endParaRPr>
          </a:p>
          <a:p>
            <a:pPr lvl="1"/>
            <a:r>
              <a:rPr lang="zh-TW" altLang="en-US" sz="2000" dirty="0">
                <a:ea typeface="標楷體" panose="03000509000000000000" pitchFamily="65" charset="-120"/>
              </a:rPr>
              <a:t>生物在迷宮中走動。</a:t>
            </a:r>
            <a:endParaRPr lang="en-US" altLang="zh-TW" sz="2000" dirty="0">
              <a:ea typeface="標楷體" panose="03000509000000000000" pitchFamily="65" charset="-120"/>
            </a:endParaRPr>
          </a:p>
          <a:p>
            <a:pPr lvl="1"/>
            <a:r>
              <a:rPr lang="en-US" altLang="zh-TW" sz="2000" dirty="0">
                <a:ea typeface="標楷體" panose="03000509000000000000" pitchFamily="65" charset="-120"/>
              </a:rPr>
              <a:t>……</a:t>
            </a:r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AAF5C3-D0C1-4189-B8B4-950978796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6" name="Picture 2" descr="https://i2.kknews.cc/large/101900032656dbbd5ed9">
            <a:extLst>
              <a:ext uri="{FF2B5EF4-FFF2-40B4-BE49-F238E27FC236}">
                <a16:creationId xmlns:a16="http://schemas.microsoft.com/office/drawing/2014/main" id="{7C1818D9-8332-4C0C-BC0A-C4E978BAED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41" b="11818"/>
          <a:stretch/>
        </p:blipFill>
        <p:spPr bwMode="auto">
          <a:xfrm>
            <a:off x="5257054" y="1230571"/>
            <a:ext cx="3352798" cy="5247347"/>
          </a:xfrm>
          <a:prstGeom prst="rect">
            <a:avLst/>
          </a:prstGeom>
          <a:noFill/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05EC6D8-3AFF-4525-BC5C-B3FED0A936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4" t="6932" r="73862" b="68377"/>
          <a:stretch/>
        </p:blipFill>
        <p:spPr>
          <a:xfrm>
            <a:off x="762001" y="4489938"/>
            <a:ext cx="779134" cy="844061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26E63B6-4941-4233-9869-C4A7587CA161}"/>
              </a:ext>
            </a:extLst>
          </p:cNvPr>
          <p:cNvSpPr txBox="1"/>
          <p:nvPr/>
        </p:nvSpPr>
        <p:spPr>
          <a:xfrm>
            <a:off x="418641" y="556063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遊戲中有主角、生物、裝備等各式物件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619591BE-71BE-4A50-89CC-563EE8E53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4497285"/>
            <a:ext cx="914400" cy="84406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6FF7429-F429-4398-8823-36B0EC8068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3265" y="4489938"/>
            <a:ext cx="920145" cy="84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660820"/>
      </p:ext>
    </p:extLst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7200" cy="1066800"/>
          </a:xfrm>
        </p:spPr>
        <p:txBody>
          <a:bodyPr/>
          <a:lstStyle/>
          <a:p>
            <a:pPr eaLnBrk="1" hangingPunct="1"/>
            <a:r>
              <a:rPr lang="en-US" dirty="0"/>
              <a:t>A Class’s Place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Class is </a:t>
            </a:r>
            <a:r>
              <a:rPr lang="en-US" sz="2400" dirty="0">
                <a:solidFill>
                  <a:srgbClr val="FF0000"/>
                </a:solidFill>
              </a:rPr>
              <a:t>full-fledged</a:t>
            </a:r>
            <a:r>
              <a:rPr lang="en-US" sz="2400" dirty="0"/>
              <a:t> type!</a:t>
            </a:r>
          </a:p>
          <a:p>
            <a:pPr lvl="1" eaLnBrk="1" hangingPunct="1"/>
            <a:r>
              <a:rPr lang="en-US" sz="2000" dirty="0">
                <a:solidFill>
                  <a:srgbClr val="FF0000"/>
                </a:solidFill>
              </a:rPr>
              <a:t>Just like</a:t>
            </a:r>
            <a:r>
              <a:rPr lang="en-US" sz="2000" dirty="0"/>
              <a:t> data types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double</a:t>
            </a:r>
            <a:r>
              <a:rPr lang="en-US" sz="2000" dirty="0"/>
              <a:t>, etc.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Can have </a:t>
            </a:r>
            <a:r>
              <a:rPr lang="en-US" sz="2400" b="1" dirty="0">
                <a:ln w="22225">
                  <a:noFill/>
                  <a:prstDash val="solid"/>
                </a:ln>
                <a:solidFill>
                  <a:srgbClr val="FF0000"/>
                </a:solidFill>
              </a:rPr>
              <a:t>variables</a:t>
            </a:r>
            <a:r>
              <a:rPr lang="en-US" sz="2400" dirty="0"/>
              <a:t> of a class type</a:t>
            </a:r>
          </a:p>
          <a:p>
            <a:pPr lvl="1" eaLnBrk="1" hangingPunct="1"/>
            <a:r>
              <a:rPr lang="en-US" sz="2000" dirty="0"/>
              <a:t>We simply call them "objects"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Can have </a:t>
            </a:r>
            <a:r>
              <a:rPr lang="en-US" sz="2400" b="1" dirty="0">
                <a:ln w="22225">
                  <a:noFill/>
                  <a:prstDash val="solid"/>
                </a:ln>
                <a:solidFill>
                  <a:srgbClr val="FF0000"/>
                </a:solidFill>
              </a:rPr>
              <a:t>parameters</a:t>
            </a:r>
            <a:r>
              <a:rPr lang="en-US" sz="2400" dirty="0"/>
              <a:t> of a class type</a:t>
            </a:r>
          </a:p>
          <a:p>
            <a:pPr lvl="1" eaLnBrk="1" hangingPunct="1"/>
            <a:r>
              <a:rPr lang="en-US" sz="2000" dirty="0"/>
              <a:t>Pass-by-value</a:t>
            </a:r>
          </a:p>
          <a:p>
            <a:pPr lvl="1" eaLnBrk="1" hangingPunct="1"/>
            <a:r>
              <a:rPr lang="en-US" sz="2000" dirty="0"/>
              <a:t>Pass-by-reference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Can use class type like any other type!</a:t>
            </a:r>
          </a:p>
        </p:txBody>
      </p:sp>
    </p:spTree>
    <p:extLst>
      <p:ext uri="{BB962C8B-B14F-4D97-AF65-F5344CB8AC3E}">
        <p14:creationId xmlns:p14="http://schemas.microsoft.com/office/powerpoint/2010/main" val="2083337135"/>
      </p:ext>
    </p:extLst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7200" cy="1066800"/>
          </a:xfrm>
        </p:spPr>
        <p:txBody>
          <a:bodyPr/>
          <a:lstStyle/>
          <a:p>
            <a:pPr eaLnBrk="1" hangingPunct="1"/>
            <a:r>
              <a:rPr lang="en-US" dirty="0"/>
              <a:t>Encapsulation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991600" cy="489204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effectLst/>
              </a:rPr>
              <a:t>Any </a:t>
            </a:r>
            <a:r>
              <a:rPr lang="en-US" sz="2400" b="1" dirty="0">
                <a:ln w="22225">
                  <a:noFill/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data type</a:t>
            </a:r>
            <a:r>
              <a:rPr lang="en-US" sz="2400" dirty="0">
                <a:effectLst/>
              </a:rPr>
              <a:t> includes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dirty="0">
                <a:ln w="22225">
                  <a:noFill/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Data</a:t>
            </a:r>
            <a:r>
              <a:rPr lang="en-US" sz="2000" dirty="0">
                <a:effectLst/>
              </a:rPr>
              <a:t> (range of data)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dirty="0">
                <a:ln w="0">
                  <a:noFill/>
                </a:ln>
                <a:solidFill>
                  <a:schemeClr val="accent1"/>
                </a:solidFill>
                <a:effectLst/>
              </a:rPr>
              <a:t>Operations</a:t>
            </a:r>
            <a:r>
              <a:rPr lang="en-US" sz="2000" dirty="0">
                <a:effectLst/>
              </a:rPr>
              <a:t> (that can be performed on data)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400" dirty="0">
                <a:effectLst/>
              </a:rPr>
              <a:t>Example:</a:t>
            </a:r>
            <a:br>
              <a:rPr lang="en-US" sz="2400" dirty="0">
                <a:effectLst/>
              </a:rPr>
            </a:br>
            <a:r>
              <a:rPr lang="en-US" sz="2400" b="1" dirty="0" err="1">
                <a:solidFill>
                  <a:srgbClr val="FF0000"/>
                </a:solidFill>
                <a:effectLst/>
              </a:rPr>
              <a:t>int</a:t>
            </a:r>
            <a:r>
              <a:rPr lang="en-US" sz="2400" dirty="0">
                <a:effectLst/>
              </a:rPr>
              <a:t> data type has:</a:t>
            </a:r>
            <a:br>
              <a:rPr lang="en-US" sz="2400" dirty="0">
                <a:effectLst/>
              </a:rPr>
            </a:br>
            <a:r>
              <a:rPr lang="en-US" sz="2400" b="1" dirty="0">
                <a:ln w="22225">
                  <a:noFill/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Data</a:t>
            </a:r>
            <a:r>
              <a:rPr lang="en-US" sz="2400" dirty="0">
                <a:effectLst/>
              </a:rPr>
              <a:t>: -2147483648 to 2147483647 (for 32 bit </a:t>
            </a:r>
            <a:r>
              <a:rPr lang="en-US" sz="2400" dirty="0" err="1">
                <a:effectLst/>
              </a:rPr>
              <a:t>int</a:t>
            </a:r>
            <a:r>
              <a:rPr lang="en-US" sz="2400" dirty="0">
                <a:effectLst/>
              </a:rPr>
              <a:t>)</a:t>
            </a:r>
            <a:br>
              <a:rPr lang="en-US" sz="2400" dirty="0">
                <a:effectLst/>
              </a:rPr>
            </a:br>
            <a:r>
              <a:rPr lang="en-US" sz="2400" b="1" dirty="0">
                <a:solidFill>
                  <a:schemeClr val="accent1"/>
                </a:solidFill>
                <a:effectLst/>
              </a:rPr>
              <a:t>Operations</a:t>
            </a:r>
            <a:r>
              <a:rPr lang="en-US" sz="2400" dirty="0">
                <a:effectLst/>
              </a:rPr>
              <a:t>: +,-,*,/,%,</a:t>
            </a:r>
            <a:r>
              <a:rPr lang="en-US" sz="2400" dirty="0" err="1">
                <a:effectLst/>
              </a:rPr>
              <a:t>logical,etc</a:t>
            </a:r>
            <a:r>
              <a:rPr lang="en-US" sz="2400" dirty="0">
                <a:effectLst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400" dirty="0"/>
              <a:t>Same with classes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But WE specify data, and the operations to</a:t>
            </a:r>
            <a:r>
              <a:rPr lang="zh-TW" altLang="en-US" sz="2000" dirty="0"/>
              <a:t> </a:t>
            </a:r>
            <a:r>
              <a:rPr lang="en-US" sz="2000" dirty="0"/>
              <a:t>be allowed on our data!</a:t>
            </a:r>
          </a:p>
        </p:txBody>
      </p:sp>
    </p:spTree>
    <p:extLst>
      <p:ext uri="{BB962C8B-B14F-4D97-AF65-F5344CB8AC3E}">
        <p14:creationId xmlns:p14="http://schemas.microsoft.com/office/powerpoint/2010/main" val="2469015117"/>
      </p:ext>
    </p:extLst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7200" cy="1066800"/>
          </a:xfrm>
        </p:spPr>
        <p:txBody>
          <a:bodyPr/>
          <a:lstStyle/>
          <a:p>
            <a:pPr eaLnBrk="1" hangingPunct="1"/>
            <a:r>
              <a:rPr lang="en-US" dirty="0"/>
              <a:t>Abstract Data Types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"</a:t>
            </a:r>
            <a:r>
              <a:rPr lang="en-US" sz="2400" dirty="0">
                <a:solidFill>
                  <a:srgbClr val="FF0000"/>
                </a:solidFill>
              </a:rPr>
              <a:t>Abstract</a:t>
            </a:r>
            <a:r>
              <a:rPr lang="en-US" sz="2400" dirty="0"/>
              <a:t>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Programmers </a:t>
            </a:r>
            <a:r>
              <a:rPr lang="en-US" sz="2000" dirty="0">
                <a:solidFill>
                  <a:srgbClr val="FF0000"/>
                </a:solidFill>
              </a:rPr>
              <a:t>don’t know details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/>
              <a:t>Abbreviated "ADT“: Collection of data values together with set of basic operations defined for the values</a:t>
            </a:r>
            <a:endParaRPr lang="en-US" sz="2000" dirty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/>
              <a:t>ADT’s often </a:t>
            </a:r>
            <a:r>
              <a:rPr lang="en-US" sz="2400" dirty="0">
                <a:solidFill>
                  <a:srgbClr val="FF0000"/>
                </a:solidFill>
              </a:rPr>
              <a:t>"language-independent"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We implement ADT’s in C++ with classes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C++ class "defines" the ADT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Other languages implement ADT’s as well</a:t>
            </a:r>
          </a:p>
          <a:p>
            <a:pPr>
              <a:lnSpc>
                <a:spcPct val="90000"/>
              </a:lnSpc>
            </a:pPr>
            <a:endParaRPr lang="en-US" sz="2200" dirty="0"/>
          </a:p>
          <a:p>
            <a:pPr>
              <a:lnSpc>
                <a:spcPct val="90000"/>
              </a:lnSpc>
            </a:pPr>
            <a:r>
              <a:rPr lang="en-US" sz="2200" dirty="0"/>
              <a:t>"Abstract data type" is a model. "Abstract class" is a programming technique</a:t>
            </a:r>
          </a:p>
        </p:txBody>
      </p:sp>
    </p:spTree>
    <p:extLst>
      <p:ext uri="{BB962C8B-B14F-4D97-AF65-F5344CB8AC3E}">
        <p14:creationId xmlns:p14="http://schemas.microsoft.com/office/powerpoint/2010/main" val="649844017"/>
      </p:ext>
    </p:extLst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7200" cy="1066800"/>
          </a:xfrm>
        </p:spPr>
        <p:txBody>
          <a:bodyPr/>
          <a:lstStyle/>
          <a:p>
            <a:pPr eaLnBrk="1" hangingPunct="1"/>
            <a:r>
              <a:rPr lang="en-US" dirty="0"/>
              <a:t>Principles of OOP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solidFill>
                  <a:srgbClr val="FF0000"/>
                </a:solidFill>
              </a:rPr>
              <a:t>Information Hiding</a:t>
            </a:r>
          </a:p>
          <a:p>
            <a:pPr lvl="1" eaLnBrk="1" hangingPunct="1"/>
            <a:r>
              <a:rPr lang="en-US" sz="2000" dirty="0"/>
              <a:t>Details of how operations work not known to "user" of class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srgbClr val="FF0000"/>
                </a:solidFill>
              </a:rPr>
              <a:t>Data Abstraction</a:t>
            </a:r>
          </a:p>
          <a:p>
            <a:pPr lvl="1" eaLnBrk="1" hangingPunct="1"/>
            <a:r>
              <a:rPr lang="en-US" sz="2000" dirty="0"/>
              <a:t>Details of how data is manipulated within ADT/class not known to user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srgbClr val="FF0000"/>
                </a:solidFill>
              </a:rPr>
              <a:t>Encapsulation</a:t>
            </a:r>
          </a:p>
          <a:p>
            <a:pPr lvl="1" eaLnBrk="1" hangingPunct="1"/>
            <a:r>
              <a:rPr lang="en-US" sz="2000" dirty="0"/>
              <a:t>Bring together data and operations, but keep "details" hidden</a:t>
            </a:r>
          </a:p>
        </p:txBody>
      </p:sp>
    </p:spTree>
    <p:extLst>
      <p:ext uri="{BB962C8B-B14F-4D97-AF65-F5344CB8AC3E}">
        <p14:creationId xmlns:p14="http://schemas.microsoft.com/office/powerpoint/2010/main" val="1684809072"/>
      </p:ext>
    </p:extLst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7200" cy="1066800"/>
          </a:xfrm>
        </p:spPr>
        <p:txBody>
          <a:bodyPr/>
          <a:lstStyle/>
          <a:p>
            <a:pPr eaLnBrk="1" hangingPunct="1"/>
            <a:r>
              <a:rPr lang="en-US" dirty="0"/>
              <a:t>Public and Private Members</a:t>
            </a:r>
          </a:p>
        </p:txBody>
      </p:sp>
      <p:sp>
        <p:nvSpPr>
          <p:cNvPr id="737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Data in class almost always designated </a:t>
            </a:r>
            <a:r>
              <a:rPr lang="en-US" sz="2400" dirty="0">
                <a:solidFill>
                  <a:srgbClr val="FF0000"/>
                </a:solidFill>
              </a:rPr>
              <a:t>private</a:t>
            </a:r>
            <a:r>
              <a:rPr lang="en-US" sz="2400" dirty="0"/>
              <a:t> in definition!</a:t>
            </a:r>
          </a:p>
          <a:p>
            <a:pPr lvl="1" eaLnBrk="1" hangingPunct="1"/>
            <a:r>
              <a:rPr lang="en-US" sz="2000" dirty="0"/>
              <a:t>Upholds principles of OOP</a:t>
            </a:r>
          </a:p>
          <a:p>
            <a:pPr lvl="1" eaLnBrk="1" hangingPunct="1"/>
            <a:r>
              <a:rPr lang="en-US" sz="2000" dirty="0">
                <a:solidFill>
                  <a:srgbClr val="FF0000"/>
                </a:solidFill>
              </a:rPr>
              <a:t>Hide</a:t>
            </a:r>
            <a:r>
              <a:rPr lang="en-US" sz="2000" dirty="0"/>
              <a:t> data from user</a:t>
            </a:r>
          </a:p>
          <a:p>
            <a:pPr lvl="1" eaLnBrk="1" hangingPunct="1"/>
            <a:r>
              <a:rPr lang="en-US" sz="2000" dirty="0"/>
              <a:t>Allow manipulation </a:t>
            </a:r>
            <a:r>
              <a:rPr lang="en-US" sz="2000" dirty="0">
                <a:solidFill>
                  <a:srgbClr val="FF0000"/>
                </a:solidFill>
              </a:rPr>
              <a:t>only via operations</a:t>
            </a:r>
          </a:p>
          <a:p>
            <a:pPr lvl="2" eaLnBrk="1" hangingPunct="1"/>
            <a:r>
              <a:rPr lang="en-US" sz="1800" dirty="0"/>
              <a:t>Which are member functions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Public items (usually member functions) are </a:t>
            </a:r>
            <a:r>
              <a:rPr lang="en-US" sz="2400" dirty="0">
                <a:solidFill>
                  <a:srgbClr val="FF0000"/>
                </a:solidFill>
              </a:rPr>
              <a:t>"user-accessible"</a:t>
            </a:r>
          </a:p>
        </p:txBody>
      </p:sp>
    </p:spTree>
    <p:extLst>
      <p:ext uri="{BB962C8B-B14F-4D97-AF65-F5344CB8AC3E}">
        <p14:creationId xmlns:p14="http://schemas.microsoft.com/office/powerpoint/2010/main" val="2726477658"/>
      </p:ext>
    </p:extLst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7200" cy="1066800"/>
          </a:xfrm>
        </p:spPr>
        <p:txBody>
          <a:bodyPr/>
          <a:lstStyle/>
          <a:p>
            <a:pPr eaLnBrk="1" hangingPunct="1"/>
            <a:r>
              <a:rPr lang="en-US" dirty="0"/>
              <a:t>Public and Private Example</a:t>
            </a:r>
          </a:p>
        </p:txBody>
      </p:sp>
      <p:sp>
        <p:nvSpPr>
          <p:cNvPr id="7577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Modify previous example:</a:t>
            </a:r>
            <a:br>
              <a:rPr lang="en-US" sz="2400" dirty="0"/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Vector{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357188" indent="0">
              <a:lnSpc>
                <a:spcPct val="9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Vector(float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=0, float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=0);</a:t>
            </a:r>
          </a:p>
          <a:p>
            <a:pPr marL="357188" indent="0">
              <a:lnSpc>
                <a:spcPct val="9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add(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Vector &amp;r);</a:t>
            </a:r>
          </a:p>
          <a:p>
            <a:pPr marL="357188" indent="0">
              <a:lnSpc>
                <a:spcPct val="9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 added(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Vector &amp;r);</a:t>
            </a:r>
          </a:p>
          <a:p>
            <a:pPr marL="357188" indent="0">
              <a:lnSpc>
                <a:spcPct val="90000"/>
              </a:lnSpc>
              <a:buNone/>
            </a:pPr>
            <a:r>
              <a:rPr lang="en-US" sz="20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float _x;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float _y;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400" dirty="0"/>
              <a:t>Data now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400" dirty="0"/>
              <a:t>Objects have no direct access</a:t>
            </a:r>
          </a:p>
        </p:txBody>
      </p:sp>
    </p:spTree>
    <p:extLst>
      <p:ext uri="{BB962C8B-B14F-4D97-AF65-F5344CB8AC3E}">
        <p14:creationId xmlns:p14="http://schemas.microsoft.com/office/powerpoint/2010/main" val="240209340"/>
      </p:ext>
    </p:extLst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7200" cy="1066800"/>
          </a:xfrm>
        </p:spPr>
        <p:txBody>
          <a:bodyPr/>
          <a:lstStyle/>
          <a:p>
            <a:pPr eaLnBrk="1" hangingPunct="1"/>
            <a:r>
              <a:rPr lang="en-US" dirty="0"/>
              <a:t>Public and Private Example 2</a:t>
            </a:r>
          </a:p>
        </p:txBody>
      </p:sp>
      <p:sp>
        <p:nvSpPr>
          <p:cNvPr id="7782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400" dirty="0"/>
              <a:t>Given previous example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400" dirty="0">
                <a:solidFill>
                  <a:srgbClr val="FF0000"/>
                </a:solidFill>
              </a:rPr>
              <a:t>Declare</a:t>
            </a:r>
            <a:r>
              <a:rPr lang="en-US" sz="2400" dirty="0"/>
              <a:t> object:</a:t>
            </a:r>
            <a:br>
              <a:rPr lang="en-US" sz="2400" dirty="0"/>
            </a:br>
            <a:r>
              <a:rPr lang="en-US" sz="2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heroPos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400" dirty="0"/>
              <a:t>Object </a:t>
            </a:r>
            <a:r>
              <a:rPr lang="en-US" sz="2400" i="1" dirty="0"/>
              <a:t>today</a:t>
            </a:r>
            <a:r>
              <a:rPr lang="en-US" sz="2400" dirty="0"/>
              <a:t> can </a:t>
            </a:r>
            <a:r>
              <a:rPr lang="en-US" sz="2400" dirty="0">
                <a:solidFill>
                  <a:srgbClr val="FF0000"/>
                </a:solidFill>
              </a:rPr>
              <a:t>ONLY access</a:t>
            </a:r>
            <a:r>
              <a:rPr lang="en-US" sz="2400" dirty="0"/>
              <a:t> public members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sz="20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heroPos</a:t>
            </a:r>
            <a:r>
              <a:rPr lang="en-US" sz="20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 //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ALLOWED!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heroPos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._y;    // NOT ALLOWED!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Must instead call public operations: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heroPos.add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(step);</a:t>
            </a:r>
          </a:p>
          <a:p>
            <a:pPr lvl="2">
              <a:lnSpc>
                <a:spcPct val="90000"/>
              </a:lnSpc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heroPos.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added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(step);</a:t>
            </a:r>
          </a:p>
        </p:txBody>
      </p:sp>
    </p:spTree>
    <p:extLst>
      <p:ext uri="{BB962C8B-B14F-4D97-AF65-F5344CB8AC3E}">
        <p14:creationId xmlns:p14="http://schemas.microsoft.com/office/powerpoint/2010/main" val="1890251584"/>
      </p:ext>
    </p:extLst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CCA68-F25A-4A93-BAFA-2508E5AD8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066800"/>
          </a:xfrm>
        </p:spPr>
        <p:txBody>
          <a:bodyPr/>
          <a:lstStyle/>
          <a:p>
            <a:r>
              <a:rPr lang="en-US" altLang="zh-TW" dirty="0"/>
              <a:t>Example : Hero Attack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4C81DB-88AC-47F9-B54B-75D8EA2C8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9200"/>
            <a:ext cx="8534400" cy="2667000"/>
          </a:xfrm>
        </p:spPr>
        <p:txBody>
          <a:bodyPr/>
          <a:lstStyle/>
          <a:p>
            <a:r>
              <a:rPr lang="zh-TW" altLang="en-US" sz="2400" dirty="0">
                <a:ea typeface="標楷體" panose="03000509000000000000" pitchFamily="65" charset="-120"/>
              </a:rPr>
              <a:t>英雄</a:t>
            </a:r>
            <a:r>
              <a:rPr lang="en-US" altLang="zh-TW" sz="2400" dirty="0"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a typeface="標楷體" panose="03000509000000000000" pitchFamily="65" charset="-120"/>
              </a:rPr>
              <a:t>生物兩</a:t>
            </a:r>
            <a:r>
              <a:rPr lang="en-US" altLang="zh-TW" sz="2400" dirty="0">
                <a:ea typeface="標楷體" panose="03000509000000000000" pitchFamily="65" charset="-120"/>
              </a:rPr>
              <a:t>Class</a:t>
            </a:r>
            <a:r>
              <a:rPr lang="zh-TW" altLang="en-US" sz="2400" dirty="0">
                <a:ea typeface="標楷體" panose="03000509000000000000" pitchFamily="65" charset="-120"/>
              </a:rPr>
              <a:t>之間互動：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r>
              <a:rPr lang="zh-TW" altLang="en-US" sz="2400" dirty="0">
                <a:ea typeface="標楷體" panose="03000509000000000000" pitchFamily="65" charset="-120"/>
              </a:rPr>
              <a:t>英雄在攻擊生物時會使得生物生命值降低。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 lvl="1"/>
            <a:r>
              <a:rPr lang="zh-TW" altLang="en-US" sz="2000" dirty="0">
                <a:ea typeface="標楷體" panose="03000509000000000000" pitchFamily="65" charset="-120"/>
              </a:rPr>
              <a:t>生物若是血量歸零則死亡。</a:t>
            </a:r>
            <a:endParaRPr lang="en-US" altLang="zh-TW" sz="2000" dirty="0">
              <a:ea typeface="標楷體" panose="03000509000000000000" pitchFamily="65" charset="-120"/>
            </a:endParaRPr>
          </a:p>
          <a:p>
            <a:pPr lvl="1"/>
            <a:r>
              <a:rPr lang="zh-TW" altLang="en-US" sz="2000" dirty="0">
                <a:ea typeface="標楷體" panose="03000509000000000000" pitchFamily="65" charset="-120"/>
              </a:rPr>
              <a:t>英雄與生物都有攻擊力與生命力兩種基本參數。</a:t>
            </a:r>
            <a:endParaRPr lang="en-US" altLang="zh-TW" sz="2000" dirty="0">
              <a:ea typeface="標楷體" panose="03000509000000000000" pitchFamily="65" charset="-120"/>
            </a:endParaRPr>
          </a:p>
          <a:p>
            <a:pPr lvl="1"/>
            <a:r>
              <a:rPr lang="zh-TW" altLang="en-US" sz="2000" dirty="0">
                <a:ea typeface="標楷體" panose="03000509000000000000" pitchFamily="65" charset="-120"/>
              </a:rPr>
              <a:t>英雄類別無法直接改變生物的血量值，而生物也無法直接取得英雄的攻擊力。</a:t>
            </a:r>
            <a:endParaRPr lang="en-US" altLang="zh-TW" sz="2000" dirty="0">
              <a:ea typeface="標楷體" panose="03000509000000000000" pitchFamily="65" charset="-120"/>
            </a:endParaRPr>
          </a:p>
          <a:p>
            <a:pPr lvl="2"/>
            <a:r>
              <a:rPr lang="zh-TW" altLang="en-US" sz="1800" dirty="0">
                <a:ea typeface="標楷體" panose="03000509000000000000" pitchFamily="65" charset="-120"/>
              </a:rPr>
              <a:t>透過呼叫雙方類別的</a:t>
            </a:r>
            <a:r>
              <a:rPr lang="en-US" altLang="zh-TW" sz="1800" dirty="0">
                <a:ea typeface="標楷體" panose="03000509000000000000" pitchFamily="65" charset="-120"/>
              </a:rPr>
              <a:t>public</a:t>
            </a:r>
            <a:r>
              <a:rPr lang="zh-TW" altLang="en-US" sz="1800" dirty="0">
                <a:ea typeface="標楷體" panose="03000509000000000000" pitchFamily="65" charset="-120"/>
              </a:rPr>
              <a:t>函式</a:t>
            </a:r>
            <a:r>
              <a:rPr lang="en-US" altLang="zh-TW" sz="1800" dirty="0">
                <a:ea typeface="標楷體" panose="03000509000000000000" pitchFamily="65" charset="-120"/>
              </a:rPr>
              <a:t> </a:t>
            </a:r>
            <a:r>
              <a:rPr lang="zh-TW" altLang="en-US" sz="1800" dirty="0">
                <a:ea typeface="標楷體" panose="03000509000000000000" pitchFamily="65" charset="-120"/>
              </a:rPr>
              <a:t>，傳遞</a:t>
            </a:r>
            <a:r>
              <a:rPr lang="en-US" altLang="zh-TW" sz="1800" dirty="0">
                <a:ea typeface="標楷體" panose="03000509000000000000" pitchFamily="65" charset="-120"/>
              </a:rPr>
              <a:t>private</a:t>
            </a:r>
            <a:r>
              <a:rPr lang="zh-TW" altLang="en-US" sz="1800" dirty="0">
                <a:ea typeface="標楷體" panose="03000509000000000000" pitchFamily="65" charset="-120"/>
              </a:rPr>
              <a:t>的變數資訊。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FEE4557-C10A-49D6-8D24-2FB21C192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3BB3C3D-7240-4EA5-9758-7E5B07533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5317810"/>
            <a:ext cx="914400" cy="93059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0DAA5A5-D19A-48BC-A4A4-2D1DF80FD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5317811"/>
            <a:ext cx="1008139" cy="93058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ADA7C6D-FCC8-421D-B1DE-5F41308DA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8551" y="5576708"/>
            <a:ext cx="450003" cy="412794"/>
          </a:xfrm>
          <a:prstGeom prst="rect">
            <a:avLst/>
          </a:prstGeom>
        </p:spPr>
      </p:pic>
      <p:sp>
        <p:nvSpPr>
          <p:cNvPr id="9" name="語音泡泡: 圓角矩形 8">
            <a:extLst>
              <a:ext uri="{FF2B5EF4-FFF2-40B4-BE49-F238E27FC236}">
                <a16:creationId xmlns:a16="http://schemas.microsoft.com/office/drawing/2014/main" id="{990E57D8-7027-47B3-942B-722A070EBD15}"/>
              </a:ext>
            </a:extLst>
          </p:cNvPr>
          <p:cNvSpPr/>
          <p:nvPr/>
        </p:nvSpPr>
        <p:spPr bwMode="auto">
          <a:xfrm>
            <a:off x="228600" y="3886200"/>
            <a:ext cx="3581400" cy="1066800"/>
          </a:xfrm>
          <a:prstGeom prst="wedgeRoundRectCallout">
            <a:avLst>
              <a:gd name="adj1" fmla="val 39255"/>
              <a:gd name="adj2" fmla="val 7734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我要敵方攻擊生物，我要呼叫他的</a:t>
            </a:r>
            <a:r>
              <a:rPr kumimoji="0" lang="en-US" altLang="zh-TW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getHurt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</a:t>
            </a:r>
            <a:r>
              <a:rPr kumimoji="0" lang="en-US" altLang="zh-TW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int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power)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函式，告知他被攻擊了。</a:t>
            </a:r>
          </a:p>
        </p:txBody>
      </p:sp>
      <p:sp>
        <p:nvSpPr>
          <p:cNvPr id="10" name="語音泡泡: 圓角矩形 9">
            <a:extLst>
              <a:ext uri="{FF2B5EF4-FFF2-40B4-BE49-F238E27FC236}">
                <a16:creationId xmlns:a16="http://schemas.microsoft.com/office/drawing/2014/main" id="{FA71ED96-9AE8-43E8-A406-36333DD09C86}"/>
              </a:ext>
            </a:extLst>
          </p:cNvPr>
          <p:cNvSpPr/>
          <p:nvPr/>
        </p:nvSpPr>
        <p:spPr bwMode="auto">
          <a:xfrm>
            <a:off x="5557887" y="3886200"/>
            <a:ext cx="3581400" cy="1066800"/>
          </a:xfrm>
          <a:prstGeom prst="wedgeRoundRectCallout">
            <a:avLst>
              <a:gd name="adj1" fmla="val -35498"/>
              <a:gd name="adj2" fmla="val 7115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我的</a:t>
            </a:r>
            <a:r>
              <a:rPr kumimoji="0" lang="en-US" altLang="zh-TW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getHurt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</a:t>
            </a:r>
            <a:r>
              <a:rPr kumimoji="0" lang="en-US" altLang="zh-TW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int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power)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函式，被呼叫了。</a:t>
            </a:r>
            <a:endParaRPr kumimoji="0" lang="en-US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我必須讓我的生命 </a:t>
            </a:r>
            <a:r>
              <a:rPr lang="en-US" altLang="zh-TW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-= power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492867"/>
      </p:ext>
    </p:extLst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346CB8-E70F-4B1E-8B71-69B636FFC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4A779C9-B60B-4115-A95F-940A3ACDD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62A4A11-3D22-4246-95B9-9785E5652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19201"/>
            <a:ext cx="7750890" cy="55626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09905D2-CE7D-464A-A4B4-3FD1F5F8A450}"/>
              </a:ext>
            </a:extLst>
          </p:cNvPr>
          <p:cNvSpPr txBox="1"/>
          <p:nvPr/>
        </p:nvSpPr>
        <p:spPr>
          <a:xfrm>
            <a:off x="3505200" y="2001657"/>
            <a:ext cx="39624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私有欄位，只有自己可以存取該變數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9E10718-2555-4E13-8118-04F291BE4674}"/>
              </a:ext>
            </a:extLst>
          </p:cNvPr>
          <p:cNvSpPr txBox="1"/>
          <p:nvPr/>
        </p:nvSpPr>
        <p:spPr>
          <a:xfrm>
            <a:off x="3505200" y="2971800"/>
            <a:ext cx="167325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生物受傷實作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A064BEA-AC3B-4374-9067-986C323F9E08}"/>
              </a:ext>
            </a:extLst>
          </p:cNvPr>
          <p:cNvSpPr txBox="1"/>
          <p:nvPr/>
        </p:nvSpPr>
        <p:spPr>
          <a:xfrm>
            <a:off x="4547423" y="5356425"/>
            <a:ext cx="2963159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英雄可透過呼叫生物的公有函式間接改變生物狀態</a:t>
            </a: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FD1C073E-1960-41E7-91DF-77ADDF7C6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066800"/>
          </a:xfrm>
        </p:spPr>
        <p:txBody>
          <a:bodyPr/>
          <a:lstStyle/>
          <a:p>
            <a:r>
              <a:rPr lang="en-US" altLang="zh-TW" dirty="0"/>
              <a:t>Example : Hero Attack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6021662"/>
      </p:ext>
    </p:extLst>
  </p:cSld>
  <p:clrMapOvr>
    <a:masterClrMapping/>
  </p:clrMapOvr>
  <p:transition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550407F-871E-4EFA-93F6-1BB841B99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749E97B-9AED-4D96-941B-F35E16977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5208702"/>
            <a:ext cx="3838575" cy="14097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1B8DAB0-920F-4011-9549-A2DAECB7A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5181600"/>
            <a:ext cx="3390900" cy="14478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E04DF39-9CBB-4258-A5E3-819B62D99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461" y="1227501"/>
            <a:ext cx="5924550" cy="276225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F436AAD-6CBC-42D8-A5DD-2599320A17FC}"/>
              </a:ext>
            </a:extLst>
          </p:cNvPr>
          <p:cNvSpPr txBox="1"/>
          <p:nvPr/>
        </p:nvSpPr>
        <p:spPr>
          <a:xfrm>
            <a:off x="3186207" y="1243900"/>
            <a:ext cx="47244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使用者輸入英雄的攻擊力與生物的生命值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B21EFC4-E287-4FCE-91E6-88B22A33F5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827" y="4567735"/>
            <a:ext cx="538209" cy="54773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68AF758-A7B2-4033-86EC-DAD55DA42A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8414" y="4548842"/>
            <a:ext cx="634317" cy="58552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29F4307-CE18-4AAC-AABD-6DEA45AC2D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5891" y="4635207"/>
            <a:ext cx="450003" cy="412794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9E7A620A-2000-4FE0-A5AD-FAE94F9C7262}"/>
              </a:ext>
            </a:extLst>
          </p:cNvPr>
          <p:cNvSpPr txBox="1"/>
          <p:nvPr/>
        </p:nvSpPr>
        <p:spPr>
          <a:xfrm>
            <a:off x="506887" y="4059892"/>
            <a:ext cx="1062087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攻擊力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30E64E0-6D8E-468D-8FCB-DD298C53E1F3}"/>
              </a:ext>
            </a:extLst>
          </p:cNvPr>
          <p:cNvSpPr txBox="1"/>
          <p:nvPr/>
        </p:nvSpPr>
        <p:spPr>
          <a:xfrm>
            <a:off x="2194528" y="4062459"/>
            <a:ext cx="1062087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生命值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6" name="語音泡泡: 圓角矩形 15">
            <a:extLst>
              <a:ext uri="{FF2B5EF4-FFF2-40B4-BE49-F238E27FC236}">
                <a16:creationId xmlns:a16="http://schemas.microsoft.com/office/drawing/2014/main" id="{3C9B59EE-E2C3-48BC-8667-06282ADCCC33}"/>
              </a:ext>
            </a:extLst>
          </p:cNvPr>
          <p:cNvSpPr/>
          <p:nvPr/>
        </p:nvSpPr>
        <p:spPr bwMode="auto">
          <a:xfrm>
            <a:off x="3528543" y="4390732"/>
            <a:ext cx="1486414" cy="488950"/>
          </a:xfrm>
          <a:prstGeom prst="wedgeRoundRectCallout">
            <a:avLst>
              <a:gd name="adj1" fmla="val -78623"/>
              <a:gd name="adj2" fmla="val 6730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我還頂得住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B71180AD-99D6-4834-9A0B-9A74BB8385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4205" y="4418931"/>
            <a:ext cx="538209" cy="547738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2C8B1F8-6C6E-4D5F-B5A6-D81CDEE1CA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7022333">
            <a:off x="6853792" y="4400038"/>
            <a:ext cx="634317" cy="585523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73C0123B-4F89-4AF6-B0E6-08AC69DB6B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1269" y="4486403"/>
            <a:ext cx="450003" cy="412794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FA602226-2AFC-445F-87AC-5CE4E0C9B6E3}"/>
              </a:ext>
            </a:extLst>
          </p:cNvPr>
          <p:cNvSpPr txBox="1"/>
          <p:nvPr/>
        </p:nvSpPr>
        <p:spPr>
          <a:xfrm>
            <a:off x="4952265" y="3911088"/>
            <a:ext cx="1062087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攻擊力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B91D228-9AA7-44B8-A407-B1B96384A9AE}"/>
              </a:ext>
            </a:extLst>
          </p:cNvPr>
          <p:cNvSpPr txBox="1"/>
          <p:nvPr/>
        </p:nvSpPr>
        <p:spPr>
          <a:xfrm>
            <a:off x="6639906" y="3913655"/>
            <a:ext cx="1062087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生命值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2" name="語音泡泡: 圓角矩形 21">
            <a:extLst>
              <a:ext uri="{FF2B5EF4-FFF2-40B4-BE49-F238E27FC236}">
                <a16:creationId xmlns:a16="http://schemas.microsoft.com/office/drawing/2014/main" id="{BC7A6D45-3DE1-4744-B36C-08F6C822BD50}"/>
              </a:ext>
            </a:extLst>
          </p:cNvPr>
          <p:cNvSpPr/>
          <p:nvPr/>
        </p:nvSpPr>
        <p:spPr bwMode="auto">
          <a:xfrm>
            <a:off x="7973921" y="4241928"/>
            <a:ext cx="1161784" cy="488950"/>
          </a:xfrm>
          <a:prstGeom prst="wedgeRoundRectCallout">
            <a:avLst>
              <a:gd name="adj1" fmla="val -78623"/>
              <a:gd name="adj2" fmla="val 6730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我不行了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807E778-4060-4F2D-ADF5-CEE97A3E57B5}"/>
              </a:ext>
            </a:extLst>
          </p:cNvPr>
          <p:cNvSpPr txBox="1"/>
          <p:nvPr/>
        </p:nvSpPr>
        <p:spPr>
          <a:xfrm>
            <a:off x="2955401" y="441711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-1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C748E8C-3CBD-486A-BFED-CAA777C244EF}"/>
              </a:ext>
            </a:extLst>
          </p:cNvPr>
          <p:cNvSpPr txBox="1"/>
          <p:nvPr/>
        </p:nvSpPr>
        <p:spPr>
          <a:xfrm>
            <a:off x="7455907" y="425164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-5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標題 1">
            <a:extLst>
              <a:ext uri="{FF2B5EF4-FFF2-40B4-BE49-F238E27FC236}">
                <a16:creationId xmlns:a16="http://schemas.microsoft.com/office/drawing/2014/main" id="{D62972D6-CD0F-4241-A798-D47C43B85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066800"/>
          </a:xfrm>
        </p:spPr>
        <p:txBody>
          <a:bodyPr/>
          <a:lstStyle/>
          <a:p>
            <a:r>
              <a:rPr lang="en-US" altLang="zh-TW" dirty="0"/>
              <a:t>Example : Hero Attack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2646921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7200" cy="1066800"/>
          </a:xfrm>
        </p:spPr>
        <p:txBody>
          <a:bodyPr/>
          <a:lstStyle/>
          <a:p>
            <a:pPr eaLnBrk="1" hangingPunct="1"/>
            <a:r>
              <a:rPr lang="en-US" dirty="0"/>
              <a:t>Learning Objectives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Structures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Structure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Structures as function arguments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Initializing structures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/>
              <a:t>Classes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Defining, member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Public and private members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/>
              <a:t>Accessor</a:t>
            </a:r>
            <a:r>
              <a:rPr lang="en-US" sz="2000" dirty="0"/>
              <a:t> and </a:t>
            </a:r>
            <a:r>
              <a:rPr lang="en-US" sz="2000" dirty="0" err="1"/>
              <a:t>mutator</a:t>
            </a:r>
            <a:r>
              <a:rPr lang="en-US" sz="2000" dirty="0"/>
              <a:t>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Structures vs. classes</a:t>
            </a:r>
          </a:p>
        </p:txBody>
      </p:sp>
    </p:spTree>
    <p:extLst>
      <p:ext uri="{BB962C8B-B14F-4D97-AF65-F5344CB8AC3E}">
        <p14:creationId xmlns:p14="http://schemas.microsoft.com/office/powerpoint/2010/main" val="3905607405"/>
      </p:ext>
    </p:extLst>
  </p:cSld>
  <p:clrMapOvr>
    <a:masterClrMapping/>
  </p:clrMapOvr>
  <p:transition spd="med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7200" cy="1066800"/>
          </a:xfrm>
        </p:spPr>
        <p:txBody>
          <a:bodyPr/>
          <a:lstStyle/>
          <a:p>
            <a:pPr eaLnBrk="1" hangingPunct="1"/>
            <a:r>
              <a:rPr lang="en-US" dirty="0"/>
              <a:t>Public and Private Style</a:t>
            </a:r>
          </a:p>
        </p:txBody>
      </p:sp>
      <p:sp>
        <p:nvSpPr>
          <p:cNvPr id="798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Can </a:t>
            </a:r>
            <a:r>
              <a:rPr lang="en-US" sz="2400" dirty="0">
                <a:solidFill>
                  <a:srgbClr val="FF0000"/>
                </a:solidFill>
              </a:rPr>
              <a:t>mix &amp; match </a:t>
            </a:r>
            <a:r>
              <a:rPr lang="en-US" sz="2400" dirty="0"/>
              <a:t>public &amp; private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More typically place </a:t>
            </a:r>
            <a:r>
              <a:rPr lang="en-US" sz="2400" dirty="0">
                <a:solidFill>
                  <a:srgbClr val="FF0000"/>
                </a:solidFill>
              </a:rPr>
              <a:t>public first</a:t>
            </a:r>
          </a:p>
          <a:p>
            <a:pPr lvl="1" eaLnBrk="1" hangingPunct="1"/>
            <a:r>
              <a:rPr lang="en-US" sz="2000" dirty="0"/>
              <a:t>Allows </a:t>
            </a:r>
            <a:r>
              <a:rPr lang="en-US" sz="2000" dirty="0">
                <a:solidFill>
                  <a:srgbClr val="FF0000"/>
                </a:solidFill>
              </a:rPr>
              <a:t>easy viewing </a:t>
            </a:r>
            <a:r>
              <a:rPr lang="en-US" sz="2000" dirty="0"/>
              <a:t>of portions that can be </a:t>
            </a:r>
            <a:r>
              <a:rPr lang="en-US" sz="2000" dirty="0">
                <a:solidFill>
                  <a:srgbClr val="FF0000"/>
                </a:solidFill>
              </a:rPr>
              <a:t>USED</a:t>
            </a:r>
            <a:r>
              <a:rPr lang="en-US" sz="2000" dirty="0"/>
              <a:t> by programmers using the class</a:t>
            </a:r>
          </a:p>
          <a:p>
            <a:pPr lvl="1" eaLnBrk="1" hangingPunct="1"/>
            <a:r>
              <a:rPr lang="en-US" sz="2000" dirty="0"/>
              <a:t>Private data is "hidden", so irrelevant to users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Outside of class definition, cannot change (or even access) private data</a:t>
            </a:r>
          </a:p>
          <a:p>
            <a:pPr lvl="1">
              <a:spcBef>
                <a:spcPct val="50000"/>
              </a:spcBef>
            </a:pPr>
            <a:r>
              <a:rPr lang="en-US" sz="2200" dirty="0"/>
              <a:t>Except: friend</a:t>
            </a:r>
          </a:p>
        </p:txBody>
      </p:sp>
    </p:spTree>
    <p:extLst>
      <p:ext uri="{BB962C8B-B14F-4D97-AF65-F5344CB8AC3E}">
        <p14:creationId xmlns:p14="http://schemas.microsoft.com/office/powerpoint/2010/main" val="709278084"/>
      </p:ext>
    </p:extLst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7200" cy="1066800"/>
          </a:xfrm>
        </p:spPr>
        <p:txBody>
          <a:bodyPr/>
          <a:lstStyle/>
          <a:p>
            <a:pPr eaLnBrk="1" hangingPunct="1"/>
            <a:r>
              <a:rPr lang="en-US" dirty="0"/>
              <a:t>Accessor and Mutator Functions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686800" cy="4892040"/>
          </a:xfrm>
        </p:spPr>
        <p:txBody>
          <a:bodyPr/>
          <a:lstStyle/>
          <a:p>
            <a:pPr eaLnBrk="1" hangingPunct="1"/>
            <a:r>
              <a:rPr lang="en-US" sz="2400" dirty="0"/>
              <a:t>Object needs to </a:t>
            </a:r>
            <a:r>
              <a:rPr lang="en-US" sz="2400" dirty="0">
                <a:solidFill>
                  <a:srgbClr val="FF0000"/>
                </a:solidFill>
              </a:rPr>
              <a:t>"do something" </a:t>
            </a:r>
            <a:r>
              <a:rPr lang="en-US" sz="2400" dirty="0"/>
              <a:t>with its data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Call </a:t>
            </a:r>
            <a:r>
              <a:rPr lang="en-US" sz="2400" dirty="0" err="1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accessor</a:t>
            </a:r>
            <a:r>
              <a:rPr lang="en-US" sz="2400" dirty="0">
                <a:solidFill>
                  <a:srgbClr val="FF0000"/>
                </a:solidFill>
              </a:rPr>
              <a:t> member functions</a:t>
            </a:r>
          </a:p>
          <a:p>
            <a:pPr lvl="1" eaLnBrk="1" hangingPunct="1"/>
            <a:r>
              <a:rPr lang="en-US" sz="2000" dirty="0"/>
              <a:t>Allow object to read data</a:t>
            </a:r>
          </a:p>
          <a:p>
            <a:pPr lvl="1" eaLnBrk="1" hangingPunct="1"/>
            <a:r>
              <a:rPr lang="en-US" sz="2000" dirty="0"/>
              <a:t>Also called "</a:t>
            </a:r>
            <a:r>
              <a:rPr lang="en-US" sz="2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getter</a:t>
            </a:r>
            <a:r>
              <a:rPr lang="en-US" sz="2000" dirty="0"/>
              <a:t> member functions"</a:t>
            </a:r>
          </a:p>
          <a:p>
            <a:pPr lvl="1" eaLnBrk="1" hangingPunct="1"/>
            <a:r>
              <a:rPr lang="en-US" sz="2000" dirty="0"/>
              <a:t>Simple retrieval of member data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err="1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Mutator</a:t>
            </a:r>
            <a:r>
              <a:rPr lang="en-US" sz="2400" dirty="0"/>
              <a:t> member functions</a:t>
            </a:r>
          </a:p>
          <a:p>
            <a:pPr lvl="1" eaLnBrk="1" hangingPunct="1"/>
            <a:r>
              <a:rPr lang="en-US" sz="2000" dirty="0"/>
              <a:t>Allow object to </a:t>
            </a:r>
            <a:r>
              <a:rPr lang="en-US" sz="24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change</a:t>
            </a:r>
            <a:r>
              <a:rPr lang="en-US" sz="2000" dirty="0"/>
              <a:t> data</a:t>
            </a:r>
          </a:p>
          <a:p>
            <a:pPr lvl="1" eaLnBrk="1" hangingPunct="1"/>
            <a:r>
              <a:rPr lang="en-US" sz="2000" dirty="0"/>
              <a:t>Manipulated based on application</a:t>
            </a:r>
          </a:p>
        </p:txBody>
      </p:sp>
    </p:spTree>
    <p:extLst>
      <p:ext uri="{BB962C8B-B14F-4D97-AF65-F5344CB8AC3E}">
        <p14:creationId xmlns:p14="http://schemas.microsoft.com/office/powerpoint/2010/main" val="1787496953"/>
      </p:ext>
    </p:extLst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7200" cy="1066800"/>
          </a:xfrm>
        </p:spPr>
        <p:txBody>
          <a:bodyPr/>
          <a:lstStyle/>
          <a:p>
            <a:pPr eaLnBrk="1" hangingPunct="1"/>
            <a:r>
              <a:rPr lang="en-US" sz="3600" dirty="0"/>
              <a:t>Separate Interface and Implementation</a:t>
            </a:r>
          </a:p>
        </p:txBody>
      </p:sp>
      <p:sp>
        <p:nvSpPr>
          <p:cNvPr id="8397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User of class </a:t>
            </a:r>
            <a:r>
              <a:rPr lang="en-US" sz="2400" dirty="0">
                <a:solidFill>
                  <a:srgbClr val="FF0000"/>
                </a:solidFill>
              </a:rPr>
              <a:t>need not see details of</a:t>
            </a:r>
            <a:r>
              <a:rPr lang="en-US" sz="2400" dirty="0"/>
              <a:t> how class is implemented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Principle of OOP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encapsulation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/>
              <a:t>User only needs "</a:t>
            </a:r>
            <a:r>
              <a:rPr lang="en-US" sz="2400" dirty="0">
                <a:solidFill>
                  <a:srgbClr val="FF0000"/>
                </a:solidFill>
              </a:rPr>
              <a:t>rules</a:t>
            </a:r>
            <a:r>
              <a:rPr lang="en-US" sz="2400" dirty="0"/>
              <a:t>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Called "</a:t>
            </a:r>
            <a:r>
              <a:rPr lang="en-US" sz="2000" dirty="0">
                <a:solidFill>
                  <a:srgbClr val="FF0000"/>
                </a:solidFill>
              </a:rPr>
              <a:t>interface</a:t>
            </a:r>
            <a:r>
              <a:rPr lang="en-US" sz="2000" dirty="0"/>
              <a:t>" for the class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In C++ </a:t>
            </a:r>
            <a:r>
              <a:rPr lang="en-US" sz="1800" dirty="0">
                <a:sym typeface="Wingdings" pitchFamily="2" charset="2"/>
              </a:rPr>
              <a:t></a:t>
            </a:r>
            <a:r>
              <a:rPr lang="en-US" sz="1800" dirty="0"/>
              <a:t> public member functions and associated comments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/>
              <a:t>Implementation of class hidden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Member function definitions elsewhere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User need not see them</a:t>
            </a:r>
          </a:p>
        </p:txBody>
      </p:sp>
    </p:spTree>
    <p:extLst>
      <p:ext uri="{BB962C8B-B14F-4D97-AF65-F5344CB8AC3E}">
        <p14:creationId xmlns:p14="http://schemas.microsoft.com/office/powerpoint/2010/main" val="3341144295"/>
      </p:ext>
    </p:extLst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7200" cy="1066800"/>
          </a:xfrm>
        </p:spPr>
        <p:txBody>
          <a:bodyPr/>
          <a:lstStyle/>
          <a:p>
            <a:pPr eaLnBrk="1" hangingPunct="1"/>
            <a:r>
              <a:rPr lang="en-US" dirty="0"/>
              <a:t>Structures versus Classes</a:t>
            </a:r>
          </a:p>
        </p:txBody>
      </p:sp>
      <p:sp>
        <p:nvSpPr>
          <p:cNvPr id="860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Structures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All members </a:t>
            </a:r>
            <a:r>
              <a:rPr lang="en-US" sz="2000" b="1" dirty="0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/>
              <a:t>Classes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Typically all data members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Interface member functions public</a:t>
            </a:r>
          </a:p>
        </p:txBody>
      </p:sp>
    </p:spTree>
    <p:extLst>
      <p:ext uri="{BB962C8B-B14F-4D97-AF65-F5344CB8AC3E}">
        <p14:creationId xmlns:p14="http://schemas.microsoft.com/office/powerpoint/2010/main" val="1091247837"/>
      </p:ext>
    </p:extLst>
  </p:cSld>
  <p:clrMapOvr>
    <a:masterClrMapping/>
  </p:clrMapOvr>
  <p:transition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7200" cy="1066800"/>
          </a:xfrm>
        </p:spPr>
        <p:txBody>
          <a:bodyPr/>
          <a:lstStyle/>
          <a:p>
            <a:pPr eaLnBrk="1" hangingPunct="1"/>
            <a:r>
              <a:rPr lang="en-US" dirty="0"/>
              <a:t>Thinking Objects</a:t>
            </a:r>
          </a:p>
        </p:txBody>
      </p:sp>
      <p:sp>
        <p:nvSpPr>
          <p:cNvPr id="880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Focus for programming changes</a:t>
            </a:r>
          </a:p>
          <a:p>
            <a:pPr lvl="1" eaLnBrk="1" hangingPunct="1"/>
            <a:r>
              <a:rPr lang="en-US" sz="2000" dirty="0"/>
              <a:t>Before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algorithms center stage</a:t>
            </a:r>
          </a:p>
          <a:p>
            <a:pPr lvl="1" eaLnBrk="1" hangingPunct="1"/>
            <a:r>
              <a:rPr lang="en-US" sz="2000" dirty="0"/>
              <a:t>OOP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data is focus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Algorithms still exist</a:t>
            </a:r>
          </a:p>
          <a:p>
            <a:pPr lvl="1" eaLnBrk="1" hangingPunct="1"/>
            <a:r>
              <a:rPr lang="en-US" sz="2000" dirty="0"/>
              <a:t>They</a:t>
            </a:r>
            <a:r>
              <a:rPr lang="en-US" sz="2000" dirty="0">
                <a:solidFill>
                  <a:srgbClr val="FF0000"/>
                </a:solidFill>
              </a:rPr>
              <a:t> simply focus</a:t>
            </a:r>
            <a:r>
              <a:rPr lang="en-US" sz="2000" dirty="0"/>
              <a:t> on their data</a:t>
            </a:r>
          </a:p>
          <a:p>
            <a:pPr lvl="1" eaLnBrk="1" hangingPunct="1"/>
            <a:r>
              <a:rPr lang="en-US" sz="2000" dirty="0"/>
              <a:t>Are </a:t>
            </a:r>
            <a:r>
              <a:rPr lang="en-US" sz="2000" dirty="0">
                <a:solidFill>
                  <a:srgbClr val="FF0000"/>
                </a:solidFill>
              </a:rPr>
              <a:t>"made" to "fit"</a:t>
            </a:r>
            <a:r>
              <a:rPr lang="en-US" sz="2000" dirty="0"/>
              <a:t> the data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Designing software solution</a:t>
            </a:r>
          </a:p>
          <a:p>
            <a:pPr lvl="1" eaLnBrk="1" hangingPunct="1"/>
            <a:r>
              <a:rPr lang="en-US" sz="2000" dirty="0"/>
              <a:t>Define variety of objects and how they interact</a:t>
            </a:r>
          </a:p>
        </p:txBody>
      </p:sp>
    </p:spTree>
    <p:extLst>
      <p:ext uri="{BB962C8B-B14F-4D97-AF65-F5344CB8AC3E}">
        <p14:creationId xmlns:p14="http://schemas.microsoft.com/office/powerpoint/2010/main" val="1380013704"/>
      </p:ext>
    </p:extLst>
  </p:cSld>
  <p:clrMapOvr>
    <a:masterClrMapping/>
  </p:clrMapOvr>
  <p:transition spd="med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7200" cy="1066800"/>
          </a:xfrm>
        </p:spPr>
        <p:txBody>
          <a:bodyPr/>
          <a:lstStyle/>
          <a:p>
            <a:r>
              <a:rPr lang="en-US" altLang="zh-TW" dirty="0"/>
              <a:t>Distribute Codes</a:t>
            </a:r>
            <a:endParaRPr lang="en-US" dirty="0"/>
          </a:p>
        </p:txBody>
      </p:sp>
      <p:sp>
        <p:nvSpPr>
          <p:cNvPr id="880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Separate codes into different files for</a:t>
            </a:r>
          </a:p>
          <a:p>
            <a:pPr lvl="1"/>
            <a:r>
              <a:rPr lang="en-US" altLang="zh-TW" sz="2000" dirty="0"/>
              <a:t>better organization</a:t>
            </a:r>
          </a:p>
          <a:p>
            <a:pPr lvl="1"/>
            <a:r>
              <a:rPr lang="en-US" altLang="zh-TW" sz="2000" dirty="0"/>
              <a:t>more efficient compiling</a:t>
            </a:r>
          </a:p>
          <a:p>
            <a:r>
              <a:rPr lang="en-US" altLang="zh-TW" sz="2300" dirty="0"/>
              <a:t>Typically codes of 1 class would be organized in 2 files</a:t>
            </a:r>
          </a:p>
          <a:p>
            <a:pPr lvl="1"/>
            <a:r>
              <a:rPr lang="en-US" altLang="zh-TW" sz="2000" i="1" dirty="0" err="1"/>
              <a:t>class_name</a:t>
            </a:r>
            <a:r>
              <a:rPr lang="en-US" altLang="zh-TW" sz="2000" dirty="0" err="1"/>
              <a:t>.h</a:t>
            </a:r>
            <a:endParaRPr lang="en-US" altLang="zh-TW" sz="2000" dirty="0"/>
          </a:p>
          <a:p>
            <a:pPr lvl="2"/>
            <a:r>
              <a:rPr lang="en-US" altLang="zh-TW" sz="1700" dirty="0"/>
              <a:t>contains the declaration</a:t>
            </a:r>
          </a:p>
          <a:p>
            <a:pPr lvl="1"/>
            <a:r>
              <a:rPr lang="en-US" altLang="zh-TW" sz="2000" i="1" dirty="0"/>
              <a:t>class_name</a:t>
            </a:r>
            <a:r>
              <a:rPr lang="en-US" altLang="zh-TW" sz="2000" dirty="0"/>
              <a:t>.cpp</a:t>
            </a:r>
          </a:p>
          <a:p>
            <a:pPr lvl="2"/>
            <a:r>
              <a:rPr lang="en-US" altLang="zh-TW" sz="1700" dirty="0"/>
              <a:t>contains the definition</a:t>
            </a:r>
          </a:p>
          <a:p>
            <a:r>
              <a:rPr lang="en-US" altLang="zh-TW" sz="2000" dirty="0"/>
              <a:t>Inside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main.cpp</a:t>
            </a:r>
            <a:r>
              <a:rPr lang="en-US" altLang="zh-TW" sz="2000" dirty="0"/>
              <a:t>, add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altLang="zh-TW" sz="2000" dirty="0">
                <a:solidFill>
                  <a:srgbClr val="FF0000"/>
                </a:solidFill>
              </a:rPr>
              <a:t>"</a:t>
            </a:r>
            <a:r>
              <a:rPr lang="en-US" altLang="zh-TW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class_name.h</a:t>
            </a:r>
            <a:r>
              <a:rPr lang="en-US" altLang="zh-TW" sz="2000" dirty="0">
                <a:solidFill>
                  <a:srgbClr val="FF0000"/>
                </a:solidFill>
              </a:rPr>
              <a:t>"</a:t>
            </a:r>
            <a:r>
              <a:rPr lang="en-US" altLang="zh-TW" sz="2000" dirty="0"/>
              <a:t> to use the declared class</a:t>
            </a:r>
          </a:p>
          <a:p>
            <a:r>
              <a:rPr lang="en-US" altLang="zh-TW" sz="2000" dirty="0"/>
              <a:t>Inside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class_name.cpp</a:t>
            </a:r>
            <a:r>
              <a:rPr lang="en-US" altLang="zh-TW" sz="2000" dirty="0"/>
              <a:t>, add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altLang="zh-TW" sz="2000" dirty="0">
                <a:solidFill>
                  <a:srgbClr val="FF0000"/>
                </a:solidFill>
              </a:rPr>
              <a:t>"</a:t>
            </a:r>
            <a:r>
              <a:rPr lang="en-US" altLang="zh-TW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class_name.h</a:t>
            </a:r>
            <a:r>
              <a:rPr lang="en-US" altLang="zh-TW" sz="2000" dirty="0">
                <a:solidFill>
                  <a:srgbClr val="FF0000"/>
                </a:solidFill>
              </a:rPr>
              <a:t>"</a:t>
            </a:r>
            <a:r>
              <a:rPr lang="en-US" altLang="zh-TW" sz="2000" dirty="0"/>
              <a:t> to define the member functions</a:t>
            </a:r>
            <a:endParaRPr lang="zh-TW" altLang="en-US" sz="2000" dirty="0"/>
          </a:p>
          <a:p>
            <a:endParaRPr lang="en-US" altLang="zh-TW" sz="2200" dirty="0"/>
          </a:p>
        </p:txBody>
      </p:sp>
    </p:spTree>
    <p:extLst>
      <p:ext uri="{BB962C8B-B14F-4D97-AF65-F5344CB8AC3E}">
        <p14:creationId xmlns:p14="http://schemas.microsoft.com/office/powerpoint/2010/main" val="4214612625"/>
      </p:ext>
    </p:extLst>
  </p:cSld>
  <p:clrMapOvr>
    <a:masterClrMapping/>
  </p:clrMapOvr>
  <p:transition spd="med"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7200" cy="1066800"/>
          </a:xfrm>
        </p:spPr>
        <p:txBody>
          <a:bodyPr/>
          <a:lstStyle/>
          <a:p>
            <a:r>
              <a:rPr lang="en-US" altLang="zh-TW" dirty="0"/>
              <a:t>Example : Code Distribution</a:t>
            </a:r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DA9EA4C-9582-489D-9F4A-759E212CAA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03" y="3104308"/>
            <a:ext cx="3105583" cy="115268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3D9D1C9-ED7C-47FE-924A-9C98455DDA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03" y="4683322"/>
            <a:ext cx="3153215" cy="199100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EE8AC8C-F6B7-4115-B913-4133003656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03" y="1677367"/>
            <a:ext cx="1428949" cy="97168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8EE4472-A23E-4086-A99C-E584E43339F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1"/>
          <a:stretch/>
        </p:blipFill>
        <p:spPr>
          <a:xfrm>
            <a:off x="3733800" y="1677367"/>
            <a:ext cx="1447800" cy="97168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4E01229-1C0F-4AC0-AF70-27671C9F71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047150"/>
            <a:ext cx="2905530" cy="1209844"/>
          </a:xfrm>
          <a:prstGeom prst="rect">
            <a:avLst/>
          </a:prstGeom>
        </p:spPr>
      </p:pic>
      <p:sp>
        <p:nvSpPr>
          <p:cNvPr id="11" name="文字方塊 8">
            <a:extLst>
              <a:ext uri="{FF2B5EF4-FFF2-40B4-BE49-F238E27FC236}">
                <a16:creationId xmlns:a16="http://schemas.microsoft.com/office/drawing/2014/main" id="{F239D2B8-A857-4D7E-AAE7-A69EBC2F1EEB}"/>
              </a:ext>
            </a:extLst>
          </p:cNvPr>
          <p:cNvSpPr txBox="1"/>
          <p:nvPr/>
        </p:nvSpPr>
        <p:spPr>
          <a:xfrm>
            <a:off x="418003" y="130803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ClassA.h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文字方塊 9">
            <a:extLst>
              <a:ext uri="{FF2B5EF4-FFF2-40B4-BE49-F238E27FC236}">
                <a16:creationId xmlns:a16="http://schemas.microsoft.com/office/drawing/2014/main" id="{F383CCD0-B9AE-4DC3-BC6A-2D0FCEDF805B}"/>
              </a:ext>
            </a:extLst>
          </p:cNvPr>
          <p:cNvSpPr txBox="1"/>
          <p:nvPr/>
        </p:nvSpPr>
        <p:spPr>
          <a:xfrm>
            <a:off x="3733800" y="130803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ClassB.h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文字方塊 10">
            <a:extLst>
              <a:ext uri="{FF2B5EF4-FFF2-40B4-BE49-F238E27FC236}">
                <a16:creationId xmlns:a16="http://schemas.microsoft.com/office/drawing/2014/main" id="{BC069DA2-FE69-4BC4-AF11-769058BCEF84}"/>
              </a:ext>
            </a:extLst>
          </p:cNvPr>
          <p:cNvSpPr txBox="1"/>
          <p:nvPr/>
        </p:nvSpPr>
        <p:spPr>
          <a:xfrm>
            <a:off x="3733800" y="269039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ClassB.cpp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文字方塊 11">
            <a:extLst>
              <a:ext uri="{FF2B5EF4-FFF2-40B4-BE49-F238E27FC236}">
                <a16:creationId xmlns:a16="http://schemas.microsoft.com/office/drawing/2014/main" id="{23D71B39-3C5F-44F4-AAB4-97531350AA2C}"/>
              </a:ext>
            </a:extLst>
          </p:cNvPr>
          <p:cNvSpPr txBox="1"/>
          <p:nvPr/>
        </p:nvSpPr>
        <p:spPr>
          <a:xfrm>
            <a:off x="418003" y="269039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ClassA.cpp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文字方塊 12">
            <a:extLst>
              <a:ext uri="{FF2B5EF4-FFF2-40B4-BE49-F238E27FC236}">
                <a16:creationId xmlns:a16="http://schemas.microsoft.com/office/drawing/2014/main" id="{0E0CF0C9-2650-4C26-A226-7A0E7F81500E}"/>
              </a:ext>
            </a:extLst>
          </p:cNvPr>
          <p:cNvSpPr txBox="1"/>
          <p:nvPr/>
        </p:nvSpPr>
        <p:spPr>
          <a:xfrm>
            <a:off x="418003" y="431893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main.cpp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687140"/>
      </p:ext>
    </p:extLst>
  </p:cSld>
  <p:clrMapOvr>
    <a:masterClrMapping/>
  </p:clrMapOvr>
  <p:transition spd="med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7200" cy="1066800"/>
          </a:xfrm>
        </p:spPr>
        <p:txBody>
          <a:bodyPr/>
          <a:lstStyle/>
          <a:p>
            <a:r>
              <a:rPr lang="en-US" altLang="zh-TW" dirty="0"/>
              <a:t>Example : Code Distribution</a:t>
            </a:r>
            <a:endParaRPr lang="en-US" dirty="0"/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CBD1B298-3351-4785-9C02-3E3CEA0D3C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534400" cy="4876800"/>
          </a:xfrm>
        </p:spPr>
        <p:txBody>
          <a:bodyPr/>
          <a:lstStyle/>
          <a:p>
            <a:r>
              <a:rPr lang="en-US" altLang="zh-TW" sz="2400" dirty="0"/>
              <a:t>What is the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#pragma once</a:t>
            </a:r>
            <a:r>
              <a:rPr lang="en-US" altLang="zh-TW" sz="2400" dirty="0"/>
              <a:t> for?</a:t>
            </a:r>
            <a:endParaRPr lang="zh-TW" altLang="en-US" sz="2400" dirty="0"/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A875E4CB-AB44-4E54-A221-01CAA3686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7400"/>
            <a:ext cx="1428949" cy="971686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1DA9DDF4-48E3-4E37-A525-09B8A59D94F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1"/>
          <a:stretch/>
        </p:blipFill>
        <p:spPr>
          <a:xfrm>
            <a:off x="2438400" y="2057400"/>
            <a:ext cx="1447800" cy="971686"/>
          </a:xfrm>
          <a:prstGeom prst="rect">
            <a:avLst/>
          </a:prstGeom>
        </p:spPr>
      </p:pic>
      <p:sp>
        <p:nvSpPr>
          <p:cNvPr id="26" name="文字方塊 8">
            <a:extLst>
              <a:ext uri="{FF2B5EF4-FFF2-40B4-BE49-F238E27FC236}">
                <a16:creationId xmlns:a16="http://schemas.microsoft.com/office/drawing/2014/main" id="{491C6ECF-5A21-4170-A9D0-593517D5FCCC}"/>
              </a:ext>
            </a:extLst>
          </p:cNvPr>
          <p:cNvSpPr txBox="1"/>
          <p:nvPr/>
        </p:nvSpPr>
        <p:spPr>
          <a:xfrm>
            <a:off x="838200" y="168806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ClassA.h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文字方塊 9">
            <a:extLst>
              <a:ext uri="{FF2B5EF4-FFF2-40B4-BE49-F238E27FC236}">
                <a16:creationId xmlns:a16="http://schemas.microsoft.com/office/drawing/2014/main" id="{D4919CD0-0B9F-4943-BDB8-8F3D17B848A6}"/>
              </a:ext>
            </a:extLst>
          </p:cNvPr>
          <p:cNvSpPr txBox="1"/>
          <p:nvPr/>
        </p:nvSpPr>
        <p:spPr>
          <a:xfrm>
            <a:off x="2438400" y="168806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ClassB.h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C3FC41D-C70B-4DD8-B3B9-2250776D936F}"/>
              </a:ext>
            </a:extLst>
          </p:cNvPr>
          <p:cNvSpPr/>
          <p:nvPr/>
        </p:nvSpPr>
        <p:spPr bwMode="auto">
          <a:xfrm>
            <a:off x="838200" y="2057400"/>
            <a:ext cx="838200" cy="1524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51A5C43-DA90-4684-8240-EB73F1E51194}"/>
              </a:ext>
            </a:extLst>
          </p:cNvPr>
          <p:cNvSpPr/>
          <p:nvPr/>
        </p:nvSpPr>
        <p:spPr bwMode="auto">
          <a:xfrm>
            <a:off x="2438400" y="2043953"/>
            <a:ext cx="838200" cy="1524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04615"/>
      </p:ext>
    </p:extLst>
  </p:cSld>
  <p:clrMapOvr>
    <a:masterClrMapping/>
  </p:clrMapOvr>
  <p:transition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7200" cy="1066800"/>
          </a:xfrm>
        </p:spPr>
        <p:txBody>
          <a:bodyPr/>
          <a:lstStyle/>
          <a:p>
            <a:r>
              <a:rPr lang="en-US" altLang="zh-TW" dirty="0"/>
              <a:t>Example : Duplicated Include</a:t>
            </a:r>
            <a:endParaRPr 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2C53989C-F8E3-49C0-8770-29C07976D4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071" y="4470868"/>
            <a:ext cx="3324689" cy="116221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EB7E5B7A-D2E2-4852-BA51-9389397108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40" y="4474640"/>
            <a:ext cx="3334215" cy="1143160"/>
          </a:xfrm>
          <a:prstGeom prst="rect">
            <a:avLst/>
          </a:prstGeom>
        </p:spPr>
      </p:pic>
      <p:sp>
        <p:nvSpPr>
          <p:cNvPr id="14" name="文字方塊 14">
            <a:extLst>
              <a:ext uri="{FF2B5EF4-FFF2-40B4-BE49-F238E27FC236}">
                <a16:creationId xmlns:a16="http://schemas.microsoft.com/office/drawing/2014/main" id="{F6F4E6B9-446F-43F9-882B-BD1A81FB2D3A}"/>
              </a:ext>
            </a:extLst>
          </p:cNvPr>
          <p:cNvSpPr txBox="1"/>
          <p:nvPr/>
        </p:nvSpPr>
        <p:spPr>
          <a:xfrm>
            <a:off x="2139583" y="122492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ClassA.h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文字方塊 15">
            <a:extLst>
              <a:ext uri="{FF2B5EF4-FFF2-40B4-BE49-F238E27FC236}">
                <a16:creationId xmlns:a16="http://schemas.microsoft.com/office/drawing/2014/main" id="{705DFF9D-0DFA-4973-B928-85B8547E98E9}"/>
              </a:ext>
            </a:extLst>
          </p:cNvPr>
          <p:cNvSpPr txBox="1"/>
          <p:nvPr/>
        </p:nvSpPr>
        <p:spPr>
          <a:xfrm>
            <a:off x="5724582" y="122492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ClassB.h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文字方塊 16">
            <a:extLst>
              <a:ext uri="{FF2B5EF4-FFF2-40B4-BE49-F238E27FC236}">
                <a16:creationId xmlns:a16="http://schemas.microsoft.com/office/drawing/2014/main" id="{B9B2BF99-745E-4B78-AA66-134A07C2B57E}"/>
              </a:ext>
            </a:extLst>
          </p:cNvPr>
          <p:cNvSpPr txBox="1"/>
          <p:nvPr/>
        </p:nvSpPr>
        <p:spPr>
          <a:xfrm>
            <a:off x="5583792" y="4159001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ClassB.cpp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文字方塊 17">
            <a:extLst>
              <a:ext uri="{FF2B5EF4-FFF2-40B4-BE49-F238E27FC236}">
                <a16:creationId xmlns:a16="http://schemas.microsoft.com/office/drawing/2014/main" id="{0D4BF79C-3C9B-4B84-A06E-5509460BCB69}"/>
              </a:ext>
            </a:extLst>
          </p:cNvPr>
          <p:cNvSpPr txBox="1"/>
          <p:nvPr/>
        </p:nvSpPr>
        <p:spPr>
          <a:xfrm>
            <a:off x="2001724" y="411662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ClassA.cpp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70D53B18-273C-420A-B4DC-318BB9DE66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320" y="1609976"/>
            <a:ext cx="3096057" cy="2457793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AE2C559E-D23B-4280-ADFA-F330CE3756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599" y="1604514"/>
            <a:ext cx="2581635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30745"/>
      </p:ext>
    </p:extLst>
  </p:cSld>
  <p:clrMapOvr>
    <a:masterClrMapping/>
  </p:clrMapOvr>
  <p:transition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7200" cy="1066800"/>
          </a:xfrm>
        </p:spPr>
        <p:txBody>
          <a:bodyPr/>
          <a:lstStyle/>
          <a:p>
            <a:pPr eaLnBrk="1" hangingPunct="1"/>
            <a:r>
              <a:rPr lang="en-US" dirty="0"/>
              <a:t>Summary 1</a:t>
            </a:r>
          </a:p>
        </p:txBody>
      </p:sp>
      <p:sp>
        <p:nvSpPr>
          <p:cNvPr id="9011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Structure is collection of different types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/>
              <a:t>Class used to combine data and functions</a:t>
            </a:r>
            <a:br>
              <a:rPr lang="en-US" sz="2400" dirty="0"/>
            </a:br>
            <a:r>
              <a:rPr lang="en-US" sz="2400" dirty="0"/>
              <a:t>into single unit -&gt; object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/>
              <a:t>Member variables and member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Can be public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accessed outside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Can be private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accessed only in a member</a:t>
            </a:r>
            <a:br>
              <a:rPr lang="en-US" sz="2000" dirty="0"/>
            </a:br>
            <a:r>
              <a:rPr lang="en-US" sz="2000" dirty="0"/>
              <a:t>function’s definition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/>
              <a:t>Class and structure types can be formal</a:t>
            </a:r>
            <a:br>
              <a:rPr lang="en-US" sz="2400" dirty="0"/>
            </a:br>
            <a:r>
              <a:rPr lang="en-US" sz="2400" dirty="0"/>
              <a:t>parameters to functions</a:t>
            </a:r>
          </a:p>
        </p:txBody>
      </p:sp>
    </p:spTree>
    <p:extLst>
      <p:ext uri="{BB962C8B-B14F-4D97-AF65-F5344CB8AC3E}">
        <p14:creationId xmlns:p14="http://schemas.microsoft.com/office/powerpoint/2010/main" val="2499272829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7200" cy="1066800"/>
          </a:xfrm>
        </p:spPr>
        <p:txBody>
          <a:bodyPr/>
          <a:lstStyle/>
          <a:p>
            <a:pPr eaLnBrk="1" hangingPunct="1"/>
            <a:r>
              <a:rPr lang="en-US" dirty="0"/>
              <a:t>Structures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aggregate data type: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ts val="1800"/>
              </a:lnSpc>
              <a:spcBef>
                <a:spcPct val="50000"/>
              </a:spcBef>
            </a:pPr>
            <a:r>
              <a:rPr lang="en-US" sz="2400" dirty="0"/>
              <a:t>Recall: aggregate meaning </a:t>
            </a:r>
            <a:r>
              <a:rPr lang="en-US" sz="2400" dirty="0">
                <a:solidFill>
                  <a:srgbClr val="FF0000"/>
                </a:solidFill>
              </a:rPr>
              <a:t>"grouping"</a:t>
            </a:r>
          </a:p>
          <a:p>
            <a:pPr lvl="1" eaLnBrk="1" hangingPunct="1">
              <a:lnSpc>
                <a:spcPts val="1800"/>
              </a:lnSpc>
            </a:pPr>
            <a:r>
              <a:rPr lang="en-US" sz="2000" dirty="0"/>
              <a:t>Recall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array</a:t>
            </a:r>
            <a:r>
              <a:rPr lang="en-US" sz="2000" dirty="0"/>
              <a:t>: collection of values of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same</a:t>
            </a:r>
            <a:r>
              <a:rPr lang="en-US" sz="2000" dirty="0"/>
              <a:t> type</a:t>
            </a:r>
          </a:p>
          <a:p>
            <a:pPr lvl="1" eaLnBrk="1" hangingPunct="1">
              <a:lnSpc>
                <a:spcPts val="1800"/>
              </a:lnSpc>
            </a:pPr>
            <a:r>
              <a:rPr lang="en-US" sz="2000" b="1" dirty="0">
                <a:solidFill>
                  <a:srgbClr val="FF0000"/>
                </a:solidFill>
              </a:rPr>
              <a:t>Structure</a:t>
            </a:r>
            <a:r>
              <a:rPr lang="en-US" sz="2000" dirty="0"/>
              <a:t>: collection of values of </a:t>
            </a:r>
            <a:r>
              <a:rPr lang="en-US" sz="2400" b="1" dirty="0">
                <a:solidFill>
                  <a:srgbClr val="FF0000"/>
                </a:solidFill>
              </a:rPr>
              <a:t>arbitrary</a:t>
            </a:r>
            <a:r>
              <a:rPr lang="en-US" sz="2000" dirty="0"/>
              <a:t> types</a:t>
            </a:r>
          </a:p>
          <a:p>
            <a:pPr eaLnBrk="1" hangingPunct="1">
              <a:lnSpc>
                <a:spcPts val="1800"/>
              </a:lnSpc>
              <a:spcBef>
                <a:spcPct val="50000"/>
              </a:spcBef>
            </a:pPr>
            <a:r>
              <a:rPr lang="en-US" sz="2400" dirty="0"/>
              <a:t>Treated as a single item, </a:t>
            </a:r>
            <a:r>
              <a:rPr lang="en-US" sz="2400" dirty="0">
                <a:solidFill>
                  <a:srgbClr val="FF0000"/>
                </a:solidFill>
              </a:rPr>
              <a:t>like arrays</a:t>
            </a:r>
          </a:p>
          <a:p>
            <a:pPr eaLnBrk="1" hangingPunct="1">
              <a:lnSpc>
                <a:spcPts val="1800"/>
              </a:lnSpc>
              <a:spcBef>
                <a:spcPct val="50000"/>
              </a:spcBef>
            </a:pPr>
            <a:r>
              <a:rPr lang="en-US" sz="2400" dirty="0"/>
              <a:t>Major difference: Must first "</a:t>
            </a:r>
            <a:r>
              <a:rPr lang="en-US" sz="2400" dirty="0">
                <a:solidFill>
                  <a:srgbClr val="FF0000"/>
                </a:solidFill>
              </a:rPr>
              <a:t>define</a:t>
            </a:r>
            <a:r>
              <a:rPr lang="en-US" sz="2400" dirty="0"/>
              <a:t>" </a:t>
            </a:r>
            <a:r>
              <a:rPr lang="en-US" sz="2400" dirty="0" err="1"/>
              <a:t>struct</a:t>
            </a:r>
            <a:endParaRPr lang="en-US" sz="2400" dirty="0"/>
          </a:p>
          <a:p>
            <a:pPr lvl="1" eaLnBrk="1" hangingPunct="1">
              <a:lnSpc>
                <a:spcPts val="1800"/>
              </a:lnSpc>
            </a:pPr>
            <a:r>
              <a:rPr lang="en-US" sz="2000" dirty="0"/>
              <a:t>Prior to declaring any variables</a:t>
            </a:r>
          </a:p>
        </p:txBody>
      </p:sp>
    </p:spTree>
    <p:extLst>
      <p:ext uri="{BB962C8B-B14F-4D97-AF65-F5344CB8AC3E}">
        <p14:creationId xmlns:p14="http://schemas.microsoft.com/office/powerpoint/2010/main" val="3590182797"/>
      </p:ext>
    </p:extLst>
  </p:cSld>
  <p:clrMapOvr>
    <a:masterClrMapping/>
  </p:clrMapOvr>
  <p:transition spd="med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7200" cy="1066800"/>
          </a:xfrm>
        </p:spPr>
        <p:txBody>
          <a:bodyPr/>
          <a:lstStyle/>
          <a:p>
            <a:pPr eaLnBrk="1" hangingPunct="1"/>
            <a:r>
              <a:rPr lang="en-US" dirty="0"/>
              <a:t>Summary 2</a:t>
            </a:r>
          </a:p>
        </p:txBody>
      </p:sp>
      <p:sp>
        <p:nvSpPr>
          <p:cNvPr id="921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/>
              <a:t>C++ class definition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/>
              <a:t>Should separate two key parts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sz="1800" dirty="0"/>
              <a:t>Interface: what user needs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sz="1800" dirty="0"/>
              <a:t>Implementation: details of how class works</a:t>
            </a:r>
          </a:p>
        </p:txBody>
      </p:sp>
    </p:spTree>
    <p:extLst>
      <p:ext uri="{BB962C8B-B14F-4D97-AF65-F5344CB8AC3E}">
        <p14:creationId xmlns:p14="http://schemas.microsoft.com/office/powerpoint/2010/main" val="406185845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/>
          <p:cNvSpPr/>
          <p:nvPr/>
        </p:nvSpPr>
        <p:spPr>
          <a:xfrm>
            <a:off x="800100" y="3048000"/>
            <a:ext cx="7848600" cy="2590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CDAccountV1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// </a:t>
            </a:r>
            <a:r>
              <a:rPr lang="en-US" altLang="zh-TW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of new </a:t>
            </a:r>
            <a:r>
              <a:rPr lang="en-US" altLang="zh-TW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TW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“type”</a:t>
            </a:r>
            <a:br>
              <a:rPr lang="en-US" altLang="zh-TW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balance;	</a:t>
            </a:r>
            <a:r>
              <a:rPr lang="en-US" altLang="zh-TW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//</a:t>
            </a:r>
            <a:r>
              <a:rPr lang="en-US" altLang="zh-TW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member names</a:t>
            </a:r>
            <a:br>
              <a:rPr lang="en-US" altLang="zh-TW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zh-TW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interestRate</a:t>
            </a:r>
            <a:r>
              <a:rPr lang="en-US" altLang="zh-TW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term;</a:t>
            </a:r>
            <a:br>
              <a:rPr lang="en-US" altLang="zh-TW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//&lt;-</a:t>
            </a:r>
            <a:r>
              <a:rPr lang="zh-TW" alt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REQUIRED semicolon! since you "can" declare structure variables in this location</a:t>
            </a:r>
          </a:p>
          <a:p>
            <a:r>
              <a:rPr lang="en-US" altLang="zh-TW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TW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Position {</a:t>
            </a:r>
          </a:p>
          <a:p>
            <a:r>
              <a:rPr lang="en-US" altLang="zh-TW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y;</a:t>
            </a:r>
          </a:p>
          <a:p>
            <a:r>
              <a:rPr lang="en-US" altLang="zh-TW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p; </a:t>
            </a:r>
            <a:r>
              <a:rPr lang="en-US" altLang="zh-TW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//&lt;- also declare p</a:t>
            </a:r>
          </a:p>
        </p:txBody>
      </p:sp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7200" cy="1066800"/>
          </a:xfrm>
        </p:spPr>
        <p:txBody>
          <a:bodyPr/>
          <a:lstStyle/>
          <a:p>
            <a:pPr eaLnBrk="1" hangingPunct="1"/>
            <a:r>
              <a:rPr lang="en-US" dirty="0"/>
              <a:t>Structure Types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686800" cy="1828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Define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globally</a:t>
            </a:r>
            <a:r>
              <a:rPr lang="en-US" sz="2400" dirty="0"/>
              <a:t> (</a:t>
            </a:r>
            <a:r>
              <a:rPr lang="en-US" altLang="zh-TW" sz="2400" dirty="0"/>
              <a:t>typically</a:t>
            </a:r>
            <a:r>
              <a:rPr lang="en-US" sz="2400" dirty="0"/>
              <a:t>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>
                <a:solidFill>
                  <a:srgbClr val="FF0000"/>
                </a:solidFill>
              </a:rPr>
              <a:t>No memory is allocated: </a:t>
            </a:r>
            <a:r>
              <a:rPr lang="en-US" sz="2000" dirty="0"/>
              <a:t>Just a "placeholder" for what our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/>
              <a:t>will "look like"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/>
              <a:t>Definition: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126277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/>
          <p:cNvSpPr/>
          <p:nvPr/>
        </p:nvSpPr>
        <p:spPr>
          <a:xfrm>
            <a:off x="800100" y="3048000"/>
            <a:ext cx="7848600" cy="2590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TW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Position {</a:t>
            </a:r>
          </a:p>
          <a:p>
            <a:r>
              <a:rPr lang="en-US" altLang="zh-TW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y;</a:t>
            </a:r>
          </a:p>
          <a:p>
            <a:r>
              <a:rPr lang="en-US" altLang="zh-TW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altLang="zh-TW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zh-TW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TW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Player{</a:t>
            </a:r>
          </a:p>
          <a:p>
            <a:r>
              <a:rPr lang="en-US" altLang="zh-TW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TW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Position </a:t>
            </a:r>
            <a:r>
              <a:rPr lang="en-US" altLang="zh-TW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TW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HP;</a:t>
            </a:r>
          </a:p>
          <a:p>
            <a:r>
              <a:rPr lang="en-US" altLang="zh-TW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Player;</a:t>
            </a:r>
          </a:p>
          <a:p>
            <a:r>
              <a:rPr lang="en-US" altLang="zh-TW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 p;</a:t>
            </a:r>
          </a:p>
        </p:txBody>
      </p:sp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7200" cy="1066800"/>
          </a:xfrm>
        </p:spPr>
        <p:txBody>
          <a:bodyPr/>
          <a:lstStyle/>
          <a:p>
            <a:pPr eaLnBrk="1" hangingPunct="1"/>
            <a:r>
              <a:rPr lang="en-US" dirty="0"/>
              <a:t>Structure Types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686800" cy="1828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通常配合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與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相容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718628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dirty="0"/>
              <a:t>Structure Example: </a:t>
            </a:r>
            <a:br>
              <a:rPr lang="en-US" sz="3200" dirty="0"/>
            </a:br>
            <a:r>
              <a:rPr lang="en-US" sz="3200" b="1" dirty="0"/>
              <a:t>Display 6.1  </a:t>
            </a:r>
            <a:r>
              <a:rPr lang="en-US" sz="3200" dirty="0"/>
              <a:t>A Structure Definition (1 of 3)</a:t>
            </a:r>
          </a:p>
        </p:txBody>
      </p:sp>
      <p:pic>
        <p:nvPicPr>
          <p:cNvPr id="26626" name="Picture 4" descr="C:\WINDOWS\Desktop\Oh_type\sacitch_C++_ppt\gif\savitchc06d01_1of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381000" y="1219200"/>
            <a:ext cx="7772400" cy="396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3339605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5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7200" cy="10668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dirty="0"/>
              <a:t>Structure Example: </a:t>
            </a:r>
            <a:br>
              <a:rPr lang="en-US" sz="3200" dirty="0"/>
            </a:br>
            <a:r>
              <a:rPr lang="en-US" sz="3200" b="1" dirty="0"/>
              <a:t>Display 6.1  </a:t>
            </a:r>
            <a:r>
              <a:rPr lang="en-US" sz="3200" dirty="0"/>
              <a:t>A Structure Definition (2 of 3)</a:t>
            </a:r>
          </a:p>
        </p:txBody>
      </p:sp>
      <p:pic>
        <p:nvPicPr>
          <p:cNvPr id="28674" name="Picture 6" descr="C:\WINDOWS\Desktop\Oh_type\sacitch_C++_ppt\gif\savitchc06d01_2of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381000" y="1219200"/>
            <a:ext cx="7526338" cy="454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10662919"/>
      </p:ext>
    </p:extLst>
  </p:cSld>
  <p:clrMapOvr>
    <a:masterClrMapping/>
  </p:clrMapOvr>
  <p:transition spd="med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佈景主題1">
  <a:themeElements>
    <a:clrScheme name="Cloud skipper design template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Cloud skipper design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loud skipper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 skipper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4623</TotalTime>
  <Words>2919</Words>
  <Application>Microsoft Office PowerPoint</Application>
  <PresentationFormat>如螢幕大小 (4:3)</PresentationFormat>
  <Paragraphs>491</Paragraphs>
  <Slides>50</Slides>
  <Notes>33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50</vt:i4>
      </vt:variant>
    </vt:vector>
  </HeadingPairs>
  <TitlesOfParts>
    <vt:vector size="58" baseType="lpstr">
      <vt:lpstr>標楷體</vt:lpstr>
      <vt:lpstr>Arial</vt:lpstr>
      <vt:lpstr>Arial Narrow</vt:lpstr>
      <vt:lpstr>Calibri</vt:lpstr>
      <vt:lpstr>Courier New</vt:lpstr>
      <vt:lpstr>Times New Roman</vt:lpstr>
      <vt:lpstr>Wingdings</vt:lpstr>
      <vt:lpstr>佈景主題1</vt:lpstr>
      <vt:lpstr>Chapter 6</vt:lpstr>
      <vt:lpstr>想一想</vt:lpstr>
      <vt:lpstr>想一想</vt:lpstr>
      <vt:lpstr>Learning Objectives</vt:lpstr>
      <vt:lpstr>Structures</vt:lpstr>
      <vt:lpstr>Structure Types</vt:lpstr>
      <vt:lpstr>Structure Types</vt:lpstr>
      <vt:lpstr>Structure Example:  Display 6.1  A Structure Definition (1 of 3)</vt:lpstr>
      <vt:lpstr>Structure Example:  Display 6.1  A Structure Definition (2 of 3)</vt:lpstr>
      <vt:lpstr>Structure Example:  Display 6.1  A Structure Definition (3 of 3)</vt:lpstr>
      <vt:lpstr>Declare and Access</vt:lpstr>
      <vt:lpstr>Declare and Access</vt:lpstr>
      <vt:lpstr>Example: Position</vt:lpstr>
      <vt:lpstr>Example: Position</vt:lpstr>
      <vt:lpstr>Structure Pitfall</vt:lpstr>
      <vt:lpstr>Structure Assignments and Initializations</vt:lpstr>
      <vt:lpstr>Structures as Function Arguments</vt:lpstr>
      <vt:lpstr>Classes</vt:lpstr>
      <vt:lpstr>Display 6.3  Class With a Member Function</vt:lpstr>
      <vt:lpstr>Display 6.3  Class With a Member Function</vt:lpstr>
      <vt:lpstr>Declaring and Access</vt:lpstr>
      <vt:lpstr>Class Member Functions</vt:lpstr>
      <vt:lpstr>Class Member Functions</vt:lpstr>
      <vt:lpstr>Class Member Functions</vt:lpstr>
      <vt:lpstr>Example: Creature</vt:lpstr>
      <vt:lpstr>Example: Creature</vt:lpstr>
      <vt:lpstr>Example: Creature</vt:lpstr>
      <vt:lpstr>Example: Creature</vt:lpstr>
      <vt:lpstr>Example: Creature</vt:lpstr>
      <vt:lpstr>A Class’s Place</vt:lpstr>
      <vt:lpstr>Encapsulation</vt:lpstr>
      <vt:lpstr>Abstract Data Types</vt:lpstr>
      <vt:lpstr>Principles of OOP</vt:lpstr>
      <vt:lpstr>Public and Private Members</vt:lpstr>
      <vt:lpstr>Public and Private Example</vt:lpstr>
      <vt:lpstr>Public and Private Example 2</vt:lpstr>
      <vt:lpstr>Example : Hero Attack</vt:lpstr>
      <vt:lpstr>Example : Hero Attack</vt:lpstr>
      <vt:lpstr>Example : Hero Attack</vt:lpstr>
      <vt:lpstr>Public and Private Style</vt:lpstr>
      <vt:lpstr>Accessor and Mutator Functions</vt:lpstr>
      <vt:lpstr>Separate Interface and Implementation</vt:lpstr>
      <vt:lpstr>Structures versus Classes</vt:lpstr>
      <vt:lpstr>Thinking Objects</vt:lpstr>
      <vt:lpstr>Distribute Codes</vt:lpstr>
      <vt:lpstr>Example : Code Distribution</vt:lpstr>
      <vt:lpstr>Example : Code Distribution</vt:lpstr>
      <vt:lpstr>Example : Duplicated Include</vt:lpstr>
      <vt:lpstr>Summary 1</vt:lpstr>
      <vt:lpstr>Summary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tbcey74123</cp:lastModifiedBy>
  <cp:revision>208</cp:revision>
  <dcterms:created xsi:type="dcterms:W3CDTF">2006-08-16T00:00:00Z</dcterms:created>
  <dcterms:modified xsi:type="dcterms:W3CDTF">2023-02-27T14:27:12Z</dcterms:modified>
</cp:coreProperties>
</file>