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2" r:id="rId9"/>
    <p:sldId id="273" r:id="rId10"/>
    <p:sldId id="270" r:id="rId11"/>
    <p:sldId id="274" r:id="rId12"/>
    <p:sldId id="275" r:id="rId13"/>
    <p:sldId id="261" r:id="rId14"/>
    <p:sldId id="262" r:id="rId15"/>
    <p:sldId id="265" r:id="rId16"/>
    <p:sldId id="266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6" r:id="rId34"/>
    <p:sldId id="297" r:id="rId35"/>
    <p:sldId id="298" r:id="rId36"/>
    <p:sldId id="299" r:id="rId37"/>
    <p:sldId id="300" r:id="rId38"/>
    <p:sldId id="301" r:id="rId39"/>
    <p:sldId id="331" r:id="rId40"/>
    <p:sldId id="302" r:id="rId41"/>
    <p:sldId id="304" r:id="rId42"/>
    <p:sldId id="305" r:id="rId43"/>
    <p:sldId id="306" r:id="rId44"/>
    <p:sldId id="307" r:id="rId45"/>
    <p:sldId id="309" r:id="rId46"/>
    <p:sldId id="312" r:id="rId47"/>
    <p:sldId id="313" r:id="rId48"/>
    <p:sldId id="314" r:id="rId49"/>
    <p:sldId id="315" r:id="rId50"/>
    <p:sldId id="310" r:id="rId51"/>
    <p:sldId id="316" r:id="rId52"/>
    <p:sldId id="317" r:id="rId53"/>
    <p:sldId id="318" r:id="rId54"/>
    <p:sldId id="319" r:id="rId55"/>
    <p:sldId id="320" r:id="rId56"/>
    <p:sldId id="328" r:id="rId57"/>
    <p:sldId id="329" r:id="rId58"/>
  </p:sldIdLst>
  <p:sldSz cx="9144000" cy="6858000" type="screen4x3"/>
  <p:notesSz cx="6858000" cy="9144000"/>
  <p:embeddedFontLst>
    <p:embeddedFont>
      <p:font typeface="DFKai-SB" panose="03000509000000000000" pitchFamily="65" charset="-120"/>
      <p:regular r:id="rId60"/>
    </p:embeddedFont>
    <p:embeddedFont>
      <p:font typeface="Arial Narrow" panose="020B0606020202030204" pitchFamily="34" charset="0"/>
      <p:regular r:id="rId61"/>
      <p:bold r:id="rId62"/>
      <p:italic r:id="rId63"/>
      <p:boldItalic r:id="rId64"/>
    </p:embeddedFont>
    <p:embeddedFont>
      <p:font typeface="Calibri" panose="020F0502020204030204" pitchFamily="34" charset="0"/>
      <p:regular r:id="rId65"/>
      <p:bold r:id="rId66"/>
      <p:italic r:id="rId67"/>
      <p:boldItalic r:id="rId68"/>
    </p:embeddedFont>
    <p:embeddedFont>
      <p:font typeface="Times" panose="02020603050405020304" pitchFamily="18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0" roundtripDataSignature="AMtx7mjyKpvngMzjx6WmVF0+zEovnW5rW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sim" initials="" lastIdx="1" clrIdx="0"/>
  <p:cmAuthor id="1" name="CGA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8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13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90" Type="http://customschemas.google.com/relationships/presentationmetadata" Target="metadata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3.fntdata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9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12.fntdata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9" name="Google Shape;20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4" name="Google Shape;24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2" name="Google Shape;25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5" name="Google Shape;30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9de88def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1" name="Google Shape;321;g119de88def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119de88defe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9de88def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9" name="Google Shape;329;g119de88def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119de88defe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9de88def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7" name="Google Shape;337;g119de88def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119de88defe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3" name="Google Shape;35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9de88def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19de88def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119de88defe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9de88def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9de88def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119de88defe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7" name="Google Shape;37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5" name="Google Shape;38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3" name="Google Shape;39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1" name="Google Shape;40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5" name="Google Shape;42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3" name="Google Shape;43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1" name="Google Shape;44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1" name="Google Shape;44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2171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Constructor, initialize the data and validate the data and related information. 2. Very important C++</a:t>
            </a:r>
            <a:endParaRPr/>
          </a:p>
        </p:txBody>
      </p:sp>
      <p:sp>
        <p:nvSpPr>
          <p:cNvPr id="127" name="Google Shape;12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4" name="Google Shape;48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39" name="Google Shape;539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5" name="Google Shape;56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4" name="Google Shape;57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2" name="Google Shape;58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90" name="Google Shape;59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19de88def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19de88def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g119de88defe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14" name="Google Shape;714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22" name="Google Shape;722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5" name="Google Shape;22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5" name="Google Shape;2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0"/>
          <p:cNvSpPr txBox="1">
            <a:spLocks noGrp="1"/>
          </p:cNvSpPr>
          <p:nvPr>
            <p:ph type="ctrTitle"/>
          </p:nvPr>
        </p:nvSpPr>
        <p:spPr>
          <a:xfrm>
            <a:off x="0" y="2514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0"/>
          <p:cNvSpPr txBox="1">
            <a:spLocks noGrp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70"/>
          <p:cNvSpPr txBox="1">
            <a:spLocks noGrp="1"/>
          </p:cNvSpPr>
          <p:nvPr>
            <p:ph type="dt" idx="10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0"/>
          <p:cNvSpPr txBox="1">
            <a:spLocks noGrp="1"/>
          </p:cNvSpPr>
          <p:nvPr>
            <p:ph type="ftr" idx="11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0"/>
          <p:cNvSpPr txBox="1">
            <a:spLocks noGrp="1"/>
          </p:cNvSpPr>
          <p:nvPr>
            <p:ph type="sldNum" idx="12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858359"/>
            <a:ext cx="4572000" cy="99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0"/>
          <p:cNvSpPr txBox="1">
            <a:spLocks noGrp="1"/>
          </p:cNvSpPr>
          <p:nvPr>
            <p:ph type="title"/>
          </p:nvPr>
        </p:nvSpPr>
        <p:spPr>
          <a:xfrm rot="5400000">
            <a:off x="5343525" y="2524125"/>
            <a:ext cx="4953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0"/>
          <p:cNvSpPr txBox="1">
            <a:spLocks noGrp="1"/>
          </p:cNvSpPr>
          <p:nvPr>
            <p:ph type="body" idx="1"/>
          </p:nvPr>
        </p:nvSpPr>
        <p:spPr>
          <a:xfrm rot="5400000">
            <a:off x="923925" y="447675"/>
            <a:ext cx="4876800" cy="641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80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0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1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1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1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73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3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4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4343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74"/>
          <p:cNvSpPr txBox="1">
            <a:spLocks noGrp="1"/>
          </p:cNvSpPr>
          <p:nvPr>
            <p:ph type="body" idx="2"/>
          </p:nvPr>
        </p:nvSpPr>
        <p:spPr>
          <a:xfrm>
            <a:off x="4876800" y="1219200"/>
            <a:ext cx="403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9pPr>
          </a:lstStyle>
          <a:p>
            <a:endParaRPr/>
          </a:p>
        </p:txBody>
      </p:sp>
      <p:sp>
        <p:nvSpPr>
          <p:cNvPr id="51" name="Google Shape;51;p74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4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5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9pPr>
          </a:lstStyle>
          <a:p>
            <a:endParaRPr/>
          </a:p>
        </p:txBody>
      </p:sp>
      <p:sp>
        <p:nvSpPr>
          <p:cNvPr id="59" name="Google Shape;59;p7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7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Google Shape;61;p75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5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6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6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6"/>
          <p:cNvSpPr/>
          <p:nvPr/>
        </p:nvSpPr>
        <p:spPr>
          <a:xfrm>
            <a:off x="381000" y="1143000"/>
            <a:ext cx="8686800" cy="74613"/>
          </a:xfrm>
          <a:prstGeom prst="rect">
            <a:avLst/>
          </a:prstGeom>
          <a:gradFill>
            <a:gsLst>
              <a:gs pos="0">
                <a:srgbClr val="DF140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7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77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7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8"/>
          <p:cNvSpPr>
            <a:spLocks noGrp="1"/>
          </p:cNvSpPr>
          <p:nvPr>
            <p:ph type="pic" idx="2"/>
          </p:nvPr>
        </p:nvSpPr>
        <p:spPr>
          <a:xfrm>
            <a:off x="1792288" y="1219199"/>
            <a:ext cx="5486400" cy="350837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7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78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8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9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9"/>
          <p:cNvSpPr txBox="1">
            <a:spLocks noGrp="1"/>
          </p:cNvSpPr>
          <p:nvPr>
            <p:ph type="body" idx="1"/>
          </p:nvPr>
        </p:nvSpPr>
        <p:spPr>
          <a:xfrm rot="5400000">
            <a:off x="2209800" y="-609600"/>
            <a:ext cx="4876800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79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9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Google Shape;11;p69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" name="Google Shape;12;p69"/>
          <p:cNvSpPr/>
          <p:nvPr/>
        </p:nvSpPr>
        <p:spPr>
          <a:xfrm>
            <a:off x="381000" y="1107280"/>
            <a:ext cx="8686800" cy="74613"/>
          </a:xfrm>
          <a:prstGeom prst="rect">
            <a:avLst/>
          </a:prstGeom>
          <a:gradFill>
            <a:gsLst>
              <a:gs pos="0">
                <a:srgbClr val="DF140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6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9"/>
          <p:cNvSpPr txBox="1">
            <a:spLocks noGrp="1"/>
          </p:cNvSpPr>
          <p:nvPr>
            <p:ph type="dt" idx="10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9"/>
          <p:cNvSpPr txBox="1">
            <a:spLocks noGrp="1"/>
          </p:cNvSpPr>
          <p:nvPr>
            <p:ph type="ftr" idx="11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69"/>
          <p:cNvSpPr txBox="1">
            <a:spLocks noGrp="1"/>
          </p:cNvSpPr>
          <p:nvPr>
            <p:ph type="sldNum" idx="12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6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5858359"/>
            <a:ext cx="4572000" cy="999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6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685800" y="3602038"/>
            <a:ext cx="77724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Constructors</a:t>
            </a:r>
            <a:r>
              <a:rPr lang="zh-TW" alt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sz="3600" dirty="0">
                <a:latin typeface="Times New Roman"/>
                <a:ea typeface="Times New Roman"/>
                <a:cs typeface="Times New Roman"/>
                <a:sym typeface="Times New Roman"/>
              </a:rPr>
              <a:t>and Other Tools</a:t>
            </a:r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08F602-428F-4644-9DF4-98890F7E1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Chapter 6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Calling</a:t>
            </a:r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Declare objects:</a:t>
            </a: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Position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heroPos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(7,4),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creaturePos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(5,5);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Objects are created here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is called</a:t>
            </a:r>
            <a:endParaRPr dirty="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SzPts val="2000"/>
            </a:pP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in </a:t>
            </a:r>
            <a:r>
              <a:rPr lang="en-US" altLang="zh-TW" sz="2000" dirty="0">
                <a:solidFill>
                  <a:srgbClr val="FF0000"/>
                </a:solidFill>
              </a:rPr>
              <a:t>parentheses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passed as arguments to constructor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Member variables initialized:</a:t>
            </a:r>
            <a:b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heroPos.x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= 7		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creaturePos.x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= 5</a:t>
            </a:r>
            <a:b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heroPos.y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= 4      	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creaturePos.y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/>
              <a:t> =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Consider: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Position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heroPos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creaturePos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heroPos.Position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(7, 4);	// 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ILLEGAL!</a:t>
            </a:r>
            <a:b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creaturePos.Position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(5, 5);	// 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ILLEGAL!</a:t>
            </a:r>
            <a:endParaRPr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Seemingly OK…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FFC000"/>
                </a:solidFill>
              </a:rPr>
              <a:t>CANNOT</a:t>
            </a:r>
            <a:r>
              <a:rPr lang="en-US" sz="2000" dirty="0"/>
              <a:t> call </a:t>
            </a:r>
            <a:r>
              <a:rPr lang="en-US" sz="2000" dirty="0">
                <a:solidFill>
                  <a:srgbClr val="FF0000"/>
                </a:solidFill>
              </a:rPr>
              <a:t>constructors</a:t>
            </a:r>
            <a:r>
              <a:rPr lang="en-US" sz="2000" dirty="0"/>
              <a:t> like other member functions!</a:t>
            </a:r>
            <a:endParaRPr dirty="0"/>
          </a:p>
        </p:txBody>
      </p:sp>
      <p:sp>
        <p:nvSpPr>
          <p:cNvPr id="214" name="Google Shape;214;p1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8427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Constructor Additional Purpose</a:t>
            </a:r>
            <a:endParaRPr/>
          </a:p>
        </p:txBody>
      </p:sp>
      <p:sp>
        <p:nvSpPr>
          <p:cNvPr id="248" name="Google Shape;248;p1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Not just initialize data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Body doesn’t have to be empty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initializer version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the data!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Ensure only appropriate data is assigned to class private member variables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Powerful OOP principle</a:t>
            </a:r>
            <a:endParaRPr/>
          </a:p>
        </p:txBody>
      </p:sp>
      <p:sp>
        <p:nvSpPr>
          <p:cNvPr id="249" name="Google Shape;249;p1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title"/>
          </p:nvPr>
        </p:nvSpPr>
        <p:spPr>
          <a:xfrm>
            <a:off x="1066801" y="5499"/>
            <a:ext cx="8077200" cy="106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Overloaded Constructors</a:t>
            </a:r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839200" cy="499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Can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overload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constructors just like other functions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Recall: a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signature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consists of: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Name of function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Parameter list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Provide constructors for all possible argument-lists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Particularly "how many"</a:t>
            </a:r>
            <a:endParaRPr dirty="0"/>
          </a:p>
        </p:txBody>
      </p:sp>
      <p:sp>
        <p:nvSpPr>
          <p:cNvPr id="257" name="Google Shape;257;p2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body" idx="1"/>
          </p:nvPr>
        </p:nvSpPr>
        <p:spPr>
          <a:xfrm>
            <a:off x="266700" y="1219200"/>
            <a:ext cx="8610600" cy="48768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DayOfYear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rgbClr val="9999FE"/>
              </a:buClr>
              <a:buSzPts val="1400"/>
              <a:buFont typeface="Arial Narrow"/>
              <a:buAutoNum type="arabicParenR"/>
            </a:pPr>
            <a:r>
              <a:rPr lang="en-US" sz="1400" b="1" dirty="0">
                <a:solidFill>
                  <a:srgbClr val="9999FE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dirty="0"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DayOfYear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(int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monthValue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dayValue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//Initializes the month and day to arguments.</a:t>
            </a:r>
            <a:endParaRPr dirty="0"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DayOfYear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(int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monthValue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//Initializes the date to the first of the given month.</a:t>
            </a:r>
            <a:endParaRPr dirty="0"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DayOfYear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 );</a:t>
            </a:r>
            <a:endParaRPr dirty="0"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//Initializes the date to January 1.</a:t>
            </a:r>
            <a:endParaRPr lang="en-US" dirty="0"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void output( );</a:t>
            </a:r>
            <a:endParaRPr lang="en-US" dirty="0"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 Narrow"/>
              <a:buAutoNum type="arabicParenR"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dirty="0"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int month;</a:t>
            </a:r>
            <a:endParaRPr dirty="0"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int day;</a:t>
            </a:r>
            <a:endParaRPr lang="en-US" dirty="0"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1066801" y="5499"/>
            <a:ext cx="8077200" cy="106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7620000" cy="365759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DayOfYear</a:t>
            </a:r>
            <a:r>
              <a:rPr lang="en-US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DayOfYear(int monthValue, int dayValue) 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                 : month(monthValue), day(dayValue)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testDate( );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DayOfYear</a:t>
            </a:r>
            <a:r>
              <a:rPr lang="en-US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DayOfYear(int monthValue) :  			 			month(monthValue), day(1)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testDate( );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DayOfYear</a:t>
            </a:r>
            <a:r>
              <a:rPr lang="en-US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DayOfYear( ) : month(1), day(1)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/*Body intentionally empty.*/ 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514350" lvl="0" indent="-438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1066801" y="5499"/>
            <a:ext cx="8077200" cy="106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>
            <a:spLocks noGrp="1"/>
          </p:cNvSpPr>
          <p:nvPr>
            <p:ph type="body" idx="1"/>
          </p:nvPr>
        </p:nvSpPr>
        <p:spPr>
          <a:xfrm>
            <a:off x="-76200" y="1219200"/>
            <a:ext cx="8991600" cy="655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void DayOfYear::output( )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switch (month)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case 1: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   cout &lt;&lt; "January "; break;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case 2: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   cout &lt;&lt; "February "; break;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case 3: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   cout &lt;&lt; "March "; break;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case 4: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   cout &lt;&lt; "April "; break;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case 5: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   cout &lt;&lt; "May "; break;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case 6: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   cout &lt;&lt; "June "; break;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1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4419600" y="1219200"/>
            <a:ext cx="4724400" cy="655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 startAt="17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case 7:</a:t>
            </a:r>
            <a:endParaRPr/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 startAt="17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cout &lt;&lt; "July "; break;</a:t>
            </a:r>
            <a:endParaRPr/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 startAt="17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case 8:</a:t>
            </a:r>
            <a:endParaRPr/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 startAt="17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cout &lt;&lt; "August "; break;</a:t>
            </a:r>
            <a:endParaRPr/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 startAt="17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case 9:</a:t>
            </a:r>
            <a:endParaRPr/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 startAt="17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cout &lt;&lt; "September "; break;</a:t>
            </a:r>
            <a:endParaRPr/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 startAt="17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case 10:</a:t>
            </a:r>
            <a:endParaRPr/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 startAt="17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cout &lt;&lt; "October "; break;</a:t>
            </a:r>
            <a:endParaRPr/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 startAt="17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case 11:</a:t>
            </a:r>
            <a:endParaRPr/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 startAt="17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cout &lt;&lt; "November "; break;</a:t>
            </a:r>
            <a:endParaRPr/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 startAt="17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case 12:</a:t>
            </a:r>
            <a:endParaRPr/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 startAt="17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cout &lt;&lt; "December "; break;</a:t>
            </a:r>
            <a:endParaRPr/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 startAt="17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default:</a:t>
            </a:r>
            <a:endParaRPr/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 startAt="17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cout &lt;&lt; "Error in DayOfYear::output. Contact software vendor.";</a:t>
            </a:r>
            <a:endParaRPr/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 startAt="17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 startAt="17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day;</a:t>
            </a:r>
            <a:endParaRPr/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 startAt="17"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1066801" y="5499"/>
            <a:ext cx="8077200" cy="106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>
            <a:spLocks noGrp="1"/>
          </p:cNvSpPr>
          <p:nvPr>
            <p:ph type="body" idx="1"/>
          </p:nvPr>
        </p:nvSpPr>
        <p:spPr>
          <a:xfrm>
            <a:off x="114300" y="1219200"/>
            <a:ext cx="8915400" cy="4572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&lt;cstdlib&gt; //for exit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main( )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DayOfYear date1(2, 21), date2(5), date3;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cout &lt;&lt; "Initialized dates:\n";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date1.output( ); cout &lt;&lt; endl;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date2.output( ); cout &lt;&lt; endl;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date3.output( ); cout &lt;&lt; endl;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date1 = DayOfYear(10, 31);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cout &lt;&lt; "date1 reset to the following:\n";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date1.output( ); cout &lt;&lt; endl;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title"/>
          </p:nvPr>
        </p:nvSpPr>
        <p:spPr>
          <a:xfrm>
            <a:off x="1066801" y="5499"/>
            <a:ext cx="8077200" cy="106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>
            <a:spLocks noGrp="1"/>
          </p:cNvSpPr>
          <p:nvPr>
            <p:ph type="title"/>
          </p:nvPr>
        </p:nvSpPr>
        <p:spPr>
          <a:xfrm>
            <a:off x="1066800" y="1"/>
            <a:ext cx="8077200" cy="103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Creature</a:t>
            </a:r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建立生物類別時需要產生基本的狀態資訊</a:t>
            </a:r>
            <a:endParaRPr sz="24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初始位置、血量、表示符號、</a:t>
            </a:r>
            <a:r>
              <a:rPr lang="en-US" sz="2000"/>
              <a:t>…</a:t>
            </a: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這些狀態資訊可透過</a:t>
            </a:r>
            <a:r>
              <a:rPr lang="en-US" sz="2000"/>
              <a:t>constructor </a:t>
            </a: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在建立類別時賦予。</a:t>
            </a:r>
            <a:endParaRPr sz="2000"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/>
          </a:p>
          <a:p>
            <a:pPr marL="742950" lvl="1" indent="-1206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65" name="Google Shape;26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9475" y="3766522"/>
            <a:ext cx="914400" cy="84406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1"/>
          <p:cNvSpPr txBox="1"/>
          <p:nvPr/>
        </p:nvSpPr>
        <p:spPr>
          <a:xfrm>
            <a:off x="3124200" y="4799293"/>
            <a:ext cx="29546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遊戲中的生物有著許多資訊</a:t>
            </a:r>
            <a:endParaRPr/>
          </a:p>
        </p:txBody>
      </p:sp>
      <p:sp>
        <p:nvSpPr>
          <p:cNvPr id="267" name="Google Shape;267;p21"/>
          <p:cNvSpPr txBox="1"/>
          <p:nvPr/>
        </p:nvSpPr>
        <p:spPr>
          <a:xfrm>
            <a:off x="3657600" y="3118169"/>
            <a:ext cx="646331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位置</a:t>
            </a:r>
            <a:endParaRPr/>
          </a:p>
        </p:txBody>
      </p:sp>
      <p:sp>
        <p:nvSpPr>
          <p:cNvPr id="268" name="Google Shape;268;p21"/>
          <p:cNvSpPr txBox="1"/>
          <p:nvPr/>
        </p:nvSpPr>
        <p:spPr>
          <a:xfrm>
            <a:off x="5176783" y="3483736"/>
            <a:ext cx="646331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血量</a:t>
            </a:r>
            <a:endParaRPr/>
          </a:p>
        </p:txBody>
      </p:sp>
      <p:sp>
        <p:nvSpPr>
          <p:cNvPr id="269" name="Google Shape;269;p21"/>
          <p:cNvSpPr txBox="1"/>
          <p:nvPr/>
        </p:nvSpPr>
        <p:spPr>
          <a:xfrm>
            <a:off x="3281385" y="4335606"/>
            <a:ext cx="646331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圖像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1" y="1219201"/>
            <a:ext cx="8839200" cy="325939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76" name="Google Shape;276;p22"/>
          <p:cNvSpPr txBox="1"/>
          <p:nvPr/>
        </p:nvSpPr>
        <p:spPr>
          <a:xfrm>
            <a:off x="5472245" y="2437577"/>
            <a:ext cx="3185487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實作生物類別所需的基本欄位</a:t>
            </a:r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title"/>
          </p:nvPr>
        </p:nvSpPr>
        <p:spPr>
          <a:xfrm>
            <a:off x="1066800" y="1"/>
            <a:ext cx="8077200" cy="103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Creature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048" y="1295400"/>
            <a:ext cx="7811590" cy="208626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84" name="Google Shape;284;p23"/>
          <p:cNvSpPr txBox="1"/>
          <p:nvPr/>
        </p:nvSpPr>
        <p:spPr>
          <a:xfrm>
            <a:off x="4572000" y="2590800"/>
            <a:ext cx="1800493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生物類別建構子</a:t>
            </a:r>
            <a:endParaRPr/>
          </a:p>
        </p:txBody>
      </p:sp>
      <p:sp>
        <p:nvSpPr>
          <p:cNvPr id="285" name="Google Shape;285;p23"/>
          <p:cNvSpPr txBox="1">
            <a:spLocks noGrp="1"/>
          </p:cNvSpPr>
          <p:nvPr>
            <p:ph type="title"/>
          </p:nvPr>
        </p:nvSpPr>
        <p:spPr>
          <a:xfrm>
            <a:off x="1066800" y="1"/>
            <a:ext cx="8077200" cy="103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Creature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想一想</a:t>
            </a:r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遊戲中有哪些類別，遊戲中又會用到這些類別的那些資訊</a:t>
            </a:r>
            <a:r>
              <a:rPr lang="en-US" sz="2400"/>
              <a:t>?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又有哪些資訊是遊戲中通用的</a:t>
            </a:r>
            <a:r>
              <a:rPr lang="en-US" sz="2400"/>
              <a:t>?</a:t>
            </a:r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 l="6534" t="6931" r="73862" b="68377"/>
          <a:stretch/>
        </p:blipFill>
        <p:spPr>
          <a:xfrm>
            <a:off x="7239000" y="76200"/>
            <a:ext cx="914401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/>
          </a:blip>
          <a:srcRect l="6534" t="6931" r="73862" b="68377"/>
          <a:stretch/>
        </p:blipFill>
        <p:spPr>
          <a:xfrm>
            <a:off x="4055044" y="3562434"/>
            <a:ext cx="1072157" cy="1161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 descr="https://i2.kknews.cc/large/101900032656dbbd5ed9"/>
          <p:cNvPicPr preferRelativeResize="0"/>
          <p:nvPr/>
        </p:nvPicPr>
        <p:blipFill rotWithShape="1">
          <a:blip r:embed="rId4">
            <a:alphaModFix/>
          </a:blip>
          <a:srcRect l="76890" t="19230" r="17983" b="75524"/>
          <a:stretch/>
        </p:blipFill>
        <p:spPr>
          <a:xfrm>
            <a:off x="5289718" y="3562434"/>
            <a:ext cx="1297237" cy="1167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49472" y="3562434"/>
            <a:ext cx="1273647" cy="117567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/>
          <p:nvPr/>
        </p:nvSpPr>
        <p:spPr>
          <a:xfrm>
            <a:off x="4055044" y="4833645"/>
            <a:ext cx="57230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遊戲中有主角、機關、生物等各式類別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91" name="Google Shape;291;p24"/>
          <p:cNvPicPr preferRelativeResize="0"/>
          <p:nvPr/>
        </p:nvPicPr>
        <p:blipFill rotWithShape="1">
          <a:blip r:embed="rId3">
            <a:alphaModFix/>
          </a:blip>
          <a:srcRect t="47146"/>
          <a:stretch/>
        </p:blipFill>
        <p:spPr>
          <a:xfrm>
            <a:off x="451570" y="1388444"/>
            <a:ext cx="8421929" cy="245174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4"/>
          <p:cNvSpPr txBox="1"/>
          <p:nvPr/>
        </p:nvSpPr>
        <p:spPr>
          <a:xfrm>
            <a:off x="4008065" y="2836244"/>
            <a:ext cx="4916731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生物類別建構子:將輸入資訊賦予對應欄位資料</a:t>
            </a:r>
            <a:endParaRPr dirty="0"/>
          </a:p>
        </p:txBody>
      </p:sp>
      <p:sp>
        <p:nvSpPr>
          <p:cNvPr id="293" name="Google Shape;293;p24"/>
          <p:cNvSpPr txBox="1">
            <a:spLocks noGrp="1"/>
          </p:cNvSpPr>
          <p:nvPr>
            <p:ph type="title"/>
          </p:nvPr>
        </p:nvSpPr>
        <p:spPr>
          <a:xfrm>
            <a:off x="1066800" y="1"/>
            <a:ext cx="8077200" cy="103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Creature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99" name="Google Shape;299;p25"/>
          <p:cNvSpPr txBox="1"/>
          <p:nvPr/>
        </p:nvSpPr>
        <p:spPr>
          <a:xfrm>
            <a:off x="5266015" y="4731682"/>
            <a:ext cx="3877985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迷宮中的生物: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透過不同的建構子參數產生不同外觀</a:t>
            </a:r>
            <a:endParaRPr/>
          </a:p>
        </p:txBody>
      </p:sp>
      <p:pic>
        <p:nvPicPr>
          <p:cNvPr id="300" name="Google Shape;30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642379"/>
            <a:ext cx="55435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5"/>
          <p:cNvPicPr preferRelativeResize="0"/>
          <p:nvPr/>
        </p:nvPicPr>
        <p:blipFill rotWithShape="1">
          <a:blip r:embed="rId4">
            <a:alphaModFix/>
          </a:blip>
          <a:srcRect r="22037"/>
          <a:stretch/>
        </p:blipFill>
        <p:spPr>
          <a:xfrm>
            <a:off x="5619751" y="1143001"/>
            <a:ext cx="3524250" cy="355589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5"/>
          <p:cNvSpPr txBox="1">
            <a:spLocks noGrp="1"/>
          </p:cNvSpPr>
          <p:nvPr>
            <p:ph type="title"/>
          </p:nvPr>
        </p:nvSpPr>
        <p:spPr>
          <a:xfrm>
            <a:off x="1066800" y="1"/>
            <a:ext cx="8077200" cy="103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 Same Creatures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FE"/>
                </a:solidFill>
              </a:rPr>
              <a:t>Default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Constructor</a:t>
            </a:r>
            <a:endParaRPr/>
          </a:p>
        </p:txBody>
      </p:sp>
      <p:sp>
        <p:nvSpPr>
          <p:cNvPr id="309" name="Google Shape;309;p2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314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dirty="0"/>
              <a:t>Defined as: constructor w/ no arguments</a:t>
            </a:r>
            <a:endParaRPr dirty="0"/>
          </a:p>
          <a:p>
            <a:pPr marL="342900" lvl="0" indent="-33147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Confusing while standard functions with no arguments: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2400" dirty="0"/>
              <a:t>   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callFunction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(); //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Including empty parentheses</a:t>
            </a:r>
            <a:endParaRPr dirty="0"/>
          </a:p>
          <a:p>
            <a:pPr marL="342900" lvl="0" indent="-33147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Object declarations with no "initializers":</a:t>
            </a:r>
            <a:endParaRPr dirty="0"/>
          </a:p>
          <a:p>
            <a:pPr marL="742950" lvl="1" indent="-2762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•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Position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heroPos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;	// This way!</a:t>
            </a:r>
            <a:endParaRPr dirty="0"/>
          </a:p>
          <a:p>
            <a:pPr marL="742950" lvl="1" indent="-2762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•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Position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heroPos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(); 	// NO!</a:t>
            </a:r>
            <a:endParaRPr dirty="0"/>
          </a:p>
          <a:p>
            <a:pPr marL="1143000" lvl="2" indent="-22002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Compiler sees </a:t>
            </a: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declaration/prototype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 dirty="0"/>
          </a:p>
          <a:p>
            <a:pPr marL="342900" lvl="0" indent="-33147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dirty="0"/>
              <a:t>One should always be defined</a:t>
            </a:r>
            <a:endParaRPr dirty="0"/>
          </a:p>
          <a:p>
            <a:pPr marL="342900" lvl="0" indent="-33147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dirty="0"/>
              <a:t>Auto-Generated?</a:t>
            </a:r>
            <a:endParaRPr dirty="0"/>
          </a:p>
          <a:p>
            <a:pPr marL="742950" lvl="1" indent="-2762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Yes</a:t>
            </a:r>
            <a:r>
              <a:rPr lang="en-US" sz="2000" dirty="0"/>
              <a:t> &amp; </a:t>
            </a:r>
            <a:r>
              <a:rPr lang="en-US" sz="2000" dirty="0">
                <a:solidFill>
                  <a:srgbClr val="FF9900"/>
                </a:solidFill>
              </a:rPr>
              <a:t>No</a:t>
            </a:r>
            <a:endParaRPr dirty="0">
              <a:solidFill>
                <a:srgbClr val="FF9900"/>
              </a:solidFill>
            </a:endParaRPr>
          </a:p>
          <a:p>
            <a:pPr marL="742950" lvl="1" indent="-2762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000" dirty="0"/>
              <a:t>If no constructors AT ALL are defined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FF0000"/>
                </a:solidFill>
              </a:rPr>
              <a:t>Yes</a:t>
            </a:r>
            <a:endParaRPr dirty="0"/>
          </a:p>
          <a:p>
            <a:pPr marL="742950" lvl="1" indent="-2762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000" dirty="0"/>
              <a:t>If any constructors are defined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9900"/>
                </a:solidFill>
              </a:rPr>
              <a:t>No</a:t>
            </a:r>
            <a:endParaRPr dirty="0">
              <a:solidFill>
                <a:srgbClr val="FF9900"/>
              </a:solidFill>
            </a:endParaRPr>
          </a:p>
          <a:p>
            <a:pPr marL="342900" lvl="0" indent="-33147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9900"/>
                </a:solidFill>
              </a:rPr>
              <a:t>no default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constructor:</a:t>
            </a:r>
            <a:endParaRPr dirty="0"/>
          </a:p>
          <a:p>
            <a:pPr marL="742950" lvl="1" indent="-2762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Cannot</a:t>
            </a:r>
            <a:r>
              <a:rPr lang="en-US" sz="2000" dirty="0"/>
              <a:t> declare: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myObject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1143000" lvl="2" indent="-22002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800" dirty="0"/>
              <a:t>With no initializers</a:t>
            </a:r>
            <a:endParaRPr sz="2400" dirty="0"/>
          </a:p>
          <a:p>
            <a:pPr marL="1143000" lvl="2" indent="-114300" algn="l" rtl="0">
              <a:lnSpc>
                <a:spcPct val="111111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2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9de88defe_0_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FE"/>
                </a:solidFill>
              </a:rPr>
              <a:t>Default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Constructor</a:t>
            </a:r>
            <a:endParaRPr/>
          </a:p>
        </p:txBody>
      </p:sp>
      <p:sp>
        <p:nvSpPr>
          <p:cNvPr id="325" name="Google Shape;325;g119de88defe_0_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 err="1"/>
              <a:t>可以明確指定要使用</a:t>
            </a:r>
            <a:r>
              <a:rPr lang="en-US" sz="2400" dirty="0"/>
              <a:t> Default Constructor </a:t>
            </a:r>
            <a:endParaRPr sz="2400" dirty="0"/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class Position{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Position() = default;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也可明確指定不要</a:t>
            </a:r>
            <a:endParaRPr sz="2400" dirty="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class Position{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Position() = delete;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altLang="ja-JP" sz="2400" dirty="0"/>
              <a:t>Behavior of defaulted default constructor </a:t>
            </a:r>
            <a:r>
              <a:rPr lang="en-US" altLang="ja-JP" sz="2400" dirty="0">
                <a:sym typeface="Wingdings" panose="05000000000000000000" pitchFamily="2" charset="2"/>
              </a:rPr>
              <a:t> invoke the default constructor of its base class and not-static class members</a:t>
            </a:r>
            <a:endParaRPr sz="2400" dirty="0"/>
          </a:p>
          <a:p>
            <a:pPr marL="1143000" lvl="2" indent="-114300" algn="l" rtl="0">
              <a:lnSpc>
                <a:spcPct val="111111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g119de88defe_0_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9de88defe_0_11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FE"/>
                </a:solidFill>
              </a:rPr>
              <a:t>Copy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Constructor</a:t>
            </a:r>
            <a:endParaRPr/>
          </a:p>
        </p:txBody>
      </p:sp>
      <p:sp>
        <p:nvSpPr>
          <p:cNvPr id="333" name="Google Shape;333;g119de88defe_0_1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定義：有一個自己型別的參考</a:t>
            </a:r>
            <a:r>
              <a:rPr lang="en-US" sz="2400" dirty="0"/>
              <a:t>(reference)</a:t>
            </a:r>
            <a:r>
              <a:rPr lang="en-US" sz="2400" dirty="0" err="1"/>
              <a:t>作為參數的建構子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class Position{</a:t>
            </a: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    Position(const Position&amp;) = default;</a:t>
            </a: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只要使用者沒定義，且類別所有成員都具備複製建構子，就會產生預設的複製建構子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同樣可以明確指定使用預設與否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呼叫方式</a:t>
            </a:r>
            <a:r>
              <a:rPr lang="en-US" sz="2400" dirty="0"/>
              <a:t>：</a:t>
            </a:r>
            <a:endParaRPr sz="2400" dirty="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Position a;    //default constructor</a:t>
            </a: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Position b(a); //copy constructor</a:t>
            </a: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1143000" lvl="2" indent="-114300" algn="l" rtl="0">
              <a:lnSpc>
                <a:spcPct val="111111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g119de88defe_0_1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9de88defe_0_1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FE"/>
                </a:solidFill>
              </a:rPr>
              <a:t>Copy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Constructor</a:t>
            </a:r>
            <a:endParaRPr/>
          </a:p>
        </p:txBody>
      </p:sp>
      <p:sp>
        <p:nvSpPr>
          <p:cNvPr id="341" name="Google Shape;341;g119de88defe_0_1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使用傳值呼叫的函數時，會對該參數執行一次複製建構子</a:t>
            </a:r>
            <a:endParaRPr sz="24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void f(Position </a:t>
            </a:r>
            <a:r>
              <a:rPr lang="en-US" sz="2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    // </a:t>
            </a:r>
            <a:r>
              <a:rPr lang="en-US" sz="2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 is copied by copy constructor</a:t>
            </a: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    std::</a:t>
            </a:r>
            <a:r>
              <a:rPr lang="en-US" sz="21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-US" sz="2100" dirty="0" err="1">
                <a:latin typeface="Courier New"/>
                <a:ea typeface="Courier New"/>
                <a:cs typeface="Courier New"/>
                <a:sym typeface="Courier New"/>
              </a:rPr>
              <a:t>p.x</a:t>
            </a: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 &lt;&lt; “, ” &lt;&lt; </a:t>
            </a:r>
            <a:r>
              <a:rPr lang="en-US" sz="2100" dirty="0" err="1">
                <a:latin typeface="Courier New"/>
                <a:ea typeface="Courier New"/>
                <a:cs typeface="Courier New"/>
                <a:sym typeface="Courier New"/>
              </a:rPr>
              <a:t>p.y</a:t>
            </a: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 &lt;&lt; “\n”</a:t>
            </a: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void main(){</a:t>
            </a: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    Position a(0, 0);</a:t>
            </a: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    f(a); // Position </a:t>
            </a:r>
            <a:r>
              <a:rPr lang="en-US" sz="21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(a);</a:t>
            </a: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lvl="0" indent="-381000">
              <a:spcBef>
                <a:spcPts val="0"/>
              </a:spcBef>
              <a:buSzPts val="2400"/>
            </a:pPr>
            <a:r>
              <a:rPr lang="en-US" altLang="zh-TW" sz="2400" dirty="0">
                <a:latin typeface="Courier New"/>
                <a:ea typeface="Courier New"/>
                <a:cs typeface="Courier New"/>
                <a:sym typeface="Courier New"/>
              </a:rPr>
              <a:t>Position a = b; // copy constructor as well</a:t>
            </a:r>
            <a:endParaRPr lang="zh-TW" altLang="en-US" sz="24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sz="2400" dirty="0"/>
          </a:p>
          <a:p>
            <a:pPr marL="1143000" lvl="2" indent="-114300" algn="l" rtl="0">
              <a:lnSpc>
                <a:spcPct val="111111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g119de88defe_0_1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Explicit Constructor Call Example</a:t>
            </a:r>
            <a:endParaRPr/>
          </a:p>
        </p:txBody>
      </p:sp>
      <p:sp>
        <p:nvSpPr>
          <p:cNvPr id="357" name="Google Shape;357;p2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Such a call returns "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anonymous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object"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Which can then be assigned</a:t>
            </a:r>
            <a:endParaRPr dirty="0"/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SzPts val="2000"/>
            </a:pPr>
            <a:r>
              <a:rPr lang="en-US" sz="2000" b="1" u="sng" dirty="0">
                <a:latin typeface="Times New Roman"/>
                <a:ea typeface="Times New Roman"/>
                <a:cs typeface="Times New Roman"/>
                <a:sym typeface="Times New Roman"/>
              </a:rPr>
              <a:t>In Action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altLang="zh-TW" sz="2000" dirty="0">
                <a:latin typeface="Courier New"/>
                <a:ea typeface="Courier New"/>
                <a:cs typeface="Courier New"/>
                <a:sym typeface="Courier New"/>
              </a:rPr>
              <a:t>Position </a:t>
            </a:r>
            <a:r>
              <a:rPr lang="en-US" altLang="zh-TW" sz="2000" dirty="0" err="1">
                <a:latin typeface="Courier New"/>
                <a:ea typeface="Courier New"/>
                <a:cs typeface="Courier New"/>
                <a:sym typeface="Courier New"/>
              </a:rPr>
              <a:t>heroPos</a:t>
            </a:r>
            <a:r>
              <a:rPr lang="en-US" altLang="zh-TW" sz="2000" dirty="0">
                <a:latin typeface="Courier New"/>
                <a:ea typeface="Courier New"/>
                <a:cs typeface="Courier New"/>
                <a:sym typeface="Courier New"/>
              </a:rPr>
              <a:t>(7, 4); </a:t>
            </a:r>
          </a:p>
          <a:p>
            <a:pPr marL="457200" lvl="1" indent="0">
              <a:lnSpc>
                <a:spcPct val="90000"/>
              </a:lnSpc>
              <a:spcBef>
                <a:spcPts val="1000"/>
              </a:spcBef>
              <a:buSzPts val="2000"/>
              <a:buNone/>
            </a:pPr>
            <a:r>
              <a:rPr lang="en-US" altLang="zh-TW" sz="20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altLang="zh-TW" sz="2000" dirty="0" err="1">
                <a:latin typeface="Courier New"/>
                <a:ea typeface="Courier New"/>
                <a:cs typeface="Courier New"/>
                <a:sym typeface="Courier New"/>
              </a:rPr>
              <a:t>heroPos</a:t>
            </a:r>
            <a:r>
              <a:rPr lang="en-US" altLang="zh-TW" sz="2000" dirty="0">
                <a:latin typeface="Courier New"/>
                <a:ea typeface="Courier New"/>
                <a:cs typeface="Courier New"/>
                <a:sym typeface="Courier New"/>
              </a:rPr>
              <a:t> = Position(5, 5);</a:t>
            </a:r>
            <a:endParaRPr lang="en-US" altLang="zh-TW" sz="2000" dirty="0"/>
          </a:p>
        </p:txBody>
      </p:sp>
      <p:sp>
        <p:nvSpPr>
          <p:cNvPr id="358" name="Google Shape;358;p2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9de88defe_0_33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Destructors(解構子)</a:t>
            </a:r>
            <a:endParaRPr/>
          </a:p>
        </p:txBody>
      </p:sp>
      <p:sp>
        <p:nvSpPr>
          <p:cNvPr id="365" name="Google Shape;365;g119de88defe_0_3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定義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class Position{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~Position() {}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當物件被刪除時執行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delete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{} 結尾處，刪除區域變數時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未明確定義會產生預設解構子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同樣可以明確</a:t>
            </a:r>
            <a:r>
              <a:rPr lang="en-US" sz="2400"/>
              <a:t>指定使用預設與否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若類別成員有指標需要管理記憶體，必須自行定義解構子釋放之</a:t>
            </a:r>
            <a:endParaRPr/>
          </a:p>
        </p:txBody>
      </p:sp>
      <p:sp>
        <p:nvSpPr>
          <p:cNvPr id="366" name="Google Shape;366;g119de88defe_0_3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9de88defe_0_41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Constructor + Destructors</a:t>
            </a:r>
            <a:endParaRPr/>
          </a:p>
        </p:txBody>
      </p:sp>
      <p:sp>
        <p:nvSpPr>
          <p:cNvPr id="373" name="Google Shape;373;g119de88defe_0_4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class Vector{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Vector(){}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Vector(const Vector&amp;) = default;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~Vector(){}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float _x=0.0f;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float _y=0.0f;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  <p:sp>
        <p:nvSpPr>
          <p:cNvPr id="374" name="Google Shape;374;g119de88defe_0_4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Class Type Member Variables</a:t>
            </a:r>
            <a:endParaRPr/>
          </a:p>
        </p:txBody>
      </p:sp>
      <p:sp>
        <p:nvSpPr>
          <p:cNvPr id="381" name="Google Shape;381;p3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Class member variables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any type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Including objects of other classes!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class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relationship</a:t>
            </a:r>
            <a:endParaRPr/>
          </a:p>
          <a:p>
            <a:pPr marL="1143000" lvl="2" indent="-228600" algn="l" rtl="0">
              <a:lnSpc>
                <a:spcPct val="111111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Powerful OOP principle</a:t>
            </a:r>
            <a:endParaRPr/>
          </a:p>
          <a:p>
            <a:pPr marL="342900" lvl="0" indent="-342900" algn="l" rtl="0">
              <a:lnSpc>
                <a:spcPct val="83333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Need special notation for constructors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So they can call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"back"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to member object’s constructor</a:t>
            </a:r>
            <a:endParaRPr/>
          </a:p>
        </p:txBody>
      </p:sp>
      <p:sp>
        <p:nvSpPr>
          <p:cNvPr id="382" name="Google Shape;382;p3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想一想</a:t>
            </a:r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遊戲中有哪些類別，遊戲中又會用到這些類別的那些資訊</a:t>
            </a:r>
            <a:r>
              <a:rPr lang="en-US" sz="2400"/>
              <a:t>?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英雄</a:t>
            </a:r>
            <a:r>
              <a:rPr lang="en-US" sz="2000"/>
              <a:t>: 血量、位置、攻擊力、…</a:t>
            </a: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生物</a:t>
            </a:r>
            <a:r>
              <a:rPr lang="en-US" sz="2000"/>
              <a:t>: 血量、行為類型、…</a:t>
            </a: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…</a:t>
            </a: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20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又有哪些資訊是遊戲中通用的</a:t>
            </a:r>
            <a:r>
              <a:rPr lang="en-US" sz="2400"/>
              <a:t>?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同一種類生物數量、樓層數、</a:t>
            </a:r>
            <a:r>
              <a:rPr lang="en-US" sz="2000"/>
              <a:t>…</a:t>
            </a: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2000"/>
          </a:p>
          <a:p>
            <a:pPr marL="742950" lvl="1" indent="-1206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 l="6534" t="6931" r="73862" b="68377"/>
          <a:stretch/>
        </p:blipFill>
        <p:spPr>
          <a:xfrm>
            <a:off x="7239000" y="76200"/>
            <a:ext cx="914401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>
            <a:spLocks noGrp="1"/>
          </p:cNvSpPr>
          <p:nvPr>
            <p:ph type="title"/>
          </p:nvPr>
        </p:nvSpPr>
        <p:spPr>
          <a:xfrm>
            <a:off x="1050925" y="10816"/>
            <a:ext cx="8093075" cy="10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Class Member Variable Example: 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Display 7.3  A Class Member Variable (1 of 5)</a:t>
            </a:r>
            <a:endParaRPr/>
          </a:p>
        </p:txBody>
      </p:sp>
      <p:pic>
        <p:nvPicPr>
          <p:cNvPr id="389" name="Google Shape;389;p31" descr="C:\WINDOWS\Desktop\Oh_type\sacitch_C++_ppt\gif\savitchc07d03_1of5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219200"/>
            <a:ext cx="7696200" cy="45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>
            <a:spLocks noGrp="1"/>
          </p:cNvSpPr>
          <p:nvPr>
            <p:ph type="title"/>
          </p:nvPr>
        </p:nvSpPr>
        <p:spPr>
          <a:xfrm>
            <a:off x="1066800" y="1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Class Member Variable Example: 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Display 7.3  A Class Member Variable (2 of 5)</a:t>
            </a:r>
            <a:endParaRPr/>
          </a:p>
        </p:txBody>
      </p:sp>
      <p:pic>
        <p:nvPicPr>
          <p:cNvPr id="397" name="Google Shape;397;p32" descr="C:\WINDOWS\Desktop\Oh_type\sacitch_C++_ppt\gif\savitchc07d03_2of5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240932"/>
            <a:ext cx="6350000" cy="5116513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80962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Class Member Variable Example: 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Display 7.3  A Class Member Variable (3 of 5)</a:t>
            </a:r>
            <a:endParaRPr/>
          </a:p>
        </p:txBody>
      </p:sp>
      <p:pic>
        <p:nvPicPr>
          <p:cNvPr id="405" name="Google Shape;405;p33" descr="C:\WINDOWS\Desktop\Oh_type\sacitch_C++_ppt\gif\savitchc07d03_3of5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219200"/>
            <a:ext cx="7772400" cy="3633788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Parameter Passing Methods</a:t>
            </a:r>
            <a:endParaRPr/>
          </a:p>
        </p:txBody>
      </p:sp>
      <p:sp>
        <p:nvSpPr>
          <p:cNvPr id="429" name="Google Shape;429;p3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Efficiency of parameter passing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Call-by-value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Requires </a:t>
            </a: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be made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Overhead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Call-by-reference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Placeholder </a:t>
            </a: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actual argument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Most </a:t>
            </a: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Negligible difference for simple types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For class types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clear advantage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Call-by-reference desirable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Especially for "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" data, like class types</a:t>
            </a:r>
            <a:endParaRPr dirty="0"/>
          </a:p>
        </p:txBody>
      </p:sp>
      <p:sp>
        <p:nvSpPr>
          <p:cNvPr id="430" name="Google Shape;430;p3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Parameter Modifier</a:t>
            </a:r>
            <a:endParaRPr/>
          </a:p>
        </p:txBody>
      </p:sp>
      <p:sp>
        <p:nvSpPr>
          <p:cNvPr id="437" name="Google Shape;437;p37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Large data types (typically classes)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Desirable to use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pass-by-reference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Even if function will not make modifications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argument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parameter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Also called constant call-by-reference parameter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Place keyword </a:t>
            </a:r>
            <a:r>
              <a:rPr lang="en-US" sz="2000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before type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Makes parameter "read-only"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Attempt to modify parameter results in compiler error</a:t>
            </a:r>
            <a:endParaRPr/>
          </a:p>
        </p:txBody>
      </p:sp>
      <p:sp>
        <p:nvSpPr>
          <p:cNvPr id="438" name="Google Shape;438;p3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8"/>
          <p:cNvSpPr txBox="1">
            <a:spLocks noGrp="1"/>
          </p:cNvSpPr>
          <p:nvPr>
            <p:ph type="title"/>
          </p:nvPr>
        </p:nvSpPr>
        <p:spPr>
          <a:xfrm>
            <a:off x="990600" y="-786"/>
            <a:ext cx="8153400" cy="106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38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All-or-nothing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need for function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modifications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Protect parameter with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Protect ALL such parameters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This includes class member function parameters</a:t>
            </a:r>
            <a:endParaRPr/>
          </a:p>
        </p:txBody>
      </p:sp>
      <p:sp>
        <p:nvSpPr>
          <p:cNvPr id="446" name="Google Shape;446;p3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Direction</a:t>
            </a:r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遊戲中的方向使用</a:t>
            </a:r>
            <a:r>
              <a:rPr lang="en-US" sz="2400"/>
              <a:t>(x, y)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兩個數值表示，其中又以少部分方向在遊戲中會經常性使用到。</a:t>
            </a:r>
            <a:endParaRPr sz="24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上、下、左、右。</a:t>
            </a:r>
            <a:endParaRPr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利用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/>
              <a:t> </a:t>
            </a: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將常用到的類別狀態宣告，增加程式可讀性</a:t>
            </a:r>
            <a:endParaRPr/>
          </a:p>
        </p:txBody>
      </p:sp>
      <p:sp>
        <p:nvSpPr>
          <p:cNvPr id="453" name="Google Shape;453;p3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pic>
        <p:nvPicPr>
          <p:cNvPr id="454" name="Google Shape;454;p39"/>
          <p:cNvPicPr preferRelativeResize="0"/>
          <p:nvPr/>
        </p:nvPicPr>
        <p:blipFill rotWithShape="1">
          <a:blip r:embed="rId3">
            <a:alphaModFix/>
          </a:blip>
          <a:srcRect l="6534" t="6931" r="73862" b="68377"/>
          <a:stretch/>
        </p:blipFill>
        <p:spPr>
          <a:xfrm>
            <a:off x="4267200" y="3505200"/>
            <a:ext cx="914401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9"/>
          <p:cNvSpPr txBox="1"/>
          <p:nvPr/>
        </p:nvSpPr>
        <p:spPr>
          <a:xfrm>
            <a:off x="3094166" y="5147131"/>
            <a:ext cx="3260463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玩家在移動時可選擇的方向是固定的</a:t>
            </a:r>
            <a:endParaRPr/>
          </a:p>
        </p:txBody>
      </p:sp>
      <p:sp>
        <p:nvSpPr>
          <p:cNvPr id="456" name="Google Shape;456;p39"/>
          <p:cNvSpPr/>
          <p:nvPr/>
        </p:nvSpPr>
        <p:spPr>
          <a:xfrm>
            <a:off x="5345318" y="38481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9"/>
          <p:cNvSpPr/>
          <p:nvPr/>
        </p:nvSpPr>
        <p:spPr>
          <a:xfrm rot="10800000">
            <a:off x="3505200" y="38481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9"/>
          <p:cNvSpPr/>
          <p:nvPr/>
        </p:nvSpPr>
        <p:spPr>
          <a:xfrm>
            <a:off x="4533899" y="4551630"/>
            <a:ext cx="381000" cy="5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9"/>
          <p:cNvSpPr/>
          <p:nvPr/>
        </p:nvSpPr>
        <p:spPr>
          <a:xfrm rot="10800000">
            <a:off x="4514850" y="2915970"/>
            <a:ext cx="419098" cy="5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0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US"/>
              <a:t>Example :Direction</a:t>
            </a:r>
            <a:endParaRPr/>
          </a:p>
        </p:txBody>
      </p:sp>
      <p:sp>
        <p:nvSpPr>
          <p:cNvPr id="465" name="Google Shape;465;p4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pic>
        <p:nvPicPr>
          <p:cNvPr id="466" name="Google Shape;46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00" y="1295400"/>
            <a:ext cx="4648200" cy="45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0"/>
          <p:cNvSpPr txBox="1"/>
          <p:nvPr/>
        </p:nvSpPr>
        <p:spPr>
          <a:xfrm>
            <a:off x="4191000" y="4419600"/>
            <a:ext cx="3260463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定義常用到的方向，在程式需要時可直接呼叫，增加可讀性</a:t>
            </a:r>
            <a:endParaRPr/>
          </a:p>
        </p:txBody>
      </p:sp>
      <p:sp>
        <p:nvSpPr>
          <p:cNvPr id="468" name="Google Shape;468;p40"/>
          <p:cNvSpPr txBox="1"/>
          <p:nvPr/>
        </p:nvSpPr>
        <p:spPr>
          <a:xfrm>
            <a:off x="4267200" y="1905000"/>
            <a:ext cx="3260463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位置結構與常用涵式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1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US"/>
              <a:t>Example :Direction</a:t>
            </a:r>
            <a:endParaRPr/>
          </a:p>
        </p:txBody>
      </p:sp>
      <p:pic>
        <p:nvPicPr>
          <p:cNvPr id="474" name="Google Shape;474;p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44732" b="29505"/>
          <a:stretch/>
        </p:blipFill>
        <p:spPr>
          <a:xfrm>
            <a:off x="228600" y="1676400"/>
            <a:ext cx="359605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pic>
        <p:nvPicPr>
          <p:cNvPr id="476" name="Google Shape;476;p41"/>
          <p:cNvPicPr preferRelativeResize="0"/>
          <p:nvPr/>
        </p:nvPicPr>
        <p:blipFill rotWithShape="1">
          <a:blip r:embed="rId4">
            <a:alphaModFix/>
          </a:blip>
          <a:srcRect l="14985" t="16836" r="33429" b="24365"/>
          <a:stretch/>
        </p:blipFill>
        <p:spPr>
          <a:xfrm>
            <a:off x="5029200" y="1676400"/>
            <a:ext cx="3768117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1"/>
          <p:cNvSpPr/>
          <p:nvPr/>
        </p:nvSpPr>
        <p:spPr>
          <a:xfrm>
            <a:off x="4051206" y="2971800"/>
            <a:ext cx="7620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1"/>
          <p:cNvSpPr txBox="1"/>
          <p:nvPr/>
        </p:nvSpPr>
        <p:spPr>
          <a:xfrm>
            <a:off x="5283026" y="5421868"/>
            <a:ext cx="3260463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使用const定義好的參數，程式可讀性較佳</a:t>
            </a:r>
            <a:endParaRPr/>
          </a:p>
        </p:txBody>
      </p:sp>
      <p:sp>
        <p:nvSpPr>
          <p:cNvPr id="479" name="Google Shape;479;p41"/>
          <p:cNvSpPr/>
          <p:nvPr/>
        </p:nvSpPr>
        <p:spPr>
          <a:xfrm>
            <a:off x="762000" y="2133600"/>
            <a:ext cx="2667000" cy="228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1"/>
          <p:cNvSpPr/>
          <p:nvPr/>
        </p:nvSpPr>
        <p:spPr>
          <a:xfrm>
            <a:off x="5410200" y="2113230"/>
            <a:ext cx="1447800" cy="228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1"/>
          <p:cNvSpPr txBox="1"/>
          <p:nvPr/>
        </p:nvSpPr>
        <p:spPr>
          <a:xfrm>
            <a:off x="564187" y="5464118"/>
            <a:ext cx="3260463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利用建構子產生需要的方向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8"/>
          <p:cNvSpPr txBox="1">
            <a:spLocks noGrp="1"/>
          </p:cNvSpPr>
          <p:nvPr>
            <p:ph type="title"/>
          </p:nvPr>
        </p:nvSpPr>
        <p:spPr>
          <a:xfrm>
            <a:off x="990600" y="-786"/>
            <a:ext cx="8153400" cy="106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Constant Member Function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38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 member function can be marked as constant</a:t>
            </a:r>
          </a:p>
          <a:p>
            <a:pPr marL="342900" lvl="0" indent="0">
              <a:spcBef>
                <a:spcPts val="0"/>
              </a:spcBef>
              <a:buNone/>
            </a:pPr>
            <a:r>
              <a:rPr lang="en-US" altLang="zh-TW" sz="2000" dirty="0">
                <a:latin typeface="Courier New"/>
                <a:ea typeface="Courier New"/>
                <a:cs typeface="Courier New"/>
                <a:sym typeface="Courier New"/>
              </a:rPr>
              <a:t>class Position{</a:t>
            </a:r>
          </a:p>
          <a:p>
            <a:pPr marL="342900" lvl="0" indent="0">
              <a:spcBef>
                <a:spcPts val="0"/>
              </a:spcBef>
              <a:buNone/>
            </a:pPr>
            <a:r>
              <a:rPr lang="en-US" altLang="zh-TW" sz="2000" dirty="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marL="342900" lvl="0" indent="0">
              <a:spcBef>
                <a:spcPts val="0"/>
              </a:spcBef>
              <a:buNone/>
            </a:pPr>
            <a:r>
              <a:rPr lang="en-US" altLang="zh-TW" sz="2000" dirty="0">
                <a:latin typeface="Courier New"/>
                <a:ea typeface="Courier New"/>
                <a:cs typeface="Courier New"/>
                <a:sym typeface="Courier New"/>
              </a:rPr>
              <a:t>	int </a:t>
            </a:r>
            <a:r>
              <a:rPr lang="en-US" altLang="zh-TW" sz="2000" dirty="0" err="1"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-US" altLang="zh-TW" sz="2000" dirty="0">
                <a:latin typeface="Courier New"/>
                <a:ea typeface="Courier New"/>
                <a:cs typeface="Courier New"/>
                <a:sym typeface="Courier New"/>
              </a:rPr>
              <a:t>() const { return _x;}</a:t>
            </a:r>
          </a:p>
          <a:p>
            <a:pPr marL="342900" lvl="0" indent="0">
              <a:spcBef>
                <a:spcPts val="0"/>
              </a:spcBef>
              <a:buNone/>
            </a:pPr>
            <a:r>
              <a:rPr lang="en-US" altLang="zh-TW" sz="2000" dirty="0">
                <a:latin typeface="Courier New"/>
                <a:ea typeface="Courier New"/>
                <a:cs typeface="Courier New"/>
                <a:sym typeface="Courier New"/>
              </a:rPr>
              <a:t>	int </a:t>
            </a:r>
            <a:r>
              <a:rPr lang="en-US" altLang="zh-TW" sz="2000" dirty="0" err="1"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-US" altLang="zh-TW" sz="2000" dirty="0">
                <a:latin typeface="Courier New"/>
                <a:ea typeface="Courier New"/>
                <a:cs typeface="Courier New"/>
                <a:sym typeface="Courier New"/>
              </a:rPr>
              <a:t>() const;</a:t>
            </a:r>
          </a:p>
          <a:p>
            <a:pPr marL="342900" lvl="0" indent="0">
              <a:spcBef>
                <a:spcPts val="0"/>
              </a:spcBef>
              <a:buNone/>
            </a:pPr>
            <a:r>
              <a:rPr lang="en-US" altLang="zh-TW" sz="2000" dirty="0">
                <a:latin typeface="Courier New"/>
                <a:ea typeface="Courier New"/>
                <a:cs typeface="Courier New"/>
                <a:sym typeface="Courier New"/>
              </a:rPr>
              <a:t>	void test() const;</a:t>
            </a:r>
          </a:p>
          <a:p>
            <a:pPr marL="342900" lvl="0" indent="0">
              <a:spcBef>
                <a:spcPts val="0"/>
              </a:spcBef>
              <a:buNone/>
            </a:pPr>
            <a:r>
              <a:rPr lang="en-US" altLang="zh-TW" sz="2000" dirty="0">
                <a:latin typeface="Courier New"/>
                <a:ea typeface="Courier New"/>
                <a:cs typeface="Courier New"/>
                <a:sym typeface="Courier New"/>
              </a:rPr>
              <a:t>	void test2();</a:t>
            </a:r>
          </a:p>
          <a:p>
            <a:pPr marL="342900" lvl="0" indent="0">
              <a:spcBef>
                <a:spcPts val="0"/>
              </a:spcBef>
              <a:buNone/>
            </a:pPr>
            <a:r>
              <a:rPr lang="en-US" altLang="zh-TW" sz="2000" dirty="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</a:p>
          <a:p>
            <a:pPr marL="342900" lvl="0" indent="0">
              <a:spcBef>
                <a:spcPts val="0"/>
              </a:spcBef>
              <a:buNone/>
            </a:pPr>
            <a:r>
              <a:rPr lang="en-US" altLang="zh-TW" sz="2000" dirty="0">
                <a:latin typeface="Courier New"/>
                <a:ea typeface="Courier New"/>
                <a:cs typeface="Courier New"/>
                <a:sym typeface="Courier New"/>
              </a:rPr>
              <a:t>	int _x, _y;</a:t>
            </a:r>
          </a:p>
          <a:p>
            <a:pPr marL="342900" lvl="0" indent="0">
              <a:spcBef>
                <a:spcPts val="0"/>
              </a:spcBef>
              <a:buNone/>
            </a:pPr>
            <a:r>
              <a:rPr lang="en-US" altLang="zh-TW" sz="2000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342900" lvl="0" indent="0">
              <a:spcBef>
                <a:spcPts val="0"/>
              </a:spcBef>
              <a:buNone/>
            </a:pPr>
            <a:r>
              <a:rPr lang="en-US" altLang="zh-TW" sz="2000" dirty="0">
                <a:latin typeface="Courier New"/>
                <a:ea typeface="Courier New"/>
                <a:cs typeface="Courier New"/>
                <a:sym typeface="Courier New"/>
              </a:rPr>
              <a:t>int Position::</a:t>
            </a:r>
            <a:r>
              <a:rPr lang="en-US" altLang="zh-TW" sz="2000" dirty="0" err="1"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-US" altLang="zh-TW" sz="2000" dirty="0">
                <a:latin typeface="Courier New"/>
                <a:ea typeface="Courier New"/>
                <a:cs typeface="Courier New"/>
                <a:sym typeface="Courier New"/>
              </a:rPr>
              <a:t>() const { return _y; }</a:t>
            </a:r>
            <a:endParaRPr lang="en-US" altLang="zh-TW" sz="2000" dirty="0"/>
          </a:p>
          <a:p>
            <a:pPr marL="342900" lvl="0">
              <a:spcBef>
                <a:spcPts val="0"/>
              </a:spcBef>
              <a:buSzPts val="2400"/>
            </a:pPr>
            <a:r>
              <a:rPr lang="en-US" altLang="zh-TW" sz="2400" dirty="0"/>
              <a:t>For constant member function, no member data can be modified </a:t>
            </a:r>
          </a:p>
          <a:p>
            <a:pPr marL="342900" lvl="0" indent="0">
              <a:spcBef>
                <a:spcPts val="0"/>
              </a:spcBef>
              <a:buNone/>
            </a:pPr>
            <a:r>
              <a:rPr lang="en-US" altLang="zh-TW" sz="2000" dirty="0">
                <a:latin typeface="Courier New"/>
                <a:ea typeface="Courier New"/>
                <a:cs typeface="Courier New"/>
                <a:sym typeface="Courier New"/>
              </a:rPr>
              <a:t>void Position::test() const { _x = 0; } // illegal!</a:t>
            </a:r>
          </a:p>
          <a:p>
            <a:pPr marL="342900" lvl="0" indent="0">
              <a:spcBef>
                <a:spcPts val="0"/>
              </a:spcBef>
              <a:buNone/>
            </a:pPr>
            <a:r>
              <a:rPr lang="en-US" altLang="zh-TW" sz="2000" dirty="0">
                <a:latin typeface="Courier New"/>
                <a:ea typeface="Courier New"/>
                <a:cs typeface="Courier New"/>
                <a:sym typeface="Courier New"/>
              </a:rPr>
              <a:t>void Position::test() const { test2(); } // illegal!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446" name="Google Shape;446;p3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6462751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Constructors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Definitions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Calling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More Tools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parameter modifier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functions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member data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V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ectors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Introduction to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Functions</a:t>
            </a:r>
            <a:endParaRPr/>
          </a:p>
        </p:txBody>
      </p:sp>
      <p:sp>
        <p:nvSpPr>
          <p:cNvPr id="488" name="Google Shape;488;p4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non-member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functions:</a:t>
            </a:r>
            <a:endParaRPr dirty="0"/>
          </a:p>
          <a:p>
            <a:pPr marL="742950" lvl="1" indent="-285750" algn="l" rtl="0">
              <a:lnSpc>
                <a:spcPct val="923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Use keyword </a:t>
            </a:r>
            <a:r>
              <a:rPr lang="en-US" b="1" i="1" dirty="0"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in function declaration and function heading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For class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member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functions: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Place implementation (code) for function </a:t>
            </a:r>
            <a:r>
              <a:rPr lang="en-US" sz="2000" b="1" dirty="0">
                <a:solidFill>
                  <a:srgbClr val="9999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class definition</a:t>
            </a:r>
            <a:endParaRPr dirty="0"/>
          </a:p>
          <a:p>
            <a:pPr marL="11430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automatically inline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Use inline </a:t>
            </a:r>
            <a:r>
              <a:rPr lang="en-US" sz="2000" dirty="0"/>
              <a:t>to define separately, in different file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 for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short functions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only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Code actually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inserted in place of call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Eliminates overhead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More efficient, but only when short! </a:t>
            </a:r>
            <a:endParaRPr dirty="0"/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SzPts val="2000"/>
            </a:pPr>
            <a:r>
              <a:rPr lang="en-US" sz="2000" dirty="0"/>
              <a:t>If too long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actually less efficient! </a:t>
            </a:r>
            <a:r>
              <a:rPr lang="en-US" altLang="zh-TW" sz="2000" dirty="0">
                <a:sym typeface="Wingdings" panose="05000000000000000000" pitchFamily="2" charset="2"/>
              </a:rPr>
              <a:t> compiler may ignore the specifier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4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4"/>
          <p:cNvSpPr txBox="1">
            <a:spLocks noGrp="1"/>
          </p:cNvSpPr>
          <p:nvPr>
            <p:ph type="body" idx="1"/>
          </p:nvPr>
        </p:nvSpPr>
        <p:spPr>
          <a:xfrm>
            <a:off x="1" y="1219200"/>
            <a:ext cx="8839200" cy="563879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class Account</a:t>
            </a:r>
            <a:endParaRPr/>
          </a:p>
          <a:p>
            <a:pPr marL="514350" lvl="0" indent="-5143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514350" lvl="0" indent="-5143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514350" lvl="0" indent="-5143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(double initial_balance) { balance = initial_balance; }</a:t>
            </a:r>
            <a:endParaRPr/>
          </a:p>
          <a:p>
            <a:pPr marL="514350" lvl="0" indent="-5143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double GetBalance();</a:t>
            </a:r>
            <a:endParaRPr/>
          </a:p>
          <a:p>
            <a:pPr marL="514350" lvl="0" indent="-5143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double Deposit( double Amount );</a:t>
            </a:r>
            <a:endParaRPr/>
          </a:p>
          <a:p>
            <a:pPr marL="514350" lvl="0" indent="-5143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double Withdraw( double Amount );</a:t>
            </a:r>
            <a:endParaRPr/>
          </a:p>
          <a:p>
            <a:pPr marL="514350" lvl="0" indent="-5143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/>
          </a:p>
          <a:p>
            <a:pPr marL="514350" lvl="0" indent="-5143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double balance;</a:t>
            </a:r>
            <a:endParaRPr/>
          </a:p>
          <a:p>
            <a:pPr marL="514350" lvl="0" indent="-5143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514350" lvl="0" indent="-438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inline double Account::</a:t>
            </a: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GetBalance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() {    return balance;  }</a:t>
            </a:r>
            <a:endParaRPr/>
          </a:p>
          <a:p>
            <a:pPr marL="514350" lvl="0" indent="-438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inline double Account::</a:t>
            </a: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Deposit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( double Amount )</a:t>
            </a:r>
            <a:endParaRPr/>
          </a:p>
          <a:p>
            <a:pPr marL="514350" lvl="0" indent="-5143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514350" lvl="0" indent="-5143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return ( balance += Amount );</a:t>
            </a:r>
            <a:endParaRPr/>
          </a:p>
          <a:p>
            <a:pPr marL="514350" lvl="0" indent="-5143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514350" lvl="0" indent="-438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inline double Account::</a:t>
            </a: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Withdraw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( double Amount )</a:t>
            </a:r>
            <a:endParaRPr/>
          </a:p>
          <a:p>
            <a:pPr marL="514350" lvl="0" indent="-5143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514350" lvl="0" indent="-5143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return ( balance -= Amount );</a:t>
            </a:r>
            <a:endParaRPr/>
          </a:p>
          <a:p>
            <a:pPr marL="514350" lvl="0" indent="-5143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514350" lvl="0" indent="-5143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AutoNum type="arabicParenR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int main() { …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Google Shape;503;p4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504" name="Google Shape;504;p44"/>
          <p:cNvSpPr txBox="1"/>
          <p:nvPr/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One Are </a:t>
            </a:r>
            <a:r>
              <a:rPr lang="en-US" sz="36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r>
              <a:rPr lang="en-US" sz="36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5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Inline member function examples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4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function defined in the body of a class declaration is an inline function.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 constructor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is an inline function.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The member functions GetBalance, Deposit, and Withdraw are not specified as inline but can be implemented as inline functions.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p4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6"/>
          <p:cNvSpPr txBox="1">
            <a:spLocks noGrp="1"/>
          </p:cNvSpPr>
          <p:nvPr>
            <p:ph type="title"/>
          </p:nvPr>
        </p:nvSpPr>
        <p:spPr>
          <a:xfrm>
            <a:off x="1066800" y="8640"/>
            <a:ext cx="8071701" cy="105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functions vs. macros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7" name="Google Shape;517;p4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functions are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to macros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he function code is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expanded at the point of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the call at compile time</a:t>
            </a:r>
            <a:endParaRPr dirty="0"/>
          </a:p>
          <a:p>
            <a:pPr marL="11430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functions </a:t>
            </a: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parsed by the compiler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macros are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expanded by the preprocessor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Important differences:</a:t>
            </a:r>
            <a:endParaRPr dirty="0"/>
          </a:p>
          <a:p>
            <a:pPr marL="914400" lvl="1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AutoNum type="arabicPeriod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functions follow all the protocols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type safety enforced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on normal functions.</a:t>
            </a:r>
          </a:p>
          <a:p>
            <a:pPr lvl="2" indent="-457200">
              <a:lnSpc>
                <a:spcPct val="120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altLang="zh-TW" sz="1800" dirty="0"/>
              <a:t>which one can deliver </a:t>
            </a:r>
            <a:r>
              <a:rPr lang="en-US" altLang="zh-TW" sz="1800" dirty="0">
                <a:solidFill>
                  <a:srgbClr val="FF0000"/>
                </a:solidFill>
              </a:rPr>
              <a:t>private</a:t>
            </a:r>
            <a:r>
              <a:rPr lang="en-US" altLang="zh-TW" sz="1800" dirty="0"/>
              <a:t> class data to outside?</a:t>
            </a:r>
            <a:endParaRPr sz="1800" dirty="0"/>
          </a:p>
          <a:p>
            <a:pPr marL="914400" lvl="1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Expressions passed as arguments to inline functions are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evaluated once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. In some cases, expressions passed as arguments to macros can be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evaluated more than once.</a:t>
            </a:r>
            <a:endParaRPr sz="20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8" name="Google Shape;518;p4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7"/>
          <p:cNvSpPr txBox="1">
            <a:spLocks noGrp="1"/>
          </p:cNvSpPr>
          <p:nvPr>
            <p:ph type="title"/>
          </p:nvPr>
        </p:nvSpPr>
        <p:spPr>
          <a:xfrm>
            <a:off x="1066800" y="-10212"/>
            <a:ext cx="8077200" cy="107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47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8991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// inline_functions_macro.c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#include &lt;ctype.h&gt;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#define toupper(a) ((a)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&gt;= 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'a' &amp;&amp; ((a) &lt;= 'z') ? ((a)-('a'-'A')):(a))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2700"/>
          </a:p>
          <a:p>
            <a:pPr marL="51435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char ch;</a:t>
            </a:r>
            <a:endParaRPr sz="2700"/>
          </a:p>
          <a:p>
            <a:pPr marL="51435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printf("Enter a character: ");</a:t>
            </a:r>
            <a:endParaRPr sz="2700"/>
          </a:p>
          <a:p>
            <a:pPr marL="51435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ch = toupper( getc(stdin) );</a:t>
            </a:r>
            <a:endParaRPr sz="2700"/>
          </a:p>
          <a:p>
            <a:pPr marL="51435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printf( "%c", ch );</a:t>
            </a:r>
            <a:endParaRPr sz="2700"/>
          </a:p>
          <a:p>
            <a:pPr marL="51435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700"/>
          </a:p>
          <a:p>
            <a:pPr marL="51435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//  Sample Input:  xyz</a:t>
            </a:r>
            <a:endParaRPr sz="2700"/>
          </a:p>
          <a:p>
            <a:pPr marL="51435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// Sample Output:  Z</a:t>
            </a:r>
            <a:endParaRPr sz="2700"/>
          </a:p>
        </p:txBody>
      </p:sp>
      <p:sp>
        <p:nvSpPr>
          <p:cNvPr id="525" name="Google Shape;525;p47"/>
          <p:cNvSpPr txBox="1"/>
          <p:nvPr/>
        </p:nvSpPr>
        <p:spPr>
          <a:xfrm>
            <a:off x="4572000" y="2081650"/>
            <a:ext cx="4291800" cy="1477500"/>
          </a:xfrm>
          <a:prstGeom prst="rect">
            <a:avLst/>
          </a:prstGeom>
          <a:solidFill>
            <a:srgbClr val="6666FF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 is executed to determine whether the character is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&gt;= "a," and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&lt;= "z.“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converted to uppercase.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p4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527" name="Google Shape;527;p47"/>
          <p:cNvSpPr txBox="1"/>
          <p:nvPr/>
        </p:nvSpPr>
        <p:spPr>
          <a:xfrm>
            <a:off x="184245" y="3733800"/>
            <a:ext cx="88392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marR="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inline_functions_inline.cpp</a:t>
            </a:r>
            <a:endParaRPr sz="1300"/>
          </a:p>
          <a:p>
            <a:pPr marL="514350" marR="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marR="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&lt;ctype.h&gt;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marR="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inline char toupper( char a ) {</a:t>
            </a:r>
            <a:endParaRPr sz="1300"/>
          </a:p>
          <a:p>
            <a:pPr marL="514350" marR="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((a &gt;= 'a' &amp;&amp; a &lt;= 'z') ? a-('a'-'A') : a );</a:t>
            </a:r>
            <a:endParaRPr sz="1300"/>
          </a:p>
          <a:p>
            <a:pPr marL="514350" marR="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  <a:p>
            <a:pPr marL="514350" marR="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300"/>
          </a:p>
          <a:p>
            <a:pPr marL="514350" marR="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printf("Enter a character: ");</a:t>
            </a:r>
            <a:endParaRPr sz="1300"/>
          </a:p>
          <a:p>
            <a:pPr marL="514350" marR="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char ch = toupper( getc(stdin) );</a:t>
            </a:r>
            <a:endParaRPr sz="1300"/>
          </a:p>
          <a:p>
            <a:pPr marL="514350" marR="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"%c", ch );</a:t>
            </a:r>
            <a:endParaRPr sz="1300"/>
          </a:p>
          <a:p>
            <a:pPr marL="514350" marR="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marR="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Sample Input: a</a:t>
            </a:r>
            <a:endParaRPr sz="13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marR="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 Narrow"/>
              <a:buAutoNum type="arabicParenR"/>
            </a:pPr>
            <a:r>
              <a:rPr lang="en-US" sz="13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Sample Output: A</a:t>
            </a:r>
            <a:endParaRPr sz="13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47"/>
          <p:cNvSpPr txBox="1"/>
          <p:nvPr/>
        </p:nvSpPr>
        <p:spPr>
          <a:xfrm>
            <a:off x="4705400" y="5111025"/>
            <a:ext cx="3063600" cy="461700"/>
          </a:xfrm>
          <a:prstGeom prst="rect">
            <a:avLst/>
          </a:prstGeom>
          <a:solidFill>
            <a:srgbClr val="6666FF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 is executed once!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9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Static Members and Functions</a:t>
            </a:r>
            <a:endParaRPr/>
          </a:p>
        </p:txBody>
      </p:sp>
      <p:sp>
        <p:nvSpPr>
          <p:cNvPr id="543" name="Google Shape;543;p49"/>
          <p:cNvSpPr txBox="1">
            <a:spLocks noGrp="1"/>
          </p:cNvSpPr>
          <p:nvPr>
            <p:ph type="body" idx="1"/>
          </p:nvPr>
        </p:nvSpPr>
        <p:spPr>
          <a:xfrm>
            <a:off x="381000" y="1219199"/>
            <a:ext cx="5066674" cy="2582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Times New Roman"/>
              <a:buChar char="•"/>
            </a:pPr>
            <a:r>
              <a:rPr lang="en-US" sz="23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 member variables</a:t>
            </a:r>
            <a:endParaRPr sz="27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All objects of class "</a:t>
            </a:r>
            <a:r>
              <a:rPr lang="en-US" sz="19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" one copy</a:t>
            </a:r>
            <a:endParaRPr sz="25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One object changes it 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see change</a:t>
            </a:r>
            <a:endParaRPr sz="2500" dirty="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Useful for "</a:t>
            </a:r>
            <a:r>
              <a:rPr lang="en-US" sz="23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tracking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endParaRPr sz="27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How often a member function is called</a:t>
            </a:r>
            <a:endParaRPr sz="25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How many objects exist at given time</a:t>
            </a:r>
            <a:endParaRPr sz="2500" dirty="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Place keyword </a:t>
            </a:r>
            <a:r>
              <a:rPr lang="en-US" sz="2300" i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3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before type</a:t>
            </a:r>
          </a:p>
          <a:p>
            <a:pPr marL="800100" lvl="1" indent="-336550">
              <a:spcBef>
                <a:spcPts val="0"/>
              </a:spcBef>
              <a:buSzPts val="2300"/>
            </a:pPr>
            <a:r>
              <a:rPr lang="en-US" altLang="zh-TW" sz="1800" dirty="0"/>
              <a:t>e.g.,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static int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staticValue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800100" lvl="1" indent="-336550">
              <a:spcBef>
                <a:spcPts val="0"/>
              </a:spcBef>
              <a:buSzPts val="2300"/>
            </a:pPr>
            <a:endParaRPr sz="2500" dirty="0"/>
          </a:p>
          <a:p>
            <a:pPr marL="3429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3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3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p4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pic>
        <p:nvPicPr>
          <p:cNvPr id="545" name="Google Shape;545;p49" descr="「static member」的圖片搜尋結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0143" y="1219200"/>
            <a:ext cx="3630363" cy="2414587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49"/>
          <p:cNvSpPr txBox="1"/>
          <p:nvPr/>
        </p:nvSpPr>
        <p:spPr>
          <a:xfrm>
            <a:off x="309918" y="3734603"/>
            <a:ext cx="8524164" cy="2582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 functions can be </a:t>
            </a:r>
            <a:r>
              <a:rPr lang="en-US" sz="2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endParaRPr sz="1300" dirty="0"/>
          </a:p>
          <a:p>
            <a:pPr marL="74295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19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access 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member data needed, i.e., cannot access member data</a:t>
            </a:r>
            <a:endParaRPr sz="1300" dirty="0"/>
          </a:p>
          <a:p>
            <a:pPr marL="74295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still </a:t>
            </a:r>
            <a:r>
              <a:rPr lang="en-US" sz="19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"must" be 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member of the class</a:t>
            </a:r>
            <a:endParaRPr sz="1300" dirty="0"/>
          </a:p>
          <a:p>
            <a:pPr marL="74295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it a 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</a:t>
            </a:r>
            <a:endParaRPr sz="1300" dirty="0"/>
          </a:p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then be called outside class</a:t>
            </a:r>
            <a:endParaRPr sz="13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non-class objects: 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Server::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getTurn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Via class objects: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myObject.getTurn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00" dirty="0"/>
          </a:p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</a:t>
            </a:r>
            <a:r>
              <a:rPr lang="en-US" sz="23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use static data, functions</a:t>
            </a:r>
            <a:r>
              <a:rPr lang="en-US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 sz="1300" dirty="0"/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>
            <a:spLocks noGrp="1"/>
          </p:cNvSpPr>
          <p:nvPr>
            <p:ph type="title"/>
          </p:nvPr>
        </p:nvSpPr>
        <p:spPr>
          <a:xfrm>
            <a:off x="1066800" y="14927"/>
            <a:ext cx="8077200" cy="105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Static Members Example: </a:t>
            </a:r>
            <a:b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Display 7.6  Static Members (1 of 4)</a:t>
            </a:r>
            <a:endParaRPr/>
          </a:p>
        </p:txBody>
      </p:sp>
      <p:sp>
        <p:nvSpPr>
          <p:cNvPr id="569" name="Google Shape;569;p5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</p:txBody>
      </p:sp>
      <p:pic>
        <p:nvPicPr>
          <p:cNvPr id="570" name="Google Shape;570;p51" descr="C:\WINDOWS\Desktop\Oh_type\sacitch_C++_ppt\gif\savitchc07d06_1of4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199" y="1169288"/>
            <a:ext cx="8834001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5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2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8001000" cy="110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Static Members Example: </a:t>
            </a:r>
            <a:b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Display 7.6  Static Members (2 of 4)</a:t>
            </a:r>
            <a:endParaRPr/>
          </a:p>
        </p:txBody>
      </p:sp>
      <p:pic>
        <p:nvPicPr>
          <p:cNvPr id="578" name="Google Shape;578;p52" descr="C:\WINDOWS\Desktop\Oh_type\sacitch_C++_ppt\gif\savitchc07d06_2of4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219200"/>
            <a:ext cx="5864224" cy="5524451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5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3"/>
          <p:cNvSpPr txBox="1">
            <a:spLocks noGrp="1"/>
          </p:cNvSpPr>
          <p:nvPr>
            <p:ph type="title"/>
          </p:nvPr>
        </p:nvSpPr>
        <p:spPr>
          <a:xfrm>
            <a:off x="1062087" y="-707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Static Members Example: </a:t>
            </a:r>
            <a:b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Display 7.6  Static Members (3 of 4)</a:t>
            </a:r>
            <a:endParaRPr/>
          </a:p>
        </p:txBody>
      </p:sp>
      <p:pic>
        <p:nvPicPr>
          <p:cNvPr id="586" name="Google Shape;586;p53" descr="C:\WINDOWS\Desktop\Oh_type\sacitch_C++_ppt\gif\savitchc07d06_3of4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219200"/>
            <a:ext cx="7526338" cy="4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5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4"/>
          <p:cNvSpPr txBox="1">
            <a:spLocks noGrp="1"/>
          </p:cNvSpPr>
          <p:nvPr>
            <p:ph type="title"/>
          </p:nvPr>
        </p:nvSpPr>
        <p:spPr>
          <a:xfrm>
            <a:off x="1066800" y="1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Static Members Example: </a:t>
            </a:r>
            <a:b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Display 7.6  Static Members (4 of 4)</a:t>
            </a:r>
            <a:endParaRPr/>
          </a:p>
        </p:txBody>
      </p:sp>
      <p:pic>
        <p:nvPicPr>
          <p:cNvPr id="594" name="Google Shape;594;p54" descr="C:\WINDOWS\Desktop\Oh_type\sacitch_C++_ppt\gif\savitchc07d06_4of4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1169277"/>
            <a:ext cx="7772400" cy="4227513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5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Constructors</a:t>
            </a:r>
            <a:r>
              <a:rPr lang="en-US"/>
              <a:t> (建構子)</a:t>
            </a:r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Initialization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of objects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Initialize some or all </a:t>
            </a:r>
            <a:r>
              <a:rPr lang="en-US" sz="2000" b="1" dirty="0">
                <a:solidFill>
                  <a:srgbClr val="9999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Other actions possible as well</a:t>
            </a:r>
            <a:endParaRPr dirty="0"/>
          </a:p>
          <a:p>
            <a:pPr marL="342900" lvl="0" indent="-342900" algn="l" rtl="0">
              <a:lnSpc>
                <a:spcPct val="83333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 special kind of member functions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Automatically called when object declared</a:t>
            </a: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400"/>
              </a:spcBef>
              <a:buSzPts val="2000"/>
            </a:pPr>
            <a:r>
              <a:rPr lang="en-US" sz="2600" dirty="0"/>
              <a:t>Constructors </a:t>
            </a:r>
            <a:r>
              <a:rPr lang="en-US" sz="2600" dirty="0">
                <a:solidFill>
                  <a:srgbClr val="FF0000"/>
                </a:solidFill>
              </a:rPr>
              <a:t>defined like </a:t>
            </a:r>
            <a:r>
              <a:rPr lang="en-US" sz="2600" dirty="0"/>
              <a:t>any member function except:</a:t>
            </a:r>
            <a:endParaRPr sz="2200" dirty="0"/>
          </a:p>
          <a:p>
            <a:pPr marL="971550" lvl="1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AutoNum type="arabicPeriod"/>
            </a:pPr>
            <a:r>
              <a:rPr lang="en-US" sz="2000" dirty="0"/>
              <a:t>Must have </a:t>
            </a:r>
            <a:r>
              <a:rPr lang="en-US" sz="2000" b="1" dirty="0">
                <a:solidFill>
                  <a:srgbClr val="FF0000"/>
                </a:solidFill>
              </a:rPr>
              <a:t>same name </a:t>
            </a:r>
            <a:r>
              <a:rPr lang="en-US" sz="2000" dirty="0"/>
              <a:t>as class</a:t>
            </a:r>
            <a:endParaRPr dirty="0"/>
          </a:p>
          <a:p>
            <a:pPr marL="971550" lvl="1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99FE"/>
              </a:buClr>
              <a:buSzPts val="2000"/>
              <a:buFont typeface="Times"/>
              <a:buAutoNum type="arabicPeriod"/>
            </a:pPr>
            <a:r>
              <a:rPr lang="en-US" sz="2000" b="1" dirty="0">
                <a:solidFill>
                  <a:srgbClr val="9999FE"/>
                </a:solidFill>
              </a:rPr>
              <a:t>Cannot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return</a:t>
            </a:r>
            <a:r>
              <a:rPr lang="en-US" sz="2000" dirty="0"/>
              <a:t> a value; </a:t>
            </a:r>
            <a:r>
              <a:rPr lang="en-US" sz="2000" b="1" dirty="0">
                <a:solidFill>
                  <a:srgbClr val="9999FE"/>
                </a:solidFill>
              </a:rPr>
              <a:t>not</a:t>
            </a:r>
            <a:r>
              <a:rPr lang="en-US" sz="2000" dirty="0"/>
              <a:t> even </a:t>
            </a:r>
            <a:r>
              <a:rPr lang="en-US" sz="2000" b="1" dirty="0">
                <a:solidFill>
                  <a:srgbClr val="00B050"/>
                </a:solidFill>
              </a:rPr>
              <a:t>void</a:t>
            </a:r>
            <a:r>
              <a:rPr lang="en-US" sz="2000" dirty="0"/>
              <a:t>!</a:t>
            </a:r>
            <a:endParaRPr dirty="0"/>
          </a:p>
          <a:p>
            <a:pPr marL="457200" lvl="1" indent="0" algn="l" rtl="0">
              <a:lnSpc>
                <a:spcPct val="76923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19de88defe_0_26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</a:t>
            </a:r>
            <a:endParaRPr/>
          </a:p>
        </p:txBody>
      </p:sp>
      <p:sp>
        <p:nvSpPr>
          <p:cNvPr id="553" name="Google Shape;553;g119de88defe_0_2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寫在 class 定義外面的 static 定義：僅屬於該編譯單元的符號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編譯單元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一個 .cpp 檔編譯成一個 .o 為一個編譯單元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最終連結器會將所有 .o 以及 .a/.lib 連結成執行檔</a:t>
            </a:r>
            <a:endParaRPr/>
          </a:p>
        </p:txBody>
      </p:sp>
      <p:sp>
        <p:nvSpPr>
          <p:cNvPr id="554" name="Google Shape;554;g119de88defe_0_2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5"/>
          <p:cNvSpPr txBox="1">
            <a:spLocks noGrp="1"/>
          </p:cNvSpPr>
          <p:nvPr>
            <p:ph type="title"/>
          </p:nvPr>
        </p:nvSpPr>
        <p:spPr>
          <a:xfrm>
            <a:off x="1066800" y="21021"/>
            <a:ext cx="8077200" cy="103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陷阱</a:t>
            </a:r>
            <a:endParaRPr/>
          </a:p>
        </p:txBody>
      </p:sp>
      <p:sp>
        <p:nvSpPr>
          <p:cNvPr id="601" name="Google Shape;601;p5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迷宮中會擺設機關陷阱，妨礙玩家。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當陷阱被觸發時會發出巨響，使的玩家被所有生物發現。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生物間利用靜態變數判斷事件是否被觸發。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機關呼叫生物的靜態函式，告知生物事件觸發。</a:t>
            </a:r>
            <a:endParaRPr/>
          </a:p>
        </p:txBody>
      </p:sp>
      <p:sp>
        <p:nvSpPr>
          <p:cNvPr id="602" name="Google Shape;602;p5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pic>
        <p:nvPicPr>
          <p:cNvPr id="603" name="Google Shape;603;p55" descr="https://i2.kknews.cc/large/101900032656dbbd5ed9"/>
          <p:cNvPicPr preferRelativeResize="0"/>
          <p:nvPr/>
        </p:nvPicPr>
        <p:blipFill rotWithShape="1">
          <a:blip r:embed="rId3">
            <a:alphaModFix/>
          </a:blip>
          <a:srcRect l="76890" t="19230" r="17983" b="75524"/>
          <a:stretch/>
        </p:blipFill>
        <p:spPr>
          <a:xfrm>
            <a:off x="2636672" y="3996881"/>
            <a:ext cx="931337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3152820"/>
            <a:ext cx="914400" cy="84406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55"/>
          <p:cNvSpPr txBox="1"/>
          <p:nvPr/>
        </p:nvSpPr>
        <p:spPr>
          <a:xfrm>
            <a:off x="1066800" y="4921655"/>
            <a:ext cx="4108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當陷阱觸發時，會令所有生物發現玩家</a:t>
            </a:r>
            <a:endParaRPr/>
          </a:p>
        </p:txBody>
      </p:sp>
      <p:pic>
        <p:nvPicPr>
          <p:cNvPr id="606" name="Google Shape;606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5773" y="4108870"/>
            <a:ext cx="914400" cy="84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78755" y="5118340"/>
            <a:ext cx="914400" cy="84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55"/>
          <p:cNvPicPr preferRelativeResize="0"/>
          <p:nvPr/>
        </p:nvPicPr>
        <p:blipFill rotWithShape="1">
          <a:blip r:embed="rId5">
            <a:alphaModFix/>
          </a:blip>
          <a:srcRect l="6534" t="6931" r="73862" b="68377"/>
          <a:stretch/>
        </p:blipFill>
        <p:spPr>
          <a:xfrm>
            <a:off x="2152135" y="3471967"/>
            <a:ext cx="969073" cy="1049827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55"/>
          <p:cNvSpPr txBox="1"/>
          <p:nvPr/>
        </p:nvSpPr>
        <p:spPr>
          <a:xfrm>
            <a:off x="5851049" y="3699609"/>
            <a:ext cx="26962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55"/>
          <p:cNvSpPr txBox="1"/>
          <p:nvPr/>
        </p:nvSpPr>
        <p:spPr>
          <a:xfrm>
            <a:off x="7323529" y="2735790"/>
            <a:ext cx="26962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55"/>
          <p:cNvSpPr txBox="1"/>
          <p:nvPr/>
        </p:nvSpPr>
        <p:spPr>
          <a:xfrm>
            <a:off x="7323529" y="4697083"/>
            <a:ext cx="26962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55"/>
          <p:cNvSpPr txBox="1"/>
          <p:nvPr/>
        </p:nvSpPr>
        <p:spPr>
          <a:xfrm>
            <a:off x="5153738" y="5944997"/>
            <a:ext cx="36471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生物間利用靜態變數判斷陷阱觸發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538" y="1263180"/>
            <a:ext cx="7466868" cy="3700613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5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619" name="Google Shape;619;p56"/>
          <p:cNvSpPr txBox="1"/>
          <p:nvPr/>
        </p:nvSpPr>
        <p:spPr>
          <a:xfrm>
            <a:off x="5791200" y="4485436"/>
            <a:ext cx="3124200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靜態變數:用以判斷機關觸發</a:t>
            </a:r>
            <a:endParaRPr/>
          </a:p>
        </p:txBody>
      </p:sp>
      <p:sp>
        <p:nvSpPr>
          <p:cNvPr id="620" name="Google Shape;620;p56"/>
          <p:cNvSpPr txBox="1">
            <a:spLocks noGrp="1"/>
          </p:cNvSpPr>
          <p:nvPr>
            <p:ph type="title"/>
          </p:nvPr>
        </p:nvSpPr>
        <p:spPr>
          <a:xfrm>
            <a:off x="1066800" y="21021"/>
            <a:ext cx="8077200" cy="103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陷阱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188477"/>
            <a:ext cx="6446717" cy="4853311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5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pic>
        <p:nvPicPr>
          <p:cNvPr id="627" name="Google Shape;627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7392" y="3414783"/>
            <a:ext cx="52006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7"/>
          <p:cNvSpPr txBox="1"/>
          <p:nvPr/>
        </p:nvSpPr>
        <p:spPr>
          <a:xfrm>
            <a:off x="5420411" y="2965587"/>
            <a:ext cx="3728844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機關觸發時會呼叫生物的靜態涵式</a:t>
            </a:r>
            <a:endParaRPr/>
          </a:p>
        </p:txBody>
      </p:sp>
      <p:sp>
        <p:nvSpPr>
          <p:cNvPr id="629" name="Google Shape;629;p57"/>
          <p:cNvSpPr/>
          <p:nvPr/>
        </p:nvSpPr>
        <p:spPr>
          <a:xfrm rot="-1007434">
            <a:off x="2644791" y="4828986"/>
            <a:ext cx="2590800" cy="228600"/>
          </a:xfrm>
          <a:prstGeom prst="rightArrow">
            <a:avLst>
              <a:gd name="adj1" fmla="val 42079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57"/>
          <p:cNvPicPr preferRelativeResize="0"/>
          <p:nvPr/>
        </p:nvPicPr>
        <p:blipFill rotWithShape="1">
          <a:blip r:embed="rId5">
            <a:alphaModFix/>
          </a:blip>
          <a:srcRect l="6593" t="74391" r="45053" b="1595"/>
          <a:stretch/>
        </p:blipFill>
        <p:spPr>
          <a:xfrm>
            <a:off x="5562600" y="4894822"/>
            <a:ext cx="3352800" cy="1357431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57"/>
          <p:cNvSpPr/>
          <p:nvPr/>
        </p:nvSpPr>
        <p:spPr>
          <a:xfrm>
            <a:off x="4227392" y="5598499"/>
            <a:ext cx="1463455" cy="228600"/>
          </a:xfrm>
          <a:prstGeom prst="rightArrow">
            <a:avLst>
              <a:gd name="adj1" fmla="val 42079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57"/>
          <p:cNvSpPr txBox="1">
            <a:spLocks noGrp="1"/>
          </p:cNvSpPr>
          <p:nvPr>
            <p:ph type="title"/>
          </p:nvPr>
        </p:nvSpPr>
        <p:spPr>
          <a:xfrm>
            <a:off x="1066800" y="21021"/>
            <a:ext cx="8077200" cy="103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陷阱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5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19372"/>
          <a:stretch/>
        </p:blipFill>
        <p:spPr>
          <a:xfrm>
            <a:off x="3276600" y="2381250"/>
            <a:ext cx="58674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5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639" name="Google Shape;639;p58"/>
          <p:cNvSpPr txBox="1"/>
          <p:nvPr/>
        </p:nvSpPr>
        <p:spPr>
          <a:xfrm>
            <a:off x="3733800" y="1397214"/>
            <a:ext cx="3124200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在.cpp檔使用static變數前須在檔案上方宣告變數</a:t>
            </a:r>
            <a:endParaRPr/>
          </a:p>
        </p:txBody>
      </p:sp>
      <p:pic>
        <p:nvPicPr>
          <p:cNvPr id="640" name="Google Shape;640;p58"/>
          <p:cNvPicPr preferRelativeResize="0"/>
          <p:nvPr/>
        </p:nvPicPr>
        <p:blipFill rotWithShape="1">
          <a:blip r:embed="rId4">
            <a:alphaModFix/>
          </a:blip>
          <a:srcRect l="-1" r="46152" b="78432"/>
          <a:stretch/>
        </p:blipFill>
        <p:spPr>
          <a:xfrm>
            <a:off x="0" y="928569"/>
            <a:ext cx="37338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58"/>
          <p:cNvSpPr/>
          <p:nvPr/>
        </p:nvSpPr>
        <p:spPr>
          <a:xfrm>
            <a:off x="457199" y="1869817"/>
            <a:ext cx="3143815" cy="26584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58"/>
          <p:cNvSpPr txBox="1"/>
          <p:nvPr/>
        </p:nvSpPr>
        <p:spPr>
          <a:xfrm>
            <a:off x="29047" y="4027333"/>
            <a:ext cx="3124200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當在偵測主角時若機關已被觸發則直接鎖定主角</a:t>
            </a:r>
            <a:endParaRPr/>
          </a:p>
        </p:txBody>
      </p:sp>
      <p:sp>
        <p:nvSpPr>
          <p:cNvPr id="643" name="Google Shape;643;p58"/>
          <p:cNvSpPr/>
          <p:nvPr/>
        </p:nvSpPr>
        <p:spPr>
          <a:xfrm>
            <a:off x="4267201" y="4128998"/>
            <a:ext cx="1600200" cy="44300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58"/>
          <p:cNvSpPr txBox="1">
            <a:spLocks noGrp="1"/>
          </p:cNvSpPr>
          <p:nvPr>
            <p:ph type="title"/>
          </p:nvPr>
        </p:nvSpPr>
        <p:spPr>
          <a:xfrm>
            <a:off x="1066800" y="21021"/>
            <a:ext cx="8077200" cy="103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陷阱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pic>
        <p:nvPicPr>
          <p:cNvPr id="650" name="Google Shape;650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219200"/>
            <a:ext cx="306705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5400" y="1266825"/>
            <a:ext cx="332422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59"/>
          <p:cNvSpPr/>
          <p:nvPr/>
        </p:nvSpPr>
        <p:spPr>
          <a:xfrm>
            <a:off x="4191000" y="2521390"/>
            <a:ext cx="8001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59"/>
          <p:cNvSpPr txBox="1"/>
          <p:nvPr/>
        </p:nvSpPr>
        <p:spPr>
          <a:xfrm>
            <a:off x="857250" y="4273990"/>
            <a:ext cx="3124200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陷阱觸發前生物不會追逐在視線外的玩家</a:t>
            </a:r>
            <a:endParaRPr/>
          </a:p>
        </p:txBody>
      </p:sp>
      <p:sp>
        <p:nvSpPr>
          <p:cNvPr id="654" name="Google Shape;654;p59"/>
          <p:cNvSpPr txBox="1"/>
          <p:nvPr/>
        </p:nvSpPr>
        <p:spPr>
          <a:xfrm>
            <a:off x="5325795" y="4273990"/>
            <a:ext cx="3124200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陷阱觸發後生物鎖定並追逐玩家</a:t>
            </a:r>
            <a:endParaRPr/>
          </a:p>
        </p:txBody>
      </p:sp>
      <p:sp>
        <p:nvSpPr>
          <p:cNvPr id="655" name="Google Shape;655;p59"/>
          <p:cNvSpPr txBox="1">
            <a:spLocks noGrp="1"/>
          </p:cNvSpPr>
          <p:nvPr>
            <p:ph type="title"/>
          </p:nvPr>
        </p:nvSpPr>
        <p:spPr>
          <a:xfrm>
            <a:off x="1066800" y="21021"/>
            <a:ext cx="8077200" cy="103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陷阱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7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Summary 1</a:t>
            </a:r>
            <a:endParaRPr/>
          </a:p>
        </p:txBody>
      </p:sp>
      <p:sp>
        <p:nvSpPr>
          <p:cNvPr id="718" name="Google Shape;718;p67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Constructors: automatic initialization of 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class data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Called when objects are declared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Constructor has same name as class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Default constructor has no parameters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Should always be defined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Class member variables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Can be objects of other classes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Require initialization-section</a:t>
            </a:r>
            <a:endParaRPr/>
          </a:p>
        </p:txBody>
      </p:sp>
      <p:sp>
        <p:nvSpPr>
          <p:cNvPr id="719" name="Google Shape;719;p6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Summary 2</a:t>
            </a:r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Constant call-by-reference parameters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More efficient than call-by-value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Can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inline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very short function definitions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Can improve efficiency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Static member variables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Shared by all objects of a class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Vector classes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Like: "arrays that grow and shrink"</a:t>
            </a:r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1066801" y="1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Constructor Definition Example</a:t>
            </a: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body" idx="1"/>
          </p:nvPr>
        </p:nvSpPr>
        <p:spPr>
          <a:xfrm>
            <a:off x="304800" y="1357022"/>
            <a:ext cx="8839200" cy="499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Class definition with constructor: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class Position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>
                <a:solidFill>
                  <a:srgbClr val="9999FE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//Initializes x and y to arguments.           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     Position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(int x, int y);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// Initializes y to 0 of given x.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(int x); 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//Initializes the position to (0,0).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 );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void input();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void output();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…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int x = 0;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int y = 0;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Constructor Notes</a:t>
            </a:r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Notice name of constructor: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BF"/>
              </a:buClr>
              <a:buSzPts val="2000"/>
              <a:buFont typeface="Times New Roman"/>
              <a:buChar char="•"/>
            </a:pPr>
            <a:r>
              <a:rPr lang="en-US" sz="2000" b="1" dirty="0">
                <a:solidFill>
                  <a:srgbClr val="0000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</a:t>
            </a:r>
            <a:r>
              <a:rPr lang="en-US" sz="2000" dirty="0">
                <a:solidFill>
                  <a:srgbClr val="0000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>
                <a:solidFill>
                  <a:srgbClr val="0000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as class itself!</a:t>
            </a:r>
            <a:endParaRPr dirty="0"/>
          </a:p>
          <a:p>
            <a:pPr marL="342900" lvl="0" indent="-342900" algn="l" rtl="0">
              <a:lnSpc>
                <a:spcPct val="83333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Constructor declaration has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return-type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Not even void!</a:t>
            </a:r>
            <a:endParaRPr dirty="0"/>
          </a:p>
          <a:p>
            <a:pPr marL="342900" lvl="0" indent="-342900" algn="l" rtl="0">
              <a:lnSpc>
                <a:spcPct val="83333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Constructor in </a:t>
            </a:r>
            <a:r>
              <a:rPr lang="en-US" sz="2400" b="1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section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It’s called when objects are declared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If private, could not declare(</a:t>
            </a:r>
            <a:r>
              <a:rPr lang="en-US" sz="2000" dirty="0"/>
              <a:t>or instantiate)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objects normally </a:t>
            </a:r>
          </a:p>
          <a:p>
            <a:pPr marL="1200150" lvl="2" indent="-285750">
              <a:spcBef>
                <a:spcPts val="400"/>
              </a:spcBef>
              <a:buSzPts val="2000"/>
            </a:pPr>
            <a:r>
              <a:rPr lang="en-US" sz="1800" dirty="0"/>
              <a:t>Sometimes we intend to make the constructor private!</a:t>
            </a:r>
            <a:endParaRPr sz="1800" dirty="0"/>
          </a:p>
          <a:p>
            <a:pPr marL="4572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/>
          <p:nvPr/>
        </p:nvSpPr>
        <p:spPr>
          <a:xfrm>
            <a:off x="0" y="1634050"/>
            <a:ext cx="9144000" cy="1199400"/>
          </a:xfrm>
          <a:prstGeom prst="roundRect">
            <a:avLst>
              <a:gd name="adj" fmla="val 16667"/>
            </a:avLst>
          </a:prstGeom>
          <a:solidFill>
            <a:srgbClr val="E5E5E5"/>
          </a:solidFill>
          <a:ln w="25400" cap="flat" cmpd="sng">
            <a:solidFill>
              <a:srgbClr val="BA94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Position::Position(int xPosition, int yPosition){</a:t>
            </a:r>
            <a:b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x = xPosition;</a:t>
            </a:r>
            <a:b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y = yPosition;</a:t>
            </a:r>
            <a:b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"/>
          <p:cNvSpPr txBox="1">
            <a:spLocks noGrp="1"/>
          </p:cNvSpPr>
          <p:nvPr>
            <p:ph type="title"/>
          </p:nvPr>
        </p:nvSpPr>
        <p:spPr>
          <a:xfrm>
            <a:off x="1066800" y="18068"/>
            <a:ext cx="8077200" cy="104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Constructor Code</a:t>
            </a:r>
            <a:endParaRPr/>
          </a:p>
        </p:txBody>
      </p:sp>
      <p:sp>
        <p:nvSpPr>
          <p:cNvPr id="231" name="Google Shape;231;p1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13435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Constructor definition is like all other member functions:</a:t>
            </a: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3333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Note same name around 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</a:p>
          <a:p>
            <a:pPr marL="800100" lvl="1">
              <a:lnSpc>
                <a:spcPct val="83333"/>
              </a:lnSpc>
              <a:spcBef>
                <a:spcPts val="960"/>
              </a:spcBef>
              <a:buSzPts val="2400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Clearly identifies a constructor</a:t>
            </a:r>
            <a:endParaRPr dirty="0"/>
          </a:p>
          <a:p>
            <a:pPr marL="342900" lvl="0" indent="-342900" algn="l" rtl="0">
              <a:lnSpc>
                <a:spcPct val="83333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Note no return type</a:t>
            </a:r>
            <a:r>
              <a:rPr lang="en-US" sz="2400" dirty="0"/>
              <a:t>, j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ust as in class declaration</a:t>
            </a:r>
            <a:endParaRPr dirty="0"/>
          </a:p>
        </p:txBody>
      </p:sp>
      <p:sp>
        <p:nvSpPr>
          <p:cNvPr id="232" name="Google Shape;232;p1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/>
          <p:nvPr/>
        </p:nvSpPr>
        <p:spPr>
          <a:xfrm>
            <a:off x="0" y="1905000"/>
            <a:ext cx="9144000" cy="1676400"/>
          </a:xfrm>
          <a:prstGeom prst="roundRect">
            <a:avLst>
              <a:gd name="adj" fmla="val 16667"/>
            </a:avLst>
          </a:prstGeom>
          <a:solidFill>
            <a:srgbClr val="E5E5E5"/>
          </a:solidFill>
          <a:ln w="25400" cap="flat" cmpd="sng">
            <a:solidFill>
              <a:srgbClr val="BA94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Alternative Definition</a:t>
            </a:r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body" idx="1"/>
          </p:nvPr>
        </p:nvSpPr>
        <p:spPr>
          <a:xfrm>
            <a:off x="304800" y="1401763"/>
            <a:ext cx="8610600" cy="499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Previous definition equivalent to:</a:t>
            </a: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Position::Position(	int </a:t>
            </a:r>
            <a:r>
              <a:rPr lang="en-US" sz="2100" dirty="0" err="1">
                <a:latin typeface="Courier New"/>
                <a:ea typeface="Courier New"/>
                <a:cs typeface="Courier New"/>
                <a:sym typeface="Courier New"/>
              </a:rPr>
              <a:t>xPos</a:t>
            </a: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				int </a:t>
            </a:r>
            <a:r>
              <a:rPr lang="en-US" sz="2100" dirty="0" err="1">
                <a:latin typeface="Courier New"/>
                <a:ea typeface="Courier New"/>
                <a:cs typeface="Courier New"/>
                <a:sym typeface="Courier New"/>
              </a:rPr>
              <a:t>yPos</a:t>
            </a: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1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x(</a:t>
            </a:r>
            <a:r>
              <a:rPr lang="en-US" sz="2100" b="1" dirty="0" err="1">
                <a:latin typeface="Courier New"/>
                <a:ea typeface="Courier New"/>
                <a:cs typeface="Courier New"/>
                <a:sym typeface="Courier New"/>
              </a:rPr>
              <a:t>xPosition</a:t>
            </a: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), y(</a:t>
            </a:r>
            <a:r>
              <a:rPr lang="en-US" sz="2100" b="1" dirty="0" err="1">
                <a:latin typeface="Courier New"/>
                <a:ea typeface="Courier New"/>
                <a:cs typeface="Courier New"/>
                <a:sym typeface="Courier New"/>
              </a:rPr>
              <a:t>yPosition</a:t>
            </a: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{…}</a:t>
            </a:r>
            <a:endParaRPr dirty="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Third line called "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Initialization Section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endParaRPr dirty="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Body left empty</a:t>
            </a:r>
            <a:endParaRPr dirty="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Preferable definition version</a:t>
            </a:r>
          </a:p>
          <a:p>
            <a:pPr marL="800100" lvl="1">
              <a:spcBef>
                <a:spcPts val="1200"/>
              </a:spcBef>
              <a:buSzPts val="2400"/>
            </a:pPr>
            <a:r>
              <a:rPr lang="en-US" sz="1800" dirty="0"/>
              <a:t>Variables are initialized through constructor instead of assignment</a:t>
            </a:r>
            <a:endParaRPr sz="1800" dirty="0"/>
          </a:p>
        </p:txBody>
      </p:sp>
      <p:sp>
        <p:nvSpPr>
          <p:cNvPr id="241" name="Google Shape;241;p1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2750</Words>
  <Application>Microsoft Office PowerPoint</Application>
  <PresentationFormat>如螢幕大小 (4:3)</PresentationFormat>
  <Paragraphs>561</Paragraphs>
  <Slides>57</Slides>
  <Notes>57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6" baseType="lpstr">
      <vt:lpstr>Arial</vt:lpstr>
      <vt:lpstr>Calibri</vt:lpstr>
      <vt:lpstr>Times</vt:lpstr>
      <vt:lpstr>Arial Narrow</vt:lpstr>
      <vt:lpstr>DFKai-SB</vt:lpstr>
      <vt:lpstr>Times New Roman</vt:lpstr>
      <vt:lpstr>Wingdings</vt:lpstr>
      <vt:lpstr>Courier New</vt:lpstr>
      <vt:lpstr>佈景主題1</vt:lpstr>
      <vt:lpstr>Chapter 6</vt:lpstr>
      <vt:lpstr>想一想</vt:lpstr>
      <vt:lpstr>想一想</vt:lpstr>
      <vt:lpstr>Learning Objectives</vt:lpstr>
      <vt:lpstr>Constructors (建構子)</vt:lpstr>
      <vt:lpstr>Constructor Definition Example</vt:lpstr>
      <vt:lpstr>Constructor Notes</vt:lpstr>
      <vt:lpstr>Constructor Code</vt:lpstr>
      <vt:lpstr>Alternative Definition</vt:lpstr>
      <vt:lpstr>Calling</vt:lpstr>
      <vt:lpstr>Constructor Additional Purpose</vt:lpstr>
      <vt:lpstr>Overloaded Constructors</vt:lpstr>
      <vt:lpstr>Example</vt:lpstr>
      <vt:lpstr>Example</vt:lpstr>
      <vt:lpstr>Example</vt:lpstr>
      <vt:lpstr>Example</vt:lpstr>
      <vt:lpstr>Example: Creature</vt:lpstr>
      <vt:lpstr>Example: Creature</vt:lpstr>
      <vt:lpstr>Example: Creature</vt:lpstr>
      <vt:lpstr>Example: Creature</vt:lpstr>
      <vt:lpstr>Example:  Same Creatures</vt:lpstr>
      <vt:lpstr>Default Constructor</vt:lpstr>
      <vt:lpstr>Default Constructor</vt:lpstr>
      <vt:lpstr>Copy Constructor</vt:lpstr>
      <vt:lpstr>Copy Constructor</vt:lpstr>
      <vt:lpstr>Explicit Constructor Call Example</vt:lpstr>
      <vt:lpstr>Destructors(解構子)</vt:lpstr>
      <vt:lpstr>Constructor + Destructors</vt:lpstr>
      <vt:lpstr>Class Type Member Variables</vt:lpstr>
      <vt:lpstr>Class Member Variable Example:  Display 7.3  A Class Member Variable (1 of 5)</vt:lpstr>
      <vt:lpstr>Class Member Variable Example:  Display 7.3  A Class Member Variable (2 of 5)</vt:lpstr>
      <vt:lpstr>Class Member Variable Example:  Display 7.3  A Class Member Variable (3 of 5)</vt:lpstr>
      <vt:lpstr>Parameter Passing Methods</vt:lpstr>
      <vt:lpstr>The const Parameter Modifier</vt:lpstr>
      <vt:lpstr>Use of const</vt:lpstr>
      <vt:lpstr>Example: Direction</vt:lpstr>
      <vt:lpstr>const Example :Direction</vt:lpstr>
      <vt:lpstr>const Example :Direction</vt:lpstr>
      <vt:lpstr>Constant Member Function</vt:lpstr>
      <vt:lpstr>inline Functions</vt:lpstr>
      <vt:lpstr>PowerPoint 簡報</vt:lpstr>
      <vt:lpstr>Inline member function examples</vt:lpstr>
      <vt:lpstr>inline functions vs. macros</vt:lpstr>
      <vt:lpstr>Example </vt:lpstr>
      <vt:lpstr>Static Members and Functions</vt:lpstr>
      <vt:lpstr>Static Members Example:  Display 7.6  Static Members (1 of 4)</vt:lpstr>
      <vt:lpstr>Static Members Example:  Display 7.6  Static Members (2 of 4)</vt:lpstr>
      <vt:lpstr>Static Members Example:  Display 7.6  Static Members (3 of 4)</vt:lpstr>
      <vt:lpstr>Static Members Example:  Display 7.6  Static Members (4 of 4)</vt:lpstr>
      <vt:lpstr>Static</vt:lpstr>
      <vt:lpstr>Example: 陷阱</vt:lpstr>
      <vt:lpstr>Example: 陷阱</vt:lpstr>
      <vt:lpstr>Example: 陷阱</vt:lpstr>
      <vt:lpstr>Example: 陷阱</vt:lpstr>
      <vt:lpstr>Example: 陷阱</vt:lpstr>
      <vt:lpstr>Summary 1</vt:lpstr>
      <vt:lpstr>Summary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Kenrick</dc:creator>
  <cp:lastModifiedBy>tbcey74123</cp:lastModifiedBy>
  <cp:revision>12</cp:revision>
  <dcterms:created xsi:type="dcterms:W3CDTF">2006-08-16T00:00:00Z</dcterms:created>
  <dcterms:modified xsi:type="dcterms:W3CDTF">2023-03-04T16:51:45Z</dcterms:modified>
</cp:coreProperties>
</file>