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48" r:id="rId4"/>
    <p:sldId id="258" r:id="rId5"/>
    <p:sldId id="263" r:id="rId6"/>
    <p:sldId id="266" r:id="rId7"/>
    <p:sldId id="268" r:id="rId8"/>
    <p:sldId id="270" r:id="rId9"/>
    <p:sldId id="271" r:id="rId10"/>
    <p:sldId id="344" r:id="rId11"/>
    <p:sldId id="276" r:id="rId12"/>
    <p:sldId id="279" r:id="rId13"/>
    <p:sldId id="280" r:id="rId14"/>
    <p:sldId id="282" r:id="rId15"/>
    <p:sldId id="345" r:id="rId16"/>
    <p:sldId id="283" r:id="rId17"/>
    <p:sldId id="286" r:id="rId18"/>
    <p:sldId id="289" r:id="rId19"/>
    <p:sldId id="290" r:id="rId20"/>
    <p:sldId id="294" r:id="rId21"/>
    <p:sldId id="295" r:id="rId22"/>
    <p:sldId id="296" r:id="rId23"/>
    <p:sldId id="297" r:id="rId24"/>
    <p:sldId id="298" r:id="rId25"/>
    <p:sldId id="347" r:id="rId26"/>
    <p:sldId id="302" r:id="rId27"/>
    <p:sldId id="303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7" r:id="rId39"/>
    <p:sldId id="319" r:id="rId40"/>
    <p:sldId id="320" r:id="rId41"/>
    <p:sldId id="321" r:id="rId42"/>
    <p:sldId id="323" r:id="rId43"/>
    <p:sldId id="326" r:id="rId44"/>
    <p:sldId id="328" r:id="rId45"/>
    <p:sldId id="330" r:id="rId46"/>
    <p:sldId id="331" r:id="rId47"/>
    <p:sldId id="335" r:id="rId48"/>
    <p:sldId id="336" r:id="rId49"/>
    <p:sldId id="338" r:id="rId50"/>
    <p:sldId id="339" r:id="rId51"/>
    <p:sldId id="340" r:id="rId52"/>
    <p:sldId id="341" r:id="rId53"/>
    <p:sldId id="342" r:id="rId54"/>
    <p:sldId id="343" r:id="rId55"/>
  </p:sldIdLst>
  <p:sldSz cx="9144000" cy="6858000" type="screen4x3"/>
  <p:notesSz cx="6858000" cy="9144000"/>
  <p:embeddedFontLst>
    <p:embeddedFont>
      <p:font typeface="標楷體" panose="03000509000000000000" pitchFamily="65" charset="-120"/>
      <p:regular r:id="rId57"/>
    </p:embeddedFont>
    <p:embeddedFont>
      <p:font typeface="標楷體" panose="03000509000000000000" pitchFamily="65" charset="-120"/>
      <p:regular r:id="rId57"/>
    </p:embeddedFont>
    <p:embeddedFont>
      <p:font typeface="Arial Narrow" panose="020B0606020202030204" pitchFamily="34" charset="0"/>
      <p:regular r:id="rId58"/>
      <p:bold r:id="rId59"/>
      <p:italic r:id="rId60"/>
      <p:boldItalic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微軟正黑體" panose="020B0604030504040204" pitchFamily="34" charset="-120"/>
      <p:regular r:id="rId66"/>
      <p:bold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9" roundtripDataSignature="AMtx7mgZXMVtNbldxILG4LLlVZskMJgUD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AL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4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99" Type="http://customschemas.google.com/relationships/presentationmetadata" Target="meta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4" name="Google Shape;36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9" name="Google Shape;38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7" name="Google Shape;3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07782bd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6" name="Google Shape;416;g1207782bd6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1207782bd6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4" name="Google Shape;4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8" name="Google Shape;44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2" name="Google Shape;47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4" name="Google Shape;56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4" name="Google Shape;56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189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6" name="Google Shape;59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07782bd6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4" name="Google Shape;604;g1207782bd6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1207782bd60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9" name="Google Shape;62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7" name="Google Shape;63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5" name="Google Shape;64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3" name="Google Shape;65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0" name="Google Shape;71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5" name="Google Shape;77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1" name="Google Shape;79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6" name="Google Shape;81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2" name="Google Shape;85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207782bd6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g1207782bd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0" name="Google Shape;95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8" name="Google Shape;958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2" name="Google Shape;27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2" name="Google Shape;27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600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8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8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8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8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8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7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7"/>
          <p:cNvSpPr txBox="1">
            <a:spLocks noGrp="1"/>
          </p:cNvSpPr>
          <p:nvPr>
            <p:ph type="body" idx="1"/>
          </p:nvPr>
        </p:nvSpPr>
        <p:spPr>
          <a:xfrm rot="5400000">
            <a:off x="2209800" y="-609600"/>
            <a:ext cx="48768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7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7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8"/>
          <p:cNvSpPr txBox="1">
            <a:spLocks noGrp="1"/>
          </p:cNvSpPr>
          <p:nvPr>
            <p:ph type="title"/>
          </p:nvPr>
        </p:nvSpPr>
        <p:spPr>
          <a:xfrm rot="5400000">
            <a:off x="5343525" y="2524125"/>
            <a:ext cx="4953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8"/>
          <p:cNvSpPr txBox="1">
            <a:spLocks noGrp="1"/>
          </p:cNvSpPr>
          <p:nvPr>
            <p:ph type="body" idx="1"/>
          </p:nvPr>
        </p:nvSpPr>
        <p:spPr>
          <a:xfrm rot="5400000">
            <a:off x="923925" y="447675"/>
            <a:ext cx="48768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98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8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0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0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0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91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1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2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92"/>
          <p:cNvSpPr txBox="1">
            <a:spLocks noGrp="1"/>
          </p:cNvSpPr>
          <p:nvPr>
            <p:ph type="body" idx="2"/>
          </p:nvPr>
        </p:nvSpPr>
        <p:spPr>
          <a:xfrm>
            <a:off x="48768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92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2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9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9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9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93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3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4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4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4"/>
          <p:cNvSpPr/>
          <p:nvPr/>
        </p:nvSpPr>
        <p:spPr>
          <a:xfrm>
            <a:off x="381000" y="114300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9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5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5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6"/>
          <p:cNvSpPr>
            <a:spLocks noGrp="1"/>
          </p:cNvSpPr>
          <p:nvPr>
            <p:ph type="pic" idx="2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96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6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7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7"/>
          <p:cNvSpPr/>
          <p:nvPr/>
        </p:nvSpPr>
        <p:spPr>
          <a:xfrm>
            <a:off x="381000" y="110728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8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7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7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87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8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8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 10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Pointers and Dynamic Arrays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"Pointing to" Example</a:t>
            </a:r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zh-TW" sz="2400" dirty="0">
                <a:cs typeface="Times New Roman" panose="02020603050405020304" pitchFamily="18" charset="0"/>
              </a:rPr>
              <a:t>Pointer variables can be </a:t>
            </a:r>
            <a:r>
              <a:rPr lang="en-US" altLang="zh-TW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"assigned":</a:t>
            </a:r>
          </a:p>
          <a:p>
            <a:endParaRPr lang="en-US" altLang="zh-TW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en-US" altLang="zh-TW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en-US" altLang="zh-TW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en-US" altLang="zh-TW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en-US" altLang="zh-TW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Do not confuse with: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04D49F78-0DAA-4F54-9C5D-6CDA2090CBA5}"/>
              </a:ext>
            </a:extLst>
          </p:cNvPr>
          <p:cNvGrpSpPr/>
          <p:nvPr/>
        </p:nvGrpSpPr>
        <p:grpSpPr>
          <a:xfrm>
            <a:off x="1930673" y="2080669"/>
            <a:ext cx="1994494" cy="1583552"/>
            <a:chOff x="1073463" y="3276600"/>
            <a:chExt cx="1994494" cy="1583552"/>
          </a:xfrm>
        </p:grpSpPr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0B53086-FABA-4215-BE34-4E208FFA811D}"/>
                </a:ext>
              </a:extLst>
            </p:cNvPr>
            <p:cNvCxnSpPr/>
            <p:nvPr/>
          </p:nvCxnSpPr>
          <p:spPr bwMode="auto">
            <a:xfrm>
              <a:off x="1652264" y="3788377"/>
              <a:ext cx="80994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36462A7-B786-4AE8-83BC-BBC2899AADC9}"/>
                </a:ext>
              </a:extLst>
            </p:cNvPr>
            <p:cNvGrpSpPr/>
            <p:nvPr/>
          </p:nvGrpSpPr>
          <p:grpSpPr>
            <a:xfrm>
              <a:off x="1073463" y="3276600"/>
              <a:ext cx="463588" cy="795726"/>
              <a:chOff x="8710032" y="1941002"/>
              <a:chExt cx="463588" cy="795726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5120B24-5218-4EE4-A7AD-CAC9CCAE5BCF}"/>
                  </a:ext>
                </a:extLst>
              </p:cNvPr>
              <p:cNvSpPr/>
              <p:nvPr/>
            </p:nvSpPr>
            <p:spPr>
              <a:xfrm>
                <a:off x="8710032" y="1941002"/>
                <a:ext cx="463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p1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32F9AD0A-D98F-4FE0-8FBC-54128F766CBF}"/>
                  </a:ext>
                </a:extLst>
              </p:cNvPr>
              <p:cNvGrpSpPr/>
              <p:nvPr/>
            </p:nvGrpSpPr>
            <p:grpSpPr>
              <a:xfrm>
                <a:off x="8751326" y="2275063"/>
                <a:ext cx="381000" cy="461665"/>
                <a:chOff x="8389443" y="5177085"/>
                <a:chExt cx="381000" cy="461665"/>
              </a:xfrm>
            </p:grpSpPr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C6843C1B-F72C-4BD9-82BD-FF9956281072}"/>
                    </a:ext>
                  </a:extLst>
                </p:cNvPr>
                <p:cNvSpPr/>
                <p:nvPr/>
              </p:nvSpPr>
              <p:spPr bwMode="auto">
                <a:xfrm>
                  <a:off x="8389443" y="5181600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82E81DD-36F8-405D-886C-9816532582EF}"/>
                    </a:ext>
                  </a:extLst>
                </p:cNvPr>
                <p:cNvSpPr/>
                <p:nvPr/>
              </p:nvSpPr>
              <p:spPr>
                <a:xfrm>
                  <a:off x="8395437" y="5177085"/>
                  <a:ext cx="369012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*</a:t>
                  </a:r>
                  <a:endParaRPr lang="zh-TW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20264AD4-682D-4D1E-AA87-83D23675295B}"/>
                </a:ext>
              </a:extLst>
            </p:cNvPr>
            <p:cNvGrpSpPr/>
            <p:nvPr/>
          </p:nvGrpSpPr>
          <p:grpSpPr>
            <a:xfrm>
              <a:off x="2514600" y="3276600"/>
              <a:ext cx="553357" cy="769068"/>
              <a:chOff x="10230711" y="1747547"/>
              <a:chExt cx="553357" cy="769068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9A2C41F-8682-4065-84D1-581903C267CF}"/>
                  </a:ext>
                </a:extLst>
              </p:cNvPr>
              <p:cNvSpPr/>
              <p:nvPr/>
            </p:nvSpPr>
            <p:spPr>
              <a:xfrm>
                <a:off x="10275594" y="1747547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v1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3D9D03B9-38BD-4D26-9142-0CCD4ECE75DA}"/>
                  </a:ext>
                </a:extLst>
              </p:cNvPr>
              <p:cNvGrpSpPr/>
              <p:nvPr/>
            </p:nvGrpSpPr>
            <p:grpSpPr>
              <a:xfrm>
                <a:off x="10230711" y="2054950"/>
                <a:ext cx="553357" cy="461665"/>
                <a:chOff x="10230711" y="2054950"/>
                <a:chExt cx="553357" cy="461665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7398B2F4-5291-4107-AE59-C116FF8987FE}"/>
                    </a:ext>
                  </a:extLst>
                </p:cNvPr>
                <p:cNvSpPr/>
                <p:nvPr/>
              </p:nvSpPr>
              <p:spPr bwMode="auto">
                <a:xfrm>
                  <a:off x="10316888" y="2086123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8BC11473-248F-49B5-B724-27888274F4D2}"/>
                    </a:ext>
                  </a:extLst>
                </p:cNvPr>
                <p:cNvSpPr/>
                <p:nvPr/>
              </p:nvSpPr>
              <p:spPr>
                <a:xfrm>
                  <a:off x="10230711" y="2054950"/>
                  <a:ext cx="553357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42</a:t>
                  </a:r>
                  <a:endParaRPr lang="zh-TW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7DC88386-82C3-45ED-8D5B-16EC965DC592}"/>
                </a:ext>
              </a:extLst>
            </p:cNvPr>
            <p:cNvGrpSpPr/>
            <p:nvPr/>
          </p:nvGrpSpPr>
          <p:grpSpPr>
            <a:xfrm>
              <a:off x="1073463" y="4064426"/>
              <a:ext cx="460382" cy="795726"/>
              <a:chOff x="8710032" y="1941002"/>
              <a:chExt cx="460382" cy="795726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4F438E3-ED9C-4DF7-A90C-6269F91C4193}"/>
                  </a:ext>
                </a:extLst>
              </p:cNvPr>
              <p:cNvSpPr/>
              <p:nvPr/>
            </p:nvSpPr>
            <p:spPr>
              <a:xfrm>
                <a:off x="8710032" y="1941002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p2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7582F152-FE17-4C42-BA65-7BEAA78B8280}"/>
                  </a:ext>
                </a:extLst>
              </p:cNvPr>
              <p:cNvGrpSpPr/>
              <p:nvPr/>
            </p:nvGrpSpPr>
            <p:grpSpPr>
              <a:xfrm>
                <a:off x="8751326" y="2275063"/>
                <a:ext cx="381000" cy="461665"/>
                <a:chOff x="8389443" y="5177085"/>
                <a:chExt cx="381000" cy="461665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9884435-2659-4EE0-81F6-120FA91410D9}"/>
                    </a:ext>
                  </a:extLst>
                </p:cNvPr>
                <p:cNvSpPr/>
                <p:nvPr/>
              </p:nvSpPr>
              <p:spPr bwMode="auto">
                <a:xfrm>
                  <a:off x="8389443" y="5181600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12F5F74C-D8C1-49A2-BBB0-4B2B0A190010}"/>
                    </a:ext>
                  </a:extLst>
                </p:cNvPr>
                <p:cNvSpPr/>
                <p:nvPr/>
              </p:nvSpPr>
              <p:spPr>
                <a:xfrm>
                  <a:off x="8395437" y="5177085"/>
                  <a:ext cx="369012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*</a:t>
                  </a:r>
                  <a:endParaRPr lang="zh-TW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06B9E43-F93F-435F-8246-949CC44BD0EA}"/>
                </a:ext>
              </a:extLst>
            </p:cNvPr>
            <p:cNvCxnSpPr/>
            <p:nvPr/>
          </p:nvCxnSpPr>
          <p:spPr bwMode="auto">
            <a:xfrm flipV="1">
              <a:off x="1652264" y="3895091"/>
              <a:ext cx="809944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48E9855A-6580-4F41-9442-FD5E509D2047}"/>
              </a:ext>
            </a:extLst>
          </p:cNvPr>
          <p:cNvSpPr txBox="1"/>
          <p:nvPr/>
        </p:nvSpPr>
        <p:spPr>
          <a:xfrm>
            <a:off x="2450578" y="17238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p2 = p1;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504CC472-9352-4367-893B-0127AB038DB6}"/>
              </a:ext>
            </a:extLst>
          </p:cNvPr>
          <p:cNvGrpSpPr/>
          <p:nvPr/>
        </p:nvGrpSpPr>
        <p:grpSpPr>
          <a:xfrm>
            <a:off x="4245634" y="2084619"/>
            <a:ext cx="1946402" cy="795726"/>
            <a:chOff x="4465041" y="2823350"/>
            <a:chExt cx="1946402" cy="795726"/>
          </a:xfrm>
        </p:grpSpPr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D4713DE2-0C8E-4702-9AD7-38DFF7BCEB14}"/>
                </a:ext>
              </a:extLst>
            </p:cNvPr>
            <p:cNvCxnSpPr/>
            <p:nvPr/>
          </p:nvCxnSpPr>
          <p:spPr bwMode="auto">
            <a:xfrm>
              <a:off x="5043842" y="3335127"/>
              <a:ext cx="80994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FE483D7B-BE4A-4B30-9AB3-E3A34C003C25}"/>
                </a:ext>
              </a:extLst>
            </p:cNvPr>
            <p:cNvGrpSpPr/>
            <p:nvPr/>
          </p:nvGrpSpPr>
          <p:grpSpPr>
            <a:xfrm>
              <a:off x="4465041" y="2823350"/>
              <a:ext cx="460382" cy="795726"/>
              <a:chOff x="8710032" y="1941002"/>
              <a:chExt cx="460382" cy="795726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E07F239-27AE-47BF-8EB2-D17C2E7F533D}"/>
                  </a:ext>
                </a:extLst>
              </p:cNvPr>
              <p:cNvSpPr/>
              <p:nvPr/>
            </p:nvSpPr>
            <p:spPr>
              <a:xfrm>
                <a:off x="8710032" y="1941002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p2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502924FB-F909-426A-95FD-787E9BDBED2F}"/>
                  </a:ext>
                </a:extLst>
              </p:cNvPr>
              <p:cNvGrpSpPr/>
              <p:nvPr/>
            </p:nvGrpSpPr>
            <p:grpSpPr>
              <a:xfrm>
                <a:off x="8751326" y="2275063"/>
                <a:ext cx="381000" cy="461665"/>
                <a:chOff x="8389443" y="5177085"/>
                <a:chExt cx="381000" cy="461665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44C2B91A-89DA-4469-BC85-9B477D1AFE55}"/>
                    </a:ext>
                  </a:extLst>
                </p:cNvPr>
                <p:cNvSpPr/>
                <p:nvPr/>
              </p:nvSpPr>
              <p:spPr bwMode="auto">
                <a:xfrm>
                  <a:off x="8389443" y="5181600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96CB8ED0-6AF8-4B91-A23D-D06ACE660D0C}"/>
                    </a:ext>
                  </a:extLst>
                </p:cNvPr>
                <p:cNvSpPr/>
                <p:nvPr/>
              </p:nvSpPr>
              <p:spPr>
                <a:xfrm>
                  <a:off x="8395437" y="5177085"/>
                  <a:ext cx="369012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*</a:t>
                  </a:r>
                  <a:endParaRPr lang="zh-TW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B5C6522-750F-4C5F-B71C-54A4B0862453}"/>
                </a:ext>
              </a:extLst>
            </p:cNvPr>
            <p:cNvGrpSpPr/>
            <p:nvPr/>
          </p:nvGrpSpPr>
          <p:grpSpPr>
            <a:xfrm>
              <a:off x="5951061" y="2823350"/>
              <a:ext cx="460382" cy="769068"/>
              <a:chOff x="10275594" y="1747547"/>
              <a:chExt cx="460382" cy="769068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087F79B-4FD1-44C2-B398-19CF8B21FF44}"/>
                  </a:ext>
                </a:extLst>
              </p:cNvPr>
              <p:cNvSpPr/>
              <p:nvPr/>
            </p:nvSpPr>
            <p:spPr>
              <a:xfrm>
                <a:off x="10275594" y="1747547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v2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622B1C93-B5B0-4BF1-952C-D4E9EB21C9C8}"/>
                  </a:ext>
                </a:extLst>
              </p:cNvPr>
              <p:cNvGrpSpPr/>
              <p:nvPr/>
            </p:nvGrpSpPr>
            <p:grpSpPr>
              <a:xfrm>
                <a:off x="10316888" y="2054950"/>
                <a:ext cx="381000" cy="461665"/>
                <a:chOff x="10316888" y="2054950"/>
                <a:chExt cx="381000" cy="461665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904651D-5FF5-4DDD-9109-5E1575CBDA56}"/>
                    </a:ext>
                  </a:extLst>
                </p:cNvPr>
                <p:cNvSpPr/>
                <p:nvPr/>
              </p:nvSpPr>
              <p:spPr bwMode="auto">
                <a:xfrm>
                  <a:off x="10316888" y="2086123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73BF6CA8-70B4-4772-9F33-97947D1E0C7F}"/>
                    </a:ext>
                  </a:extLst>
                </p:cNvPr>
                <p:cNvSpPr/>
                <p:nvPr/>
              </p:nvSpPr>
              <p:spPr>
                <a:xfrm>
                  <a:off x="10322884" y="2054950"/>
                  <a:ext cx="369012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?</a:t>
                  </a:r>
                  <a:endParaRPr lang="zh-TW" altLang="en-US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28103B5-7B6F-43C4-9037-FEA31C43E0E9}"/>
              </a:ext>
            </a:extLst>
          </p:cNvPr>
          <p:cNvSpPr txBox="1"/>
          <p:nvPr/>
        </p:nvSpPr>
        <p:spPr>
          <a:xfrm>
            <a:off x="4713321" y="172780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p2 = &amp;v2;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E5F3E9F-EAB8-4DCC-A09F-B3C2371BC42F}"/>
              </a:ext>
            </a:extLst>
          </p:cNvPr>
          <p:cNvSpPr txBox="1"/>
          <p:nvPr/>
        </p:nvSpPr>
        <p:spPr>
          <a:xfrm>
            <a:off x="3576573" y="471739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p2 = *p1;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5D3BD947-D83D-4A08-8068-A236D5054074}"/>
              </a:ext>
            </a:extLst>
          </p:cNvPr>
          <p:cNvGrpSpPr/>
          <p:nvPr/>
        </p:nvGrpSpPr>
        <p:grpSpPr>
          <a:xfrm>
            <a:off x="1249709" y="4271158"/>
            <a:ext cx="1994825" cy="1593884"/>
            <a:chOff x="7478045" y="2819400"/>
            <a:chExt cx="1994825" cy="1593884"/>
          </a:xfrm>
        </p:grpSpPr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CE709F11-7039-4738-97BD-C09AA3B8E7C7}"/>
                </a:ext>
              </a:extLst>
            </p:cNvPr>
            <p:cNvCxnSpPr/>
            <p:nvPr/>
          </p:nvCxnSpPr>
          <p:spPr bwMode="auto">
            <a:xfrm>
              <a:off x="8057176" y="3331177"/>
              <a:ext cx="80994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E98C0846-3361-4478-88FB-4BE05B49BB6C}"/>
                </a:ext>
              </a:extLst>
            </p:cNvPr>
            <p:cNvGrpSpPr/>
            <p:nvPr/>
          </p:nvGrpSpPr>
          <p:grpSpPr>
            <a:xfrm>
              <a:off x="7478375" y="2819400"/>
              <a:ext cx="460382" cy="795726"/>
              <a:chOff x="8710032" y="1941002"/>
              <a:chExt cx="460382" cy="795726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A1B6082-0DA8-4A44-9F68-E3F98A3950B6}"/>
                  </a:ext>
                </a:extLst>
              </p:cNvPr>
              <p:cNvSpPr/>
              <p:nvPr/>
            </p:nvSpPr>
            <p:spPr>
              <a:xfrm>
                <a:off x="8710032" y="1941002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p1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8AFBA3C7-DE65-4DE9-AB3E-2362DEEE35D3}"/>
                  </a:ext>
                </a:extLst>
              </p:cNvPr>
              <p:cNvGrpSpPr/>
              <p:nvPr/>
            </p:nvGrpSpPr>
            <p:grpSpPr>
              <a:xfrm>
                <a:off x="8751326" y="2275063"/>
                <a:ext cx="381000" cy="461665"/>
                <a:chOff x="8389443" y="5177085"/>
                <a:chExt cx="381000" cy="461665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05636AED-37FC-4A50-A850-915FED945C3C}"/>
                    </a:ext>
                  </a:extLst>
                </p:cNvPr>
                <p:cNvSpPr/>
                <p:nvPr/>
              </p:nvSpPr>
              <p:spPr bwMode="auto">
                <a:xfrm>
                  <a:off x="8389443" y="5181600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C4A42987-1ED7-42DA-BDAB-484701A788E0}"/>
                    </a:ext>
                  </a:extLst>
                </p:cNvPr>
                <p:cNvSpPr/>
                <p:nvPr/>
              </p:nvSpPr>
              <p:spPr>
                <a:xfrm>
                  <a:off x="8395437" y="5177085"/>
                  <a:ext cx="369012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*</a:t>
                  </a:r>
                  <a:endParaRPr lang="zh-TW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37D2B766-FDF4-4CA0-8F2F-72098FA4BFAC}"/>
                </a:ext>
              </a:extLst>
            </p:cNvPr>
            <p:cNvGrpSpPr/>
            <p:nvPr/>
          </p:nvGrpSpPr>
          <p:grpSpPr>
            <a:xfrm>
              <a:off x="8919513" y="2819400"/>
              <a:ext cx="553357" cy="769068"/>
              <a:chOff x="10230712" y="1747547"/>
              <a:chExt cx="553357" cy="769068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CA5DAAF9-E98C-4A45-8672-EFF99AE47F2F}"/>
                  </a:ext>
                </a:extLst>
              </p:cNvPr>
              <p:cNvSpPr/>
              <p:nvPr/>
            </p:nvSpPr>
            <p:spPr>
              <a:xfrm>
                <a:off x="10275594" y="1747547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v1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BA38794B-067D-4130-B77A-0C6A2292346A}"/>
                  </a:ext>
                </a:extLst>
              </p:cNvPr>
              <p:cNvGrpSpPr/>
              <p:nvPr/>
            </p:nvGrpSpPr>
            <p:grpSpPr>
              <a:xfrm>
                <a:off x="10230712" y="2054950"/>
                <a:ext cx="553357" cy="461665"/>
                <a:chOff x="10230712" y="2054950"/>
                <a:chExt cx="553357" cy="461665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2D4EA27B-DB20-46DA-B13A-6C1B9A819E69}"/>
                    </a:ext>
                  </a:extLst>
                </p:cNvPr>
                <p:cNvSpPr/>
                <p:nvPr/>
              </p:nvSpPr>
              <p:spPr bwMode="auto">
                <a:xfrm>
                  <a:off x="10316888" y="2086123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93806DC2-08D9-409E-A167-1DD53572C7C7}"/>
                    </a:ext>
                  </a:extLst>
                </p:cNvPr>
                <p:cNvSpPr/>
                <p:nvPr/>
              </p:nvSpPr>
              <p:spPr>
                <a:xfrm>
                  <a:off x="10230712" y="2054950"/>
                  <a:ext cx="553357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42</a:t>
                  </a:r>
                  <a:endParaRPr lang="zh-TW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6EE9815F-FD85-422C-857A-C0A6327869F8}"/>
                </a:ext>
              </a:extLst>
            </p:cNvPr>
            <p:cNvCxnSpPr/>
            <p:nvPr/>
          </p:nvCxnSpPr>
          <p:spPr bwMode="auto">
            <a:xfrm>
              <a:off x="8056846" y="4129335"/>
              <a:ext cx="80994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62F838D7-1173-44E7-8BB2-70B054BB49CF}"/>
                </a:ext>
              </a:extLst>
            </p:cNvPr>
            <p:cNvGrpSpPr/>
            <p:nvPr/>
          </p:nvGrpSpPr>
          <p:grpSpPr>
            <a:xfrm>
              <a:off x="7478045" y="3617558"/>
              <a:ext cx="460382" cy="795726"/>
              <a:chOff x="8710032" y="1941002"/>
              <a:chExt cx="460382" cy="795726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5384BC7-ACFF-4156-AEF8-83DF560601F1}"/>
                  </a:ext>
                </a:extLst>
              </p:cNvPr>
              <p:cNvSpPr/>
              <p:nvPr/>
            </p:nvSpPr>
            <p:spPr>
              <a:xfrm>
                <a:off x="8710032" y="1941002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p2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6EE658A6-990A-454C-B212-89A56A2579C0}"/>
                  </a:ext>
                </a:extLst>
              </p:cNvPr>
              <p:cNvGrpSpPr/>
              <p:nvPr/>
            </p:nvGrpSpPr>
            <p:grpSpPr>
              <a:xfrm>
                <a:off x="8751326" y="2275063"/>
                <a:ext cx="381000" cy="461665"/>
                <a:chOff x="8389443" y="5177085"/>
                <a:chExt cx="381000" cy="461665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A8B624E8-44FD-4440-ADB1-248CFEF2F2F8}"/>
                    </a:ext>
                  </a:extLst>
                </p:cNvPr>
                <p:cNvSpPr/>
                <p:nvPr/>
              </p:nvSpPr>
              <p:spPr bwMode="auto">
                <a:xfrm>
                  <a:off x="8389443" y="5181600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91990674-BCDF-4708-B669-DFD40C209E18}"/>
                    </a:ext>
                  </a:extLst>
                </p:cNvPr>
                <p:cNvSpPr/>
                <p:nvPr/>
              </p:nvSpPr>
              <p:spPr>
                <a:xfrm>
                  <a:off x="8395437" y="5177085"/>
                  <a:ext cx="369012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*</a:t>
                  </a:r>
                  <a:endParaRPr lang="zh-TW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B3468A30-0A3B-498E-B2E2-DC664C2B8C45}"/>
                </a:ext>
              </a:extLst>
            </p:cNvPr>
            <p:cNvGrpSpPr/>
            <p:nvPr/>
          </p:nvGrpSpPr>
          <p:grpSpPr>
            <a:xfrm>
              <a:off x="8964065" y="3617558"/>
              <a:ext cx="460382" cy="769068"/>
              <a:chOff x="10275594" y="1747547"/>
              <a:chExt cx="460382" cy="769068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5588E59-45B7-49EB-8DE8-5A6FF24C5EF9}"/>
                  </a:ext>
                </a:extLst>
              </p:cNvPr>
              <p:cNvSpPr/>
              <p:nvPr/>
            </p:nvSpPr>
            <p:spPr>
              <a:xfrm>
                <a:off x="10275594" y="1747547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v2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3B661543-1E90-4964-A96F-78FAB503764F}"/>
                  </a:ext>
                </a:extLst>
              </p:cNvPr>
              <p:cNvGrpSpPr/>
              <p:nvPr/>
            </p:nvGrpSpPr>
            <p:grpSpPr>
              <a:xfrm>
                <a:off x="10316888" y="2054950"/>
                <a:ext cx="381000" cy="461665"/>
                <a:chOff x="10316888" y="2054950"/>
                <a:chExt cx="381000" cy="461665"/>
              </a:xfrm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E4F267A3-8341-4541-9D51-A8B44B1C5B27}"/>
                    </a:ext>
                  </a:extLst>
                </p:cNvPr>
                <p:cNvSpPr/>
                <p:nvPr/>
              </p:nvSpPr>
              <p:spPr bwMode="auto">
                <a:xfrm>
                  <a:off x="10316888" y="2086123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14F5FE3D-DD51-4C57-A99E-A4F709CCF506}"/>
                    </a:ext>
                  </a:extLst>
                </p:cNvPr>
                <p:cNvSpPr/>
                <p:nvPr/>
              </p:nvSpPr>
              <p:spPr>
                <a:xfrm>
                  <a:off x="10322885" y="2054950"/>
                  <a:ext cx="369012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?</a:t>
                  </a:r>
                  <a:endParaRPr lang="zh-TW" altLang="en-US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12F902F2-AB8C-45F9-A7E7-76630E07A414}"/>
              </a:ext>
            </a:extLst>
          </p:cNvPr>
          <p:cNvGrpSpPr/>
          <p:nvPr/>
        </p:nvGrpSpPr>
        <p:grpSpPr>
          <a:xfrm>
            <a:off x="5245315" y="4261604"/>
            <a:ext cx="1994825" cy="1593884"/>
            <a:chOff x="7478045" y="2819400"/>
            <a:chExt cx="1994825" cy="1593884"/>
          </a:xfrm>
        </p:grpSpPr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5594812A-B9CF-4A94-80F7-CF1DF538E827}"/>
                </a:ext>
              </a:extLst>
            </p:cNvPr>
            <p:cNvCxnSpPr/>
            <p:nvPr/>
          </p:nvCxnSpPr>
          <p:spPr bwMode="auto">
            <a:xfrm>
              <a:off x="8057176" y="3331177"/>
              <a:ext cx="80994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A724E1E6-BF99-4B8B-99F9-53FF79D848D5}"/>
                </a:ext>
              </a:extLst>
            </p:cNvPr>
            <p:cNvGrpSpPr/>
            <p:nvPr/>
          </p:nvGrpSpPr>
          <p:grpSpPr>
            <a:xfrm>
              <a:off x="7478375" y="2819400"/>
              <a:ext cx="460382" cy="795726"/>
              <a:chOff x="8710032" y="1941002"/>
              <a:chExt cx="460382" cy="795726"/>
            </a:xfrm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C3B52185-285E-4B12-80B1-204D4CD89261}"/>
                  </a:ext>
                </a:extLst>
              </p:cNvPr>
              <p:cNvSpPr/>
              <p:nvPr/>
            </p:nvSpPr>
            <p:spPr>
              <a:xfrm>
                <a:off x="8710032" y="1941002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p1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96E28AE6-BC41-4B2B-82B4-946B737E7BBA}"/>
                  </a:ext>
                </a:extLst>
              </p:cNvPr>
              <p:cNvGrpSpPr/>
              <p:nvPr/>
            </p:nvGrpSpPr>
            <p:grpSpPr>
              <a:xfrm>
                <a:off x="8751326" y="2275063"/>
                <a:ext cx="381000" cy="461665"/>
                <a:chOff x="8389443" y="5177085"/>
                <a:chExt cx="381000" cy="461665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F7426CB4-6F3A-4E5F-8296-3269866F4E0E}"/>
                    </a:ext>
                  </a:extLst>
                </p:cNvPr>
                <p:cNvSpPr/>
                <p:nvPr/>
              </p:nvSpPr>
              <p:spPr bwMode="auto">
                <a:xfrm>
                  <a:off x="8389443" y="5181600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5DDA42C5-4B05-4A30-82EC-079ED5F4B9D7}"/>
                    </a:ext>
                  </a:extLst>
                </p:cNvPr>
                <p:cNvSpPr/>
                <p:nvPr/>
              </p:nvSpPr>
              <p:spPr>
                <a:xfrm>
                  <a:off x="8395437" y="5177085"/>
                  <a:ext cx="369012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*</a:t>
                  </a:r>
                  <a:endParaRPr lang="zh-TW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CB9208D4-70C8-409D-BEE4-611E9BEF8D74}"/>
                </a:ext>
              </a:extLst>
            </p:cNvPr>
            <p:cNvGrpSpPr/>
            <p:nvPr/>
          </p:nvGrpSpPr>
          <p:grpSpPr>
            <a:xfrm>
              <a:off x="8919513" y="2819400"/>
              <a:ext cx="553357" cy="769068"/>
              <a:chOff x="10230712" y="1747547"/>
              <a:chExt cx="553357" cy="769068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F22868E8-2CFD-42E9-8E2C-CC6113DF29E7}"/>
                  </a:ext>
                </a:extLst>
              </p:cNvPr>
              <p:cNvSpPr/>
              <p:nvPr/>
            </p:nvSpPr>
            <p:spPr>
              <a:xfrm>
                <a:off x="10275594" y="1747547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v1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3136ECAC-1838-4ECA-A52D-A21A64F49AC4}"/>
                  </a:ext>
                </a:extLst>
              </p:cNvPr>
              <p:cNvGrpSpPr/>
              <p:nvPr/>
            </p:nvGrpSpPr>
            <p:grpSpPr>
              <a:xfrm>
                <a:off x="10230712" y="2054950"/>
                <a:ext cx="553357" cy="461665"/>
                <a:chOff x="10230712" y="2054950"/>
                <a:chExt cx="553357" cy="461665"/>
              </a:xfrm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3D153F8F-5C70-442E-8DD2-D9B683BA035D}"/>
                    </a:ext>
                  </a:extLst>
                </p:cNvPr>
                <p:cNvSpPr/>
                <p:nvPr/>
              </p:nvSpPr>
              <p:spPr bwMode="auto">
                <a:xfrm>
                  <a:off x="10316888" y="2086123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3AEE0135-6203-4028-AAD1-70198E35C1BC}"/>
                    </a:ext>
                  </a:extLst>
                </p:cNvPr>
                <p:cNvSpPr/>
                <p:nvPr/>
              </p:nvSpPr>
              <p:spPr>
                <a:xfrm>
                  <a:off x="10230712" y="2054950"/>
                  <a:ext cx="553357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42</a:t>
                  </a:r>
                  <a:endParaRPr lang="zh-TW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A064D245-A013-49ED-BD7D-C442EB646A6E}"/>
                </a:ext>
              </a:extLst>
            </p:cNvPr>
            <p:cNvCxnSpPr/>
            <p:nvPr/>
          </p:nvCxnSpPr>
          <p:spPr bwMode="auto">
            <a:xfrm>
              <a:off x="8056846" y="4129335"/>
              <a:ext cx="80994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13A62519-F85B-43A9-A338-8FC286DDDE18}"/>
                </a:ext>
              </a:extLst>
            </p:cNvPr>
            <p:cNvGrpSpPr/>
            <p:nvPr/>
          </p:nvGrpSpPr>
          <p:grpSpPr>
            <a:xfrm>
              <a:off x="7478045" y="3617558"/>
              <a:ext cx="460382" cy="795726"/>
              <a:chOff x="8710032" y="1941002"/>
              <a:chExt cx="460382" cy="795726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F02EB463-ED95-4857-B3EF-DDBE0720F9D8}"/>
                  </a:ext>
                </a:extLst>
              </p:cNvPr>
              <p:cNvSpPr/>
              <p:nvPr/>
            </p:nvSpPr>
            <p:spPr>
              <a:xfrm>
                <a:off x="8710032" y="1941002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p2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25" name="群組 124">
                <a:extLst>
                  <a:ext uri="{FF2B5EF4-FFF2-40B4-BE49-F238E27FC236}">
                    <a16:creationId xmlns:a16="http://schemas.microsoft.com/office/drawing/2014/main" id="{3E264AB9-9192-482A-9CBD-E3C9D73763FB}"/>
                  </a:ext>
                </a:extLst>
              </p:cNvPr>
              <p:cNvGrpSpPr/>
              <p:nvPr/>
            </p:nvGrpSpPr>
            <p:grpSpPr>
              <a:xfrm>
                <a:off x="8751326" y="2275063"/>
                <a:ext cx="381000" cy="461665"/>
                <a:chOff x="8389443" y="5177085"/>
                <a:chExt cx="381000" cy="461665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541FC916-215E-48C4-B693-B97BC53595B1}"/>
                    </a:ext>
                  </a:extLst>
                </p:cNvPr>
                <p:cNvSpPr/>
                <p:nvPr/>
              </p:nvSpPr>
              <p:spPr bwMode="auto">
                <a:xfrm>
                  <a:off x="8389443" y="5181600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54BB06BF-1254-48D6-86D2-07B2E75CF644}"/>
                    </a:ext>
                  </a:extLst>
                </p:cNvPr>
                <p:cNvSpPr/>
                <p:nvPr/>
              </p:nvSpPr>
              <p:spPr>
                <a:xfrm>
                  <a:off x="8395437" y="5177085"/>
                  <a:ext cx="369012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*</a:t>
                  </a:r>
                  <a:endParaRPr lang="zh-TW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5E8B7667-C82C-438D-9F08-81C066A5C8C0}"/>
                </a:ext>
              </a:extLst>
            </p:cNvPr>
            <p:cNvGrpSpPr/>
            <p:nvPr/>
          </p:nvGrpSpPr>
          <p:grpSpPr>
            <a:xfrm>
              <a:off x="8919183" y="3617558"/>
              <a:ext cx="553357" cy="769068"/>
              <a:chOff x="10230712" y="1747547"/>
              <a:chExt cx="553357" cy="769068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FECF3CBC-8F3E-4B5D-B4B1-298CC99F7DFA}"/>
                  </a:ext>
                </a:extLst>
              </p:cNvPr>
              <p:cNvSpPr/>
              <p:nvPr/>
            </p:nvSpPr>
            <p:spPr>
              <a:xfrm>
                <a:off x="10275594" y="1747547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urier New" panose="02070309020205020404" pitchFamily="49" charset="0"/>
                    <a:ea typeface="微軟正黑體" panose="020B0604030504040204" pitchFamily="34" charset="-120"/>
                    <a:cs typeface="Courier New" panose="02070309020205020404" pitchFamily="49" charset="0"/>
                  </a:rPr>
                  <a:t>v2</a:t>
                </a:r>
                <a:endParaRPr lang="zh-TW" altLang="en-US" dirty="0">
                  <a:latin typeface="Courier New" panose="02070309020205020404" pitchFamily="49" charset="0"/>
                  <a:ea typeface="微軟正黑體" panose="020B0604030504040204" pitchFamily="34" charset="-12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21" name="群組 120">
                <a:extLst>
                  <a:ext uri="{FF2B5EF4-FFF2-40B4-BE49-F238E27FC236}">
                    <a16:creationId xmlns:a16="http://schemas.microsoft.com/office/drawing/2014/main" id="{4D43AAB3-91E7-4563-AAF8-AD00395BB8F5}"/>
                  </a:ext>
                </a:extLst>
              </p:cNvPr>
              <p:cNvGrpSpPr/>
              <p:nvPr/>
            </p:nvGrpSpPr>
            <p:grpSpPr>
              <a:xfrm>
                <a:off x="10230712" y="2054950"/>
                <a:ext cx="553357" cy="461665"/>
                <a:chOff x="10230712" y="2054950"/>
                <a:chExt cx="553357" cy="461665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E4745F1-FB5F-4D81-82A5-F9383053DD93}"/>
                    </a:ext>
                  </a:extLst>
                </p:cNvPr>
                <p:cNvSpPr/>
                <p:nvPr/>
              </p:nvSpPr>
              <p:spPr bwMode="auto">
                <a:xfrm>
                  <a:off x="10316888" y="2086123"/>
                  <a:ext cx="381000" cy="3810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zh-TW" altLang="en-US" dirty="0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846D7C0D-4CB6-4D5E-8F9C-0BB36750EE70}"/>
                    </a:ext>
                  </a:extLst>
                </p:cNvPr>
                <p:cNvSpPr/>
                <p:nvPr/>
              </p:nvSpPr>
              <p:spPr>
                <a:xfrm>
                  <a:off x="10230712" y="2054950"/>
                  <a:ext cx="553357" cy="46166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TW" sz="2400" dirty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42</a:t>
                  </a:r>
                  <a:endParaRPr lang="zh-TW" altLang="en-US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267016F-A3BC-4A0B-B5B3-D36A31CFA00E}"/>
              </a:ext>
            </a:extLst>
          </p:cNvPr>
          <p:cNvCxnSpPr/>
          <p:nvPr/>
        </p:nvCxnSpPr>
        <p:spPr bwMode="auto">
          <a:xfrm>
            <a:off x="3499122" y="5162926"/>
            <a:ext cx="1447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102486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800335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Operator</a:t>
            </a:r>
            <a:endParaRPr dirty="0"/>
          </a:p>
        </p:txBody>
      </p:sp>
      <p:sp>
        <p:nvSpPr>
          <p:cNvPr id="368" name="Google Shape;368;p2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TW" sz="2200" dirty="0"/>
              <a:t>Think about the usage </a:t>
            </a:r>
            <a:r>
              <a:rPr lang="en-US" altLang="zh-TW" sz="2200" dirty="0">
                <a:solidFill>
                  <a:srgbClr val="FF0000"/>
                </a:solidFill>
              </a:rPr>
              <a:t>"create an </a:t>
            </a:r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200" dirty="0">
                <a:solidFill>
                  <a:srgbClr val="FF0000"/>
                </a:solidFill>
              </a:rPr>
              <a:t> pointer that points to </a:t>
            </a:r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altLang="zh-TW" sz="2200" dirty="0">
                <a:solidFill>
                  <a:srgbClr val="FF0000"/>
                </a:solidFill>
              </a:rPr>
              <a:t>"</a:t>
            </a:r>
          </a:p>
          <a:p>
            <a:pPr lvl="1"/>
            <a:r>
              <a:rPr lang="en-US" altLang="zh-TW" sz="1800" dirty="0"/>
              <a:t>Do you want the pointer "point to" an existing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/>
              <a:t> variable that holds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altLang="zh-TW" sz="1800" dirty="0"/>
              <a:t>?</a:t>
            </a:r>
          </a:p>
          <a:p>
            <a:pPr marL="171450" lvl="1">
              <a:spcBef>
                <a:spcPts val="750"/>
              </a:spcBef>
            </a:pPr>
            <a:r>
              <a:rPr lang="en-US" altLang="zh-TW" sz="2200" dirty="0"/>
              <a:t>Using the </a:t>
            </a:r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TW" sz="2200" dirty="0"/>
              <a:t> operator!</a:t>
            </a:r>
          </a:p>
          <a:p>
            <a:pPr lvl="1"/>
            <a:r>
              <a:rPr lang="en-US" altLang="zh-TW" sz="1800" dirty="0"/>
              <a:t>Creates a variable and return the pointer pointing to the variable!</a:t>
            </a:r>
          </a:p>
          <a:p>
            <a:r>
              <a:rPr lang="en-US" altLang="zh-TW" sz="2200" dirty="0"/>
              <a:t>Example: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p1 = new int;</a:t>
            </a:r>
          </a:p>
          <a:p>
            <a:pPr lvl="1"/>
            <a:r>
              <a:rPr lang="en-US" altLang="zh-TW" sz="1800" dirty="0">
                <a:solidFill>
                  <a:srgbClr val="FF0000"/>
                </a:solidFill>
              </a:rPr>
              <a:t>Creates</a:t>
            </a:r>
            <a:r>
              <a:rPr lang="en-US" altLang="zh-TW" sz="1800" dirty="0"/>
              <a:t> an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/>
              <a:t> variable, and</a:t>
            </a:r>
            <a:r>
              <a:rPr lang="zh-TW" altLang="en-US" sz="1800" dirty="0"/>
              <a:t> </a:t>
            </a:r>
            <a:r>
              <a:rPr lang="en-US" altLang="zh-TW" sz="1800" dirty="0"/>
              <a:t>makes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"point to"</a:t>
            </a:r>
            <a:r>
              <a:rPr lang="en-US" altLang="zh-TW" sz="1800" dirty="0"/>
              <a:t> it</a:t>
            </a:r>
          </a:p>
          <a:p>
            <a:pPr lvl="1"/>
            <a:r>
              <a:rPr lang="en-US" altLang="zh-TW" sz="1800" dirty="0">
                <a:solidFill>
                  <a:srgbClr val="FF0000"/>
                </a:solidFill>
              </a:rPr>
              <a:t>nameless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/>
              <a:t> variable</a:t>
            </a:r>
          </a:p>
          <a:p>
            <a:pPr lvl="1"/>
            <a:r>
              <a:rPr lang="en-US" altLang="zh-TW" sz="1800" dirty="0"/>
              <a:t>Can access with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*p1</a:t>
            </a:r>
          </a:p>
        </p:txBody>
      </p:sp>
      <p:sp>
        <p:nvSpPr>
          <p:cNvPr id="369" name="Google Shape;369;p2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Operator</a:t>
            </a:r>
            <a:endParaRPr/>
          </a:p>
        </p:txBody>
      </p:sp>
      <p:sp>
        <p:nvSpPr>
          <p:cNvPr id="393" name="Google Shape;393;p26"/>
          <p:cNvSpPr txBox="1">
            <a:spLocks noGrp="1"/>
          </p:cNvSpPr>
          <p:nvPr>
            <p:ph type="body" idx="1"/>
          </p:nvPr>
        </p:nvSpPr>
        <p:spPr>
          <a:xfrm>
            <a:off x="153186" y="12192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Creates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dynamic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Returns pointer to the new variable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type is class type: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 is called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for new object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Can invoke different constructor with initializer arguments: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MyClass *mcPtr;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mcPtr = new MyClass(32.0, 17);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still initialize non-class types: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*n;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 = new int(17);	//Initializes *n to 17</a:t>
            </a:r>
            <a:endParaRPr/>
          </a:p>
        </p:txBody>
      </p:sp>
      <p:sp>
        <p:nvSpPr>
          <p:cNvPr id="394" name="Google Shape;394;p2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Pointers and Functions</a:t>
            </a:r>
            <a:endParaRPr/>
          </a:p>
        </p:txBody>
      </p:sp>
      <p:sp>
        <p:nvSpPr>
          <p:cNvPr id="401" name="Google Shape;401;p2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Pointers are </a:t>
            </a:r>
            <a:r>
              <a:rPr lang="en-US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full-fledged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types for being used just </a:t>
            </a:r>
            <a:r>
              <a:rPr lang="en-US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other types</a:t>
            </a:r>
            <a:endParaRPr sz="27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Can be </a:t>
            </a:r>
            <a:r>
              <a:rPr lang="en-US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parameters and returned from functions</a:t>
            </a:r>
            <a:endParaRPr sz="27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int* findOtherPointer(int* p);</a:t>
            </a:r>
            <a:endParaRPr sz="25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Has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"pointer to an </a:t>
            </a: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parameter</a:t>
            </a:r>
            <a:endParaRPr sz="25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Returns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"pointer to an </a:t>
            </a: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 sz="2500"/>
          </a:p>
        </p:txBody>
      </p:sp>
      <p:sp>
        <p:nvSpPr>
          <p:cNvPr id="402" name="Google Shape;402;p2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03" name="Google Shape;403;p27"/>
          <p:cNvSpPr txBox="1"/>
          <p:nvPr/>
        </p:nvSpPr>
        <p:spPr>
          <a:xfrm>
            <a:off x="408296" y="3200400"/>
            <a:ext cx="85344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subtle and troublesome</a:t>
            </a:r>
            <a:endParaRPr sz="1300" dirty="0"/>
          </a:p>
        </p:txBody>
      </p:sp>
      <p:pic>
        <p:nvPicPr>
          <p:cNvPr id="404" name="Google Shape;404;p27" descr="C:\WINDOWS\Desktop\Oh_type\sacitch_C++_ppt\gif\savitchc10d0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7984" y="3733800"/>
            <a:ext cx="5033312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7"/>
          <p:cNvSpPr/>
          <p:nvPr/>
        </p:nvSpPr>
        <p:spPr>
          <a:xfrm>
            <a:off x="330211" y="3619142"/>
            <a:ext cx="86106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*p;</a:t>
            </a:r>
            <a:endParaRPr sz="1300" dirty="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new int;</a:t>
            </a:r>
            <a:endParaRPr sz="1300" dirty="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 = 77;</a:t>
            </a:r>
            <a:endParaRPr sz="1300" dirty="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 Narrow"/>
              <a:buAutoNum type="arabicParenR"/>
            </a:pPr>
            <a:r>
              <a:rPr lang="en-US" sz="17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sneaky(p)</a:t>
            </a:r>
            <a:r>
              <a:rPr lang="en-US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dirty="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300" dirty="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7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sneaky(int* temp)</a:t>
            </a:r>
            <a:r>
              <a:rPr lang="en-US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dirty="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*temp = 99;</a:t>
            </a:r>
            <a:endParaRPr sz="1300" dirty="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07782bd60_0_1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Null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Pointer</a:t>
            </a:r>
            <a:endParaRPr/>
          </a:p>
        </p:txBody>
      </p:sp>
      <p:sp>
        <p:nvSpPr>
          <p:cNvPr id="420" name="Google Shape;420;g1207782bd60_0_1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表示無效的指標</a:t>
            </a:r>
            <a:endParaRPr sz="2300"/>
          </a:p>
          <a:p>
            <a:pPr marL="3429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通常以指向位址 0 的指標實現</a:t>
            </a:r>
            <a:endParaRPr sz="2300"/>
          </a:p>
          <a:p>
            <a:pPr marL="742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void *ptr = NULL;    // C style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void *ptr = nullptr; // C++ style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在 C++ 盡可能只使用 nullptr，因為 NULL 一般只是數字0，沒有類別確認，極端情形下可能會有類別判定上的問題。</a:t>
            </a:r>
            <a:endParaRPr sz="2300"/>
          </a:p>
          <a:p>
            <a:pPr marL="742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#define NULL 0 //多數編譯器的 NULL 實現</a:t>
            </a:r>
            <a:endParaRPr sz="2300"/>
          </a:p>
          <a:p>
            <a:pPr marL="3429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原則上不允許 Null reference 存在</a:t>
            </a:r>
            <a:endParaRPr sz="2300"/>
          </a:p>
          <a:p>
            <a:pPr marL="3429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對 nullptr 取值立刻會當掉</a:t>
            </a:r>
            <a:endParaRPr sz="2300"/>
          </a:p>
        </p:txBody>
      </p:sp>
      <p:sp>
        <p:nvSpPr>
          <p:cNvPr id="421" name="Google Shape;421;g1207782bd60_0_1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AEFEA-4656-4975-8FF0-29E0C9E6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Management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8AA263-FB07-4E7C-9614-735B252C7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200" dirty="0"/>
              <a:t>Stack</a:t>
            </a:r>
          </a:p>
          <a:p>
            <a:pPr lvl="1"/>
            <a:r>
              <a:rPr lang="en-US" altLang="zh-TW" sz="1800" dirty="0"/>
              <a:t>Reserved for </a:t>
            </a:r>
            <a:r>
              <a:rPr lang="en-US" altLang="zh-TW" sz="1800" dirty="0">
                <a:solidFill>
                  <a:srgbClr val="FF0000"/>
                </a:solidFill>
              </a:rPr>
              <a:t>local variables </a:t>
            </a:r>
            <a:r>
              <a:rPr lang="en-US" altLang="zh-TW" sz="1800" dirty="0"/>
              <a:t>that their size is known </a:t>
            </a:r>
            <a:r>
              <a:rPr lang="en-US" altLang="zh-TW" sz="1800" dirty="0">
                <a:solidFill>
                  <a:srgbClr val="FF0000"/>
                </a:solidFill>
              </a:rPr>
              <a:t>before execution</a:t>
            </a:r>
          </a:p>
          <a:p>
            <a:r>
              <a:rPr lang="en-US" altLang="zh-TW" sz="2200" dirty="0"/>
              <a:t>Heap</a:t>
            </a:r>
          </a:p>
          <a:p>
            <a:pPr lvl="1"/>
            <a:r>
              <a:rPr lang="en-US" altLang="zh-TW" sz="1800" dirty="0"/>
              <a:t>Also called "</a:t>
            </a:r>
            <a:r>
              <a:rPr lang="en-US" altLang="zh-TW" sz="1800" dirty="0" err="1"/>
              <a:t>freestore</a:t>
            </a:r>
            <a:r>
              <a:rPr lang="en-US" altLang="zh-TW" sz="1800" dirty="0"/>
              <a:t>"</a:t>
            </a:r>
          </a:p>
          <a:p>
            <a:pPr lvl="1"/>
            <a:r>
              <a:rPr lang="en-US" altLang="zh-TW" sz="1800" dirty="0"/>
              <a:t>Reserved for </a:t>
            </a:r>
            <a:r>
              <a:rPr lang="en-US" altLang="zh-TW" sz="1800" dirty="0">
                <a:solidFill>
                  <a:srgbClr val="FF0000"/>
                </a:solidFill>
              </a:rPr>
              <a:t>dynamically-allocated variables</a:t>
            </a:r>
          </a:p>
          <a:p>
            <a:pPr lvl="1"/>
            <a:r>
              <a:rPr lang="en-US" altLang="zh-TW" sz="1800" dirty="0"/>
              <a:t>All new dynamic variables consume memory</a:t>
            </a:r>
            <a:r>
              <a:rPr lang="zh-TW" altLang="en-US" sz="1800" dirty="0"/>
              <a:t> </a:t>
            </a:r>
            <a:r>
              <a:rPr lang="en-US" altLang="zh-TW" sz="1800" dirty="0"/>
              <a:t>in </a:t>
            </a:r>
            <a:r>
              <a:rPr lang="en-US" altLang="zh-TW" sz="1800" dirty="0" err="1"/>
              <a:t>freestore</a:t>
            </a:r>
            <a:endParaRPr lang="en-US" altLang="zh-TW" sz="1800" dirty="0"/>
          </a:p>
          <a:p>
            <a:pPr lvl="2"/>
            <a:r>
              <a:rPr lang="en-US" altLang="zh-TW" sz="1600" dirty="0"/>
              <a:t>If too many </a:t>
            </a:r>
            <a:r>
              <a:rPr lang="en-US" altLang="zh-TW" sz="1600" dirty="0">
                <a:sym typeface="Wingdings" pitchFamily="2" charset="2"/>
              </a:rPr>
              <a:t></a:t>
            </a:r>
            <a:r>
              <a:rPr lang="en-US" altLang="zh-TW" sz="1600" dirty="0"/>
              <a:t> could use all </a:t>
            </a:r>
            <a:r>
              <a:rPr lang="en-US" altLang="zh-TW" sz="1600" dirty="0" err="1"/>
              <a:t>freestore</a:t>
            </a:r>
            <a:r>
              <a:rPr lang="en-US" altLang="zh-TW" sz="1600" dirty="0"/>
              <a:t> memory</a:t>
            </a:r>
            <a:r>
              <a:rPr lang="en-US" altLang="zh-TW" sz="1600" dirty="0">
                <a:sym typeface="Wingdings" pitchFamily="2" charset="2"/>
              </a:rPr>
              <a:t> 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new</a:t>
            </a:r>
            <a:r>
              <a:rPr lang="en-US" altLang="zh-TW" sz="1600" dirty="0">
                <a:sym typeface="Wingdings" pitchFamily="2" charset="2"/>
              </a:rPr>
              <a:t> operation might fail</a:t>
            </a:r>
          </a:p>
          <a:p>
            <a:pPr lvl="2"/>
            <a:r>
              <a:rPr lang="en-US" altLang="zh-TW" sz="1600" dirty="0">
                <a:sym typeface="Wingdings" pitchFamily="2" charset="2"/>
              </a:rPr>
              <a:t>To check if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new</a:t>
            </a:r>
            <a:r>
              <a:rPr lang="en-US" altLang="zh-TW" sz="1600" dirty="0">
                <a:sym typeface="Wingdings" pitchFamily="2" charset="2"/>
              </a:rPr>
              <a:t> operation succeeded, we need </a:t>
            </a:r>
            <a:r>
              <a:rPr lang="en-US" altLang="zh-TW" sz="1600" dirty="0">
                <a:solidFill>
                  <a:srgbClr val="FF0000"/>
                </a:solidFill>
                <a:sym typeface="Wingdings" pitchFamily="2" charset="2"/>
              </a:rPr>
              <a:t>exception handling</a:t>
            </a:r>
            <a:r>
              <a:rPr lang="en-US" altLang="zh-TW" sz="1600" dirty="0">
                <a:sym typeface="Wingdings" pitchFamily="2" charset="2"/>
              </a:rPr>
              <a:t> (Chapter 18)</a:t>
            </a:r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4B823-F177-4A86-9B13-4322DD5894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0190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new</a:t>
            </a:r>
            <a:r>
              <a:rPr lang="en-US" dirty="0"/>
              <a:t> Success </a:t>
            </a:r>
            <a:endParaRPr dirty="0"/>
          </a:p>
        </p:txBody>
      </p:sp>
      <p:sp>
        <p:nvSpPr>
          <p:cNvPr id="428" name="Google Shape;428;p2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6550">
              <a:spcBef>
                <a:spcPts val="0"/>
              </a:spcBef>
              <a:buClr>
                <a:srgbClr val="FF0000"/>
              </a:buClr>
              <a:buSzPts val="2500"/>
            </a:pPr>
            <a:r>
              <a:rPr lang="en-US" altLang="zh-TW" sz="2200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Old style: test if null returned by call to </a:t>
            </a:r>
            <a:r>
              <a:rPr lang="en-US" altLang="zh-TW" sz="22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new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int *p;</a:t>
            </a:r>
            <a:endParaRPr sz="2500" dirty="0"/>
          </a:p>
          <a:p>
            <a:pPr marL="971550" lvl="1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FF"/>
              </a:buClr>
              <a:buSzPts val="1700"/>
              <a:buFont typeface="Arial Narrow"/>
              <a:buAutoNum type="arabicParenR"/>
            </a:pPr>
            <a:r>
              <a:rPr lang="en-US" sz="1700" b="1" dirty="0">
                <a:solidFill>
                  <a:srgbClr val="5757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 = new int;</a:t>
            </a:r>
            <a:endParaRPr sz="2500" dirty="0"/>
          </a:p>
          <a:p>
            <a:pPr marL="971550" lvl="1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en-US" sz="1700" b="1" dirty="0">
                <a:solidFill>
                  <a:srgbClr val="5757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17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){  // if (p)</a:t>
            </a:r>
            <a:endParaRPr sz="2500" dirty="0"/>
          </a:p>
          <a:p>
            <a:pPr marL="971550" lvl="1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 &lt;&lt; "Error: Insufficient memory.\n";</a:t>
            </a:r>
            <a:endParaRPr sz="2500" dirty="0"/>
          </a:p>
          <a:p>
            <a:pPr marL="971550" lvl="1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     exit(1);</a:t>
            </a:r>
            <a:endParaRPr sz="2500" dirty="0"/>
          </a:p>
          <a:p>
            <a:pPr marL="971550" lvl="1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AutoNum type="arabicParenR"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 dirty="0"/>
          </a:p>
          <a:p>
            <a:pPr marL="285750" indent="-285750">
              <a:spcBef>
                <a:spcPts val="400"/>
              </a:spcBef>
              <a:buSzPts val="2000"/>
            </a:pPr>
            <a:r>
              <a:rPr lang="en-US" sz="2100" dirty="0"/>
              <a:t>New style: If 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100" dirty="0"/>
              <a:t> operation fails, the p</a:t>
            </a:r>
            <a:r>
              <a:rPr lang="en-US" sz="1900" dirty="0"/>
              <a:t>rogram </a:t>
            </a:r>
            <a:r>
              <a:rPr lang="en-US" sz="1900" dirty="0">
                <a:solidFill>
                  <a:srgbClr val="FF0000"/>
                </a:solidFill>
              </a:rPr>
              <a:t>terminates automatically, and produce an error message.</a:t>
            </a:r>
          </a:p>
          <a:p>
            <a:pPr marL="285750" indent="-285750">
              <a:spcBef>
                <a:spcPts val="400"/>
              </a:spcBef>
              <a:buSzPts val="2000"/>
            </a:pPr>
            <a:r>
              <a:rPr lang="en-US" altLang="zh-TW" sz="2200" dirty="0"/>
              <a:t>Still </a:t>
            </a:r>
            <a:r>
              <a:rPr lang="en-US" altLang="zh-TW" sz="2200" dirty="0">
                <a:solidFill>
                  <a:srgbClr val="FF0000"/>
                </a:solidFill>
              </a:rPr>
              <a:t>good practice </a:t>
            </a:r>
            <a:r>
              <a:rPr lang="en-US" altLang="zh-TW" sz="2200" dirty="0"/>
              <a:t>to use </a:t>
            </a:r>
            <a:r>
              <a:rPr lang="en-US" altLang="zh-TW" sz="2200" dirty="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altLang="zh-TW" sz="2200" dirty="0"/>
              <a:t> check</a:t>
            </a:r>
          </a:p>
          <a:p>
            <a:pPr marL="285750" indent="-285750">
              <a:spcBef>
                <a:spcPts val="400"/>
              </a:spcBef>
              <a:buSzPts val="2000"/>
            </a:pPr>
            <a:endParaRPr sz="2700" dirty="0"/>
          </a:p>
        </p:txBody>
      </p:sp>
      <p:sp>
        <p:nvSpPr>
          <p:cNvPr id="429" name="Google Shape;429;p2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Freestore Size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/>
              <a:t> Operator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52" name="Google Shape;452;p3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Varies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with implementations, but typically large for most programs</a:t>
            </a:r>
            <a:endParaRPr sz="27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Memory management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Still good practice, and solid software engineering principle</a:t>
            </a:r>
            <a:endParaRPr sz="2500"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IS finite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egardless of how much there is! </a:t>
            </a:r>
            <a:r>
              <a:rPr lang="en-US" sz="1700" dirty="0"/>
              <a:t>→ Long running programs generally require memory management.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•"/>
            </a:pP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delete: </a:t>
            </a:r>
            <a:r>
              <a:rPr lang="en-US" sz="2300" dirty="0"/>
              <a:t>De-allocate dynamic memory to </a:t>
            </a:r>
            <a:r>
              <a:rPr lang="en-US" sz="2300" dirty="0" err="1"/>
              <a:t>freestore</a:t>
            </a:r>
            <a:r>
              <a:rPr lang="en-US" sz="2300" dirty="0"/>
              <a:t> when </a:t>
            </a:r>
            <a:r>
              <a:rPr lang="en-US" sz="2300" dirty="0">
                <a:solidFill>
                  <a:srgbClr val="FF0000"/>
                </a:solidFill>
              </a:rPr>
              <a:t>no longer needed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 int *p;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 p = </a:t>
            </a:r>
            <a:r>
              <a:rPr lang="en-US" sz="19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int(5);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 … // Some processing…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p; // “</a:t>
            </a:r>
            <a:r>
              <a:rPr lang="en-US" sz="19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Destroys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" memory </a:t>
            </a:r>
            <a:r>
              <a:rPr lang="en-US" sz="1900" dirty="0"/>
              <a:t>“pointed to by pointer 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900" dirty="0"/>
              <a:t>“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900" dirty="0"/>
              <a:t>     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p = NULL;</a:t>
            </a:r>
            <a:endParaRPr sz="1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dirty="0"/>
              <a:t>After deleting,  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700" dirty="0"/>
              <a:t> still points to the memory, and 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*p </a:t>
            </a:r>
            <a:r>
              <a:rPr lang="en-US" sz="1700" dirty="0"/>
              <a:t>may have unpredictable results! i.e. </a:t>
            </a:r>
            <a:r>
              <a:rPr lang="en-US" sz="1700" dirty="0">
                <a:solidFill>
                  <a:srgbClr val="FF0000"/>
                </a:solidFill>
              </a:rPr>
              <a:t>dangling pointers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dirty="0"/>
              <a:t>To avoid dangling by assigning pointer to </a:t>
            </a:r>
            <a:r>
              <a:rPr lang="en-US" sz="17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700" dirty="0"/>
              <a:t> after delete</a:t>
            </a:r>
            <a:endParaRPr sz="1700" dirty="0">
              <a:solidFill>
                <a:srgbClr val="FF0000"/>
              </a:solidFill>
            </a:endParaRPr>
          </a:p>
        </p:txBody>
      </p:sp>
      <p:sp>
        <p:nvSpPr>
          <p:cNvPr id="453" name="Google Shape;453;p3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65416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Dynamic and Automatic Variables</a:t>
            </a:r>
            <a:endParaRPr/>
          </a:p>
        </p:txBody>
      </p:sp>
      <p:sp>
        <p:nvSpPr>
          <p:cNvPr id="476" name="Google Shape;476;p3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variables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Created with new operator, and Created and destroyed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program runs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Local variables i.e. </a:t>
            </a:r>
            <a:r>
              <a:rPr lang="en-US" sz="2400">
                <a:solidFill>
                  <a:srgbClr val="FF0000"/>
                </a:solidFill>
              </a:rPr>
              <a:t>"automatic" </a:t>
            </a:r>
            <a:r>
              <a:rPr lang="en-US" sz="2400"/>
              <a:t>variables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Declared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function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definition and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dynamic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Created when function is called</a:t>
            </a:r>
            <a:endParaRPr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Destroyed when function call completes</a:t>
            </a:r>
            <a:endParaRPr/>
          </a:p>
        </p:txBody>
      </p:sp>
      <p:sp>
        <p:nvSpPr>
          <p:cNvPr id="477" name="Google Shape;477;p3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Define Type Name: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endParaRPr/>
          </a:p>
        </p:txBody>
      </p:sp>
      <p:sp>
        <p:nvSpPr>
          <p:cNvPr id="484" name="Google Shape;484;p3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use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easily-memorized name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for a type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Can "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" pointer types to be able to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pointers like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other variables for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elimination of the need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for "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" in pointer declaration</a:t>
            </a:r>
            <a:endParaRPr dirty="0"/>
          </a:p>
          <a:p>
            <a:pPr marL="3429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typedef int*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IntPtr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 // Defines a "new type" alias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IntPtr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p; // The two are 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equivalent</a:t>
            </a:r>
            <a:endParaRPr sz="20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 *p;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dirty="0"/>
          </a:p>
          <a:p>
            <a:pPr marL="1143000" lvl="2" indent="-1143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Pointer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management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Dynamic Arrays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Creating and using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Pointer arithmetic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Classes, Pointers, Dynamic Arrays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pointer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Destructors, copy constructors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689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Call-by-value Pointers: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攻擊生物</a:t>
            </a:r>
            <a:endParaRPr/>
          </a:p>
        </p:txBody>
      </p:sp>
      <p:sp>
        <p:nvSpPr>
          <p:cNvPr id="517" name="Google Shape;517;p3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518" name="Google Shape;518;p39"/>
          <p:cNvSpPr txBox="1"/>
          <p:nvPr/>
        </p:nvSpPr>
        <p:spPr>
          <a:xfrm>
            <a:off x="381000" y="1219200"/>
            <a:ext cx="8534400" cy="175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遊戲中的生物會被玩家攻擊導致其生命值受到損害。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當生物站在玩家的移動路徑上-&gt;攻擊他!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玩家的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attack(*Creature c)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會呼叫生物的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getHurt(int amount)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，使其受到傷害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9" name="Google Shape;51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81" y="3411353"/>
            <a:ext cx="1115227" cy="113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6562" y="5044262"/>
            <a:ext cx="1237770" cy="114255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9"/>
          <p:cNvSpPr/>
          <p:nvPr/>
        </p:nvSpPr>
        <p:spPr>
          <a:xfrm>
            <a:off x="1765791" y="2912040"/>
            <a:ext cx="1731711" cy="385618"/>
          </a:xfrm>
          <a:prstGeom prst="wedgeRoundRectCallout">
            <a:avLst>
              <a:gd name="adj1" fmla="val -48114"/>
              <a:gd name="adj2" fmla="val 10113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我想要移動。</a:t>
            </a:r>
            <a:endParaRPr/>
          </a:p>
        </p:txBody>
      </p:sp>
      <p:pic>
        <p:nvPicPr>
          <p:cNvPr id="522" name="Google Shape;522;p39" descr="「setting icon」的圖片搜尋結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48260" y="3860083"/>
            <a:ext cx="999513" cy="99951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775528" y="463966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玩家</a:t>
            </a:r>
            <a:endParaRPr/>
          </a:p>
        </p:txBody>
      </p:sp>
      <p:sp>
        <p:nvSpPr>
          <p:cNvPr id="524" name="Google Shape;524;p39"/>
          <p:cNvSpPr txBox="1"/>
          <p:nvPr/>
        </p:nvSpPr>
        <p:spPr>
          <a:xfrm>
            <a:off x="4707310" y="4859596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2471341" y="3593221"/>
            <a:ext cx="1731711" cy="766618"/>
          </a:xfrm>
          <a:prstGeom prst="wedgeRoundRectCallout">
            <a:avLst>
              <a:gd name="adj1" fmla="val 59401"/>
              <a:gd name="adj2" fmla="val 8672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但這個</a:t>
            </a: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*生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物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擋住你了。</a:t>
            </a:r>
            <a:endParaRPr/>
          </a:p>
        </p:txBody>
      </p:sp>
      <p:sp>
        <p:nvSpPr>
          <p:cNvPr id="526" name="Google Shape;526;p39"/>
          <p:cNvSpPr/>
          <p:nvPr/>
        </p:nvSpPr>
        <p:spPr>
          <a:xfrm>
            <a:off x="1980219" y="4810111"/>
            <a:ext cx="1919172" cy="672701"/>
          </a:xfrm>
          <a:prstGeom prst="wedgeRoundRectCallout">
            <a:avLst>
              <a:gd name="adj1" fmla="val -63382"/>
              <a:gd name="adj2" fmla="val -13599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那我只好攻擊這個</a:t>
            </a: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*生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物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了。</a:t>
            </a:r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6413991" y="3216840"/>
            <a:ext cx="2708893" cy="1329486"/>
          </a:xfrm>
          <a:prstGeom prst="wedgeRoundRectCallout">
            <a:avLst>
              <a:gd name="adj1" fmla="val -46894"/>
              <a:gd name="adj2" fmla="val 7772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任何有我的pointer的玩家都可以呼叫我的getHurt()讓我受傷</a:t>
            </a:r>
            <a:endParaRPr/>
          </a:p>
        </p:txBody>
      </p:sp>
      <p:cxnSp>
        <p:nvCxnSpPr>
          <p:cNvPr id="528" name="Google Shape;528;p39"/>
          <p:cNvCxnSpPr/>
          <p:nvPr/>
        </p:nvCxnSpPr>
        <p:spPr>
          <a:xfrm>
            <a:off x="2756391" y="5482812"/>
            <a:ext cx="3048000" cy="527700"/>
          </a:xfrm>
          <a:prstGeom prst="bentConnector3">
            <a:avLst>
              <a:gd name="adj1" fmla="val -602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9" name="Google Shape;529;p39"/>
          <p:cNvCxnSpPr/>
          <p:nvPr/>
        </p:nvCxnSpPr>
        <p:spPr>
          <a:xfrm>
            <a:off x="3899391" y="3816867"/>
            <a:ext cx="2272800" cy="1108200"/>
          </a:xfrm>
          <a:prstGeom prst="bentConnector3">
            <a:avLst>
              <a:gd name="adj1" fmla="val 99927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0"/>
          <p:cNvSpPr txBox="1">
            <a:spLocks noGrp="1"/>
          </p:cNvSpPr>
          <p:nvPr>
            <p:ph type="title"/>
          </p:nvPr>
        </p:nvSpPr>
        <p:spPr>
          <a:xfrm>
            <a:off x="1066800" y="-16066"/>
            <a:ext cx="8065265" cy="10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Call-by-value Pointers: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攻擊生物</a:t>
            </a:r>
            <a:endParaRPr/>
          </a:p>
        </p:txBody>
      </p:sp>
      <p:sp>
        <p:nvSpPr>
          <p:cNvPr id="535" name="Google Shape;535;p4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536" name="Google Shape;53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820601"/>
            <a:ext cx="7471866" cy="3409697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0"/>
          <p:cNvSpPr txBox="1"/>
          <p:nvPr/>
        </p:nvSpPr>
        <p:spPr>
          <a:xfrm>
            <a:off x="5672546" y="1843638"/>
            <a:ext cx="3060974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擷取資料及位置判斷區塊</a:t>
            </a:r>
            <a:endParaRPr/>
          </a:p>
        </p:txBody>
      </p:sp>
      <p:sp>
        <p:nvSpPr>
          <p:cNvPr id="538" name="Google Shape;538;p40"/>
          <p:cNvSpPr txBox="1"/>
          <p:nvPr/>
        </p:nvSpPr>
        <p:spPr>
          <a:xfrm>
            <a:off x="5498919" y="4791670"/>
            <a:ext cx="3060974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當玩家生物位於同一格時，找出他的pointer並呼叫攻擊函式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9188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Call-by-value Pointers: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攻擊生物</a:t>
            </a:r>
            <a:endParaRPr/>
          </a:p>
        </p:txBody>
      </p:sp>
      <p:sp>
        <p:nvSpPr>
          <p:cNvPr id="544" name="Google Shape;544;p4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545" name="Google Shape;54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620626"/>
            <a:ext cx="8394252" cy="217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145" y="1313416"/>
            <a:ext cx="8147562" cy="2284173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1"/>
          <p:cNvSpPr txBox="1"/>
          <p:nvPr/>
        </p:nvSpPr>
        <p:spPr>
          <a:xfrm>
            <a:off x="5562600" y="2708297"/>
            <a:ext cx="3060974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玩家從GM得到生物的pointer，並對其造成傷害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3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Call-by-value Pointers: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攻擊生物</a:t>
            </a:r>
            <a:endParaRPr/>
          </a:p>
        </p:txBody>
      </p:sp>
      <p:sp>
        <p:nvSpPr>
          <p:cNvPr id="553" name="Google Shape;553;p4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54" name="Google Shape;554;p42"/>
          <p:cNvSpPr/>
          <p:nvPr/>
        </p:nvSpPr>
        <p:spPr>
          <a:xfrm>
            <a:off x="2800978" y="3810000"/>
            <a:ext cx="8382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3871" y="1030333"/>
            <a:ext cx="914400" cy="930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7471" y="1030334"/>
            <a:ext cx="1008139" cy="93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77222" y="1289231"/>
            <a:ext cx="450003" cy="41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5018" y="856726"/>
            <a:ext cx="5068763" cy="284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2"/>
          <p:cNvPicPr preferRelativeResize="0"/>
          <p:nvPr/>
        </p:nvPicPr>
        <p:blipFill rotWithShape="1">
          <a:blip r:embed="rId7">
            <a:alphaModFix/>
          </a:blip>
          <a:srcRect r="38333" b="29414"/>
          <a:stretch/>
        </p:blipFill>
        <p:spPr>
          <a:xfrm>
            <a:off x="3992422" y="3429000"/>
            <a:ext cx="4834662" cy="2891401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2"/>
          <p:cNvSpPr txBox="1"/>
          <p:nvPr/>
        </p:nvSpPr>
        <p:spPr>
          <a:xfrm>
            <a:off x="5475773" y="3318566"/>
            <a:ext cx="3526453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找出擋路的生物並對其造成傷害</a:t>
            </a:r>
            <a:endParaRPr/>
          </a:p>
        </p:txBody>
      </p:sp>
      <p:sp>
        <p:nvSpPr>
          <p:cNvPr id="561" name="Google Shape;561;p42"/>
          <p:cNvSpPr txBox="1"/>
          <p:nvPr/>
        </p:nvSpPr>
        <p:spPr>
          <a:xfrm>
            <a:off x="304511" y="3515709"/>
            <a:ext cx="17526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玩家向右移動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Dynamic Arrays </a:t>
            </a:r>
            <a:endParaRPr dirty="0"/>
          </a:p>
        </p:txBody>
      </p:sp>
      <p:sp>
        <p:nvSpPr>
          <p:cNvPr id="568" name="Google Shape;568;p4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Array variables is actually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variables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 dirty="0"/>
              <a:t>Array variable </a:t>
            </a:r>
            <a:r>
              <a:rPr lang="en-US" sz="2100" dirty="0">
                <a:solidFill>
                  <a:srgbClr val="FF0000"/>
                </a:solidFill>
              </a:rPr>
              <a:t>"refers to" </a:t>
            </a:r>
            <a:r>
              <a:rPr lang="en-US" sz="2100" dirty="0"/>
              <a:t>first indexed variable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Standard array: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size</a:t>
            </a:r>
            <a:endParaRPr sz="27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Dynamic array:</a:t>
            </a:r>
            <a:r>
              <a:rPr lang="en-US" sz="2300" dirty="0"/>
              <a:t> size is </a:t>
            </a:r>
            <a:r>
              <a:rPr lang="en-US" sz="2300" dirty="0">
                <a:solidFill>
                  <a:srgbClr val="FF0000"/>
                </a:solidFill>
              </a:rPr>
              <a:t>dynamically</a:t>
            </a:r>
            <a:r>
              <a:rPr lang="en-US" sz="2300" dirty="0"/>
              <a:t> determined while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  int a[10]; // a and p are both</a:t>
            </a:r>
            <a:b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  int * p;   // pointer variables!</a:t>
            </a:r>
            <a:endParaRPr sz="27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•"/>
            </a:pP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300" dirty="0"/>
              <a:t> and </a:t>
            </a: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300" dirty="0"/>
              <a:t> are pointer variables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Can perform assignments:</a:t>
            </a:r>
            <a:br>
              <a:rPr lang="en-US" sz="1900" dirty="0"/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p = a;	// Legal. </a:t>
            </a:r>
            <a:endParaRPr sz="2500"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900" dirty="0"/>
              <a:t> now points where 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900" dirty="0"/>
              <a:t> points, i.e., to the first</a:t>
            </a:r>
            <a:r>
              <a:rPr lang="en-US" sz="1700" dirty="0"/>
              <a:t> variable of array a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•"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a = p;	// </a:t>
            </a:r>
            <a:r>
              <a:rPr lang="en-US" sz="19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2500" dirty="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dirty="0"/>
              <a:t>Array pointer </a:t>
            </a:r>
            <a:r>
              <a:rPr lang="en-US" sz="1700" dirty="0">
                <a:solidFill>
                  <a:srgbClr val="FF0000"/>
                </a:solidFill>
              </a:rPr>
              <a:t>is CONSTANT pointer</a:t>
            </a:r>
            <a:r>
              <a:rPr lang="en-US" sz="1700" dirty="0"/>
              <a:t>!</a:t>
            </a:r>
            <a:endParaRPr sz="2300" dirty="0"/>
          </a:p>
          <a:p>
            <a:pPr marL="3429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4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Dynamic Arrays </a:t>
            </a:r>
            <a:endParaRPr dirty="0"/>
          </a:p>
        </p:txBody>
      </p:sp>
      <p:sp>
        <p:nvSpPr>
          <p:cNvPr id="568" name="Google Shape;568;p4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480"/>
              </a:spcBef>
              <a:buSzPts val="2400"/>
              <a:buFont typeface="Courier New"/>
              <a:buChar char="•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int a[10] </a:t>
            </a:r>
            <a:r>
              <a:rPr lang="en-US" sz="2200" dirty="0"/>
              <a:t>is actually </a:t>
            </a:r>
            <a:r>
              <a:rPr lang="en-US" sz="220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i</a:t>
            </a:r>
            <a:r>
              <a:rPr lang="en-US" altLang="zh-TW" sz="2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nt *</a:t>
            </a:r>
            <a:r>
              <a:rPr lang="en-US" sz="2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dirty="0"/>
              <a:t>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1"/>
            <a:r>
              <a:rPr lang="en-US" altLang="zh-TW" sz="1800" dirty="0">
                <a:cs typeface="Courier New" panose="02070309020205020404" pitchFamily="49" charset="0"/>
              </a:rPr>
              <a:t>Read it backwards! i.e., constant pointer to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altLang="zh-TW" sz="1800" dirty="0">
                <a:cs typeface="Courier New" panose="02070309020205020404" pitchFamily="49" charset="0"/>
              </a:rPr>
              <a:t>Pointer itself is constant, hence prohibited to be redirected</a:t>
            </a:r>
          </a:p>
          <a:p>
            <a:r>
              <a:rPr lang="en-US" altLang="zh-TW" sz="2200" dirty="0">
                <a:cs typeface="Courier New" panose="02070309020205020404" pitchFamily="49" charset="0"/>
              </a:rPr>
              <a:t>Compare with constant </a:t>
            </a:r>
            <a:r>
              <a:rPr lang="en-US" altLang="zh-TW" sz="2200" dirty="0">
                <a:solidFill>
                  <a:srgbClr val="FF0000"/>
                </a:solidFill>
              </a:rPr>
              <a:t>"</a:t>
            </a:r>
            <a:r>
              <a:rPr lang="en-US" altLang="zh-TW" sz="2200" dirty="0">
                <a:solidFill>
                  <a:srgbClr val="FF0000"/>
                </a:solidFill>
                <a:cs typeface="Courier New" panose="02070309020205020404" pitchFamily="49" charset="0"/>
              </a:rPr>
              <a:t>pointer variables</a:t>
            </a:r>
            <a:r>
              <a:rPr lang="en-US" altLang="zh-TW" sz="2200" dirty="0">
                <a:solidFill>
                  <a:srgbClr val="FF0000"/>
                </a:solidFill>
              </a:rPr>
              <a:t>"</a:t>
            </a:r>
            <a:endParaRPr lang="en-US" altLang="zh-TW" sz="2200" dirty="0"/>
          </a:p>
          <a:p>
            <a:pPr lvl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*a</a:t>
            </a:r>
            <a:r>
              <a:rPr lang="en-US" altLang="zh-TW" sz="1800" dirty="0">
                <a:cs typeface="Courier New" panose="02070309020205020404" pitchFamily="49" charset="0"/>
              </a:rPr>
              <a:t>  ==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const *a</a:t>
            </a:r>
          </a:p>
          <a:p>
            <a:pPr lvl="2"/>
            <a:r>
              <a:rPr lang="en-US" altLang="zh-TW" sz="1600" dirty="0">
                <a:cs typeface="Courier New" panose="02070309020205020404" pitchFamily="49" charset="0"/>
              </a:rPr>
              <a:t>pointer to constant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*a = 1; // ILLEGAL!</a:t>
            </a:r>
          </a:p>
          <a:p>
            <a:endParaRPr lang="en-US" altLang="zh-TW" sz="2000" dirty="0">
              <a:cs typeface="Courier New" panose="02070309020205020404" pitchFamily="49" charset="0"/>
            </a:endParaRPr>
          </a:p>
          <a:p>
            <a:pPr marL="800100" lvl="1">
              <a:spcBef>
                <a:spcPts val="480"/>
              </a:spcBef>
              <a:buSzPts val="2400"/>
              <a:buFont typeface="Courier New"/>
              <a:buChar char="•"/>
            </a:pPr>
            <a:endParaRPr sz="2500" dirty="0"/>
          </a:p>
          <a:p>
            <a:pPr marL="3429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4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31957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Dynamic Arrays</a:t>
            </a:r>
            <a:endParaRPr/>
          </a:p>
        </p:txBody>
      </p:sp>
      <p:sp>
        <p:nvSpPr>
          <p:cNvPr id="600" name="Google Shape;600;p4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Array limitations: must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size first but may not know until running! →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Must "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" maximum size needed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Dynamic arrays: Can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 and shrink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needed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Use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400"/>
              <a:t> operator to create 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2400"/>
              <a:t> operator to delete.</a:t>
            </a:r>
            <a:endParaRPr/>
          </a:p>
          <a:p>
            <a:pPr marL="2667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typedef double * DoublePtr;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DoublePtr </a:t>
            </a:r>
            <a:r>
              <a:rPr lang="en-US" sz="2000" b="1">
                <a:solidFill>
                  <a:srgbClr val="0000AD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>
                <a:solidFill>
                  <a:srgbClr val="0000AD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= new double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[10];   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//Size in brackets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Creates dynamically allocated array variable </a:t>
            </a:r>
            <a:r>
              <a:rPr lang="en-US" sz="2000" i="1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/>
              <a:t>, with ten elements, base type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/>
          </a:p>
          <a:p>
            <a:pPr marL="2667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= new double</a:t>
            </a:r>
            <a:r>
              <a:rPr lang="en-US" sz="2000" b="1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 b="1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… //Processing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en-US" sz="2000" b="1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d;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Brackets indicate "</a:t>
            </a:r>
            <a:r>
              <a:rPr lang="en-US" sz="2000">
                <a:solidFill>
                  <a:srgbClr val="FF0000"/>
                </a:solidFill>
              </a:rPr>
              <a:t>array</a:t>
            </a:r>
            <a:r>
              <a:rPr lang="en-US" sz="2000"/>
              <a:t>" is there.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Recall: </a:t>
            </a:r>
            <a:r>
              <a:rPr lang="en-US" sz="2000" i="1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/>
              <a:t> still points there! </a:t>
            </a:r>
            <a:r>
              <a:rPr lang="en-US" sz="1800"/>
              <a:t>Should set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 = NULL</a:t>
            </a:r>
            <a:r>
              <a:rPr lang="en-US" sz="1800"/>
              <a:t>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4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207782bd60_0_1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Dynamic Arrays</a:t>
            </a:r>
            <a:endParaRPr/>
          </a:p>
        </p:txBody>
      </p:sp>
      <p:sp>
        <p:nvSpPr>
          <p:cNvPr id="608" name="Google Shape;608;g1207782bd60_0_1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自訂的類別要有公開的預設建構子才能宣告成陣列</a:t>
            </a:r>
            <a:endParaRPr/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class A{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 A(){};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A v[100];          // compile error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A *p = new A[100];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vector 也有包含預設建構子在內的要求</a:t>
            </a:r>
            <a:endParaRPr/>
          </a:p>
        </p:txBody>
      </p:sp>
      <p:sp>
        <p:nvSpPr>
          <p:cNvPr id="609" name="Google Shape;609;g1207782bd60_0_1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 that Returns an Array</a:t>
            </a:r>
            <a:endParaRPr/>
          </a:p>
        </p:txBody>
      </p:sp>
      <p:sp>
        <p:nvSpPr>
          <p:cNvPr id="633" name="Google Shape;633;p5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Array type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allowed as return-type of function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[] someFunction();   // </a:t>
            </a: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Instead return pointer to array base type: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int* someFunction();  // LEGAL!</a:t>
            </a:r>
            <a:endParaRPr/>
          </a:p>
        </p:txBody>
      </p:sp>
      <p:sp>
        <p:nvSpPr>
          <p:cNvPr id="634" name="Google Shape;634;p5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11412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Pointer Arithmetic</a:t>
            </a:r>
            <a:endParaRPr/>
          </a:p>
        </p:txBody>
      </p:sp>
      <p:sp>
        <p:nvSpPr>
          <p:cNvPr id="641" name="Google Shape;641;p5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perform arithmetic on pointers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" arithmetic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typedef double* DoublePtr;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DoublePtr d;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= new double[10];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contains address of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d[0]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+ 1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evaluates to address of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d[1]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+ 2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evaluates to address of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d[2]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Equates to "address" at these locations</a:t>
            </a:r>
            <a:endParaRPr/>
          </a:p>
        </p:txBody>
      </p:sp>
      <p:sp>
        <p:nvSpPr>
          <p:cNvPr id="642" name="Google Shape;642;p5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AA5AB-A4AD-4D91-AF93-0257CDCF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24C8E9-4478-4947-9447-98CD02229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CA081C-B072-4C7F-8F88-C2DDE357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1" y="1506357"/>
            <a:ext cx="4478055" cy="32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4828A9A-CFD1-4B23-8FB1-D368EAFB3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18424"/>
              </p:ext>
            </p:extLst>
          </p:nvPr>
        </p:nvGraphicFramePr>
        <p:xfrm>
          <a:off x="4902578" y="1506357"/>
          <a:ext cx="4012822" cy="1489472"/>
        </p:xfrm>
        <a:graphic>
          <a:graphicData uri="http://schemas.openxmlformats.org/drawingml/2006/table">
            <a:tbl>
              <a:tblPr/>
              <a:tblGrid>
                <a:gridCol w="705241">
                  <a:extLst>
                    <a:ext uri="{9D8B030D-6E8A-4147-A177-3AD203B41FA5}">
                      <a16:colId xmlns:a16="http://schemas.microsoft.com/office/drawing/2014/main" val="1590286110"/>
                    </a:ext>
                  </a:extLst>
                </a:gridCol>
                <a:gridCol w="705241">
                  <a:extLst>
                    <a:ext uri="{9D8B030D-6E8A-4147-A177-3AD203B41FA5}">
                      <a16:colId xmlns:a16="http://schemas.microsoft.com/office/drawing/2014/main" val="262005648"/>
                    </a:ext>
                  </a:extLst>
                </a:gridCol>
                <a:gridCol w="705241">
                  <a:extLst>
                    <a:ext uri="{9D8B030D-6E8A-4147-A177-3AD203B41FA5}">
                      <a16:colId xmlns:a16="http://schemas.microsoft.com/office/drawing/2014/main" val="1533071073"/>
                    </a:ext>
                  </a:extLst>
                </a:gridCol>
                <a:gridCol w="705241">
                  <a:extLst>
                    <a:ext uri="{9D8B030D-6E8A-4147-A177-3AD203B41FA5}">
                      <a16:colId xmlns:a16="http://schemas.microsoft.com/office/drawing/2014/main" val="3023266514"/>
                    </a:ext>
                  </a:extLst>
                </a:gridCol>
                <a:gridCol w="599455">
                  <a:extLst>
                    <a:ext uri="{9D8B030D-6E8A-4147-A177-3AD203B41FA5}">
                      <a16:colId xmlns:a16="http://schemas.microsoft.com/office/drawing/2014/main" val="2844330797"/>
                    </a:ext>
                  </a:extLst>
                </a:gridCol>
                <a:gridCol w="592403">
                  <a:extLst>
                    <a:ext uri="{9D8B030D-6E8A-4147-A177-3AD203B41FA5}">
                      <a16:colId xmlns:a16="http://schemas.microsoft.com/office/drawing/2014/main" val="2363157813"/>
                    </a:ext>
                  </a:extLst>
                </a:gridCol>
              </a:tblGrid>
              <a:tr h="186184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zh-TW" altLang="en-US" sz="1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各題成績分布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5405"/>
                  </a:ext>
                </a:extLst>
              </a:tr>
              <a:tr h="186184">
                <a:tc>
                  <a:txBody>
                    <a:bodyPr/>
                    <a:lstStyle/>
                    <a:p>
                      <a:pPr rtl="0" fontAlgn="b"/>
                      <a:endParaRPr lang="zh-TW" altLang="en-US" sz="10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38315"/>
                  </a:ext>
                </a:extLst>
              </a:tr>
              <a:tr h="186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Quiz 1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54067"/>
                  </a:ext>
                </a:extLst>
              </a:tr>
              <a:tr h="186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Quiz 2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96411"/>
                  </a:ext>
                </a:extLst>
              </a:tr>
              <a:tr h="186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Quiz 3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264808"/>
                  </a:ext>
                </a:extLst>
              </a:tr>
              <a:tr h="186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Quiz 4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105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03862"/>
                  </a:ext>
                </a:extLst>
              </a:tr>
              <a:tr h="186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Quiz 5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112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66685"/>
                  </a:ext>
                </a:extLst>
              </a:tr>
              <a:tr h="186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Quiz 6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121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7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21157" marR="21157" marT="14105" marB="1410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72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975569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2"/>
          <p:cNvSpPr txBox="1">
            <a:spLocks noGrp="1"/>
          </p:cNvSpPr>
          <p:nvPr>
            <p:ph type="title"/>
          </p:nvPr>
        </p:nvSpPr>
        <p:spPr>
          <a:xfrm>
            <a:off x="990600" y="-10998"/>
            <a:ext cx="8153400" cy="107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Alternative Array Manipulation</a:t>
            </a:r>
            <a:endParaRPr/>
          </a:p>
        </p:txBody>
      </p:sp>
      <p:sp>
        <p:nvSpPr>
          <p:cNvPr id="649" name="Google Shape;649;p5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 pointer arithmetic!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thru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" array  without indexing: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for (int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arraySize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&lt;&lt; *(d +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) &lt;&lt; " " ;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Equivalent to: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for (int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arraySize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&lt;&lt; d[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] &lt;&lt; " " ;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const char *g = “hello world”;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for(const char *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=g; *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!=’\0’;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&lt;&lt; *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Only addition/subtraction on pointers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multiplication, division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Can use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 and --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 pointers</a:t>
            </a:r>
            <a:endParaRPr dirty="0"/>
          </a:p>
        </p:txBody>
      </p:sp>
      <p:sp>
        <p:nvSpPr>
          <p:cNvPr id="650" name="Google Shape;650;p5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Multidimensional Dynamic Arrays</a:t>
            </a:r>
            <a:endParaRPr/>
          </a:p>
        </p:txBody>
      </p:sp>
      <p:sp>
        <p:nvSpPr>
          <p:cNvPr id="657" name="Google Shape;657;p5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Recall: "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of arrays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Type definitions help "see it":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 = new int*[3];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Creates array of three pointers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Make each allocate array of 4 ints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for (int i = 0; i &lt; 3; i++)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m[i] =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int[4];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Results in three-by-four dynamic array!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記得 new 幾次就要 delete 幾次</a:t>
            </a:r>
            <a:endParaRPr sz="2400"/>
          </a:p>
          <a:p>
            <a:pPr marL="342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for (int i = 0; i &lt; 3; i++)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delete [] m[i];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delete [] m;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5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Arrays: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陣列管理</a:t>
            </a:r>
            <a:endParaRPr/>
          </a:p>
        </p:txBody>
      </p:sp>
      <p:sp>
        <p:nvSpPr>
          <p:cNvPr id="664" name="Google Shape;664;p5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遊戲中的生物數量會隨著關卡等級動態改變。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生物數量 = 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關卡等級</a:t>
            </a:r>
            <a:endParaRPr sz="2000"/>
          </a:p>
        </p:txBody>
      </p:sp>
      <p:sp>
        <p:nvSpPr>
          <p:cNvPr id="665" name="Google Shape;665;p5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666" name="Google Shape;666;p54"/>
          <p:cNvSpPr txBox="1"/>
          <p:nvPr/>
        </p:nvSpPr>
        <p:spPr>
          <a:xfrm>
            <a:off x="1905000" y="5547806"/>
            <a:ext cx="48006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遊戲中的互動物件數量會隨著遊戲進行而改變</a:t>
            </a:r>
            <a:endParaRPr/>
          </a:p>
        </p:txBody>
      </p:sp>
      <p:pic>
        <p:nvPicPr>
          <p:cNvPr id="667" name="Google Shape;66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513" y="2076908"/>
            <a:ext cx="4067573" cy="333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689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Arrays: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陣列管理</a:t>
            </a:r>
            <a:endParaRPr/>
          </a:p>
        </p:txBody>
      </p:sp>
      <p:sp>
        <p:nvSpPr>
          <p:cNvPr id="673" name="Google Shape;673;p5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674" name="Google Shape;67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640481"/>
            <a:ext cx="5634190" cy="1765482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5"/>
          <p:cNvSpPr txBox="1"/>
          <p:nvPr/>
        </p:nvSpPr>
        <p:spPr>
          <a:xfrm>
            <a:off x="4620826" y="1741166"/>
            <a:ext cx="3829739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管理生物記憶體空間的pointer vector以及管理盤面的二維的動態陣列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6" name="Google Shape;676;p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3910045"/>
            <a:ext cx="6256107" cy="1490876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5"/>
          <p:cNvSpPr txBox="1"/>
          <p:nvPr/>
        </p:nvSpPr>
        <p:spPr>
          <a:xfrm>
            <a:off x="5562600" y="4722753"/>
            <a:ext cx="3048000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由Pointer vector資訊更新各生物資訊：使用-&gt;以存取及編輯記憶體內資訊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683" name="Google Shape;68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76200"/>
            <a:ext cx="5157193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6"/>
          <p:cNvSpPr txBox="1"/>
          <p:nvPr/>
        </p:nvSpPr>
        <p:spPr>
          <a:xfrm>
            <a:off x="4488900" y="1371600"/>
            <a:ext cx="25146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更改動態陣列生成參數</a:t>
            </a:r>
            <a:endParaRPr/>
          </a:p>
        </p:txBody>
      </p:sp>
      <p:sp>
        <p:nvSpPr>
          <p:cNvPr id="685" name="Google Shape;685;p56"/>
          <p:cNvSpPr txBox="1"/>
          <p:nvPr/>
        </p:nvSpPr>
        <p:spPr>
          <a:xfrm>
            <a:off x="5334000" y="3505200"/>
            <a:ext cx="266700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建立生物記憶體空間並配置於pointer vector管理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56"/>
          <p:cNvSpPr txBox="1"/>
          <p:nvPr/>
        </p:nvSpPr>
        <p:spPr>
          <a:xfrm>
            <a:off x="5486400" y="6107668"/>
            <a:ext cx="1812555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初始化遊戲版面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342372"/>
            <a:ext cx="5992061" cy="4677428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8913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Arrays: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陣列管理</a:t>
            </a:r>
            <a:endParaRPr/>
          </a:p>
        </p:txBody>
      </p:sp>
      <p:sp>
        <p:nvSpPr>
          <p:cNvPr id="693" name="Google Shape;693;p5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694" name="Google Shape;694;p57"/>
          <p:cNvSpPr txBox="1"/>
          <p:nvPr/>
        </p:nvSpPr>
        <p:spPr>
          <a:xfrm>
            <a:off x="5206290" y="1663915"/>
            <a:ext cx="3048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依前面的版面資訊生成版面</a:t>
            </a:r>
            <a:endParaRPr/>
          </a:p>
        </p:txBody>
      </p:sp>
      <p:sp>
        <p:nvSpPr>
          <p:cNvPr id="695" name="Google Shape;695;p57"/>
          <p:cNvSpPr txBox="1"/>
          <p:nvPr/>
        </p:nvSpPr>
        <p:spPr>
          <a:xfrm>
            <a:off x="5334000" y="2516775"/>
            <a:ext cx="304800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產生動態pointer陣列 的動態陣列</a:t>
            </a:r>
            <a:endParaRPr/>
          </a:p>
        </p:txBody>
      </p:sp>
      <p:sp>
        <p:nvSpPr>
          <p:cNvPr id="696" name="Google Shape;696;p57"/>
          <p:cNvSpPr txBox="1"/>
          <p:nvPr/>
        </p:nvSpPr>
        <p:spPr>
          <a:xfrm>
            <a:off x="5334000" y="3175111"/>
            <a:ext cx="3048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產生並配置一維動態陣列</a:t>
            </a:r>
            <a:endParaRPr/>
          </a:p>
        </p:txBody>
      </p:sp>
      <p:sp>
        <p:nvSpPr>
          <p:cNvPr id="697" name="Google Shape;697;p57"/>
          <p:cNvSpPr txBox="1"/>
          <p:nvPr/>
        </p:nvSpPr>
        <p:spPr>
          <a:xfrm>
            <a:off x="5638800" y="4914187"/>
            <a:ext cx="18288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配置版圖資訊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703" name="Google Shape;703;p58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Arrays: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陣列管理</a:t>
            </a:r>
            <a:endParaRPr/>
          </a:p>
        </p:txBody>
      </p:sp>
      <p:pic>
        <p:nvPicPr>
          <p:cNvPr id="704" name="Google Shape;70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990600"/>
            <a:ext cx="6439799" cy="355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922929" y="4220892"/>
            <a:ext cx="5039428" cy="167663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8"/>
          <p:cNvSpPr txBox="1"/>
          <p:nvPr/>
        </p:nvSpPr>
        <p:spPr>
          <a:xfrm>
            <a:off x="4343400" y="1752600"/>
            <a:ext cx="16071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生成輸出盤面</a:t>
            </a:r>
            <a:endParaRPr/>
          </a:p>
        </p:txBody>
      </p:sp>
      <p:sp>
        <p:nvSpPr>
          <p:cNvPr id="707" name="Google Shape;707;p58"/>
          <p:cNvSpPr txBox="1"/>
          <p:nvPr/>
        </p:nvSpPr>
        <p:spPr>
          <a:xfrm>
            <a:off x="5090622" y="5682734"/>
            <a:ext cx="19050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釋放記憶體空間</a:t>
            </a:r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5A6A2E-7097-4ACE-BC71-587362B99330}"/>
              </a:ext>
            </a:extLst>
          </p:cNvPr>
          <p:cNvSpPr txBox="1"/>
          <p:nvPr/>
        </p:nvSpPr>
        <p:spPr>
          <a:xfrm>
            <a:off x="7204560" y="4347882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Correct?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9E1FB8B8-AE6C-4645-994D-434B4315313F}"/>
              </a:ext>
            </a:extLst>
          </p:cNvPr>
          <p:cNvCxnSpPr>
            <a:stCxn id="5" idx="2"/>
          </p:cNvCxnSpPr>
          <p:nvPr/>
        </p:nvCxnSpPr>
        <p:spPr>
          <a:xfrm rot="5400000">
            <a:off x="5793188" y="3421314"/>
            <a:ext cx="740804" cy="364038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01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 to Classes</a:t>
            </a:r>
            <a:endParaRPr/>
          </a:p>
        </p:txBody>
      </p:sp>
      <p:sp>
        <p:nvSpPr>
          <p:cNvPr id="714" name="Google Shape;714;p5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181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operator</a:t>
            </a:r>
            <a:endParaRPr sz="2200" dirty="0"/>
          </a:p>
          <a:p>
            <a:pPr marL="742950" lvl="1" indent="-2654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Shorthand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notation to combine 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dereference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operator, 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operator</a:t>
            </a:r>
            <a:endParaRPr sz="1900" dirty="0"/>
          </a:p>
          <a:p>
            <a:pPr marL="742950" lvl="1" indent="-2654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Specifies member of class "pointed to“ by given pointer</a:t>
            </a:r>
            <a:endParaRPr sz="1900" dirty="0"/>
          </a:p>
          <a:p>
            <a:pPr marL="266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ourier New"/>
              <a:buNone/>
            </a:pP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*p;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p = </a:t>
            </a:r>
            <a:r>
              <a:rPr lang="en-US" sz="19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900" b="1" dirty="0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grade = "A";   // Equivalent to: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                 // (*p).grade = "A";</a:t>
            </a:r>
            <a:endParaRPr sz="1900" dirty="0"/>
          </a:p>
          <a:p>
            <a:pPr marL="342900" lvl="0" indent="-318135" algn="l" rtl="0">
              <a:lnSpc>
                <a:spcPct val="100000"/>
              </a:lnSpc>
              <a:spcBef>
                <a:spcPts val="64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/>
              <a:t>Member functions might </a:t>
            </a:r>
            <a:r>
              <a:rPr lang="en-US" sz="2200" dirty="0">
                <a:solidFill>
                  <a:srgbClr val="FF0000"/>
                </a:solidFill>
              </a:rPr>
              <a:t>need to refer to itself, and can use </a:t>
            </a:r>
            <a:r>
              <a:rPr lang="en-US" sz="2200" dirty="0"/>
              <a:t>predefined </a:t>
            </a:r>
            <a:r>
              <a:rPr lang="en-US" sz="2200" b="1" i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200" dirty="0"/>
              <a:t> pointer </a:t>
            </a:r>
            <a:endParaRPr sz="2200" dirty="0"/>
          </a:p>
          <a:p>
            <a:pPr marL="457200" lvl="1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758"/>
              <a:buFont typeface="Courier New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Class Simple {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	void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showStuff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() const {</a:t>
            </a:r>
            <a:endParaRPr sz="1900" dirty="0"/>
          </a:p>
          <a:p>
            <a:pPr marL="457200" lvl="1" indent="0" algn="l" rtl="0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ourier New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&lt;&lt; stuff;  // or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&lt;&lt; this-&gt;stuff;</a:t>
            </a:r>
            <a:endParaRPr sz="1900" dirty="0"/>
          </a:p>
          <a:p>
            <a:pPr marL="457200" lvl="1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758"/>
              <a:buFont typeface="Courier New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	int stuff;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00" dirty="0"/>
          </a:p>
        </p:txBody>
      </p:sp>
      <p:sp>
        <p:nvSpPr>
          <p:cNvPr id="715" name="Google Shape;715;p5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6159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Pointer</a:t>
            </a:r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遊戲中的生物有許多欄位紀錄物件狀態。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利用</a:t>
            </a:r>
            <a:r>
              <a:rPr lang="en-US" sz="2000"/>
              <a:t>This Pointer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可以取得自身的變數與函式</a:t>
            </a:r>
            <a:endParaRPr/>
          </a:p>
        </p:txBody>
      </p:sp>
      <p:sp>
        <p:nvSpPr>
          <p:cNvPr id="730" name="Google Shape;730;p6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731" name="Google Shape;73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3657600"/>
            <a:ext cx="1008139" cy="93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1"/>
          <p:cNvSpPr txBox="1"/>
          <p:nvPr/>
        </p:nvSpPr>
        <p:spPr>
          <a:xfrm>
            <a:off x="3719593" y="5454134"/>
            <a:ext cx="2756006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生物擁有許多不同的欄位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61"/>
          <p:cNvSpPr txBox="1"/>
          <p:nvPr/>
        </p:nvSpPr>
        <p:spPr>
          <a:xfrm>
            <a:off x="4648200" y="2831068"/>
            <a:ext cx="8382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血量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61"/>
          <p:cNvSpPr txBox="1"/>
          <p:nvPr/>
        </p:nvSpPr>
        <p:spPr>
          <a:xfrm>
            <a:off x="6089186" y="3429000"/>
            <a:ext cx="835834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位置</a:t>
            </a:r>
            <a:endParaRPr/>
          </a:p>
        </p:txBody>
      </p:sp>
      <p:sp>
        <p:nvSpPr>
          <p:cNvPr id="735" name="Google Shape;735;p61"/>
          <p:cNvSpPr txBox="1"/>
          <p:nvPr/>
        </p:nvSpPr>
        <p:spPr>
          <a:xfrm>
            <a:off x="5869766" y="4683650"/>
            <a:ext cx="12954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代表符號</a:t>
            </a:r>
            <a:endParaRPr/>
          </a:p>
        </p:txBody>
      </p:sp>
      <p:sp>
        <p:nvSpPr>
          <p:cNvPr id="736" name="Google Shape;736;p61"/>
          <p:cNvSpPr txBox="1"/>
          <p:nvPr/>
        </p:nvSpPr>
        <p:spPr>
          <a:xfrm>
            <a:off x="3193997" y="4651829"/>
            <a:ext cx="11430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攻擊範圍</a:t>
            </a:r>
            <a:endParaRPr/>
          </a:p>
        </p:txBody>
      </p:sp>
      <p:sp>
        <p:nvSpPr>
          <p:cNvPr id="737" name="Google Shape;737;p61"/>
          <p:cNvSpPr txBox="1"/>
          <p:nvPr/>
        </p:nvSpPr>
        <p:spPr>
          <a:xfrm>
            <a:off x="2895600" y="3472934"/>
            <a:ext cx="11430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生命狀態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69315"/>
            <a:ext cx="9144000" cy="3465794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3"/>
          <p:cNvSpPr txBox="1">
            <a:spLocks noGrp="1"/>
          </p:cNvSpPr>
          <p:nvPr>
            <p:ph type="title"/>
          </p:nvPr>
        </p:nvSpPr>
        <p:spPr>
          <a:xfrm>
            <a:off x="990600" y="24558"/>
            <a:ext cx="8153400" cy="104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Pointer: Creature</a:t>
            </a:r>
            <a:endParaRPr/>
          </a:p>
        </p:txBody>
      </p:sp>
      <p:sp>
        <p:nvSpPr>
          <p:cNvPr id="754" name="Google Shape;754;p6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755" name="Google Shape;755;p63"/>
          <p:cNvSpPr txBox="1"/>
          <p:nvPr/>
        </p:nvSpPr>
        <p:spPr>
          <a:xfrm>
            <a:off x="4038600" y="3924186"/>
            <a:ext cx="46482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在沒有變數名稱重複的疑慮時this可以省去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63"/>
          <p:cNvSpPr txBox="1"/>
          <p:nvPr/>
        </p:nvSpPr>
        <p:spPr>
          <a:xfrm>
            <a:off x="4538330" y="1688068"/>
            <a:ext cx="350520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pointer也可用於函式呼叫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7" name="Google Shape;757;p63"/>
          <p:cNvSpPr/>
          <p:nvPr/>
        </p:nvSpPr>
        <p:spPr>
          <a:xfrm>
            <a:off x="1514475" y="3996213"/>
            <a:ext cx="2295525" cy="499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3"/>
          <p:cNvSpPr/>
          <p:nvPr/>
        </p:nvSpPr>
        <p:spPr>
          <a:xfrm>
            <a:off x="381000" y="2057400"/>
            <a:ext cx="4038600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63"/>
          <p:cNvCxnSpPr/>
          <p:nvPr/>
        </p:nvCxnSpPr>
        <p:spPr>
          <a:xfrm flipH="1">
            <a:off x="4419600" y="2057400"/>
            <a:ext cx="1828800" cy="152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0" name="Google Shape;760;p63"/>
          <p:cNvCxnSpPr/>
          <p:nvPr/>
        </p:nvCxnSpPr>
        <p:spPr>
          <a:xfrm flipH="1">
            <a:off x="3810000" y="4114800"/>
            <a:ext cx="228600" cy="178718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5241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當遊戲進入下一關時，有哪些元素會變動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迷宮版圖。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生物群。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…。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如何處理會不斷改動值的變數?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t="8038"/>
          <a:stretch/>
        </p:blipFill>
        <p:spPr>
          <a:xfrm>
            <a:off x="685800" y="3328185"/>
            <a:ext cx="5068763" cy="26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5618458" y="3200401"/>
            <a:ext cx="2588964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遊戲裡的物件會隨著遊戲進行不斷改變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4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Pointer: Position</a:t>
            </a:r>
            <a:endParaRPr/>
          </a:p>
        </p:txBody>
      </p:sp>
      <p:pic>
        <p:nvPicPr>
          <p:cNvPr id="766" name="Google Shape;766;p6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905000"/>
            <a:ext cx="3553321" cy="3315163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6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768" name="Google Shape;768;p64"/>
          <p:cNvSpPr/>
          <p:nvPr/>
        </p:nvSpPr>
        <p:spPr>
          <a:xfrm>
            <a:off x="1548061" y="1904999"/>
            <a:ext cx="2971800" cy="33151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9" name="Google Shape;769;p64"/>
          <p:cNvCxnSpPr/>
          <p:nvPr/>
        </p:nvCxnSpPr>
        <p:spPr>
          <a:xfrm flipH="1">
            <a:off x="3657600" y="4419600"/>
            <a:ext cx="2286000" cy="30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0" name="Google Shape;770;p64"/>
          <p:cNvCxnSpPr/>
          <p:nvPr/>
        </p:nvCxnSpPr>
        <p:spPr>
          <a:xfrm rot="10800000">
            <a:off x="2743200" y="2590800"/>
            <a:ext cx="3124200" cy="1828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1" name="Google Shape;771;p64"/>
          <p:cNvCxnSpPr/>
          <p:nvPr/>
        </p:nvCxnSpPr>
        <p:spPr>
          <a:xfrm rot="10800000">
            <a:off x="4191000" y="4267200"/>
            <a:ext cx="1676400" cy="152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2" name="Google Shape;772;p64"/>
          <p:cNvSpPr txBox="1"/>
          <p:nvPr/>
        </p:nvSpPr>
        <p:spPr>
          <a:xfrm>
            <a:off x="5336602" y="4010025"/>
            <a:ext cx="2716537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若出現衝突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pointer可以用來區隔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5"/>
          <p:cNvSpPr txBox="1">
            <a:spLocks noGrp="1"/>
          </p:cNvSpPr>
          <p:nvPr>
            <p:ph type="title"/>
          </p:nvPr>
        </p:nvSpPr>
        <p:spPr>
          <a:xfrm>
            <a:off x="1143000" y="8640"/>
            <a:ext cx="7996287" cy="105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Overloading Assignment Operator</a:t>
            </a:r>
            <a:endParaRPr/>
          </a:p>
        </p:txBody>
      </p:sp>
      <p:sp>
        <p:nvSpPr>
          <p:cNvPr id="779" name="Google Shape;779;p6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Assignment operator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reference for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"chains" are possible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a = b = c; //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Sets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equal to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 </a:t>
            </a:r>
            <a:endParaRPr dirty="0"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         // =&gt; requires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(a = b) = s3;</a:t>
            </a:r>
            <a:endParaRPr dirty="0"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            // =&gt;(a = b) </a:t>
            </a:r>
            <a:r>
              <a:rPr lang="en-US" sz="2000" dirty="0"/>
              <a:t>must return object of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’s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endParaRPr dirty="0"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            // a</a:t>
            </a:r>
            <a:r>
              <a:rPr lang="en-US" sz="1800" dirty="0"/>
              <a:t>nd pass to "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= s3</a:t>
            </a:r>
            <a:r>
              <a:rPr lang="en-US" sz="1800" dirty="0"/>
              <a:t>";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Operator must return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"same type"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as it’s left-hand side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Assignment operator must </a:t>
            </a:r>
            <a:r>
              <a:rPr lang="en-US" sz="2000" dirty="0">
                <a:solidFill>
                  <a:srgbClr val="FF0000"/>
                </a:solidFill>
              </a:rPr>
              <a:t>be member of the class</a:t>
            </a:r>
            <a:endParaRPr dirty="0"/>
          </a:p>
          <a:p>
            <a:pPr marL="45720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s1 = s2; // </a:t>
            </a:r>
            <a:r>
              <a:rPr lang="en-US" sz="1800" dirty="0"/>
              <a:t>Think of like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: s1.=(s2);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i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pointer will help with this!</a:t>
            </a:r>
            <a:endParaRPr dirty="0"/>
          </a:p>
        </p:txBody>
      </p:sp>
      <p:sp>
        <p:nvSpPr>
          <p:cNvPr id="780" name="Google Shape;780;p6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7"/>
          <p:cNvSpPr txBox="1">
            <a:spLocks noGrp="1"/>
          </p:cNvSpPr>
          <p:nvPr>
            <p:ph type="title"/>
          </p:nvPr>
        </p:nvSpPr>
        <p:spPr>
          <a:xfrm>
            <a:off x="990600" y="76769"/>
            <a:ext cx="8153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Overloaded = Operator Definition</a:t>
            </a:r>
            <a:endParaRPr/>
          </a:p>
        </p:txBody>
      </p:sp>
      <p:sp>
        <p:nvSpPr>
          <p:cNvPr id="795" name="Google Shape;795;p67"/>
          <p:cNvSpPr txBox="1">
            <a:spLocks noGrp="1"/>
          </p:cNvSpPr>
          <p:nvPr>
            <p:ph type="body" idx="1"/>
          </p:nvPr>
        </p:nvSpPr>
        <p:spPr>
          <a:xfrm>
            <a:off x="152400" y="1028700"/>
            <a:ext cx="8839200" cy="3086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StringClass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StringClass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::operator=(const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StringClass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rtSide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700" dirty="0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	if (this == &amp;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rtSide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)	// if right side same as left side</a:t>
            </a:r>
            <a:endParaRPr sz="2700" dirty="0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	   return *this;</a:t>
            </a:r>
            <a:endParaRPr sz="2700" dirty="0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	else {</a:t>
            </a:r>
            <a:endParaRPr sz="2700" dirty="0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	  capacity =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rtSide.length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700" dirty="0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	  length =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rtSide.length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700" dirty="0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5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delete[] this-&gt;a;</a:t>
            </a:r>
            <a:endParaRPr sz="2700" b="1" dirty="0">
              <a:solidFill>
                <a:srgbClr val="FF0000"/>
              </a:solidFill>
            </a:endParaRPr>
          </a:p>
          <a:p>
            <a:pPr lvl="0" indent="-450850">
              <a:spcBef>
                <a:spcPts val="0"/>
              </a:spcBef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altLang="zh-TW" sz="15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this-&gt;a</a:t>
            </a:r>
            <a:r>
              <a:rPr lang="en-US" sz="15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new char[capacity];</a:t>
            </a:r>
            <a:endParaRPr sz="2700" b="1" dirty="0">
              <a:solidFill>
                <a:srgbClr val="FF0000"/>
              </a:solidFill>
            </a:endParaRPr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	  for (int I = 0; I &lt; length; I++)</a:t>
            </a:r>
            <a:endParaRPr sz="2700" dirty="0"/>
          </a:p>
          <a:p>
            <a:pPr lvl="0" indent="-450850">
              <a:spcBef>
                <a:spcPts val="0"/>
              </a:spcBef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altLang="zh-TW" sz="15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this-&gt;a</a:t>
            </a:r>
            <a:r>
              <a:rPr lang="en-US" sz="15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[I] = </a:t>
            </a:r>
            <a:r>
              <a:rPr lang="en-US" sz="15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rtSide.a</a:t>
            </a:r>
            <a:r>
              <a:rPr lang="en-US" sz="15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[I];</a:t>
            </a:r>
            <a:endParaRPr sz="2700" dirty="0">
              <a:solidFill>
                <a:schemeClr val="tx1"/>
              </a:solidFill>
            </a:endParaRPr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	  return *this;</a:t>
            </a:r>
            <a:endParaRPr sz="2700" dirty="0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700" dirty="0"/>
          </a:p>
          <a:p>
            <a:pPr marL="45720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 Narrow"/>
              <a:buAutoNum type="arabicParenR"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 dirty="0"/>
          </a:p>
        </p:txBody>
      </p:sp>
      <p:sp>
        <p:nvSpPr>
          <p:cNvPr id="796" name="Google Shape;796;p67"/>
          <p:cNvSpPr/>
          <p:nvPr/>
        </p:nvSpPr>
        <p:spPr>
          <a:xfrm>
            <a:off x="5067300" y="2018932"/>
            <a:ext cx="3715871" cy="1028700"/>
          </a:xfrm>
          <a:prstGeom prst="wedgeRoundRectCallout">
            <a:avLst>
              <a:gd name="adj1" fmla="val -36614"/>
              <a:gd name="adj2" fmla="val -85161"/>
              <a:gd name="adj3" fmla="val 16667"/>
            </a:avLst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it mean?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6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798" name="Google Shape;798;p67"/>
          <p:cNvSpPr txBox="1"/>
          <p:nvPr/>
        </p:nvSpPr>
        <p:spPr>
          <a:xfrm>
            <a:off x="246797" y="4114800"/>
            <a:ext cx="85344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Shallow copy</a:t>
            </a:r>
            <a:endParaRPr sz="1300" dirty="0"/>
          </a:p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copies </a:t>
            </a:r>
            <a:r>
              <a:rPr lang="en-US" sz="19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member variable contents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</a:t>
            </a:r>
            <a:endParaRPr sz="1300" dirty="0"/>
          </a:p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assignment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9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constructors</a:t>
            </a:r>
            <a:endParaRPr sz="1300" dirty="0"/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copy</a:t>
            </a:r>
            <a:endParaRPr sz="1300" dirty="0"/>
          </a:p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dynamic memory involved</a:t>
            </a:r>
            <a:endParaRPr sz="1300" dirty="0"/>
          </a:p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dereference pointer variables </a:t>
            </a:r>
            <a:r>
              <a:rPr lang="en-US" sz="19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"get to" data for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copying</a:t>
            </a:r>
            <a:endParaRPr sz="1300" dirty="0"/>
          </a:p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your own assignment overload and copy constructor in this case!</a:t>
            </a:r>
            <a:endParaRPr sz="1300" dirty="0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405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Destructor</a:t>
            </a:r>
            <a:endParaRPr/>
          </a:p>
        </p:txBody>
      </p:sp>
      <p:sp>
        <p:nvSpPr>
          <p:cNvPr id="820" name="Google Shape;820;p7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Char char="•"/>
            </a:pPr>
            <a:r>
              <a:rPr lang="en-US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Dynamically-allocated variables → </a:t>
            </a:r>
            <a:r>
              <a:rPr lang="en-US" sz="2300"/>
              <a:t>Do not go away until "deleted"</a:t>
            </a:r>
            <a:endParaRPr sz="27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If pointers are </a:t>
            </a:r>
            <a:r>
              <a:rPr lang="en-US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private member data</a:t>
            </a:r>
            <a:endParaRPr sz="270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They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dynamically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allocate "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" data in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constructor</a:t>
            </a:r>
            <a:endParaRPr sz="250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Must have means to “</a:t>
            </a:r>
            <a:r>
              <a:rPr lang="en-US" sz="1900" b="1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deallocate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” when object is destroyed</a:t>
            </a:r>
            <a:endParaRPr sz="250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Answer: </a:t>
            </a:r>
            <a:r>
              <a:rPr lang="en-US" sz="2300" b="1">
                <a:latin typeface="Times New Roman"/>
                <a:ea typeface="Times New Roman"/>
                <a:cs typeface="Times New Roman"/>
                <a:sym typeface="Times New Roman"/>
              </a:rPr>
              <a:t>destructor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270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/>
              <a:t>Opposite of </a:t>
            </a:r>
            <a:r>
              <a:rPr lang="en-US" sz="1900" b="1"/>
              <a:t>constructor</a:t>
            </a:r>
            <a:endParaRPr sz="250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/>
              <a:t>Automatically called when object is </a:t>
            </a:r>
            <a:r>
              <a:rPr lang="en-US" sz="1900">
                <a:solidFill>
                  <a:srgbClr val="FF0000"/>
                </a:solidFill>
              </a:rPr>
              <a:t>out-of-scope.</a:t>
            </a:r>
            <a:endParaRPr sz="2500"/>
          </a:p>
          <a:p>
            <a:pPr marL="74295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Default to only remove ordinary variables but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b="1">
                <a:solidFill>
                  <a:srgbClr val="9999FE"/>
                </a:solidFill>
              </a:rPr>
              <a:t>not dynamic.</a:t>
            </a:r>
            <a:endParaRPr sz="2500"/>
          </a:p>
          <a:p>
            <a:pPr marL="3429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/>
              <a:t>Defined like constructor, just add ~</a:t>
            </a:r>
            <a:endParaRPr sz="2700"/>
          </a:p>
          <a:p>
            <a:pPr marL="36195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MyClass::~MyClass(){</a:t>
            </a:r>
            <a:br>
              <a:rPr lang="en-US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//Perform delete clean-up duties</a:t>
            </a:r>
            <a:br>
              <a:rPr lang="en-US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2700"/>
          </a:p>
          <a:p>
            <a:pPr marL="742950" lvl="1" indent="-279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/>
              <a:t>A destructor has </a:t>
            </a:r>
            <a:r>
              <a:rPr lang="en-US" sz="1900" b="1">
                <a:solidFill>
                  <a:srgbClr val="9999FE"/>
                </a:solidFill>
              </a:rPr>
              <a:t>no</a:t>
            </a:r>
            <a:r>
              <a:rPr lang="en-US" sz="1900"/>
              <a:t> parameters and thus, can have </a:t>
            </a:r>
            <a:r>
              <a:rPr lang="en-US" sz="1900" b="1">
                <a:solidFill>
                  <a:srgbClr val="9999FE"/>
                </a:solidFill>
              </a:rPr>
              <a:t>only</a:t>
            </a:r>
            <a:r>
              <a:rPr lang="en-US" sz="1900"/>
              <a:t> </a:t>
            </a:r>
            <a:r>
              <a:rPr lang="en-US" sz="1900" b="1">
                <a:solidFill>
                  <a:srgbClr val="9999FE"/>
                </a:solidFill>
              </a:rPr>
              <a:t>one</a:t>
            </a:r>
            <a:r>
              <a:rPr lang="en-US" sz="1900"/>
              <a:t> destructor; </a:t>
            </a:r>
            <a:endParaRPr sz="2500"/>
          </a:p>
          <a:p>
            <a:pPr marL="36195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1" name="Google Shape;821;p7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2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3886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PFArrayD::~PFArrayD( )</a:t>
            </a:r>
            <a:endParaRPr/>
          </a:p>
          <a:p>
            <a:pPr marL="514350" lvl="0" indent="-5143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delete [] a;</a:t>
            </a:r>
            <a:endParaRPr/>
          </a:p>
          <a:p>
            <a:pPr marL="514350" lvl="0" indent="-5143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AutoNum type="arabicParenR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5" name="Google Shape;835;p7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836" name="Google Shape;836;p72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Destructor Example</a:t>
            </a:r>
            <a:endParaRPr/>
          </a:p>
        </p:txBody>
      </p:sp>
      <p:sp>
        <p:nvSpPr>
          <p:cNvPr id="837" name="Google Shape;837;p72"/>
          <p:cNvSpPr txBox="1"/>
          <p:nvPr/>
        </p:nvSpPr>
        <p:spPr>
          <a:xfrm>
            <a:off x="0" y="3203361"/>
            <a:ext cx="5715000" cy="337074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…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1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testPFArrayD</a:t>
            </a: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}while ((ans == 'y') || (ans == 'Y'));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01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testPFArrayD</a:t>
            </a: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…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10" b="1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PFArrayD</a:t>
            </a: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1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temp(cap</a:t>
            </a: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((next &gt;= 0) &amp;&amp; (!temp.full( )))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temp.addElement(next);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cin &gt;&gt; next;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ct = temp.getNumberUsed( );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index &lt; ct; i++) cout &lt;&lt; temp[i] &lt;&lt; " ";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sz="1195"/>
          </a:p>
          <a:p>
            <a:pPr marL="514350" marR="0" lvl="0" indent="-5080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"/>
              <a:buFont typeface="Arial Narrow"/>
              <a:buAutoNum type="arabicParenR"/>
            </a:pPr>
            <a:r>
              <a:rPr lang="en-US" sz="101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// calling destructor of temp</a:t>
            </a:r>
            <a:endParaRPr sz="101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p72"/>
          <p:cNvSpPr/>
          <p:nvPr/>
        </p:nvSpPr>
        <p:spPr>
          <a:xfrm>
            <a:off x="5067300" y="4191000"/>
            <a:ext cx="3124200" cy="1262370"/>
          </a:xfrm>
          <a:prstGeom prst="wedgeRoundRectCallout">
            <a:avLst>
              <a:gd name="adj1" fmla="val -73247"/>
              <a:gd name="adj2" fmla="val 15519"/>
              <a:gd name="adj3" fmla="val 16667"/>
            </a:avLst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00" scaled="0"/>
          </a:gradFill>
          <a:ln w="9525" cap="flat" cmpd="sng">
            <a:solidFill>
              <a:srgbClr val="FCC85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no </a:t>
            </a:r>
            <a:r>
              <a:rPr lang="en-US" sz="2800" dirty="0">
                <a:solidFill>
                  <a:schemeClr val="dk1"/>
                </a:solidFill>
              </a:rPr>
              <a:t>our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own destructor?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72"/>
          <p:cNvSpPr/>
          <p:nvPr/>
        </p:nvSpPr>
        <p:spPr>
          <a:xfrm>
            <a:off x="5715000" y="5507308"/>
            <a:ext cx="2362200" cy="10668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leak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72"/>
          <p:cNvSpPr/>
          <p:nvPr/>
        </p:nvSpPr>
        <p:spPr>
          <a:xfrm>
            <a:off x="4495800" y="1219200"/>
            <a:ext cx="4648200" cy="2893100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PFArrayD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PFArrayD( 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PFArrayD(int capacityValue);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PFArrayD(const PFArrayD&amp; pfaObject);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~PFArrayD( 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*a; //for an array of doubles.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capacity;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used;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Copy Constructors</a:t>
            </a:r>
            <a:endParaRPr/>
          </a:p>
        </p:txBody>
      </p:sp>
      <p:sp>
        <p:nvSpPr>
          <p:cNvPr id="856" name="Google Shape;856;p7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A copy constructor: </a:t>
            </a:r>
            <a:r>
              <a:rPr lang="en-US" sz="2400" dirty="0">
                <a:solidFill>
                  <a:srgbClr val="FF0000"/>
                </a:solidFill>
              </a:rPr>
              <a:t>one parameter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9999FE"/>
                </a:solidFill>
              </a:rPr>
              <a:t>same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9999FE"/>
                </a:solidFill>
              </a:rPr>
              <a:t>type</a:t>
            </a:r>
            <a:r>
              <a:rPr lang="en-US" sz="2400" dirty="0"/>
              <a:t> as the class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Parameter </a:t>
            </a:r>
            <a:r>
              <a:rPr lang="en-US" sz="2000" dirty="0">
                <a:solidFill>
                  <a:srgbClr val="FF0000"/>
                </a:solidFill>
              </a:rPr>
              <a:t>must be a call-by-reference </a:t>
            </a:r>
            <a:r>
              <a:rPr lang="en-US" sz="2000" b="1" dirty="0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dirty="0"/>
              <a:t> parameter.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Defined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used</a:t>
            </a:r>
            <a:r>
              <a:rPr lang="en-US" sz="2000" dirty="0"/>
              <a:t> just like any other constructor.</a:t>
            </a:r>
            <a:endParaRPr sz="2000" dirty="0"/>
          </a:p>
          <a:p>
            <a:pPr marL="36195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Automatically called when:</a:t>
            </a:r>
            <a:endParaRPr dirty="0"/>
          </a:p>
          <a:p>
            <a:pPr marL="850900" lvl="1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Class object </a:t>
            </a:r>
            <a:r>
              <a:rPr lang="en-US" sz="2000" dirty="0">
                <a:solidFill>
                  <a:srgbClr val="FF0000"/>
                </a:solidFill>
              </a:rPr>
              <a:t>declared and initialized to </a:t>
            </a:r>
            <a:r>
              <a:rPr lang="en-US" sz="2000" dirty="0"/>
              <a:t>other object</a:t>
            </a:r>
            <a:endParaRPr dirty="0"/>
          </a:p>
          <a:p>
            <a:pPr marL="850900" lvl="1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When a </a:t>
            </a:r>
            <a:r>
              <a:rPr lang="en-US" sz="2000" dirty="0">
                <a:solidFill>
                  <a:srgbClr val="FF0000"/>
                </a:solidFill>
              </a:rPr>
              <a:t>function returns </a:t>
            </a:r>
            <a:r>
              <a:rPr lang="en-US" sz="2000" dirty="0"/>
              <a:t>class type object</a:t>
            </a:r>
            <a:endParaRPr dirty="0"/>
          </a:p>
          <a:p>
            <a:pPr marL="850900" lvl="1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When a class is passed in a function based on </a:t>
            </a:r>
            <a:r>
              <a:rPr lang="en-US" sz="2000" b="1" dirty="0"/>
              <a:t>call-by-value</a:t>
            </a:r>
            <a:r>
              <a:rPr lang="en-US" sz="2000" dirty="0"/>
              <a:t> parameter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3450" lvl="1" indent="-53340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Requires "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temporary copy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" of object</a:t>
            </a:r>
            <a:endParaRPr dirty="0"/>
          </a:p>
          <a:p>
            <a:pPr marL="361950" lvl="0" indent="-361950" algn="l" rtl="0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Default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copy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constructor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", performs member-wise copy</a:t>
            </a:r>
            <a:endParaRPr dirty="0"/>
          </a:p>
          <a:p>
            <a:pPr marL="361950" lvl="0" indent="-361950" algn="l" rtl="0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Classes have data members of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write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own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copy constructor!</a:t>
            </a:r>
            <a:endParaRPr dirty="0"/>
          </a:p>
        </p:txBody>
      </p:sp>
      <p:sp>
        <p:nvSpPr>
          <p:cNvPr id="857" name="Google Shape;857;p7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5"/>
          <p:cNvSpPr txBox="1">
            <a:spLocks noGrp="1"/>
          </p:cNvSpPr>
          <p:nvPr>
            <p:ph type="title"/>
          </p:nvPr>
        </p:nvSpPr>
        <p:spPr>
          <a:xfrm>
            <a:off x="1066800" y="-786"/>
            <a:ext cx="8077200" cy="106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Example of Copy Constructor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Google Shape;863;p7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864" name="Google Shape;864;p75"/>
          <p:cNvSpPr txBox="1"/>
          <p:nvPr/>
        </p:nvSpPr>
        <p:spPr>
          <a:xfrm>
            <a:off x="253052" y="1219200"/>
            <a:ext cx="8637896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PFArrayD </a:t>
            </a:r>
            <a:r>
              <a:rPr lang="en-US" sz="1800" b="1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(20);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 int i = 0; i &lt; 20; i++)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b.addElement(i);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PFArrayD temp(</a:t>
            </a:r>
            <a:r>
              <a:rPr lang="en-US" sz="1800" b="1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//Initialized by the copy constructor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PFArrayD::PFArrayD(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PFArrayD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 pfaObject) 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:capacity(pfaObject.getCapacity( )),  	used(pfaObject.getNumberUsed( )){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double[capacity];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=0; i &lt; used; i++)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[i] = pfaObject.a[i];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65" name="Google Shape;865;p75"/>
          <p:cNvSpPr/>
          <p:nvPr/>
        </p:nvSpPr>
        <p:spPr>
          <a:xfrm>
            <a:off x="1676400" y="4666966"/>
            <a:ext cx="6934200" cy="590834"/>
          </a:xfrm>
          <a:prstGeom prst="wedgeRoundRectCallout">
            <a:avLst>
              <a:gd name="adj1" fmla="val -21580"/>
              <a:gd name="adj2" fmla="val -83504"/>
              <a:gd name="adj3" fmla="val 16667"/>
            </a:avLst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not </a:t>
            </a: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a= pfaObject.a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instead?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9"/>
          <p:cNvSpPr txBox="1">
            <a:spLocks noGrp="1"/>
          </p:cNvSpPr>
          <p:nvPr>
            <p:ph type="title"/>
          </p:nvPr>
        </p:nvSpPr>
        <p:spPr>
          <a:xfrm>
            <a:off x="990600" y="38134"/>
            <a:ext cx="8128262" cy="102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Default Copy Constructor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3" name="Google Shape;893;p7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It simply copies the contents of member variables, namely</a:t>
            </a:r>
            <a:endParaRPr sz="270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“sample” is copied to the </a:t>
            </a:r>
            <a:r>
              <a:rPr lang="en-US" sz="1900" b="1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variable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“parameter”, so </a:t>
            </a:r>
            <a:endParaRPr sz="250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parameter.a = sample.a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Google Shape;894;p79"/>
          <p:cNvSpPr/>
          <p:nvPr/>
        </p:nvSpPr>
        <p:spPr>
          <a:xfrm>
            <a:off x="4800600" y="2057400"/>
            <a:ext cx="3962400" cy="1219200"/>
          </a:xfrm>
          <a:prstGeom prst="wedgeRoundRectCallout">
            <a:avLst>
              <a:gd name="adj1" fmla="val -64269"/>
              <a:gd name="adj2" fmla="val -47963"/>
              <a:gd name="adj3" fmla="val 16667"/>
            </a:avLst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wrong with “copy to </a:t>
            </a: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variable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5" name="Google Shape;895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247866"/>
            <a:ext cx="3658950" cy="140973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896" name="Google Shape;896;p7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pic>
        <p:nvPicPr>
          <p:cNvPr id="897" name="Google Shape;897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0200" y="3886200"/>
            <a:ext cx="2687077" cy="1145134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898" name="Google Shape;898;p79"/>
          <p:cNvSpPr txBox="1"/>
          <p:nvPr/>
        </p:nvSpPr>
        <p:spPr>
          <a:xfrm>
            <a:off x="304800" y="3657600"/>
            <a:ext cx="72390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 delete the array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PFArrayD::~PFArrayD( )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delete [] a;</a:t>
            </a:r>
            <a:endParaRPr/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[] 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”=&gt;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[] parameter.a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8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327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Our Copy Constructor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Google Shape;904;p80"/>
          <p:cNvSpPr txBox="1">
            <a:spLocks noGrp="1"/>
          </p:cNvSpPr>
          <p:nvPr>
            <p:ph type="body" idx="1"/>
          </p:nvPr>
        </p:nvSpPr>
        <p:spPr>
          <a:xfrm>
            <a:off x="263857" y="1251591"/>
            <a:ext cx="88392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Changes made to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parameter.a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no effect on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argument sample →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destructor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deletes a different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dynamic array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Similarly, a function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 value of a class type needs your own “copy constructor”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5" name="Google Shape;905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4217" y="2489824"/>
            <a:ext cx="3321600" cy="1409734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8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907" name="Google Shape;907;p80"/>
          <p:cNvSpPr txBox="1"/>
          <p:nvPr/>
        </p:nvSpPr>
        <p:spPr>
          <a:xfrm>
            <a:off x="263857" y="2848420"/>
            <a:ext cx="8534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PFArrayD </a:t>
            </a:r>
            <a:r>
              <a:rPr lang="en-US" sz="2000" b="1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(20);</a:t>
            </a:r>
            <a:endParaRPr/>
          </a:p>
          <a:p>
            <a:pPr marL="514350" marR="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 int i = 0; i &lt; 20; i++)</a:t>
            </a:r>
            <a:endParaRPr/>
          </a:p>
          <a:p>
            <a:pPr marL="514350" marR="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b.addElement(i);</a:t>
            </a:r>
            <a:endParaRPr/>
          </a:p>
          <a:p>
            <a:pPr marL="514350" marR="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PFArrayD temp(</a:t>
            </a:r>
            <a:r>
              <a:rPr lang="en-US" sz="2000" b="1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b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Initialized by the copy constructor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1C13BE-AC59-4EED-87CB-77BB19249A3A}"/>
              </a:ext>
            </a:extLst>
          </p:cNvPr>
          <p:cNvSpPr/>
          <p:nvPr/>
        </p:nvSpPr>
        <p:spPr>
          <a:xfrm>
            <a:off x="263857" y="4695698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initialized so that its array member variable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different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array member variable of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 that is made to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no effect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2"/>
          <p:cNvSpPr txBox="1">
            <a:spLocks noGrp="1"/>
          </p:cNvSpPr>
          <p:nvPr>
            <p:ph type="title"/>
          </p:nvPr>
        </p:nvSpPr>
        <p:spPr>
          <a:xfrm>
            <a:off x="1066800" y="18068"/>
            <a:ext cx="8059918" cy="104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Why Use Copy Constructor for 2 &amp; 3?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2" name="Google Shape;922;p8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839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2000" b="1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showPFArrayD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(PFArrayD parameter)</a:t>
            </a:r>
            <a:endParaRPr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cout &lt;&lt; "The first value is: "</a:t>
            </a:r>
            <a:endParaRPr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&lt;&lt; parameter[0] &lt;&lt; endl;</a:t>
            </a:r>
            <a:endParaRPr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Main() { …</a:t>
            </a:r>
            <a:endParaRPr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PFArrayD sample(1);</a:t>
            </a:r>
            <a:endParaRPr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sample.addElement(5.5);</a:t>
            </a:r>
            <a:endParaRPr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2000" b="1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showPFArrayD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(sample);</a:t>
            </a:r>
            <a:endParaRPr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cout &lt;&lt; "After call: " &lt;&lt; sample[0] &lt;&lt; endl;</a:t>
            </a:r>
            <a:endParaRPr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arenR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…}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3" name="Google Shape;923;p82"/>
          <p:cNvSpPr/>
          <p:nvPr/>
        </p:nvSpPr>
        <p:spPr>
          <a:xfrm>
            <a:off x="5257800" y="2595151"/>
            <a:ext cx="3276600" cy="1600200"/>
          </a:xfrm>
          <a:prstGeom prst="wedgeRoundRectCallout">
            <a:avLst>
              <a:gd name="adj1" fmla="val -37941"/>
              <a:gd name="adj2" fmla="val 81657"/>
              <a:gd name="adj3" fmla="val 16667"/>
            </a:avLst>
          </a:prstGeom>
          <a:gradFill>
            <a:gsLst>
              <a:gs pos="0">
                <a:srgbClr val="0000C3"/>
              </a:gs>
              <a:gs pos="80000">
                <a:srgbClr val="0000FF"/>
              </a:gs>
              <a:gs pos="100000">
                <a:srgbClr val="0000FF"/>
              </a:gs>
            </a:gsLst>
            <a:lin ang="16200000" scaled="0"/>
          </a:gra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output will be?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82"/>
          <p:cNvSpPr/>
          <p:nvPr/>
        </p:nvSpPr>
        <p:spPr>
          <a:xfrm>
            <a:off x="5257800" y="2595151"/>
            <a:ext cx="3276600" cy="1600200"/>
          </a:xfrm>
          <a:prstGeom prst="wedgeRoundRectCallout">
            <a:avLst>
              <a:gd name="adj1" fmla="val -96389"/>
              <a:gd name="adj2" fmla="val -34961"/>
              <a:gd name="adj3" fmla="val 16667"/>
            </a:avLst>
          </a:prstGeom>
          <a:gradFill>
            <a:gsLst>
              <a:gs pos="0">
                <a:srgbClr val="0000C3"/>
              </a:gs>
              <a:gs pos="80000">
                <a:srgbClr val="0000FF"/>
              </a:gs>
              <a:gs pos="100000">
                <a:srgbClr val="0000FF"/>
              </a:gs>
            </a:gsLst>
            <a:lin ang="16200000" scaled="0"/>
          </a:gra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output will be if use default copy constructor?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8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Pointer Introduction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Pointer definition: </a:t>
            </a:r>
            <a:endParaRPr sz="2700"/>
          </a:p>
          <a:p>
            <a:pPr marL="742950" lvl="1" indent="-279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address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of a variable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Recall: memory divided</a:t>
            </a:r>
            <a:endParaRPr sz="2700"/>
          </a:p>
          <a:p>
            <a:pPr marL="742950" lvl="1" indent="-279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Numbered memory locations</a:t>
            </a:r>
            <a:endParaRPr sz="2500"/>
          </a:p>
          <a:p>
            <a:pPr marL="742950" lvl="1" indent="-279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Addresses used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name for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You’ve used pointers already!</a:t>
            </a:r>
            <a:endParaRPr sz="2700"/>
          </a:p>
          <a:p>
            <a:pPr marL="74295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Call-by-reference parameters: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Address of actual argument was passed</a:t>
            </a:r>
            <a:endParaRPr sz="1700"/>
          </a:p>
          <a:p>
            <a:pPr marL="342900" lvl="0" indent="-3365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Pointers are "</a:t>
            </a:r>
            <a:r>
              <a:rPr lang="en-US" sz="2300">
                <a:solidFill>
                  <a:srgbClr val="FF0000"/>
                </a:solidFill>
              </a:rPr>
              <a:t>typed</a:t>
            </a:r>
            <a:r>
              <a:rPr lang="en-US" sz="2300"/>
              <a:t>“, like an array for computer to know its size</a:t>
            </a:r>
            <a:endParaRPr sz="2700"/>
          </a:p>
          <a:p>
            <a:pPr marL="742950" lvl="1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/>
              <a:t>Can store pointer </a:t>
            </a:r>
            <a:r>
              <a:rPr lang="en-US" sz="1900">
                <a:solidFill>
                  <a:srgbClr val="FF0000"/>
                </a:solidFill>
              </a:rPr>
              <a:t>in variable</a:t>
            </a:r>
            <a:endParaRPr sz="250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/>
              <a:t>Not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900"/>
              <a:t>,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900"/>
              <a:t>, etc. </a:t>
            </a:r>
            <a:r>
              <a:rPr lang="en-US" sz="1700">
                <a:solidFill>
                  <a:srgbClr val="FF0000"/>
                </a:solidFill>
              </a:rPr>
              <a:t>Instead: </a:t>
            </a:r>
            <a:r>
              <a:rPr lang="en-US" sz="1700"/>
              <a:t>A </a:t>
            </a:r>
            <a:r>
              <a:rPr lang="en-US" sz="1700">
                <a:solidFill>
                  <a:srgbClr val="FF0000"/>
                </a:solidFill>
              </a:rPr>
              <a:t>POINTER</a:t>
            </a:r>
            <a:r>
              <a:rPr lang="en-US" sz="1700"/>
              <a:t> to int, double, etc.!</a:t>
            </a:r>
            <a:endParaRPr sz="2500"/>
          </a:p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/>
              <a:t>Example: </a:t>
            </a:r>
            <a:endParaRPr sz="1900"/>
          </a:p>
          <a:p>
            <a:pPr marL="571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double *p; // </a:t>
            </a: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pointer to double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79400" algn="l" rtl="0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/>
              <a:t>"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/>
              <a:t>" </a:t>
            </a:r>
            <a:r>
              <a:rPr lang="en-US" sz="1700">
                <a:solidFill>
                  <a:srgbClr val="FF0000"/>
                </a:solidFill>
              </a:rPr>
              <a:t>must be before </a:t>
            </a:r>
            <a:r>
              <a:rPr lang="en-US" sz="1700"/>
              <a:t>each variable to produce </a:t>
            </a:r>
            <a:r>
              <a:rPr lang="en-US" sz="1700">
                <a:solidFill>
                  <a:srgbClr val="FF0000"/>
                </a:solidFill>
              </a:rPr>
              <a:t>"pointer to" </a:t>
            </a:r>
            <a:r>
              <a:rPr lang="en-US" sz="1700"/>
              <a:t>that type</a:t>
            </a:r>
            <a:endParaRPr sz="2500"/>
          </a:p>
          <a:p>
            <a:pPr marL="457200" lvl="1" indent="0" algn="l" rtl="0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int *p1, *p2, v1, v2; // p1, p2 are int pointer </a:t>
            </a:r>
            <a:endParaRPr sz="2500"/>
          </a:p>
          <a:p>
            <a:pPr marL="457200" lvl="1" indent="0" algn="l" rtl="0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                   // and v1 and v2 are int variables</a:t>
            </a:r>
            <a:endParaRPr sz="1700"/>
          </a:p>
          <a:p>
            <a:pPr marL="742950" lvl="1" indent="-171450" algn="l" rtl="0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3"/>
          <p:cNvSpPr txBox="1">
            <a:spLocks noGrp="1"/>
          </p:cNvSpPr>
          <p:nvPr>
            <p:ph type="title"/>
          </p:nvPr>
        </p:nvSpPr>
        <p:spPr>
          <a:xfrm>
            <a:off x="990600" y="1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use default copy constructor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1" name="Google Shape;931;p8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the function call,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showPFArrayD(),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ends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destructor of “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” is called to return the memory</a:t>
            </a:r>
            <a:endParaRPr/>
          </a:p>
          <a:p>
            <a:pPr marL="51435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PFArrayD::~PFArrayD( )</a:t>
            </a:r>
            <a:endParaRPr/>
          </a:p>
          <a:p>
            <a:pPr marL="51435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delete [] a;</a:t>
            </a:r>
            <a:endParaRPr/>
          </a:p>
          <a:p>
            <a:pPr marL="51435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arenR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delete [] 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”=&gt;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delete [] parameter.a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</p:txBody>
      </p:sp>
      <p:pic>
        <p:nvPicPr>
          <p:cNvPr id="932" name="Google Shape;932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886200"/>
            <a:ext cx="2687077" cy="1145134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933" name="Google Shape;933;p8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6777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Big Three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8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ourier New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Big three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copy constructor, </a:t>
            </a:r>
            <a:b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= assignment operator, </a:t>
            </a:r>
            <a:b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the destructor</a:t>
            </a:r>
            <a:b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While using any of them, you need all </a:t>
            </a:r>
            <a:r>
              <a:rPr lang="en-US" sz="24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742950" lvl="1" indent="-28575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Char char="•"/>
            </a:pP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class uses pointers and the new operator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, must define your own </a:t>
            </a:r>
            <a:r>
              <a:rPr lang="en-US" sz="22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THREE</a:t>
            </a:r>
            <a:endParaRPr sz="2200" b="1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CopyConstructible</a:t>
            </a:r>
            <a:endParaRPr sz="2200" dirty="0">
              <a:solidFill>
                <a:srgbClr val="000000"/>
              </a:solidFill>
            </a:endParaRPr>
          </a:p>
        </p:txBody>
      </p:sp>
      <p:sp>
        <p:nvSpPr>
          <p:cNvPr id="940" name="Google Shape;940;p8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207782bd60_0_2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679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STL 容器容納的類別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Google Shape;946;g1207782bd60_0_2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std::vector&lt;A&gt;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A 需要具備公開有效的：</a:t>
            </a:r>
            <a:endParaRPr sz="2400">
              <a:solidFill>
                <a:srgbClr val="000000"/>
              </a:solidFill>
            </a:endParaRPr>
          </a:p>
          <a:p>
            <a:pPr marL="74295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預設建構子(Default constructor)</a:t>
            </a:r>
            <a:endParaRPr sz="2400">
              <a:solidFill>
                <a:srgbClr val="000000"/>
              </a:solidFill>
            </a:endParaRPr>
          </a:p>
          <a:p>
            <a:pPr marL="74295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複製建構子(Copy constructor)</a:t>
            </a:r>
            <a:endParaRPr sz="2400">
              <a:solidFill>
                <a:srgbClr val="000000"/>
              </a:solidFill>
            </a:endParaRPr>
          </a:p>
          <a:p>
            <a:pPr marL="74295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賦值運算子(operator=)</a:t>
            </a:r>
            <a:endParaRPr sz="2400">
              <a:solidFill>
                <a:srgbClr val="000000"/>
              </a:solidFill>
            </a:endParaRPr>
          </a:p>
          <a:p>
            <a:pPr marL="74295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解構子(Destructor)</a:t>
            </a:r>
            <a:endParaRPr sz="2400">
              <a:solidFill>
                <a:srgbClr val="00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std::vector&lt;A*&gt;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47" name="Google Shape;947;g1207782bd60_0_2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5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1</a:t>
            </a:r>
            <a:endParaRPr/>
          </a:p>
        </p:txBody>
      </p:sp>
      <p:sp>
        <p:nvSpPr>
          <p:cNvPr id="954" name="Google Shape;954;p8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Pointer is memory address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Provides indirect reference to variable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Dynamic variables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Created and destroyed while program runs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Freestore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Memory storage for dynamic variables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Dynamically allocated arrays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Size determined as program runs</a:t>
            </a:r>
            <a:endParaRPr/>
          </a:p>
        </p:txBody>
      </p:sp>
      <p:sp>
        <p:nvSpPr>
          <p:cNvPr id="955" name="Google Shape;955;p8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8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2</a:t>
            </a:r>
            <a:endParaRPr/>
          </a:p>
        </p:txBody>
      </p:sp>
      <p:sp>
        <p:nvSpPr>
          <p:cNvPr id="962" name="Google Shape;962;p8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 destructor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Special member function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Automatically destroys objects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Copy constructor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Single argument member function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Called automatically when temp copy needed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Assignment operator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Must be overloaded as member function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Returns reference for chaining</a:t>
            </a:r>
            <a:endParaRPr/>
          </a:p>
        </p:txBody>
      </p:sp>
      <p:sp>
        <p:nvSpPr>
          <p:cNvPr id="963" name="Google Shape;963;p8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Addresses and Numbers</a:t>
            </a:r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Pointer is an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and address is a </a:t>
            </a:r>
            <a:r>
              <a:rPr lang="en-US" sz="2400" dirty="0"/>
              <a:t>64 bit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64bit machine.</a:t>
            </a:r>
            <a:endParaRPr dirty="0">
              <a:solidFill>
                <a:srgbClr val="00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Pointer is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an int!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C++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forces pointers to be used as addresses</a:t>
            </a:r>
            <a:endParaRPr dirty="0"/>
          </a:p>
          <a:p>
            <a:pPr marL="1143000" lvl="2" indent="-228600">
              <a:lnSpc>
                <a:spcPct val="133333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be used as numbers, even though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"is</a:t>
            </a:r>
            <a:r>
              <a:rPr lang="en-US" altLang="zh-TW" sz="1800" dirty="0">
                <a:solidFill>
                  <a:srgbClr val="FF0000"/>
                </a:solidFill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number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Terminology: </a:t>
            </a:r>
            <a:r>
              <a:rPr lang="en-US" sz="2400" dirty="0">
                <a:solidFill>
                  <a:srgbClr val="FF0000"/>
                </a:solidFill>
              </a:rPr>
              <a:t>pointing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</a:rPr>
              <a:t>point to </a:t>
            </a:r>
            <a:r>
              <a:rPr lang="en-US" sz="2400" dirty="0">
                <a:solidFill>
                  <a:srgbClr val="000000"/>
                </a:solidFill>
              </a:rPr>
              <a:t>instead of address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Talk of "</a:t>
            </a:r>
            <a:r>
              <a:rPr lang="en-US" sz="2000" dirty="0">
                <a:solidFill>
                  <a:srgbClr val="FF0000"/>
                </a:solidFill>
              </a:rPr>
              <a:t>pointing</a:t>
            </a:r>
            <a:r>
              <a:rPr lang="en-US" sz="2000" dirty="0">
                <a:solidFill>
                  <a:srgbClr val="000000"/>
                </a:solidFill>
              </a:rPr>
              <a:t>", not "addresses"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Pointer variable "</a:t>
            </a:r>
            <a:r>
              <a:rPr lang="en-US" sz="2000" dirty="0">
                <a:solidFill>
                  <a:srgbClr val="FF0000"/>
                </a:solidFill>
              </a:rPr>
              <a:t>points to</a:t>
            </a:r>
            <a:r>
              <a:rPr lang="en-US" sz="2000" dirty="0">
                <a:solidFill>
                  <a:srgbClr val="000000"/>
                </a:solidFill>
              </a:rPr>
              <a:t>" ordinary variable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Leave "</a:t>
            </a:r>
            <a:r>
              <a:rPr lang="en-US" sz="2000" dirty="0">
                <a:solidFill>
                  <a:srgbClr val="FF0000"/>
                </a:solidFill>
              </a:rPr>
              <a:t>address</a:t>
            </a:r>
            <a:r>
              <a:rPr lang="en-US" sz="2000" dirty="0">
                <a:solidFill>
                  <a:srgbClr val="000000"/>
                </a:solidFill>
              </a:rPr>
              <a:t>" talk out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Makes visualization clearer: </a:t>
            </a:r>
            <a:r>
              <a:rPr lang="en-US" sz="2000" dirty="0">
                <a:solidFill>
                  <a:srgbClr val="000000"/>
                </a:solidFill>
              </a:rPr>
              <a:t>"</a:t>
            </a:r>
            <a:r>
              <a:rPr lang="en-US" sz="2000" dirty="0">
                <a:solidFill>
                  <a:srgbClr val="FF0000"/>
                </a:solidFill>
              </a:rPr>
              <a:t>See</a:t>
            </a:r>
            <a:r>
              <a:rPr lang="en-US" sz="2000" dirty="0">
                <a:solidFill>
                  <a:srgbClr val="000000"/>
                </a:solidFill>
              </a:rPr>
              <a:t>" memory references</a:t>
            </a:r>
            <a:endParaRPr dirty="0"/>
          </a:p>
        </p:txBody>
      </p:sp>
      <p:sp>
        <p:nvSpPr>
          <p:cNvPr id="187" name="Google Shape;187;p1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Pointing to …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Char char="•"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int *p1, *p2, v1, v2;</a:t>
            </a:r>
            <a:b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p1 = &amp;v1; // read like "p1 equals address of v1"</a:t>
            </a:r>
            <a:endParaRPr sz="2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           // or "p1 points to v1“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Sets pointer variable p1 to "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variable v1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Operator,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&amp;,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determines "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of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" variable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SzPts val="2000"/>
            </a:pPr>
            <a:r>
              <a:rPr lang="en-US" altLang="zh-TW" sz="1900" dirty="0"/>
              <a:t>Also used to specify </a:t>
            </a:r>
            <a:r>
              <a:rPr lang="en-US" altLang="zh-TW" sz="1900" dirty="0">
                <a:solidFill>
                  <a:srgbClr val="FF0000"/>
                </a:solidFill>
              </a:rPr>
              <a:t>call-by-reference</a:t>
            </a:r>
            <a:r>
              <a:rPr lang="en-US" altLang="zh-TW" sz="1900" dirty="0"/>
              <a:t> parameter because it passes </a:t>
            </a:r>
            <a:r>
              <a:rPr lang="en-US" altLang="zh-TW" sz="1900" dirty="0">
                <a:solidFill>
                  <a:srgbClr val="FF0000"/>
                </a:solidFill>
              </a:rPr>
              <a:t>"address of"</a:t>
            </a:r>
            <a:r>
              <a:rPr lang="en-US" altLang="zh-TW" sz="1900" dirty="0"/>
              <a:t> the actual argument.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SzPts val="2000"/>
            </a:pPr>
            <a:r>
              <a:rPr lang="en-US" altLang="zh-TW" sz="1900" dirty="0"/>
              <a:t>Both uses are </a:t>
            </a:r>
            <a:r>
              <a:rPr lang="en-US" altLang="zh-TW" sz="1900" dirty="0">
                <a:solidFill>
                  <a:srgbClr val="FF0000"/>
                </a:solidFill>
              </a:rPr>
              <a:t>closely related</a:t>
            </a:r>
            <a:endParaRPr sz="1900" dirty="0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/>
              <a:t>Two ways to see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-US" sz="2200" dirty="0"/>
              <a:t>’s value</a:t>
            </a:r>
            <a:endParaRPr sz="2600" dirty="0"/>
          </a:p>
          <a:p>
            <a:pPr marL="74295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Variable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-US" sz="1800" dirty="0"/>
              <a:t> itself: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&lt;&lt; v1;</a:t>
            </a:r>
            <a:endParaRPr sz="2400" dirty="0"/>
          </a:p>
          <a:p>
            <a:pPr marL="74295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Via pointer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800" dirty="0"/>
              <a:t>: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&lt;&lt; *p1;</a:t>
            </a:r>
            <a:endParaRPr sz="2400" dirty="0"/>
          </a:p>
          <a:p>
            <a:pPr marL="342900" lvl="0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Dereference operator</a:t>
            </a:r>
            <a:r>
              <a:rPr lang="en-US" sz="2200" dirty="0"/>
              <a:t>,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2600" dirty="0"/>
          </a:p>
          <a:p>
            <a:pPr marL="74295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Pointer variable "</a:t>
            </a:r>
            <a:r>
              <a:rPr lang="en-US" sz="1800" dirty="0" err="1">
                <a:solidFill>
                  <a:srgbClr val="FF0000"/>
                </a:solidFill>
              </a:rPr>
              <a:t>derereferenced</a:t>
            </a:r>
            <a:r>
              <a:rPr lang="en-US" sz="1800" dirty="0"/>
              <a:t>"</a:t>
            </a:r>
            <a:endParaRPr sz="2400" dirty="0"/>
          </a:p>
          <a:p>
            <a:pPr marL="74295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Means: </a:t>
            </a:r>
            <a:r>
              <a:rPr lang="en-US" sz="1800" dirty="0">
                <a:solidFill>
                  <a:srgbClr val="FF0000"/>
                </a:solidFill>
              </a:rPr>
              <a:t>"Get data that p1 points to"</a:t>
            </a:r>
            <a:endParaRPr sz="24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5785630" y="3543066"/>
            <a:ext cx="460382" cy="830997"/>
            <a:chOff x="876300" y="2787134"/>
            <a:chExt cx="460382" cy="830997"/>
          </a:xfrm>
        </p:grpSpPr>
        <p:sp>
          <p:nvSpPr>
            <p:cNvPr id="205" name="Google Shape;205;p15"/>
            <p:cNvSpPr/>
            <p:nvPr/>
          </p:nvSpPr>
          <p:spPr>
            <a:xfrm>
              <a:off x="876300" y="3124200"/>
              <a:ext cx="381000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876300" y="278713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897523" y="3156466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5"/>
          <p:cNvGrpSpPr/>
          <p:nvPr/>
        </p:nvGrpSpPr>
        <p:grpSpPr>
          <a:xfrm>
            <a:off x="6246012" y="3543066"/>
            <a:ext cx="460382" cy="830997"/>
            <a:chOff x="876300" y="2787134"/>
            <a:chExt cx="460382" cy="830997"/>
          </a:xfrm>
        </p:grpSpPr>
        <p:sp>
          <p:nvSpPr>
            <p:cNvPr id="209" name="Google Shape;209;p15"/>
            <p:cNvSpPr/>
            <p:nvPr/>
          </p:nvSpPr>
          <p:spPr>
            <a:xfrm>
              <a:off x="876300" y="3124200"/>
              <a:ext cx="381000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876300" y="278713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897523" y="3156466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5"/>
          <p:cNvGrpSpPr/>
          <p:nvPr/>
        </p:nvGrpSpPr>
        <p:grpSpPr>
          <a:xfrm>
            <a:off x="6691609" y="3545162"/>
            <a:ext cx="460382" cy="801111"/>
            <a:chOff x="3548418" y="2771001"/>
            <a:chExt cx="460382" cy="801111"/>
          </a:xfrm>
        </p:grpSpPr>
        <p:sp>
          <p:nvSpPr>
            <p:cNvPr id="213" name="Google Shape;213;p15"/>
            <p:cNvSpPr/>
            <p:nvPr/>
          </p:nvSpPr>
          <p:spPr>
            <a:xfrm>
              <a:off x="3581400" y="3108067"/>
              <a:ext cx="381000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548418" y="2771001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610104" y="3110447"/>
              <a:ext cx="3209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7137206" y="3543066"/>
            <a:ext cx="460382" cy="801111"/>
            <a:chOff x="3548418" y="2771001"/>
            <a:chExt cx="460382" cy="801111"/>
          </a:xfrm>
        </p:grpSpPr>
        <p:sp>
          <p:nvSpPr>
            <p:cNvPr id="217" name="Google Shape;217;p15"/>
            <p:cNvSpPr/>
            <p:nvPr/>
          </p:nvSpPr>
          <p:spPr>
            <a:xfrm>
              <a:off x="3581400" y="3108067"/>
              <a:ext cx="381000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548418" y="2771001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610104" y="3110447"/>
              <a:ext cx="3209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15"/>
          <p:cNvGrpSpPr/>
          <p:nvPr/>
        </p:nvGrpSpPr>
        <p:grpSpPr>
          <a:xfrm>
            <a:off x="5785630" y="4358304"/>
            <a:ext cx="460382" cy="718066"/>
            <a:chOff x="876300" y="2787134"/>
            <a:chExt cx="460382" cy="718066"/>
          </a:xfrm>
        </p:grpSpPr>
        <p:sp>
          <p:nvSpPr>
            <p:cNvPr id="221" name="Google Shape;221;p15"/>
            <p:cNvSpPr/>
            <p:nvPr/>
          </p:nvSpPr>
          <p:spPr>
            <a:xfrm>
              <a:off x="876300" y="3124200"/>
              <a:ext cx="381000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876300" y="278713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5"/>
          <p:cNvGrpSpPr/>
          <p:nvPr/>
        </p:nvGrpSpPr>
        <p:grpSpPr>
          <a:xfrm>
            <a:off x="6699887" y="4350247"/>
            <a:ext cx="460382" cy="718066"/>
            <a:chOff x="3548418" y="2771001"/>
            <a:chExt cx="460382" cy="718066"/>
          </a:xfrm>
        </p:grpSpPr>
        <p:sp>
          <p:nvSpPr>
            <p:cNvPr id="224" name="Google Shape;224;p15"/>
            <p:cNvSpPr/>
            <p:nvPr/>
          </p:nvSpPr>
          <p:spPr>
            <a:xfrm>
              <a:off x="3581400" y="3108067"/>
              <a:ext cx="381000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548418" y="2771001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6" name="Google Shape;226;p15"/>
          <p:cNvCxnSpPr>
            <a:stCxn id="221" idx="3"/>
            <a:endCxn id="224" idx="1"/>
          </p:cNvCxnSpPr>
          <p:nvPr/>
        </p:nvCxnSpPr>
        <p:spPr>
          <a:xfrm flipV="1">
            <a:off x="6166630" y="4877813"/>
            <a:ext cx="566239" cy="805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Similar Concept: Address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B19673C1-3A57-466B-AC02-B18CAE7F0178}"/>
              </a:ext>
            </a:extLst>
          </p:cNvPr>
          <p:cNvGrpSpPr/>
          <p:nvPr/>
        </p:nvGrpSpPr>
        <p:grpSpPr>
          <a:xfrm>
            <a:off x="3415552" y="1353670"/>
            <a:ext cx="3358787" cy="2758908"/>
            <a:chOff x="7860111" y="1143000"/>
            <a:chExt cx="3358787" cy="275890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E80A3EC-BD99-4526-A2C7-99121F6CE908}"/>
                </a:ext>
              </a:extLst>
            </p:cNvPr>
            <p:cNvSpPr/>
            <p:nvPr/>
          </p:nvSpPr>
          <p:spPr>
            <a:xfrm>
              <a:off x="8466173" y="1143000"/>
              <a:ext cx="2146662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ourier New" panose="02070309020205020404" pitchFamily="49" charset="0"/>
                </a:rPr>
                <a:t>國立台灣科技大學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4" name="Picture 2" descr="國立臺灣科技大學地圖">
              <a:extLst>
                <a:ext uri="{FF2B5EF4-FFF2-40B4-BE49-F238E27FC236}">
                  <a16:creationId xmlns:a16="http://schemas.microsoft.com/office/drawing/2014/main" id="{420988B7-617D-4B20-B814-10FAF78C5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0111" y="1524006"/>
              <a:ext cx="3358787" cy="23779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0493815-B8C6-4019-A09D-01E569DD4883}"/>
              </a:ext>
            </a:extLst>
          </p:cNvPr>
          <p:cNvCxnSpPr>
            <a:cxnSpLocks/>
          </p:cNvCxnSpPr>
          <p:nvPr/>
        </p:nvCxnSpPr>
        <p:spPr bwMode="auto">
          <a:xfrm>
            <a:off x="1059156" y="2891758"/>
            <a:ext cx="372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3EF4AB6-803E-4CFF-A888-7D808038AF7F}"/>
              </a:ext>
            </a:extLst>
          </p:cNvPr>
          <p:cNvSpPr/>
          <p:nvPr/>
        </p:nvSpPr>
        <p:spPr>
          <a:xfrm>
            <a:off x="1024027" y="2496670"/>
            <a:ext cx="3297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Courier New" panose="02070309020205020404" pitchFamily="49" charset="0"/>
              </a:rPr>
              <a:t>台北巿基隆路四段四十三號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4713DE3-1BBC-4F0A-81FC-4660EC37C3F2}"/>
              </a:ext>
            </a:extLst>
          </p:cNvPr>
          <p:cNvGrpSpPr/>
          <p:nvPr/>
        </p:nvGrpSpPr>
        <p:grpSpPr>
          <a:xfrm>
            <a:off x="3410789" y="4177445"/>
            <a:ext cx="3368313" cy="1203590"/>
            <a:chOff x="7834421" y="4319489"/>
            <a:chExt cx="3368313" cy="120359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B207EFC-4B42-40CC-B481-62E57450F1C4}"/>
                </a:ext>
              </a:extLst>
            </p:cNvPr>
            <p:cNvSpPr/>
            <p:nvPr/>
          </p:nvSpPr>
          <p:spPr>
            <a:xfrm>
              <a:off x="8445246" y="4319489"/>
              <a:ext cx="2146662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ourier New" panose="02070309020205020404" pitchFamily="49" charset="0"/>
                </a:rPr>
                <a:t>國立台灣大學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A06DB331-A6D7-4771-AFAD-BD918D1A0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4421" y="4688822"/>
              <a:ext cx="3368313" cy="8342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28AC77B7-915D-455D-888A-E069DBC7B63C}"/>
              </a:ext>
            </a:extLst>
          </p:cNvPr>
          <p:cNvSpPr/>
          <p:nvPr/>
        </p:nvSpPr>
        <p:spPr>
          <a:xfrm>
            <a:off x="1024027" y="4596544"/>
            <a:ext cx="3297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Courier New" panose="02070309020205020404" pitchFamily="49" charset="0"/>
              </a:rPr>
              <a:t>台北巿羅斯福路四段一號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EA572E8-F0A3-491D-8A3A-4F628E0C5641}"/>
              </a:ext>
            </a:extLst>
          </p:cNvPr>
          <p:cNvSpPr/>
          <p:nvPr/>
        </p:nvSpPr>
        <p:spPr>
          <a:xfrm>
            <a:off x="7417989" y="2496670"/>
            <a:ext cx="793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+mj-lt"/>
                <a:ea typeface="標楷體" panose="03000509000000000000" pitchFamily="65" charset="-120"/>
                <a:cs typeface="Courier New" panose="02070309020205020404" pitchFamily="49" charset="0"/>
              </a:rPr>
              <a:t>10607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328C959-7C98-44C8-B4CE-4FB6DFF2225E}"/>
              </a:ext>
            </a:extLst>
          </p:cNvPr>
          <p:cNvSpPr/>
          <p:nvPr/>
        </p:nvSpPr>
        <p:spPr>
          <a:xfrm>
            <a:off x="7417989" y="4596544"/>
            <a:ext cx="793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+mj-lt"/>
                <a:ea typeface="標楷體" panose="03000509000000000000" pitchFamily="65" charset="-120"/>
                <a:cs typeface="Courier New" panose="02070309020205020404" pitchFamily="49" charset="0"/>
              </a:rPr>
              <a:t>10617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B29F76BE-4F0D-408F-ACD5-1F016DF08836}"/>
              </a:ext>
            </a:extLst>
          </p:cNvPr>
          <p:cNvGrpSpPr/>
          <p:nvPr/>
        </p:nvGrpSpPr>
        <p:grpSpPr>
          <a:xfrm>
            <a:off x="406831" y="2344270"/>
            <a:ext cx="646331" cy="795726"/>
            <a:chOff x="1612648" y="3412332"/>
            <a:chExt cx="646331" cy="79572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8D11B36-E4E4-484F-889B-F27E483897DA}"/>
                </a:ext>
              </a:extLst>
            </p:cNvPr>
            <p:cNvSpPr/>
            <p:nvPr/>
          </p:nvSpPr>
          <p:spPr>
            <a:xfrm>
              <a:off x="1612648" y="341233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ourier New" panose="02070309020205020404" pitchFamily="49" charset="0"/>
                </a:rPr>
                <a:t>校園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D9E50EC3-8679-46BE-BAEB-3BE0DAA229AD}"/>
                </a:ext>
              </a:extLst>
            </p:cNvPr>
            <p:cNvGrpSpPr/>
            <p:nvPr/>
          </p:nvGrpSpPr>
          <p:grpSpPr>
            <a:xfrm>
              <a:off x="1745313" y="3746393"/>
              <a:ext cx="381000" cy="461665"/>
              <a:chOff x="8389443" y="5177085"/>
              <a:chExt cx="381000" cy="461665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BA7F1F1-0D3D-4C43-87E5-735D4F142F4E}"/>
                  </a:ext>
                </a:extLst>
              </p:cNvPr>
              <p:cNvSpPr/>
              <p:nvPr/>
            </p:nvSpPr>
            <p:spPr bwMode="auto">
              <a:xfrm>
                <a:off x="8389443" y="5181600"/>
                <a:ext cx="381000" cy="381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TW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8453B14-4C10-410F-BB97-99F78267734A}"/>
                  </a:ext>
                </a:extLst>
              </p:cNvPr>
              <p:cNvSpPr/>
              <p:nvPr/>
            </p:nvSpPr>
            <p:spPr>
              <a:xfrm>
                <a:off x="8395437" y="5177085"/>
                <a:ext cx="369012" cy="46166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endParaRPr lang="zh-TW" alt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3527A33-2D91-441B-B390-1A82A00CA65C}"/>
              </a:ext>
            </a:extLst>
          </p:cNvPr>
          <p:cNvGrpSpPr/>
          <p:nvPr/>
        </p:nvGrpSpPr>
        <p:grpSpPr>
          <a:xfrm>
            <a:off x="8183084" y="2344270"/>
            <a:ext cx="646331" cy="795726"/>
            <a:chOff x="2455333" y="3412332"/>
            <a:chExt cx="646331" cy="79572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778A5E1-24C3-43C0-BABB-9F822F822997}"/>
                </a:ext>
              </a:extLst>
            </p:cNvPr>
            <p:cNvSpPr/>
            <p:nvPr/>
          </p:nvSpPr>
          <p:spPr>
            <a:xfrm>
              <a:off x="2455333" y="341233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ourier New" panose="02070309020205020404" pitchFamily="49" charset="0"/>
                </a:rPr>
                <a:t>郵局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6CD45715-0073-42AC-8D96-C9A4A4F45F4F}"/>
                </a:ext>
              </a:extLst>
            </p:cNvPr>
            <p:cNvGrpSpPr/>
            <p:nvPr/>
          </p:nvGrpSpPr>
          <p:grpSpPr>
            <a:xfrm>
              <a:off x="2587998" y="3746393"/>
              <a:ext cx="381000" cy="461665"/>
              <a:chOff x="8389443" y="5177085"/>
              <a:chExt cx="381000" cy="461665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98A5B4D-D2FD-40AD-991B-4ADE56BDCC6E}"/>
                  </a:ext>
                </a:extLst>
              </p:cNvPr>
              <p:cNvSpPr/>
              <p:nvPr/>
            </p:nvSpPr>
            <p:spPr bwMode="auto">
              <a:xfrm>
                <a:off x="8389443" y="5181600"/>
                <a:ext cx="381000" cy="381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TW" altLang="en-US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508D0457-AF6F-4B18-867E-C5738CED3ACB}"/>
                  </a:ext>
                </a:extLst>
              </p:cNvPr>
              <p:cNvSpPr/>
              <p:nvPr/>
            </p:nvSpPr>
            <p:spPr>
              <a:xfrm>
                <a:off x="8395437" y="5177085"/>
                <a:ext cx="369012" cy="46166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endParaRPr lang="zh-TW" alt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2B2F19A-018E-4B0A-B28A-73E1DCD4998F}"/>
              </a:ext>
            </a:extLst>
          </p:cNvPr>
          <p:cNvCxnSpPr>
            <a:cxnSpLocks/>
          </p:cNvCxnSpPr>
          <p:nvPr/>
        </p:nvCxnSpPr>
        <p:spPr bwMode="auto">
          <a:xfrm flipH="1">
            <a:off x="5396749" y="2891758"/>
            <a:ext cx="2786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03E22BD-080E-4B04-A63F-7A68B03ED3FA}"/>
              </a:ext>
            </a:extLst>
          </p:cNvPr>
          <p:cNvGrpSpPr/>
          <p:nvPr/>
        </p:nvGrpSpPr>
        <p:grpSpPr>
          <a:xfrm>
            <a:off x="406831" y="4444144"/>
            <a:ext cx="646331" cy="795726"/>
            <a:chOff x="1612648" y="3412332"/>
            <a:chExt cx="646331" cy="795726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EA3DE0D-E630-45EA-A5B2-38173552B5E7}"/>
                </a:ext>
              </a:extLst>
            </p:cNvPr>
            <p:cNvSpPr/>
            <p:nvPr/>
          </p:nvSpPr>
          <p:spPr>
            <a:xfrm>
              <a:off x="1612648" y="341233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ourier New" panose="02070309020205020404" pitchFamily="49" charset="0"/>
                </a:rPr>
                <a:t>校園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FBB8C0CE-367F-424D-9617-B80223FC1446}"/>
                </a:ext>
              </a:extLst>
            </p:cNvPr>
            <p:cNvGrpSpPr/>
            <p:nvPr/>
          </p:nvGrpSpPr>
          <p:grpSpPr>
            <a:xfrm>
              <a:off x="1745313" y="3746393"/>
              <a:ext cx="381000" cy="461665"/>
              <a:chOff x="8389443" y="5177085"/>
              <a:chExt cx="381000" cy="461665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77CC594-E727-4767-A695-11EE80D61BE0}"/>
                  </a:ext>
                </a:extLst>
              </p:cNvPr>
              <p:cNvSpPr/>
              <p:nvPr/>
            </p:nvSpPr>
            <p:spPr bwMode="auto">
              <a:xfrm>
                <a:off x="8389443" y="5181600"/>
                <a:ext cx="381000" cy="381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TW" altLang="en-US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22BE443-1CCA-4928-8F79-2ED7A67BD811}"/>
                  </a:ext>
                </a:extLst>
              </p:cNvPr>
              <p:cNvSpPr/>
              <p:nvPr/>
            </p:nvSpPr>
            <p:spPr>
              <a:xfrm>
                <a:off x="8395437" y="5177085"/>
                <a:ext cx="369012" cy="46166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endParaRPr lang="zh-TW" alt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3B665DD2-956A-48B7-B46C-7B12379B904C}"/>
              </a:ext>
            </a:extLst>
          </p:cNvPr>
          <p:cNvGrpSpPr/>
          <p:nvPr/>
        </p:nvGrpSpPr>
        <p:grpSpPr>
          <a:xfrm>
            <a:off x="8183084" y="4444144"/>
            <a:ext cx="646331" cy="795726"/>
            <a:chOff x="2455333" y="3412332"/>
            <a:chExt cx="646331" cy="795726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3D49A51-81A2-4D24-9ECE-5A45ED245292}"/>
                </a:ext>
              </a:extLst>
            </p:cNvPr>
            <p:cNvSpPr/>
            <p:nvPr/>
          </p:nvSpPr>
          <p:spPr>
            <a:xfrm>
              <a:off x="2455333" y="341233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ourier New" panose="02070309020205020404" pitchFamily="49" charset="0"/>
                </a:rPr>
                <a:t>郵局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BE532F0-653D-4C48-8CDD-48D17357E307}"/>
                </a:ext>
              </a:extLst>
            </p:cNvPr>
            <p:cNvGrpSpPr/>
            <p:nvPr/>
          </p:nvGrpSpPr>
          <p:grpSpPr>
            <a:xfrm>
              <a:off x="2587998" y="3746393"/>
              <a:ext cx="381000" cy="461665"/>
              <a:chOff x="8389443" y="5177085"/>
              <a:chExt cx="381000" cy="461665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30F828F-C779-4299-A047-1A8D6A8842B8}"/>
                  </a:ext>
                </a:extLst>
              </p:cNvPr>
              <p:cNvSpPr/>
              <p:nvPr/>
            </p:nvSpPr>
            <p:spPr bwMode="auto">
              <a:xfrm>
                <a:off x="8389443" y="5181600"/>
                <a:ext cx="381000" cy="381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zh-TW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039C406-0955-4916-9609-6FDD74A09379}"/>
                  </a:ext>
                </a:extLst>
              </p:cNvPr>
              <p:cNvSpPr/>
              <p:nvPr/>
            </p:nvSpPr>
            <p:spPr>
              <a:xfrm>
                <a:off x="8395437" y="5177085"/>
                <a:ext cx="369012" cy="46166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endParaRPr lang="zh-TW" alt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1EF250C-0F73-48F5-89BF-D47840A22932}"/>
              </a:ext>
            </a:extLst>
          </p:cNvPr>
          <p:cNvCxnSpPr>
            <a:cxnSpLocks/>
          </p:cNvCxnSpPr>
          <p:nvPr/>
        </p:nvCxnSpPr>
        <p:spPr bwMode="auto">
          <a:xfrm>
            <a:off x="1059156" y="4991632"/>
            <a:ext cx="372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FF642D32-2638-4A01-BC0C-8B54382D8BD0}"/>
              </a:ext>
            </a:extLst>
          </p:cNvPr>
          <p:cNvCxnSpPr>
            <a:cxnSpLocks/>
          </p:cNvCxnSpPr>
          <p:nvPr/>
        </p:nvCxnSpPr>
        <p:spPr bwMode="auto">
          <a:xfrm flipH="1">
            <a:off x="5396748" y="4991632"/>
            <a:ext cx="2786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"Pointing to" Example</a:t>
            </a:r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Consider: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v1 = 0;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 p1 = &amp;v1;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 *p1 = 42;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•"/>
            </a:pPr>
            <a:endParaRPr lang="en-US" sz="2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•"/>
            </a:pP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 to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same variable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>
            <a:off x="3733800" y="1357795"/>
            <a:ext cx="460382" cy="718066"/>
            <a:chOff x="3548418" y="2771001"/>
            <a:chExt cx="460382" cy="718066"/>
          </a:xfrm>
        </p:grpSpPr>
        <p:sp>
          <p:nvSpPr>
            <p:cNvPr id="282" name="Google Shape;282;p18"/>
            <p:cNvSpPr/>
            <p:nvPr/>
          </p:nvSpPr>
          <p:spPr>
            <a:xfrm>
              <a:off x="3581400" y="3108067"/>
              <a:ext cx="381000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548418" y="2771001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4" name="Google Shape;284;p18"/>
          <p:cNvCxnSpPr>
            <a:stCxn id="285" idx="3"/>
            <a:endCxn id="286" idx="1"/>
          </p:cNvCxnSpPr>
          <p:nvPr/>
        </p:nvCxnSpPr>
        <p:spPr>
          <a:xfrm>
            <a:off x="3124200" y="2770907"/>
            <a:ext cx="6426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87" name="Google Shape;287;p18"/>
          <p:cNvGrpSpPr/>
          <p:nvPr/>
        </p:nvGrpSpPr>
        <p:grpSpPr>
          <a:xfrm>
            <a:off x="2743200" y="2243341"/>
            <a:ext cx="460382" cy="718066"/>
            <a:chOff x="876300" y="2787134"/>
            <a:chExt cx="460382" cy="718066"/>
          </a:xfrm>
        </p:grpSpPr>
        <p:sp>
          <p:nvSpPr>
            <p:cNvPr id="285" name="Google Shape;285;p18"/>
            <p:cNvSpPr/>
            <p:nvPr/>
          </p:nvSpPr>
          <p:spPr>
            <a:xfrm>
              <a:off x="876300" y="3124200"/>
              <a:ext cx="381000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 sz="24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876300" y="278713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3733800" y="2243341"/>
            <a:ext cx="460382" cy="718066"/>
            <a:chOff x="3548418" y="2771001"/>
            <a:chExt cx="460382" cy="718066"/>
          </a:xfrm>
        </p:grpSpPr>
        <p:sp>
          <p:nvSpPr>
            <p:cNvPr id="286" name="Google Shape;286;p18"/>
            <p:cNvSpPr/>
            <p:nvPr/>
          </p:nvSpPr>
          <p:spPr>
            <a:xfrm>
              <a:off x="3581400" y="3108067"/>
              <a:ext cx="381000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548418" y="2771001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1" name="Google Shape;291;p18"/>
          <p:cNvCxnSpPr>
            <a:stCxn id="292" idx="3"/>
            <a:endCxn id="293" idx="1"/>
          </p:cNvCxnSpPr>
          <p:nvPr/>
        </p:nvCxnSpPr>
        <p:spPr>
          <a:xfrm>
            <a:off x="3124200" y="3703262"/>
            <a:ext cx="6426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4" name="Google Shape;294;p18"/>
          <p:cNvGrpSpPr/>
          <p:nvPr/>
        </p:nvGrpSpPr>
        <p:grpSpPr>
          <a:xfrm>
            <a:off x="2743200" y="3175696"/>
            <a:ext cx="460382" cy="718066"/>
            <a:chOff x="876300" y="2787134"/>
            <a:chExt cx="460382" cy="718066"/>
          </a:xfrm>
        </p:grpSpPr>
        <p:sp>
          <p:nvSpPr>
            <p:cNvPr id="292" name="Google Shape;292;p18"/>
            <p:cNvSpPr/>
            <p:nvPr/>
          </p:nvSpPr>
          <p:spPr>
            <a:xfrm>
              <a:off x="876300" y="3124200"/>
              <a:ext cx="381000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 sz="24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876300" y="278713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18"/>
          <p:cNvGrpSpPr/>
          <p:nvPr/>
        </p:nvGrpSpPr>
        <p:grpSpPr>
          <a:xfrm>
            <a:off x="3733800" y="3175696"/>
            <a:ext cx="460382" cy="718066"/>
            <a:chOff x="3548418" y="2771001"/>
            <a:chExt cx="460382" cy="718066"/>
          </a:xfrm>
        </p:grpSpPr>
        <p:sp>
          <p:nvSpPr>
            <p:cNvPr id="293" name="Google Shape;293;p18"/>
            <p:cNvSpPr/>
            <p:nvPr/>
          </p:nvSpPr>
          <p:spPr>
            <a:xfrm>
              <a:off x="3581400" y="3108067"/>
              <a:ext cx="381000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42</a:t>
              </a:r>
              <a:endParaRPr sz="24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548418" y="2771001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3485</Words>
  <Application>Microsoft Office PowerPoint</Application>
  <PresentationFormat>如螢幕大小 (4:3)</PresentationFormat>
  <Paragraphs>670</Paragraphs>
  <Slides>54</Slides>
  <Notes>52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3" baseType="lpstr">
      <vt:lpstr>Courier New</vt:lpstr>
      <vt:lpstr>標楷體</vt:lpstr>
      <vt:lpstr>Calibri</vt:lpstr>
      <vt:lpstr>Arial</vt:lpstr>
      <vt:lpstr>標楷體</vt:lpstr>
      <vt:lpstr>Times New Roman</vt:lpstr>
      <vt:lpstr>微軟正黑體</vt:lpstr>
      <vt:lpstr>Arial Narrow</vt:lpstr>
      <vt:lpstr>佈景主題1</vt:lpstr>
      <vt:lpstr>Chapter 10</vt:lpstr>
      <vt:lpstr>Learning Objectives</vt:lpstr>
      <vt:lpstr>期中考</vt:lpstr>
      <vt:lpstr>想一想</vt:lpstr>
      <vt:lpstr>Pointer Introduction</vt:lpstr>
      <vt:lpstr>Addresses and Numbers</vt:lpstr>
      <vt:lpstr>Pointing to …</vt:lpstr>
      <vt:lpstr>Similar Concept: Address</vt:lpstr>
      <vt:lpstr>"Pointing to" Example</vt:lpstr>
      <vt:lpstr>"Pointing to" Example</vt:lpstr>
      <vt:lpstr>The new Operator</vt:lpstr>
      <vt:lpstr>More on new Operator</vt:lpstr>
      <vt:lpstr>Pointers and Functions</vt:lpstr>
      <vt:lpstr>Null Pointer</vt:lpstr>
      <vt:lpstr>Memory Management</vt:lpstr>
      <vt:lpstr>Checking new Success </vt:lpstr>
      <vt:lpstr>Freestore Size and delete Operator </vt:lpstr>
      <vt:lpstr>Dynamic and Automatic Variables</vt:lpstr>
      <vt:lpstr>Define Type Name: typedef</vt:lpstr>
      <vt:lpstr>Call-by-value Pointers:攻擊生物</vt:lpstr>
      <vt:lpstr>Call-by-value Pointers:攻擊生物</vt:lpstr>
      <vt:lpstr>Call-by-value Pointers:攻擊生物</vt:lpstr>
      <vt:lpstr>Call-by-value Pointers:攻擊生物</vt:lpstr>
      <vt:lpstr>Dynamic Arrays </vt:lpstr>
      <vt:lpstr>Dynamic Arrays </vt:lpstr>
      <vt:lpstr>Dynamic Arrays</vt:lpstr>
      <vt:lpstr>Dynamic Arrays</vt:lpstr>
      <vt:lpstr>Function that Returns an Array</vt:lpstr>
      <vt:lpstr>Pointer Arithmetic</vt:lpstr>
      <vt:lpstr>Alternative Array Manipulation</vt:lpstr>
      <vt:lpstr>Multidimensional Dynamic Arrays</vt:lpstr>
      <vt:lpstr>Dynamic Arrays:陣列管理</vt:lpstr>
      <vt:lpstr>Dynamic Arrays:陣列管理</vt:lpstr>
      <vt:lpstr>PowerPoint 簡報</vt:lpstr>
      <vt:lpstr>Dynamic Arrays:陣列管理</vt:lpstr>
      <vt:lpstr>Dynamic Arrays:陣列管理</vt:lpstr>
      <vt:lpstr>Back to Classes</vt:lpstr>
      <vt:lpstr>The this Pointer</vt:lpstr>
      <vt:lpstr>The this Pointer: Creature</vt:lpstr>
      <vt:lpstr>The this Pointer: Position</vt:lpstr>
      <vt:lpstr>Overloading Assignment Operator</vt:lpstr>
      <vt:lpstr>Overloaded = Operator Definition</vt:lpstr>
      <vt:lpstr>Destructor</vt:lpstr>
      <vt:lpstr>Destructor Example</vt:lpstr>
      <vt:lpstr>Copy Constructors</vt:lpstr>
      <vt:lpstr>An Example of Copy Constructor</vt:lpstr>
      <vt:lpstr>Default Copy Constructor</vt:lpstr>
      <vt:lpstr>Using Our Copy Constructor</vt:lpstr>
      <vt:lpstr>Why Use Copy Constructor for 2 &amp; 3?</vt:lpstr>
      <vt:lpstr>If use default copy constructor</vt:lpstr>
      <vt:lpstr>The Big Three</vt:lpstr>
      <vt:lpstr>STL 容器容納的類別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Kenrick</dc:creator>
  <cp:lastModifiedBy>嘉興 邱</cp:lastModifiedBy>
  <cp:revision>28</cp:revision>
  <dcterms:created xsi:type="dcterms:W3CDTF">2006-08-16T00:00:00Z</dcterms:created>
  <dcterms:modified xsi:type="dcterms:W3CDTF">2023-04-18T03:46:54Z</dcterms:modified>
</cp:coreProperties>
</file>