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6" r:id="rId15"/>
    <p:sldId id="277" r:id="rId16"/>
    <p:sldId id="279" r:id="rId17"/>
    <p:sldId id="282" r:id="rId18"/>
    <p:sldId id="582" r:id="rId19"/>
    <p:sldId id="512" r:id="rId20"/>
    <p:sldId id="513" r:id="rId21"/>
    <p:sldId id="583" r:id="rId22"/>
    <p:sldId id="517" r:id="rId23"/>
    <p:sldId id="518" r:id="rId24"/>
    <p:sldId id="519" r:id="rId25"/>
    <p:sldId id="584" r:id="rId26"/>
    <p:sldId id="585" r:id="rId27"/>
    <p:sldId id="586" r:id="rId28"/>
    <p:sldId id="587" r:id="rId29"/>
    <p:sldId id="532" r:id="rId30"/>
    <p:sldId id="588" r:id="rId31"/>
    <p:sldId id="589" r:id="rId32"/>
    <p:sldId id="590" r:id="rId33"/>
    <p:sldId id="520" r:id="rId34"/>
    <p:sldId id="538" r:id="rId35"/>
    <p:sldId id="539" r:id="rId36"/>
    <p:sldId id="591" r:id="rId37"/>
    <p:sldId id="593" r:id="rId38"/>
    <p:sldId id="594" r:id="rId39"/>
    <p:sldId id="596" r:id="rId40"/>
    <p:sldId id="592" r:id="rId41"/>
    <p:sldId id="597" r:id="rId42"/>
    <p:sldId id="598" r:id="rId43"/>
    <p:sldId id="548" r:id="rId44"/>
    <p:sldId id="549" r:id="rId45"/>
    <p:sldId id="599" r:id="rId46"/>
    <p:sldId id="556" r:id="rId47"/>
    <p:sldId id="560" r:id="rId48"/>
    <p:sldId id="561" r:id="rId49"/>
    <p:sldId id="562" r:id="rId50"/>
  </p:sldIdLst>
  <p:sldSz cx="9144000" cy="6858000" type="screen4x3"/>
  <p:notesSz cx="6858000" cy="9144000"/>
  <p:embeddedFontLst>
    <p:embeddedFont>
      <p:font typeface="DFKai-SB" panose="03000509000000000000" pitchFamily="65" charset="-120"/>
      <p:regular r:id="rId52"/>
    </p:embeddedFont>
    <p:embeddedFont>
      <p:font typeface="Arial Narrow" panose="020B0606020202030204" pitchFamily="34" charset="0"/>
      <p:regular r:id="rId53"/>
      <p:bold r:id="rId54"/>
      <p:italic r:id="rId55"/>
      <p:boldItalic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8" roundtripDataSignature="AMtx7miYMO2/BqGC1keSKElPRhI9lSX60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sim" initials="" lastIdx="1" clrIdx="0"/>
  <p:cmAuthor id="1" name="CGA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2" y="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11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108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1" name="Google Shape;25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1a7f0d65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1a7f0d65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121a7f0d65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8" name="Google Shape;28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5" name="Google Shape;31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257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5322AB-B6ED-4655-8B7F-3FF68455D33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12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52FF6D-05C4-4D93-AFD6-CA0CC27357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546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8A5A7-904E-4079-A0F0-861F9C3A666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575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8A5A7-904E-4079-A0F0-861F9C3A666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027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8A5A7-904E-4079-A0F0-861F9C3A666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414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6FB453-850D-433D-9CAD-055AB1ED5C9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436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6FB453-850D-433D-9CAD-055AB1ED5C9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703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52FF6D-05C4-4D93-AFD6-CA0CC27357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372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7FC775-8060-47EC-A00A-458B2FA8265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112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B1A0C0-EB8A-4606-96C8-172E64C5019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644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B1A0C0-EB8A-4606-96C8-172E64C5019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23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5007D4-1B8D-4976-8FC0-59C8EC7E276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220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DDE9E5-14E4-41EA-8541-3504BA37EE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100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7C96D4-B63F-4C28-8EE7-DF4978017F1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641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7130F7-C743-4999-B7E4-58EC8BD72C2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952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1E7629-E7EB-4CEF-B17A-5C9F47FF6D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64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2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2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2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2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2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3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3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3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6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96"/>
          <p:cNvSpPr txBox="1">
            <a:spLocks noGrp="1"/>
          </p:cNvSpPr>
          <p:nvPr>
            <p:ph type="body" idx="2"/>
          </p:nvPr>
        </p:nvSpPr>
        <p:spPr>
          <a:xfrm>
            <a:off x="4876800" y="12192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96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6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7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7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7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8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8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8"/>
          <p:cNvSpPr/>
          <p:nvPr/>
        </p:nvSpPr>
        <p:spPr>
          <a:xfrm>
            <a:off x="381000" y="114300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9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99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9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0"/>
          <p:cNvSpPr>
            <a:spLocks noGrp="1"/>
          </p:cNvSpPr>
          <p:nvPr>
            <p:ph type="pic" idx="2"/>
          </p:nvPr>
        </p:nvSpPr>
        <p:spPr>
          <a:xfrm>
            <a:off x="1792288" y="1219199"/>
            <a:ext cx="5486400" cy="350837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0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0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1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1"/>
          <p:cNvSpPr txBox="1">
            <a:spLocks noGrp="1"/>
          </p:cNvSpPr>
          <p:nvPr>
            <p:ph type="body" idx="1"/>
          </p:nvPr>
        </p:nvSpPr>
        <p:spPr>
          <a:xfrm rot="5400000">
            <a:off x="2209800" y="-609600"/>
            <a:ext cx="48768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01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1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2"/>
          <p:cNvSpPr txBox="1">
            <a:spLocks noGrp="1"/>
          </p:cNvSpPr>
          <p:nvPr>
            <p:ph type="title"/>
          </p:nvPr>
        </p:nvSpPr>
        <p:spPr>
          <a:xfrm rot="5400000">
            <a:off x="5343525" y="2524125"/>
            <a:ext cx="4953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2"/>
          <p:cNvSpPr txBox="1">
            <a:spLocks noGrp="1"/>
          </p:cNvSpPr>
          <p:nvPr>
            <p:ph type="body" idx="1"/>
          </p:nvPr>
        </p:nvSpPr>
        <p:spPr>
          <a:xfrm rot="5400000">
            <a:off x="923925" y="447675"/>
            <a:ext cx="4876800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02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2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0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91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91"/>
          <p:cNvSpPr/>
          <p:nvPr/>
        </p:nvSpPr>
        <p:spPr>
          <a:xfrm>
            <a:off x="381000" y="110728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9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1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91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91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9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9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 8</a:t>
            </a: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Operator Overloading, Friends,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References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Redefining Movement</a:t>
            </a:r>
            <a:endParaRPr/>
          </a:p>
        </p:txBody>
      </p:sp>
      <p:sp>
        <p:nvSpPr>
          <p:cNvPr id="202" name="Google Shape;202;p1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Original: Use int in struct for manipulation:</a:t>
            </a:r>
            <a:br>
              <a:rPr lang="en-US"/>
            </a:br>
            <a:r>
              <a:rPr lang="en-US"/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struct Position{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		int x, y;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	};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	Position heroPos;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	heroPos.x += a; heroPos.y += b;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New thinking: What if we could add up position info?</a:t>
            </a:r>
            <a:br>
              <a:rPr lang="en-US"/>
            </a:br>
            <a:r>
              <a:rPr lang="en-US"/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Position up = {0, 1};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	heroPos = heroPos + up;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</a:pPr>
            <a:r>
              <a:rPr lang="en-US" b="1">
                <a:solidFill>
                  <a:srgbClr val="FF0000"/>
                </a:solidFill>
              </a:rPr>
              <a:t>Eliminates confusion and second-level changes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</a:pPr>
            <a:r>
              <a:rPr lang="en-US" b="1">
                <a:solidFill>
                  <a:srgbClr val="FF0000"/>
                </a:solidFill>
              </a:rPr>
              <a:t>How to implement??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Redefining Movement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Other overloadable operators may also be used:</a:t>
            </a:r>
            <a:br>
              <a:rPr lang="en-US"/>
            </a:br>
            <a:r>
              <a:rPr lang="en-US"/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heroPos += 1; //move up 1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heroPos -= 1; //move down 1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	heroPos *= 1; //move right 1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	heroPos /= 1; //move left 1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Overloading operators could be further customized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rgbClr val="FF0000"/>
                </a:solidFill>
              </a:rPr>
              <a:t>How to return value for changes?</a:t>
            </a:r>
            <a:br>
              <a:rPr lang="en-US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066800" y="18854"/>
            <a:ext cx="8077200" cy="104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Returning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Value</a:t>
            </a:r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Consider "</a:t>
            </a: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" operator overload again:</a:t>
            </a:r>
            <a:b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const Position operator +(const Position&amp;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heroPos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			       const Position&amp;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moveDir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Returns a "constant object"?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Consider impact of returning 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"non-const“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object to see…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sz="1700" dirty="0"/>
              <a:t>We could </a:t>
            </a:r>
            <a:r>
              <a:rPr lang="en-US" sz="1700" dirty="0">
                <a:solidFill>
                  <a:srgbClr val="FF0000"/>
                </a:solidFill>
              </a:rPr>
              <a:t>invoke member functions </a:t>
            </a:r>
            <a:r>
              <a:rPr lang="en-US" sz="1700" dirty="0"/>
              <a:t>on object returned by expression </a:t>
            </a:r>
            <a:br>
              <a:rPr lang="en-US" sz="1700" dirty="0"/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m1+m2</a:t>
            </a:r>
            <a:r>
              <a:rPr lang="en-US" sz="1700" dirty="0"/>
              <a:t>:</a:t>
            </a:r>
            <a:endParaRPr sz="2300" dirty="0"/>
          </a:p>
          <a:p>
            <a:pPr marL="114300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•"/>
            </a:pPr>
            <a:r>
              <a:rPr lang="en-US" sz="17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dirty="0" err="1">
                <a:latin typeface="Courier New"/>
                <a:ea typeface="Courier New"/>
                <a:cs typeface="Courier New"/>
                <a:sym typeface="Courier New"/>
              </a:rPr>
              <a:t>heroPos+moveDir</a:t>
            </a:r>
            <a:r>
              <a:rPr lang="en-US" sz="17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.output();  //Legal, right?</a:t>
            </a:r>
            <a:endParaRPr sz="2300" dirty="0"/>
          </a:p>
          <a:p>
            <a:pPr marL="1600200" lvl="3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dirty="0"/>
              <a:t>Not a problem: doesn’t change anything</a:t>
            </a:r>
            <a:endParaRPr sz="2100" dirty="0"/>
          </a:p>
          <a:p>
            <a:pPr marL="114300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•"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heroPos+moveDir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).input();  //Legal, </a:t>
            </a:r>
            <a:r>
              <a:rPr lang="en-US" sz="17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but MODIFIES!</a:t>
            </a:r>
            <a:endParaRPr sz="2300" dirty="0"/>
          </a:p>
          <a:p>
            <a:pPr marL="1600200" lvl="3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US" sz="1500" dirty="0"/>
              <a:t>Allows </a:t>
            </a:r>
            <a:r>
              <a:rPr lang="en-US" sz="1500" dirty="0">
                <a:solidFill>
                  <a:srgbClr val="00B050"/>
                </a:solidFill>
              </a:rPr>
              <a:t>modification</a:t>
            </a:r>
            <a:r>
              <a:rPr lang="en-US" sz="1500" dirty="0"/>
              <a:t> of "</a:t>
            </a:r>
            <a:r>
              <a:rPr lang="en-US" sz="1500" dirty="0">
                <a:solidFill>
                  <a:srgbClr val="FF0000"/>
                </a:solidFill>
              </a:rPr>
              <a:t>anonymous</a:t>
            </a:r>
            <a:r>
              <a:rPr lang="en-US" sz="1500" dirty="0"/>
              <a:t>" object!</a:t>
            </a:r>
            <a:endParaRPr sz="2100" dirty="0"/>
          </a:p>
          <a:p>
            <a:pPr marL="1600200" lvl="3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imes New Roman"/>
              <a:buChar char="•"/>
            </a:pPr>
            <a:r>
              <a:rPr lang="en-US" sz="1500" dirty="0">
                <a:solidFill>
                  <a:srgbClr val="FF0000"/>
                </a:solidFill>
              </a:rPr>
              <a:t>Logically strange</a:t>
            </a:r>
            <a:r>
              <a:rPr lang="en-US" sz="1500" dirty="0"/>
              <a:t>!</a:t>
            </a:r>
            <a:endParaRPr sz="21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/>
              <a:t>So we define the return object as </a:t>
            </a:r>
            <a:r>
              <a:rPr lang="en-US" sz="2300" b="1" dirty="0">
                <a:solidFill>
                  <a:srgbClr val="9999FE"/>
                </a:solidFill>
              </a:rPr>
              <a:t>const</a:t>
            </a:r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endParaRPr sz="2300" dirty="0"/>
          </a:p>
        </p:txBody>
      </p:sp>
      <p:sp>
        <p:nvSpPr>
          <p:cNvPr id="218" name="Google Shape;218;p1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/>
          <p:nvPr/>
        </p:nvSpPr>
        <p:spPr>
          <a:xfrm>
            <a:off x="1066800" y="2362200"/>
            <a:ext cx="6324600" cy="6096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BA94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9"/>
          <p:cNvSpPr txBox="1">
            <a:spLocks noGrp="1"/>
          </p:cNvSpPr>
          <p:nvPr>
            <p:ph type="title"/>
          </p:nvPr>
        </p:nvSpPr>
        <p:spPr>
          <a:xfrm>
            <a:off x="1066800" y="18854"/>
            <a:ext cx="8077200" cy="104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Overloaded "=="</a:t>
            </a:r>
            <a:endParaRPr/>
          </a:p>
        </p:txBody>
      </p:sp>
      <p:sp>
        <p:nvSpPr>
          <p:cNvPr id="256" name="Google Shape;256;p1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Equality operator, ==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Enables </a:t>
            </a:r>
            <a:r>
              <a:rPr lang="en-US" sz="2000" b="1" dirty="0">
                <a:solidFill>
                  <a:srgbClr val="BA94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lang="en-US" sz="2000" dirty="0">
                <a:solidFill>
                  <a:srgbClr val="BA94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of Money objects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Declaration: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bool operator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(const Money&amp; amount1,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		    const Money&amp; amount2);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Returns bool type for true/false equality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Again, it’s a non-member function (like "+" overload)</a:t>
            </a:r>
            <a:endParaRPr dirty="0"/>
          </a:p>
        </p:txBody>
      </p:sp>
      <p:sp>
        <p:nvSpPr>
          <p:cNvPr id="257" name="Google Shape;257;p1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58" name="Google Shape;258;p19" descr="C:\WINDOWS\Desktop\Oh_type\sacitch_C++_ppt\gif\savitchc08d01_partB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886201"/>
            <a:ext cx="6866628" cy="128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Position Check Function</a:t>
            </a:r>
            <a:endParaRPr/>
          </a:p>
        </p:txBody>
      </p:sp>
      <p:sp>
        <p:nvSpPr>
          <p:cNvPr id="264" name="Google Shape;264;p2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dirty="0"/>
              <a:t>Predefined “==“ : int comparison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int x = 0, y = 5;</a:t>
            </a:r>
            <a:br>
              <a:rPr lang="en-US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x == y; // false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>
              <a:spcBef>
                <a:spcPts val="560"/>
              </a:spcBef>
              <a:buSzPts val="2800"/>
            </a:pPr>
            <a:r>
              <a:rPr lang="en-US" dirty="0"/>
              <a:t>For new class or structure: undefined use of operators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e.g. Comparing two positions in Dungeon: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	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if (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hero.getPos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() == creature.</a:t>
            </a:r>
            <a:r>
              <a:rPr lang="en-US" altLang="zh-TW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000" dirty="0" err="1">
                <a:latin typeface="Arial"/>
                <a:ea typeface="Arial"/>
                <a:cs typeface="Arial"/>
                <a:sym typeface="Arial"/>
              </a:rPr>
              <a:t>getPos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())</a:t>
            </a:r>
            <a:r>
              <a:rPr lang="en-US" dirty="0">
                <a:ea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	//Do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Domething</a:t>
            </a:r>
            <a:br>
              <a:rPr lang="en-US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}</a:t>
            </a:r>
            <a:br>
              <a:rPr lang="en-US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</p:txBody>
      </p:sp>
      <p:sp>
        <p:nvSpPr>
          <p:cNvPr id="265" name="Google Shape;265;p2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1a7f0d659_0_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Overloaded "&lt;"、"&gt;"</a:t>
            </a:r>
            <a:endParaRPr/>
          </a:p>
        </p:txBody>
      </p:sp>
      <p:sp>
        <p:nvSpPr>
          <p:cNvPr id="272" name="Google Shape;272;g121a7f0d659_0_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介面格式與 == 基本相同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也有 “&lt;=” 以及 “&gt;=”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實現了 “&lt;”，才能夠直接使用 std::sort、std::map</a:t>
            </a:r>
            <a:endParaRPr/>
          </a:p>
        </p:txBody>
      </p:sp>
      <p:sp>
        <p:nvSpPr>
          <p:cNvPr id="273" name="Google Shape;273;g121a7f0d659_0_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74" name="Google Shape;274;g121a7f0d659_0_1"/>
          <p:cNvSpPr/>
          <p:nvPr/>
        </p:nvSpPr>
        <p:spPr>
          <a:xfrm>
            <a:off x="959275" y="1808550"/>
            <a:ext cx="7749000" cy="6270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BA94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operator </a:t>
            </a:r>
            <a:r>
              <a:rPr lang="en-US" sz="1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(const Money&amp; amount1, const Money&amp; amount2);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operator </a:t>
            </a:r>
            <a:r>
              <a:rPr lang="en-US" sz="1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(const Money&amp; amount1, const Money&amp; amount2);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g121a7f0d659_0_1"/>
          <p:cNvSpPr/>
          <p:nvPr/>
        </p:nvSpPr>
        <p:spPr>
          <a:xfrm>
            <a:off x="959275" y="3191700"/>
            <a:ext cx="7749000" cy="6270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BA94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operator </a:t>
            </a:r>
            <a:r>
              <a:rPr lang="en-US" sz="1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(const Money&amp; amount1, const Money&amp; amount2);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operator </a:t>
            </a:r>
            <a:r>
              <a:rPr lang="en-US" sz="1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(const Money&amp; amount1, const Money&amp; amount2);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g121a7f0d659_0_1"/>
          <p:cNvSpPr/>
          <p:nvPr/>
        </p:nvSpPr>
        <p:spPr>
          <a:xfrm>
            <a:off x="959250" y="4580800"/>
            <a:ext cx="7749000" cy="1392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std::vector&lt;Money&gt; prices = {3.14, 9.8, 2.718};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std::sort(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prices.begin(), prices.end()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std::map&lt;Money, std::string&gt; menu =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{3.14, “PI”}, {9.8, “G”, {2.718, “e”}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>
            <a:off x="718639" y="3279607"/>
            <a:ext cx="7239000" cy="3810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BA94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381000" y="28956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Overloaded "</a:t>
            </a:r>
            <a:r>
              <a:rPr lang="en-US" sz="2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function declaration</a:t>
            </a:r>
            <a:endParaRPr sz="1300" dirty="0"/>
          </a:p>
          <a:p>
            <a:pPr marL="742950" marR="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Money operator –(const Money&amp; amount);</a:t>
            </a:r>
            <a:endParaRPr sz="1300" dirty="0"/>
          </a:p>
          <a:p>
            <a:pPr marL="742950" marR="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Notice: only one argument</a:t>
            </a:r>
            <a:endParaRPr sz="1300" dirty="0"/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endParaRPr lang="en-US"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endParaRPr lang="en-US"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2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operator is overloaded 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twice</a:t>
            </a: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sz="1300" dirty="0"/>
          </a:p>
          <a:p>
            <a:pPr marL="742950" marR="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1900" b="1" i="0" u="none" strike="noStrike" cap="none" dirty="0">
                <a:solidFill>
                  <a:srgbClr val="0000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operands/arguments (</a:t>
            </a:r>
            <a:r>
              <a:rPr lang="en-US" sz="1900" b="1" i="0" u="none" strike="noStrike" cap="none" dirty="0">
                <a:solidFill>
                  <a:srgbClr val="0000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300" dirty="0"/>
          </a:p>
          <a:p>
            <a:pPr marL="742950" marR="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1900" b="1" i="0" u="none" strike="noStrike" cap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operand/argument (</a:t>
            </a:r>
            <a:r>
              <a:rPr lang="en-US" sz="1900" b="1" i="0" u="none" strike="noStrike" cap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unary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300" dirty="0"/>
          </a:p>
          <a:p>
            <a:pPr marL="742950" marR="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Definitions must </a:t>
            </a:r>
            <a:r>
              <a:rPr lang="en-US" sz="19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 for both</a:t>
            </a:r>
            <a:endParaRPr sz="1300" dirty="0"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Overloading Unary Operators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78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0"/>
              <a:buFont typeface="Times New Roman"/>
              <a:buChar char="•"/>
            </a:pPr>
            <a:r>
              <a:rPr lang="en-US" sz="2320">
                <a:latin typeface="Times New Roman"/>
                <a:ea typeface="Times New Roman"/>
                <a:cs typeface="Times New Roman"/>
                <a:sym typeface="Times New Roman"/>
              </a:rPr>
              <a:t>C++ has unary operators:</a:t>
            </a:r>
            <a:endParaRPr sz="2690"/>
          </a:p>
          <a:p>
            <a:pPr marL="742950" lvl="1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Times New Roman"/>
              <a:buChar char="•"/>
            </a:pPr>
            <a:r>
              <a:rPr lang="en-US" sz="1950">
                <a:latin typeface="Times New Roman"/>
                <a:ea typeface="Times New Roman"/>
                <a:cs typeface="Times New Roman"/>
                <a:sym typeface="Times New Roman"/>
              </a:rPr>
              <a:t>Defined as taking one operand</a:t>
            </a:r>
            <a:endParaRPr sz="1957"/>
          </a:p>
          <a:p>
            <a:pPr marL="742950" lvl="1" indent="-276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•"/>
            </a:pPr>
            <a:r>
              <a:rPr lang="en-US" sz="1950"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lang="en-US" sz="195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950">
                <a:latin typeface="Times New Roman"/>
                <a:ea typeface="Times New Roman"/>
                <a:cs typeface="Times New Roman"/>
                <a:sym typeface="Times New Roman"/>
              </a:rPr>
              <a:t> (negation): </a:t>
            </a:r>
            <a:r>
              <a:rPr lang="en-US" sz="1765">
                <a:latin typeface="Courier New"/>
                <a:ea typeface="Courier New"/>
                <a:cs typeface="Courier New"/>
                <a:sym typeface="Courier New"/>
              </a:rPr>
              <a:t>x = -y;	 // Sets x equal to negative of y</a:t>
            </a:r>
            <a:endParaRPr sz="2505"/>
          </a:p>
          <a:p>
            <a:pPr marL="742950" lvl="1" indent="-276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•"/>
            </a:pPr>
            <a:r>
              <a:rPr lang="en-US" sz="1950">
                <a:latin typeface="Times New Roman"/>
                <a:ea typeface="Times New Roman"/>
                <a:cs typeface="Times New Roman"/>
                <a:sym typeface="Times New Roman"/>
              </a:rPr>
              <a:t>Other unary operators: </a:t>
            </a:r>
            <a:r>
              <a:rPr lang="en-US" sz="1765">
                <a:latin typeface="Courier New"/>
                <a:ea typeface="Courier New"/>
                <a:cs typeface="Courier New"/>
                <a:sym typeface="Courier New"/>
              </a:rPr>
              <a:t>++, --</a:t>
            </a:r>
            <a:endParaRPr sz="2505"/>
          </a:p>
          <a:p>
            <a:pPr marL="342900" lvl="0" indent="-3378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20"/>
              <a:buFont typeface="Times New Roman"/>
              <a:buChar char="•"/>
            </a:pPr>
            <a:r>
              <a:rPr lang="en-US" sz="232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Unary</a:t>
            </a:r>
            <a:r>
              <a:rPr lang="en-US" sz="2320">
                <a:latin typeface="Times New Roman"/>
                <a:ea typeface="Times New Roman"/>
                <a:cs typeface="Times New Roman"/>
                <a:sym typeface="Times New Roman"/>
              </a:rPr>
              <a:t> operators can also be </a:t>
            </a:r>
            <a:r>
              <a:rPr lang="en-US" sz="232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overloaded</a:t>
            </a:r>
            <a:endParaRPr sz="2690"/>
          </a:p>
        </p:txBody>
      </p:sp>
      <p:sp>
        <p:nvSpPr>
          <p:cNvPr id="295" name="Google Shape;295;p2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086443-37CC-40C3-8FF4-6298C9570186}"/>
              </a:ext>
            </a:extLst>
          </p:cNvPr>
          <p:cNvSpPr/>
          <p:nvPr/>
        </p:nvSpPr>
        <p:spPr>
          <a:xfrm>
            <a:off x="-234545" y="3962401"/>
            <a:ext cx="7841098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altLang="zh-TW" dirty="0">
                <a:latin typeface="Courier New"/>
                <a:ea typeface="Courier New"/>
                <a:cs typeface="Courier New"/>
                <a:sym typeface="Courier New"/>
              </a:rPr>
              <a:t>const Money operator –(const Money&amp; amount) {</a:t>
            </a:r>
            <a:br>
              <a:rPr lang="en-US" altLang="zh-TW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altLang="zh-TW" dirty="0">
                <a:latin typeface="Courier New"/>
                <a:ea typeface="Courier New"/>
                <a:cs typeface="Courier New"/>
                <a:sym typeface="Courier New"/>
              </a:rPr>
              <a:t>	return Money(</a:t>
            </a:r>
            <a:r>
              <a:rPr lang="en-US" altLang="zh-TW" b="1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altLang="zh-TW" dirty="0" err="1">
                <a:latin typeface="Courier New"/>
                <a:ea typeface="Courier New"/>
                <a:cs typeface="Courier New"/>
                <a:sym typeface="Courier New"/>
              </a:rPr>
              <a:t>amount.getDollars</a:t>
            </a:r>
            <a:r>
              <a:rPr lang="en-US" altLang="zh-TW" dirty="0"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altLang="zh-TW" b="1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altLang="zh-TW" dirty="0" err="1">
                <a:latin typeface="Courier New"/>
                <a:ea typeface="Courier New"/>
                <a:cs typeface="Courier New"/>
                <a:sym typeface="Courier New"/>
              </a:rPr>
              <a:t>amount.getCents</a:t>
            </a:r>
            <a:r>
              <a:rPr lang="en-US" altLang="zh-TW" dirty="0"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marL="914400" lvl="1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altLang="zh-TW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>
            <a:spLocks noGrp="1"/>
          </p:cNvSpPr>
          <p:nvPr>
            <p:ph type="title"/>
          </p:nvPr>
        </p:nvSpPr>
        <p:spPr>
          <a:xfrm>
            <a:off x="1066800" y="28280"/>
            <a:ext cx="8077200" cy="103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Overloaded 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" Usage</a:t>
            </a:r>
            <a:endParaRPr/>
          </a:p>
        </p:txBody>
      </p:sp>
      <p:sp>
        <p:nvSpPr>
          <p:cNvPr id="319" name="Google Shape;319;p25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839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ts val="240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(10,1),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(0,1),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1">
              <a:lnSpc>
                <a:spcPct val="90000"/>
              </a:lnSpc>
              <a:spcBef>
                <a:spcPts val="0"/>
              </a:spcBef>
              <a:buSzPts val="2400"/>
            </a:pPr>
            <a:r>
              <a:rPr lang="en-US" sz="2400" dirty="0"/>
              <a:t>Calls binary "-" overload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ts val="240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endPos.output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Displays(10,0)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1">
              <a:lnSpc>
                <a:spcPct val="90000"/>
              </a:lnSpc>
              <a:spcBef>
                <a:spcPts val="0"/>
              </a:spcBef>
              <a:buSzPts val="2400"/>
            </a:pPr>
            <a:r>
              <a:rPr lang="en-US" sz="2400" dirty="0"/>
              <a:t>Calls unary "-" overload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ts val="240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endPos.output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	; // Displays(-10,-1)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dirty="0"/>
          </a:p>
        </p:txBody>
      </p:sp>
      <p:sp>
        <p:nvSpPr>
          <p:cNvPr id="320" name="Google Shape;320;p2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dirty="0"/>
              <a:t>Overloading as Member Functions</a:t>
            </a:r>
            <a:endParaRPr dirty="0"/>
          </a:p>
        </p:txBody>
      </p:sp>
      <p:sp>
        <p:nvSpPr>
          <p:cNvPr id="264" name="Google Shape;264;p2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TW" sz="2300" dirty="0"/>
              <a:t>Can overload as "member operator"</a:t>
            </a:r>
          </a:p>
          <a:p>
            <a:pPr lvl="1"/>
            <a:r>
              <a:rPr lang="en-US" altLang="zh-TW" sz="2000" dirty="0"/>
              <a:t>Only ONE parameter, not two!</a:t>
            </a:r>
          </a:p>
          <a:p>
            <a:pPr lvl="1"/>
            <a:r>
              <a:rPr lang="en-US" altLang="zh-TW" sz="2000" dirty="0"/>
              <a:t>Calling object serves as 1st parameter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1800" dirty="0">
                <a:ln w="0"/>
                <a:latin typeface="Courier New" panose="02070309020205020404" pitchFamily="49" charset="0"/>
                <a:cs typeface="Courier New" panose="02070309020205020404" pitchFamily="49" charset="0"/>
              </a:rPr>
              <a:t> Money  cost(1, 50), tax(0, 15), total;</a:t>
            </a:r>
            <a:br>
              <a:rPr lang="en-US" altLang="zh-TW" sz="1800" dirty="0">
                <a:ln w="0"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ln w="0"/>
                <a:latin typeface="Courier New" panose="02070309020205020404" pitchFamily="49" charset="0"/>
                <a:cs typeface="Courier New" panose="02070309020205020404" pitchFamily="49" charset="0"/>
              </a:rPr>
              <a:t> total = cost + tax;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TW" sz="2300" dirty="0"/>
              <a:t>If "</a:t>
            </a:r>
            <a:r>
              <a:rPr lang="en-US" altLang="zh-TW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sz="2300" dirty="0"/>
              <a:t>" overloaded as member operator: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000" dirty="0"/>
              <a:t>Variable/object cost is </a:t>
            </a:r>
            <a:r>
              <a:rPr lang="en-US" altLang="zh-TW" sz="2000" dirty="0">
                <a:solidFill>
                  <a:srgbClr val="FF0000"/>
                </a:solidFill>
              </a:rPr>
              <a:t>calling</a:t>
            </a:r>
            <a:r>
              <a:rPr lang="en-US" altLang="zh-TW" sz="2000" dirty="0"/>
              <a:t> object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000" dirty="0"/>
              <a:t>Object tax is single argument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TW" sz="2300" dirty="0"/>
              <a:t>Think of as: </a:t>
            </a:r>
            <a:r>
              <a:rPr lang="en-US" altLang="zh-TW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altLang="zh-TW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300" dirty="0">
                <a:ln w="0"/>
                <a:latin typeface="Courier New" panose="02070309020205020404" pitchFamily="49" charset="0"/>
                <a:cs typeface="Courier New" panose="02070309020205020404" pitchFamily="49" charset="0"/>
              </a:rPr>
              <a:t>= cost</a:t>
            </a:r>
            <a:r>
              <a:rPr lang="en-US" altLang="zh-TW" sz="2300" dirty="0">
                <a:ln w="0"/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.+</a:t>
            </a:r>
            <a:r>
              <a:rPr lang="en-US" altLang="zh-TW" sz="2300" dirty="0">
                <a:ln w="0"/>
                <a:latin typeface="Courier New" panose="02070309020205020404" pitchFamily="49" charset="0"/>
                <a:cs typeface="Courier New" panose="02070309020205020404" pitchFamily="49" charset="0"/>
              </a:rPr>
              <a:t>(tax);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TW" sz="2300" dirty="0"/>
              <a:t>Declaration of "</a:t>
            </a:r>
            <a:r>
              <a:rPr lang="en-US" altLang="zh-TW" sz="2300" dirty="0">
                <a:ln w="0"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sz="2300" dirty="0"/>
              <a:t>" in class definition: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Money </a:t>
            </a:r>
            <a:r>
              <a:rPr lang="en-US" altLang="zh-TW" sz="2000" dirty="0">
                <a:ln w="0"/>
                <a:latin typeface="Courier New" panose="02070309020205020404" pitchFamily="49" charset="0"/>
                <a:cs typeface="Courier New" panose="02070309020205020404" pitchFamily="49" charset="0"/>
              </a:rPr>
              <a:t>operator +(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Money&amp; amount);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000" dirty="0"/>
              <a:t>Notice only </a:t>
            </a:r>
            <a:r>
              <a:rPr lang="en-US" altLang="zh-TW" sz="2000" dirty="0">
                <a:solidFill>
                  <a:srgbClr val="FF0000"/>
                </a:solidFill>
              </a:rPr>
              <a:t>ONE</a:t>
            </a:r>
            <a:r>
              <a:rPr lang="en-US" altLang="zh-TW" sz="2000" dirty="0"/>
              <a:t> argument</a:t>
            </a:r>
          </a:p>
          <a:p>
            <a:endParaRPr lang="en-US" altLang="zh-TW" dirty="0"/>
          </a:p>
        </p:txBody>
      </p:sp>
      <p:sp>
        <p:nvSpPr>
          <p:cNvPr id="265" name="Google Shape;265;p2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220169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10212"/>
            <a:ext cx="8153400" cy="105658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Implementation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219201"/>
            <a:ext cx="8610600" cy="4495799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Money </a:t>
            </a:r>
            <a:r>
              <a:rPr lang="en-US" altLang="zh-TW" sz="1600" spc="50" dirty="0">
                <a:ln w="952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Money::operator 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Money&amp;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secondOperand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zh-TW" sz="16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 defTabSz="631825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allCents1 = cents + dollars*100;</a:t>
            </a:r>
          </a:p>
          <a:p>
            <a:pPr marL="514350" indent="-514350" defTabSz="538163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allCents2 =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secondOperand.cents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secondOperand.dollars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*100;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sumAllCents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allCents1 + allCents2;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absAllCents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sumAllCents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//Money can be negative.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finalDollars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absAllCents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/100;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finalCents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absAllCents%100;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sumAllCents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finalDollars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finalDollars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finalCents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finalCents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altLang="zh-TW" sz="1600" spc="50" dirty="0">
                <a:ln w="952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finalDollars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finalCents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arenR"/>
            </a:pP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642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914400" y="4152900"/>
            <a:ext cx="4419600" cy="4191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914400" y="3581400"/>
            <a:ext cx="2667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Why do we have to use Operatior Overloading?</a:t>
            </a:r>
            <a:endParaRPr/>
          </a:p>
          <a:p>
            <a:pPr marL="457200" lvl="1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endParaRPr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/>
              <a:t>Position heroPos(1,1);</a:t>
            </a:r>
            <a:endParaRPr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/>
              <a:t>Position moveUp(0,1);</a:t>
            </a:r>
            <a:endParaRPr/>
          </a:p>
          <a:p>
            <a:pPr marL="742950" lvl="1" indent="-1206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endParaRPr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/>
              <a:t>HeroPos.x += 1;</a:t>
            </a:r>
            <a:endParaRPr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/>
              <a:t>heroPos = heroPos + moveUp;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5943600" y="3581400"/>
            <a:ext cx="22860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Difference?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4196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Money::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dollarsPart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amount) 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zh-TW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&gt;(amount);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Money::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centsPart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amount) 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zh-TW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doubleCents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amount*100;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intCents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(round(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doubleCents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)))%100;//% can misbehave on negatives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(amount &lt; 0)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intCents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intCents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intCents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Money::round(double number) 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zh-TW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&gt;(floor(number + 0.5));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雲朵形圖說文字 3"/>
          <p:cNvSpPr/>
          <p:nvPr/>
        </p:nvSpPr>
        <p:spPr>
          <a:xfrm>
            <a:off x="5562600" y="3200400"/>
            <a:ext cx="3810000" cy="1828800"/>
          </a:xfrm>
          <a:prstGeom prst="cloudCallout">
            <a:avLst>
              <a:gd name="adj1" fmla="val -32714"/>
              <a:gd name="adj2" fmla="val 827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have you noticed a special keyword?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990600" y="10212"/>
            <a:ext cx="8153400" cy="105658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Implementation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54073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45560-C2EE-4FE1-AB6A-997C4295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Constant Functions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C2C697-2795-4B78-96E6-413769543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300" dirty="0">
                <a:cs typeface="Courier New" panose="02070309020205020404" pitchFamily="49" charset="0"/>
              </a:rPr>
              <a:t>Formal syntax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&lt;return-value&gt; &lt;class&gt;::&lt;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-fun&gt;(&lt;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// ...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altLang="zh-TW" sz="2300" dirty="0">
                <a:cs typeface="Courier New" panose="02070309020205020404" pitchFamily="49" charset="0"/>
              </a:rPr>
              <a:t>When to make function </a:t>
            </a:r>
            <a:r>
              <a:rPr lang="en-US" altLang="zh-TW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3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altLang="zh-TW" sz="2000" dirty="0">
                <a:ln w="0"/>
              </a:rPr>
              <a:t>Constant functions not allowed to </a:t>
            </a:r>
            <a:r>
              <a:rPr lang="en-US" altLang="zh-TW" sz="2000" dirty="0">
                <a:ln w="0"/>
                <a:solidFill>
                  <a:srgbClr val="FF0000"/>
                </a:solidFill>
              </a:rPr>
              <a:t>alter</a:t>
            </a:r>
            <a:r>
              <a:rPr lang="en-US" altLang="zh-TW" sz="2000" dirty="0">
                <a:ln w="0"/>
              </a:rPr>
              <a:t> class member data</a:t>
            </a:r>
          </a:p>
          <a:p>
            <a:pPr lvl="1"/>
            <a:r>
              <a:rPr lang="en-US" altLang="zh-TW" sz="2000" dirty="0">
                <a:ln w="0"/>
                <a:solidFill>
                  <a:srgbClr val="FF0000"/>
                </a:solidFill>
              </a:rPr>
              <a:t>Constant</a:t>
            </a:r>
            <a:r>
              <a:rPr lang="en-US" altLang="zh-TW" sz="2000" dirty="0">
                <a:ln w="0"/>
              </a:rPr>
              <a:t> objects can </a:t>
            </a:r>
            <a:r>
              <a:rPr lang="en-US" altLang="zh-TW" sz="2000" dirty="0">
                <a:ln w="0"/>
                <a:solidFill>
                  <a:srgbClr val="FF0000"/>
                </a:solidFill>
              </a:rPr>
              <a:t>ONLY</a:t>
            </a:r>
            <a:r>
              <a:rPr lang="en-US" altLang="zh-TW" sz="2000" dirty="0">
                <a:ln w="0"/>
              </a:rPr>
              <a:t> call </a:t>
            </a:r>
            <a:r>
              <a:rPr lang="en-US" altLang="zh-TW" sz="2000" dirty="0">
                <a:ln w="0"/>
                <a:solidFill>
                  <a:srgbClr val="FF0000"/>
                </a:solidFill>
              </a:rPr>
              <a:t>constant</a:t>
            </a:r>
            <a:r>
              <a:rPr lang="en-US" altLang="zh-TW" sz="2000" dirty="0">
                <a:ln w="0"/>
              </a:rPr>
              <a:t> member functions</a:t>
            </a:r>
          </a:p>
          <a:p>
            <a:pPr lvl="2"/>
            <a:r>
              <a:rPr lang="en-US" altLang="zh-TW" sz="1800" dirty="0">
                <a:ln w="0"/>
              </a:rPr>
              <a:t>Also, only  </a:t>
            </a:r>
            <a:r>
              <a:rPr lang="en-US" altLang="zh-TW" sz="1800" dirty="0">
                <a:ln w="0"/>
                <a:solidFill>
                  <a:srgbClr val="FF0000"/>
                </a:solidFill>
              </a:rPr>
              <a:t>constant</a:t>
            </a:r>
            <a:r>
              <a:rPr lang="en-US" altLang="zh-TW" sz="1800" dirty="0">
                <a:ln w="0"/>
              </a:rPr>
              <a:t> member functions can be called inside </a:t>
            </a:r>
            <a:r>
              <a:rPr lang="en-US" altLang="zh-TW" sz="1800" dirty="0">
                <a:ln w="0"/>
                <a:solidFill>
                  <a:srgbClr val="FF0000"/>
                </a:solidFill>
              </a:rPr>
              <a:t>constant</a:t>
            </a:r>
            <a:r>
              <a:rPr lang="en-US" altLang="zh-TW" sz="1800" dirty="0">
                <a:ln w="0"/>
              </a:rPr>
              <a:t> member function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300" dirty="0"/>
              <a:t>Any </a:t>
            </a:r>
            <a:r>
              <a:rPr lang="en-US" altLang="zh-TW" sz="2300" dirty="0">
                <a:ln w="0"/>
              </a:rPr>
              <a:t>member</a:t>
            </a:r>
            <a:r>
              <a:rPr lang="en-US" altLang="zh-TW" sz="2300" dirty="0">
                <a:ln>
                  <a:solidFill>
                    <a:schemeClr val="tx1"/>
                  </a:solidFill>
                </a:ln>
              </a:rPr>
              <a:t> </a:t>
            </a:r>
            <a:r>
              <a:rPr lang="en-US" altLang="zh-TW" sz="2300" dirty="0"/>
              <a:t>function that will </a:t>
            </a:r>
            <a:r>
              <a:rPr lang="en-US" altLang="zh-TW" sz="2300" dirty="0">
                <a:solidFill>
                  <a:srgbClr val="FF0000"/>
                </a:solidFill>
              </a:rPr>
              <a:t>NOT</a:t>
            </a:r>
            <a:r>
              <a:rPr lang="en-US" altLang="zh-TW" sz="2300" dirty="0"/>
              <a:t> modify data should be made </a:t>
            </a:r>
            <a:r>
              <a:rPr lang="en-US" altLang="zh-TW" sz="2300" dirty="0">
                <a:ln w="0"/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zh-TW" sz="230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TW" altLang="en-US" dirty="0"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3B7242-86BD-439F-9EE1-0A461E4A0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84751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0915" cy="1143000"/>
          </a:xfrm>
        </p:spPr>
        <p:txBody>
          <a:bodyPr/>
          <a:lstStyle/>
          <a:p>
            <a:pPr eaLnBrk="1" hangingPunct="1"/>
            <a:r>
              <a:rPr lang="en-US" sz="3200" dirty="0"/>
              <a:t>Overloading Operators: Which Method?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Object-Oriented-Programming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Principles suggest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 operators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agree, to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"spirit" of OOP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 operators more efficient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to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accessor &amp; </a:t>
            </a:r>
            <a:r>
              <a:rPr lang="en-US" sz="2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significant disadvantage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type conversion problem!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76884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Type Conversion (1 of 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4876800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Overload </a:t>
            </a:r>
            <a:r>
              <a:rPr lang="en-US" altLang="zh-TW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binary operator 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member operator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lang="en-US" altLang="zh-TW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calling object, and only 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“argument</a:t>
            </a:r>
            <a:r>
              <a:rPr lang="en-US" altLang="zh-TW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is a true argument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Any automatic type conversion 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only apply to </a:t>
            </a:r>
            <a:r>
              <a:rPr lang="en-US" altLang="zh-TW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argument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11430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baseAmount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(100, 60),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fullAmount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fullAmount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baseAmount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TW" sz="2000" b="1" dirty="0">
                <a:ln w="22225">
                  <a:noFill/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Legal!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Money has a constructor with one argument of type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and so the value </a:t>
            </a:r>
            <a:r>
              <a:rPr lang="en-US" altLang="zh-TW" sz="2000" b="1" dirty="0">
                <a:ln w="22225">
                  <a:noFill/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altLang="zh-TW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be automatically converted to a value of type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endParaRPr lang="zh-TW" alt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95182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</a:t>
            </a:r>
          </a:p>
          <a:p>
            <a:pPr marL="11430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Money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baseAmount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(100, 60),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fullAmount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fullAmount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b="1" dirty="0">
                <a:ln w="22225">
                  <a:noFill/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altLang="zh-TW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sz="20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baseAmount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914407" lvl="1" indent="-457200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Illegal!</a:t>
            </a:r>
          </a:p>
          <a:p>
            <a:pPr marL="914407" lvl="1" indent="-457200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cs typeface="Courier New" panose="02070309020205020404" pitchFamily="49" charset="0"/>
              </a:rPr>
              <a:t> is a primitive type ad the addition with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lang="en-US" altLang="zh-TW" sz="2000" dirty="0">
                <a:cs typeface="Courier New" panose="02070309020205020404" pitchFamily="49" charset="0"/>
              </a:rPr>
              <a:t> class is undefined</a:t>
            </a:r>
          </a:p>
          <a:p>
            <a:r>
              <a:rPr lang="en-US" altLang="zh-TW" sz="2400" dirty="0">
                <a:ln w="0"/>
                <a:solidFill>
                  <a:srgbClr val="FF0000"/>
                </a:solidFill>
                <a:cs typeface="Times New Roman" panose="02020603050405020304" pitchFamily="18" charset="0"/>
              </a:rPr>
              <a:t>Overloading an operator as a non-member gives you automatic type conversion of all arguments</a:t>
            </a:r>
            <a:endParaRPr lang="zh-TW" altLang="en-US" sz="2400" dirty="0">
              <a:ln w="0"/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Type Conversion (2 of 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558845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zh-TW" dirty="0"/>
              <a:t>The </a:t>
            </a:r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zh-TW" dirty="0"/>
              <a:t> Specifier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way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overload an operator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offers both of advantages: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type conversion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as a </a:t>
            </a:r>
            <a:r>
              <a:rPr lang="en-US" altLang="zh-TW" sz="2400" b="1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45BA98-0267-4377-B6A2-BA8B7628CD56}"/>
              </a:ext>
            </a:extLst>
          </p:cNvPr>
          <p:cNvSpPr/>
          <p:nvPr/>
        </p:nvSpPr>
        <p:spPr>
          <a:xfrm>
            <a:off x="381000" y="2922873"/>
            <a:ext cx="836855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Money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friend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 Money operator +(const Money&amp; amount1, 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			    const Money&amp; amount2);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 Money operator -(const Money&amp; amount1, 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    const Money&amp; amount2);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bool operator ==(const Money&amp; amount1, 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	       const Money&amp; amount2);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 Money operator -(const Money&amp; amount);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43891536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86"/>
            <a:ext cx="8153400" cy="1067586"/>
          </a:xfrm>
        </p:spPr>
        <p:txBody>
          <a:bodyPr/>
          <a:lstStyle/>
          <a:p>
            <a:pPr eaLnBrk="1" hangingPunct="1"/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zh-TW" dirty="0"/>
              <a:t>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686800" cy="4876800"/>
          </a:xfrm>
        </p:spPr>
        <p:txBody>
          <a:bodyPr>
            <a:normAutofit fontScale="92500"/>
          </a:bodyPr>
          <a:lstStyle/>
          <a:p>
            <a:r>
              <a:rPr lang="en-US" altLang="zh-TW" sz="2300" dirty="0"/>
              <a:t>Disadvantage of non-member functions such as operator overloading</a:t>
            </a:r>
          </a:p>
          <a:p>
            <a:pPr lvl="1"/>
            <a:r>
              <a:rPr lang="en-US" altLang="zh-TW" sz="2000" dirty="0"/>
              <a:t>Access data through </a:t>
            </a:r>
            <a:r>
              <a:rPr lang="en-US" altLang="zh-TW" sz="2000" dirty="0">
                <a:solidFill>
                  <a:srgbClr val="FF0000"/>
                </a:solidFill>
              </a:rPr>
              <a:t>accessor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FF0000"/>
                </a:solidFill>
              </a:rPr>
              <a:t>mutator</a:t>
            </a:r>
            <a:r>
              <a:rPr lang="en-US" altLang="zh-TW" sz="2000" dirty="0"/>
              <a:t> functions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Very inefficient due to overhead of calls</a:t>
            </a:r>
          </a:p>
          <a:p>
            <a:r>
              <a:rPr lang="en-US" altLang="zh-TW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zh-TW" sz="2300" dirty="0"/>
              <a:t> specifier can directly access private class data</a:t>
            </a:r>
          </a:p>
          <a:p>
            <a:pPr lvl="1"/>
            <a:r>
              <a:rPr lang="en-US" altLang="zh-TW" sz="2000" dirty="0"/>
              <a:t>No overhead, more efficient</a:t>
            </a:r>
          </a:p>
          <a:p>
            <a:r>
              <a:rPr lang="en-US" altLang="zh-TW" sz="2300" dirty="0">
                <a:solidFill>
                  <a:srgbClr val="FF0000"/>
                </a:solidFill>
              </a:rPr>
              <a:t>Best to make non-member operator overloading as friends!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TW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zh-TW" sz="2500" dirty="0"/>
              <a:t> function of a class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200" dirty="0">
                <a:solidFill>
                  <a:srgbClr val="FF0000"/>
                </a:solidFill>
              </a:rPr>
              <a:t>Not a member function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200" dirty="0"/>
              <a:t>Has </a:t>
            </a:r>
            <a:r>
              <a:rPr lang="en-US" altLang="zh-TW" sz="2200" dirty="0">
                <a:solidFill>
                  <a:srgbClr val="FF0000"/>
                </a:solidFill>
              </a:rPr>
              <a:t>direct access to private </a:t>
            </a:r>
            <a:r>
              <a:rPr lang="en-US" altLang="zh-TW" sz="2200" dirty="0"/>
              <a:t>members, just as member functions do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TW" sz="2500" dirty="0"/>
              <a:t>Use keyword </a:t>
            </a:r>
            <a:r>
              <a:rPr lang="en-US" altLang="zh-TW" sz="2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zh-TW" sz="2500" dirty="0"/>
              <a:t> in front of function declaration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200" dirty="0">
                <a:solidFill>
                  <a:srgbClr val="FF0000"/>
                </a:solidFill>
              </a:rPr>
              <a:t>Specified IN class definition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200" dirty="0"/>
              <a:t>But they’re NOT member functions!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TW" sz="2500" dirty="0"/>
              <a:t>Friends can be any function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200" dirty="0"/>
              <a:t>not only for operator overloading!</a:t>
            </a:r>
          </a:p>
          <a:p>
            <a:endParaRPr lang="en-US" altLang="zh-TW" sz="2300" dirty="0">
              <a:solidFill>
                <a:srgbClr val="FF0000"/>
              </a:solidFill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16857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86"/>
            <a:ext cx="8153400" cy="1067586"/>
          </a:xfrm>
        </p:spPr>
        <p:txBody>
          <a:bodyPr/>
          <a:lstStyle/>
          <a:p>
            <a:pPr eaLnBrk="1" hangingPunct="1"/>
            <a:r>
              <a:rPr lang="en-US" altLang="zh-TW" dirty="0"/>
              <a:t>More on the </a:t>
            </a:r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zh-TW" dirty="0"/>
              <a:t> Specifier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686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300" dirty="0">
                <a:solidFill>
                  <a:srgbClr val="FF0000"/>
                </a:solidFill>
              </a:rPr>
              <a:t>Friends not pure?</a:t>
            </a:r>
          </a:p>
          <a:p>
            <a:pPr lvl="1"/>
            <a:r>
              <a:rPr lang="en-US" altLang="zh-TW" sz="2000" dirty="0"/>
              <a:t>"Spirit" of OOP dictates all operators and functions be member functions</a:t>
            </a:r>
          </a:p>
          <a:p>
            <a:pPr lvl="1"/>
            <a:r>
              <a:rPr lang="en-US" altLang="zh-TW" sz="2000" dirty="0"/>
              <a:t>Many believe friends violate basic OOP principles</a:t>
            </a:r>
          </a:p>
          <a:p>
            <a:r>
              <a:rPr lang="en-US" altLang="zh-TW" sz="2300" dirty="0"/>
              <a:t>Advantageous?</a:t>
            </a:r>
          </a:p>
          <a:p>
            <a:pPr lvl="1"/>
            <a:r>
              <a:rPr lang="en-US" altLang="zh-TW" sz="2000" dirty="0"/>
              <a:t>For operators: very!</a:t>
            </a:r>
          </a:p>
          <a:p>
            <a:pPr lvl="2"/>
            <a:r>
              <a:rPr lang="en-US" altLang="zh-TW" sz="1800" dirty="0"/>
              <a:t>Allows automatic type conversion</a:t>
            </a:r>
          </a:p>
          <a:p>
            <a:pPr lvl="1"/>
            <a:r>
              <a:rPr lang="en-US" altLang="zh-TW" sz="2000" dirty="0"/>
              <a:t>Still </a:t>
            </a:r>
            <a:r>
              <a:rPr lang="en-US" altLang="zh-TW" sz="2000" dirty="0">
                <a:solidFill>
                  <a:srgbClr val="FF0000"/>
                </a:solidFill>
              </a:rPr>
              <a:t>encapsulates</a:t>
            </a:r>
            <a:r>
              <a:rPr lang="en-US" altLang="zh-TW" sz="2000" dirty="0"/>
              <a:t>: friend is in class definition</a:t>
            </a:r>
          </a:p>
          <a:p>
            <a:pPr lvl="1"/>
            <a:r>
              <a:rPr lang="en-US" altLang="zh-TW" sz="2000" dirty="0"/>
              <a:t>Improves efficiency</a:t>
            </a:r>
          </a:p>
          <a:p>
            <a:r>
              <a:rPr lang="en-US" altLang="zh-TW" sz="2300" dirty="0"/>
              <a:t>Entire class can also be </a:t>
            </a:r>
            <a:r>
              <a:rPr lang="en-US" altLang="zh-TW" sz="2300" dirty="0">
                <a:solidFill>
                  <a:srgbClr val="FF0000"/>
                </a:solidFill>
              </a:rPr>
              <a:t>friends</a:t>
            </a:r>
          </a:p>
          <a:p>
            <a:pPr marL="571500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Monster {</a:t>
            </a:r>
          </a:p>
          <a:p>
            <a:pPr marL="1028700" lvl="2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028700" lvl="2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friend class Creature;   </a:t>
            </a:r>
          </a:p>
          <a:p>
            <a:pPr marL="571500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Creature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friend of class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Monster</a:t>
            </a:r>
            <a:endParaRPr lang="en-US" altLang="zh-TW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class member functions of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Creature</a:t>
            </a:r>
            <a: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friends of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Monster</a:t>
            </a:r>
            <a:endParaRPr lang="en-US" altLang="zh-TW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reciprocated</a:t>
            </a:r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07818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CCB9AD11-ACDF-4D67-87A9-EEFBD3CE1C8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19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altLang="zh-TW" sz="2300" dirty="0"/>
              <a:t>Compare to overloaded as </a:t>
            </a:r>
          </a:p>
          <a:p>
            <a:pPr marL="1085850" lvl="1" indent="-514350">
              <a:buFont typeface="+mj-lt"/>
              <a:buAutoNum type="arabicPeriod"/>
            </a:pPr>
            <a:r>
              <a:rPr lang="en-US" altLang="zh-TW" sz="2000" dirty="0"/>
              <a:t>member functions</a:t>
            </a:r>
          </a:p>
          <a:p>
            <a:pPr marL="1085850" lvl="1" indent="-514350">
              <a:buFont typeface="+mj-lt"/>
              <a:buAutoNum type="arabicPeriod"/>
            </a:pPr>
            <a:r>
              <a:rPr lang="en-US" altLang="zh-TW" sz="2000" dirty="0"/>
              <a:t>functions</a:t>
            </a:r>
          </a:p>
          <a:p>
            <a:endParaRPr lang="en-US" altLang="zh-TW" dirty="0"/>
          </a:p>
        </p:txBody>
      </p:sp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86"/>
            <a:ext cx="8153400" cy="1067586"/>
          </a:xfrm>
        </p:spPr>
        <p:txBody>
          <a:bodyPr/>
          <a:lstStyle/>
          <a:p>
            <a:pPr eaLnBrk="1" hangingPunct="1"/>
            <a:r>
              <a:rPr lang="en-US" altLang="zh-TW" dirty="0"/>
              <a:t>Non-member Example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8F226B-7583-4A8C-90CD-0B53025C85AF}"/>
              </a:ext>
            </a:extLst>
          </p:cNvPr>
          <p:cNvSpPr/>
          <p:nvPr/>
        </p:nvSpPr>
        <p:spPr>
          <a:xfrm>
            <a:off x="286871" y="2437905"/>
            <a:ext cx="8153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Money </a:t>
            </a:r>
            <a:r>
              <a:rPr lang="en-US" altLang="zh-TW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(const Money&amp; amount1, const Money&amp; amount2)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allCents1 =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amount1.cents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amount1.dollars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100;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allCents2 =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amount2.cents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amount2.dollars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100;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sumAllCents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allCents1 + allCents2;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absAllCents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sumAllCents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// Money can be negative.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finalDollars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absAllCents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absAllCents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100;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sumAllCents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0)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finalDollars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finalDollars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Money(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finalDollars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40116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defined: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a storage location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"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114300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int&amp; bob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reference to storage location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robert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made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affect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Robert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TW" sz="2400" dirty="0"/>
              <a:t>Useful in several cases: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en-US" altLang="zh-TW" sz="2000" dirty="0"/>
              <a:t>Call-by-reference</a:t>
            </a:r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en-US" altLang="zh-TW" sz="1800" dirty="0">
                <a:effectLst/>
              </a:rPr>
              <a:t>Often used to implement this mechanism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en-US" altLang="zh-TW" sz="2000" dirty="0"/>
              <a:t>Returning a reference</a:t>
            </a:r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en-US" altLang="zh-TW" sz="1800" dirty="0">
                <a:effectLst/>
              </a:rPr>
              <a:t>Allows operator overload implementations to be written more naturally</a:t>
            </a:r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en-US" altLang="zh-TW" sz="1800" dirty="0">
                <a:effectLst/>
              </a:rPr>
              <a:t>Think of as returning an "</a:t>
            </a:r>
            <a:r>
              <a:rPr lang="en-US" altLang="zh-TW" sz="1800" b="1" dirty="0">
                <a:solidFill>
                  <a:schemeClr val="tx1"/>
                </a:solidFill>
                <a:effectLst/>
              </a:rPr>
              <a:t>alias</a:t>
            </a:r>
            <a:r>
              <a:rPr lang="en-US" altLang="zh-TW" sz="1800" dirty="0">
                <a:effectLst/>
              </a:rPr>
              <a:t>" to a variable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4846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Why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Operatior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Overloading?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7567544" cy="462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When there are many different structures：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Hard to keep track of different manipulations！</a:t>
            </a:r>
            <a:endParaRPr sz="22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Hp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Mp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Model file …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Behavior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Set/input hp,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mp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Show attributes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Merge two character : hp+ hp,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mp+mp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Split from one: hp- hp,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mp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mp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Compare: “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“, “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zh-TW" dirty="0"/>
              <a:t>Returning Reference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/>
              <a:t>Formal syntax:</a:t>
            </a:r>
          </a:p>
          <a:p>
            <a:pPr marL="11430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double&amp;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sampleFunction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(double&amp; variable);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double&amp;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FF0000"/>
                </a:solidFill>
              </a:rPr>
              <a:t>double</a:t>
            </a:r>
            <a:r>
              <a:rPr lang="en-US" altLang="zh-TW" sz="2000" dirty="0"/>
              <a:t> are different</a:t>
            </a:r>
          </a:p>
          <a:p>
            <a:pPr lvl="1"/>
            <a:r>
              <a:rPr lang="en-US" altLang="zh-TW" sz="2000" dirty="0"/>
              <a:t>Must match in function declaration and definition</a:t>
            </a:r>
          </a:p>
          <a:p>
            <a:r>
              <a:rPr lang="en-US" altLang="zh-TW" sz="2300" dirty="0"/>
              <a:t>Returned item </a:t>
            </a:r>
            <a:r>
              <a:rPr lang="en-US" altLang="zh-TW" sz="2300" dirty="0">
                <a:solidFill>
                  <a:srgbClr val="FF0000"/>
                </a:solidFill>
              </a:rPr>
              <a:t>MUST</a:t>
            </a:r>
            <a:r>
              <a:rPr lang="en-US" altLang="zh-TW" sz="2300" dirty="0"/>
              <a:t> have a </a:t>
            </a:r>
            <a:r>
              <a:rPr lang="en-US" altLang="zh-TW" sz="2300" dirty="0">
                <a:solidFill>
                  <a:srgbClr val="FF0000"/>
                </a:solidFill>
              </a:rPr>
              <a:t>valid</a:t>
            </a:r>
            <a:r>
              <a:rPr lang="en-US" altLang="zh-TW" sz="2300" dirty="0"/>
              <a:t> reference</a:t>
            </a:r>
          </a:p>
          <a:p>
            <a:pPr lvl="1"/>
            <a:r>
              <a:rPr lang="en-US" altLang="zh-TW" sz="2000" dirty="0"/>
              <a:t>Cannot be expression like "x+5"</a:t>
            </a:r>
          </a:p>
          <a:p>
            <a:pPr lvl="2"/>
            <a:r>
              <a:rPr lang="en-US" altLang="zh-TW" sz="1800" dirty="0"/>
              <a:t>Has no place in memory to "refer to"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Very dangerous if the reference points to a local variable in the function.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99523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23915"/>
            <a:ext cx="8001000" cy="1042886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Returning a Reference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204436"/>
            <a:ext cx="8763000" cy="4648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m = 99;</a:t>
            </a:r>
          </a:p>
          <a:p>
            <a:pPr marL="514350" indent="-514350">
              <a:buFont typeface="+mj-lt"/>
              <a:buAutoNum type="arabicParenR"/>
            </a:pPr>
            <a:r>
              <a:rPr lang="fr-FR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 &lt;&lt; sampleFunction(m) &lt;&lt; endl;</a:t>
            </a:r>
          </a:p>
          <a:p>
            <a:pPr marL="514350" indent="-514350">
              <a:buFont typeface="+mj-lt"/>
              <a:buAutoNum type="arabicParenR"/>
            </a:pPr>
            <a:r>
              <a:rPr lang="fr-FR" altLang="zh-TW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sampleFunction(m) </a:t>
            </a:r>
            <a:r>
              <a:rPr lang="fr-FR" altLang="zh-TW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42;</a:t>
            </a:r>
          </a:p>
          <a:p>
            <a:pPr marL="514350" indent="-514350">
              <a:buFont typeface="+mj-lt"/>
              <a:buAutoNum type="arabicParenR"/>
            </a:pPr>
            <a:r>
              <a:rPr lang="fr-FR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 &lt;&lt; m &lt;&lt; endl;</a:t>
            </a:r>
            <a:endParaRPr lang="zh-TW" alt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2500" y="1192457"/>
            <a:ext cx="4381500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double&amp; </a:t>
            </a:r>
            <a:r>
              <a:rPr lang="en-US" altLang="zh-TW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sampleFunction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(double&amp; </a:t>
            </a:r>
            <a:r>
              <a:rPr lang="en-US" altLang="zh-TW" sz="1400" dirty="0">
                <a:ln w="22225">
                  <a:noFill/>
                  <a:prstDash val="solid"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zh-TW" sz="1400" dirty="0">
                <a:ln w="22225">
                  <a:noFill/>
                  <a:prstDash val="solid"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362200"/>
            <a:ext cx="8321031" cy="2209800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019800" y="2450068"/>
            <a:ext cx="24384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45705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FE574-D2E0-425F-9516-F770D3F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Returning Value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63CFD2-8665-45AA-80F5-8B7E990ED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300" dirty="0"/>
              <a:t>A function can return a value of type </a:t>
            </a:r>
            <a:r>
              <a:rPr lang="en-US" altLang="zh-TW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sz="2300" dirty="0"/>
              <a:t> in four different ways:</a:t>
            </a:r>
          </a:p>
          <a:p>
            <a:pPr lvl="1"/>
            <a:r>
              <a:rPr lang="en-US" altLang="zh-TW" sz="2000" dirty="0"/>
              <a:t>By plain old value, as in the function declaration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pPr lvl="1"/>
            <a:r>
              <a:rPr lang="en-US" altLang="zh-TW" sz="2000" dirty="0"/>
              <a:t>By constant value, as in the function declaration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pPr lvl="1"/>
            <a:r>
              <a:rPr lang="en-US" altLang="zh-TW" sz="2000" dirty="0"/>
              <a:t>By reference, as in the function declaration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pPr lvl="1"/>
            <a:r>
              <a:rPr lang="en-US" altLang="zh-TW" sz="2000" dirty="0"/>
              <a:t>By const reference, as in the function declaration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C79C28-094C-4EFA-9083-7F8215BFE6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23616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Overloads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199"/>
            <a:ext cx="8534400" cy="5029201"/>
          </a:xfrm>
        </p:spPr>
        <p:txBody>
          <a:bodyPr>
            <a:norm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 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 be overloaded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member function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use of class object like a function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overload for all possible numbers of arguments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(42); //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) overloaded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calls overload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versions work for bool types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"short-circuit evaluation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func1() &amp;&amp; func2()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func1() || func2()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overloaded, no longer uses short-circuit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/>
              <a:t>Uses "complete evaluation" instead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altLang="zh-TW" sz="1800" dirty="0"/>
              <a:t>Contrary to expectations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</a:rPr>
              <a:t>Generally should </a:t>
            </a:r>
            <a:r>
              <a:rPr lang="en-US" altLang="zh-TW" sz="2400" dirty="0">
                <a:ln w="0"/>
                <a:solidFill>
                  <a:srgbClr val="FF0000"/>
                </a:solidFill>
              </a:rPr>
              <a:t>NOT overload these operators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endParaRPr lang="en-US" altLang="zh-TW" sz="1800" dirty="0"/>
          </a:p>
          <a:p>
            <a:pPr lvl="2">
              <a:lnSpc>
                <a:spcPts val="24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4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5694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4058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of 3)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input and output of our objects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other operator overloads, but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subtleties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readability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000" dirty="0">
                <a:sym typeface="Wingdings" pitchFamily="2" charset="2"/>
              </a:rPr>
              <a:t> </a:t>
            </a:r>
            <a:r>
              <a:rPr lang="en-US" altLang="zh-TW" sz="2000" dirty="0"/>
              <a:t>Returns its first argument type,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zh-TW" sz="2000" dirty="0">
                <a:sym typeface="Wingdings" pitchFamily="2" charset="2"/>
              </a:rPr>
              <a:t> </a:t>
            </a:r>
            <a:r>
              <a:rPr lang="en-US" altLang="zh-TW" sz="2000" dirty="0"/>
              <a:t>Returns its first argument type,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need for: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myObject.output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myObject.input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7051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of 3)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4643718"/>
          </a:xfrm>
        </p:spPr>
        <p:txBody>
          <a:bodyPr>
            <a:norm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operator,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 binary operator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"Hello";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operand is predefined 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library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operand is literal string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85292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 of 3)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464371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What to return?</a:t>
            </a:r>
          </a:p>
          <a:p>
            <a:pPr lvl="1"/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solidFill>
                  <a:srgbClr val="FF0000"/>
                </a:solidFill>
              </a:rPr>
              <a:t> object!</a:t>
            </a:r>
          </a:p>
          <a:p>
            <a:pPr lvl="2"/>
            <a:r>
              <a:rPr lang="en-US" altLang="zh-TW" sz="1800" dirty="0"/>
              <a:t>Returns its first argument type,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cs typeface="Courier New" panose="02070309020205020404" pitchFamily="49" charset="0"/>
              </a:rPr>
              <a:t>Why?</a:t>
            </a:r>
          </a:p>
          <a:p>
            <a:pPr lvl="2"/>
            <a:r>
              <a:rPr lang="en-US" altLang="zh-TW" sz="1800" dirty="0"/>
              <a:t>To allow cascading:</a:t>
            </a:r>
            <a:br>
              <a:rPr lang="en-US" altLang="zh-TW" sz="1800" dirty="0"/>
            </a:b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Money amount(100);</a:t>
            </a:r>
            <a:b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amount;</a:t>
            </a:r>
            <a:br>
              <a:rPr lang="en-US" altLang="zh-TW" sz="1800" dirty="0"/>
            </a:b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"I have "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amount;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03568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20F87-023B-4BBF-ABAA-1C8202CD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4BEC50-6705-4D0B-895D-70A7E02CBA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5710FC-B358-4454-A162-3F65D9645652}"/>
              </a:ext>
            </a:extLst>
          </p:cNvPr>
          <p:cNvSpPr/>
          <p:nvPr/>
        </p:nvSpPr>
        <p:spPr>
          <a:xfrm>
            <a:off x="0" y="1170444"/>
            <a:ext cx="93412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Money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Money( 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friend </a:t>
            </a:r>
            <a:r>
              <a:rPr lang="en-US" altLang="zh-TW" spc="50" dirty="0" err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operator 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Money&amp; amount);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friend </a:t>
            </a:r>
            <a:r>
              <a:rPr lang="en-US" altLang="zh-TW" spc="50" dirty="0" err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operator 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Money&amp; amount);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7467A-2E06-48D4-86D0-01138EC4BEB3}"/>
              </a:ext>
            </a:extLst>
          </p:cNvPr>
          <p:cNvSpPr/>
          <p:nvPr/>
        </p:nvSpPr>
        <p:spPr>
          <a:xfrm>
            <a:off x="0" y="2955370"/>
            <a:ext cx="91439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operator &lt;&lt;(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Money&amp; amount)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absDollars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amount.dollars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amount.cents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amount.dollars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0 ||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amount.cents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//accounts for dollars == 0 or cents == 0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"$-";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'$';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absDollars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10)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'.' &lt;&lt;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'.' &lt;&lt; '0' &lt;&lt;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9893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20F87-023B-4BBF-ABAA-1C8202CD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4BEC50-6705-4D0B-895D-70A7E02CBA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5710FC-B358-4454-A162-3F65D9645652}"/>
              </a:ext>
            </a:extLst>
          </p:cNvPr>
          <p:cNvSpPr/>
          <p:nvPr/>
        </p:nvSpPr>
        <p:spPr>
          <a:xfrm>
            <a:off x="0" y="1170444"/>
            <a:ext cx="93412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Money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Money( 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friend </a:t>
            </a:r>
            <a:r>
              <a:rPr lang="en-US" altLang="zh-TW" spc="50" dirty="0" err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operator 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Money&amp; amount);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friend </a:t>
            </a:r>
            <a:r>
              <a:rPr lang="en-US" altLang="zh-TW" spc="50" dirty="0" err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operator 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Money&amp; amount);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7467A-2E06-48D4-86D0-01138EC4BEB3}"/>
              </a:ext>
            </a:extLst>
          </p:cNvPr>
          <p:cNvSpPr/>
          <p:nvPr/>
        </p:nvSpPr>
        <p:spPr>
          <a:xfrm>
            <a:off x="0" y="2955370"/>
            <a:ext cx="914399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operator &gt;&gt;(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Money&amp; amount)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dollarSign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dollarSign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//hopefully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dollarSign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'$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"No dollar sign in Money input.\n";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exit(1);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amountAsDouble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amountAsDouble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amount.dollars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amount.dollarsPart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amountAsDouble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amount.cents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amount.centsPart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amountAsDouble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4933256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20F87-023B-4BBF-ABAA-1C8202CD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4BEC50-6705-4D0B-895D-70A7E02CBA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5710FC-B358-4454-A162-3F65D9645652}"/>
              </a:ext>
            </a:extLst>
          </p:cNvPr>
          <p:cNvSpPr/>
          <p:nvPr/>
        </p:nvSpPr>
        <p:spPr>
          <a:xfrm>
            <a:off x="0" y="1170444"/>
            <a:ext cx="93412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Money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Money( 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friend </a:t>
            </a:r>
            <a:r>
              <a:rPr lang="en-US" altLang="zh-TW" spc="50" dirty="0" err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operator 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Money&amp; amount);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friend </a:t>
            </a:r>
            <a:r>
              <a:rPr lang="en-US" altLang="zh-TW" spc="50" dirty="0" err="1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operator 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Money&amp; amount);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7467A-2E06-48D4-86D0-01138EC4BEB3}"/>
              </a:ext>
            </a:extLst>
          </p:cNvPr>
          <p:cNvSpPr/>
          <p:nvPr/>
        </p:nvSpPr>
        <p:spPr>
          <a:xfrm>
            <a:off x="0" y="2955370"/>
            <a:ext cx="91439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Money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yourAmount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myAmount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(10, 9);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"Enter an amount of money: ";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yourAmount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"Your amount is " &lt;&lt;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yourAmount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"My amount is " &lt;&lt;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myAmount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yourAmount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myAmount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"We have the same amounts.\n";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"One of us is richer.\n";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Money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ourAmount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yourAmount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myAmount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yourAmount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 + " &lt;&lt;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myAmount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&lt;&lt; " equals " &lt;&lt;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ourAmount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7862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Basic Operator Overloading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Unary operators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member functions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Friends and Automatic Type Conversion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Friend functions, friend classes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Constructors for automatic type conversion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References and More Overloading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Operators: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=, [], ++, --</a:t>
            </a:r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F0D64-04C1-4040-9FA1-9A5A6E4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/>
              <a:t> as Member Function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4243AC-4B7B-4A76-87C4-D13077073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300" dirty="0"/>
              <a:t>Can we overload &gt;&gt; and &lt;&lt; as member function?</a:t>
            </a:r>
            <a:endParaRPr lang="zh-TW" altLang="en-US" sz="23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42E523-BF03-43B6-9A11-4B2EA5B324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50781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F0D64-04C1-4040-9FA1-9A5A6E4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/>
              <a:t> as Member Function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4243AC-4B7B-4A76-87C4-D13077073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300" dirty="0"/>
              <a:t>Can we overload &gt;&gt; and &lt;&lt; as member function?</a:t>
            </a:r>
          </a:p>
          <a:p>
            <a:pPr lvl="1"/>
            <a:r>
              <a:rPr lang="en-US" altLang="zh-TW" sz="2000" dirty="0"/>
              <a:t>No. But why?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42E523-BF03-43B6-9A11-4B2EA5B324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4510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F0D64-04C1-4040-9FA1-9A5A6E4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/>
              <a:t> as Member Function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4243AC-4B7B-4A76-87C4-D13077073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300" dirty="0"/>
              <a:t>Can we overload &gt;&gt; and &lt;&lt; as member function?</a:t>
            </a:r>
          </a:p>
          <a:p>
            <a:pPr lvl="1"/>
            <a:r>
              <a:rPr lang="en-US" altLang="zh-TW" sz="2000" dirty="0"/>
              <a:t>No. But why?</a:t>
            </a:r>
          </a:p>
          <a:p>
            <a:r>
              <a:rPr lang="en-US" altLang="zh-TW" sz="2300" dirty="0"/>
              <a:t>Similar with the </a:t>
            </a: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type conversion</a:t>
            </a:r>
            <a:r>
              <a:rPr lang="en-US" altLang="zh-TW" sz="2300" dirty="0"/>
              <a:t> issue</a:t>
            </a:r>
          </a:p>
          <a:p>
            <a:pPr lvl="1"/>
            <a:r>
              <a:rPr lang="en-US" altLang="zh-TW" sz="2000" dirty="0"/>
              <a:t>YOUR class is unknown to the </a:t>
            </a:r>
            <a:r>
              <a:rPr lang="en-US" altLang="zh-TW" sz="2000" dirty="0" err="1"/>
              <a:t>istream</a:t>
            </a:r>
            <a:r>
              <a:rPr lang="en-US" altLang="zh-TW" sz="2000" dirty="0"/>
              <a:t>/</a:t>
            </a:r>
            <a:r>
              <a:rPr lang="en-US" altLang="zh-TW" sz="2000" dirty="0" err="1"/>
              <a:t>ostream</a:t>
            </a:r>
            <a:r>
              <a:rPr lang="en-US" altLang="zh-TW" sz="2000" dirty="0"/>
              <a:t> class, so cannot be put on the right side as the single argument</a:t>
            </a:r>
          </a:p>
          <a:p>
            <a:r>
              <a:rPr lang="en-US" altLang="zh-TW" sz="2200" dirty="0"/>
              <a:t>Alternative way:</a:t>
            </a:r>
          </a:p>
          <a:p>
            <a:pPr marL="571500" lvl="1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571500" lvl="1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write(std::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const { </a:t>
            </a:r>
          </a:p>
          <a:p>
            <a:pPr marL="571500" lvl="1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write self to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0" lvl="1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571500" lvl="1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571500" lvl="1" indent="0">
              <a:buNone/>
            </a:pP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 const&amp; m) { </a:t>
            </a:r>
          </a:p>
          <a:p>
            <a:pPr marL="571500" lvl="1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m.write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71500" lvl="1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42E523-BF03-43B6-9A11-4B2EA5B324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0869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 be overloaded as </a:t>
            </a:r>
            <a:r>
              <a:rPr lang="en-US" sz="2400" spc="50" dirty="0">
                <a:ln w="9525" cmpd="sng">
                  <a:noFill/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ln w="9525" cmpd="sng">
                  <a:noFill/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2400" dirty="0">
              <a:ln w="9525" cmpd="sng">
                <a:noFill/>
                <a:prstDash val="solid"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n w="12700" cmpd="sng">
                  <a:noFill/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overloaded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 assignment operator: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Member-wise copy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 OK for simple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with </a:t>
            </a:r>
            <a:r>
              <a:rPr lang="en-US" sz="2000" spc="50" dirty="0">
                <a:ln w="9525" cmpd="sng">
                  <a:noFill/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must write our own!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05378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199"/>
            <a:ext cx="8534400" cy="2684929"/>
          </a:xfrm>
        </p:spPr>
        <p:txBody>
          <a:bodyPr>
            <a:norm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operator has two versions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notation: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notation: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x++;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distinguish in overload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overload method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Prefix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2</a:t>
            </a:r>
            <a:r>
              <a:rPr lang="en-US" sz="20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parameter of type 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Postfix</a:t>
            </a:r>
          </a:p>
          <a:p>
            <a:pPr lvl="2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 marker for compiler!</a:t>
            </a:r>
          </a:p>
          <a:p>
            <a:pPr lvl="2"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 postfix is allowed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17500F-5891-4230-9027-98DC8CEBF008}"/>
              </a:ext>
            </a:extLst>
          </p:cNvPr>
          <p:cNvSpPr txBox="1">
            <a:spLocks/>
          </p:cNvSpPr>
          <p:nvPr/>
        </p:nvSpPr>
        <p:spPr bwMode="auto">
          <a:xfrm>
            <a:off x="304800" y="3904128"/>
            <a:ext cx="8534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TW" sz="2400" kern="0" dirty="0">
                <a:effectLst/>
              </a:rPr>
              <a:t>The increment and decrement operator on simple types, such as int and char , return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000" kern="0" dirty="0">
                <a:effectLst/>
              </a:rPr>
              <a:t>by </a:t>
            </a:r>
            <a:r>
              <a:rPr lang="en-US" altLang="zh-TW" sz="2000" b="1" kern="0" dirty="0">
                <a:solidFill>
                  <a:srgbClr val="00B050"/>
                </a:solidFill>
                <a:effectLst/>
              </a:rPr>
              <a:t>reference</a:t>
            </a:r>
            <a:r>
              <a:rPr lang="en-US" altLang="zh-TW" sz="2000" kern="0" dirty="0">
                <a:effectLst/>
              </a:rPr>
              <a:t> in the </a:t>
            </a:r>
            <a:r>
              <a:rPr lang="en-US" altLang="zh-TW" sz="2000" b="1" kern="0" dirty="0">
                <a:solidFill>
                  <a:srgbClr val="00B050"/>
                </a:solidFill>
                <a:effectLst/>
              </a:rPr>
              <a:t>prefix</a:t>
            </a:r>
            <a:r>
              <a:rPr lang="en-US" altLang="zh-TW" sz="2000" kern="0" dirty="0">
                <a:effectLst/>
              </a:rPr>
              <a:t> form and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TW" sz="2000" kern="0" dirty="0">
                <a:effectLst/>
              </a:rPr>
              <a:t>by </a:t>
            </a:r>
            <a:r>
              <a:rPr lang="en-US" altLang="zh-TW" sz="2000" b="1" kern="0" dirty="0">
                <a:solidFill>
                  <a:srgbClr val="FF0000"/>
                </a:solidFill>
                <a:effectLst/>
              </a:rPr>
              <a:t>value</a:t>
            </a:r>
            <a:r>
              <a:rPr lang="en-US" altLang="zh-TW" sz="2000" kern="0" dirty="0">
                <a:effectLst/>
              </a:rPr>
              <a:t> in the </a:t>
            </a:r>
            <a:r>
              <a:rPr lang="en-US" altLang="zh-TW" sz="2000" b="1" kern="0" dirty="0">
                <a:solidFill>
                  <a:srgbClr val="FF0000"/>
                </a:solidFill>
                <a:effectLst/>
              </a:rPr>
              <a:t>postfix</a:t>
            </a:r>
            <a:r>
              <a:rPr lang="en-US" altLang="zh-TW" sz="2000" kern="0" dirty="0">
                <a:effectLst/>
              </a:rPr>
              <a:t> form. (why?)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TW" sz="2400" kern="0" dirty="0">
                <a:effectLst/>
              </a:rPr>
              <a:t>Simply return </a:t>
            </a:r>
            <a:r>
              <a:rPr lang="en-US" altLang="zh-TW" sz="2400" b="1" kern="0" dirty="0">
                <a:solidFill>
                  <a:srgbClr val="FF0000"/>
                </a:solidFill>
                <a:effectLst/>
              </a:rPr>
              <a:t>by value </a:t>
            </a:r>
            <a:r>
              <a:rPr lang="en-US" altLang="zh-TW" sz="2400" kern="0" dirty="0">
                <a:effectLst/>
              </a:rPr>
              <a:t>for all versions of the increment and decrement operators.</a:t>
            </a:r>
            <a:endParaRPr lang="zh-TW" altLang="en-US" sz="2400" kern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1821121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438DE-5677-4B58-AF4B-65F1ACBC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Increment and Decrement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0BC0C7-7D42-4BD7-88C5-05D267E7C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D778E4-95C9-47EE-BEA6-803C7E1CAA02}"/>
              </a:ext>
            </a:extLst>
          </p:cNvPr>
          <p:cNvSpPr/>
          <p:nvPr/>
        </p:nvSpPr>
        <p:spPr>
          <a:xfrm>
            <a:off x="0" y="1551563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b="1" dirty="0" err="1">
                <a:ln w="22225">
                  <a:noFill/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operator++( ); // Prefix version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b="1" dirty="0" err="1">
                <a:ln w="22225">
                  <a:noFill/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operator++(int); // Postfix version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setFirst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setSecond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) const;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getSecond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) const;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first;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second;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21917"/>
      </p:ext>
    </p:extLst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2133600"/>
          </a:xfrm>
        </p:spPr>
        <p:txBody>
          <a:bodyPr>
            <a:norm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only be overloaded as member function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return a reference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6DDFF6-998E-4C39-BB29-F87AFD0D584F}"/>
              </a:ext>
            </a:extLst>
          </p:cNvPr>
          <p:cNvSpPr/>
          <p:nvPr/>
        </p:nvSpPr>
        <p:spPr>
          <a:xfrm>
            <a:off x="0" y="1865474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CharPair</a:t>
            </a: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n w="22225">
                  <a:noFill/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index);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char first;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char second;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88D4C6-9252-4E7B-99CD-B59FC0D4BA21}"/>
              </a:ext>
            </a:extLst>
          </p:cNvPr>
          <p:cNvSpPr/>
          <p:nvPr/>
        </p:nvSpPr>
        <p:spPr>
          <a:xfrm>
            <a:off x="-1" y="3544459"/>
            <a:ext cx="9143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dirty="0">
                <a:ln w="22225">
                  <a:noFill/>
                  <a:prstDash val="solid"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CharPair</a:t>
            </a: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::operator[](int index)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(index == 1)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first;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 if (index == 2)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second;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"Illegal index value.\n";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exit(1);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zh-TW" alt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96750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6705600" cy="4997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9581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1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built-in operators can be overloaded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work with objects of your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really just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 functions have direct private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access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can be overloaded as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operand is calling object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84777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1302470" y="0"/>
            <a:ext cx="78486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2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 functions add efficiency only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required if sufficient accessors/mutators available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"names" a variable with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alias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overload &lt;&lt;, &gt;&gt;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type is a reference to stream type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1656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1066800" y="18854"/>
            <a:ext cx="8077200" cy="104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Operator Overloading</a:t>
            </a: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+, -, %, ==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  <a:endParaRPr sz="1800"/>
          </a:p>
          <a:p>
            <a:pPr marL="74295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Simply "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" with different syntax: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x + 7 </a:t>
            </a:r>
            <a:endParaRPr sz="180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" is binary operator with x &amp; 7 as operands</a:t>
            </a:r>
            <a:endParaRPr sz="180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 "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" this notation as humans</a:t>
            </a:r>
            <a:endParaRPr sz="180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0000"/>
                </a:solidFill>
              </a:rPr>
              <a:t>Think of it as:</a:t>
            </a:r>
            <a:r>
              <a:rPr lang="en-US" sz="1800"/>
              <a:t>  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x, 7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00200" lvl="3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" is the function name</a:t>
            </a:r>
            <a:endParaRPr sz="1800"/>
          </a:p>
          <a:p>
            <a:pPr marL="1600200" lvl="3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x, 7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are the arguments </a:t>
            </a:r>
            <a:endParaRPr sz="1800"/>
          </a:p>
          <a:p>
            <a:pPr marL="1600200" lvl="3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Function "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" returns "sum" of it’s arguments</a:t>
            </a:r>
            <a:endParaRPr sz="1800"/>
          </a:p>
          <a:p>
            <a:pPr marL="3429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We can </a:t>
            </a:r>
            <a:r>
              <a:rPr lang="en-US" sz="1800">
                <a:solidFill>
                  <a:srgbClr val="FF0000"/>
                </a:solidFill>
              </a:rPr>
              <a:t>overload</a:t>
            </a:r>
            <a:r>
              <a:rPr lang="en-US" sz="1800"/>
              <a:t> them!</a:t>
            </a:r>
            <a:endParaRPr sz="1800"/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To work </a:t>
            </a:r>
            <a:r>
              <a:rPr lang="en-US" sz="1800">
                <a:solidFill>
                  <a:srgbClr val="FF0000"/>
                </a:solidFill>
              </a:rPr>
              <a:t>with OUR types!</a:t>
            </a:r>
            <a:endParaRPr sz="1800"/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To add "Chair types", or "Money types"</a:t>
            </a:r>
            <a:endParaRPr sz="180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As appropriate for our needs</a:t>
            </a:r>
            <a:endParaRPr sz="180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In "notation" we’re comfortable with</a:t>
            </a:r>
            <a:endParaRPr sz="1800"/>
          </a:p>
          <a:p>
            <a:pPr marL="3429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Always overload </a:t>
            </a:r>
            <a:r>
              <a:rPr lang="en-US" sz="1800">
                <a:solidFill>
                  <a:srgbClr val="FF0000"/>
                </a:solidFill>
              </a:rPr>
              <a:t>with similar "actions"!</a:t>
            </a:r>
            <a:endParaRPr sz="1800"/>
          </a:p>
          <a:p>
            <a:pPr marL="3429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of implementation</a:t>
            </a:r>
            <a:endParaRPr sz="1800"/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As</a:t>
            </a:r>
            <a:r>
              <a:rPr lang="en-US" sz="1800">
                <a:solidFill>
                  <a:srgbClr val="FF0000"/>
                </a:solidFill>
              </a:rPr>
              <a:t> standalone </a:t>
            </a:r>
            <a:r>
              <a:rPr lang="en-US" sz="1800"/>
              <a:t>functions</a:t>
            </a:r>
            <a:endParaRPr sz="1800"/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functions.</a:t>
            </a:r>
            <a:endParaRPr sz="1800"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Example: Money class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839200" cy="548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Money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Money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( );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Money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(double amount);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Money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(int theDollars, int theCents);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Money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(int theDollars);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double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Amount( ) const;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Dollars( ) const;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Cents( ) const;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void input( ); //Reads the dollar sign as well as the amount number.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void output( ) const;</a:t>
            </a:r>
            <a:endParaRPr>
              <a:solidFill>
                <a:srgbClr val="0000FF"/>
              </a:solidFill>
            </a:endParaRPr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dollars; //A negative amount is represented as negative dollars and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cents; //negative cents. Negative $4.50 is represented as -4 and -50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dollarsPart(double amount) const;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centsPart(double amount) const;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round(double number) const;</a:t>
            </a:r>
            <a:endParaRPr/>
          </a:p>
          <a:p>
            <a:pPr marL="2286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const Money operator +(const Money&amp; amount1, const Money&amp; amount2);</a:t>
            </a:r>
            <a:endParaRPr>
              <a:solidFill>
                <a:schemeClr val="accent2"/>
              </a:solidFill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const Money operator -(const Money&amp; amount1, const Money&amp; amount2);</a:t>
            </a:r>
            <a:endParaRPr>
              <a:solidFill>
                <a:schemeClr val="accent2"/>
              </a:solidFill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bool operator ==(const Money&amp; amount1, const Money&amp; amount2);</a:t>
            </a:r>
            <a:endParaRPr>
              <a:solidFill>
                <a:schemeClr val="accent2"/>
              </a:solidFill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 Narrow"/>
              <a:buAutoNum type="arabicParenR"/>
            </a:pPr>
            <a:r>
              <a:rPr lang="en-US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const Money operator -(const Money&amp; amount);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Overloading operators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similar to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overloading functions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Operator itself is the "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" of function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Example Declaration: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Overloads </a:t>
            </a:r>
            <a:r>
              <a:rPr lang="en-US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for operands of type Money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reference parameters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for efficiency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Returned value is type Money</a:t>
            </a:r>
            <a:endParaRPr dirty="0"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Allows addition of "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Money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" objects</a:t>
            </a:r>
            <a:endParaRPr dirty="0"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lang="en-US" sz="18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for what?</a:t>
            </a:r>
            <a:endParaRPr dirty="0"/>
          </a:p>
        </p:txBody>
      </p:sp>
      <p:sp>
        <p:nvSpPr>
          <p:cNvPr id="177" name="Google Shape;177;p9"/>
          <p:cNvSpPr/>
          <p:nvPr/>
        </p:nvSpPr>
        <p:spPr>
          <a:xfrm>
            <a:off x="463800" y="2715625"/>
            <a:ext cx="7468500" cy="6858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BA94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Money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operator </a:t>
            </a:r>
            <a:r>
              <a:rPr lang="en-US" sz="20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Money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 amount1,</a:t>
            </a:r>
            <a:b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    	 const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Money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 amount2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Overloading Basics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Definition and Usage of "+" operator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10" descr="C:\WINDOWS\Desktop\Oh_type\sacitch_C++_ppt\gif\savitchc08d01_part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4918543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body" idx="1"/>
          </p:nvPr>
        </p:nvSpPr>
        <p:spPr>
          <a:xfrm>
            <a:off x="375313" y="3953301"/>
            <a:ext cx="8534400" cy="206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 )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Money yourAmount, myAmount(10, 9);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	…</a:t>
            </a:r>
            <a:endParaRPr/>
          </a:p>
          <a:p>
            <a:pPr marL="51435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Money ourAmount = yourAmount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myAmount;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Money diffAmount = yourAmount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myAmount;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Constructors Returning Objects</a:t>
            </a:r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Constructor a "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" function?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 "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" that way,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no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"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" function: w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ith special properties and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return a value!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Recall return statement in "+" overload for Money type:</a:t>
            </a:r>
            <a:endParaRPr/>
          </a:p>
          <a:p>
            <a:pPr marL="742950" lvl="1" indent="-285750" algn="l" rtl="0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retu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</a:t>
            </a: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Money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finalDollars, finalCents);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an "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invocation" of Money class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actually "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an 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>
              <a:solidFill>
                <a:srgbClr val="000000"/>
              </a:solidFill>
            </a:endParaRPr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an "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anonymous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3909</Words>
  <Application>Microsoft Office PowerPoint</Application>
  <PresentationFormat>如螢幕大小 (4:3)</PresentationFormat>
  <Paragraphs>631</Paragraphs>
  <Slides>49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Arial</vt:lpstr>
      <vt:lpstr>Calibri</vt:lpstr>
      <vt:lpstr>Arial Narrow</vt:lpstr>
      <vt:lpstr>DFKai-SB</vt:lpstr>
      <vt:lpstr>Times New Roman</vt:lpstr>
      <vt:lpstr>Wingdings</vt:lpstr>
      <vt:lpstr>新細明體</vt:lpstr>
      <vt:lpstr>Courier New</vt:lpstr>
      <vt:lpstr>佈景主題1</vt:lpstr>
      <vt:lpstr>Chapter 8</vt:lpstr>
      <vt:lpstr>想一想</vt:lpstr>
      <vt:lpstr>Why Operatior Overloading?</vt:lpstr>
      <vt:lpstr>Learning Objectives</vt:lpstr>
      <vt:lpstr>Operator Overloading</vt:lpstr>
      <vt:lpstr>Example: Money class</vt:lpstr>
      <vt:lpstr>Overloading Basics</vt:lpstr>
      <vt:lpstr>Definition and Usage of "+" operator</vt:lpstr>
      <vt:lpstr>Constructors Returning Objects</vt:lpstr>
      <vt:lpstr>Redefining Movement</vt:lpstr>
      <vt:lpstr>Redefining Movement</vt:lpstr>
      <vt:lpstr>Returning by const Value</vt:lpstr>
      <vt:lpstr>Overloaded "=="</vt:lpstr>
      <vt:lpstr>Position Check Function</vt:lpstr>
      <vt:lpstr>Overloaded "&lt;"、"&gt;"</vt:lpstr>
      <vt:lpstr>Overloading Unary Operators</vt:lpstr>
      <vt:lpstr>Overloaded "-" Usage</vt:lpstr>
      <vt:lpstr>Overloading as Member Functions</vt:lpstr>
      <vt:lpstr>Sample Implementation</vt:lpstr>
      <vt:lpstr>Sample Implementation</vt:lpstr>
      <vt:lpstr>Constant Functions</vt:lpstr>
      <vt:lpstr>Overloading Operators: Which Method?</vt:lpstr>
      <vt:lpstr>Automatic Type Conversion (1 of 2)</vt:lpstr>
      <vt:lpstr>Automatic Type Conversion (2 of 2)</vt:lpstr>
      <vt:lpstr>The friend Specifier</vt:lpstr>
      <vt:lpstr>friend Functions</vt:lpstr>
      <vt:lpstr>More on the friend Specifier</vt:lpstr>
      <vt:lpstr>Non-member Example</vt:lpstr>
      <vt:lpstr>References</vt:lpstr>
      <vt:lpstr>Returning Reference</vt:lpstr>
      <vt:lpstr>Example of Returning a Reference</vt:lpstr>
      <vt:lpstr>Types of Returning Value</vt:lpstr>
      <vt:lpstr>Other Overloads</vt:lpstr>
      <vt:lpstr>Overloading &gt;&gt; and &lt;&lt; (1 of 3)</vt:lpstr>
      <vt:lpstr>Overloading &gt;&gt; and &lt;&lt; (2 of 3)</vt:lpstr>
      <vt:lpstr>Overloading &gt;&gt; and &lt;&lt; (3 of 3)</vt:lpstr>
      <vt:lpstr>Example of Overloading &lt;&lt;</vt:lpstr>
      <vt:lpstr>Example of Overloading &gt;&gt;</vt:lpstr>
      <vt:lpstr>Example of Overloading &gt;&gt; and &lt;&lt;</vt:lpstr>
      <vt:lpstr>&gt;&gt; and &lt;&lt; as Member Function </vt:lpstr>
      <vt:lpstr>&gt;&gt; and &lt;&lt; as Member Function </vt:lpstr>
      <vt:lpstr>&gt;&gt; and &lt;&lt; as Member Function </vt:lpstr>
      <vt:lpstr>Assignment Operator =</vt:lpstr>
      <vt:lpstr>Increment and Decrement</vt:lpstr>
      <vt:lpstr>Examples of Increment and Decrement</vt:lpstr>
      <vt:lpstr>Array Operator []</vt:lpstr>
      <vt:lpstr>PowerPoint 簡報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Kenrick</dc:creator>
  <cp:lastModifiedBy>tbcey74123</cp:lastModifiedBy>
  <cp:revision>32</cp:revision>
  <dcterms:created xsi:type="dcterms:W3CDTF">2006-08-16T00:00:00Z</dcterms:created>
  <dcterms:modified xsi:type="dcterms:W3CDTF">2023-03-25T16:11:42Z</dcterms:modified>
</cp:coreProperties>
</file>