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70" r:id="rId12"/>
    <p:sldId id="272" r:id="rId13"/>
    <p:sldId id="274" r:id="rId14"/>
    <p:sldId id="275" r:id="rId15"/>
    <p:sldId id="276" r:id="rId16"/>
    <p:sldId id="278" r:id="rId17"/>
    <p:sldId id="279" r:id="rId18"/>
    <p:sldId id="281" r:id="rId19"/>
    <p:sldId id="282" r:id="rId20"/>
    <p:sldId id="333" r:id="rId21"/>
    <p:sldId id="285" r:id="rId22"/>
    <p:sldId id="286" r:id="rId23"/>
    <p:sldId id="287" r:id="rId24"/>
    <p:sldId id="290" r:id="rId25"/>
    <p:sldId id="292" r:id="rId26"/>
    <p:sldId id="293" r:id="rId27"/>
    <p:sldId id="294" r:id="rId28"/>
    <p:sldId id="295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6" r:id="rId38"/>
    <p:sldId id="307" r:id="rId39"/>
    <p:sldId id="309" r:id="rId40"/>
    <p:sldId id="310" r:id="rId41"/>
    <p:sldId id="311" r:id="rId42"/>
    <p:sldId id="313" r:id="rId43"/>
    <p:sldId id="314" r:id="rId44"/>
    <p:sldId id="315" r:id="rId45"/>
    <p:sldId id="316" r:id="rId46"/>
    <p:sldId id="317" r:id="rId47"/>
    <p:sldId id="318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19" r:id="rId58"/>
    <p:sldId id="320" r:id="rId59"/>
  </p:sldIdLst>
  <p:sldSz cx="9144000" cy="6858000" type="screen4x3"/>
  <p:notesSz cx="6858000" cy="9144000"/>
  <p:embeddedFontLst>
    <p:embeddedFont>
      <p:font typeface="DFKai-SB" panose="03000509000000000000" pitchFamily="65" charset="-120"/>
      <p:regular r:id="rId61"/>
    </p:embeddedFont>
    <p:embeddedFont>
      <p:font typeface="Arial Narrow" panose="020B0606020202030204" pitchFamily="34" charset="0"/>
      <p:regular r:id="rId62"/>
      <p:bold r:id="rId63"/>
      <p:italic r:id="rId64"/>
      <p:boldItalic r:id="rId65"/>
    </p:embeddedFont>
    <p:embeddedFont>
      <p:font typeface="Calibri" panose="020F050202020403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gqDJaOnyro+XUnG2Fa47NoVpfgW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sim" initials="" lastIdx="1" clrIdx="0"/>
  <p:cmAuthor id="1" name="CGA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DBA7FE-7D3C-4484-BE86-C4995CC70FDD}">
  <a:tblStyle styleId="{48DBA7FE-7D3C-4484-BE86-C4995CC70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8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9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d27a4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g124d27a4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24d27a448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20940e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20940e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220940ee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0" name="Google Shape;34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1" name="Google Shape;36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2" name="Google Shape;38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9" name="Google Shape;38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6" name="Google Shape;39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0" name="Google Shape;41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7" name="Google Shape;41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6" name="Google Shape;42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3" name="Google Shape;43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2" name="Google Shape;44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9" name="Google Shape;44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2" name="Google Shape;522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24b8bc3f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124b8bc3f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4b8bc3f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124b8bc3f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2" name="Google Shape;59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0911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9" name="Google Shape;59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37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5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5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5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5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5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5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5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7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9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8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1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8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82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2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3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8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8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4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4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8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7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4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4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4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7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filesystem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oost.org/doc/libs/release/libs/filesystem/doc/index.htm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0heszx3w.aspx" TargetMode="External"/><Relationship Id="rId13" Type="http://schemas.openxmlformats.org/officeDocument/2006/relationships/hyperlink" Target="https://msdn.microsoft.com/en-us/library/kdfaxaay.aspx" TargetMode="External"/><Relationship Id="rId18" Type="http://schemas.openxmlformats.org/officeDocument/2006/relationships/hyperlink" Target="https://msdn.microsoft.com/en-us/library/d6dtz42k.aspx" TargetMode="External"/><Relationship Id="rId3" Type="http://schemas.openxmlformats.org/officeDocument/2006/relationships/hyperlink" Target="https://msdn.microsoft.com/en-us/library/h1be630c.aspx" TargetMode="External"/><Relationship Id="rId21" Type="http://schemas.openxmlformats.org/officeDocument/2006/relationships/hyperlink" Target="https://msdn.microsoft.com/en-us/library/8819tyd1.aspx" TargetMode="External"/><Relationship Id="rId7" Type="http://schemas.openxmlformats.org/officeDocument/2006/relationships/hyperlink" Target="https://msdn.microsoft.com/en-us/library/fs9stz4e.aspx" TargetMode="External"/><Relationship Id="rId12" Type="http://schemas.openxmlformats.org/officeDocument/2006/relationships/hyperlink" Target="https://msdn.microsoft.com/en-us/library/6d85y967.aspx" TargetMode="External"/><Relationship Id="rId17" Type="http://schemas.openxmlformats.org/officeDocument/2006/relationships/hyperlink" Target="https://msdn.microsoft.com/en-us/library/hk1k7x6x.aspx" TargetMode="External"/><Relationship Id="rId2" Type="http://schemas.openxmlformats.org/officeDocument/2006/relationships/notesSlide" Target="../notesSlides/notesSlide52.xml"/><Relationship Id="rId16" Type="http://schemas.openxmlformats.org/officeDocument/2006/relationships/hyperlink" Target="https://msdn.microsoft.com/en-us/library/544tbtd1.aspx" TargetMode="External"/><Relationship Id="rId20" Type="http://schemas.openxmlformats.org/officeDocument/2006/relationships/hyperlink" Target="https://msdn.microsoft.com/en-us/library/w68b74dy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t9zea13t.aspx" TargetMode="External"/><Relationship Id="rId11" Type="http://schemas.openxmlformats.org/officeDocument/2006/relationships/hyperlink" Target="https://msdn.microsoft.com/en-us/library/969zc1ac.aspx" TargetMode="External"/><Relationship Id="rId24" Type="http://schemas.openxmlformats.org/officeDocument/2006/relationships/hyperlink" Target="https://msdn.microsoft.com/en-us/library/w4ddyt9h.aspx" TargetMode="External"/><Relationship Id="rId5" Type="http://schemas.openxmlformats.org/officeDocument/2006/relationships/hyperlink" Target="https://msdn.microsoft.com/en-us/library/9h6ew5ts.aspx" TargetMode="External"/><Relationship Id="rId15" Type="http://schemas.openxmlformats.org/officeDocument/2006/relationships/hyperlink" Target="https://msdn.microsoft.com/en-us/library/2we0kxbd.aspx" TargetMode="External"/><Relationship Id="rId23" Type="http://schemas.openxmlformats.org/officeDocument/2006/relationships/hyperlink" Target="https://msdn.microsoft.com/en-us/library/t0wd4t32.aspx" TargetMode="External"/><Relationship Id="rId10" Type="http://schemas.openxmlformats.org/officeDocument/2006/relationships/hyperlink" Target="https://msdn.microsoft.com/en-us/library/as5kw0ze.aspx" TargetMode="External"/><Relationship Id="rId19" Type="http://schemas.openxmlformats.org/officeDocument/2006/relationships/hyperlink" Target="https://msdn.microsoft.com/en-us/library/3987wetf.aspx" TargetMode="External"/><Relationship Id="rId4" Type="http://schemas.openxmlformats.org/officeDocument/2006/relationships/hyperlink" Target="https://msdn.microsoft.com/en-us/library/b3893xdy.aspx" TargetMode="External"/><Relationship Id="rId9" Type="http://schemas.openxmlformats.org/officeDocument/2006/relationships/hyperlink" Target="https://msdn.microsoft.com/en-us/library/1666sb98.aspx" TargetMode="External"/><Relationship Id="rId14" Type="http://schemas.openxmlformats.org/officeDocument/2006/relationships/hyperlink" Target="https://msdn.microsoft.com/en-us/library/y0ybw9fy.aspx" TargetMode="External"/><Relationship Id="rId22" Type="http://schemas.openxmlformats.org/officeDocument/2006/relationships/hyperlink" Target="https://msdn.microsoft.com/en-us/library/f0151s4x.aspx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1e5zwe0c.aspx" TargetMode="External"/><Relationship Id="rId13" Type="http://schemas.openxmlformats.org/officeDocument/2006/relationships/hyperlink" Target="https://msdn.microsoft.com/en-us/library/a80tyf93.aspx" TargetMode="External"/><Relationship Id="rId3" Type="http://schemas.openxmlformats.org/officeDocument/2006/relationships/hyperlink" Target="https://msdn.microsoft.com/en-us/library/bf7fwze1.aspx" TargetMode="External"/><Relationship Id="rId7" Type="http://schemas.openxmlformats.org/officeDocument/2006/relationships/hyperlink" Target="https://msdn.microsoft.com/en-us/library/822zd880.aspx" TargetMode="External"/><Relationship Id="rId12" Type="http://schemas.openxmlformats.org/officeDocument/2006/relationships/hyperlink" Target="https://msdn.microsoft.com/en-us/library/w9a6wh7y.aspx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7t2zk3s4.aspx" TargetMode="External"/><Relationship Id="rId11" Type="http://schemas.openxmlformats.org/officeDocument/2006/relationships/hyperlink" Target="https://msdn.microsoft.com/en-us/library/wt8es881.aspx" TargetMode="External"/><Relationship Id="rId5" Type="http://schemas.openxmlformats.org/officeDocument/2006/relationships/hyperlink" Target="https://msdn.microsoft.com/en-us/library/sf98bd4y.aspx" TargetMode="External"/><Relationship Id="rId10" Type="http://schemas.openxmlformats.org/officeDocument/2006/relationships/hyperlink" Target="https://msdn.microsoft.com/en-us/library/2fkk4dzw.aspx" TargetMode="External"/><Relationship Id="rId4" Type="http://schemas.openxmlformats.org/officeDocument/2006/relationships/hyperlink" Target="https://msdn.microsoft.com/en-us/library/0d1409hb.aspx" TargetMode="External"/><Relationship Id="rId9" Type="http://schemas.openxmlformats.org/officeDocument/2006/relationships/hyperlink" Target="https://msdn.microsoft.com/en-us/library/xdhk0xd2.aspx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f4s0ddew.aspx" TargetMode="External"/><Relationship Id="rId3" Type="http://schemas.openxmlformats.org/officeDocument/2006/relationships/hyperlink" Target="https://msdn.microsoft.com/en-us/library/dk925tyb.aspx" TargetMode="External"/><Relationship Id="rId7" Type="http://schemas.openxmlformats.org/officeDocument/2006/relationships/hyperlink" Target="https://msdn.microsoft.com/en-us/library/ks2530z6.aspx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221w8e43.aspx" TargetMode="External"/><Relationship Id="rId11" Type="http://schemas.openxmlformats.org/officeDocument/2006/relationships/hyperlink" Target="https://msdn.microsoft.com/en-us/library/tw4k6df8.aspx" TargetMode="External"/><Relationship Id="rId5" Type="http://schemas.openxmlformats.org/officeDocument/2006/relationships/hyperlink" Target="https://msdn.microsoft.com/en-us/library/dfbc2kec.aspx" TargetMode="External"/><Relationship Id="rId10" Type="http://schemas.openxmlformats.org/officeDocument/2006/relationships/hyperlink" Target="https://msdn.microsoft.com/en-us/library/bdts1c9x.aspx" TargetMode="External"/><Relationship Id="rId4" Type="http://schemas.openxmlformats.org/officeDocument/2006/relationships/hyperlink" Target="https://msdn.microsoft.com/en-us/library/whx354w1.aspx" TargetMode="External"/><Relationship Id="rId9" Type="http://schemas.openxmlformats.org/officeDocument/2006/relationships/hyperlink" Target="https://msdn.microsoft.com/en-us/library/8054ew2f.aspx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12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Streams and File I/O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9762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991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We’ll use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files but they can also be binary files</a:t>
            </a:r>
            <a:endParaRPr sz="260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Reading from file for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input</a:t>
            </a:r>
            <a:endParaRPr sz="260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Writing to file for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sending output</a:t>
            </a:r>
            <a:endParaRPr sz="260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Start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beginning of file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end</a:t>
            </a:r>
            <a:endParaRPr sz="260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Other methods available and the following discuss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simple text file access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190500" y="2925775"/>
            <a:ext cx="8763000" cy="3597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//for endl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&lt;fstream&gt;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std::ifstream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inStream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std::ofstream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/>
          </a:p>
          <a:p>
            <a:pPr marL="457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inStream.open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("infile.txt");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outStream.open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("outfile.txt");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first, second, third;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inStream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first &gt;&gt; second &gt;&gt; third;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“The sum of the first 3\n” &lt;&lt; “numbers in infile.txt\n”  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  &lt;&lt; "is " &lt;&lt; (first + second + third) &lt;&lt; </a:t>
            </a: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std::endl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/>
          </a:p>
          <a:p>
            <a:pPr marL="457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inStream.close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outStream.close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  <a:p>
            <a:pPr marL="457200" marR="0" lvl="0" indent="-2095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5" name="Google Shape;195;p12" descr="C:\WINDOWS\Desktop\Oh_type\sacitch_C++_ppt\gif\savitchc12d01_2of2.gif"/>
          <p:cNvPicPr preferRelativeResize="0"/>
          <p:nvPr/>
        </p:nvPicPr>
        <p:blipFill rotWithShape="1">
          <a:blip r:embed="rId3">
            <a:alphaModFix/>
          </a:blip>
          <a:srcRect l="2396" t="28831" r="3102" b="9179"/>
          <a:stretch/>
        </p:blipFill>
        <p:spPr>
          <a:xfrm>
            <a:off x="4687722" y="3048000"/>
            <a:ext cx="4343400" cy="1746804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 Connection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Must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connect 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object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Classes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2400" dirty="0"/>
              <a:t> and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/>
              <a:t>defined in 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400" dirty="0"/>
              <a:t>under</a:t>
            </a:r>
            <a:r>
              <a:rPr lang="zh-TW" alt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2400" dirty="0"/>
              <a:t> namespace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For input file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object 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For output file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 dirty="0"/>
          </a:p>
          <a:p>
            <a:pPr marL="36195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br>
              <a:rPr lang="en-US" sz="2000" dirty="0"/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using std::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using std::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Declare and Use Streams</a:t>
            </a: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Stream must be declared like any other class variable:</a:t>
            </a:r>
            <a:b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std::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inStream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std::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 dirty="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Must then 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"connect"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to file: </a:t>
            </a:r>
            <a:r>
              <a:rPr lang="en-US" sz="2200" dirty="0">
                <a:solidFill>
                  <a:srgbClr val="FF0000"/>
                </a:solidFill>
              </a:rPr>
              <a:t>"opening the file“</a:t>
            </a:r>
            <a:r>
              <a:rPr lang="en-US" sz="2200" dirty="0"/>
              <a:t> with member function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endParaRPr sz="22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inStream.open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(“InputMap.txt"); 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outStream.open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(“SaveFile.txt");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Can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complete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pathname.</a:t>
            </a:r>
            <a:endParaRPr sz="2400" dirty="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Once declared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use normally!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heroHP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heroEXP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inStream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&gt;&gt;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heroHP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&gt;&gt;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heroEXP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	&lt;&lt; “Hero Health = " &lt;&lt;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heroHP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		&lt;&lt; " Hero Experience = "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		      &lt;&lt;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heroEXP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 dirty="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7200" cy="105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 Names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Files have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names to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our programs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file name: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"physical file name“/</a:t>
            </a:r>
            <a:r>
              <a:rPr lang="en-US" sz="1800"/>
              <a:t>"real file name"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like "infile.txt"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Used only once in program (to open)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name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a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lso called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"logical file name"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Program uses this name for all file activity</a:t>
            </a:r>
            <a:endParaRPr sz="180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d27a4486_0_0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72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 Names</a:t>
            </a:r>
            <a:endParaRPr/>
          </a:p>
        </p:txBody>
      </p:sp>
      <p:sp>
        <p:nvSpPr>
          <p:cNvPr id="252" name="Google Shape;252;g124d27a4486_0_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/>
              <a:t>fstream</a:t>
            </a:r>
            <a:r>
              <a:rPr lang="en-US" sz="2400" dirty="0"/>
              <a:t> </a:t>
            </a:r>
            <a:r>
              <a:rPr lang="en-US" sz="2400" dirty="0" err="1"/>
              <a:t>由幾個元素組成</a:t>
            </a:r>
            <a:r>
              <a:rPr lang="en-US" sz="2400" dirty="0"/>
              <a:t>：</a:t>
            </a:r>
            <a:endParaRPr sz="2400" dirty="0"/>
          </a:p>
          <a:p>
            <a:pPr marL="74295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存取的檔案路徑</a:t>
            </a:r>
            <a:endParaRPr sz="2400" dirty="0"/>
          </a:p>
          <a:p>
            <a:pPr marL="74295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目前的存取位址</a:t>
            </a:r>
            <a:r>
              <a:rPr lang="en-US" sz="2400" dirty="0"/>
              <a:t>(</a:t>
            </a:r>
            <a:r>
              <a:rPr lang="en-US" sz="2400" dirty="0" err="1"/>
              <a:t>讀寫頭位址</a:t>
            </a:r>
            <a:r>
              <a:rPr lang="en-US" sz="2400" dirty="0"/>
              <a:t>)</a:t>
            </a:r>
            <a:endParaRPr sz="2400" dirty="0"/>
          </a:p>
          <a:p>
            <a:pPr marL="74295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緩衝區</a:t>
            </a:r>
            <a:endParaRPr sz="2400" dirty="0"/>
          </a:p>
          <a:p>
            <a:pPr marL="74295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狀態</a:t>
            </a:r>
            <a:r>
              <a:rPr lang="en-US" sz="2400" dirty="0"/>
              <a:t>(</a:t>
            </a:r>
            <a:r>
              <a:rPr lang="en-US" sz="2400" dirty="0" err="1"/>
              <a:t>檔案結尾</a:t>
            </a:r>
            <a:r>
              <a:rPr lang="en-US" sz="2400" dirty="0"/>
              <a:t>/</a:t>
            </a:r>
            <a:r>
              <a:rPr lang="en-US" sz="2400" dirty="0" err="1"/>
              <a:t>發生錯誤</a:t>
            </a:r>
            <a:r>
              <a:rPr lang="en-US" sz="2400" dirty="0"/>
              <a:t>)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比起一個檔案，更近似一個指標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FILE *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Close and Flush Files</a:t>
            </a: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Files should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closed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When program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getting input or sending output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Disconnects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stream from file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inStream.close();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outStream.close();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Note no arguments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Files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close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when program ends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Output often "</a:t>
            </a:r>
            <a:r>
              <a:rPr lang="en-US" sz="2400">
                <a:solidFill>
                  <a:srgbClr val="FF0000"/>
                </a:solidFill>
              </a:rPr>
              <a:t>buffered</a:t>
            </a:r>
            <a:r>
              <a:rPr lang="en-US" sz="2400"/>
              <a:t>“ i.e. temporarily stored before written to file→Written in "</a:t>
            </a:r>
            <a:r>
              <a:rPr lang="en-US" sz="2400">
                <a:solidFill>
                  <a:srgbClr val="FF0000"/>
                </a:solidFill>
              </a:rPr>
              <a:t>groups</a:t>
            </a:r>
            <a:r>
              <a:rPr lang="en-US" sz="2400"/>
              <a:t>“ for </a:t>
            </a:r>
            <a:r>
              <a:rPr lang="en-US" sz="2400">
                <a:solidFill>
                  <a:srgbClr val="FF0000"/>
                </a:solidFill>
              </a:rPr>
              <a:t>efficiency</a:t>
            </a:r>
            <a:r>
              <a:rPr lang="en-US" sz="2400"/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Flush: </a:t>
            </a:r>
            <a:r>
              <a:rPr lang="en-US" sz="2400">
                <a:solidFill>
                  <a:srgbClr val="FF0000"/>
                </a:solidFill>
              </a:rPr>
              <a:t>force writing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outStream.flush(); // member functions of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                 //  all output stream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Closing file automatically calls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flush()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Appending and Checking Open Status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Standard open for output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begins with empty file</a:t>
            </a:r>
            <a:endParaRPr sz="2700" dirty="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file exists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contents lost</a:t>
            </a:r>
            <a:endParaRPr sz="25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Open for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outStream.open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(“saveFile.txt", </a:t>
            </a:r>
            <a:r>
              <a:rPr lang="en-US" sz="1900" b="1" dirty="0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lang="en-US" sz="1900" b="1" dirty="0" err="1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 sz="1900" b="1" dirty="0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::app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700" dirty="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If file doesn’t exist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creates it</a:t>
            </a:r>
            <a:endParaRPr sz="2500" dirty="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If file exists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appends to end</a:t>
            </a:r>
            <a:endParaRPr sz="2500"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9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argument is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1900" i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defined constants 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namespace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File opens </a:t>
            </a:r>
            <a:r>
              <a:rPr lang="en-US" sz="2300" dirty="0">
                <a:solidFill>
                  <a:srgbClr val="FF0000"/>
                </a:solidFill>
              </a:rPr>
              <a:t>could fail due to </a:t>
            </a:r>
            <a:endParaRPr sz="2700" dirty="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If input file </a:t>
            </a:r>
            <a:r>
              <a:rPr lang="en-US" sz="1900" dirty="0">
                <a:solidFill>
                  <a:srgbClr val="FF0000"/>
                </a:solidFill>
              </a:rPr>
              <a:t>doesn’t</a:t>
            </a:r>
            <a:r>
              <a:rPr lang="en-US" sz="1900" dirty="0"/>
              <a:t> exist</a:t>
            </a:r>
            <a:endParaRPr sz="2500" dirty="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</a:rPr>
              <a:t>No write permissions </a:t>
            </a:r>
            <a:r>
              <a:rPr lang="en-US" sz="1900" dirty="0"/>
              <a:t>to output file</a:t>
            </a:r>
            <a:endParaRPr sz="2500" dirty="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</a:rPr>
              <a:t>Unexpected</a:t>
            </a:r>
            <a:r>
              <a:rPr lang="en-US" sz="1900" dirty="0"/>
              <a:t> results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Member function </a:t>
            </a:r>
            <a:r>
              <a:rPr lang="en-US" sz="23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</a:t>
            </a: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300" dirty="0">
              <a:solidFill>
                <a:srgbClr val="FF0000"/>
              </a:solidFill>
            </a:endParaRPr>
          </a:p>
          <a:p>
            <a:pPr marL="342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4267200" y="4572000"/>
            <a:ext cx="4876800" cy="1323439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inStream.open(“SaveFile.txt");</a:t>
            </a:r>
            <a:b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(inStream.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</a:t>
            </a:r>
            <a: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b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"File open failed.\n";</a:t>
            </a:r>
            <a:b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exit(1);</a:t>
            </a:r>
            <a:b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7200" cy="105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Alternative Syntax for File Opens</a:t>
            </a:r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specify filename at declaration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Passed as argument to constructor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ifstream inStream;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inStream.open(“saveFile.txt");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TO:</a:t>
            </a:r>
            <a:b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ifstream inStream("saveFile.txt");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01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File’s Character I/O and Check End of File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File streams can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same </a:t>
            </a:r>
            <a:r>
              <a:rPr lang="en-US" sz="2400">
                <a:solidFill>
                  <a:srgbClr val="FF0000"/>
                </a:solidFill>
              </a:rPr>
              <a:t>character I/O</a:t>
            </a:r>
            <a:r>
              <a:rPr lang="en-US" sz="2400"/>
              <a:t> of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Member functions work same: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get, getline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put, putback,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peek, ignore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Two ways to test </a:t>
            </a:r>
            <a:r>
              <a:rPr lang="en-US" sz="2400">
                <a:solidFill>
                  <a:srgbClr val="FF0000"/>
                </a:solidFill>
              </a:rPr>
              <a:t>for end of file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Member function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eof()</a:t>
            </a:r>
            <a:r>
              <a:rPr lang="en-US" sz="2000"/>
              <a:t>returns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br>
              <a:rPr lang="en-US" sz="2000"/>
            </a:b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</a:rPr>
              <a:t>Read</a:t>
            </a:r>
            <a:r>
              <a:rPr lang="en-US" sz="2000"/>
              <a:t> operation </a:t>
            </a:r>
            <a:r>
              <a:rPr lang="en-US" sz="2000">
                <a:solidFill>
                  <a:srgbClr val="FF0000"/>
                </a:solidFill>
              </a:rPr>
              <a:t>returns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2000">
                <a:solidFill>
                  <a:srgbClr val="FF0000"/>
                </a:solidFill>
              </a:rPr>
              <a:t> value</a:t>
            </a:r>
            <a:r>
              <a:rPr lang="en-US" sz="2000"/>
              <a:t>! (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inStream &gt;&gt; next</a:t>
            </a:r>
            <a:r>
              <a:rPr lang="en-US" sz="2000"/>
              <a:t>)</a:t>
            </a:r>
            <a:endParaRPr/>
          </a:p>
          <a:p>
            <a:pPr marL="717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br>
              <a:rPr lang="en-US" sz="1600"/>
            </a:br>
            <a:endParaRPr sz="1600">
              <a:solidFill>
                <a:srgbClr val="FF0000"/>
              </a:solidFill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912625" y="3603248"/>
            <a:ext cx="4878600" cy="135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286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inStream.get(HP);</a:t>
            </a:r>
            <a:b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(!inStream.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b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cout &lt;&lt; HP;</a:t>
            </a:r>
            <a:b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inStream.get(HP);</a:t>
            </a:r>
            <a:b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912625" y="5257800"/>
            <a:ext cx="6250200" cy="1179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00D7"/>
              </a:gs>
              <a:gs pos="8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2860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double HP, addHP = 0;</a:t>
            </a:r>
            <a:b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(inStream &gt;&gt; addHP)</a:t>
            </a:r>
            <a:b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HP = HP + addHP;</a:t>
            </a:r>
            <a:b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“Hero Has " &lt;&lt; HP &lt;&lt; “ HP” &lt;&lt; endl;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xfrm>
            <a:off x="110359" y="1143000"/>
            <a:ext cx="9067800" cy="4495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1250" lvl="0" indent="-354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ifstream fin;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ofstream fout;</a:t>
            </a:r>
            <a:endParaRPr sz="1400"/>
          </a:p>
          <a:p>
            <a:pPr marL="551250" lvl="0" indent="-4254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fin.open("story.txt");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(fin.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)) {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cout &lt;&lt; "Input file opening 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failed.\n";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exit(1);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fout.open("numstory.txt");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(fout.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fail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)) {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"Output file 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opening failed.\n";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exit(1);</a:t>
            </a:r>
            <a:endParaRPr sz="1400"/>
          </a:p>
          <a:p>
            <a:pPr marL="551250" lvl="0" indent="-35439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/>
          </a:p>
        </p:txBody>
      </p:sp>
      <p:sp>
        <p:nvSpPr>
          <p:cNvPr id="304" name="Google Shape;304;p26"/>
          <p:cNvSpPr/>
          <p:nvPr/>
        </p:nvSpPr>
        <p:spPr>
          <a:xfrm>
            <a:off x="4953000" y="914400"/>
            <a:ext cx="4343400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51250" marR="0" lvl="0" indent="-265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next;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 = 1;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fin.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(next);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fout &lt;&lt; n &lt;&lt; " ";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(! fin.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))  {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fout &lt;&lt; next;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(next == '\n'){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n++;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fout &lt;&lt; n &lt;&lt; ' ';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fin.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(next);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fin.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fout.close( );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551250" marR="0" lvl="0" indent="-3543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arenR" startAt="17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//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6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1066800" y="28280"/>
            <a:ext cx="8058346" cy="103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I/O Streams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File I/O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Character I/O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Tools for Stream I/O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File names as input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Formatting output, flag settings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Stream Hierarchies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Preview of inheritance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Random Access to Files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9C298-DCBC-43D8-934D-0FA77F99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Conversion Operator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0457A9-2EB2-4B47-81CC-AF9BD1D57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Recall that &gt;&gt; should return the reference itself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operator&gt;&gt; (bool&amp;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can be evaluated as bool?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operator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whether the stream has errors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don’t write your own conversion operator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A3C2F9-8513-476C-B302-DEDD0E4185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30028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20940ee5b_0_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Mode</a:t>
            </a:r>
            <a:endParaRPr/>
          </a:p>
        </p:txBody>
      </p:sp>
      <p:sp>
        <p:nvSpPr>
          <p:cNvPr id="328" name="Google Shape;328;g1220940ee5b_0_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在 </a:t>
            </a:r>
            <a:r>
              <a:rPr lang="en-US" dirty="0" err="1"/>
              <a:t>ifstream</a:t>
            </a:r>
            <a:r>
              <a:rPr lang="en-US" dirty="0"/>
              <a:t>/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的建構子或者</a:t>
            </a:r>
            <a:r>
              <a:rPr lang="en-US" dirty="0"/>
              <a:t> open() </a:t>
            </a:r>
            <a:r>
              <a:rPr lang="en-US" dirty="0" err="1"/>
              <a:t>的第二個參數填入</a:t>
            </a:r>
            <a:r>
              <a:rPr lang="en-US" dirty="0"/>
              <a:t> std::</a:t>
            </a:r>
            <a:r>
              <a:rPr lang="en-US" dirty="0" err="1"/>
              <a:t>ios</a:t>
            </a:r>
            <a:r>
              <a:rPr lang="en-US" dirty="0"/>
              <a:t>::binary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•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("test.txt", std::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::binary);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讀寫介面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read(char* s, std::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streamsize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count)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write(const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char_type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* s, std::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streamsize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count)</a:t>
            </a:r>
          </a:p>
          <a:p>
            <a:pPr>
              <a:spcBef>
                <a:spcPts val="0"/>
              </a:spcBef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g1220940ee5b_0_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Stream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operation</a:t>
            </a:r>
            <a:endParaRPr sz="270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Its argument is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(or filesystem::path since c++17)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, and can be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(used so far) or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for more </a:t>
            </a:r>
            <a:r>
              <a:rPr lang="en-US" sz="1900">
                <a:solidFill>
                  <a:srgbClr val="FF0000"/>
                </a:solidFill>
              </a:rPr>
              <a:t>flexibility</a:t>
            </a:r>
            <a:b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char fileName[16];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ifstream inStream;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cout &lt;&lt; "Enter file name: ";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cin &gt;&gt; fileName;</a:t>
            </a:r>
            <a:br>
              <a:rPr lang="en-US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inStream.open(fileName);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393510" y="3290248"/>
            <a:ext cx="8369400" cy="31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streams can also uses output formatting as 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cout.setf(ios::fixed);</a:t>
            </a:r>
            <a:b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cout.setf(ios::showpoint);</a:t>
            </a:r>
            <a:b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cout.precision(2);</a:t>
            </a:r>
            <a:endParaRPr sz="13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 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precision(x)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number of digits </a:t>
            </a:r>
            <a:r>
              <a:rPr lang="en-US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decimal</a:t>
            </a:r>
            <a:endParaRPr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 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setf()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output </a:t>
            </a: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are </a:t>
            </a:r>
            <a:r>
              <a:rPr lang="en-US" sz="2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class </a:t>
            </a:r>
            <a:r>
              <a:rPr lang="en-US" sz="2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in library 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&lt;iostream&gt;, std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namespace</a:t>
            </a:r>
            <a:endParaRPr sz="130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setf()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344" name="Google Shape;344;p3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Common flag constants: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outStream.setf(ios::fixed);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Sets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fixed-point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notation (decimal)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outStream.setf(ios::showPoint)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decimal point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outStream.setf(ios::right);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Sets right-justification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 multiple flags with one call: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outStream.setf(ios::fixed | ios::showpoint |ios::right);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Member functions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width(x)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Sets width to "x" for outputted value to form "columns", and it </a:t>
            </a:r>
            <a:r>
              <a:rPr lang="en-US" sz="2000">
                <a:solidFill>
                  <a:srgbClr val="FF0000"/>
                </a:solidFill>
              </a:rPr>
              <a:t>only affects "next" </a:t>
            </a:r>
            <a:r>
              <a:rPr lang="en-US" sz="2000"/>
              <a:t>outputted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Must set width </a:t>
            </a:r>
            <a:r>
              <a:rPr lang="en-US" sz="2000">
                <a:solidFill>
                  <a:srgbClr val="FF0000"/>
                </a:solidFill>
              </a:rPr>
              <a:t>before each value </a:t>
            </a:r>
            <a:r>
              <a:rPr lang="en-US" sz="2000"/>
              <a:t>in order to affect all which are t</a:t>
            </a:r>
            <a:r>
              <a:rPr lang="en-US" sz="1800"/>
              <a:t>ypical to have </a:t>
            </a:r>
            <a:r>
              <a:rPr lang="en-US" sz="1800">
                <a:solidFill>
                  <a:srgbClr val="FF0000"/>
                </a:solidFill>
              </a:rPr>
              <a:t>"varying" </a:t>
            </a:r>
            <a:r>
              <a:rPr lang="en-US" sz="1800"/>
              <a:t>widths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Manipulator defined: "</a:t>
            </a:r>
            <a:r>
              <a:rPr lang="en-US" sz="2400">
                <a:solidFill>
                  <a:srgbClr val="FF0000"/>
                </a:solidFill>
              </a:rPr>
              <a:t>A function called in nontraditional way</a:t>
            </a:r>
            <a:r>
              <a:rPr lang="en-US" sz="2400"/>
              <a:t>“.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Can have arguments and placed after </a:t>
            </a:r>
            <a:r>
              <a:rPr lang="en-US" sz="2000">
                <a:solidFill>
                  <a:srgbClr val="FF0000"/>
                </a:solidFill>
              </a:rPr>
              <a:t>insertion</a:t>
            </a:r>
            <a:r>
              <a:rPr lang="en-US" sz="2000"/>
              <a:t> operator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Do same things as member functions but </a:t>
            </a:r>
            <a:r>
              <a:rPr lang="en-US" sz="2000">
                <a:solidFill>
                  <a:srgbClr val="FF0000"/>
                </a:solidFill>
              </a:rPr>
              <a:t>in different way.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Commonly to use both member functions and manipulators </a:t>
            </a:r>
            <a:r>
              <a:rPr lang="en-US" sz="2000">
                <a:solidFill>
                  <a:srgbClr val="FF0000"/>
                </a:solidFill>
              </a:rPr>
              <a:t>"together“.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setw() </a:t>
            </a:r>
            <a:r>
              <a:rPr lang="en-US" sz="2000"/>
              <a:t>and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setprecision() </a:t>
            </a:r>
            <a:r>
              <a:rPr lang="en-US" sz="2000"/>
              <a:t>are in library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&lt;iomanip&gt;, std </a:t>
            </a:r>
            <a:r>
              <a:rPr lang="en-US" sz="2000"/>
              <a:t>namespace</a:t>
            </a:r>
            <a:endParaRPr sz="2000">
              <a:solidFill>
                <a:srgbClr val="FF0000"/>
              </a:solidFill>
            </a:endParaRPr>
          </a:p>
          <a:p>
            <a:pPr marL="74295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  <a:p>
            <a:pPr marL="742950" lvl="1" indent="-14605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7200" cy="105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setw() </a:t>
            </a:r>
            <a:r>
              <a:rPr lang="en-US"/>
              <a:t>and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setprecision()</a:t>
            </a:r>
            <a:endParaRPr/>
          </a:p>
        </p:txBody>
      </p:sp>
      <p:sp>
        <p:nvSpPr>
          <p:cNvPr id="379" name="Google Shape;379;p3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cout 	&lt;&lt; "Start" &lt;&lt; setw(4) &lt;&lt; 10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&lt;&lt; setw(4) &lt;&lt; 20 &lt;&lt; setw(6) &lt;&lt; 30;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Results in: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Start  10  20    30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setw()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affects only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outputted value i.e. must have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setw()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before each outputted item to affect all.</a:t>
            </a:r>
            <a:endParaRPr/>
          </a:p>
          <a:p>
            <a:pPr marL="0" lvl="0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cout.setf(ios::fixed | ios::showpoint);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cout &lt;&lt; "$" &lt;&lt; setprecision(2) &lt;&lt; 10.3 &lt;&lt; "  "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&lt;&lt; "$" &lt;&lt; 20.5 &lt;&lt; endl;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Results in:</a:t>
            </a:r>
            <a:br>
              <a:rPr lang="en-US" sz="2000"/>
            </a:br>
            <a:r>
              <a:rPr lang="en-US" sz="2000"/>
              <a:t>$10.30  $20.50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327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Flags</a:t>
            </a:r>
            <a:endParaRPr/>
          </a:p>
        </p:txBody>
      </p:sp>
      <p:sp>
        <p:nvSpPr>
          <p:cNvPr id="386" name="Google Shape;386;p3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Recall: member function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setf()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Sets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output flags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 output streams have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setf()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member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Flags are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in class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library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&lt;iostream&gt;, std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namespace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Manipulator</a:t>
            </a:r>
            <a:r>
              <a:rPr lang="en-US"/>
              <a:t>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setprecision()</a:t>
            </a:r>
            <a:endParaRPr/>
          </a:p>
        </p:txBody>
      </p:sp>
      <p:sp>
        <p:nvSpPr>
          <p:cNvPr id="393" name="Google Shape;393;p3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setprecision()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manipulator: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cout.setf(ios::fixed | ios::showpoint);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cout 	&lt;&lt; "$" &lt;&lt; setprecision(2) &lt;&lt; 10.3 &lt;&lt; "  "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&lt;&lt; "$" &lt;&lt; 20.5 &lt;&lt; endl;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Results in: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$10.30  $20.50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Saving Flag Settings</a:t>
            </a:r>
            <a:endParaRPr/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Flag settings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"stay"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until changed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Precision and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setf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flags can be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and restored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precision()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current setting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if called with no arguments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Member function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flags()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 similar capability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outputStuff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precisionSetting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outStream.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long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flagSettings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outStream.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outStream.setf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::fixed |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showpoint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outStream.precision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(2);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outStream.precision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precisionSetting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outStream.flags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flagSettings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Function that saves &amp; restores </a:t>
            </a:r>
            <a:r>
              <a:rPr lang="en-US" sz="2400" dirty="0">
                <a:solidFill>
                  <a:srgbClr val="FF0000"/>
                </a:solidFill>
              </a:rPr>
              <a:t>"typical" </a:t>
            </a:r>
            <a:r>
              <a:rPr lang="en-US" sz="2400" dirty="0"/>
              <a:t>settings</a:t>
            </a:r>
            <a:endParaRPr dirty="0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Restoring Default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Settings</a:t>
            </a: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also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default settings: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cout.setf(0, ios::floatfield);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 necessarily the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"last"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setting!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Default values are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implementation-dependent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Does not reset precision settings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Only setf settings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遊戲中有哪些功能牽涉到輸入與輸出功能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?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這些功能需要遊戲中的那些資訊來達成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?</a:t>
            </a:r>
            <a:endParaRPr dirty="0"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>
            <a:spLocks noGrp="1"/>
          </p:cNvSpPr>
          <p:nvPr>
            <p:ph type="title"/>
          </p:nvPr>
        </p:nvSpPr>
        <p:spPr>
          <a:xfrm>
            <a:off x="1066800" y="16932"/>
            <a:ext cx="8077200" cy="104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Stream Hierarchies</a:t>
            </a:r>
            <a:endParaRPr/>
          </a:p>
        </p:txBody>
      </p:sp>
      <p:sp>
        <p:nvSpPr>
          <p:cNvPr id="421" name="Google Shape;421;p4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 Relationships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"Derived from"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One class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obtained from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another class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Then features are "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file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streams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 is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 from class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input streams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then adds open and close member functions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i.e.: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is derived from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1066800" y="4419600"/>
            <a:ext cx="6553200" cy="369332"/>
          </a:xfrm>
          <a:prstGeom prst="rect">
            <a:avLst/>
          </a:prstGeom>
          <a:gradFill>
            <a:gsLst>
              <a:gs pos="0">
                <a:srgbClr val="0000D7"/>
              </a:gs>
              <a:gs pos="8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http://en.cppreference.com/w/cpp/io/basic_ifstream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195850"/>
            <a:ext cx="5728606" cy="91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 Inheritance "Real" Example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Class of all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convertibles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is derived from class of all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automobiles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Every convertible is an automobile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Convertible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"adds features"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to automobile</a:t>
            </a:r>
            <a:endParaRPr dirty="0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Stream Class Inheritance</a:t>
            </a:r>
            <a:endParaRPr/>
          </a:p>
        </p:txBody>
      </p:sp>
      <p:sp>
        <p:nvSpPr>
          <p:cNvPr id="437" name="Google Shape;437;p4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Consider: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is derived class of class B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objects of type D are also of type B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e.g., A convertible is also an automobile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Regarding streams: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ifstream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object is also an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istream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Should use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istream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objects for parameters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More objects can be plugged in!</a:t>
            </a:r>
            <a:endParaRPr dirty="0"/>
          </a:p>
        </p:txBody>
      </p:sp>
      <p:sp>
        <p:nvSpPr>
          <p:cNvPr id="438" name="Google Shape;438;p43"/>
          <p:cNvSpPr/>
          <p:nvPr/>
        </p:nvSpPr>
        <p:spPr>
          <a:xfrm>
            <a:off x="6292550" y="1782150"/>
            <a:ext cx="2000100" cy="20463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439" name="Google Shape;439;p43"/>
          <p:cNvSpPr/>
          <p:nvPr/>
        </p:nvSpPr>
        <p:spPr>
          <a:xfrm>
            <a:off x="7150625" y="2402600"/>
            <a:ext cx="778800" cy="8448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Stream Class Inheritance Example</a:t>
            </a:r>
            <a:endParaRPr/>
          </a:p>
        </p:txBody>
      </p:sp>
      <p:pic>
        <p:nvPicPr>
          <p:cNvPr id="446" name="Google Shape;446;p44" descr="C:\WINDOWS\Desktop\Oh_type\sacitch_C++_ppt\gif\savitchc12d_p55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19" y="1371600"/>
            <a:ext cx="8841362" cy="4572000"/>
          </a:xfrm>
          <a:prstGeom prst="rect">
            <a:avLst/>
          </a:prstGeom>
          <a:noFill/>
          <a:ln w="1270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Stream Class Inheritance Example Calls</a:t>
            </a:r>
            <a:endParaRPr/>
          </a:p>
        </p:txBody>
      </p:sp>
      <p:sp>
        <p:nvSpPr>
          <p:cNvPr id="453" name="Google Shape;453;p45"/>
          <p:cNvSpPr txBox="1">
            <a:spLocks noGrp="1"/>
          </p:cNvSpPr>
          <p:nvPr>
            <p:ph type="body" idx="1"/>
          </p:nvPr>
        </p:nvSpPr>
        <p:spPr>
          <a:xfrm>
            <a:off x="254230" y="12192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Considering previous functions:</a:t>
            </a:r>
            <a:endParaRPr/>
          </a:p>
          <a:p>
            <a:pPr marL="36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ifstream fileIn;</a:t>
            </a:r>
            <a:endParaRPr/>
          </a:p>
          <a:p>
            <a:pPr marL="36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 istream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twoSumVersion1(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fileIn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);	// Legal!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twoSumVersion1(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);	// ILLEGAL!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Because cin is not of type ifstream!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twoSumVersion2(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fileIn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);	// Legal!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twoSumVersion2(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);	// Legal!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versatile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parameter accepts both objects</a:t>
            </a:r>
            <a:endParaRPr/>
          </a:p>
        </p:txBody>
      </p:sp>
      <p:pic>
        <p:nvPicPr>
          <p:cNvPr id="454" name="Google Shape;45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630" y="5181600"/>
            <a:ext cx="7620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4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class is another example of inheritance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Derived from 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Allows you to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stream operations to or from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string, similar to how you perform stream operations from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or from a file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Shares or </a:t>
            </a:r>
            <a:r>
              <a:rPr lang="en-US" sz="1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inherits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same methods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Useful for converting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to other data types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vice versa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47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533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0"/>
              <a:buFont typeface="Times New Roman"/>
              <a:buChar char="•"/>
            </a:pPr>
            <a:r>
              <a:rPr lang="en-US" sz="2120" dirty="0"/>
              <a:t>The </a:t>
            </a:r>
            <a:r>
              <a:rPr lang="en-US" sz="2120" dirty="0" err="1"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r>
              <a:rPr lang="en-US" sz="2120" dirty="0"/>
              <a:t> class is derived from</a:t>
            </a:r>
            <a:r>
              <a:rPr lang="en-US" sz="2120" dirty="0">
                <a:latin typeface="Courier New"/>
                <a:ea typeface="Courier New"/>
                <a:cs typeface="Courier New"/>
                <a:sym typeface="Courier New"/>
              </a:rPr>
              <a:t> iostream </a:t>
            </a:r>
            <a:r>
              <a:rPr lang="en-US" sz="2120" dirty="0">
                <a:solidFill>
                  <a:srgbClr val="FF0000"/>
                </a:solidFill>
              </a:rPr>
              <a:t>when extracting/putting</a:t>
            </a:r>
            <a:r>
              <a:rPr lang="en-US" sz="2120" dirty="0"/>
              <a:t> fields from/to the string, i.e., converting </a:t>
            </a:r>
            <a:r>
              <a:rPr lang="en-US" sz="2120" dirty="0">
                <a:solidFill>
                  <a:srgbClr val="FF0000"/>
                </a:solidFill>
              </a:rPr>
              <a:t>strings to other data types </a:t>
            </a:r>
            <a:r>
              <a:rPr lang="en-US" sz="2120" dirty="0"/>
              <a:t>and vice versa</a:t>
            </a:r>
            <a:endParaRPr sz="249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0"/>
              <a:buFont typeface="Times New Roman"/>
              <a:buChar char="•"/>
            </a:pPr>
            <a:r>
              <a:rPr lang="en-US" sz="2120" dirty="0">
                <a:latin typeface="Times New Roman"/>
                <a:ea typeface="Times New Roman"/>
                <a:cs typeface="Times New Roman"/>
                <a:sym typeface="Times New Roman"/>
              </a:rPr>
              <a:t>To use</a:t>
            </a:r>
            <a:endParaRPr sz="2490"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750" b="1" dirty="0" err="1">
                <a:latin typeface="Courier New"/>
                <a:ea typeface="Courier New"/>
                <a:cs typeface="Courier New"/>
                <a:sym typeface="Courier New"/>
              </a:rPr>
              <a:t>sstream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05"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using std::</a:t>
            </a:r>
            <a:r>
              <a:rPr lang="en-US" sz="1750" b="1" dirty="0" err="1"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5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0"/>
              <a:buFont typeface="Times New Roman"/>
              <a:buChar char="•"/>
            </a:pPr>
            <a:r>
              <a:rPr lang="en-US" sz="2120" dirty="0">
                <a:latin typeface="Times New Roman"/>
                <a:ea typeface="Times New Roman"/>
                <a:cs typeface="Times New Roman"/>
                <a:sym typeface="Times New Roman"/>
              </a:rPr>
              <a:t>Create an object of type </a:t>
            </a:r>
            <a:r>
              <a:rPr lang="en-US" sz="2120" dirty="0" err="1"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endParaRPr sz="212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 ss;</a:t>
            </a:r>
            <a:endParaRPr sz="2305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0"/>
              <a:buFont typeface="Times New Roman"/>
              <a:buChar char="•"/>
            </a:pPr>
            <a:r>
              <a:rPr lang="en-US" sz="2120" dirty="0">
                <a:latin typeface="Times New Roman"/>
                <a:ea typeface="Times New Roman"/>
                <a:cs typeface="Times New Roman"/>
                <a:sym typeface="Times New Roman"/>
              </a:rPr>
              <a:t>To clear and initialize to blank</a:t>
            </a:r>
            <a:endParaRPr sz="2490"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ss.clear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 sz="2305"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ss.str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("");</a:t>
            </a:r>
            <a:endParaRPr sz="2305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0"/>
              <a:buFont typeface="Times New Roman"/>
              <a:buChar char="•"/>
            </a:pPr>
            <a:r>
              <a:rPr lang="en-US" sz="2120" dirty="0">
                <a:latin typeface="Times New Roman"/>
                <a:ea typeface="Times New Roman"/>
                <a:cs typeface="Times New Roman"/>
                <a:sym typeface="Times New Roman"/>
              </a:rPr>
              <a:t>To create a string from other variables</a:t>
            </a:r>
            <a:endParaRPr sz="2490"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en-US" sz="1565" dirty="0">
                <a:latin typeface="Courier New"/>
                <a:ea typeface="Courier New"/>
                <a:cs typeface="Courier New"/>
                <a:sym typeface="Courier New"/>
              </a:rPr>
              <a:t>ss &lt;&lt; Icon &lt;&lt; " " &lt;&lt; HP;	// Icon is a char, HP is an int</a:t>
            </a:r>
            <a:endParaRPr sz="2305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0"/>
              <a:buFont typeface="Times New Roman"/>
              <a:buChar char="•"/>
            </a:pPr>
            <a:r>
              <a:rPr lang="en-US" sz="2120" dirty="0"/>
              <a:t>To extract variables from a string</a:t>
            </a:r>
            <a:endParaRPr sz="2490"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ss &lt;&lt; “H 10";</a:t>
            </a:r>
            <a:endParaRPr sz="2305"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ss &gt;&gt; Icon &gt;&gt; HP;</a:t>
            </a:r>
            <a:endParaRPr sz="2305"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// Icon is set to ‘H' and HP is set to 10</a:t>
            </a:r>
            <a:endParaRPr sz="2305"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endParaRPr sz="156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/>
          <p:nvPr/>
        </p:nvSpPr>
        <p:spPr>
          <a:xfrm>
            <a:off x="228600" y="1202267"/>
            <a:ext cx="8915400" cy="5264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)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ss;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scores = "Luigi 70 100 90";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// Clear the stringstream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ss.str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("");  // gets or sets the contents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ss.clear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// clears error and eof flags </a:t>
            </a:r>
            <a:endParaRPr/>
          </a:p>
          <a:p>
            <a:pPr marL="3429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Put the scores into the stringstream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scores;</a:t>
            </a:r>
            <a:endParaRPr/>
          </a:p>
          <a:p>
            <a:pPr marL="3429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Extract the name and average the scores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 = "";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total = 0, count = 0, average = 0;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score;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name;	    // Read the name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score){  // Read until the end of the string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count++;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total += score;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342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479" name="Google Shape;479;p49"/>
          <p:cNvSpPr txBox="1"/>
          <p:nvPr/>
        </p:nvSpPr>
        <p:spPr>
          <a:xfrm>
            <a:off x="990600" y="5264"/>
            <a:ext cx="8077200" cy="106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Demo</a:t>
            </a:r>
            <a:endParaRPr sz="36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/>
        </p:nvSpPr>
        <p:spPr>
          <a:xfrm>
            <a:off x="381000" y="1228976"/>
            <a:ext cx="8001000" cy="45243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(count &gt; 0) {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average = total / count;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Clear the stringstream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ss.clear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ss.str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("");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Put in the name and average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"Name: " &lt;&lt; name &lt;&lt; " Average: " &lt;&lt; average;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Output as a string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ss.str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&lt;&lt; endl;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 startAt="21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0"/>
          <p:cNvSpPr txBox="1">
            <a:spLocks noGrp="1"/>
          </p:cNvSpPr>
          <p:nvPr>
            <p:ph type="title"/>
          </p:nvPr>
        </p:nvSpPr>
        <p:spPr>
          <a:xfrm>
            <a:off x="990600" y="5264"/>
            <a:ext cx="8077200" cy="106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stringstream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Demo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讀檔範例</a:t>
            </a:r>
            <a:r>
              <a:rPr lang="en-US"/>
              <a:t>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讀取遊戲地圖</a:t>
            </a:r>
            <a:endParaRPr/>
          </a:p>
        </p:txBody>
      </p:sp>
      <p:pic>
        <p:nvPicPr>
          <p:cNvPr id="498" name="Google Shape;498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60261" t="15151" r="9613" b="36777"/>
          <a:stretch/>
        </p:blipFill>
        <p:spPr>
          <a:xfrm>
            <a:off x="338924" y="2776867"/>
            <a:ext cx="2429819" cy="226751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00" name="Google Shape;500;p52"/>
          <p:cNvPicPr preferRelativeResize="0"/>
          <p:nvPr/>
        </p:nvPicPr>
        <p:blipFill rotWithShape="1">
          <a:blip r:embed="rId4">
            <a:alphaModFix/>
          </a:blip>
          <a:srcRect l="35798" t="22249" r="20203" b="23033"/>
          <a:stretch/>
        </p:blipFill>
        <p:spPr>
          <a:xfrm>
            <a:off x="3115534" y="2792050"/>
            <a:ext cx="2878247" cy="22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2"/>
          <p:cNvPicPr preferRelativeResize="0"/>
          <p:nvPr/>
        </p:nvPicPr>
        <p:blipFill rotWithShape="1">
          <a:blip r:embed="rId5">
            <a:alphaModFix/>
          </a:blip>
          <a:srcRect t="7762" r="48935" b="27556"/>
          <a:stretch/>
        </p:blipFill>
        <p:spPr>
          <a:xfrm>
            <a:off x="6687363" y="2809025"/>
            <a:ext cx="2115071" cy="2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2"/>
          <p:cNvSpPr txBox="1"/>
          <p:nvPr/>
        </p:nvSpPr>
        <p:spPr>
          <a:xfrm>
            <a:off x="381000" y="12192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不同地城遊戲使用的地圖不一定一樣，可增加遊戲彈性，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空地、牆壁、主角、門、生物……</a:t>
            </a:r>
            <a:endParaRPr sz="2200" b="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遊戲中有哪些功能牽涉到輸入與輸出功能?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使用者操作。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存讀檔。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……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這些功能需要遊戲中的那些資訊來達成?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鍵盤資訊。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關卡資訊。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讀檔範例: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讀取遊戲地圖</a:t>
            </a:r>
            <a:endParaRPr/>
          </a:p>
        </p:txBody>
      </p:sp>
      <p:sp>
        <p:nvSpPr>
          <p:cNvPr id="508" name="Google Shape;508;p5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09" name="Google Shape;509;p53"/>
          <p:cNvSpPr txBox="1"/>
          <p:nvPr/>
        </p:nvSpPr>
        <p:spPr>
          <a:xfrm>
            <a:off x="4464856" y="1500118"/>
            <a:ext cx="12123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讀取檔案</a:t>
            </a:r>
            <a:endParaRPr/>
          </a:p>
        </p:txBody>
      </p:sp>
      <p:sp>
        <p:nvSpPr>
          <p:cNvPr id="510" name="Google Shape;510;p53"/>
          <p:cNvSpPr txBox="1"/>
          <p:nvPr/>
        </p:nvSpPr>
        <p:spPr>
          <a:xfrm>
            <a:off x="4464856" y="3082025"/>
            <a:ext cx="2154631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分析每一行資訊並更新符號定義</a:t>
            </a:r>
            <a:endParaRPr/>
          </a:p>
        </p:txBody>
      </p:sp>
      <p:pic>
        <p:nvPicPr>
          <p:cNvPr id="511" name="Google Shape;51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0"/>
            <a:ext cx="38931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53"/>
          <p:cNvCxnSpPr>
            <a:stCxn id="510" idx="1"/>
          </p:cNvCxnSpPr>
          <p:nvPr/>
        </p:nvCxnSpPr>
        <p:spPr>
          <a:xfrm flipH="1">
            <a:off x="2666956" y="3405191"/>
            <a:ext cx="1797900" cy="658800"/>
          </a:xfrm>
          <a:prstGeom prst="straightConnector1">
            <a:avLst/>
          </a:prstGeom>
          <a:noFill/>
          <a:ln w="38100" cap="flat" cmpd="sng">
            <a:solidFill>
              <a:srgbClr val="FCC85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3" name="Google Shape;513;p53"/>
          <p:cNvCxnSpPr>
            <a:stCxn id="509" idx="1"/>
          </p:cNvCxnSpPr>
          <p:nvPr/>
        </p:nvCxnSpPr>
        <p:spPr>
          <a:xfrm rot="10800000">
            <a:off x="2209756" y="918284"/>
            <a:ext cx="2255100" cy="766500"/>
          </a:xfrm>
          <a:prstGeom prst="straightConnector1">
            <a:avLst/>
          </a:prstGeom>
          <a:noFill/>
          <a:ln w="38100" cap="flat" cmpd="sng">
            <a:solidFill>
              <a:srgbClr val="FCC85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4" name="Google Shape;514;p53"/>
          <p:cNvSpPr txBox="1"/>
          <p:nvPr/>
        </p:nvSpPr>
        <p:spPr>
          <a:xfrm>
            <a:off x="4464856" y="2065784"/>
            <a:ext cx="391395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StringStream讀入字串輸出數字</a:t>
            </a:r>
            <a:endParaRPr/>
          </a:p>
        </p:txBody>
      </p:sp>
      <p:cxnSp>
        <p:nvCxnSpPr>
          <p:cNvPr id="515" name="Google Shape;515;p53"/>
          <p:cNvCxnSpPr>
            <a:stCxn id="514" idx="1"/>
          </p:cNvCxnSpPr>
          <p:nvPr/>
        </p:nvCxnSpPr>
        <p:spPr>
          <a:xfrm rot="10800000">
            <a:off x="1828756" y="1432050"/>
            <a:ext cx="2636100" cy="818400"/>
          </a:xfrm>
          <a:prstGeom prst="straightConnector1">
            <a:avLst/>
          </a:prstGeom>
          <a:noFill/>
          <a:ln w="38100" cap="flat" cmpd="sng">
            <a:solidFill>
              <a:srgbClr val="FCC85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6" name="Google Shape;516;p53"/>
          <p:cNvSpPr txBox="1"/>
          <p:nvPr/>
        </p:nvSpPr>
        <p:spPr>
          <a:xfrm>
            <a:off x="4464856" y="2553220"/>
            <a:ext cx="16002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逐行獲得資訊</a:t>
            </a:r>
            <a:endParaRPr/>
          </a:p>
        </p:txBody>
      </p:sp>
      <p:cxnSp>
        <p:nvCxnSpPr>
          <p:cNvPr id="517" name="Google Shape;517;p53"/>
          <p:cNvCxnSpPr>
            <a:stCxn id="516" idx="1"/>
          </p:cNvCxnSpPr>
          <p:nvPr/>
        </p:nvCxnSpPr>
        <p:spPr>
          <a:xfrm rot="10800000">
            <a:off x="2438356" y="2516486"/>
            <a:ext cx="2026500" cy="221400"/>
          </a:xfrm>
          <a:prstGeom prst="straightConnector1">
            <a:avLst/>
          </a:prstGeom>
          <a:noFill/>
          <a:ln w="38100" cap="flat" cmpd="sng">
            <a:solidFill>
              <a:srgbClr val="FCC85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18" name="Google Shape;51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4063845"/>
            <a:ext cx="3077004" cy="2248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3"/>
          <p:cNvSpPr txBox="1"/>
          <p:nvPr/>
        </p:nvSpPr>
        <p:spPr>
          <a:xfrm>
            <a:off x="6986175" y="3911163"/>
            <a:ext cx="1392631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讀入之檔案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Access to Files</a:t>
            </a:r>
            <a:endParaRPr/>
          </a:p>
        </p:txBody>
      </p:sp>
      <p:sp>
        <p:nvSpPr>
          <p:cNvPr id="526" name="Google Shape;526;p5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Access: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commonly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Access: </a:t>
            </a:r>
            <a:r>
              <a:rPr lang="en-US" sz="2400"/>
              <a:t>Access "randomly" to any part of file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Rapid access to records and the database may be </a:t>
            </a:r>
            <a:r>
              <a:rPr lang="en-US" sz="2000">
                <a:solidFill>
                  <a:srgbClr val="FF0000"/>
                </a:solidFill>
              </a:rPr>
              <a:t>very large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objects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Opens same as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r>
              <a:rPr lang="en-US" sz="2000"/>
              <a:t> or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ostream </a:t>
            </a:r>
            <a:r>
              <a:rPr lang="en-US" sz="2000"/>
              <a:t>with the second argument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fstream rwStream;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rwStream.open("stuff", </a:t>
            </a:r>
            <a:r>
              <a:rPr lang="en-US" sz="20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ios::in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20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ios:: out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Move about in file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rwStream.seekp(1000); // Position put-pointer 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                // at 1000th byte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rwStream.seekg(1000); // Position get-pointer 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                // at 1000th byte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58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7620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&lt;sstream&gt;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std::string str = "Hello, world";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std::istringstream in(str);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std::string word1, word2;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in &gt;&gt; word1;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in.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seekg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(0); // rewind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in &gt;&gt; word2;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std::cout &lt;&lt; "word1 = " &lt;&lt; word1 &lt;&lt; '\n'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    &lt;&lt; "word2 = " &lt;&lt; word2 &lt;&lt; '\n';</a:t>
            </a:r>
            <a:endParaRPr/>
          </a:p>
          <a:p>
            <a:pPr marL="5512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6172200" y="1295400"/>
            <a:ext cx="250008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word1 = Hello,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word2 = Hello,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Exmples: Random Access Tools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Access Sizes</a:t>
            </a:r>
            <a:endParaRPr/>
          </a:p>
        </p:txBody>
      </p:sp>
      <p:sp>
        <p:nvSpPr>
          <p:cNvPr id="548" name="Google Shape;548;p5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perform random access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must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sizes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operator determines number of bytes</a:t>
            </a:r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endParaRPr lang="en-US" sz="2000"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endParaRPr lang="en-US" sz="2000"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endParaRPr lang="en-US" sz="2000"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endParaRPr lang="en-US"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Position put-pointer at 100</a:t>
            </a:r>
            <a:r>
              <a:rPr lang="en-US" sz="20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record of objects: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rwStream.seekp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(100*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myObject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 – 1);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B4D855-8D02-4B2B-9724-C6E092C70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23" y="1905352"/>
            <a:ext cx="2480833" cy="25790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8A77D8-C7E6-48A2-843E-F8BCFF89D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2" y="1905352"/>
            <a:ext cx="4509247" cy="319340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寫檔範例</a:t>
            </a:r>
            <a:r>
              <a:rPr lang="en-US"/>
              <a:t>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儲存遊戲進度</a:t>
            </a:r>
            <a:endParaRPr/>
          </a:p>
        </p:txBody>
      </p:sp>
      <p:sp>
        <p:nvSpPr>
          <p:cNvPr id="554" name="Google Shape;554;p5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許多遊戲都有儲存進度的功能，確保遊戲能夠在程式重開後繼續進行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當前關卡紀錄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主角資訊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地圖版面資訊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……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5" name="Google Shape;555;p5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1295400"/>
            <a:ext cx="7341383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62" name="Google Shape;562;p5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寫檔範例</a:t>
            </a:r>
            <a:r>
              <a:rPr lang="en-US"/>
              <a:t>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儲存遊戲進度</a:t>
            </a:r>
            <a:endParaRPr/>
          </a:p>
        </p:txBody>
      </p:sp>
      <p:pic>
        <p:nvPicPr>
          <p:cNvPr id="563" name="Google Shape;563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4724400"/>
            <a:ext cx="2038592" cy="1355328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9"/>
          <p:cNvSpPr txBox="1"/>
          <p:nvPr/>
        </p:nvSpPr>
        <p:spPr>
          <a:xfrm>
            <a:off x="6718032" y="814458"/>
            <a:ext cx="2154631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遊戲需儲存必要的資訊才能完全復原遊戲進度</a:t>
            </a:r>
            <a:endParaRPr/>
          </a:p>
        </p:txBody>
      </p:sp>
      <p:sp>
        <p:nvSpPr>
          <p:cNvPr id="565" name="Google Shape;565;p59"/>
          <p:cNvSpPr txBox="1"/>
          <p:nvPr/>
        </p:nvSpPr>
        <p:spPr>
          <a:xfrm>
            <a:off x="2898174" y="2169437"/>
            <a:ext cx="2154631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開啟檔案stream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59"/>
          <p:cNvSpPr txBox="1"/>
          <p:nvPr/>
        </p:nvSpPr>
        <p:spPr>
          <a:xfrm>
            <a:off x="6760769" y="3346763"/>
            <a:ext cx="2154631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寫入遊戲進度資料</a:t>
            </a:r>
            <a:endParaRPr/>
          </a:p>
        </p:txBody>
      </p:sp>
      <p:sp>
        <p:nvSpPr>
          <p:cNvPr id="567" name="Google Shape;567;p59"/>
          <p:cNvSpPr txBox="1"/>
          <p:nvPr/>
        </p:nvSpPr>
        <p:spPr>
          <a:xfrm>
            <a:off x="2362200" y="4419600"/>
            <a:ext cx="2154631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關閉檔案stream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59"/>
          <p:cNvSpPr txBox="1"/>
          <p:nvPr/>
        </p:nvSpPr>
        <p:spPr>
          <a:xfrm>
            <a:off x="4876800" y="5964043"/>
            <a:ext cx="2667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寫入遊戲參數資料.txt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0"/>
          <p:cNvSpPr txBox="1">
            <a:spLocks noGrp="1"/>
          </p:cNvSpPr>
          <p:nvPr>
            <p:ph type="title"/>
          </p:nvPr>
        </p:nvSpPr>
        <p:spPr>
          <a:xfrm>
            <a:off x="4114800" y="163049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寫檔範例</a:t>
            </a:r>
            <a:r>
              <a:rPr lang="en-US"/>
              <a:t>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儲存遊戲進度</a:t>
            </a:r>
            <a:endParaRPr/>
          </a:p>
        </p:txBody>
      </p:sp>
      <p:pic>
        <p:nvPicPr>
          <p:cNvPr id="574" name="Google Shape;574;p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1019801"/>
            <a:ext cx="42654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76" name="Google Shape;576;p60"/>
          <p:cNvSpPr txBox="1"/>
          <p:nvPr/>
        </p:nvSpPr>
        <p:spPr>
          <a:xfrm>
            <a:off x="5332200" y="6336268"/>
            <a:ext cx="36576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於每次Update儲存進度(紀錄參數)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77" name="Google Shape;577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82" y="106786"/>
            <a:ext cx="4186841" cy="662333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0"/>
          <p:cNvSpPr txBox="1"/>
          <p:nvPr/>
        </p:nvSpPr>
        <p:spPr>
          <a:xfrm>
            <a:off x="1578262" y="6336268"/>
            <a:ext cx="28956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於遊戲開始匯入先前進度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1100" y="2614212"/>
            <a:ext cx="4129490" cy="268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686" y="2627682"/>
            <a:ext cx="4129490" cy="2682462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寫檔範例</a:t>
            </a:r>
            <a:r>
              <a:rPr lang="en-US"/>
              <a:t>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儲存遊戲進度</a:t>
            </a:r>
            <a:endParaRPr/>
          </a:p>
        </p:txBody>
      </p:sp>
      <p:sp>
        <p:nvSpPr>
          <p:cNvPr id="586" name="Google Shape;586;p6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587" name="Google Shape;587;p61"/>
          <p:cNvSpPr txBox="1"/>
          <p:nvPr/>
        </p:nvSpPr>
        <p:spPr>
          <a:xfrm>
            <a:off x="3552826" y="3578232"/>
            <a:ext cx="1143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讀取紀錄</a:t>
            </a:r>
            <a:endParaRPr/>
          </a:p>
        </p:txBody>
      </p:sp>
      <p:sp>
        <p:nvSpPr>
          <p:cNvPr id="588" name="Google Shape;588;p61"/>
          <p:cNvSpPr/>
          <p:nvPr/>
        </p:nvSpPr>
        <p:spPr>
          <a:xfrm>
            <a:off x="2809876" y="3982201"/>
            <a:ext cx="2133600" cy="2805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380" y="2005827"/>
            <a:ext cx="2038592" cy="135532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210700" cy="3653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#include&lt;…&gt;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//Open an input and output stream in binary mode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ifstream in("myimage.jpg",ios::binary);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ofstream out("myimage1.jpg",ios::binary);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if(in.is_open() &amp;&amp; out.is_open()){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   while(!in.eof()){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      out.put(in.get());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   }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// Close both files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in.close();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out.close();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64"/>
          <p:cNvSpPr/>
          <p:nvPr/>
        </p:nvSpPr>
        <p:spPr>
          <a:xfrm>
            <a:off x="6477000" y="228600"/>
            <a:ext cx="2391855" cy="1219200"/>
          </a:xfrm>
          <a:prstGeom prst="wedgeRoundRectCallout">
            <a:avLst>
              <a:gd name="adj1" fmla="val -33530"/>
              <a:gd name="adj2" fmla="val 68686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better ways?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4"/>
          <p:cNvSpPr txBox="1"/>
          <p:nvPr/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Copy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5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534400" cy="42513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#include &lt;fstream.h&gt;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class Data {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int        key;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double value;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rabicParenR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Data x;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Data *y = new Data[10];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rabicParenR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fstream myFile ("data.bin", ios::in | ios::out | ios::binary);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myFile.seekp (location1);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myFile.write ((char*)&amp;x, sizeof (Data));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myFile.seekg (0);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myFile.read ((char*)y, sizeof (Data) * 10);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AutoNum type="arabicParenR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myFile.close();</a:t>
            </a:r>
            <a:endParaRPr sz="2700"/>
          </a:p>
          <a:p>
            <a:pPr marL="51435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rabicParenR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65"/>
          <p:cNvSpPr txBox="1"/>
          <p:nvPr/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and Writing Complex Data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Streams: </a:t>
            </a:r>
            <a:r>
              <a:rPr lang="en-US" sz="2300"/>
              <a:t>A flow of characters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Special objects for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</a:t>
            </a:r>
            <a:endParaRPr sz="25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File I/O</a:t>
            </a:r>
            <a:endParaRPr sz="270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but will be covered in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chapter 14</a:t>
            </a:r>
            <a:endParaRPr sz="25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I/O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very useful, so covered here</a:t>
            </a:r>
            <a:endParaRPr sz="25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Input stream: </a:t>
            </a:r>
            <a:r>
              <a:rPr lang="en-US" sz="2300">
                <a:solidFill>
                  <a:srgbClr val="FF0000"/>
                </a:solidFill>
              </a:rPr>
              <a:t>Flow into </a:t>
            </a:r>
            <a:r>
              <a:rPr lang="en-US" sz="2300"/>
              <a:t>program and can come from </a:t>
            </a:r>
            <a:r>
              <a:rPr lang="en-US" sz="2300">
                <a:solidFill>
                  <a:srgbClr val="FF0000"/>
                </a:solidFill>
              </a:rPr>
              <a:t>keyboard, file, and string and character arrays</a:t>
            </a:r>
            <a:endParaRPr sz="27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Output stream: </a:t>
            </a:r>
            <a:r>
              <a:rPr lang="en-US" sz="2300">
                <a:solidFill>
                  <a:srgbClr val="FF0000"/>
                </a:solidFill>
              </a:rPr>
              <a:t>Flow out </a:t>
            </a:r>
            <a:r>
              <a:rPr lang="en-US" sz="2300"/>
              <a:t>of program and can go to </a:t>
            </a:r>
            <a:r>
              <a:rPr lang="en-US" sz="2300">
                <a:solidFill>
                  <a:srgbClr val="FF0000"/>
                </a:solidFill>
              </a:rPr>
              <a:t>screen, file, and string and character arrays.</a:t>
            </a:r>
            <a:endParaRPr sz="27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We’ve used streams already</a:t>
            </a:r>
            <a:endParaRPr sz="27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Char char="•"/>
            </a:pP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cin: </a:t>
            </a:r>
            <a:r>
              <a:rPr lang="en-US" sz="1900"/>
              <a:t>Input stream object connected to keyboard</a:t>
            </a:r>
            <a:endParaRPr sz="25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Char char="•"/>
            </a:pP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cout: </a:t>
            </a:r>
            <a:r>
              <a:rPr lang="en-US" sz="1900"/>
              <a:t>Output stream object connected to screen</a:t>
            </a:r>
            <a:endParaRPr sz="25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Char char="•"/>
            </a:pP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ifstream: </a:t>
            </a:r>
            <a:r>
              <a:rPr lang="en-US" sz="1900"/>
              <a:t>Input stream object connected to file</a:t>
            </a:r>
            <a:endParaRPr sz="25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Char char="•"/>
            </a:pP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ofstream: </a:t>
            </a:r>
            <a:r>
              <a:rPr lang="en-US" sz="1900"/>
              <a:t>Output stream object connected to file</a:t>
            </a:r>
            <a:endParaRPr sz="25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/>
              <a:t>Can define other streams: to or from </a:t>
            </a:r>
            <a:r>
              <a:rPr lang="en-US" sz="2100">
                <a:solidFill>
                  <a:srgbClr val="FF0000"/>
                </a:solidFill>
              </a:rPr>
              <a:t>files and string and character arrays.</a:t>
            </a:r>
            <a:endParaRPr sz="270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6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4464600" cy="5638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#include&lt;iostream&gt;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#include&lt;fstream&gt;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class Student{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char name[20];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int mark;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void GetStudentData();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void ShowStudentData();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/>
          </a:p>
          <a:p>
            <a:pPr marL="2857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void Student :: GetStudentData(){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std::cout &lt;&lt; "Enter Student Name:" &lt;&lt; std::endl;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std::cin &gt;&gt; name;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std::cout &lt;&lt; "Enter Student Mark:" &lt;&lt; std::endl;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std::cin &gt;&gt; mark;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  <a:p>
            <a:pPr marL="2857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void Student :: ShowStudentData(){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std::cout &lt;&lt; "Student Details are:" &lt;&lt; std::endl;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std::cout &lt;&lt; "Name: " &lt;&lt; name &lt;&lt; std::endl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&lt;&lt; "Mark: " &lt;&lt; mark &lt;&lt; std::endl;</a:t>
            </a:r>
            <a:endParaRPr sz="1000"/>
          </a:p>
          <a:p>
            <a:pPr marL="2857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int main(int argc, char *argv[]){</a:t>
            </a:r>
            <a:endParaRPr sz="1000"/>
          </a:p>
          <a:p>
            <a:pPr marL="342900" lvl="0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char ans='y';</a:t>
            </a:r>
            <a:endParaRPr sz="1000"/>
          </a:p>
          <a:p>
            <a:pPr marL="342900" lvl="0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Student </a:t>
            </a: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sobj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/>
          </a:p>
          <a:p>
            <a:pPr marL="342900" lvl="0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arrow"/>
              <a:buAutoNum type="arabicParenR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std::ofstream out("student.dat", std::ios::app);  //open in append mode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17145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 Narrow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66"/>
          <p:cNvSpPr txBox="1"/>
          <p:nvPr/>
        </p:nvSpPr>
        <p:spPr>
          <a:xfrm>
            <a:off x="4392275" y="1219200"/>
            <a:ext cx="4751700" cy="4973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if(out.is_open())	{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//Loop will continue until something other then y is entered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 ans == 'y') {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std::cout &lt;&lt; std::endl &lt;&lt; "Continue ?";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std::cin &gt;&gt; ans;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if(ans == 'y') {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sobj.GetStudentData();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out.write((char*) &amp; </a:t>
            </a: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sobj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sizeof(</a:t>
            </a: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sobj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out.close();</a:t>
            </a:r>
            <a:endParaRPr/>
          </a:p>
          <a:p>
            <a:pPr marL="34290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std::ifstream in("student.dat");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if(in.is_open()) {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while(!in.eof()) {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in.read((char*) &amp;</a:t>
            </a: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sobj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sizeof(</a:t>
            </a: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sobj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if(!in.eof()) {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sobj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.ShowStudentData();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in.close();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/>
          </a:p>
          <a:p>
            <a:pPr marL="34290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AutoNum type="arabicParenR" startAt="26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Std Filesystem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Library 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67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4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#include&lt;filesystem&gt;</a:t>
            </a:r>
            <a:endParaRPr sz="24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https://zh.cppreference.com/w/cpp/filesystem</a:t>
            </a:r>
            <a:endParaRPr sz="1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需要 C++17，以前的檔案系統處理只能使用各自作業系統提供的 API</a:t>
            </a:r>
            <a:endParaRPr sz="2400"/>
          </a:p>
          <a:p>
            <a:pPr marL="742950" lvl="1" indent="-3238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雖然有 POSIX 標準，但是 windows 沒有在遵守，其他 Unix、Linux、FreeBSD 系列基本上可以使用 POSIX API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C++14 有體驗版</a:t>
            </a:r>
            <a:endParaRPr sz="2400"/>
          </a:p>
          <a:p>
            <a:pPr marL="742950" lvl="1" indent="-3238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#include&lt;experimental/filesystem&gt;</a:t>
            </a:r>
            <a:endParaRPr sz="2400"/>
          </a:p>
          <a:p>
            <a:pPr marL="742950" lvl="1" indent="-3238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大部分常用功能都已經具備</a:t>
            </a: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或者使用其原型 boost.filesystem</a:t>
            </a:r>
            <a:endParaRPr sz="24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http://www.boost.org/doc/libs/release/libs/filesystem/doc/index.htm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4b8bc3f69_0_1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Std Filesystem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Library 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g124b8bc3f69_0_16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4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可以處理一定程度上的編碼問題</a:t>
            </a:r>
            <a:endParaRPr sz="2400"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namespace filesystem = std::filesystem;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filesystem::path p1(“/local/encoded/path”);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filesystem::path p2 = filesystem::u8path(“/utf8/encoded/path”);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std::cout &lt;&lt; p2.native() &lt;&lt; std::endl;   //print native encoding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std::cout &lt;&lt; p1.u8string() &lt;&lt; std::endl; //print utf8 encodeing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常用工具</a:t>
            </a:r>
            <a:endParaRPr sz="2400"/>
          </a:p>
          <a:p>
            <a:pPr marL="742950" lvl="1" indent="-30480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走訪目錄下的檔案：directory_iterator</a:t>
            </a:r>
            <a:endParaRPr sz="2100"/>
          </a:p>
          <a:p>
            <a:pPr marL="742950" lvl="1" indent="-30480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確認檔案是否存在：exists()</a:t>
            </a:r>
            <a:endParaRPr sz="2100"/>
          </a:p>
          <a:p>
            <a:pPr marL="742950" lvl="1" indent="-30480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確認路徑指向目錄或一般檔案：is_directory()、 is_regular_file()</a:t>
            </a:r>
            <a:endParaRPr sz="2100"/>
          </a:p>
          <a:p>
            <a:pPr marL="742950" lvl="1" indent="-30480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重新命名：rename()</a:t>
            </a:r>
            <a:endParaRPr sz="2100"/>
          </a:p>
          <a:p>
            <a:pPr marL="742950" lvl="1" indent="-30480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空間使用狀態：space()</a:t>
            </a:r>
            <a:endParaRPr sz="2100"/>
          </a:p>
          <a:p>
            <a:pPr marL="742950" lvl="1" indent="-30480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檔案大小：file_size()</a:t>
            </a:r>
            <a:endParaRPr sz="2100"/>
          </a:p>
          <a:p>
            <a:pPr marL="742950" lvl="1" indent="-30480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最後修改時間：last_write_time()</a:t>
            </a:r>
            <a:endParaRPr sz="2100"/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4b8bc3f69_0_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 Run-Time Library 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g124b8bc3f69_0_5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main categories of Microsoft run-time library routines are: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41" name="Google Shape;641;g124b8bc3f69_0_5"/>
          <p:cNvGraphicFramePr/>
          <p:nvPr/>
        </p:nvGraphicFramePr>
        <p:xfrm>
          <a:off x="1489888" y="1698031"/>
          <a:ext cx="6164200" cy="4955590"/>
        </p:xfrm>
        <a:graphic>
          <a:graphicData uri="http://schemas.openxmlformats.org/drawingml/2006/table">
            <a:tbl>
              <a:tblPr>
                <a:noFill/>
                <a:tableStyleId>{48DBA7FE-7D3C-4484-BE86-C4995CC70FDD}</a:tableStyleId>
              </a:tblPr>
              <a:tblGrid>
                <a:gridCol w="30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Argument Access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Buffer Manipulation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Byte Classification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3390B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Character Classification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 Alignment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 Conversion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Debug Routines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Directory Control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Error Handling (CRT)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Exception Handling Routines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 dirty="0">
                          <a:solidFill>
                            <a:srgbClr val="00709F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File Handling</a:t>
                      </a:r>
                      <a:endParaRPr sz="1800" u="none" strike="noStrike" cap="none" dirty="0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Floating-Point Support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Input and Output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Internationalization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Memory Allocation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Process and Environment Control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Robustness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Run-Time Error Checking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Searching and Sorting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 Manipulation (CRT)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>
                          <a:solidFill>
                            <a:srgbClr val="00709F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System Calls</a:t>
                      </a:r>
                      <a:endParaRPr sz="18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 dirty="0">
                          <a:solidFill>
                            <a:srgbClr val="00709F"/>
                          </a:solidFill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Time Management</a:t>
                      </a:r>
                      <a:endParaRPr sz="1800" u="none" strike="noStrike" cap="none" dirty="0">
                        <a:solidFill>
                          <a:srgbClr val="2A2A2A"/>
                        </a:solidFill>
                      </a:endParaRPr>
                    </a:p>
                  </a:txBody>
                  <a:tcPr marL="60500" marR="60500" marT="75625" marB="7562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42" name="Google Shape;642;g124b8bc3f69_0_5"/>
          <p:cNvSpPr/>
          <p:nvPr/>
        </p:nvSpPr>
        <p:spPr>
          <a:xfrm>
            <a:off x="7391400" y="3048000"/>
            <a:ext cx="1066800" cy="609600"/>
          </a:xfrm>
          <a:prstGeom prst="wedgeRoundRectCallout">
            <a:avLst>
              <a:gd name="adj1" fmla="val -64115"/>
              <a:gd name="adj2" fmla="val -23639"/>
              <a:gd name="adj3" fmla="val 16667"/>
            </a:avLst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check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24b8bc3f69_0_5"/>
          <p:cNvSpPr/>
          <p:nvPr/>
        </p:nvSpPr>
        <p:spPr>
          <a:xfrm>
            <a:off x="3352800" y="3962401"/>
            <a:ext cx="1066800" cy="609600"/>
          </a:xfrm>
          <a:prstGeom prst="wedgeRoundRectCallout">
            <a:avLst>
              <a:gd name="adj1" fmla="val -64115"/>
              <a:gd name="adj2" fmla="val -23639"/>
              <a:gd name="adj3" fmla="val 16667"/>
            </a:avLst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check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1066800" y="18067"/>
            <a:ext cx="8074843" cy="1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Directory Control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49" name="Google Shape;649;p68"/>
          <p:cNvGraphicFramePr/>
          <p:nvPr/>
        </p:nvGraphicFramePr>
        <p:xfrm>
          <a:off x="457200" y="1027843"/>
          <a:ext cx="8382000" cy="5754050"/>
        </p:xfrm>
        <a:graphic>
          <a:graphicData uri="http://schemas.openxmlformats.org/drawingml/2006/table">
            <a:tbl>
              <a:tblPr>
                <a:noFill/>
                <a:tableStyleId>{48DBA7FE-7D3C-4484-BE86-C4995CC70FDD}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Routine</a:t>
                      </a:r>
                      <a:endParaRPr/>
                    </a:p>
                  </a:txBody>
                  <a:tcPr marL="31075" marR="31075" marT="38850" marB="38850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Use</a:t>
                      </a:r>
                      <a:endParaRPr/>
                    </a:p>
                  </a:txBody>
                  <a:tcPr marL="31075" marR="31075" marT="38850" marB="38850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_chdir, _wchdir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Change current working directory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_chdrive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Change current drive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_getcwd, _wgetcwd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Get current working directory for default drive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_getdcwd, _wgetdcwd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Get current working directory for specified drive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_getdiskfree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Populates a </a:t>
                      </a: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</a:rPr>
                        <a:t>_diskfree_t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 structure with information about a disk drive.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_getdrive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Get current (default) drive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8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_getdrives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Returns a bitmask representing the currently available disk drives.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_mkdir, _wmkdir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Make new directory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_rmdir, _wrmdir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Remove directory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8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_searchenv, _wsearchenv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sz="2000" u="sng" strike="noStrike" cap="none">
                          <a:solidFill>
                            <a:schemeClr val="dk1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_searchenv_s, _wsearchenv_s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Search for given file on specified paths</a:t>
                      </a:r>
                      <a:endParaRPr/>
                    </a:p>
                  </a:txBody>
                  <a:tcPr marL="31075" marR="31075" marT="38850" marB="38850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50" name="Google Shape;650;p68"/>
          <p:cNvSpPr/>
          <p:nvPr/>
        </p:nvSpPr>
        <p:spPr>
          <a:xfrm>
            <a:off x="2057400" y="3124200"/>
            <a:ext cx="1066800" cy="609600"/>
          </a:xfrm>
          <a:prstGeom prst="wedgeRoundRectCallout">
            <a:avLst>
              <a:gd name="adj1" fmla="val -64115"/>
              <a:gd name="adj2" fmla="val -23639"/>
              <a:gd name="adj3" fmla="val 16667"/>
            </a:avLst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 look at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9"/>
          <p:cNvSpPr txBox="1">
            <a:spLocks noGrp="1"/>
          </p:cNvSpPr>
          <p:nvPr>
            <p:ph type="title"/>
          </p:nvPr>
        </p:nvSpPr>
        <p:spPr>
          <a:xfrm>
            <a:off x="1066800" y="10212"/>
            <a:ext cx="8078771" cy="98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 Handling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56" name="Google Shape;656;p69"/>
          <p:cNvGraphicFramePr/>
          <p:nvPr/>
        </p:nvGraphicFramePr>
        <p:xfrm>
          <a:off x="381000" y="838200"/>
          <a:ext cx="8534400" cy="5552025"/>
        </p:xfrm>
        <a:graphic>
          <a:graphicData uri="http://schemas.openxmlformats.org/drawingml/2006/table">
            <a:tbl>
              <a:tblPr>
                <a:noFill/>
                <a:tableStyleId>{48DBA7FE-7D3C-4484-BE86-C4995CC70FDD}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A2A2A"/>
                          </a:solidFill>
                        </a:rPr>
                        <a:t>Routine</a:t>
                      </a:r>
                      <a:endParaRPr/>
                    </a:p>
                  </a:txBody>
                  <a:tcPr marL="36125" marR="36125" marT="45175" marB="451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Use</a:t>
                      </a:r>
                      <a:endParaRPr/>
                    </a:p>
                  </a:txBody>
                  <a:tcPr marL="36125" marR="36125" marT="45175" marB="451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rgbClr val="00709F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_chsize</a:t>
                      </a:r>
                      <a:r>
                        <a:rPr lang="en-US" sz="2000" u="none" strike="noStrike" cap="none">
                          <a:solidFill>
                            <a:srgbClr val="2A2A2A"/>
                          </a:solidFill>
                        </a:rPr>
                        <a:t>,</a:t>
                      </a:r>
                      <a:r>
                        <a:rPr lang="en-US" sz="2000" u="sng" strike="noStrike" cap="none">
                          <a:solidFill>
                            <a:srgbClr val="00709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_chsize_s</a:t>
                      </a:r>
                      <a:endParaRPr sz="20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Change file size</a:t>
                      </a:r>
                      <a:endParaRPr/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rgbClr val="00709F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_filelength, _filelengthi64</a:t>
                      </a:r>
                      <a:endParaRPr sz="20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Get file length</a:t>
                      </a:r>
                      <a:endParaRPr/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rgbClr val="00709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_fstat, _fstat32, _fstat64, _fstati64, _fstat32i64, _fstat64i32</a:t>
                      </a:r>
                      <a:endParaRPr sz="20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Get file-status information on descriptor</a:t>
                      </a:r>
                      <a:endParaRPr/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rgbClr val="00709F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_get_osfhandle</a:t>
                      </a:r>
                      <a:endParaRPr sz="20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Return operating-system file handle associated with existing C run-time file descriptor</a:t>
                      </a:r>
                      <a:endParaRPr/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rgbClr val="00709F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_isatty</a:t>
                      </a:r>
                      <a:endParaRPr sz="20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Check for character device</a:t>
                      </a:r>
                      <a:endParaRPr/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rgbClr val="00709F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_locking</a:t>
                      </a:r>
                      <a:endParaRPr sz="20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Lock areas of file</a:t>
                      </a:r>
                      <a:endParaRPr/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0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rgbClr val="00709F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_open_osfhandle</a:t>
                      </a:r>
                      <a:endParaRPr sz="20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Associate C run-time file descriptor with existing operating-system file handle</a:t>
                      </a:r>
                      <a:endParaRPr/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0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strike="noStrike" cap="none">
                          <a:solidFill>
                            <a:srgbClr val="00709F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_setmode</a:t>
                      </a:r>
                      <a:endParaRPr sz="2000" u="none" strike="noStrike" cap="none">
                        <a:solidFill>
                          <a:srgbClr val="2A2A2A"/>
                        </a:solidFill>
                      </a:endParaRPr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Set file-translation mode</a:t>
                      </a:r>
                      <a:endParaRPr/>
                    </a:p>
                  </a:txBody>
                  <a:tcPr marL="36125" marR="36125" marT="45175" marB="45175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57" name="Google Shape;657;p69"/>
          <p:cNvSpPr/>
          <p:nvPr/>
        </p:nvSpPr>
        <p:spPr>
          <a:xfrm>
            <a:off x="1295400" y="2209800"/>
            <a:ext cx="1066800" cy="609600"/>
          </a:xfrm>
          <a:prstGeom prst="wedgeRoundRectCallout">
            <a:avLst>
              <a:gd name="adj1" fmla="val -64115"/>
              <a:gd name="adj2" fmla="val -23639"/>
              <a:gd name="adj3" fmla="val 16667"/>
            </a:avLst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check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7200" cy="102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Determine the File Size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7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Ver 1: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Ver 2: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70"/>
          <p:cNvSpPr/>
          <p:nvPr/>
        </p:nvSpPr>
        <p:spPr>
          <a:xfrm>
            <a:off x="457199" y="1666101"/>
            <a:ext cx="8534401" cy="553998"/>
          </a:xfrm>
          <a:prstGeom prst="rect">
            <a:avLst/>
          </a:prstGeom>
          <a:gradFill>
            <a:gsLst>
              <a:gs pos="0">
                <a:srgbClr val="0000C3"/>
              </a:gs>
              <a:gs pos="80000">
                <a:srgbClr val="0000FF"/>
              </a:gs>
              <a:gs pos="100000">
                <a:srgbClr val="0000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 Narrow"/>
              <a:buAutoNum type="arabicParenR"/>
            </a:pPr>
            <a:r>
              <a:rPr lang="en-US" sz="17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17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file( "example.txt", </a:t>
            </a:r>
            <a:r>
              <a:rPr lang="en-US" sz="17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 sz="17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::binary | </a:t>
            </a:r>
            <a:r>
              <a:rPr lang="en-US" sz="17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 sz="17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::ate);</a:t>
            </a:r>
            <a:endParaRPr sz="17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 Narrow"/>
              <a:buAutoNum type="arabicParenR"/>
            </a:pPr>
            <a:r>
              <a:rPr lang="en-US" sz="17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7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file.tellg</a:t>
            </a:r>
            <a:r>
              <a:rPr lang="en-US" sz="17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US" sz="11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3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70"/>
          <p:cNvSpPr/>
          <p:nvPr/>
        </p:nvSpPr>
        <p:spPr>
          <a:xfrm>
            <a:off x="418723" y="2971800"/>
            <a:ext cx="8306554" cy="2062103"/>
          </a:xfrm>
          <a:prstGeom prst="rect">
            <a:avLst/>
          </a:prstGeom>
          <a:gradFill>
            <a:gsLst>
              <a:gs pos="0">
                <a:srgbClr val="FFF5BF"/>
              </a:gs>
              <a:gs pos="35000">
                <a:srgbClr val="FFF8D0"/>
              </a:gs>
              <a:gs pos="100000">
                <a:srgbClr val="FFFCEA"/>
              </a:gs>
            </a:gsLst>
            <a:lin ang="16200000" scaled="0"/>
          </a:gradFill>
          <a:ln w="9525" cap="flat" cmpd="sng">
            <a:solidFill>
              <a:srgbClr val="FADCB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500"/>
              <a:buFont typeface="Arial Narrow"/>
              <a:buAutoNum type="arabicParenR"/>
            </a:pP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streampos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fileSize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5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500" b="0" i="0" u="none" strike="noStrike" cap="none" dirty="0">
              <a:solidFill>
                <a:srgbClr val="181A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500"/>
              <a:buFont typeface="Arial Narrow"/>
              <a:buAutoNum type="arabicParenR"/>
            </a:pP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  std::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streampos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fsize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 b="0" i="0" u="none" strike="noStrike" cap="none" dirty="0">
                <a:solidFill>
                  <a:srgbClr val="6B291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500" b="0" i="0" u="none" strike="noStrike" cap="none" dirty="0">
              <a:solidFill>
                <a:srgbClr val="181A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500"/>
              <a:buFont typeface="Arial Narrow"/>
              <a:buAutoNum type="arabicParenR"/>
            </a:pPr>
            <a:r>
              <a:rPr lang="en-US" sz="1500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file(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, std::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::binary ); </a:t>
            </a:r>
            <a:endParaRPr sz="1500" b="0" i="0" u="none" strike="noStrike" cap="none" dirty="0">
              <a:solidFill>
                <a:srgbClr val="181A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500"/>
              <a:buFont typeface="Arial Narrow"/>
              <a:buAutoNum type="arabicParenR"/>
            </a:pP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fsize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file.tellg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endParaRPr sz="1500" b="0" i="0" u="none" strike="noStrike" cap="none" dirty="0">
              <a:solidFill>
                <a:srgbClr val="181A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500"/>
              <a:buFont typeface="Arial Narrow"/>
              <a:buAutoNum type="arabicParenR"/>
            </a:pPr>
            <a:r>
              <a:rPr lang="en-US" sz="1500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file.seekg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500" b="0" i="0" u="none" strike="noStrike" cap="none" dirty="0">
                <a:solidFill>
                  <a:srgbClr val="6B291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, std::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ios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::end); </a:t>
            </a:r>
            <a:endParaRPr sz="1500" b="0" i="0" u="none" strike="noStrike" cap="none" dirty="0">
              <a:solidFill>
                <a:srgbClr val="181A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500"/>
              <a:buFont typeface="Arial Narrow"/>
              <a:buAutoNum type="arabicParenR"/>
            </a:pP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fsize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file.tellg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() -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fsize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500" b="0" i="0" u="none" strike="noStrike" cap="none" dirty="0">
              <a:solidFill>
                <a:srgbClr val="181A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500"/>
              <a:buFont typeface="Arial Narrow"/>
              <a:buAutoNum type="arabicParenR"/>
            </a:pPr>
            <a:r>
              <a:rPr lang="en-US" sz="1500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file.close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endParaRPr sz="1500" b="0" i="0" u="none" strike="noStrike" cap="none" dirty="0">
              <a:solidFill>
                <a:srgbClr val="181A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1500"/>
              <a:buFont typeface="Arial Narrow"/>
              <a:buAutoNum type="arabicParenR"/>
            </a:pPr>
            <a:r>
              <a:rPr lang="en-US" sz="1500" dirty="0">
                <a:solidFill>
                  <a:srgbClr val="00008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 err="1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fsize</a:t>
            </a: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500" b="0" i="0" u="none" strike="noStrike" cap="none" dirty="0">
              <a:solidFill>
                <a:srgbClr val="181A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500"/>
              <a:buFont typeface="Arial Narrow"/>
              <a:buAutoNum type="arabicParenR"/>
            </a:pPr>
            <a:r>
              <a:rPr lang="en-US" sz="1500" b="0" i="0" u="none" strike="noStrike" cap="none" dirty="0">
                <a:solidFill>
                  <a:srgbClr val="181A1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dirty="0"/>
          </a:p>
        </p:txBody>
      </p:sp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2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7200" cy="105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1</a:t>
            </a:r>
            <a:endParaRPr/>
          </a:p>
        </p:txBody>
      </p:sp>
      <p:sp>
        <p:nvSpPr>
          <p:cNvPr id="596" name="Google Shape;596;p6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Streams connect to files with open operation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Member function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fail()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checks successes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Stream member functions format output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e.g., width, setf, precision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Same usage for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cout (screen)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or files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Stream types can be formal parameters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But must be call-by-reference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137316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3"/>
          <p:cNvSpPr txBox="1">
            <a:spLocks noGrp="1"/>
          </p:cNvSpPr>
          <p:nvPr>
            <p:ph type="title"/>
          </p:nvPr>
        </p:nvSpPr>
        <p:spPr>
          <a:xfrm>
            <a:off x="1066800" y="-786"/>
            <a:ext cx="8087412" cy="1143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2</a:t>
            </a:r>
            <a:endParaRPr/>
          </a:p>
        </p:txBody>
      </p:sp>
      <p:sp>
        <p:nvSpPr>
          <p:cNvPr id="603" name="Google Shape;603;p6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(no "f") parameters accept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objects as arguments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(no "f) parameters accept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objects as arguments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Member function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to test for end of input file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Streams use inheritance to share common methods and variables in an “is-a” relationship between classes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51073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Streams Usage Like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cin, cout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Consider: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Defines stream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inStream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from some file: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 HP;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inStream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&gt;&gt; HP; // </a:t>
            </a:r>
            <a:r>
              <a:rPr lang="en-US" sz="1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Reads value from stream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dirty="0"/>
          </a:p>
          <a:p>
            <a:pPr marL="457200" lvl="1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               // assigned to </a:t>
            </a:r>
            <a:r>
              <a:rPr lang="en-US" altLang="zh-TW" sz="1800" i="1" dirty="0">
                <a:latin typeface="Courier New"/>
                <a:ea typeface="Courier New"/>
                <a:cs typeface="Courier New"/>
                <a:sym typeface="Courier New"/>
              </a:rPr>
              <a:t>HP</a:t>
            </a:r>
            <a:endParaRPr sz="1800" i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Program defines stream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that goes to some file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&lt;&lt; “Hero has” &lt;&lt; HP &lt;&lt; “ health”;</a:t>
            </a:r>
            <a:endParaRPr dirty="0"/>
          </a:p>
          <a:p>
            <a:pPr marL="457200" lvl="1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	// Writes value to stream, which goes to file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訊息輸出入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地城遊遊中的輸出入訊息，是透過_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getch()與cout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處理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輸出遊戲畫面與資訊。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輸入鍵盤操作。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4097298" y="3810000"/>
            <a:ext cx="8382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3962400" y="435506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輸入向下</a:t>
            </a:r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09071"/>
            <a:ext cx="3813354" cy="292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7042" y="2609071"/>
            <a:ext cx="4022027" cy="308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訊息輸出入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5410200" y="2362200"/>
            <a:ext cx="3366180" cy="923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_getch()讓可在使用者不需輸入enter的情況下讀取鑑盤輸入資訊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5410200" y="4382434"/>
            <a:ext cx="336618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遊戲透過輸入資訊處理主角的移動、觸發開關等操作</a:t>
            </a:r>
            <a:endParaRPr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231" y="1305807"/>
            <a:ext cx="8335538" cy="24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594338"/>
            <a:ext cx="5029200" cy="4513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0"/>
          <p:cNvCxnSpPr>
            <a:stCxn id="170" idx="1"/>
          </p:cNvCxnSpPr>
          <p:nvPr/>
        </p:nvCxnSpPr>
        <p:spPr>
          <a:xfrm flipH="1">
            <a:off x="2514600" y="2823865"/>
            <a:ext cx="2895600" cy="247800"/>
          </a:xfrm>
          <a:prstGeom prst="straightConnector1">
            <a:avLst/>
          </a:prstGeom>
          <a:noFill/>
          <a:ln w="28575" cap="flat" cmpd="sng">
            <a:solidFill>
              <a:srgbClr val="FCC85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訊息輸出入</a:t>
            </a:r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54" y="3241662"/>
            <a:ext cx="3616933" cy="277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24112"/>
          <a:stretch/>
        </p:blipFill>
        <p:spPr>
          <a:xfrm>
            <a:off x="228600" y="1263565"/>
            <a:ext cx="6755494" cy="192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5">
            <a:alphaModFix/>
          </a:blip>
          <a:srcRect t="11352"/>
          <a:stretch/>
        </p:blipFill>
        <p:spPr>
          <a:xfrm>
            <a:off x="3810000" y="2949210"/>
            <a:ext cx="5081546" cy="3829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/>
          <p:nvPr/>
        </p:nvSpPr>
        <p:spPr>
          <a:xfrm>
            <a:off x="5556509" y="1218778"/>
            <a:ext cx="336618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每個update遊戲會清空畫面並重新輸出遊戲中的版面與資訊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4264</Words>
  <Application>Microsoft Office PowerPoint</Application>
  <PresentationFormat>如螢幕大小 (4:3)</PresentationFormat>
  <Paragraphs>680</Paragraphs>
  <Slides>58</Slides>
  <Notes>57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DFKai-SB</vt:lpstr>
      <vt:lpstr>Times New Roman</vt:lpstr>
      <vt:lpstr>Wingdings</vt:lpstr>
      <vt:lpstr>Courier New</vt:lpstr>
      <vt:lpstr>Arial</vt:lpstr>
      <vt:lpstr>Calibri</vt:lpstr>
      <vt:lpstr>Arial Narrow</vt:lpstr>
      <vt:lpstr>佈景主題1</vt:lpstr>
      <vt:lpstr>Chapter 12</vt:lpstr>
      <vt:lpstr>Learning Objectives</vt:lpstr>
      <vt:lpstr>想一想</vt:lpstr>
      <vt:lpstr>想一想</vt:lpstr>
      <vt:lpstr>Introduction</vt:lpstr>
      <vt:lpstr>Streams Usage Like cin, cout</vt:lpstr>
      <vt:lpstr>訊息輸出入</vt:lpstr>
      <vt:lpstr>訊息輸出入</vt:lpstr>
      <vt:lpstr>訊息輸出入</vt:lpstr>
      <vt:lpstr>Files</vt:lpstr>
      <vt:lpstr>File Connection</vt:lpstr>
      <vt:lpstr>Declare and Use Streams</vt:lpstr>
      <vt:lpstr>File Names</vt:lpstr>
      <vt:lpstr>File Names</vt:lpstr>
      <vt:lpstr>Close and Flush Files</vt:lpstr>
      <vt:lpstr>Appending and Checking Open Status</vt:lpstr>
      <vt:lpstr>Alternative Syntax for File Opens</vt:lpstr>
      <vt:lpstr>File’s Character I/O and Check End of File</vt:lpstr>
      <vt:lpstr>Examples</vt:lpstr>
      <vt:lpstr>Conversion Operator</vt:lpstr>
      <vt:lpstr>Binary Mode</vt:lpstr>
      <vt:lpstr>Tools</vt:lpstr>
      <vt:lpstr>setf() Examples</vt:lpstr>
      <vt:lpstr>Tools</vt:lpstr>
      <vt:lpstr>setw() and setprecision()</vt:lpstr>
      <vt:lpstr>Flags</vt:lpstr>
      <vt:lpstr>Manipulator  setprecision()</vt:lpstr>
      <vt:lpstr>Saving Flag Settings</vt:lpstr>
      <vt:lpstr>Restoring Default setf Settings</vt:lpstr>
      <vt:lpstr>Stream Hierarchies</vt:lpstr>
      <vt:lpstr>Class Inheritance "Real" Example</vt:lpstr>
      <vt:lpstr>Stream Class Inheritance</vt:lpstr>
      <vt:lpstr>Stream Class Inheritance Example</vt:lpstr>
      <vt:lpstr>Stream Class Inheritance Example Calls</vt:lpstr>
      <vt:lpstr>stringstream</vt:lpstr>
      <vt:lpstr>stringstream</vt:lpstr>
      <vt:lpstr>PowerPoint 簡報</vt:lpstr>
      <vt:lpstr>stringstream Demo</vt:lpstr>
      <vt:lpstr>讀檔範例:讀取遊戲地圖</vt:lpstr>
      <vt:lpstr>                         讀檔範例:讀取遊戲地圖</vt:lpstr>
      <vt:lpstr>Random Access to Files</vt:lpstr>
      <vt:lpstr>Exmples: Random Access Tools</vt:lpstr>
      <vt:lpstr>Random Access Sizes</vt:lpstr>
      <vt:lpstr>寫檔範例:儲存遊戲進度</vt:lpstr>
      <vt:lpstr>寫檔範例:儲存遊戲進度</vt:lpstr>
      <vt:lpstr>寫檔範例:儲存遊戲進度</vt:lpstr>
      <vt:lpstr>寫檔範例:儲存遊戲進度</vt:lpstr>
      <vt:lpstr>PowerPoint 簡報</vt:lpstr>
      <vt:lpstr>PowerPoint 簡報</vt:lpstr>
      <vt:lpstr>PowerPoint 簡報</vt:lpstr>
      <vt:lpstr> Std Filesystem Library Reference</vt:lpstr>
      <vt:lpstr> Std Filesystem Library Reference</vt:lpstr>
      <vt:lpstr> C Run-Time Library Reference</vt:lpstr>
      <vt:lpstr>Directory Control</vt:lpstr>
      <vt:lpstr>File Handling</vt:lpstr>
      <vt:lpstr>Determine the File Size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Kenrick</dc:creator>
  <cp:lastModifiedBy>tbcey74123</cp:lastModifiedBy>
  <cp:revision>11</cp:revision>
  <dcterms:created xsi:type="dcterms:W3CDTF">2006-08-16T00:00:00Z</dcterms:created>
  <dcterms:modified xsi:type="dcterms:W3CDTF">2023-04-01T17:25:43Z</dcterms:modified>
</cp:coreProperties>
</file>