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70" r:id="rId9"/>
    <p:sldId id="271" r:id="rId10"/>
    <p:sldId id="272" r:id="rId11"/>
    <p:sldId id="274" r:id="rId12"/>
    <p:sldId id="275" r:id="rId13"/>
    <p:sldId id="281" r:id="rId14"/>
    <p:sldId id="284" r:id="rId15"/>
    <p:sldId id="285" r:id="rId16"/>
    <p:sldId id="287" r:id="rId17"/>
    <p:sldId id="289" r:id="rId18"/>
    <p:sldId id="290" r:id="rId19"/>
    <p:sldId id="294" r:id="rId20"/>
    <p:sldId id="295" r:id="rId21"/>
    <p:sldId id="296" r:id="rId22"/>
    <p:sldId id="300" r:id="rId23"/>
    <p:sldId id="301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4" r:id="rId32"/>
    <p:sldId id="302" r:id="rId33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35"/>
      <p:bold r:id="rId36"/>
    </p:embeddedFont>
    <p:embeddedFont>
      <p:font typeface="DFKai-SB" panose="03000509000000000000" pitchFamily="65" charset="-120"/>
      <p:regular r:id="rId37"/>
    </p:embeddedFont>
    <p:embeddedFont>
      <p:font typeface="Arial Narrow" panose="020B0606020202030204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2" roundtripDataSignature="AMtx7mjX9LtZUVLLWIAhP1U1H5bbZiwka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4CE45-C758-4816-8F73-09A618E40B45}">
  <a:tblStyle styleId="{3CE4CE45-C758-4816-8F73-09A618E40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9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9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93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1" name="Google Shape;39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4" name="Google Shape;43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5ca464b1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125ca464b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33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8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8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8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8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8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8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8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0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69276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8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2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8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8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8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4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8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6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8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7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7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77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7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7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7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illiambdale/recursion-the-pros-and-cons-76d32d75973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algorith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AlgorithmGossip/MultiColorHanoiTower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hYuan/%E6%8E%92%E5%BA%8F%E6%BC%94%E7%AE%97%E6%B3%95-sorting-cc521986ad5f" TargetMode="External"/><Relationship Id="rId5" Type="http://schemas.openxmlformats.org/officeDocument/2006/relationships/hyperlink" Target="https://en.wikipedia.org/wiki/Total_order" TargetMode="External"/><Relationship Id="rId4" Type="http://schemas.openxmlformats.org/officeDocument/2006/relationships/hyperlink" Target="https://en.wikipedia.org/wiki/List_(computing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143000" y="25146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13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143000" y="3479800"/>
            <a:ext cx="27432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Times New Roman"/>
              <a:buNone/>
            </a:pPr>
            <a:r>
              <a:rPr lang="en-US" sz="2401"/>
              <a:t>Recursion</a:t>
            </a:r>
            <a:endParaRPr/>
          </a:p>
        </p:txBody>
      </p:sp>
      <p:pic>
        <p:nvPicPr>
          <p:cNvPr id="104" name="Google Shape;104;p1" descr="Recursion in real life | Being A Better Scient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219200"/>
            <a:ext cx="388112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Stacks and Overflow</a:t>
            </a:r>
            <a:endParaRPr/>
          </a:p>
        </p:txBody>
      </p:sp>
      <p:pic>
        <p:nvPicPr>
          <p:cNvPr id="229" name="Google Shape;229;p17" descr="PPT - Computer Science II Recursion Professor: Evan Korth New York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219200"/>
            <a:ext cx="65532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Recursion Versus Iteration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FE"/>
              </a:buClr>
              <a:buSzPts val="2400"/>
              <a:buFont typeface="Times New Roman"/>
              <a:buChar char="•"/>
            </a:pPr>
            <a:r>
              <a:rPr lang="en-US" sz="2400" b="1" u="sng">
                <a:solidFill>
                  <a:srgbClr val="9999F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Recursion</a:t>
            </a:r>
            <a:r>
              <a:rPr lang="en-US" sz="2400"/>
              <a:t> is not always </a:t>
            </a:r>
            <a:r>
              <a:rPr lang="en-US" sz="2400">
                <a:solidFill>
                  <a:srgbClr val="FF0000"/>
                </a:solidFill>
              </a:rPr>
              <a:t>"necessary“ and not even allowed </a:t>
            </a:r>
            <a:r>
              <a:rPr lang="en-US" sz="2400"/>
              <a:t>in some primitive languages or with limited memory resource.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Pros: Elegant solution; less coding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Cons: Runs slower, uses </a:t>
            </a:r>
            <a:r>
              <a:rPr lang="en-US" sz="2000" b="1">
                <a:solidFill>
                  <a:srgbClr val="FF0000"/>
                </a:solidFill>
              </a:rPr>
              <a:t>more storage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Recursion can generally be transformed to iteration, i.e. loops</a:t>
            </a:r>
            <a:endParaRPr sz="2400"/>
          </a:p>
          <a:p>
            <a:pPr marL="74295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Just do stack yourself.</a:t>
            </a:r>
            <a:endParaRPr sz="2000"/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Stack&lt;Params&gt; s;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s.push(param);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while(!s.empty()){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Params d = s.pop();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… //do something with 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if(cond1){ s.push(param1);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if(cond2){ s.push(param2);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 with Value Return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157" lvl="0" indent="-393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Recursion is </a:t>
            </a:r>
            <a:r>
              <a:rPr lang="en-US" sz="2300">
                <a:solidFill>
                  <a:srgbClr val="FF0000"/>
                </a:solidFill>
              </a:rPr>
              <a:t>not limited to void </a:t>
            </a:r>
            <a:r>
              <a:rPr lang="en-US" sz="2300"/>
              <a:t>functions</a:t>
            </a:r>
            <a:endParaRPr sz="2700"/>
          </a:p>
          <a:p>
            <a:pPr marL="400157" lvl="0" indent="-393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Can </a:t>
            </a:r>
            <a:r>
              <a:rPr lang="en-US" sz="2300">
                <a:solidFill>
                  <a:srgbClr val="FF0000"/>
                </a:solidFill>
              </a:rPr>
              <a:t>return a value of any type</a:t>
            </a:r>
            <a:endParaRPr sz="2700"/>
          </a:p>
          <a:p>
            <a:pPr marL="800207" lvl="1" indent="-393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</a:rPr>
              <a:t>Recursive cases to return a value  </a:t>
            </a:r>
            <a:r>
              <a:rPr lang="en-US" sz="1900"/>
              <a:t>computed </a:t>
            </a:r>
            <a:r>
              <a:rPr lang="en-US" sz="1900">
                <a:solidFill>
                  <a:srgbClr val="FF0000"/>
                </a:solidFill>
              </a:rPr>
              <a:t>by recursive calls </a:t>
            </a:r>
            <a:r>
              <a:rPr lang="en-US" sz="1900"/>
              <a:t>which should be smaller.</a:t>
            </a:r>
            <a:endParaRPr sz="2500"/>
          </a:p>
          <a:p>
            <a:pPr marL="800207" lvl="1" indent="-393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</a:rPr>
              <a:t>Base cases </a:t>
            </a:r>
            <a:r>
              <a:rPr lang="en-US" sz="1900"/>
              <a:t>to return a value computed</a:t>
            </a:r>
            <a:r>
              <a:rPr lang="en-US" sz="1900">
                <a:solidFill>
                  <a:srgbClr val="FF0000"/>
                </a:solidFill>
              </a:rPr>
              <a:t> without recursive calls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Example:</a:t>
            </a:r>
            <a:endParaRPr sz="2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result = pow(2.0,3.0);</a:t>
            </a:r>
            <a:endParaRPr sz="2100"/>
          </a:p>
        </p:txBody>
      </p:sp>
      <p:sp>
        <p:nvSpPr>
          <p:cNvPr id="251" name="Google Shape;251;p20"/>
          <p:cNvSpPr txBox="1"/>
          <p:nvPr/>
        </p:nvSpPr>
        <p:spPr>
          <a:xfrm>
            <a:off x="156650" y="3505200"/>
            <a:ext cx="4415400" cy="24261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power(int x, int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if (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&lt;0){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"Illegal argument";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exit(1);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if (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&gt;0)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(power(x, n-1)*x);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return (1);</a:t>
            </a:r>
            <a:b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pic>
        <p:nvPicPr>
          <p:cNvPr id="252" name="Google Shape;252;p20" descr="C Program to calculate the power using recursion - OverIQ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7010400"/>
            <a:ext cx="4502728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 descr="C:\WINDOWS\Desktop\Oh_type\sacitch_C++_ppt\gif\savitchc13d04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0904" y="2895600"/>
            <a:ext cx="4502730" cy="356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Thinking Recursively</a:t>
            </a: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Ignore details 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</a:rPr>
              <a:t>Forget</a:t>
            </a:r>
            <a:r>
              <a:rPr lang="en-US" sz="1900"/>
              <a:t> how stack works and the suspended computations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Yes, this is an "</a:t>
            </a:r>
            <a:r>
              <a:rPr lang="en-US" sz="1900">
                <a:solidFill>
                  <a:srgbClr val="FF0000"/>
                </a:solidFill>
              </a:rPr>
              <a:t>abstraction</a:t>
            </a:r>
            <a:r>
              <a:rPr lang="en-US" sz="1900"/>
              <a:t>" and “</a:t>
            </a:r>
            <a:r>
              <a:rPr lang="en-US" sz="1900">
                <a:solidFill>
                  <a:srgbClr val="FF0000"/>
                </a:solidFill>
              </a:rPr>
              <a:t>encapsulation”</a:t>
            </a:r>
            <a:r>
              <a:rPr lang="en-US" sz="1900"/>
              <a:t> principle!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Let computer do "</a:t>
            </a:r>
            <a:r>
              <a:rPr lang="en-US" sz="2300">
                <a:solidFill>
                  <a:srgbClr val="FF0000"/>
                </a:solidFill>
              </a:rPr>
              <a:t>bookkeeping</a:t>
            </a:r>
            <a:r>
              <a:rPr lang="en-US" sz="2300"/>
              <a:t>“ and you only think "big picture“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Example to recursive definition of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power()</a:t>
            </a:r>
            <a:r>
              <a:rPr lang="en-US" sz="2300"/>
              <a:t>: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power(x, n)</a:t>
            </a:r>
            <a:endParaRPr sz="2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300"/>
              <a:t>returns 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power(x, n – 1) * x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/>
              <a:t>Just </a:t>
            </a:r>
            <a:r>
              <a:rPr lang="en-US" sz="2100">
                <a:solidFill>
                  <a:srgbClr val="FF0000"/>
                </a:solidFill>
              </a:rPr>
              <a:t>ensure "formula" correct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/>
              <a:t>And ensure </a:t>
            </a:r>
            <a:r>
              <a:rPr lang="en-US" sz="2100">
                <a:solidFill>
                  <a:srgbClr val="FF0000"/>
                </a:solidFill>
              </a:rPr>
              <a:t>base case </a:t>
            </a:r>
            <a:r>
              <a:rPr lang="en-US" sz="2100"/>
              <a:t>will be met.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/>
          </a:p>
        </p:txBody>
      </p:sp>
      <p:sp>
        <p:nvSpPr>
          <p:cNvPr id="296" name="Google Shape;296;p26"/>
          <p:cNvSpPr txBox="1"/>
          <p:nvPr/>
        </p:nvSpPr>
        <p:spPr>
          <a:xfrm>
            <a:off x="381000" y="4191000"/>
            <a:ext cx="8859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322" marR="0" lvl="0" indent="-4509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design technique</a:t>
            </a:r>
            <a:endParaRPr sz="1300"/>
          </a:p>
          <a:p>
            <a:pPr marL="857372" marR="0" lvl="1" indent="-4509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trace entire recursive sequence!</a:t>
            </a:r>
            <a:endParaRPr sz="1300"/>
          </a:p>
          <a:p>
            <a:pPr marL="857372" marR="0" lvl="1" indent="-4509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check </a:t>
            </a:r>
            <a:r>
              <a:rPr lang="en-US" sz="2100" b="1" i="0" u="none" strike="noStrike" cap="none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properties:</a:t>
            </a:r>
            <a:endParaRPr sz="1300"/>
          </a:p>
          <a:p>
            <a:pPr marL="1143198" marR="0" lvl="2" indent="-3938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"/>
              <a:buAutoNum type="arabicPeriod"/>
            </a:pP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infinite 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 sz="1300"/>
          </a:p>
          <a:p>
            <a:pPr marL="1143198" marR="0" lvl="2" indent="-3938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"/>
              <a:buAutoNum type="arabicPeriod"/>
            </a:pP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Stopping cases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correct values</a:t>
            </a:r>
            <a:endParaRPr sz="1300"/>
          </a:p>
          <a:p>
            <a:pPr marL="1143198" marR="0" lvl="2" indent="-3938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"/>
              <a:buAutoNum type="arabicPeriod"/>
            </a:pP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cases 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correct values</a:t>
            </a:r>
            <a:endParaRPr sz="13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1066800" y="-786"/>
            <a:ext cx="8077200" cy="106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Recursive Design 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power()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157" lvl="0" indent="-40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Check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power() </a:t>
            </a:r>
            <a:r>
              <a:rPr lang="en-US" sz="2400" dirty="0"/>
              <a:t>against 3 properties:</a:t>
            </a:r>
            <a:endParaRPr dirty="0"/>
          </a:p>
          <a:p>
            <a:pPr marL="400157" lvl="0" indent="-24775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dirty="0"/>
          </a:p>
          <a:p>
            <a:pPr marL="685983" lvl="1" indent="-34299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No infinite </a:t>
            </a:r>
            <a:r>
              <a:rPr lang="en-US" sz="2000" dirty="0"/>
              <a:t>recursion: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argument decreases by 1 each call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Eventually must get to base case of 1</a:t>
            </a:r>
            <a:endParaRPr dirty="0"/>
          </a:p>
          <a:p>
            <a:pPr marL="971809" lvl="2" indent="-1715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/>
          </a:p>
          <a:p>
            <a:pPr marL="685983" lvl="1" indent="-34299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Stopping</a:t>
            </a:r>
            <a:r>
              <a:rPr lang="en-US" sz="2000" dirty="0"/>
              <a:t> case returns correct value: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power(x,0) is base case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Returns 1, which is correct for x</a:t>
            </a:r>
            <a:r>
              <a:rPr lang="en-US" sz="1800" baseline="30000" dirty="0"/>
              <a:t>0</a:t>
            </a:r>
            <a:endParaRPr dirty="0"/>
          </a:p>
          <a:p>
            <a:pPr marL="971809" lvl="2" indent="-1715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/>
          </a:p>
          <a:p>
            <a:pPr marL="685983" lvl="1" indent="-34299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Recursive calls correct</a:t>
            </a:r>
            <a:r>
              <a:rPr lang="en-US" sz="2000" dirty="0"/>
              <a:t>: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For n&gt;1, power(</a:t>
            </a:r>
            <a:r>
              <a:rPr lang="en-US" sz="1800" dirty="0" err="1"/>
              <a:t>x,n</a:t>
            </a:r>
            <a:r>
              <a:rPr lang="en-US" sz="1800" dirty="0"/>
              <a:t>) returns power(x,n-1)*x</a:t>
            </a:r>
            <a:endParaRPr dirty="0"/>
          </a:p>
          <a:p>
            <a:pPr marL="971809" lvl="2" indent="-28582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Plug in values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correct</a:t>
            </a:r>
            <a:endParaRPr dirty="0"/>
          </a:p>
        </p:txBody>
      </p:sp>
      <p:sp>
        <p:nvSpPr>
          <p:cNvPr id="318" name="Google Shape;318;p29"/>
          <p:cNvSpPr txBox="1"/>
          <p:nvPr/>
        </p:nvSpPr>
        <p:spPr>
          <a:xfrm>
            <a:off x="5010350" y="1981200"/>
            <a:ext cx="4147800" cy="1748100"/>
          </a:xfrm>
          <a:prstGeom prst="rect">
            <a:avLst/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power(int x,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lang="en-US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&gt;0)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(power(x, n-1)*x);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(1);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741528" y="1572336"/>
            <a:ext cx="6558506" cy="1371600"/>
          </a:xfrm>
          <a:prstGeom prst="rect">
            <a:avLst/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 w="9525" cap="flat" cmpd="sng">
            <a:solidFill>
              <a:srgbClr val="FCC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isPrime(int p, int i=2)</a:t>
            </a:r>
            <a:endParaRPr/>
          </a:p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if (i==p) return 1; 	// i*i &gt; p for faster</a:t>
            </a:r>
            <a:endParaRPr/>
          </a:p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(p%i == 0) return 0;</a:t>
            </a:r>
            <a:endParaRPr/>
          </a:p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return isPrime (p, i+1);</a:t>
            </a:r>
            <a:endParaRPr/>
          </a:p>
          <a:p>
            <a:pPr marL="385865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762000" y="3352800"/>
            <a:ext cx="5720305" cy="1143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85865" marR="0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sum (int num)</a:t>
            </a:r>
            <a:endParaRPr/>
          </a:p>
          <a:p>
            <a:pPr marL="385865" marR="0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85865" marR="0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if (num==0)	return 0;</a:t>
            </a:r>
            <a:endParaRPr/>
          </a:p>
          <a:p>
            <a:pPr marL="385865" marR="0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return (sum(num-1)+(num));</a:t>
            </a:r>
            <a:endParaRPr/>
          </a:p>
          <a:p>
            <a:pPr marL="385865" marR="0" lvl="0" indent="-3858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310105" y="1143000"/>
            <a:ext cx="563349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157" marR="0" lvl="0" indent="-40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input is a prime</a:t>
            </a:r>
            <a:endParaRPr/>
          </a:p>
          <a:p>
            <a:pPr marL="400157" marR="0" lvl="0" indent="-24775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157" marR="0" lvl="0" indent="-24775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157" marR="0" lvl="0" indent="-24775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157" marR="0" lvl="0" indent="-40015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up the number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066800" y="540"/>
            <a:ext cx="8077200" cy="113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 a faster version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power()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Analysis</a:t>
            </a:r>
            <a:endParaRPr sz="2400"/>
          </a:p>
        </p:txBody>
      </p:sp>
      <p:sp>
        <p:nvSpPr>
          <p:cNvPr id="339" name="Google Shape;339;p32"/>
          <p:cNvSpPr txBox="1"/>
          <p:nvPr/>
        </p:nvSpPr>
        <p:spPr>
          <a:xfrm>
            <a:off x="165741" y="1676400"/>
            <a:ext cx="5632500" cy="23526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power(int x, unsigned int n){	</a:t>
            </a:r>
            <a:endParaRPr sz="160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(n &gt; 0)		</a:t>
            </a:r>
            <a:endParaRPr sz="160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  return (power(x, n-1)*x);	</a:t>
            </a:r>
            <a:endParaRPr sz="160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else	</a:t>
            </a:r>
            <a:endParaRPr sz="160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(1);</a:t>
            </a:r>
            <a:endParaRPr sz="160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160350" y="4114800"/>
            <a:ext cx="5637900" cy="2667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power(int x, unsigned int n){	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 (n == 0)		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(1);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else if(n % 2)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*(power((x*x),(n-1)/2);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(power((x*x), n/2);</a:t>
            </a:r>
            <a:endParaRPr sz="1600" dirty="0"/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Narrow"/>
              <a:buAutoNum type="arabicParenR"/>
            </a:pP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32" descr="Finding the power of a number in log(n) time | Recursion - IDeser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4103426"/>
            <a:ext cx="3197018" cy="267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用遞迴找出逃脫迷宮的路線，確認地圖走得通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輸入：讀檔案或由</a:t>
            </a:r>
            <a:r>
              <a:rPr lang="en-US" sz="2000" dirty="0">
                <a:latin typeface="DFKai-SB"/>
                <a:ea typeface="DFKai-SB"/>
                <a:cs typeface="DFKai-SB"/>
                <a:sym typeface="DFKai-SB"/>
              </a:rPr>
              <a:t> console </a:t>
            </a: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輸入地圖，地圖包含起點與終點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輸出：逃脫路線圖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提示：迷宮右手法則</a:t>
            </a:r>
            <a:r>
              <a:rPr lang="en-US" sz="2000" dirty="0">
                <a:latin typeface="DFKai-SB"/>
                <a:ea typeface="DFKai-SB"/>
                <a:cs typeface="DFKai-SB"/>
                <a:sym typeface="DFKai-SB"/>
              </a:rPr>
              <a:t>/</a:t>
            </a: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深度優先搜尋</a:t>
            </a:r>
            <a:r>
              <a:rPr lang="en-US" sz="2000" dirty="0">
                <a:latin typeface="DFKai-SB"/>
                <a:ea typeface="DFKai-SB"/>
                <a:cs typeface="DFKai-SB"/>
                <a:sym typeface="DFKai-SB"/>
              </a:rPr>
              <a:t>(DFS)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DFKai-SB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同樣的方法，可以幫怪物找出襲擊玩家的路線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但需要其他演算法如</a:t>
            </a:r>
            <a:r>
              <a:rPr lang="en-US" sz="2000" dirty="0">
                <a:latin typeface="DFKai-SB"/>
                <a:ea typeface="DFKai-SB"/>
                <a:cs typeface="DFKai-SB"/>
                <a:sym typeface="DFKai-SB"/>
              </a:rPr>
              <a:t> BFS </a:t>
            </a: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才能找到最短路徑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Recursion: 走迷宮</a:t>
            </a:r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02" y="3428997"/>
            <a:ext cx="1526470" cy="153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p33"/>
          <p:cNvGraphicFramePr/>
          <p:nvPr>
            <p:extLst>
              <p:ext uri="{D42A27DB-BD31-4B8C-83A1-F6EECF244321}">
                <p14:modId xmlns:p14="http://schemas.microsoft.com/office/powerpoint/2010/main" val="1305703186"/>
              </p:ext>
            </p:extLst>
          </p:nvPr>
        </p:nvGraphicFramePr>
        <p:xfrm>
          <a:off x="1835651" y="2853639"/>
          <a:ext cx="1495325" cy="1743380"/>
        </p:xfrm>
        <a:graphic>
          <a:graphicData uri="http://schemas.openxmlformats.org/drawingml/2006/table">
            <a:tbl>
              <a:tblPr>
                <a:noFill/>
                <a:tableStyleId>{3CE4CE45-C758-4816-8F73-09A618E40B45}</a:tableStyleId>
              </a:tblPr>
              <a:tblGrid>
                <a:gridCol w="14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範例輸入</a:t>
                      </a:r>
                      <a:endParaRPr sz="1600"/>
                    </a:p>
                  </a:txBody>
                  <a:tcPr marL="9125" marR="9125" marT="9125" marB="91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5 5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6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wwwww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w...w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w.wsw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e.w.w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wwwww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25" marR="9125" marT="9125" marB="91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6" name="Google Shape;356;p33"/>
          <p:cNvGraphicFramePr/>
          <p:nvPr>
            <p:extLst>
              <p:ext uri="{D42A27DB-BD31-4B8C-83A1-F6EECF244321}">
                <p14:modId xmlns:p14="http://schemas.microsoft.com/office/powerpoint/2010/main" val="2780407361"/>
              </p:ext>
            </p:extLst>
          </p:nvPr>
        </p:nvGraphicFramePr>
        <p:xfrm>
          <a:off x="4317701" y="2853639"/>
          <a:ext cx="1495325" cy="1499540"/>
        </p:xfrm>
        <a:graphic>
          <a:graphicData uri="http://schemas.openxmlformats.org/drawingml/2006/table">
            <a:tbl>
              <a:tblPr>
                <a:noFill/>
                <a:tableStyleId>{3CE4CE45-C758-4816-8F73-09A618E40B45}</a:tableStyleId>
              </a:tblPr>
              <a:tblGrid>
                <a:gridCol w="14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範例輸出</a:t>
                      </a:r>
                      <a:endParaRPr sz="1600"/>
                    </a:p>
                  </a:txBody>
                  <a:tcPr marL="9125" marR="9125" marT="9125" marB="91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wwwww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w321w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w4wsw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e5w.w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wwwww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25" marR="9125" marT="9125" marB="91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Tail and Mutual Recursion</a:t>
            </a:r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Tail recursion is defined as </a:t>
            </a:r>
            <a:r>
              <a:rPr lang="en-US" sz="2200">
                <a:solidFill>
                  <a:srgbClr val="FF0000"/>
                </a:solidFill>
              </a:rPr>
              <a:t>no further computation </a:t>
            </a:r>
            <a:r>
              <a:rPr lang="en-US" sz="2200"/>
              <a:t>occurs after the recursive call, i.e., the function immediately returns.</a:t>
            </a:r>
            <a:endParaRPr sz="26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It can easily be converted </a:t>
            </a:r>
            <a:r>
              <a:rPr lang="en-US" sz="2000">
                <a:solidFill>
                  <a:srgbClr val="FF0000"/>
                </a:solidFill>
              </a:rPr>
              <a:t>to a more efficient iterative solution</a:t>
            </a:r>
            <a:endParaRPr sz="2400"/>
          </a:p>
          <a:p>
            <a:pPr marL="114300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FF0000"/>
                </a:solidFill>
              </a:rPr>
              <a:t>May be done automatically by your compiler</a:t>
            </a:r>
            <a:endParaRPr sz="220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Mutual recursion refers to when </a:t>
            </a:r>
            <a:r>
              <a:rPr lang="en-US" sz="2200">
                <a:solidFill>
                  <a:srgbClr val="FF0000"/>
                </a:solidFill>
              </a:rPr>
              <a:t>two or more functions</a:t>
            </a:r>
            <a:r>
              <a:rPr lang="en-US" sz="2200"/>
              <a:t> call each other.</a:t>
            </a:r>
            <a:endParaRPr sz="220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/>
              <a:t>Example: </a:t>
            </a:r>
            <a:r>
              <a:rPr lang="en-US" sz="1600"/>
              <a:t>Determine </a:t>
            </a:r>
            <a:r>
              <a:rPr lang="en-US" sz="1600">
                <a:solidFill>
                  <a:srgbClr val="FF0000"/>
                </a:solidFill>
              </a:rPr>
              <a:t>if a string has an even or odd number of 1’s </a:t>
            </a:r>
            <a:r>
              <a:rPr lang="en-US" sz="1600"/>
              <a:t>by invoking a function that keeps track if the number of 1’s seen so far is even or odd</a:t>
            </a:r>
            <a:endParaRPr sz="240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600">
              <a:solidFill>
                <a:srgbClr val="FF0000"/>
              </a:solidFill>
            </a:endParaRPr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600">
              <a:solidFill>
                <a:srgbClr val="FF0000"/>
              </a:solidFill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35635" y="3657600"/>
            <a:ext cx="4612500" cy="2893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prototypes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evenNumberOfOnes(string s);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oddNumberOfOnes(string s);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If the recursive calls end here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with an empty string then we had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an even number of 1's.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en-US" sz="13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evenNumberOfOnes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s){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(s.length() == 0)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 // Is even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if (s[0]=='1’)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oddNumberOfOnes(s.substr(1));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3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evenNumberOfOnes(s.substr(1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5" name="Google Shape;365;p43"/>
          <p:cNvSpPr txBox="1"/>
          <p:nvPr/>
        </p:nvSpPr>
        <p:spPr>
          <a:xfrm>
            <a:off x="4495801" y="3657600"/>
            <a:ext cx="4764900" cy="3294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oddNumberOfOnes(string s){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(s.length() == 0)	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 // Not even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if (s[0]=='1’)	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evenNumberOfOnes(s.substr(1));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	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oddNumberOfOnes(s.substr(1));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s = "10011";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(evenNumberOfOnes(s))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"Even number of ones." &lt;&lt; endl;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"Odd number of ones." &lt;&lt; endl;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Binary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許多</a:t>
            </a:r>
            <a:r>
              <a:rPr lang="en-US" sz="2400"/>
              <a:t>Rogue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類型的遊戲都具有地圖隨機生成的功能。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演算法要如何設計才能確保生成的地圖是能玩的</a:t>
            </a:r>
            <a:r>
              <a:rPr lang="en-US" sz="2400"/>
              <a:t>?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2278" y="1219200"/>
            <a:ext cx="4495800" cy="563691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95" name="Google Shape;395;p48"/>
          <p:cNvSpPr txBox="1"/>
          <p:nvPr/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</a:t>
            </a:r>
            <a:endParaRPr sz="3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152400" y="1203278"/>
            <a:ext cx="449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 array to determines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item is in list, and if so: Where in list it is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array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sorted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 list in half</a:t>
            </a:r>
            <a:endParaRPr/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if item in 1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half</a:t>
            </a:r>
            <a:endParaRPr/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searches again just that half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(of course)!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76199" y="1219200"/>
            <a:ext cx="4657531" cy="2861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5865" lvl="0" indent="-296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int search(const int a[], int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lowEnd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 dirty="0"/>
          </a:p>
          <a:p>
            <a:pPr marL="385865" lvl="0" indent="-296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    int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highEnd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int key) {</a:t>
            </a:r>
            <a:endParaRPr sz="1200" dirty="0"/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lowEnd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highEnd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return -1;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lowEnd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highEnd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 / 2;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if (a[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] == key)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else if (key &lt; a[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altLang="zh-TW" sz="1200" dirty="0"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(a,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lowEnd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- 1, key);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altLang="zh-TW" sz="1200" dirty="0"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(a,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midIdx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+ 1,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highEnd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key);</a:t>
            </a:r>
          </a:p>
          <a:p>
            <a:pPr marL="385865" lvl="0" indent="-296965">
              <a:spcBef>
                <a:spcPts val="0"/>
              </a:spcBef>
              <a:buSzPts val="1300"/>
              <a:buFont typeface="Arial Narrow"/>
              <a:buAutoNum type="arabicParenR"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</a:t>
            </a:r>
            <a:endParaRPr sz="3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4733730" y="1143000"/>
            <a:ext cx="414891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against criteria:</a:t>
            </a:r>
            <a:endParaRPr sz="1300" dirty="0"/>
          </a:p>
          <a:p>
            <a:pPr marL="285933" marR="0" lvl="0" indent="-2795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infinite recursion: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increases first or decreases last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Eventually first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greater than last</a:t>
            </a:r>
            <a:endParaRPr sz="1300" dirty="0"/>
          </a:p>
          <a:p>
            <a:pPr marL="285933" marR="0" lvl="0" indent="-2795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Stopping cases perform correct action: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&gt; last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elements between them, so key can’t be there!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7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== a[mid] 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7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correctly found!</a:t>
            </a:r>
            <a:endParaRPr sz="1300" dirty="0"/>
          </a:p>
          <a:p>
            <a:pPr marL="285933" marR="0" lvl="0" indent="-2795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calls perform correct action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key &lt; a[mid] </a:t>
            </a: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in 1</a:t>
            </a:r>
            <a:r>
              <a:rPr lang="en-US" sz="17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half – correct call</a:t>
            </a:r>
            <a:endParaRPr sz="1300" dirty="0"/>
          </a:p>
          <a:p>
            <a:pPr marL="571759" marR="0" lvl="1" indent="-2794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key &gt; a[mid] </a:t>
            </a: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in 2</a:t>
            </a:r>
            <a:r>
              <a:rPr lang="en-US" sz="17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half – correct call</a:t>
            </a:r>
            <a:endParaRPr sz="1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Efficiency of Binary Search</a:t>
            </a:r>
            <a:endParaRPr/>
          </a:p>
        </p:txBody>
      </p:sp>
      <p:sp>
        <p:nvSpPr>
          <p:cNvPr id="431" name="Google Shape;431;p5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Extremely fast </a:t>
            </a:r>
            <a:r>
              <a:rPr lang="en-US" sz="2400"/>
              <a:t>while comparing</a:t>
            </a:r>
            <a:r>
              <a:rPr lang="en-US" sz="2000"/>
              <a:t> with sequential search</a:t>
            </a:r>
            <a:endParaRPr/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FF0000"/>
                </a:solidFill>
              </a:rPr>
              <a:t>Half of the array eliminated </a:t>
            </a:r>
            <a:r>
              <a:rPr lang="en-US" sz="2200"/>
              <a:t>at start!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Then a quarter, then 1/8, etc.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Essentially eliminate half with each call</a:t>
            </a:r>
            <a:endParaRPr/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Example of 100 elements: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Binary search never needs </a:t>
            </a:r>
            <a:r>
              <a:rPr lang="en-US" sz="1800">
                <a:solidFill>
                  <a:srgbClr val="FF0000"/>
                </a:solidFill>
              </a:rPr>
              <a:t>more than 7 compares</a:t>
            </a:r>
            <a:r>
              <a:rPr lang="en-US" sz="1800"/>
              <a:t>!</a:t>
            </a:r>
            <a:endParaRPr/>
          </a:p>
          <a:p>
            <a:pPr marL="160020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FF0000"/>
                </a:solidFill>
              </a:rPr>
              <a:t>Logarithmic efficiency </a:t>
            </a:r>
            <a:r>
              <a:rPr lang="en-US" sz="1600"/>
              <a:t>(log n)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Recursive Solutions</a:t>
            </a:r>
            <a:endParaRPr/>
          </a:p>
        </p:txBody>
      </p:sp>
      <p:sp>
        <p:nvSpPr>
          <p:cNvPr id="438" name="Google Shape;438;p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Notice binary search algorithm actually</a:t>
            </a:r>
            <a:r>
              <a:rPr lang="en-US" sz="2400" dirty="0">
                <a:solidFill>
                  <a:srgbClr val="000000"/>
                </a:solidFill>
              </a:rPr>
              <a:t> solves "</a:t>
            </a:r>
            <a:r>
              <a:rPr lang="en-US" sz="2400" dirty="0">
                <a:solidFill>
                  <a:srgbClr val="FF0000"/>
                </a:solidFill>
              </a:rPr>
              <a:t>more general</a:t>
            </a:r>
            <a:r>
              <a:rPr lang="en-US" sz="2400" dirty="0">
                <a:solidFill>
                  <a:srgbClr val="000000"/>
                </a:solidFill>
              </a:rPr>
              <a:t>" problem</a:t>
            </a:r>
            <a:endParaRPr dirty="0">
              <a:solidFill>
                <a:srgbClr val="00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Original goal: design function to search an entire array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Our function: allows search of any interval of array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By specifying bounds </a:t>
            </a:r>
            <a:r>
              <a:rPr lang="en-US" sz="1800" i="1" dirty="0">
                <a:solidFill>
                  <a:srgbClr val="FF0000"/>
                </a:solidFill>
              </a:rPr>
              <a:t>first</a:t>
            </a:r>
            <a:r>
              <a:rPr lang="en-US" sz="1800" dirty="0">
                <a:solidFill>
                  <a:srgbClr val="FF0000"/>
                </a:solidFill>
              </a:rPr>
              <a:t> and </a:t>
            </a:r>
            <a:r>
              <a:rPr lang="en-US" sz="1800" i="1" dirty="0">
                <a:solidFill>
                  <a:srgbClr val="FF0000"/>
                </a:solidFill>
              </a:rPr>
              <a:t>last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Very common when designing recursive functions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https://zh.cppreference.com/w/cpp/algorithm</a:t>
            </a:r>
            <a:endParaRPr sz="2400" dirty="0"/>
          </a:p>
          <a:p>
            <a:pPr marL="742950" lvl="1" indent="-323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std::</a:t>
            </a:r>
            <a:r>
              <a:rPr lang="en-US" sz="2400" dirty="0" err="1"/>
              <a:t>binary_search</a:t>
            </a:r>
            <a:r>
              <a:rPr lang="en-US" sz="2400" dirty="0"/>
              <a:t>()</a:t>
            </a:r>
            <a:endParaRPr sz="2400" dirty="0"/>
          </a:p>
          <a:p>
            <a:pPr marL="742950" lvl="1" indent="-323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std::</a:t>
            </a:r>
            <a:r>
              <a:rPr lang="en-US" sz="2400" dirty="0" err="1"/>
              <a:t>lower_bound</a:t>
            </a:r>
            <a:r>
              <a:rPr lang="en-US" sz="2400" dirty="0"/>
              <a:t>()</a:t>
            </a:r>
            <a:endParaRPr sz="2400"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dirty="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426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Tower of Hanoi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6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 game consists of three rods, and a number of disks of different sizes which can slide onto any rod.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Game goal: move the entire stack to another rod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Mechanics: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Starts with the disks in a neat stack in ascending order of size on one rod, the smallest at the top, thus making a conical shape.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Move disk to another rod</a:t>
            </a:r>
            <a:r>
              <a:rPr lang="en-US" sz="2000"/>
              <a:t>, obeying the following simple rules: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Only one disk can be moved at a time.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Each move consists of taking the upper disk from one of the stacks and placing it on top of another stack 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i.e. a disk can only be moved if it is the uppermost disk on a stack.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No disk may be placed on top of a smaller disk.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Min(moves) to solve a Tower of Hanoi with n disks  is 2</a:t>
            </a:r>
            <a:r>
              <a:rPr lang="en-US" sz="2400" baseline="30000"/>
              <a:t>n - 1</a:t>
            </a:r>
            <a:endParaRPr sz="2400"/>
          </a:p>
        </p:txBody>
      </p:sp>
      <p:pic>
        <p:nvPicPr>
          <p:cNvPr id="546" name="Google Shape;54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105077"/>
            <a:ext cx="1946921" cy="85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9" descr="https://upload.wikimedia.org/wikipedia/commons/thumb/6/60/Tower_of_Hanoi_4.gif/300px-Tower_of_Hanoi_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9158" y="105077"/>
            <a:ext cx="2143683" cy="8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1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Program Trace: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https://www.cs.cmu.edu/~cburch/survey/recurse/hanoiex.html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3" name="Google Shape;553;p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7883" y="1371600"/>
            <a:ext cx="6468234" cy="289598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554" name="Google Shape;554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863" y="4509942"/>
            <a:ext cx="7398273" cy="180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/>
        </p:nvSpPr>
        <p:spPr>
          <a:xfrm>
            <a:off x="2735318" y="1779660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0" name="Google Shape;560;p71"/>
          <p:cNvSpPr txBox="1"/>
          <p:nvPr/>
        </p:nvSpPr>
        <p:spPr>
          <a:xfrm>
            <a:off x="2789338" y="1747902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2762328" y="1782619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2" name="Google Shape;562;p71"/>
          <p:cNvSpPr txBox="1"/>
          <p:nvPr/>
        </p:nvSpPr>
        <p:spPr>
          <a:xfrm>
            <a:off x="4896120" y="1970458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3" name="Google Shape;563;p71"/>
          <p:cNvSpPr txBox="1"/>
          <p:nvPr/>
        </p:nvSpPr>
        <p:spPr>
          <a:xfrm>
            <a:off x="2735318" y="1770163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4" name="Google Shape;564;p71"/>
          <p:cNvSpPr txBox="1"/>
          <p:nvPr/>
        </p:nvSpPr>
        <p:spPr>
          <a:xfrm>
            <a:off x="2725002" y="1757460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5" name="Google Shape;565;p71"/>
          <p:cNvSpPr txBox="1"/>
          <p:nvPr/>
        </p:nvSpPr>
        <p:spPr>
          <a:xfrm>
            <a:off x="152207" y="990600"/>
            <a:ext cx="8839500" cy="5578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#include&lt;ctype.h&gt;     /*  Character Class Tests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     /*  Standard I/O.        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#include&lt;stdlib.h&gt;    /*  Utility Functions.   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EMPTY 0  /*  Empty disk position.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DISKS 3  /*  Number of disks.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pos[3][DISKS];  /*  Disk position array, [rows][columns].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code[3] = {'A', 'B', 'C'};  /*  Tower names.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towers( int n, int source, int temporary, int destination 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moveDisk( int source, int destination 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int argc, char *argv[] 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i=0, j=0, hold = 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 "\n\n  The Towers of Hanoi: %d Disks\n\n", DISKS 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  Initialize disk positions.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i = 0; i &lt; 3; ++i 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 j = 0; j &lt; DISKS; ++j 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if( i == 0 ) pos[ i ][ j ] = j + 1;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else pos[ i ][ j ] = EMPTY;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towers( DISKS, 0, 1, 2 );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/>
        </p:nvSpPr>
        <p:spPr>
          <a:xfrm>
            <a:off x="2735318" y="1779660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1" name="Google Shape;571;p72"/>
          <p:cNvSpPr txBox="1"/>
          <p:nvPr/>
        </p:nvSpPr>
        <p:spPr>
          <a:xfrm>
            <a:off x="2789338" y="1747902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2" name="Google Shape;572;p72"/>
          <p:cNvSpPr txBox="1"/>
          <p:nvPr/>
        </p:nvSpPr>
        <p:spPr>
          <a:xfrm>
            <a:off x="2762328" y="1782619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3" name="Google Shape;573;p72"/>
          <p:cNvSpPr txBox="1"/>
          <p:nvPr/>
        </p:nvSpPr>
        <p:spPr>
          <a:xfrm>
            <a:off x="4896120" y="1970458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2735318" y="1770163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5" name="Google Shape;575;p72"/>
          <p:cNvSpPr txBox="1"/>
          <p:nvPr/>
        </p:nvSpPr>
        <p:spPr>
          <a:xfrm>
            <a:off x="2725002" y="1757460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6" name="Google Shape;576;p72"/>
          <p:cNvSpPr txBox="1"/>
          <p:nvPr/>
        </p:nvSpPr>
        <p:spPr>
          <a:xfrm>
            <a:off x="71949" y="944077"/>
            <a:ext cx="9072000" cy="5280300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moveDisk( int source, int destination 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0, j= 0;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 Determine source location.  */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 pos[ source ][ i ] == EMPTY )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i++; 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 Determine destination location.  */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while(( pos[ destination ][ j ] == EMPTY ) &amp;&amp; ( j &lt; DISKS ))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j++;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-= 1;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 Move disk.  */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 "\n  Move disk #%d from %c to %c:\n\n",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pos[ source ][ i ], code[ source ], code[ destination ] 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pos[ destination ][ j ] = pos[ source ][ i ];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pos[ source ][ i ] = EMPTY;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 Print disk positions after move.  */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 "\n\n          A B C\n" 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 "          - - -\n" 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 j = 0; j &lt; DISKS; ++j 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 "%11.1d %d %d\n", pos[ 0 ][ j ], pos[ 1 ][ j ], pos[ 2 ][ j ] 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 "\n" 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/>
          <p:nvPr/>
        </p:nvSpPr>
        <p:spPr>
          <a:xfrm>
            <a:off x="4896120" y="1970458"/>
            <a:ext cx="2538943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951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210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2" name="Google Shape;582;p73"/>
          <p:cNvSpPr txBox="1"/>
          <p:nvPr/>
        </p:nvSpPr>
        <p:spPr>
          <a:xfrm>
            <a:off x="152207" y="1298240"/>
            <a:ext cx="8839500" cy="3232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towers( int n, int source, int temporary, int destination )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 n == 1 )  /*  Base case.  */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moveDisk( source, destination 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towers( n - 1, source, destination, temporary 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moveDisk( source, destination 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towers( n - 1, temporary, source, destination );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return;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A </a:t>
            </a:r>
            <a:r>
              <a:rPr lang="en-US" b="1"/>
              <a:t>sorting algorithm</a:t>
            </a:r>
            <a:r>
              <a:rPr lang="en-US"/>
              <a:t> is an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algorithm</a:t>
            </a:r>
            <a:r>
              <a:rPr lang="en-US"/>
              <a:t> that puts elements of a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list</a:t>
            </a:r>
            <a:r>
              <a:rPr lang="en-US"/>
              <a:t> in a certain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order</a:t>
            </a:r>
            <a:r>
              <a:rPr lang="en-US"/>
              <a:t>.</a:t>
            </a:r>
            <a:endParaRPr sz="2400" u="sng">
              <a:solidFill>
                <a:schemeClr val="hlink"/>
              </a:solidFill>
              <a:hlinkClick r:id="rId6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Various algorithms</a:t>
            </a:r>
            <a:endParaRPr sz="2400"/>
          </a:p>
        </p:txBody>
      </p:sp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1066800" y="12980"/>
            <a:ext cx="8077200" cy="97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Sorting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" y="2667000"/>
            <a:ext cx="89344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許多</a:t>
            </a:r>
            <a:r>
              <a:rPr lang="en-US" sz="2400"/>
              <a:t>Rogue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類型的遊戲都具有地圖隨機生成的功能。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牆壁、房間隨機排列。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道具、敵人生成隨機產生。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演算法要如何設計才能確保生成的地圖是能玩的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不能有封死的房間，房間之間要有連接。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敵人生成的數量與強度要符合關卡等級。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t="23156" r="16018" b="22016"/>
          <a:stretch/>
        </p:blipFill>
        <p:spPr>
          <a:xfrm>
            <a:off x="4935634" y="4178976"/>
            <a:ext cx="2491819" cy="260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http://indierpgs.com/wordpress/wp-content/uploads/2013/06/Rogue-Legacy-Map.png"/>
          <p:cNvPicPr preferRelativeResize="0"/>
          <p:nvPr/>
        </p:nvPicPr>
        <p:blipFill rotWithShape="1">
          <a:blip r:embed="rId4">
            <a:alphaModFix/>
          </a:blip>
          <a:srcRect l="5442" t="24916" r="49022" b="31988"/>
          <a:stretch/>
        </p:blipFill>
        <p:spPr>
          <a:xfrm>
            <a:off x="533400" y="4458303"/>
            <a:ext cx="429767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7532008" y="5001139"/>
            <a:ext cx="1614300" cy="1200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隨機產生可玩的遊戲內容是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Rogue類型遊戲的重要特色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76" descr="JS 學資料結構與演算法(排序篇) — 合併排序法Merge Sort - 莫力全Kyl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5ca464b16_0_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Recursion: Map Generation</a:t>
            </a:r>
            <a:endParaRPr/>
          </a:p>
        </p:txBody>
      </p:sp>
      <p:sp>
        <p:nvSpPr>
          <p:cNvPr id="607" name="Google Shape;607;g125ca464b16_0_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迷宮能夠增加遊戲的難度與複雜度，提升遊戲性。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不能有無法到達的區域。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每一關隨機生城地圖。</a:t>
            </a:r>
            <a:endParaRPr/>
          </a:p>
        </p:txBody>
      </p:sp>
      <p:sp>
        <p:nvSpPr>
          <p:cNvPr id="608" name="Google Shape;608;g125ca464b16_0_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609" name="Google Shape;609;g125ca464b16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048000"/>
            <a:ext cx="2686493" cy="270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Reduce problem into smaller instances of same problem -&gt; recursive solution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Recursive algorithm has two cases: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Base/stopping case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Recursive 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Ensure no infinite recursion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Use criteria to determine recursion correct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Three essential properties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Typically solves "more general" problem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240162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Recursive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/>
              <a:t>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Tracing recursive calls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Infinite recursion, overflows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Recursive Functions that Return a Value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Powers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Thinking Recursively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Recursive design techniques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Binary search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5363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Recursion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A function that "calls itself“ is defined as recursion.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Inside the function definition, codes to </a:t>
            </a:r>
            <a:r>
              <a:rPr lang="en-US" sz="1900" dirty="0">
                <a:solidFill>
                  <a:srgbClr val="FF0000"/>
                </a:solidFill>
              </a:rPr>
              <a:t>call to the same function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C++ allows recursion as </a:t>
            </a:r>
            <a:r>
              <a:rPr lang="en-US" sz="2300" dirty="0">
                <a:solidFill>
                  <a:srgbClr val="FF0000"/>
                </a:solidFill>
              </a:rPr>
              <a:t>most high-level </a:t>
            </a:r>
            <a:r>
              <a:rPr lang="en-US" sz="2300" dirty="0"/>
              <a:t>languages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Can be a </a:t>
            </a:r>
            <a:r>
              <a:rPr lang="en-US" sz="1900" dirty="0">
                <a:solidFill>
                  <a:srgbClr val="FF0000"/>
                </a:solidFill>
              </a:rPr>
              <a:t>useful programming technique</a:t>
            </a:r>
            <a:r>
              <a:rPr lang="en-US" sz="1900" dirty="0"/>
              <a:t>, but has </a:t>
            </a:r>
            <a:r>
              <a:rPr lang="en-US" sz="1900" dirty="0">
                <a:solidFill>
                  <a:srgbClr val="FF0000"/>
                </a:solidFill>
              </a:rPr>
              <a:t>limitations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Divide and Conquer break a large task into small subtasks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Current software design concept.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Subtasks could be </a:t>
            </a:r>
            <a:r>
              <a:rPr lang="en-US" sz="1900" dirty="0">
                <a:solidFill>
                  <a:srgbClr val="FF0000"/>
                </a:solidFill>
              </a:rPr>
              <a:t>smaller versions of the original task!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recursion</a:t>
            </a:r>
            <a:endParaRPr sz="2500" dirty="0"/>
          </a:p>
          <a:p>
            <a:pPr marL="74295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100" dirty="0"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1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>
              <a:solidFill>
                <a:srgbClr val="FF0000"/>
              </a:solidFill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1000" y="34290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 binary search:</a:t>
            </a:r>
            <a:endParaRPr sz="130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list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value</a:t>
            </a:r>
            <a:endParaRPr sz="1300"/>
          </a:p>
          <a:p>
            <a:pPr marL="11430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Subtask 1: search 1</a:t>
            </a:r>
            <a:r>
              <a:rPr lang="en-US" sz="17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half of list</a:t>
            </a:r>
            <a:endParaRPr sz="1300"/>
          </a:p>
          <a:p>
            <a:pPr marL="11430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Subtask 2: search 2</a:t>
            </a:r>
            <a:r>
              <a:rPr lang="en-US" sz="17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half of list</a:t>
            </a:r>
            <a:endParaRPr sz="130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Subtasks are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versions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original task!</a:t>
            </a:r>
            <a:endParaRPr sz="130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this occurs, recursive function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</a:t>
            </a:r>
            <a:r>
              <a:rPr lang="en-US"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/>
          </a:p>
          <a:p>
            <a:pPr marL="11430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results in an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"elegant" 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endParaRPr sz="13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Vertical Numbers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Task: Display digits of number vertically, one per line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Break problem into two cases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Simple/base case: </a:t>
            </a:r>
            <a:r>
              <a:rPr lang="en-US" sz="1800">
                <a:solidFill>
                  <a:srgbClr val="FF0000"/>
                </a:solidFill>
              </a:rPr>
              <a:t>if n&lt;10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Simply </a:t>
            </a:r>
            <a:r>
              <a:rPr lang="en-US" sz="1800">
                <a:solidFill>
                  <a:srgbClr val="FF0000"/>
                </a:solidFill>
              </a:rPr>
              <a:t>write number n to screen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Recursive case: </a:t>
            </a:r>
            <a:r>
              <a:rPr lang="en-US" sz="1800">
                <a:solidFill>
                  <a:srgbClr val="FF0000"/>
                </a:solidFill>
              </a:rPr>
              <a:t>if n&gt;=10, two subtasks: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/>
              <a:t>1- Output all digits except last digit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/>
              <a:t>2- Output last digit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Example: argument 1234: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1</a:t>
            </a:r>
            <a:r>
              <a:rPr lang="en-US" sz="1800" baseline="30000"/>
              <a:t>st</a:t>
            </a:r>
            <a:r>
              <a:rPr lang="en-US" sz="1800"/>
              <a:t> subtask displays 1, 2, 3 vertically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2</a:t>
            </a:r>
            <a:r>
              <a:rPr lang="en-US" sz="1800" baseline="30000"/>
              <a:t>nd</a:t>
            </a:r>
            <a:r>
              <a:rPr lang="en-US" sz="1800"/>
              <a:t> subtask displays 4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-304800" y="38100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181600" y="1524000"/>
            <a:ext cx="3886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writeVertical(1234); 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output: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2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3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4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152400" y="4419600"/>
            <a:ext cx="4027714" cy="1828800"/>
          </a:xfrm>
          <a:prstGeom prst="rect">
            <a:avLst/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n){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 &lt; 10) // Base case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n &lt;&lt;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{ // Recursive step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(n/10);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(n%10) &lt;&lt;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4180114" y="4419600"/>
            <a:ext cx="4953000" cy="1671600"/>
          </a:xfrm>
          <a:prstGeom prst="rect">
            <a:avLst/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call:</a:t>
            </a:r>
            <a:b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(123);</a:t>
            </a:r>
            <a:b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(12);   (123/10)</a:t>
            </a:r>
            <a:b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writeVertical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(1);  (12/10)</a:t>
            </a:r>
            <a:b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1 &lt;&lt;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2 &lt;&lt;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3 &lt;&lt; </a:t>
            </a:r>
            <a:r>
              <a:rPr lang="en-US" sz="1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66800" y="-10212"/>
            <a:ext cx="8077200" cy="107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Recursion—A Closer Look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Track recursive calls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Stops</a:t>
            </a:r>
            <a:r>
              <a:rPr lang="en-US" sz="1900" dirty="0"/>
              <a:t> current function, and </a:t>
            </a:r>
            <a:r>
              <a:rPr lang="en-US" sz="1900" dirty="0">
                <a:solidFill>
                  <a:srgbClr val="FF0000"/>
                </a:solidFill>
              </a:rPr>
              <a:t>Saves all information </a:t>
            </a:r>
            <a:r>
              <a:rPr lang="en-US" sz="1900" dirty="0"/>
              <a:t>needed for current call for later usage.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Must know results of new recursive call </a:t>
            </a:r>
            <a:r>
              <a:rPr lang="en-US" sz="1700" dirty="0">
                <a:solidFill>
                  <a:srgbClr val="FF0000"/>
                </a:solidFill>
              </a:rPr>
              <a:t>before proceeding</a:t>
            </a:r>
            <a:endParaRPr sz="23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Proceeds </a:t>
            </a:r>
            <a:r>
              <a:rPr lang="en-US" sz="1900" dirty="0">
                <a:solidFill>
                  <a:srgbClr val="FF0000"/>
                </a:solidFill>
              </a:rPr>
              <a:t>with evaluation of new recursive call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When THAT call is complete, returns to "outer" computation. </a:t>
            </a:r>
            <a:endParaRPr sz="23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114300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A successful recursive function should have:</a:t>
            </a:r>
            <a:endParaRPr sz="27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dirty="0"/>
              <a:t>“Recursive case(s)“ to </a:t>
            </a:r>
            <a:r>
              <a:rPr lang="en-US" sz="1900" dirty="0">
                <a:solidFill>
                  <a:srgbClr val="FF0000"/>
                </a:solidFill>
              </a:rPr>
              <a:t>accomplish</a:t>
            </a:r>
            <a:r>
              <a:rPr lang="en-US" sz="1900" dirty="0"/>
              <a:t> it’s task by m</a:t>
            </a:r>
            <a:r>
              <a:rPr lang="en-US" sz="1700" dirty="0"/>
              <a:t>aking </a:t>
            </a:r>
            <a:r>
              <a:rPr lang="en-US" sz="1700" dirty="0">
                <a:solidFill>
                  <a:srgbClr val="FF0000"/>
                </a:solidFill>
              </a:rPr>
              <a:t>one or more </a:t>
            </a:r>
            <a:r>
              <a:rPr lang="en-US" sz="1700" dirty="0"/>
              <a:t>recursive calls </a:t>
            </a:r>
            <a:r>
              <a:rPr lang="en-US" sz="1700" dirty="0">
                <a:solidFill>
                  <a:srgbClr val="FF0000"/>
                </a:solidFill>
              </a:rPr>
              <a:t>to solve smaller versions of </a:t>
            </a:r>
            <a:r>
              <a:rPr lang="en-US" sz="1700" dirty="0"/>
              <a:t>original task.</a:t>
            </a:r>
            <a:endParaRPr sz="2500" dirty="0"/>
          </a:p>
          <a:p>
            <a:pPr marL="742950" lvl="1" indent="-279400">
              <a:spcBef>
                <a:spcPts val="0"/>
              </a:spcBef>
              <a:buClr>
                <a:srgbClr val="FF0000"/>
              </a:buClr>
              <a:buSzPts val="1900"/>
            </a:pPr>
            <a:r>
              <a:rPr lang="en-US" altLang="zh-TW" sz="1900" dirty="0">
                <a:solidFill>
                  <a:srgbClr val="FF0000"/>
                </a:solidFill>
              </a:rPr>
              <a:t>"</a:t>
            </a:r>
            <a:r>
              <a:rPr lang="en-US" sz="1900" dirty="0">
                <a:solidFill>
                  <a:srgbClr val="FF0000"/>
                </a:solidFill>
              </a:rPr>
              <a:t>Base case(s)" or </a:t>
            </a:r>
            <a:r>
              <a:rPr lang="en-US" altLang="zh-TW" sz="1900" dirty="0">
                <a:solidFill>
                  <a:srgbClr val="FF0000"/>
                </a:solidFill>
              </a:rPr>
              <a:t>"</a:t>
            </a:r>
            <a:r>
              <a:rPr lang="en-US" sz="1900" dirty="0">
                <a:solidFill>
                  <a:srgbClr val="FF0000"/>
                </a:solidFill>
              </a:rPr>
              <a:t>stopping case(s)</a:t>
            </a:r>
            <a:r>
              <a:rPr lang="en-US" altLang="zh-TW" sz="1900" dirty="0">
                <a:solidFill>
                  <a:srgbClr val="FF0000"/>
                </a:solidFill>
              </a:rPr>
              <a:t> "</a:t>
            </a:r>
            <a:r>
              <a:rPr lang="en-US" sz="1900" dirty="0">
                <a:solidFill>
                  <a:srgbClr val="FF0000"/>
                </a:solidFill>
              </a:rPr>
              <a:t> to </a:t>
            </a:r>
            <a:r>
              <a:rPr lang="en-US" sz="1900" dirty="0"/>
              <a:t>accomplish it’s task </a:t>
            </a:r>
            <a:r>
              <a:rPr lang="en-US" sz="1900" dirty="0">
                <a:solidFill>
                  <a:srgbClr val="FF0000"/>
                </a:solidFill>
              </a:rPr>
              <a:t>without recursive calls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MUST eventually</a:t>
            </a:r>
            <a:r>
              <a:rPr lang="en-US" sz="1900" dirty="0"/>
              <a:t> be entered or </a:t>
            </a:r>
            <a:r>
              <a:rPr lang="en-US" sz="1900" dirty="0">
                <a:solidFill>
                  <a:srgbClr val="FF0000"/>
                </a:solidFill>
              </a:rPr>
              <a:t>infinite recursion</a:t>
            </a:r>
            <a:endParaRPr sz="2500" dirty="0"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100" dirty="0"/>
          </a:p>
        </p:txBody>
      </p:sp>
      <p:pic>
        <p:nvPicPr>
          <p:cNvPr id="191" name="Google Shape;191;p12" descr="Everything you need to know about Recursion In Python |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953976" cy="1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Infinite Recursion Example</a:t>
            </a: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body" idx="1"/>
          </p:nvPr>
        </p:nvSpPr>
        <p:spPr>
          <a:xfrm>
            <a:off x="370955" y="1193775"/>
            <a:ext cx="8211050" cy="38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writeVertical </a:t>
            </a:r>
            <a:r>
              <a:rPr lang="en-US" sz="2400">
                <a:solidFill>
                  <a:srgbClr val="FF0000"/>
                </a:solidFill>
              </a:rPr>
              <a:t>must down to 1-digit number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Consider </a:t>
            </a:r>
            <a:r>
              <a:rPr lang="en-US" sz="2400">
                <a:solidFill>
                  <a:srgbClr val="FF0000"/>
                </a:solidFill>
              </a:rPr>
              <a:t>alternate function </a:t>
            </a:r>
            <a:r>
              <a:rPr lang="en-US" sz="2400"/>
              <a:t>definition:</a:t>
            </a:r>
            <a:br>
              <a:rPr lang="en-US" sz="2400"/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Seems "reasonable" enough but </a:t>
            </a:r>
            <a:r>
              <a:rPr lang="en-US" sz="2400">
                <a:solidFill>
                  <a:srgbClr val="FF0000"/>
                </a:solidFill>
              </a:rPr>
              <a:t>missing "base case"!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Recursion </a:t>
            </a:r>
            <a:r>
              <a:rPr lang="en-US" sz="2400">
                <a:solidFill>
                  <a:srgbClr val="FF0000"/>
                </a:solidFill>
              </a:rPr>
              <a:t>never</a:t>
            </a:r>
            <a:r>
              <a:rPr lang="en-US" sz="2400"/>
              <a:t> stops</a:t>
            </a:r>
            <a:endParaRPr sz="1800"/>
          </a:p>
        </p:txBody>
      </p:sp>
      <p:sp>
        <p:nvSpPr>
          <p:cNvPr id="213" name="Google Shape;213;p15"/>
          <p:cNvSpPr/>
          <p:nvPr/>
        </p:nvSpPr>
        <p:spPr>
          <a:xfrm>
            <a:off x="1026799" y="1961398"/>
            <a:ext cx="47343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newWriteVertical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n){</a:t>
            </a:r>
            <a:b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newWriteVertical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(n/10);</a:t>
            </a:r>
            <a:b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(n%10) &lt;&lt;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Stacks and Overflow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 dirty="0"/>
              <a:t>A stack is </a:t>
            </a:r>
            <a:r>
              <a:rPr lang="en-US" sz="1900" dirty="0">
                <a:solidFill>
                  <a:srgbClr val="FF0000"/>
                </a:solidFill>
              </a:rPr>
              <a:t>specialized</a:t>
            </a:r>
            <a:r>
              <a:rPr lang="en-US" sz="1900" dirty="0"/>
              <a:t> memory structure like </a:t>
            </a:r>
            <a:r>
              <a:rPr lang="en-US" sz="1900" dirty="0">
                <a:solidFill>
                  <a:srgbClr val="FF0000"/>
                </a:solidFill>
              </a:rPr>
              <a:t>stack of paper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Place new on top and remove when needed from top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Called </a:t>
            </a:r>
            <a:r>
              <a:rPr lang="en-US" sz="1900" dirty="0">
                <a:solidFill>
                  <a:srgbClr val="FF0000"/>
                </a:solidFill>
              </a:rPr>
              <a:t>"last-in/first-out" </a:t>
            </a:r>
            <a:r>
              <a:rPr lang="en-US" sz="1900" dirty="0"/>
              <a:t>memory structure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FE"/>
              </a:buClr>
              <a:buSzPts val="2300"/>
              <a:buFont typeface="Times New Roman"/>
              <a:buChar char="•"/>
            </a:pPr>
            <a:r>
              <a:rPr lang="en-US" sz="2300" b="1" dirty="0">
                <a:solidFill>
                  <a:srgbClr val="9999FE"/>
                </a:solidFill>
              </a:rPr>
              <a:t>Recursion</a:t>
            </a:r>
            <a:r>
              <a:rPr lang="en-US" sz="2300" dirty="0"/>
              <a:t> uses </a:t>
            </a:r>
            <a:r>
              <a:rPr lang="en-US" sz="2300" dirty="0">
                <a:solidFill>
                  <a:srgbClr val="00B050"/>
                </a:solidFill>
              </a:rPr>
              <a:t>stacks</a:t>
            </a:r>
            <a:endParaRPr sz="2300" dirty="0">
              <a:solidFill>
                <a:srgbClr val="00B050"/>
              </a:solidFill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Each recursive call placed on</a:t>
            </a:r>
            <a:r>
              <a:rPr lang="en-US" sz="1900" dirty="0">
                <a:solidFill>
                  <a:srgbClr val="00B050"/>
                </a:solidFill>
              </a:rPr>
              <a:t> stack</a:t>
            </a:r>
            <a:endParaRPr sz="1900" dirty="0">
              <a:solidFill>
                <a:srgbClr val="00B050"/>
              </a:solidFill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When one completes, last call is removed from stack</a:t>
            </a:r>
            <a:endParaRPr sz="25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Size</a:t>
            </a:r>
            <a:r>
              <a:rPr lang="en-US" sz="1900" dirty="0"/>
              <a:t> of stack </a:t>
            </a:r>
            <a:r>
              <a:rPr lang="en-US" sz="1900" dirty="0">
                <a:solidFill>
                  <a:srgbClr val="FF0000"/>
                </a:solidFill>
              </a:rPr>
              <a:t>limited i.e. </a:t>
            </a:r>
            <a:r>
              <a:rPr lang="en-US" sz="1700" dirty="0"/>
              <a:t>memory is finite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Long chain of recursive calls </a:t>
            </a:r>
            <a:r>
              <a:rPr lang="en-US" sz="1900" dirty="0">
                <a:solidFill>
                  <a:srgbClr val="FF0000"/>
                </a:solidFill>
              </a:rPr>
              <a:t>continually</a:t>
            </a:r>
            <a:r>
              <a:rPr lang="en-US" sz="1900" dirty="0"/>
              <a:t> adds to stack and may </a:t>
            </a:r>
            <a:r>
              <a:rPr lang="en-US" sz="1900" dirty="0">
                <a:solidFill>
                  <a:srgbClr val="FF0000"/>
                </a:solidFill>
              </a:rPr>
              <a:t>grow beyond limit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Stack overflow error</a:t>
            </a:r>
            <a:endParaRPr sz="1900" dirty="0"/>
          </a:p>
        </p:txBody>
      </p:sp>
      <p:pic>
        <p:nvPicPr>
          <p:cNvPr id="221" name="Google Shape;221;p16" descr="How to avoid Stack overflow error on recursion | Thinking in Crow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725" y="3124200"/>
            <a:ext cx="6251450" cy="20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 descr="PPT - Computer Science II Recursion Professor: Evan Korth New York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0" y="6934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2866</Words>
  <Application>Microsoft Office PowerPoint</Application>
  <PresentationFormat>如螢幕大小 (4:3)</PresentationFormat>
  <Paragraphs>405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Times New Roman</vt:lpstr>
      <vt:lpstr>Microsoft JhengHei</vt:lpstr>
      <vt:lpstr>Wingdings</vt:lpstr>
      <vt:lpstr>Courier New</vt:lpstr>
      <vt:lpstr>Arial</vt:lpstr>
      <vt:lpstr>Calibri</vt:lpstr>
      <vt:lpstr>Times</vt:lpstr>
      <vt:lpstr>Arial Narrow</vt:lpstr>
      <vt:lpstr>DFKai-SB</vt:lpstr>
      <vt:lpstr>佈景主題1</vt:lpstr>
      <vt:lpstr>Chapter 13</vt:lpstr>
      <vt:lpstr>想一想</vt:lpstr>
      <vt:lpstr>想一想</vt:lpstr>
      <vt:lpstr>Learning Objectives</vt:lpstr>
      <vt:lpstr>Introduction to Recursion</vt:lpstr>
      <vt:lpstr>Vertical Numbers</vt:lpstr>
      <vt:lpstr>Recursion—A Closer Look</vt:lpstr>
      <vt:lpstr>Infinite Recursion Example</vt:lpstr>
      <vt:lpstr>Recursion Stacks and Overflow</vt:lpstr>
      <vt:lpstr>Recursion Stacks and Overflow</vt:lpstr>
      <vt:lpstr>Recursion Versus Iteration</vt:lpstr>
      <vt:lpstr>Recursion with Value Return</vt:lpstr>
      <vt:lpstr>Thinking Recursively</vt:lpstr>
      <vt:lpstr>Recursive Design Check: power()</vt:lpstr>
      <vt:lpstr>Examples</vt:lpstr>
      <vt:lpstr>Design a faster version for power()</vt:lpstr>
      <vt:lpstr>Recursion: 走迷宮</vt:lpstr>
      <vt:lpstr>Tail and Mutual Recursion</vt:lpstr>
      <vt:lpstr>Binary Search</vt:lpstr>
      <vt:lpstr>PowerPoint 簡報</vt:lpstr>
      <vt:lpstr>PowerPoint 簡報</vt:lpstr>
      <vt:lpstr>Efficiency of Binary Search</vt:lpstr>
      <vt:lpstr>Recursive Solutions</vt:lpstr>
      <vt:lpstr>Tower of Hanoi</vt:lpstr>
      <vt:lpstr>Program Trace: https://www.cs.cmu.edu/~cburch/survey/recurse/hanoiex.html</vt:lpstr>
      <vt:lpstr>PowerPoint 簡報</vt:lpstr>
      <vt:lpstr>PowerPoint 簡報</vt:lpstr>
      <vt:lpstr>PowerPoint 簡報</vt:lpstr>
      <vt:lpstr>Sorting</vt:lpstr>
      <vt:lpstr>Merge Sort</vt:lpstr>
      <vt:lpstr>Recursion: Map Generation</vt:lpstr>
      <vt:lpstr>Summary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Kenrick</dc:creator>
  <cp:lastModifiedBy>tbcey74123</cp:lastModifiedBy>
  <cp:revision>14</cp:revision>
  <dcterms:created xsi:type="dcterms:W3CDTF">2006-08-16T00:00:00Z</dcterms:created>
  <dcterms:modified xsi:type="dcterms:W3CDTF">2023-04-02T15:35:40Z</dcterms:modified>
</cp:coreProperties>
</file>