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356" r:id="rId7"/>
    <p:sldId id="357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81" r:id="rId20"/>
    <p:sldId id="282" r:id="rId21"/>
    <p:sldId id="284" r:id="rId22"/>
    <p:sldId id="285" r:id="rId23"/>
    <p:sldId id="286" r:id="rId24"/>
    <p:sldId id="290" r:id="rId25"/>
    <p:sldId id="291" r:id="rId26"/>
    <p:sldId id="294" r:id="rId27"/>
    <p:sldId id="295" r:id="rId28"/>
    <p:sldId id="298" r:id="rId29"/>
    <p:sldId id="300" r:id="rId30"/>
    <p:sldId id="318" r:id="rId31"/>
    <p:sldId id="320" r:id="rId32"/>
    <p:sldId id="321" r:id="rId33"/>
    <p:sldId id="323" r:id="rId34"/>
    <p:sldId id="332" r:id="rId35"/>
    <p:sldId id="333" r:id="rId36"/>
    <p:sldId id="334" r:id="rId37"/>
    <p:sldId id="358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9" r:id="rId49"/>
    <p:sldId id="350" r:id="rId50"/>
  </p:sldIdLst>
  <p:sldSz cx="9144000" cy="6858000" type="screen4x3"/>
  <p:notesSz cx="6858000" cy="9144000"/>
  <p:embeddedFontLst>
    <p:embeddedFont>
      <p:font typeface="DFKai-SB" panose="03000509000000000000" pitchFamily="65" charset="-120"/>
      <p:regular r:id="rId52"/>
    </p:embeddedFont>
    <p:embeddedFont>
      <p:font typeface="Arial Narrow" panose="020B0606020202030204" pitchFamily="34" charset="0"/>
      <p:regular r:id="rId53"/>
      <p:bold r:id="rId54"/>
      <p:italic r:id="rId55"/>
      <p:boldItalic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2" roundtripDataSignature="AMtx7mjjD9S1A6x35OFBbgh6zdvzWcDg9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AL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F3F883-683E-4FD2-8A85-AC8A4712E724}">
  <a:tblStyle styleId="{2DF3F883-683E-4FD2-8A85-AC8A4712E724}" styleName="Table_0">
    <a:wholeTbl>
      <a:tcTxStyle b="off" i="off">
        <a:font>
          <a:latin typeface="Arial Narrow"/>
          <a:ea typeface="Arial Narrow"/>
          <a:cs typeface="Arial Narrow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6EA"/>
          </a:solidFill>
        </a:fill>
      </a:tcStyle>
    </a:wholeTbl>
    <a:band1H>
      <a:tcTxStyle/>
      <a:tcStyle>
        <a:tcBdr/>
        <a:fill>
          <a:solidFill>
            <a:srgbClr val="FFECD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CD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11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11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113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0" name="Google Shape;29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4" name="Google Shape;30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1" name="Google Shape;3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8" name="Google Shape;31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9" name="Google Shape;34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6" name="Google Shape;35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4" name="Google Shape;38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9" name="Google Shape;41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0" name="Google Shape;53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27731630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1" name="Google Shape;551;g127731630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g1277316308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5" name="Google Shape;56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5" name="Google Shape;625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2" name="Google Shape;632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9" name="Google Shape;639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3" name="Google Shape;793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0" name="Google Shape;800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0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0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00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0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0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0"/>
          <p:cNvSpPr txBox="1">
            <a:spLocks noGrp="1"/>
          </p:cNvSpPr>
          <p:nvPr>
            <p:ph type="title"/>
          </p:nvPr>
        </p:nvSpPr>
        <p:spPr>
          <a:xfrm rot="5400000">
            <a:off x="5343525" y="2524125"/>
            <a:ext cx="4953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0"/>
          <p:cNvSpPr txBox="1">
            <a:spLocks noGrp="1"/>
          </p:cNvSpPr>
          <p:nvPr>
            <p:ph type="body" idx="1"/>
          </p:nvPr>
        </p:nvSpPr>
        <p:spPr>
          <a:xfrm rot="5400000">
            <a:off x="923925" y="447675"/>
            <a:ext cx="4876800" cy="6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10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0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1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03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3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0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0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104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4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5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5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5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6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6"/>
          <p:cNvSpPr/>
          <p:nvPr/>
        </p:nvSpPr>
        <p:spPr>
          <a:xfrm>
            <a:off x="381000" y="114300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10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7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7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8"/>
          <p:cNvSpPr>
            <a:spLocks noGrp="1"/>
          </p:cNvSpPr>
          <p:nvPr>
            <p:ph type="pic" idx="2"/>
          </p:nvPr>
        </p:nvSpPr>
        <p:spPr>
          <a:xfrm>
            <a:off x="1792288" y="1219199"/>
            <a:ext cx="5486400" cy="350837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0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08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8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9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9"/>
          <p:cNvSpPr txBox="1">
            <a:spLocks noGrp="1"/>
          </p:cNvSpPr>
          <p:nvPr>
            <p:ph type="body" idx="1"/>
          </p:nvPr>
        </p:nvSpPr>
        <p:spPr>
          <a:xfrm rot="5400000">
            <a:off x="2209800" y="-609600"/>
            <a:ext cx="48768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09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9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99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99"/>
          <p:cNvSpPr/>
          <p:nvPr/>
        </p:nvSpPr>
        <p:spPr>
          <a:xfrm>
            <a:off x="381000" y="110728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9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99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99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99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9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9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2;p1">
            <a:extLst>
              <a:ext uri="{FF2B5EF4-FFF2-40B4-BE49-F238E27FC236}">
                <a16:creationId xmlns:a16="http://schemas.microsoft.com/office/drawing/2014/main" id="{B4CD8A60-8A13-4266-8042-5833575D2932}"/>
              </a:ext>
            </a:extLst>
          </p:cNvPr>
          <p:cNvSpPr txBox="1">
            <a:spLocks/>
          </p:cNvSpPr>
          <p:nvPr/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dirty="0"/>
              <a:t>Chapter 14</a:t>
            </a:r>
          </a:p>
        </p:txBody>
      </p:sp>
      <p:sp>
        <p:nvSpPr>
          <p:cNvPr id="6" name="Google Shape;103;p1">
            <a:extLst>
              <a:ext uri="{FF2B5EF4-FFF2-40B4-BE49-F238E27FC236}">
                <a16:creationId xmlns:a16="http://schemas.microsoft.com/office/drawing/2014/main" id="{7CA52F80-0805-4CEB-B959-D85E78187131}"/>
              </a:ext>
            </a:extLst>
          </p:cNvPr>
          <p:cNvSpPr txBox="1">
            <a:spLocks/>
          </p:cNvSpPr>
          <p:nvPr/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>
              <a:spcBef>
                <a:spcPts val="0"/>
              </a:spcBef>
              <a:buSzPct val="100000"/>
            </a:pPr>
            <a:r>
              <a:rPr lang="en-US" altLang="zh-TW" dirty="0"/>
              <a:t>Inheritance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763000" cy="5157936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SalariedEmployee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SalariedEmployee( 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SalariedEmployee (const string&amp;  theName, 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	          const string&amp;  theSsn, double theWeeklySalary);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string getName( ) const;		void setName(const string&amp; newName);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string getSsn( ) const; 	  	void setSsn(const string&amp; newSsn);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double getNetPay( ) const; 	void setNetPay(double newNetPay); 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double getSalary( ) const;   	void setSalary(double newSalary);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void printCheck( 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private: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	 string name;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string ssn;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double salary; // Weekly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1066800" y="9426"/>
            <a:ext cx="8077200" cy="105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SalariedEmployee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12"/>
          <p:cNvSpPr/>
          <p:nvPr/>
        </p:nvSpPr>
        <p:spPr>
          <a:xfrm>
            <a:off x="1125075" y="2730001"/>
            <a:ext cx="7790400" cy="4779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1125075" y="4234197"/>
            <a:ext cx="2362200" cy="4779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1125075" y="3718545"/>
            <a:ext cx="2362200" cy="2673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87680" cy="5081736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void SalariedEmployee::printCheck( )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setNetPay(salary);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"\n_______________________________________________\n";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"Pay to the order of " &lt;&lt; getName( ) &lt;&lt; endl;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"The sum of " &lt;&lt; getNetPay( ) &lt;&lt; " Dollars\n";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"_________________________________________________\n";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"Check Stub NOT NEGOTIABLE \n";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"Employee Number: " &lt;&lt; getSsn( ) &lt;&lt; endl;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"Salaried Employee. Regular Pay: "    &lt;&lt; salary &lt;&lt; endl;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"_________________________________________________\n";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1066800" y="9426"/>
            <a:ext cx="8077200" cy="105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SalariedEmployee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1066800" y="9426"/>
            <a:ext cx="8077200" cy="105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Common Elements in All Three Classes</a:t>
            </a: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Common data members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AutoNum type="arabicParenR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	 string name;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AutoNum type="arabicParenR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string ssn;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Common functions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AutoNum type="arabicParenR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string getName( ) const;		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AutoNum type="arabicParenR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void setName(const string&amp; newName);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AutoNum type="arabicParenR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string getSsn( ) const; 	  	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AutoNum type="arabicParenR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void setSsn(const string&amp; newSsn);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Common functions but work differently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void printCheck( 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6400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Inheritance</a:t>
            </a:r>
            <a:endParaRPr/>
          </a:p>
        </p:txBody>
      </p:sp>
      <p:sp>
        <p:nvSpPr>
          <p:cNvPr id="210" name="Google Shape;210;p15"/>
          <p:cNvSpPr txBox="1">
            <a:spLocks noGrp="1"/>
          </p:cNvSpPr>
          <p:nvPr>
            <p:ph type="body" idx="1"/>
          </p:nvPr>
        </p:nvSpPr>
        <p:spPr>
          <a:xfrm>
            <a:off x="398929" y="1219200"/>
            <a:ext cx="56157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Powerful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 OOP tech for </a:t>
            </a:r>
            <a:r>
              <a:rPr lang="en-US" sz="2300" dirty="0">
                <a:solidFill>
                  <a:srgbClr val="FF0000"/>
                </a:solidFill>
              </a:rPr>
              <a:t>abstraction dimension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imes New Roman"/>
              <a:buChar char="•"/>
            </a:pP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general form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of class (</a:t>
            </a:r>
            <a:r>
              <a:rPr lang="en-US" sz="2300" dirty="0"/>
              <a:t>Base class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Specialized ones 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 properties of the 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general (</a:t>
            </a:r>
            <a:r>
              <a:rPr lang="en-US" sz="1900" dirty="0"/>
              <a:t>Derived class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500" dirty="0"/>
          </a:p>
          <a:p>
            <a:pPr marL="114300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dirty="0"/>
              <a:t>New class</a:t>
            </a:r>
            <a:endParaRPr sz="2300" dirty="0"/>
          </a:p>
          <a:p>
            <a:pPr marL="114300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dirty="0"/>
              <a:t>Automatically </a:t>
            </a:r>
            <a:r>
              <a:rPr lang="en-US" sz="1700" dirty="0">
                <a:solidFill>
                  <a:srgbClr val="FF0000"/>
                </a:solidFill>
              </a:rPr>
              <a:t>has base class’s</a:t>
            </a:r>
            <a:r>
              <a:rPr lang="en-US" sz="1700" dirty="0"/>
              <a:t>:</a:t>
            </a:r>
            <a:endParaRPr sz="2300" dirty="0"/>
          </a:p>
          <a:p>
            <a:pPr marL="1600200" lvl="3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imes New Roman"/>
              <a:buChar char="•"/>
            </a:pPr>
            <a:r>
              <a:rPr lang="en-US" sz="1500" dirty="0">
                <a:solidFill>
                  <a:srgbClr val="FF0000"/>
                </a:solidFill>
              </a:rPr>
              <a:t>Member variables</a:t>
            </a:r>
            <a:endParaRPr sz="2100" dirty="0"/>
          </a:p>
          <a:p>
            <a:pPr marL="1600200" lvl="3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imes New Roman"/>
              <a:buChar char="•"/>
            </a:pPr>
            <a:r>
              <a:rPr lang="en-US" sz="1500" dirty="0">
                <a:solidFill>
                  <a:srgbClr val="FF0000"/>
                </a:solidFill>
              </a:rPr>
              <a:t>Member functions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to it/modify 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it’s functionality: </a:t>
            </a:r>
          </a:p>
          <a:p>
            <a:pPr marL="1200150" lvl="2" indent="-279400">
              <a:spcBef>
                <a:spcPts val="0"/>
              </a:spcBef>
              <a:buSzPts val="1900"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extra</a:t>
            </a:r>
            <a:r>
              <a:rPr lang="en-US" sz="1700" dirty="0"/>
              <a:t> member functions </a:t>
            </a:r>
          </a:p>
          <a:p>
            <a:pPr marL="1200150" lvl="2" indent="-279400">
              <a:spcBef>
                <a:spcPts val="0"/>
              </a:spcBef>
              <a:buSzPts val="1900"/>
            </a:pPr>
            <a:r>
              <a:rPr lang="en-US" sz="1700" dirty="0"/>
              <a:t>extra member variables</a:t>
            </a:r>
            <a:endParaRPr sz="23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84C6124-FE76-4FF4-8FEF-5958E46243C4}"/>
              </a:ext>
            </a:extLst>
          </p:cNvPr>
          <p:cNvSpPr txBox="1"/>
          <p:nvPr/>
        </p:nvSpPr>
        <p:spPr>
          <a:xfrm>
            <a:off x="7050059" y="3228945"/>
            <a:ext cx="14157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endParaRPr lang="zh-TW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BA29D0-4E4E-48DE-BCC6-45073F425B1A}"/>
              </a:ext>
            </a:extLst>
          </p:cNvPr>
          <p:cNvSpPr/>
          <p:nvPr/>
        </p:nvSpPr>
        <p:spPr>
          <a:xfrm>
            <a:off x="3887212" y="5358889"/>
            <a:ext cx="233910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F3EE4F-773B-4834-8023-E4CC71F03F96}"/>
              </a:ext>
            </a:extLst>
          </p:cNvPr>
          <p:cNvSpPr/>
          <p:nvPr/>
        </p:nvSpPr>
        <p:spPr>
          <a:xfrm>
            <a:off x="6434506" y="5358889"/>
            <a:ext cx="26468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000" dirty="0" err="1">
                <a:latin typeface="Courier New"/>
                <a:ea typeface="Courier New"/>
                <a:cs typeface="Courier New"/>
                <a:sym typeface="Courier New"/>
              </a:rPr>
              <a:t>SalariedEmployee</a:t>
            </a:r>
            <a:endParaRPr lang="zh-TW" altLang="en-US" sz="20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85EA317-66C4-4A7D-924F-101CC716F0C6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7757945" y="3629055"/>
            <a:ext cx="0" cy="1729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2A266970-28F2-4262-BE1D-BB174373B9E4}"/>
              </a:ext>
            </a:extLst>
          </p:cNvPr>
          <p:cNvCxnSpPr>
            <a:stCxn id="3" idx="0"/>
            <a:endCxn id="2" idx="2"/>
          </p:cNvCxnSpPr>
          <p:nvPr/>
        </p:nvCxnSpPr>
        <p:spPr>
          <a:xfrm rot="5400000" flipH="1" flipV="1">
            <a:off x="5542437" y="3143381"/>
            <a:ext cx="1729834" cy="27011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B728625-7F17-49FC-AA3C-4FA8B72C064C}"/>
              </a:ext>
            </a:extLst>
          </p:cNvPr>
          <p:cNvSpPr txBox="1"/>
          <p:nvPr/>
        </p:nvSpPr>
        <p:spPr>
          <a:xfrm>
            <a:off x="5308450" y="3275112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Base class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15E9FA8-AA4D-44DD-8AE4-396E6023CD30}"/>
              </a:ext>
            </a:extLst>
          </p:cNvPr>
          <p:cNvCxnSpPr>
            <a:stCxn id="9" idx="3"/>
            <a:endCxn id="2" idx="1"/>
          </p:cNvCxnSpPr>
          <p:nvPr/>
        </p:nvCxnSpPr>
        <p:spPr>
          <a:xfrm flipV="1">
            <a:off x="6360341" y="3429000"/>
            <a:ext cx="6897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5000CD-94C6-4022-8828-9A63B2DD34BA}"/>
              </a:ext>
            </a:extLst>
          </p:cNvPr>
          <p:cNvSpPr txBox="1"/>
          <p:nvPr/>
        </p:nvSpPr>
        <p:spPr>
          <a:xfrm>
            <a:off x="2143896" y="5405055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Derived class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FFDAA1A-F744-4C2E-A76E-A10BC674F7A7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3404177" y="5558944"/>
            <a:ext cx="4830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11480" cy="411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class Employee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public: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Employee( );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Employee(const string&amp;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theName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const string&amp;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theSsn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514350" lvl="0" indent="-4254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string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 const;   void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(const string&amp;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newName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string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getSsn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 const;    void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setSsn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(const string&amp;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newSsn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double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getNetPay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 const; void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setNetPay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(double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newNetPay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void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printCheck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 const;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private: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string name;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string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ssn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double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netPay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1066800" y="9426"/>
            <a:ext cx="8077200" cy="105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Common Components into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11480" cy="3733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public Employee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(const string&amp;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theName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const string&amp;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theSsn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        double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theWageRate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double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theHours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setRate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(double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newWageRate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);    	double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getRate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 const;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setHours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(double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hoursWorked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);    	double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getHours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 const;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printCheck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 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private: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double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wageRate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double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hours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1066800" y="9426"/>
            <a:ext cx="8077200" cy="105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Differenc</a:t>
            </a:r>
            <a:r>
              <a:rPr lang="en-US"/>
              <a:t>e into Its Own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054280" cy="3048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SalariedEmployee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public Employee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SalariedEmployee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SalariedEmployee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(const string&amp;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theName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const string&amp;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theSsn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           double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theWeeklySalary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double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getSalary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 const; void </a:t>
            </a:r>
            <a:r>
              <a:rPr lang="en-US" sz="1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setSalary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(double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newSalary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printCheck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private: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double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;//weekly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1066800" y="9426"/>
            <a:ext cx="8077200" cy="105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Differenc</a:t>
            </a:r>
            <a:r>
              <a:rPr lang="en-US"/>
              <a:t>e into Its Own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Usage 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395536" y="1219200"/>
            <a:ext cx="8748464" cy="5334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"hourlyemployee.h“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"salariedemployee.h"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using std::cout;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using std::endl;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using SavitchEmployees::HourlyEmployee; 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using SavitchEmployees::SalariedEmployee;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main( ) {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joe;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joe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.setName("Mighty Joe");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joe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.setSsn("123-45-6789"); 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joe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.setRate(20.50);       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joe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.setHours(40);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cout &lt;&lt; "Check for " &lt;&lt;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joe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.getName( )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&lt;&lt; " for " &lt;&lt;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joe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.getHours( ) &lt;&lt; " hours.\n";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joe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printCheck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( 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cout &lt;&lt; endl;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9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SalariedEmployee</a:t>
            </a:r>
            <a:r>
              <a:rPr lang="en-US" sz="14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boss("Mr. Big Shot", "987-65-4321", 10500.50);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9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cout &lt;&lt; "Check for " &lt;&lt; </a:t>
            </a:r>
            <a:r>
              <a:rPr lang="en-US" sz="1400" b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boss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.getName( ) &lt;&lt; endl;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9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boss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.printCheck( ); 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9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 startAt="19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and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Derived Classes</a:t>
            </a:r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body" idx="1"/>
          </p:nvPr>
        </p:nvSpPr>
        <p:spPr>
          <a:xfrm>
            <a:off x="76200" y="1219200"/>
            <a:ext cx="90678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Base class: </a:t>
            </a:r>
            <a:r>
              <a:rPr lang="en-US" sz="25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Employees,</a:t>
            </a:r>
            <a:r>
              <a:rPr lang="en-US" sz="2500" dirty="0" err="1">
                <a:solidFill>
                  <a:srgbClr val="FF0000"/>
                </a:solidFill>
              </a:rPr>
              <a:t>contain</a:t>
            </a:r>
            <a:r>
              <a:rPr lang="en-US" sz="2500" dirty="0">
                <a:solidFill>
                  <a:srgbClr val="FF0000"/>
                </a:solidFill>
              </a:rPr>
              <a:t> all "things" about </a:t>
            </a:r>
            <a:r>
              <a:rPr lang="en-US" sz="2500" dirty="0"/>
              <a:t>employees</a:t>
            </a:r>
            <a:endParaRPr sz="25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solidFill>
                  <a:srgbClr val="FF0000"/>
                </a:solidFill>
              </a:rPr>
              <a:t>Names and social security numbers for the same data: 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SSN</a:t>
            </a:r>
            <a:r>
              <a:rPr lang="en-US" sz="1900" dirty="0"/>
              <a:t>, 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900" dirty="0"/>
              <a:t>, and 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Pay</a:t>
            </a:r>
            <a:endParaRPr sz="1900" dirty="0">
              <a:solidFill>
                <a:srgbClr val="FF0000"/>
              </a:solidFill>
            </a:endParaRPr>
          </a:p>
          <a:p>
            <a:pPr marL="742950" lvl="1" indent="-279400">
              <a:spcBef>
                <a:spcPts val="0"/>
              </a:spcBef>
              <a:buSzPts val="1900"/>
            </a:pPr>
            <a:r>
              <a:rPr lang="en-US" sz="1900" dirty="0"/>
              <a:t>Associated functions </a:t>
            </a:r>
            <a:r>
              <a:rPr lang="en-US" sz="1900" dirty="0">
                <a:solidFill>
                  <a:srgbClr val="FF0000"/>
                </a:solidFill>
              </a:rPr>
              <a:t>of </a:t>
            </a:r>
            <a:r>
              <a:rPr lang="en-US" altLang="zh-TW" sz="2000" dirty="0"/>
              <a:t>"</a:t>
            </a:r>
            <a:r>
              <a:rPr lang="en-US" sz="1900" dirty="0">
                <a:solidFill>
                  <a:srgbClr val="FF0000"/>
                </a:solidFill>
              </a:rPr>
              <a:t>basics</a:t>
            </a:r>
            <a:r>
              <a:rPr lang="en-US" altLang="zh-TW" sz="2000" dirty="0"/>
              <a:t>"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>
                <a:latin typeface="DFKai-SB"/>
                <a:ea typeface="DFKai-SB"/>
                <a:cs typeface="DFKai-SB"/>
                <a:sym typeface="DFKai-SB"/>
              </a:rPr>
              <a:t>→</a:t>
            </a:r>
            <a:r>
              <a:rPr lang="en-US" sz="1900" dirty="0">
                <a:solidFill>
                  <a:srgbClr val="FF0000"/>
                </a:solidFill>
              </a:rPr>
              <a:t>Accessor</a:t>
            </a:r>
            <a:r>
              <a:rPr lang="en-US" sz="1900" dirty="0"/>
              <a:t> and </a:t>
            </a:r>
            <a:r>
              <a:rPr lang="en-US" sz="1900" dirty="0">
                <a:solidFill>
                  <a:srgbClr val="FF0000"/>
                </a:solidFill>
              </a:rPr>
              <a:t>Mutator</a:t>
            </a:r>
            <a:r>
              <a:rPr lang="en-US" sz="1900" dirty="0"/>
              <a:t> functions</a:t>
            </a:r>
            <a:endParaRPr sz="1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36550">
              <a:spcBef>
                <a:spcPts val="0"/>
              </a:spcBef>
              <a:buSzPts val="2300"/>
            </a:pPr>
            <a:r>
              <a:rPr lang="en-US" sz="2300" dirty="0" err="1">
                <a:latin typeface="Times New Roman"/>
                <a:ea typeface="Times New Roman"/>
                <a:cs typeface="Times New Roman"/>
                <a:sym typeface="Times New Roman"/>
              </a:rPr>
              <a:t>Dervied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/>
              <a:t>classes from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23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altLang="zh-TW" sz="2300" dirty="0"/>
              <a:t>"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300" dirty="0" err="1">
                <a:latin typeface="Courier New"/>
                <a:ea typeface="Courier New"/>
                <a:cs typeface="Courier New"/>
                <a:sym typeface="Courier New"/>
              </a:rPr>
              <a:t>SalariedEmployee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300" dirty="0" err="1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endParaRPr sz="2700"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Composed of</a:t>
            </a:r>
            <a:r>
              <a:rPr lang="en-US" sz="1900" dirty="0"/>
              <a:t> 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Salaried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900" dirty="0">
                <a:solidFill>
                  <a:srgbClr val="FF0000"/>
                </a:solidFill>
              </a:rPr>
              <a:t>Hourly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employees which are </a:t>
            </a:r>
            <a:r>
              <a:rPr lang="en-US" sz="1900" dirty="0"/>
              <a:t> 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subset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" of employees</a:t>
            </a:r>
            <a:endParaRPr sz="2500" dirty="0"/>
          </a:p>
          <a:p>
            <a:pPr marL="342900" lvl="0" indent="-3365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/>
              <a:t>Consider </a:t>
            </a:r>
            <a:r>
              <a:rPr lang="en-US" sz="2300" dirty="0" err="1">
                <a:latin typeface="Courier New"/>
                <a:ea typeface="Courier New"/>
                <a:cs typeface="Courier New"/>
                <a:sym typeface="Courier New"/>
              </a:rPr>
              <a:t>printCheck</a:t>
            </a:r>
            <a:r>
              <a:rPr lang="en-US" sz="2300" dirty="0"/>
              <a:t>() function: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Will </a:t>
            </a:r>
            <a:r>
              <a:rPr lang="en-US" sz="1900" dirty="0">
                <a:solidFill>
                  <a:srgbClr val="FF0000"/>
                </a:solidFill>
              </a:rPr>
              <a:t>always</a:t>
            </a:r>
            <a:r>
              <a:rPr lang="en-US" sz="1900" dirty="0"/>
              <a:t> be "redefined" in derived classes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So different employee types can have different checks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Makes no sense really for </a:t>
            </a:r>
            <a:r>
              <a:rPr lang="en-US" sz="1900" dirty="0">
                <a:solidFill>
                  <a:srgbClr val="FF0000"/>
                </a:solidFill>
              </a:rPr>
              <a:t>“undifferentiated” </a:t>
            </a:r>
            <a:r>
              <a:rPr lang="en-US" sz="1900" dirty="0"/>
              <a:t>employee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So function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printCheck</a:t>
            </a:r>
            <a:r>
              <a:rPr lang="en-US" sz="1900" dirty="0"/>
              <a:t>() in 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sz="1900" dirty="0"/>
              <a:t> class says just that</a:t>
            </a:r>
            <a:endParaRPr sz="2500" dirty="0"/>
          </a:p>
          <a:p>
            <a:pPr marL="1143000" lvl="2" indent="-222250">
              <a:buSzPts val="1700"/>
            </a:pPr>
            <a:r>
              <a:rPr lang="en-US" sz="1700" dirty="0"/>
              <a:t>Error message stating </a:t>
            </a:r>
            <a:r>
              <a:rPr lang="en-US" altLang="zh-TW" sz="1800" dirty="0"/>
              <a:t>"</a:t>
            </a:r>
            <a:r>
              <a:rPr lang="en-US" sz="1700" dirty="0" err="1">
                <a:solidFill>
                  <a:srgbClr val="FF0000"/>
                </a:solidFill>
              </a:rPr>
              <a:t>printCheck</a:t>
            </a:r>
            <a:r>
              <a:rPr lang="en-US" sz="1700" dirty="0">
                <a:solidFill>
                  <a:srgbClr val="FF0000"/>
                </a:solidFill>
              </a:rPr>
              <a:t> called for undifferentiated employee!! Aborting…</a:t>
            </a:r>
            <a:r>
              <a:rPr lang="en-US" altLang="zh-TW" sz="1800" dirty="0"/>
              <a:t>"</a:t>
            </a:r>
            <a:endParaRPr sz="2300" dirty="0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Deriving from Employee Class</a:t>
            </a:r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Derived classes from Employee class: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have all member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have all member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 dirty="0"/>
          </a:p>
          <a:p>
            <a:pPr marL="342900" lvl="0">
              <a:spcBef>
                <a:spcPts val="48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Derived class said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altLang="zh-TW" sz="2400" dirty="0"/>
              <a:t>"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</a:t>
            </a:r>
            <a:r>
              <a:rPr lang="en-US" altLang="zh-TW" sz="2400" dirty="0"/>
              <a:t>"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members from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base class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Can then redefine existing members and/or add new members</a:t>
            </a:r>
            <a:endParaRPr dirty="0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地城遊戲中有需多物件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這些物件有哪些相似的行為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要避免重複實作相同或類似的功能</a:t>
            </a:r>
            <a:endParaRPr sz="2400"/>
          </a:p>
        </p:txBody>
      </p:sp>
      <p:sp>
        <p:nvSpPr>
          <p:cNvPr id="111" name="Google Shape;111;p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>
              <a:spcBef>
                <a:spcPts val="0"/>
              </a:spcBef>
              <a:buSzPct val="100000"/>
            </a:pPr>
            <a:r>
              <a:rPr lang="en-US" sz="2400" dirty="0"/>
              <a:t>Specifies </a:t>
            </a:r>
            <a:r>
              <a:rPr lang="en-US" altLang="zh-TW" sz="2400" dirty="0"/>
              <a:t>"</a:t>
            </a:r>
            <a:r>
              <a:rPr lang="en-US" sz="2400" dirty="0">
                <a:solidFill>
                  <a:srgbClr val="FF0000"/>
                </a:solidFill>
              </a:rPr>
              <a:t>publicly inherit</a:t>
            </a:r>
            <a:r>
              <a:rPr lang="en-US" altLang="zh-TW" sz="2400" dirty="0"/>
              <a:t>"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from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sz="2400" dirty="0"/>
              <a:t> class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dirty="0" err="1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 Employee</a:t>
            </a:r>
            <a:b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{ …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4"/>
              </a:spcBef>
              <a:spcAft>
                <a:spcPts val="0"/>
              </a:spcAft>
              <a:buClr>
                <a:srgbClr val="0000BF"/>
              </a:buClr>
              <a:buSzPct val="100000"/>
              <a:buFont typeface="Times New Roman"/>
              <a:buChar char="•"/>
            </a:pPr>
            <a:r>
              <a:rPr lang="en-US" sz="2400" dirty="0">
                <a:solidFill>
                  <a:srgbClr val="0000BF"/>
                </a:solidFill>
              </a:rPr>
              <a:t>Derived class </a:t>
            </a:r>
            <a:r>
              <a:rPr lang="en-US" sz="2400" dirty="0"/>
              <a:t>interface only lists </a:t>
            </a:r>
            <a:r>
              <a:rPr lang="en-US" sz="2400" b="1" i="1" u="sng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or "to be </a:t>
            </a:r>
            <a:r>
              <a:rPr lang="en-US" sz="2400" b="1" i="1" u="sng" dirty="0">
                <a:solidFill>
                  <a:srgbClr val="FF0000"/>
                </a:solidFill>
              </a:rPr>
              <a:t>redefined</a:t>
            </a:r>
            <a:r>
              <a:rPr lang="en-US" sz="2400" dirty="0"/>
              <a:t>" members</a:t>
            </a:r>
            <a:endParaRPr dirty="0"/>
          </a:p>
          <a:p>
            <a:pPr marL="742950" lvl="1" indent="-285750" algn="l" rtl="0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200" dirty="0"/>
              <a:t>Since all others </a:t>
            </a:r>
            <a:r>
              <a:rPr lang="en-US" sz="2200" dirty="0">
                <a:solidFill>
                  <a:srgbClr val="FF0000"/>
                </a:solidFill>
              </a:rPr>
              <a:t>inherited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already</a:t>
            </a:r>
            <a:r>
              <a:rPr lang="en-US" sz="2200" dirty="0"/>
              <a:t> defined, i.e., </a:t>
            </a:r>
            <a:r>
              <a:rPr lang="en-US" sz="2200" dirty="0">
                <a:solidFill>
                  <a:srgbClr val="FF0000"/>
                </a:solidFill>
              </a:rPr>
              <a:t>"all"</a:t>
            </a:r>
            <a:r>
              <a:rPr lang="en-US" sz="2200" dirty="0"/>
              <a:t> employees have </a:t>
            </a:r>
            <a:r>
              <a:rPr lang="en-US" sz="2200" dirty="0" err="1"/>
              <a:t>ssn</a:t>
            </a:r>
            <a:r>
              <a:rPr lang="en-US" sz="2200" dirty="0"/>
              <a:t>, name, etc.</a:t>
            </a:r>
            <a:endParaRPr dirty="0"/>
          </a:p>
          <a:p>
            <a:pPr marL="342900" lvl="0" indent="-3429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sz="2400" dirty="0"/>
              <a:t> adds:</a:t>
            </a:r>
            <a:endParaRPr dirty="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 dirty="0"/>
              <a:t>Constructors. </a:t>
            </a:r>
            <a:endParaRPr dirty="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wageRate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hours</a:t>
            </a:r>
            <a:r>
              <a:rPr lang="en-US" sz="2000" dirty="0"/>
              <a:t> member variables</a:t>
            </a:r>
            <a:endParaRPr dirty="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setRate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getRate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setHours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getHours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dirty="0"/>
              <a:t> member function</a:t>
            </a:r>
            <a:endParaRPr dirty="0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HourlyEmployee Class</a:t>
            </a:r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HourlyEmployee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redefines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ts val="2000"/>
              <a:buFont typeface="Courier New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printCheck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-US" altLang="zh-TW" sz="2000" dirty="0"/>
              <a:t>"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overrides</a:t>
            </a:r>
            <a:r>
              <a:rPr lang="en-US" altLang="zh-TW" sz="2000" dirty="0"/>
              <a:t>"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printCheck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function implementation from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It’s definition </a:t>
            </a: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en-US" sz="2200" dirty="0" err="1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class’s implementation :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"to be redefined"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As do other member functions declared in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HourlyEmployee’s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interface</a:t>
            </a:r>
            <a:endParaRPr dirty="0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Inheritance Terminology</a:t>
            </a:r>
            <a:endParaRPr/>
          </a:p>
        </p:txBody>
      </p:sp>
      <p:sp>
        <p:nvSpPr>
          <p:cNvPr id="315" name="Google Shape;315;p3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Common to simulate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family relationships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Parent class: refers to base class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</a:rPr>
              <a:t>Ancestor</a:t>
            </a:r>
            <a:r>
              <a:rPr lang="en-US" sz="2000"/>
              <a:t> class: Class that’s </a:t>
            </a:r>
            <a:r>
              <a:rPr lang="en-US" sz="2000">
                <a:solidFill>
                  <a:srgbClr val="FF0000"/>
                </a:solidFill>
              </a:rPr>
              <a:t>a parent of a parent </a:t>
            </a:r>
            <a:r>
              <a:rPr lang="en-US" sz="2000"/>
              <a:t>…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Child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class: refers to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derived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Descendant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class: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Opposite of ancestor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/>
          <p:nvPr/>
        </p:nvSpPr>
        <p:spPr>
          <a:xfrm>
            <a:off x="364183" y="3009900"/>
            <a:ext cx="8153400" cy="2072054"/>
          </a:xfrm>
          <a:prstGeom prst="rect">
            <a:avLst/>
          </a:prstGeom>
          <a:gradFill>
            <a:gsLst>
              <a:gs pos="0">
                <a:srgbClr val="CB9B3A"/>
              </a:gs>
              <a:gs pos="80000">
                <a:srgbClr val="FFCC4B"/>
              </a:gs>
              <a:gs pos="100000">
                <a:srgbClr val="FFCE4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Base class </a:t>
            </a:r>
            <a:r>
              <a:rPr lang="en-US" sz="2300" b="1" dirty="0"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r>
              <a:rPr lang="en-US" sz="23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inherited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 in derived classes, but </a:t>
            </a:r>
            <a:r>
              <a:rPr lang="en-US" sz="2300" dirty="0"/>
              <a:t>they can </a:t>
            </a:r>
            <a:r>
              <a:rPr lang="en-US" sz="2300" dirty="0">
                <a:solidFill>
                  <a:srgbClr val="FF0000"/>
                </a:solidFill>
              </a:rPr>
              <a:t>be invoked within </a:t>
            </a:r>
            <a:r>
              <a:rPr lang="en-US" sz="2300" dirty="0"/>
              <a:t>derived class constructor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Base class constructor must </a:t>
            </a:r>
            <a:r>
              <a:rPr lang="en-US" sz="21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necessary base 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class member variables such as those </a:t>
            </a:r>
            <a:r>
              <a:rPr lang="en-US" sz="21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inherited by derived class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So derived class constructor simply 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calls it</a:t>
            </a:r>
            <a:endParaRPr sz="2500" dirty="0"/>
          </a:p>
          <a:p>
            <a:pPr marL="114300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"First" thing derived class constructor does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endParaRPr sz="27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(string </a:t>
            </a: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theName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, string </a:t>
            </a: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theNumber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27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               double </a:t>
            </a: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theWageRate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, double </a:t>
            </a: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theHours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Employee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theName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theNumber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27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wageRate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theWageRate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), hours(</a:t>
            </a:r>
            <a:r>
              <a:rPr lang="en-US" sz="1700" dirty="0" err="1">
                <a:latin typeface="Courier New"/>
                <a:ea typeface="Courier New"/>
                <a:cs typeface="Courier New"/>
                <a:sym typeface="Courier New"/>
              </a:rPr>
              <a:t>theHours</a:t>
            </a: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	//Deliberately empty</a:t>
            </a:r>
            <a:b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700" dirty="0"/>
          </a:p>
          <a:p>
            <a:pPr marL="1143000" lvl="2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Portion after </a:t>
            </a:r>
            <a:r>
              <a:rPr lang="en-US" sz="1900" dirty="0">
                <a:solidFill>
                  <a:srgbClr val="FF0000"/>
                </a:solidFill>
              </a:rPr>
              <a:t>:</a:t>
            </a:r>
            <a:r>
              <a:rPr lang="en-US" sz="1900" dirty="0"/>
              <a:t> is "initialization section“ and includes invocation of 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sz="1900" dirty="0"/>
              <a:t> constructor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Constructors in Derived Classes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Constructor: No Base Class Call</a:t>
            </a:r>
            <a:endParaRPr/>
          </a:p>
        </p:txBody>
      </p:sp>
      <p:sp>
        <p:nvSpPr>
          <p:cNvPr id="353" name="Google Shape;353;p35"/>
          <p:cNvSpPr txBox="1">
            <a:spLocks noGrp="1"/>
          </p:cNvSpPr>
          <p:nvPr>
            <p:ph type="body" idx="1"/>
          </p:nvPr>
        </p:nvSpPr>
        <p:spPr>
          <a:xfrm>
            <a:off x="381000" y="1143000"/>
            <a:ext cx="8534400" cy="561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Derived class constructor should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invoke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one of the base class’s constructors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If you do not, 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base class constructor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called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endParaRPr dirty="0"/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wageRate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(0), hours(0){ 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Equivalent to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endParaRPr dirty="0"/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800" b="1" dirty="0">
                <a:solidFill>
                  <a:srgbClr val="9999FE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wageRate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(0),hours(0){ }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>
            <a:spLocks noGrp="1"/>
          </p:cNvSpPr>
          <p:nvPr>
            <p:ph type="title"/>
          </p:nvPr>
        </p:nvSpPr>
        <p:spPr>
          <a:xfrm>
            <a:off x="1066800" y="8640"/>
            <a:ext cx="8077200" cy="113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Pitfall: Base’s Private Data and Functions</a:t>
            </a:r>
            <a:endParaRPr/>
          </a:p>
        </p:txBody>
      </p:sp>
      <p:sp>
        <p:nvSpPr>
          <p:cNvPr id="360" name="Google Shape;360;p3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Derived class "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"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member variables and functions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But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cannot directly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access them, i.e. </a:t>
            </a:r>
            <a:r>
              <a:rPr lang="en-US" sz="2000">
                <a:solidFill>
                  <a:srgbClr val="FF0000"/>
                </a:solidFill>
              </a:rPr>
              <a:t>cannot be accessed outside </a:t>
            </a:r>
            <a:r>
              <a:rPr lang="en-US" sz="2000"/>
              <a:t>interface and implementation of base class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even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through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derived class member functions!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Private member variables and functions can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be accessed "by name"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member functions of the class they’re defined in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This is "</a:t>
            </a:r>
            <a:r>
              <a:rPr lang="en-US" sz="2400">
                <a:solidFill>
                  <a:srgbClr val="FF0000"/>
                </a:solidFill>
              </a:rPr>
              <a:t>reasonable</a:t>
            </a:r>
            <a:r>
              <a:rPr lang="en-US" sz="2400"/>
              <a:t>"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Base’s variables </a:t>
            </a:r>
            <a:r>
              <a:rPr lang="en-US" sz="2000">
                <a:solidFill>
                  <a:srgbClr val="FF0000"/>
                </a:solidFill>
              </a:rPr>
              <a:t>can be accessed indirectly via </a:t>
            </a:r>
            <a:r>
              <a:rPr lang="en-US" sz="2000"/>
              <a:t>accessor or mutator member functions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Private member functions should </a:t>
            </a:r>
            <a:r>
              <a:rPr lang="en-US" sz="2000">
                <a:solidFill>
                  <a:srgbClr val="FF0000"/>
                </a:solidFill>
              </a:rPr>
              <a:t>be simply "helper" functions and simply not available → </a:t>
            </a:r>
            <a:r>
              <a:rPr lang="en-US" sz="2000"/>
              <a:t>Should </a:t>
            </a:r>
            <a:r>
              <a:rPr lang="en-US" sz="2000">
                <a:solidFill>
                  <a:srgbClr val="FF0000"/>
                </a:solidFill>
              </a:rPr>
              <a:t>be used only in class they’re defined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1066800" y="9426"/>
            <a:ext cx="8077200" cy="105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protected: Qualifier</a:t>
            </a:r>
            <a:endParaRPr/>
          </a:p>
        </p:txBody>
      </p:sp>
      <p:sp>
        <p:nvSpPr>
          <p:cNvPr id="381" name="Google Shape;381;p3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>
              <a:spcBef>
                <a:spcPts val="0"/>
              </a:spcBef>
              <a:buClr>
                <a:srgbClr val="FF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classification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of class members to allows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name</a:t>
            </a:r>
            <a:r>
              <a:rPr lang="en-US" altLang="zh-TW" sz="2400" dirty="0"/>
              <a:t>"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(directly)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in derived class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But nowhere else, i.e., still no access "by name"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other classes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acts like private</a:t>
            </a:r>
            <a:endParaRPr sz="2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Considered "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protected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" in derived class To allow future derivations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Many feel this "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violates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" information hiding </a:t>
            </a:r>
            <a:endParaRPr dirty="0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>
            <a:spLocks noGrp="1"/>
          </p:cNvSpPr>
          <p:nvPr>
            <p:ph type="title"/>
          </p:nvPr>
        </p:nvSpPr>
        <p:spPr>
          <a:xfrm>
            <a:off x="1066800" y="10998"/>
            <a:ext cx="8077200" cy="105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Redefinition of Member Functions</a:t>
            </a:r>
            <a:endParaRPr/>
          </a:p>
        </p:txBody>
      </p:sp>
      <p:sp>
        <p:nvSpPr>
          <p:cNvPr id="388" name="Google Shape;388;p4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Recall the interface </a:t>
            </a:r>
            <a:r>
              <a:rPr lang="en-US" sz="23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derived class: new or redefined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member functions</a:t>
            </a:r>
            <a:endParaRPr sz="2700"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Inherited member functions are 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declared</a:t>
            </a:r>
            <a:r>
              <a:rPr lang="en-US" sz="1900" dirty="0">
                <a:solidFill>
                  <a:srgbClr val="FF0000"/>
                </a:solidFill>
              </a:rPr>
              <a:t> which </a:t>
            </a:r>
            <a:r>
              <a:rPr lang="en-US" sz="1900" dirty="0"/>
              <a:t>a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utomatically inherited unchanged</a:t>
            </a:r>
            <a:endParaRPr sz="25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Implementation of derived class will: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FE"/>
              </a:buClr>
              <a:buSzPts val="1900"/>
              <a:buFont typeface="Times New Roman"/>
              <a:buChar char="•"/>
            </a:pPr>
            <a:r>
              <a:rPr lang="en-US" sz="1900" b="1" dirty="0">
                <a:solidFill>
                  <a:srgbClr val="9999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new member functions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•"/>
            </a:pPr>
            <a:r>
              <a:rPr lang="en-US" sz="19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Redefine</a:t>
            </a:r>
            <a:r>
              <a:rPr lang="en-US" sz="19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inherited functions as declared</a:t>
            </a:r>
            <a:endParaRPr sz="2500" dirty="0"/>
          </a:p>
          <a:p>
            <a:pPr marL="3429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en-US" sz="2100" dirty="0"/>
              <a:t>Redefine V.S. Overload</a:t>
            </a:r>
            <a:endParaRPr sz="27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Very </a:t>
            </a:r>
            <a:r>
              <a:rPr lang="en-US" sz="1900" b="1" dirty="0">
                <a:solidFill>
                  <a:srgbClr val="FF0000"/>
                </a:solidFill>
              </a:rPr>
              <a:t>different</a:t>
            </a:r>
            <a:r>
              <a:rPr lang="en-US" sz="1900" dirty="0"/>
              <a:t>!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Re</a:t>
            </a:r>
            <a:r>
              <a:rPr lang="en-US" sz="1900" dirty="0"/>
              <a:t>define: </a:t>
            </a:r>
            <a:r>
              <a:rPr lang="en-US" sz="1900" dirty="0">
                <a:solidFill>
                  <a:srgbClr val="FFC000"/>
                </a:solidFill>
              </a:rPr>
              <a:t>SAME</a:t>
            </a:r>
            <a:r>
              <a:rPr lang="en-US" sz="1900" dirty="0"/>
              <a:t> parameter list and Essentially "</a:t>
            </a:r>
            <a:r>
              <a:rPr lang="en-US" sz="1900" dirty="0">
                <a:solidFill>
                  <a:srgbClr val="FFC000"/>
                </a:solidFill>
              </a:rPr>
              <a:t>re-writes</a:t>
            </a:r>
            <a:r>
              <a:rPr lang="en-US" sz="1900" dirty="0"/>
              <a:t>" same function.</a:t>
            </a:r>
            <a:endParaRPr sz="2500" dirty="0"/>
          </a:p>
          <a:p>
            <a:pPr marL="74295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-US" sz="1900" dirty="0"/>
              <a:t>Overload: </a:t>
            </a:r>
            <a:r>
              <a:rPr lang="en-US" sz="1900" b="1" dirty="0">
                <a:solidFill>
                  <a:srgbClr val="FF0000"/>
                </a:solidFill>
              </a:rPr>
              <a:t>Different</a:t>
            </a:r>
            <a:r>
              <a:rPr lang="en-US" sz="1900" dirty="0"/>
              <a:t> parameter list for </a:t>
            </a:r>
            <a:r>
              <a:rPr lang="en-US" sz="1900" dirty="0">
                <a:solidFill>
                  <a:srgbClr val="FF0000"/>
                </a:solidFill>
              </a:rPr>
              <a:t>different signatures</a:t>
            </a:r>
            <a:endParaRPr sz="2500" dirty="0"/>
          </a:p>
          <a:p>
            <a:pPr marL="74295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900" dirty="0"/>
          </a:p>
          <a:p>
            <a:pPr marL="74295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0"/>
          <p:cNvSpPr txBox="1"/>
          <p:nvPr/>
        </p:nvSpPr>
        <p:spPr>
          <a:xfrm>
            <a:off x="402546" y="4648200"/>
            <a:ext cx="8534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definition of a "</a:t>
            </a: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":</a:t>
            </a:r>
            <a:endParaRPr sz="1200" dirty="0"/>
          </a:p>
          <a:p>
            <a:pPr marL="742950" marR="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Function’s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of types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parameter list 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ncluding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order, number, types</a:t>
            </a:r>
            <a:endParaRPr sz="1200" dirty="0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“Redefine” 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43"/>
          <p:cNvSpPr txBox="1">
            <a:spLocks noGrp="1"/>
          </p:cNvSpPr>
          <p:nvPr>
            <p:ph type="body" idx="1"/>
          </p:nvPr>
        </p:nvSpPr>
        <p:spPr>
          <a:xfrm>
            <a:off x="228600" y="1169368"/>
            <a:ext cx="8830466" cy="568863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void </a:t>
            </a:r>
            <a:r>
              <a:rPr lang="en-US" sz="1400" b="1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sz="14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printCheck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setNetPay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(hours *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wageRate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514350" lvl="0" indent="-4254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&lt;&lt; "\n________________________________________________\n";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&lt;&lt; "Pay to the order of " &lt;&lt;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 &lt;&lt;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&lt;&lt; "The sum of " &lt;&lt;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getNetPay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 &lt;&lt; " Dollars\n";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&lt;&lt; "________________________________________________\n";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&lt;&lt; "Check Stub: NOT NEGOTIABLE\n";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&lt;&lt; "Employee Number: " &lt;&lt;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getSsn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 &lt;&lt;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&lt;&lt; "Hourly Employee. \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nHours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worked: " &lt;&lt; hours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&lt;&lt; " Rate: " &lt;&lt;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wageRate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&lt;&lt; " Pay: " &lt;&lt;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getNetPay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 &lt;&lt;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&lt;&lt; "_________________________________________________\n";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dirty="0"/>
          </a:p>
          <a:p>
            <a:pPr marL="514350" lvl="0" indent="-4254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void </a:t>
            </a:r>
            <a:r>
              <a:rPr lang="en-US" sz="14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Employee::</a:t>
            </a:r>
            <a:r>
              <a:rPr lang="en-US" sz="1400" b="1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printCheck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 ) const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&lt;&lt; "\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nERROR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printCheck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FUNCTION CALLED FOR AN \n"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&lt;&lt; "UNDIFFERENTIATED EMPLOYEE. Aborting the program.\n"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&lt;&lt; "Check with the author of the program about this bug.\n";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exit(1);</a:t>
            </a:r>
            <a:endParaRPr dirty="0"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43"/>
          <p:cNvSpPr/>
          <p:nvPr/>
        </p:nvSpPr>
        <p:spPr>
          <a:xfrm>
            <a:off x="5562600" y="1020911"/>
            <a:ext cx="2232248" cy="1188889"/>
          </a:xfrm>
          <a:prstGeom prst="wedgeRoundRectCallout">
            <a:avLst>
              <a:gd name="adj1" fmla="val -91788"/>
              <a:gd name="adj2" fmla="val -24985"/>
              <a:gd name="adj3" fmla="val 16667"/>
            </a:avLst>
          </a:prstGeom>
          <a:gradFill>
            <a:gsLst>
              <a:gs pos="0">
                <a:srgbClr val="0000C3"/>
              </a:gs>
              <a:gs pos="80000">
                <a:srgbClr val="0000FF"/>
              </a:gs>
              <a:gs pos="100000">
                <a:srgbClr val="0000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parameter list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Accessing Redefined Base Function</a:t>
            </a:r>
            <a:endParaRPr/>
          </a:p>
        </p:txBody>
      </p:sp>
      <p:sp>
        <p:nvSpPr>
          <p:cNvPr id="423" name="Google Shape;423;p44"/>
          <p:cNvSpPr txBox="1">
            <a:spLocks noGrp="1"/>
          </p:cNvSpPr>
          <p:nvPr>
            <p:ph type="body" idx="1"/>
          </p:nvPr>
        </p:nvSpPr>
        <p:spPr>
          <a:xfrm>
            <a:off x="380999" y="1219200"/>
            <a:ext cx="8305801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When redefined in derived class,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class’s definition is shadowed</a:t>
            </a:r>
            <a:endParaRPr dirty="0"/>
          </a:p>
          <a:p>
            <a:pPr marL="342900" lvl="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Can specify it’s use: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	   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JaneE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 err="1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SallyH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JaneE.printCheck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-US" sz="1800" dirty="0">
                <a:latin typeface="Courier New"/>
                <a:ea typeface="Courier New"/>
                <a:cs typeface="Courier New"/>
                <a:sym typeface="Wingdings" panose="05000000000000000000" pitchFamily="2" charset="2"/>
              </a:rPr>
              <a:t>//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Employee::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printCheck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SallyH.printCheck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(); // </a:t>
            </a:r>
            <a:r>
              <a:rPr lang="en-US" sz="1800" dirty="0" err="1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sz="1800" dirty="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printCheck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SallyH.Employee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printCheck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altLang="zh-TW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Employee::</a:t>
            </a:r>
            <a:r>
              <a:rPr lang="en-US" altLang="zh-TW" sz="1800" dirty="0" err="1">
                <a:latin typeface="Courier New"/>
                <a:ea typeface="Courier New"/>
                <a:cs typeface="Courier New"/>
                <a:sym typeface="Courier New"/>
              </a:rPr>
              <a:t>printCheck</a:t>
            </a:r>
            <a:r>
              <a:rPr lang="en-US" altLang="zh-TW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 more common usage</a:t>
            </a:r>
          </a:p>
          <a:p>
            <a:pPr marL="514350" lvl="0" indent="-514350">
              <a:spcBef>
                <a:spcPts val="0"/>
              </a:spcBef>
              <a:buSzPts val="1400"/>
              <a:buFont typeface="Arial Narrow"/>
              <a:buAutoNum type="arabicParenR"/>
            </a:pPr>
            <a:r>
              <a:rPr lang="en-US" altLang="zh-TW" sz="1800" dirty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altLang="zh-TW" sz="1800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r>
              <a:rPr lang="en-US" altLang="zh-TW" sz="1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altLang="zh-TW" sz="1800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printCheck</a:t>
            </a:r>
            <a:r>
              <a:rPr lang="en-US" altLang="zh-TW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altLang="zh-TW" sz="1800" dirty="0">
                <a:ea typeface="Courier New"/>
              </a:rPr>
              <a:t> </a:t>
            </a:r>
            <a:r>
              <a:rPr lang="en-US" altLang="zh-TW" sz="18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514350" lvl="0" indent="-514350">
              <a:spcBef>
                <a:spcPts val="0"/>
              </a:spcBef>
              <a:buSzPts val="1400"/>
              <a:buFont typeface="Arial Narrow"/>
              <a:buAutoNum type="arabicParenR"/>
            </a:pPr>
            <a:r>
              <a:rPr lang="en-US" altLang="zh-TW" sz="1600" dirty="0">
                <a:latin typeface="Courier New"/>
                <a:cs typeface="Courier New"/>
                <a:sym typeface="Courier New"/>
              </a:rPr>
              <a:t>    </a:t>
            </a:r>
            <a:r>
              <a:rPr lang="en-US" altLang="zh-TW" sz="1600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Employee::</a:t>
            </a:r>
            <a:r>
              <a:rPr lang="en-US" altLang="zh-TW" sz="1600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printCheck</a:t>
            </a:r>
            <a:r>
              <a:rPr lang="en-US" altLang="zh-TW" sz="1600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();</a:t>
            </a:r>
          </a:p>
          <a:p>
            <a:pPr marL="514350" lvl="0" indent="-514350">
              <a:spcBef>
                <a:spcPts val="0"/>
              </a:spcBef>
              <a:buSzPts val="1400"/>
              <a:buFont typeface="Arial Narrow"/>
              <a:buAutoNum type="arabicParenR"/>
            </a:pPr>
            <a:r>
              <a:rPr lang="en-US" altLang="zh-TW" sz="1600" dirty="0">
                <a:latin typeface="Courier New"/>
                <a:cs typeface="Courier New"/>
                <a:sym typeface="Courier New"/>
              </a:rPr>
              <a:t>    ……</a:t>
            </a:r>
          </a:p>
          <a:p>
            <a:pPr marL="514350" lvl="0" indent="-514350">
              <a:spcBef>
                <a:spcPts val="0"/>
              </a:spcBef>
              <a:buSzPts val="1400"/>
              <a:buFont typeface="Arial Narrow"/>
              <a:buAutoNum type="arabicParenR"/>
            </a:pPr>
            <a:r>
              <a:rPr lang="en-US" altLang="zh-TW" sz="1800" dirty="0">
                <a:latin typeface="Courier New"/>
                <a:cs typeface="Courier New"/>
                <a:sym typeface="Courier New"/>
              </a:rPr>
              <a:t>}</a:t>
            </a:r>
            <a:endParaRPr lang="en-US" altLang="zh-TW" sz="18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dirty="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地城遊戲中有需多物件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主角。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生物：蝙蝠、狼</a:t>
            </a:r>
            <a:r>
              <a:rPr lang="en-US" sz="2000"/>
              <a:t>…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機關：門、陷阱</a:t>
            </a:r>
            <a:r>
              <a:rPr lang="en-US" sz="2000"/>
              <a:t>…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這些物件有哪些相似的行為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移動、觸發機關、攻擊</a:t>
            </a:r>
            <a:r>
              <a:rPr lang="en-US" sz="2000"/>
              <a:t>…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要避免重複實作相同或類似的功能</a:t>
            </a:r>
            <a:endParaRPr sz="2400"/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0990" y="1252979"/>
            <a:ext cx="3440482" cy="303228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5033487" y="4338236"/>
            <a:ext cx="3877985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遊戲中有許多不同的物件在場上表示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6553200" y="4782532"/>
            <a:ext cx="237757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G、B和W：敵對生物。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T：	陷阱。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)：	武器。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!：	藥水。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#：	門。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Functions Not Inherited</a:t>
            </a:r>
            <a:endParaRPr/>
          </a:p>
        </p:txBody>
      </p:sp>
      <p:sp>
        <p:nvSpPr>
          <p:cNvPr id="534" name="Google Shape;534;p6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1470">
              <a:spcBef>
                <a:spcPts val="0"/>
              </a:spcBef>
              <a:buSzPct val="1000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lang="en-US" altLang="zh-TW" sz="2400" dirty="0"/>
              <a:t>"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</a:t>
            </a:r>
            <a:r>
              <a:rPr lang="en-US" altLang="zh-TW" sz="2400" dirty="0"/>
              <a:t>"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functions in base class are inherited in derived class</a:t>
            </a:r>
            <a:endParaRPr dirty="0"/>
          </a:p>
          <a:p>
            <a:pPr marL="342900" lvl="0" indent="-3314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742950" lvl="1" indent="-2762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2000" b="1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(Copy) Constructors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(we’ve seen,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is different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US" altLang="zh-TW" sz="1800" dirty="0"/>
          </a:p>
          <a:p>
            <a:pPr marL="1143000" lvl="2" indent="-220027">
              <a:lnSpc>
                <a:spcPct val="133333"/>
              </a:lnSpc>
              <a:spcBef>
                <a:spcPts val="0"/>
              </a:spcBef>
              <a:buSzPct val="100000"/>
            </a:pPr>
            <a:r>
              <a:rPr lang="en-US" altLang="zh-TW" sz="1800" dirty="0"/>
              <a:t>But can </a:t>
            </a:r>
            <a:r>
              <a:rPr lang="en-US" altLang="zh-TW" sz="1800" dirty="0">
                <a:solidFill>
                  <a:srgbClr val="FF0000"/>
                </a:solidFill>
              </a:rPr>
              <a:t>be used in derived class</a:t>
            </a:r>
            <a:r>
              <a:rPr lang="en-US" altLang="zh-TW" sz="1800" dirty="0"/>
              <a:t> definitions</a:t>
            </a:r>
          </a:p>
          <a:p>
            <a:pPr marL="742950" lvl="1" indent="-2762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2000" b="1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Destructors (</a:t>
            </a:r>
            <a:r>
              <a:rPr lang="en-US" sz="2000" dirty="0">
                <a:solidFill>
                  <a:srgbClr val="FF0000"/>
                </a:solidFill>
              </a:rPr>
              <a:t>name is different</a:t>
            </a:r>
            <a:r>
              <a:rPr lang="en-US" sz="2000" b="1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762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</a:t>
            </a:r>
            <a:endParaRPr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0027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If not defined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endParaRPr dirty="0"/>
          </a:p>
          <a:p>
            <a:pPr marL="1143000" lvl="2" indent="-220027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 dirty="0"/>
              <a:t>But can </a:t>
            </a:r>
            <a:r>
              <a:rPr lang="en-US" sz="1800" dirty="0">
                <a:solidFill>
                  <a:srgbClr val="FF0000"/>
                </a:solidFill>
              </a:rPr>
              <a:t>be used in derived class </a:t>
            </a:r>
            <a:r>
              <a:rPr lang="en-US" sz="1800" dirty="0"/>
              <a:t>definitions</a:t>
            </a:r>
            <a:endParaRPr dirty="0"/>
          </a:p>
          <a:p>
            <a:pPr marL="1143000" lvl="2" indent="-220027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 dirty="0"/>
              <a:t>Typically MUST be used!</a:t>
            </a:r>
            <a:endParaRPr dirty="0"/>
          </a:p>
          <a:p>
            <a:pPr marL="1143000" lvl="2" indent="-1143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548" name="Google Shape;548;p6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47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Derived&amp; Derived::operator=(const Derived &amp;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rightSide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 b="1" dirty="0">
                <a:latin typeface="Courier New"/>
                <a:ea typeface="Courier New"/>
                <a:cs typeface="Courier New"/>
                <a:sym typeface="Courier New"/>
              </a:rPr>
              <a:t>Base::operator=(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rightSide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742950" lvl="1" indent="-28575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Calls assignment operator from </a:t>
            </a:r>
            <a:r>
              <a:rPr lang="en-US" sz="2200" b="1" dirty="0">
                <a:solidFill>
                  <a:srgbClr val="9999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class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This takes care of all inherited member variables</a:t>
            </a:r>
            <a:endParaRPr sz="1800" dirty="0"/>
          </a:p>
          <a:p>
            <a:pPr marL="11430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Would then set new variables from derived class…</a:t>
            </a:r>
            <a:endParaRPr dirty="0"/>
          </a:p>
          <a:p>
            <a:pPr marL="0" lvl="0" indent="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endParaRPr sz="23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6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Courier New"/>
              <a:buNone/>
            </a:pPr>
            <a:r>
              <a:rPr lang="en-US" sz="23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Derived</a:t>
            </a:r>
            <a: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  <a:t>::Derived(const Derived&amp; </a:t>
            </a:r>
            <a:r>
              <a:rPr lang="en-US" sz="2300" dirty="0">
                <a:solidFill>
                  <a:srgbClr val="00007F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  <a:t>				: </a:t>
            </a:r>
            <a:r>
              <a:rPr lang="en-US" sz="23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300" dirty="0">
                <a:solidFill>
                  <a:srgbClr val="00007F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  <a:t>), …</a:t>
            </a:r>
            <a:b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300" dirty="0">
                <a:latin typeface="Courier New"/>
                <a:ea typeface="Courier New"/>
                <a:cs typeface="Courier New"/>
                <a:sym typeface="Courier New"/>
              </a:rPr>
              <a:t>{…}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After “:” is invocation of </a:t>
            </a:r>
            <a:r>
              <a:rPr lang="en-US" sz="2400" dirty="0">
                <a:solidFill>
                  <a:srgbClr val="FF0000"/>
                </a:solidFill>
              </a:rPr>
              <a:t>base copy constructor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Sets inherited member variables of derived class object being created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Note Object is of type Derived; but it’s also of type Base, so argument is valid</a:t>
            </a:r>
            <a:endParaRPr dirty="0"/>
          </a:p>
          <a:p>
            <a:pPr marL="742950" lvl="1" indent="-158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2773163087_0_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555" name="Google Shape;555;g12773163087_0_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7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Derived&amp; Derived::operator=(const Derived &amp;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rightSide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 b="1" dirty="0">
                <a:latin typeface="Courier New"/>
                <a:ea typeface="Courier New"/>
                <a:cs typeface="Courier New"/>
                <a:sym typeface="Courier New"/>
              </a:rPr>
              <a:t>Base::operator=(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rightSide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47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Derived&amp; Derived::operator=(const </a:t>
            </a:r>
            <a:r>
              <a:rPr lang="en-US" sz="19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Base 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rightSide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 b="1" dirty="0">
                <a:latin typeface="Courier New"/>
                <a:ea typeface="Courier New"/>
                <a:cs typeface="Courier New"/>
                <a:sym typeface="Courier New"/>
              </a:rPr>
              <a:t>Base::operator=(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rightSide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b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742950" lvl="1" indent="-285750" algn="l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1800" dirty="0"/>
              <a:t>Sometimes we need to overload the assignment for base class. Why?</a:t>
            </a:r>
            <a:endParaRPr sz="1800" dirty="0"/>
          </a:p>
          <a:p>
            <a:pPr marL="742950" lvl="1" indent="-158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Destructors in Derived Classes</a:t>
            </a:r>
            <a:endParaRPr/>
          </a:p>
        </p:txBody>
      </p:sp>
      <p:sp>
        <p:nvSpPr>
          <p:cNvPr id="569" name="Google Shape;569;p6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dirty="0"/>
              <a:t>When derived class destructor is </a:t>
            </a:r>
            <a:r>
              <a:rPr lang="en-US" sz="2200" dirty="0">
                <a:solidFill>
                  <a:srgbClr val="FF0000"/>
                </a:solidFill>
              </a:rPr>
              <a:t>invoked</a:t>
            </a:r>
            <a:r>
              <a:rPr lang="en-US" sz="2200" dirty="0"/>
              <a:t>:</a:t>
            </a:r>
            <a:endParaRPr sz="2600" dirty="0"/>
          </a:p>
          <a:p>
            <a:pPr marL="74295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•"/>
            </a:pPr>
            <a:r>
              <a:rPr lang="en-US" sz="1800" u="sng" dirty="0">
                <a:solidFill>
                  <a:srgbClr val="FF0000"/>
                </a:solidFill>
              </a:rPr>
              <a:t>Automatically</a:t>
            </a:r>
            <a:r>
              <a:rPr lang="en-US" sz="1800" dirty="0"/>
              <a:t> calls base class destructor! Thus, </a:t>
            </a:r>
            <a:r>
              <a:rPr lang="en-US" sz="1800" b="1" dirty="0">
                <a:solidFill>
                  <a:srgbClr val="9999FE"/>
                </a:solidFill>
              </a:rPr>
              <a:t>no need </a:t>
            </a:r>
            <a:r>
              <a:rPr lang="en-US" sz="1800" dirty="0"/>
              <a:t>for explicit call</a:t>
            </a:r>
            <a:endParaRPr sz="2400" dirty="0"/>
          </a:p>
          <a:p>
            <a:pPr marL="74295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If base class destructor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correctly, 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asy to write derived class destructor</a:t>
            </a:r>
            <a:endParaRPr sz="2400" dirty="0"/>
          </a:p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So derived class destructors </a:t>
            </a: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only be </a:t>
            </a:r>
            <a:r>
              <a:rPr lang="en-US" sz="2200" u="sng" dirty="0">
                <a:latin typeface="Times New Roman"/>
                <a:ea typeface="Times New Roman"/>
                <a:cs typeface="Times New Roman"/>
                <a:sym typeface="Times New Roman"/>
              </a:rPr>
              <a:t>concerned with derived class variables</a:t>
            </a:r>
            <a:endParaRPr sz="2600" dirty="0"/>
          </a:p>
          <a:p>
            <a:pPr marL="74295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And any data they "point" to</a:t>
            </a:r>
            <a:endParaRPr sz="2400" dirty="0"/>
          </a:p>
          <a:p>
            <a:pPr marL="74295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Base class destructor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inherited data automatically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1800" dirty="0"/>
              <a:t>class B derives from class A</a:t>
            </a:r>
            <a:br>
              <a:rPr lang="en-US" sz="1800" dirty="0"/>
            </a:br>
            <a:r>
              <a:rPr lang="en-US" sz="1800" dirty="0"/>
              <a:t>class C derives from class B</a:t>
            </a:r>
            <a:br>
              <a:rPr lang="en-US" sz="1800" dirty="0"/>
            </a:br>
            <a:r>
              <a:rPr lang="en-US" sz="1800" dirty="0"/>
              <a:t>	A </a:t>
            </a:r>
            <a:r>
              <a:rPr lang="en-US" sz="1800" dirty="0">
                <a:sym typeface="Wingdings" panose="05000000000000000000" pitchFamily="2" charset="2"/>
              </a:rPr>
              <a:t></a:t>
            </a:r>
            <a:r>
              <a:rPr lang="en-US" sz="1800" dirty="0"/>
              <a:t> B </a:t>
            </a:r>
            <a:r>
              <a:rPr lang="en-US" sz="1800" dirty="0">
                <a:sym typeface="Wingdings" panose="05000000000000000000" pitchFamily="2" charset="2"/>
              </a:rPr>
              <a:t></a:t>
            </a:r>
            <a:r>
              <a:rPr lang="en-US" sz="1800" dirty="0"/>
              <a:t> C</a:t>
            </a:r>
            <a:endParaRPr lang="en-US" sz="2600" dirty="0"/>
          </a:p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dirty="0"/>
              <a:t>When object of class C </a:t>
            </a:r>
            <a:r>
              <a:rPr lang="en-US" sz="2200" dirty="0">
                <a:solidFill>
                  <a:srgbClr val="FF0000"/>
                </a:solidFill>
              </a:rPr>
              <a:t>goes out</a:t>
            </a:r>
            <a:r>
              <a:rPr lang="en-US" sz="2200" dirty="0"/>
              <a:t> of scope:</a:t>
            </a:r>
            <a:endParaRPr lang="en-US" sz="2600" dirty="0"/>
          </a:p>
          <a:p>
            <a:pPr marL="74295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Class </a:t>
            </a: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/>
              <a:t> destructor called 1</a:t>
            </a:r>
            <a:r>
              <a:rPr lang="en-US" sz="1800" baseline="30000" dirty="0"/>
              <a:t>st </a:t>
            </a:r>
            <a:endParaRPr sz="2400" dirty="0"/>
          </a:p>
          <a:p>
            <a:pPr marL="74295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Then class </a:t>
            </a:r>
            <a:r>
              <a:rPr lang="en-US" sz="1800" dirty="0">
                <a:solidFill>
                  <a:srgbClr val="FF0000"/>
                </a:solidFill>
              </a:rPr>
              <a:t>B</a:t>
            </a:r>
            <a:r>
              <a:rPr lang="en-US" sz="1800" dirty="0"/>
              <a:t> destructor called</a:t>
            </a:r>
            <a:endParaRPr sz="2400" dirty="0"/>
          </a:p>
          <a:p>
            <a:pPr marL="74295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Finally class 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/>
              <a:t> destructor is called</a:t>
            </a:r>
            <a:endParaRPr sz="2400" dirty="0"/>
          </a:p>
          <a:p>
            <a:pPr marL="3429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 dirty="0"/>
              <a:t>Opposite of how constructors are called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"Is a" vs. "Has a" Relationships</a:t>
            </a:r>
            <a:endParaRPr dirty="0"/>
          </a:p>
        </p:txBody>
      </p:sp>
      <p:sp>
        <p:nvSpPr>
          <p:cNvPr id="629" name="Google Shape;629;p7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Considered an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"Is a"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class relationship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e.g., An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HourlyEmployee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"is a"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altLang="zh-TW" sz="2000" dirty="0"/>
              <a:t>Always convertible from derived to base!</a:t>
            </a:r>
          </a:p>
          <a:p>
            <a:pPr marL="1200150" lvl="2" indent="-285750">
              <a:spcBef>
                <a:spcPts val="400"/>
              </a:spcBef>
              <a:buSzPts val="2000"/>
            </a:pPr>
            <a:r>
              <a:rPr lang="en-US" altLang="zh-TW" sz="1600" dirty="0"/>
              <a:t>But not the case from base to derived…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 class contains objects of another class as it’s member data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Considered a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"Has a"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class relationship</a:t>
            </a:r>
            <a:endParaRPr dirty="0"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altLang="zh-TW" sz="2000" dirty="0"/>
              <a:t>e.g., John "</a:t>
            </a:r>
            <a:r>
              <a:rPr lang="en-US" altLang="zh-TW" sz="2000" dirty="0">
                <a:solidFill>
                  <a:srgbClr val="FF0000"/>
                </a:solidFill>
              </a:rPr>
              <a:t>has</a:t>
            </a:r>
            <a:r>
              <a:rPr lang="en-US" altLang="zh-TW" sz="2000" dirty="0"/>
              <a:t>" $10,000</a:t>
            </a:r>
            <a:endParaRPr dirty="0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Protected and Private Inheritance</a:t>
            </a:r>
            <a:endParaRPr/>
          </a:p>
        </p:txBody>
      </p:sp>
      <p:sp>
        <p:nvSpPr>
          <p:cNvPr id="636" name="Google Shape;636;p76"/>
          <p:cNvSpPr txBox="1">
            <a:spLocks noGrp="1"/>
          </p:cNvSpPr>
          <p:nvPr>
            <p:ph type="body" idx="1"/>
          </p:nvPr>
        </p:nvSpPr>
        <p:spPr>
          <a:xfrm>
            <a:off x="350962" y="1219200"/>
            <a:ext cx="8640638" cy="520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New inheritance "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Both are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rarely used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Protected inheritance: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SalariedEmployee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Employee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{…}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Public members in base class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become protected in derived class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Private inheritance:</a:t>
            </a: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SalariedEmployee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Employee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{…}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All members in base class </a:t>
            </a:r>
            <a:r>
              <a:rPr lang="en-US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become 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-US" sz="2000" dirty="0">
                <a:solidFill>
                  <a:srgbClr val="FF0000"/>
                </a:solidFill>
                <a:sym typeface="Times New Roman"/>
              </a:rPr>
              <a:t> in derived class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Multiple Inheritance (1 of 2)</a:t>
            </a:r>
            <a:endParaRPr dirty="0"/>
          </a:p>
        </p:txBody>
      </p:sp>
      <p:sp>
        <p:nvSpPr>
          <p:cNvPr id="643" name="Google Shape;643;p7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Derived class can have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than one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base class!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Syntax just includes all base classes separated by commas:</a:t>
            </a:r>
            <a:b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derivedMulti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: public base1, public base2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{…}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Possibilities for ambiguity are endless!</a:t>
            </a:r>
            <a:endParaRPr dirty="0"/>
          </a:p>
          <a:p>
            <a:pPr marL="800100" lvl="1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altLang="zh-TW" sz="1800" dirty="0" err="1">
                <a:latin typeface="Courier New"/>
                <a:ea typeface="Courier New"/>
                <a:cs typeface="Courier New"/>
                <a:sym typeface="Courier New"/>
              </a:rPr>
              <a:t>WingedAnimal</a:t>
            </a:r>
            <a:r>
              <a:rPr lang="en-US" altLang="zh-TW" sz="1800" dirty="0">
                <a:latin typeface="Courier New"/>
                <a:ea typeface="Courier New"/>
                <a:cs typeface="Courier New"/>
                <a:sym typeface="Courier New"/>
              </a:rPr>
              <a:t>::move() {}</a:t>
            </a:r>
          </a:p>
          <a:p>
            <a:pPr marL="800100" lvl="1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altLang="zh-TW" sz="1800" dirty="0">
                <a:latin typeface="Courier New"/>
                <a:ea typeface="Courier New"/>
                <a:cs typeface="Courier New"/>
                <a:sym typeface="Courier New"/>
              </a:rPr>
              <a:t>Mammal::move() {}</a:t>
            </a:r>
            <a:endParaRPr lang="en-US" altLang="zh-TW" sz="1800" dirty="0"/>
          </a:p>
          <a:p>
            <a:pPr marL="800100" lvl="1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bat.move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// ??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Dangerous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undertaking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Some believe should never be used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Certainly should only be used by experienced programmers!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6D8136-C0A1-4D17-AA99-35B87891F6F9}"/>
              </a:ext>
            </a:extLst>
          </p:cNvPr>
          <p:cNvSpPr txBox="1"/>
          <p:nvPr/>
        </p:nvSpPr>
        <p:spPr>
          <a:xfrm>
            <a:off x="6835870" y="2511830"/>
            <a:ext cx="120030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2CFFE3-9F73-49FC-AB5E-12C200E976E9}"/>
              </a:ext>
            </a:extLst>
          </p:cNvPr>
          <p:cNvSpPr txBox="1"/>
          <p:nvPr/>
        </p:nvSpPr>
        <p:spPr>
          <a:xfrm>
            <a:off x="5018792" y="3334452"/>
            <a:ext cx="211177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>
                <a:latin typeface="Courier New"/>
                <a:ea typeface="Courier New"/>
                <a:cs typeface="Courier New"/>
                <a:sym typeface="Courier New"/>
              </a:rPr>
              <a:t>WingedAnimal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7A95FE4-FB49-4C61-9789-DC8BC30C3DE3}"/>
              </a:ext>
            </a:extLst>
          </p:cNvPr>
          <p:cNvSpPr txBox="1"/>
          <p:nvPr/>
        </p:nvSpPr>
        <p:spPr>
          <a:xfrm>
            <a:off x="7833946" y="3334452"/>
            <a:ext cx="1143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Mammal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526E4B-2ACA-4879-A4CA-57D9A9EA275D}"/>
              </a:ext>
            </a:extLst>
          </p:cNvPr>
          <p:cNvSpPr txBox="1"/>
          <p:nvPr/>
        </p:nvSpPr>
        <p:spPr>
          <a:xfrm>
            <a:off x="6853454" y="4212759"/>
            <a:ext cx="120030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Courier New"/>
                <a:ea typeface="Courier New"/>
                <a:cs typeface="Courier New"/>
                <a:sym typeface="Courier New"/>
              </a:rPr>
              <a:t>Bat</a:t>
            </a:r>
            <a:endParaRPr lang="zh-TW" altLang="en-US" sz="20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C59B8DAE-32EB-4D89-BCA8-392AEFDA05D9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074677" y="2911940"/>
            <a:ext cx="1361344" cy="422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F4CEF61-7A67-49A9-A39A-9DBAAE23EC7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7436021" y="2911940"/>
            <a:ext cx="969425" cy="422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1BB5D4-A235-4A0D-A7F9-23E5F4C6F00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6074677" y="3734562"/>
            <a:ext cx="1378928" cy="478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D046970-01CB-4FAB-9AE9-B31C9FE7EF66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7453605" y="3734562"/>
            <a:ext cx="951841" cy="478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A9FF13-C49C-4E02-8CAD-67626BC63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Common usage: Interface</a:t>
            </a:r>
          </a:p>
          <a:p>
            <a:pPr lvl="1"/>
            <a:r>
              <a:rPr lang="en-US" altLang="zh-TW" sz="2200" dirty="0"/>
              <a:t>Usually declaration only, leaves the implementation to derived class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C7DE9E-D26B-43AA-A1A8-5EBD918EB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C11BCB6-362A-4958-BD1E-44EC47074A9B}"/>
              </a:ext>
            </a:extLst>
          </p:cNvPr>
          <p:cNvSpPr txBox="1"/>
          <p:nvPr/>
        </p:nvSpPr>
        <p:spPr>
          <a:xfrm>
            <a:off x="3556337" y="3571524"/>
            <a:ext cx="20313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ourier New"/>
                <a:ea typeface="Courier New"/>
                <a:cs typeface="Courier New"/>
                <a:sym typeface="Courier New"/>
              </a:rPr>
              <a:t>IAudioOutput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B87D0B-423B-41F4-96E2-B87942019C3D}"/>
              </a:ext>
            </a:extLst>
          </p:cNvPr>
          <p:cNvSpPr txBox="1"/>
          <p:nvPr/>
        </p:nvSpPr>
        <p:spPr>
          <a:xfrm>
            <a:off x="1799421" y="4677186"/>
            <a:ext cx="95410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ourier New"/>
                <a:cs typeface="Courier New"/>
                <a:sym typeface="Courier New"/>
              </a:rPr>
              <a:t>Phone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919D16B-AFBD-4E30-B840-F407D51AFB3B}"/>
              </a:ext>
            </a:extLst>
          </p:cNvPr>
          <p:cNvSpPr txBox="1"/>
          <p:nvPr/>
        </p:nvSpPr>
        <p:spPr>
          <a:xfrm>
            <a:off x="3710224" y="4677186"/>
            <a:ext cx="172354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ourier New"/>
                <a:cs typeface="Courier New"/>
                <a:sym typeface="Courier New"/>
              </a:rPr>
              <a:t>Television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AD3977C-4944-4D96-826D-6D2D0A987870}"/>
              </a:ext>
            </a:extLst>
          </p:cNvPr>
          <p:cNvSpPr txBox="1"/>
          <p:nvPr/>
        </p:nvSpPr>
        <p:spPr>
          <a:xfrm>
            <a:off x="6390469" y="4677186"/>
            <a:ext cx="126188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ourier New"/>
                <a:cs typeface="Courier New"/>
                <a:sym typeface="Courier New"/>
              </a:rPr>
              <a:t>Speaker</a:t>
            </a:r>
            <a:endParaRPr lang="zh-TW" altLang="en-US" sz="2000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1C0C65E4-5AEA-4F78-BCF1-E415BD28B061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rot="5400000" flipH="1" flipV="1">
            <a:off x="2463603" y="3584452"/>
            <a:ext cx="905607" cy="12798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C5FE1EC-6845-47CC-A487-8D5FE332A029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4571999" y="3971634"/>
            <a:ext cx="1" cy="70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5DA8A8E8-D877-4060-9563-7B1320C05DBA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5851734" y="3507508"/>
            <a:ext cx="905607" cy="14337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6492078-1E81-4E45-BF12-7C9332CD7242}"/>
              </a:ext>
            </a:extLst>
          </p:cNvPr>
          <p:cNvSpPr txBox="1"/>
          <p:nvPr/>
        </p:nvSpPr>
        <p:spPr>
          <a:xfrm>
            <a:off x="1337755" y="2790414"/>
            <a:ext cx="18774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Courier New"/>
                <a:ea typeface="Courier New"/>
                <a:cs typeface="Courier New"/>
                <a:sym typeface="Courier New"/>
              </a:rPr>
              <a:t>IAudioInput</a:t>
            </a:r>
            <a:endParaRPr lang="zh-TW" altLang="en-US" sz="20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A2A9C61-6D24-4596-88EA-5AA7BD1C2D08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>
          <a:xfrm flipH="1" flipV="1">
            <a:off x="2276474" y="3190524"/>
            <a:ext cx="1" cy="148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642;p77">
            <a:extLst>
              <a:ext uri="{FF2B5EF4-FFF2-40B4-BE49-F238E27FC236}">
                <a16:creationId xmlns:a16="http://schemas.microsoft.com/office/drawing/2014/main" id="{1A810FAC-6F6C-4C6E-805F-B7344FF501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Multiple Inheritance (2 of 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7419830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5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Multiple Inheritance 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78"/>
          <p:cNvSpPr txBox="1">
            <a:spLocks noGrp="1"/>
          </p:cNvSpPr>
          <p:nvPr>
            <p:ph type="body" idx="1"/>
          </p:nvPr>
        </p:nvSpPr>
        <p:spPr>
          <a:xfrm>
            <a:off x="359024" y="1219200"/>
            <a:ext cx="8784976" cy="59436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 multiple inheritance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marL="514350" lvl="0" indent="-4254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Polygon {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protected: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int width, height;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Polygon (int a, int b) : width(a), height(b) {}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514350" lvl="0" indent="-4254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Output {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static void print (int i);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514350" lvl="0" indent="-4254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Output::print (int i) {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cout &lt;&lt; i &lt;&lt; '\n';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9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8856984" cy="548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Rectangle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public Polygon, public Output {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Rectangle (int a, int b) : Polygon(a,b) {}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int area ()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{ return width*height; }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514350" lvl="0" indent="-4254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Triangle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public Polygon, public Output {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Triangle (int a, int b) : Polygon(a,b) {}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int area ()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{ return width*height/2; }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main () {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Rectangle rect (4,5);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Triangle trgl (4,5);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rect.print (rect.area());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Triangle::print (trgl.area());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1066800" y="9426"/>
            <a:ext cx="8077200" cy="105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Inheritance Basics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classes, with constructors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Char char="•"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 qualifier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Redefining member functions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Non-inherited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Programming with Inheritance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operators and copy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Destructors in derived classes</a:t>
            </a:r>
            <a:endParaRPr/>
          </a:p>
          <a:p>
            <a:pPr marL="74295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Multiple inheritance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0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繼承範例</a:t>
            </a:r>
            <a:endParaRPr/>
          </a:p>
        </p:txBody>
      </p:sp>
      <p:sp>
        <p:nvSpPr>
          <p:cNvPr id="660" name="Google Shape;660;p8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178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地城中有許多物件在活動，並擁有類似的性質。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位置、表示符號</a:t>
            </a:r>
            <a:r>
              <a:rPr lang="en-US" sz="2000"/>
              <a:t>…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將具重複性質的物件相互繼承，可產生繼承樹關係。</a:t>
            </a:r>
            <a:endParaRPr sz="24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661" name="Google Shape;661;p8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62" name="Google Shape;662;p80"/>
          <p:cNvSpPr/>
          <p:nvPr/>
        </p:nvSpPr>
        <p:spPr>
          <a:xfrm>
            <a:off x="4114800" y="2514600"/>
            <a:ext cx="1333500" cy="68265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基本物件</a:t>
            </a:r>
            <a:endParaRPr/>
          </a:p>
        </p:txBody>
      </p:sp>
      <p:sp>
        <p:nvSpPr>
          <p:cNvPr id="663" name="Google Shape;663;p80"/>
          <p:cNvSpPr txBox="1"/>
          <p:nvPr/>
        </p:nvSpPr>
        <p:spPr>
          <a:xfrm>
            <a:off x="5715000" y="2527169"/>
            <a:ext cx="646331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位置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64" name="Google Shape;664;p80"/>
          <p:cNvSpPr txBox="1"/>
          <p:nvPr/>
        </p:nvSpPr>
        <p:spPr>
          <a:xfrm>
            <a:off x="5714999" y="2920738"/>
            <a:ext cx="646331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符號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665" name="Google Shape;665;p80"/>
          <p:cNvCxnSpPr>
            <a:stCxn id="662" idx="3"/>
          </p:cNvCxnSpPr>
          <p:nvPr/>
        </p:nvCxnSpPr>
        <p:spPr>
          <a:xfrm rot="-5400000" flipH="1">
            <a:off x="5422818" y="2470658"/>
            <a:ext cx="450000" cy="1903200"/>
          </a:xfrm>
          <a:prstGeom prst="bentConnector2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6" name="Google Shape;666;p80"/>
          <p:cNvCxnSpPr>
            <a:stCxn id="662" idx="3"/>
          </p:cNvCxnSpPr>
          <p:nvPr/>
        </p:nvCxnSpPr>
        <p:spPr>
          <a:xfrm rot="5400000">
            <a:off x="3739218" y="2690258"/>
            <a:ext cx="450000" cy="1464000"/>
          </a:xfrm>
          <a:prstGeom prst="bentConnector2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67" name="Google Shape;667;p80" descr="相關圖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647" y="3172906"/>
            <a:ext cx="9715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80"/>
          <p:cNvSpPr txBox="1"/>
          <p:nvPr/>
        </p:nvSpPr>
        <p:spPr>
          <a:xfrm>
            <a:off x="2444706" y="281079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主角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669" name="Google Shape;669;p80" descr="「enemy icon」的圖片搜尋結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2271" y="3844958"/>
            <a:ext cx="1069942" cy="1069942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80"/>
          <p:cNvSpPr txBox="1"/>
          <p:nvPr/>
        </p:nvSpPr>
        <p:spPr>
          <a:xfrm>
            <a:off x="5943600" y="5418014"/>
            <a:ext cx="1155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敵對生物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671" name="Google Shape;671;p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96356" y="5322132"/>
            <a:ext cx="877603" cy="66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80" descr="相關圖片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6532" y="5271970"/>
            <a:ext cx="661420" cy="66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80" descr="「bat icon」的圖片搜尋結果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72992" y="5237171"/>
            <a:ext cx="893128" cy="8931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4" name="Google Shape;674;p80"/>
          <p:cNvCxnSpPr>
            <a:stCxn id="669" idx="2"/>
            <a:endCxn id="673" idx="0"/>
          </p:cNvCxnSpPr>
          <p:nvPr/>
        </p:nvCxnSpPr>
        <p:spPr>
          <a:xfrm rot="5400000">
            <a:off x="4142242" y="4592100"/>
            <a:ext cx="322200" cy="967800"/>
          </a:xfrm>
          <a:prstGeom prst="bentConnector3">
            <a:avLst>
              <a:gd name="adj1" fmla="val 50011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5" name="Google Shape;675;p80"/>
          <p:cNvCxnSpPr>
            <a:stCxn id="669" idx="2"/>
            <a:endCxn id="672" idx="0"/>
          </p:cNvCxnSpPr>
          <p:nvPr/>
        </p:nvCxnSpPr>
        <p:spPr>
          <a:xfrm rot="-5400000" flipH="1">
            <a:off x="4609042" y="5093100"/>
            <a:ext cx="357000" cy="600"/>
          </a:xfrm>
          <a:prstGeom prst="bentConnector3">
            <a:avLst>
              <a:gd name="adj1" fmla="val 51789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6" name="Google Shape;676;p80"/>
          <p:cNvCxnSpPr>
            <a:stCxn id="669" idx="2"/>
            <a:endCxn id="671" idx="0"/>
          </p:cNvCxnSpPr>
          <p:nvPr/>
        </p:nvCxnSpPr>
        <p:spPr>
          <a:xfrm rot="-5400000" flipH="1">
            <a:off x="5007592" y="4694550"/>
            <a:ext cx="407100" cy="847800"/>
          </a:xfrm>
          <a:prstGeom prst="bentConnector3">
            <a:avLst>
              <a:gd name="adj1" fmla="val 50016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77" name="Google Shape;677;p80" descr="「potion icon」的圖片搜尋結果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45846" y="3341990"/>
            <a:ext cx="809842" cy="809842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80"/>
          <p:cNvSpPr txBox="1"/>
          <p:nvPr/>
        </p:nvSpPr>
        <p:spPr>
          <a:xfrm>
            <a:off x="7317237" y="2764496"/>
            <a:ext cx="1905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主動觸發的道具與環境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(藥水)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679" name="Google Shape;679;p80"/>
          <p:cNvCxnSpPr/>
          <p:nvPr/>
        </p:nvCxnSpPr>
        <p:spPr>
          <a:xfrm>
            <a:off x="4692267" y="3444624"/>
            <a:ext cx="0" cy="44874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敵對生物</a:t>
            </a:r>
            <a:endParaRPr/>
          </a:p>
        </p:txBody>
      </p:sp>
      <p:sp>
        <p:nvSpPr>
          <p:cNvPr id="685" name="Google Shape;685;p8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pic>
        <p:nvPicPr>
          <p:cNvPr id="686" name="Google Shape;686;p81" descr="「enemy icon」的圖片搜尋結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5673" y="2523362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81"/>
          <p:cNvSpPr txBox="1"/>
          <p:nvPr/>
        </p:nvSpPr>
        <p:spPr>
          <a:xfrm>
            <a:off x="7391400" y="3059668"/>
            <a:ext cx="1155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敵對生物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688" name="Google Shape;688;p81"/>
          <p:cNvPicPr preferRelativeResize="0"/>
          <p:nvPr/>
        </p:nvPicPr>
        <p:blipFill rotWithShape="1">
          <a:blip r:embed="rId4">
            <a:alphaModFix/>
          </a:blip>
          <a:srcRect r="25539"/>
          <a:stretch/>
        </p:blipFill>
        <p:spPr>
          <a:xfrm>
            <a:off x="56327" y="925332"/>
            <a:ext cx="4247563" cy="395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32313" y="3405736"/>
            <a:ext cx="5906324" cy="3067478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81"/>
          <p:cNvSpPr txBox="1"/>
          <p:nvPr/>
        </p:nvSpPr>
        <p:spPr>
          <a:xfrm>
            <a:off x="4671270" y="6189843"/>
            <a:ext cx="433965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敵對生物擁有更新狀態等基本資訊與行為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91" name="Google Shape;691;p81"/>
          <p:cNvSpPr txBox="1"/>
          <p:nvPr/>
        </p:nvSpPr>
        <p:spPr>
          <a:xfrm>
            <a:off x="1839570" y="725269"/>
            <a:ext cx="3185487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基本類別儲存位置與符號資料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並能被子類別存取</a:t>
            </a:r>
            <a:endParaRPr/>
          </a:p>
        </p:txBody>
      </p:sp>
      <p:sp>
        <p:nvSpPr>
          <p:cNvPr id="692" name="Google Shape;692;p81"/>
          <p:cNvSpPr/>
          <p:nvPr/>
        </p:nvSpPr>
        <p:spPr>
          <a:xfrm>
            <a:off x="461128" y="457200"/>
            <a:ext cx="1333500" cy="68265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基本物件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2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8" name="Google Shape;698;p8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6100"/>
          <a:stretch/>
        </p:blipFill>
        <p:spPr>
          <a:xfrm>
            <a:off x="228600" y="152400"/>
            <a:ext cx="3657600" cy="3601329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8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700" name="Google Shape;700;p82"/>
          <p:cNvPicPr preferRelativeResize="0"/>
          <p:nvPr/>
        </p:nvPicPr>
        <p:blipFill rotWithShape="1">
          <a:blip r:embed="rId4">
            <a:alphaModFix/>
          </a:blip>
          <a:srcRect b="36985"/>
          <a:stretch/>
        </p:blipFill>
        <p:spPr>
          <a:xfrm>
            <a:off x="2943530" y="1014632"/>
            <a:ext cx="5971870" cy="256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73263" y="4004917"/>
            <a:ext cx="4791744" cy="200052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82"/>
          <p:cNvSpPr txBox="1"/>
          <p:nvPr/>
        </p:nvSpPr>
        <p:spPr>
          <a:xfrm>
            <a:off x="4962830" y="3392631"/>
            <a:ext cx="327660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Hero, Trigger繼承基本物件</a:t>
            </a:r>
            <a:endParaRPr/>
          </a:p>
        </p:txBody>
      </p:sp>
      <p:sp>
        <p:nvSpPr>
          <p:cNvPr id="703" name="Google Shape;703;p82"/>
          <p:cNvSpPr txBox="1"/>
          <p:nvPr/>
        </p:nvSpPr>
        <p:spPr>
          <a:xfrm>
            <a:off x="1961538" y="5903649"/>
            <a:ext cx="4656798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Hero, Trigger, Creature呼叫Object內函式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3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敵對生物</a:t>
            </a:r>
            <a:endParaRPr/>
          </a:p>
        </p:txBody>
      </p:sp>
      <p:sp>
        <p:nvSpPr>
          <p:cNvPr id="709" name="Google Shape;709;p8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pic>
        <p:nvPicPr>
          <p:cNvPr id="710" name="Google Shape;710;p83" descr="相關圖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493" y="4724400"/>
            <a:ext cx="661420" cy="66142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83"/>
          <p:cNvSpPr txBox="1"/>
          <p:nvPr/>
        </p:nvSpPr>
        <p:spPr>
          <a:xfrm>
            <a:off x="1566471" y="5467672"/>
            <a:ext cx="2210085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鬼只有基本功能，並沿用父類別實作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12" name="Google Shape;712;p83"/>
          <p:cNvSpPr txBox="1"/>
          <p:nvPr/>
        </p:nvSpPr>
        <p:spPr>
          <a:xfrm>
            <a:off x="4800471" y="5401270"/>
            <a:ext cx="3326977" cy="9233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狼嗅覺靈敏，可以一回合發覺敵人兩次，先是一般偵測再靈敏偵測。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713" name="Google Shape;713;p83"/>
          <p:cNvCxnSpPr/>
          <p:nvPr/>
        </p:nvCxnSpPr>
        <p:spPr>
          <a:xfrm flipH="1">
            <a:off x="6027360" y="1341356"/>
            <a:ext cx="95302" cy="1249444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14" name="Google Shape;714;p83"/>
          <p:cNvPicPr preferRelativeResize="0"/>
          <p:nvPr/>
        </p:nvPicPr>
        <p:blipFill rotWithShape="1">
          <a:blip r:embed="rId4">
            <a:alphaModFix/>
          </a:blip>
          <a:srcRect r="36615"/>
          <a:stretch/>
        </p:blipFill>
        <p:spPr>
          <a:xfrm>
            <a:off x="891057" y="1196430"/>
            <a:ext cx="3436562" cy="346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83"/>
          <p:cNvPicPr preferRelativeResize="0"/>
          <p:nvPr/>
        </p:nvPicPr>
        <p:blipFill rotWithShape="1">
          <a:blip r:embed="rId5">
            <a:alphaModFix/>
          </a:blip>
          <a:srcRect r="37261"/>
          <a:stretch/>
        </p:blipFill>
        <p:spPr>
          <a:xfrm>
            <a:off x="4690886" y="942437"/>
            <a:ext cx="3436562" cy="385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8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7400" y="4655507"/>
            <a:ext cx="892801" cy="6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83"/>
          <p:cNvSpPr txBox="1"/>
          <p:nvPr/>
        </p:nvSpPr>
        <p:spPr>
          <a:xfrm>
            <a:off x="6760201" y="3207441"/>
            <a:ext cx="2445533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額外靈敏偵測部分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自己獨有的function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718" name="Google Shape;718;p83"/>
          <p:cNvCxnSpPr>
            <a:stCxn id="717" idx="2"/>
          </p:cNvCxnSpPr>
          <p:nvPr/>
        </p:nvCxnSpPr>
        <p:spPr>
          <a:xfrm flipH="1">
            <a:off x="7594168" y="3853772"/>
            <a:ext cx="388800" cy="525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4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敵對生物管理</a:t>
            </a:r>
            <a:endParaRPr/>
          </a:p>
        </p:txBody>
      </p:sp>
      <p:sp>
        <p:nvSpPr>
          <p:cNvPr id="724" name="Google Shape;724;p8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對遊戲來說，地城不需要知道生物有甚麼特別的行為，只要能夠更新生物狀態即可。</a:t>
            </a:r>
            <a:endParaRPr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透過轉型，可以一次管理多個不同型態的陣列資料</a:t>
            </a:r>
            <a:endParaRPr/>
          </a:p>
        </p:txBody>
      </p:sp>
      <p:sp>
        <p:nvSpPr>
          <p:cNvPr id="725" name="Google Shape;725;p8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pic>
        <p:nvPicPr>
          <p:cNvPr id="726" name="Google Shape;726;p84" descr="「enemy icon」的圖片搜尋結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721" y="2816408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84"/>
          <p:cNvSpPr/>
          <p:nvPr/>
        </p:nvSpPr>
        <p:spPr>
          <a:xfrm>
            <a:off x="762000" y="3692673"/>
            <a:ext cx="990600" cy="194612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84"/>
          <p:cNvSpPr txBox="1"/>
          <p:nvPr/>
        </p:nvSpPr>
        <p:spPr>
          <a:xfrm>
            <a:off x="228600" y="2501544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敵對生物陣列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29" name="Google Shape;729;p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2622" y="3916460"/>
            <a:ext cx="877603" cy="66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84" descr="相關圖片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4713155"/>
            <a:ext cx="661420" cy="66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46787" y="2501544"/>
            <a:ext cx="5625408" cy="2519244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84"/>
          <p:cNvSpPr txBox="1"/>
          <p:nvPr/>
        </p:nvSpPr>
        <p:spPr>
          <a:xfrm>
            <a:off x="4991100" y="2414548"/>
            <a:ext cx="3647152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建立Creature陣列，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並將繼承生物轉型存入陣列中管理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33" name="Google Shape;733;p84"/>
          <p:cNvSpPr txBox="1"/>
          <p:nvPr/>
        </p:nvSpPr>
        <p:spPr>
          <a:xfrm>
            <a:off x="4071727" y="3146758"/>
            <a:ext cx="433965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*需為pointer陣列否則會</a:t>
            </a:r>
            <a:r>
              <a:rPr lang="en-US" sz="18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失去子類別特性</a:t>
            </a:r>
            <a:endParaRPr/>
          </a:p>
        </p:txBody>
      </p:sp>
      <p:pic>
        <p:nvPicPr>
          <p:cNvPr id="734" name="Google Shape;734;p8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04513" y="5081616"/>
            <a:ext cx="4134427" cy="847843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84"/>
          <p:cNvSpPr txBox="1"/>
          <p:nvPr/>
        </p:nvSpPr>
        <p:spPr>
          <a:xfrm>
            <a:off x="5431327" y="4665736"/>
            <a:ext cx="3416320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當呼叫陣列生物的update()時，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會各別呼叫不同生物的行為。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36" name="Google Shape;736;p84"/>
          <p:cNvSpPr txBox="1"/>
          <p:nvPr/>
        </p:nvSpPr>
        <p:spPr>
          <a:xfrm>
            <a:off x="5414006" y="5698469"/>
            <a:ext cx="3070071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額外呼叫子class特有的函式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5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輸出結果</a:t>
            </a:r>
            <a:endParaRPr/>
          </a:p>
        </p:txBody>
      </p:sp>
      <p:pic>
        <p:nvPicPr>
          <p:cNvPr id="742" name="Google Shape;742;p8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823797"/>
            <a:ext cx="6020640" cy="343900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8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744" name="Google Shape;744;p85"/>
          <p:cNvSpPr txBox="1"/>
          <p:nvPr/>
        </p:nvSpPr>
        <p:spPr>
          <a:xfrm>
            <a:off x="5553923" y="1752600"/>
            <a:ext cx="1685077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*Wolf基本偵測</a:t>
            </a:r>
            <a:endParaRPr sz="1800"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45" name="Google Shape;745;p85"/>
          <p:cNvSpPr txBox="1"/>
          <p:nvPr/>
        </p:nvSpPr>
        <p:spPr>
          <a:xfrm>
            <a:off x="5553923" y="2223969"/>
            <a:ext cx="1800493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*Ghost基本偵測</a:t>
            </a:r>
            <a:endParaRPr sz="1800"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46" name="Google Shape;746;p85"/>
          <p:cNvSpPr txBox="1"/>
          <p:nvPr/>
        </p:nvSpPr>
        <p:spPr>
          <a:xfrm>
            <a:off x="5573588" y="2676973"/>
            <a:ext cx="1685077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*Wolf額外偵測</a:t>
            </a:r>
            <a:endParaRPr sz="1800"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747" name="Google Shape;747;p85"/>
          <p:cNvCxnSpPr>
            <a:stCxn id="744" idx="1"/>
          </p:cNvCxnSpPr>
          <p:nvPr/>
        </p:nvCxnSpPr>
        <p:spPr>
          <a:xfrm flipH="1">
            <a:off x="2667023" y="1937266"/>
            <a:ext cx="28869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8" name="Google Shape;748;p85"/>
          <p:cNvCxnSpPr>
            <a:stCxn id="745" idx="1"/>
          </p:cNvCxnSpPr>
          <p:nvPr/>
        </p:nvCxnSpPr>
        <p:spPr>
          <a:xfrm rot="10800000">
            <a:off x="2667023" y="2341435"/>
            <a:ext cx="2886900" cy="6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9" name="Google Shape;749;p85"/>
          <p:cNvCxnSpPr>
            <a:stCxn id="746" idx="1"/>
          </p:cNvCxnSpPr>
          <p:nvPr/>
        </p:nvCxnSpPr>
        <p:spPr>
          <a:xfrm rot="10800000">
            <a:off x="4648088" y="2550539"/>
            <a:ext cx="925500" cy="311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6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755" name="Google Shape;755;p8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範例中的繼承方式是否為最佳的</a:t>
            </a:r>
            <a:r>
              <a:rPr lang="en-US" sz="2400"/>
              <a:t>?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要如何評估怎樣的繼承關係是有效率的</a:t>
            </a:r>
            <a:r>
              <a:rPr lang="en-US" sz="2400"/>
              <a:t>?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56" name="Google Shape;756;p8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7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762" name="Google Shape;762;p8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範例中的繼承方式是否為最佳的</a:t>
            </a:r>
            <a:r>
              <a:rPr lang="en-US" sz="2400"/>
              <a:t>?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移動生物只多了移動功能，有存在的必要</a:t>
            </a:r>
            <a:r>
              <a:rPr lang="en-US" sz="2000"/>
              <a:t>?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遊戲中的牆壁也有位置與符號，是否也需要為其創立子類別</a:t>
            </a:r>
            <a:r>
              <a:rPr lang="en-US" sz="2000"/>
              <a:t>?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機關觸發有分自動與手動兩類，在定義一層繼承關係是否更好</a:t>
            </a:r>
            <a:r>
              <a:rPr lang="en-US" sz="2000"/>
              <a:t>?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…</a:t>
            </a: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要如何評估怎樣的繼承關係是有效率的</a:t>
            </a:r>
            <a:r>
              <a:rPr lang="en-US" sz="2400"/>
              <a:t>?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程式延展性。</a:t>
            </a:r>
            <a:endParaRPr sz="220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行為相關性。</a:t>
            </a:r>
            <a:endParaRPr sz="220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/>
              <a:t>…</a:t>
            </a:r>
            <a:r>
              <a:rPr lang="en-US" sz="22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20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63" name="Google Shape;763;p8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pic>
        <p:nvPicPr>
          <p:cNvPr id="764" name="Google Shape;764;p87" descr="相關圖片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12954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87" descr="相關圖片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6828" y="1600200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87" descr="「lever icon」的圖片搜尋結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2165" y="2200220"/>
            <a:ext cx="704960" cy="70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2"/>
          <p:cNvSpPr txBox="1">
            <a:spLocks noGrp="1"/>
          </p:cNvSpPr>
          <p:nvPr>
            <p:ph type="title"/>
          </p:nvPr>
        </p:nvSpPr>
        <p:spPr>
          <a:xfrm>
            <a:off x="990600" y="8640"/>
            <a:ext cx="8131404" cy="105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 1</a:t>
            </a:r>
            <a:endParaRPr/>
          </a:p>
        </p:txBody>
      </p:sp>
      <p:sp>
        <p:nvSpPr>
          <p:cNvPr id="797" name="Google Shape;797;p9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Inheritance provides code reuse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Allows one class to "derive" from another, adding features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Derived class objects inherit members of base class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And may add members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Private member variables in base class cannot be accessed "by name" in derived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Private member functions are not inherited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9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 2</a:t>
            </a:r>
            <a:endParaRPr/>
          </a:p>
        </p:txBody>
      </p:sp>
      <p:sp>
        <p:nvSpPr>
          <p:cNvPr id="804" name="Google Shape;804;p9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redefine inherited member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 perform differently in derived class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Protected members in base class: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Can be accessed "by name" in derived class member functions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Overloaded assignment operator not inherited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But can be invoked from derived class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Constructors are not inherited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Are invoked from derived class’s constructor 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Why Inheritance?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5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Let’s see the following code snippets!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EC16E-5A8C-4E3A-8655-F59E23DD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Why Inheritance? - Dungeon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B150EC-B69E-4E00-B48B-7F1C4A2F93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CFE261-96C0-4BED-8A77-763F139D1C3F}"/>
              </a:ext>
            </a:extLst>
          </p:cNvPr>
          <p:cNvSpPr txBox="1"/>
          <p:nvPr/>
        </p:nvSpPr>
        <p:spPr>
          <a:xfrm>
            <a:off x="268224" y="1166843"/>
            <a:ext cx="276229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Hero 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'H';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sLevel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sMaxExp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sCurrentExp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Hero(){…}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(…){…}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(…){…}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290A82-76A3-4922-9BB1-CABF3EB07B0D}"/>
              </a:ext>
            </a:extLst>
          </p:cNvPr>
          <p:cNvSpPr/>
          <p:nvPr/>
        </p:nvSpPr>
        <p:spPr>
          <a:xfrm>
            <a:off x="3030519" y="1166843"/>
            <a:ext cx="3733800" cy="39703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Creature 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'C';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sAttRange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sAttPower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Creature(){…}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(…){…}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(…){…}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update(Hero&amp; h){…}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87EEDA-80AC-4153-AA66-7DBFE167AC60}"/>
              </a:ext>
            </a:extLst>
          </p:cNvPr>
          <p:cNvSpPr/>
          <p:nvPr/>
        </p:nvSpPr>
        <p:spPr>
          <a:xfrm>
            <a:off x="6059424" y="1166843"/>
            <a:ext cx="3810000" cy="39703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Trigger 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'T';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sExpAmount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bool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touchTrigger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=false;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Trigger(){…}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(…){…}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(…){…}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update(Hero&amp; h){…}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04008D-020D-49A1-A1CB-6EE1CEFDEBF3}"/>
              </a:ext>
            </a:extLst>
          </p:cNvPr>
          <p:cNvSpPr/>
          <p:nvPr/>
        </p:nvSpPr>
        <p:spPr>
          <a:xfrm>
            <a:off x="767199" y="1592667"/>
            <a:ext cx="7695483" cy="487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DAF4EB-6908-4BB8-96CA-A63A97A078FE}"/>
              </a:ext>
            </a:extLst>
          </p:cNvPr>
          <p:cNvSpPr/>
          <p:nvPr/>
        </p:nvSpPr>
        <p:spPr>
          <a:xfrm>
            <a:off x="767199" y="3547589"/>
            <a:ext cx="7973389" cy="8899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9BB0E4-B35D-4555-90C2-4257AF0B035C}"/>
              </a:ext>
            </a:extLst>
          </p:cNvPr>
          <p:cNvSpPr/>
          <p:nvPr/>
        </p:nvSpPr>
        <p:spPr>
          <a:xfrm>
            <a:off x="3527119" y="4605900"/>
            <a:ext cx="5500520" cy="2620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5829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144C5-392F-431A-85A2-40446F2D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65" y="76200"/>
            <a:ext cx="7992035" cy="762000"/>
          </a:xfrm>
        </p:spPr>
        <p:txBody>
          <a:bodyPr/>
          <a:lstStyle/>
          <a:p>
            <a:r>
              <a:rPr lang="en-US" altLang="zh-TW" dirty="0"/>
              <a:t>Common Elements in All Three Classes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E2432C-5FDE-4E75-BF73-B000A0EC7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Common data members: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sIcon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'T';</a:t>
            </a:r>
          </a:p>
          <a:p>
            <a:r>
              <a:rPr lang="en-US" altLang="zh-TW" sz="2400" dirty="0"/>
              <a:t>Common functions: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getIcon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(…){…}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setIcon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(…){…}</a:t>
            </a:r>
          </a:p>
          <a:p>
            <a:r>
              <a:rPr lang="en-US" altLang="zh-TW" sz="2400" dirty="0"/>
              <a:t>Common functions but work differently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update(Hero&amp; h) {…}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409389-6305-4050-98D6-35EF4F4DC9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7631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387080" cy="4953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HourlyEmployee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HourlyEmployee( 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HourlyEmployee(const string&amp;  theName, const string&amp;  theSsn,  </a:t>
            </a:r>
            <a:br>
              <a:rPr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			 double theWageRate, double theHours);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string getName( ) const;   void setName(const string&amp; newName);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string getSsn( ) const;    void setSsn(const string&amp; newSsn);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double getNetPay( ) const; void setNetPay(double newNetPay);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double getRate( ) const;   void setRate(double newWageRate);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double getHours( ) const;  void setHours(double hoursWorked);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void printCheck( ) 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private: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	 string name;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string ssn;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	 double wageRate;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double hours;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	 double netPay;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1066800" y="9426"/>
            <a:ext cx="8077200" cy="105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endParaRPr/>
          </a:p>
        </p:txBody>
      </p:sp>
      <p:sp>
        <p:nvSpPr>
          <p:cNvPr id="172" name="Google Shape;172;p10"/>
          <p:cNvSpPr/>
          <p:nvPr/>
        </p:nvSpPr>
        <p:spPr>
          <a:xfrm>
            <a:off x="1125075" y="4482599"/>
            <a:ext cx="2362200" cy="4779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1125075" y="2736599"/>
            <a:ext cx="7333200" cy="4779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1125075" y="3966947"/>
            <a:ext cx="2362200" cy="2673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380999" y="1219200"/>
            <a:ext cx="8731993" cy="5256584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void HourlyEmployee::printCheck( )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setNetPay(hours * wageRate);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"\n________________________________________________\n";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"Pay to the order of " &lt;&lt; getName( ) &lt;&lt; endl;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"The sum of " &lt;&lt; getNetPay( ) &lt;&lt; " Dollars\n";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"________________________________________________\n";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"Check Stub: NOT NEGOTIABLE\n";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"Employee Number: " &lt;&lt; getSsn( ) &lt;&lt; endl;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"Hourly Employee. \nHours worked: " &lt;&lt; hours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&lt;&lt; " Rate: " &lt;&lt; wageRate &lt;&lt; " Pay: " &lt;&lt; getNetPay( ) &lt;&lt; endl;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cout &lt;&lt; "_________________________________________________\n";</a:t>
            </a:r>
            <a:endParaRPr/>
          </a:p>
          <a:p>
            <a:pPr marL="514350" lvl="0" indent="-5143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AutoNum type="arabicParenR"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1066800" y="9426"/>
            <a:ext cx="8077200" cy="105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HourlyEmployee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3479</Words>
  <Application>Microsoft Office PowerPoint</Application>
  <PresentationFormat>如螢幕大小 (4:3)</PresentationFormat>
  <Paragraphs>581</Paragraphs>
  <Slides>49</Slides>
  <Notes>46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Wingdings</vt:lpstr>
      <vt:lpstr>新細明體</vt:lpstr>
      <vt:lpstr>Courier New</vt:lpstr>
      <vt:lpstr>Arial</vt:lpstr>
      <vt:lpstr>Calibri</vt:lpstr>
      <vt:lpstr>Arial Narrow</vt:lpstr>
      <vt:lpstr>DFKai-SB</vt:lpstr>
      <vt:lpstr>Times New Roman</vt:lpstr>
      <vt:lpstr>佈景主題1</vt:lpstr>
      <vt:lpstr>PowerPoint 簡報</vt:lpstr>
      <vt:lpstr>想一想</vt:lpstr>
      <vt:lpstr>想一想</vt:lpstr>
      <vt:lpstr>Learning Objectives</vt:lpstr>
      <vt:lpstr>Why Inheritance?</vt:lpstr>
      <vt:lpstr>Why Inheritance? - Dungeon</vt:lpstr>
      <vt:lpstr>Common Elements in All Three Classes</vt:lpstr>
      <vt:lpstr>HourlyEmployee</vt:lpstr>
      <vt:lpstr>HourlyEmployee</vt:lpstr>
      <vt:lpstr>SalariedEmployee</vt:lpstr>
      <vt:lpstr>SalariedEmployee</vt:lpstr>
      <vt:lpstr>Common Elements in All Three Classes</vt:lpstr>
      <vt:lpstr>Introduction to Inheritance</vt:lpstr>
      <vt:lpstr>Common Components into Employee</vt:lpstr>
      <vt:lpstr>Difference into Its Own</vt:lpstr>
      <vt:lpstr>Difference into Its Own</vt:lpstr>
      <vt:lpstr>Usage Example</vt:lpstr>
      <vt:lpstr>Base and Derived Classes</vt:lpstr>
      <vt:lpstr>Deriving from Employee Class</vt:lpstr>
      <vt:lpstr>HourlyEmployee Class</vt:lpstr>
      <vt:lpstr>HourlyEmployee Class</vt:lpstr>
      <vt:lpstr>Inheritance Terminology</vt:lpstr>
      <vt:lpstr>Constructors in Derived Classes</vt:lpstr>
      <vt:lpstr>Constructor: No Base Class Call</vt:lpstr>
      <vt:lpstr>Pitfall: Base’s Private Data and Functions</vt:lpstr>
      <vt:lpstr>The protected: Qualifier</vt:lpstr>
      <vt:lpstr>Redefinition of Member Functions</vt:lpstr>
      <vt:lpstr>“Redefine” Example</vt:lpstr>
      <vt:lpstr>Accessing Redefined Base Function</vt:lpstr>
      <vt:lpstr>Functions Not Inherited</vt:lpstr>
      <vt:lpstr>Example</vt:lpstr>
      <vt:lpstr>Example</vt:lpstr>
      <vt:lpstr>Destructors in Derived Classes</vt:lpstr>
      <vt:lpstr>"Is a" vs. "Has a" Relationships</vt:lpstr>
      <vt:lpstr>Protected and Private Inheritance</vt:lpstr>
      <vt:lpstr>Multiple Inheritance (1 of 2)</vt:lpstr>
      <vt:lpstr>Multiple Inheritance (2 of 2)</vt:lpstr>
      <vt:lpstr>Multiple Inheritance Example</vt:lpstr>
      <vt:lpstr>PowerPoint 簡報</vt:lpstr>
      <vt:lpstr>繼承範例</vt:lpstr>
      <vt:lpstr>敵對生物</vt:lpstr>
      <vt:lpstr>PowerPoint 簡報</vt:lpstr>
      <vt:lpstr>敵對生物</vt:lpstr>
      <vt:lpstr>敵對生物管理</vt:lpstr>
      <vt:lpstr>輸出結果</vt:lpstr>
      <vt:lpstr>想一想</vt:lpstr>
      <vt:lpstr>想一想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creator>Kenrick</dc:creator>
  <cp:lastModifiedBy>tbcey74123</cp:lastModifiedBy>
  <cp:revision>15</cp:revision>
  <dcterms:created xsi:type="dcterms:W3CDTF">2006-08-16T00:00:00Z</dcterms:created>
  <dcterms:modified xsi:type="dcterms:W3CDTF">2023-04-08T13:03:05Z</dcterms:modified>
</cp:coreProperties>
</file>