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5" r:id="rId10"/>
    <p:sldId id="324" r:id="rId11"/>
    <p:sldId id="326" r:id="rId12"/>
    <p:sldId id="268" r:id="rId13"/>
    <p:sldId id="270" r:id="rId14"/>
    <p:sldId id="272" r:id="rId15"/>
    <p:sldId id="327" r:id="rId16"/>
    <p:sldId id="275" r:id="rId17"/>
    <p:sldId id="328" r:id="rId18"/>
    <p:sldId id="32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7" r:id="rId30"/>
    <p:sldId id="299" r:id="rId31"/>
    <p:sldId id="300" r:id="rId32"/>
    <p:sldId id="303" r:id="rId33"/>
    <p:sldId id="304" r:id="rId34"/>
    <p:sldId id="330" r:id="rId35"/>
    <p:sldId id="305" r:id="rId36"/>
    <p:sldId id="331" r:id="rId37"/>
    <p:sldId id="306" r:id="rId38"/>
    <p:sldId id="332" r:id="rId39"/>
    <p:sldId id="333" r:id="rId40"/>
    <p:sldId id="334" r:id="rId41"/>
    <p:sldId id="335" r:id="rId42"/>
    <p:sldId id="336" r:id="rId43"/>
    <p:sldId id="311" r:id="rId44"/>
    <p:sldId id="313" r:id="rId45"/>
    <p:sldId id="314" r:id="rId46"/>
    <p:sldId id="316" r:id="rId47"/>
    <p:sldId id="315" r:id="rId48"/>
    <p:sldId id="319" r:id="rId49"/>
    <p:sldId id="320" r:id="rId50"/>
    <p:sldId id="321" r:id="rId51"/>
    <p:sldId id="322" r:id="rId52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54"/>
    </p:embeddedFon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Tahoma" panose="020B0604030504040204" pitchFamily="3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jUHosUt4c8Q73mltQms4j5KT8FA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A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58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75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324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66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511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2" name="Google Shape;51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7" name="Google Shape;53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2" name="Google Shape;5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6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413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089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2" name="Google Shape;5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01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2" name="Google Shape;5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477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2" name="Google Shape;5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854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2" name="Google Shape;5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725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2" name="Google Shape;65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9" name="Google Shape;69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8d3c892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8d3c892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128d3c8923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6" name="Google Shape;71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4" name="Google Shape;72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8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8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8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9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9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7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0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0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0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0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0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7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2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4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5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7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7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7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7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7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8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8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8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1">
            <a:extLst>
              <a:ext uri="{FF2B5EF4-FFF2-40B4-BE49-F238E27FC236}">
                <a16:creationId xmlns:a16="http://schemas.microsoft.com/office/drawing/2014/main" id="{FB750F7A-85F7-4EFA-B2CB-05DB649F36CF}"/>
              </a:ext>
            </a:extLst>
          </p:cNvPr>
          <p:cNvSpPr txBox="1">
            <a:spLocks/>
          </p:cNvSpPr>
          <p:nvPr/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dirty="0"/>
              <a:t>Chapter 14</a:t>
            </a:r>
          </a:p>
        </p:txBody>
      </p:sp>
      <p:sp>
        <p:nvSpPr>
          <p:cNvPr id="10" name="Google Shape;103;p1">
            <a:extLst>
              <a:ext uri="{FF2B5EF4-FFF2-40B4-BE49-F238E27FC236}">
                <a16:creationId xmlns:a16="http://schemas.microsoft.com/office/drawing/2014/main" id="{44C15833-4644-4E77-B0C3-374363D04769}"/>
              </a:ext>
            </a:extLst>
          </p:cNvPr>
          <p:cNvSpPr txBox="1">
            <a:spLocks/>
          </p:cNvSpPr>
          <p:nvPr/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>
              <a:spcBef>
                <a:spcPts val="0"/>
              </a:spcBef>
              <a:buSzPct val="100000"/>
            </a:pPr>
            <a:r>
              <a:rPr lang="en-US" altLang="zh-TW" dirty="0"/>
              <a:t>Polymorphism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5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urier New"/>
              </a:rPr>
              <a:t>Shape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 Example (3 of 4)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Suppose we have a function called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reDraw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, which re-draws all existing shapes.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Easy to implement when we only have few instances.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How to deal with the complicated case?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vector&lt;Rectangle*&gt; rectangles;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vector&lt;Circle*&gt; circles;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vector&lt;Triangle*&gt; triangles;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call draw() for each instances in the vector?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56417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5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urier New"/>
              </a:rPr>
              <a:t>Shape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 Example (4 of 4)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In the case, we’d like to treat all figures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2400" dirty="0"/>
              <a:t>!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vector&lt;Shape*&gt; shapes;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000" dirty="0"/>
              <a:t>So for each instance, which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sz="2000" dirty="0"/>
              <a:t> is called?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Now we add a new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derived</a:t>
            </a:r>
            <a:r>
              <a:rPr lang="en-US" sz="2400" dirty="0"/>
              <a:t>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2400" dirty="0"/>
              <a:t> to the system.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000" dirty="0"/>
              <a:t>Can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reDraw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take care of the new class? i.e., can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Star::draw()</a:t>
            </a:r>
            <a:r>
              <a:rPr lang="en-US" sz="2000" dirty="0"/>
              <a:t> be successfully invoked?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The above requirements can be achieved using virtual functions.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000" dirty="0"/>
              <a:t>Even if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Star::draw()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not even existed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reDraw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function was implemented!!</a:t>
            </a: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73068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Virtual Functions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The actually invoked function is decided in the run-time phase.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200" dirty="0"/>
              <a:t>Hence could be "used" before it’s "defined"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Tells compiler: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</a:rPr>
              <a:t>Don’t know how </a:t>
            </a:r>
            <a:r>
              <a:rPr lang="en-US" sz="2000" dirty="0"/>
              <a:t>function is </a:t>
            </a:r>
            <a:r>
              <a:rPr lang="en-US" sz="2000" dirty="0">
                <a:solidFill>
                  <a:srgbClr val="FF0000"/>
                </a:solidFill>
              </a:rPr>
              <a:t>implemented</a:t>
            </a:r>
            <a:r>
              <a:rPr lang="en-US" sz="2000" dirty="0"/>
              <a:t>"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"Wait </a:t>
            </a:r>
            <a:r>
              <a:rPr lang="en-US" sz="2000" dirty="0">
                <a:solidFill>
                  <a:srgbClr val="FF0000"/>
                </a:solidFill>
              </a:rPr>
              <a:t>until used </a:t>
            </a:r>
            <a:r>
              <a:rPr lang="en-US" sz="2000" dirty="0"/>
              <a:t>in program" 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"Then get implementation </a:t>
            </a:r>
            <a:r>
              <a:rPr lang="en-US" sz="2000" dirty="0">
                <a:solidFill>
                  <a:srgbClr val="FF0000"/>
                </a:solidFill>
              </a:rPr>
              <a:t>from object instance</a:t>
            </a:r>
            <a:r>
              <a:rPr lang="en-US" sz="2000" dirty="0"/>
              <a:t>"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Called late(or dynamic) binding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Virtual functions </a:t>
            </a:r>
            <a:r>
              <a:rPr lang="en-US" sz="2000" dirty="0">
                <a:solidFill>
                  <a:srgbClr val="FF0000"/>
                </a:solidFill>
              </a:rPr>
              <a:t>implement late binding</a:t>
            </a:r>
            <a:endParaRPr dirty="0"/>
          </a:p>
          <a:p>
            <a:pPr marL="742950" lvl="1" indent="-158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384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Another Example: Auto Parts</a:t>
            </a: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Record-keeping program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for automotive parts store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Track sales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know all sales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yet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9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only regular retail sales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Later: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Discount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sales, mail-order, etc.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Depend </a:t>
            </a:r>
            <a:r>
              <a:rPr lang="en-US" sz="17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other factors besides 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just price, tax</a:t>
            </a:r>
            <a:endParaRPr sz="23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Program must: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Compute </a:t>
            </a:r>
            <a:r>
              <a:rPr lang="en-US" sz="1900" dirty="0">
                <a:solidFill>
                  <a:srgbClr val="FF0000"/>
                </a:solidFill>
              </a:rPr>
              <a:t>daily</a:t>
            </a:r>
            <a:r>
              <a:rPr lang="en-US" sz="1900" dirty="0"/>
              <a:t> gross sales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Calculate </a:t>
            </a:r>
            <a:r>
              <a:rPr lang="en-US" sz="1900" dirty="0">
                <a:solidFill>
                  <a:srgbClr val="FF0000"/>
                </a:solidFill>
              </a:rPr>
              <a:t>largest/smallest </a:t>
            </a:r>
            <a:r>
              <a:rPr lang="en-US" sz="1900" dirty="0"/>
              <a:t>sales of day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Perhaps average sale for day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All come from individual </a:t>
            </a:r>
            <a:r>
              <a:rPr lang="en-US" sz="2300" dirty="0">
                <a:solidFill>
                  <a:srgbClr val="FF0000"/>
                </a:solidFill>
              </a:rPr>
              <a:t>bills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But many functions </a:t>
            </a:r>
            <a:r>
              <a:rPr lang="en-US" sz="1900" dirty="0">
                <a:solidFill>
                  <a:srgbClr val="FF0000"/>
                </a:solidFill>
              </a:rPr>
              <a:t>for computing bills will be added "later"!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When different types of sales added!</a:t>
            </a:r>
            <a:endParaRPr sz="23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So function for "</a:t>
            </a:r>
            <a:r>
              <a:rPr lang="en-US" sz="2300" dirty="0">
                <a:solidFill>
                  <a:srgbClr val="FF0000"/>
                </a:solidFill>
              </a:rPr>
              <a:t>computing a bill</a:t>
            </a:r>
            <a:r>
              <a:rPr lang="en-US" sz="2300" dirty="0"/>
              <a:t>" will be virtual!</a:t>
            </a:r>
            <a:endParaRPr sz="27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7799" y="1720461"/>
            <a:ext cx="3560001" cy="1022739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327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Sale</a:t>
            </a: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</a:t>
            </a:r>
            <a:r>
              <a:rPr lang="en-US" altLang="zh-TW" dirty="0"/>
              <a:t>Class (1 of 2)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class Sale { </a:t>
            </a:r>
            <a:r>
              <a:rPr lang="en-US" sz="17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for each part (item)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Sale();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Sale(double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thePrice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getPrice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() const;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7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7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() const;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double savings(const Sale&amp; other) const;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double price;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double Sale::savings(const Sale&amp; </a:t>
            </a:r>
            <a:r>
              <a:rPr lang="en-US" sz="17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 const {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r>
              <a:rPr lang="en-US" sz="17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() – </a:t>
            </a:r>
            <a:r>
              <a:rPr lang="en-US" sz="1700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-US" sz="17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.bill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bool operator &lt; (const Sale&amp; first, const Sale&amp; second){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first.</a:t>
            </a:r>
            <a:r>
              <a:rPr lang="en-US" sz="17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() &lt;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second.</a:t>
            </a:r>
            <a:r>
              <a:rPr lang="en-US" sz="17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 dirty="0"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327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Sale</a:t>
            </a: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</a:t>
            </a:r>
            <a:r>
              <a:rPr lang="en-US" altLang="zh-TW" dirty="0"/>
              <a:t>Class (2 of 2)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altLang="zh-TW" sz="2400" dirty="0"/>
              <a:t>Represents </a:t>
            </a:r>
            <a:r>
              <a:rPr lang="en-US" altLang="zh-TW" sz="2400" dirty="0">
                <a:solidFill>
                  <a:srgbClr val="FF0000"/>
                </a:solidFill>
              </a:rPr>
              <a:t>basic sales</a:t>
            </a:r>
            <a:r>
              <a:rPr lang="en-US" altLang="zh-TW" sz="2400" dirty="0"/>
              <a:t> with no added discounts or charges.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altLang="zh-TW" sz="2400" dirty="0"/>
              <a:t>Notice the reserved word "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zh-TW" sz="2400" dirty="0"/>
              <a:t>" in declaration of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bill()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Sale::savings()</a:t>
            </a:r>
            <a:r>
              <a:rPr lang="en-US" altLang="zh-TW" sz="2000" dirty="0"/>
              <a:t> and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Sale::operator&lt;()</a:t>
            </a:r>
            <a:r>
              <a:rPr lang="en-US" altLang="zh-TW" sz="2000" dirty="0"/>
              <a:t> both make use of it!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000" dirty="0"/>
              <a:t>Impact: </a:t>
            </a:r>
          </a:p>
          <a:p>
            <a:pPr marL="1257300" lvl="2">
              <a:spcBef>
                <a:spcPts val="0"/>
              </a:spcBef>
              <a:buSzPts val="2400"/>
            </a:pPr>
            <a:r>
              <a:rPr lang="en-US" altLang="zh-TW" sz="1800" dirty="0"/>
              <a:t>Later, derived classes of Sale can define </a:t>
            </a:r>
            <a:r>
              <a:rPr lang="en-US" altLang="zh-TW" sz="1800" dirty="0">
                <a:solidFill>
                  <a:srgbClr val="FF0000"/>
                </a:solidFill>
              </a:rPr>
              <a:t>THEIR</a:t>
            </a:r>
            <a:r>
              <a:rPr lang="en-US" altLang="zh-TW" sz="1800" dirty="0"/>
              <a:t>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bill()</a:t>
            </a:r>
          </a:p>
          <a:p>
            <a:pPr marL="1257300" lvl="2">
              <a:spcBef>
                <a:spcPts val="0"/>
              </a:spcBef>
              <a:buSzPts val="2400"/>
            </a:pPr>
            <a:r>
              <a:rPr lang="en-US" altLang="zh-TW" sz="1800" dirty="0"/>
              <a:t>Other member functions of Sale will use </a:t>
            </a:r>
            <a:r>
              <a:rPr lang="en-US" altLang="zh-TW" sz="1800" dirty="0">
                <a:solidFill>
                  <a:srgbClr val="FF0000"/>
                </a:solidFill>
              </a:rPr>
              <a:t>the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based on the </a:t>
            </a:r>
            <a:r>
              <a:rPr lang="en-US" altLang="zh-TW" sz="1800" dirty="0">
                <a:solidFill>
                  <a:srgbClr val="FF0000"/>
                </a:solidFill>
              </a:rPr>
              <a:t>derived class</a:t>
            </a:r>
            <a:r>
              <a:rPr lang="en-US" altLang="zh-TW" sz="1800" dirty="0"/>
              <a:t>!</a:t>
            </a:r>
          </a:p>
          <a:p>
            <a:pPr marL="1257300" lvl="2">
              <a:spcBef>
                <a:spcPts val="0"/>
              </a:spcBef>
              <a:buSzPts val="2400"/>
            </a:pPr>
            <a:r>
              <a:rPr lang="en-US" altLang="zh-TW" sz="1800" dirty="0"/>
              <a:t>They won’t automatically use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altLang="zh-TW" sz="1800" dirty="0"/>
              <a:t> version!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700" dirty="0"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647640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182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 dirty="0" err="1">
                <a:latin typeface="Courier New"/>
                <a:ea typeface="Courier New"/>
                <a:cs typeface="Courier New"/>
                <a:sym typeface="Courier New"/>
              </a:rPr>
              <a:t>DiscountSale</a:t>
            </a:r>
            <a:r>
              <a:rPr lang="en-US" sz="36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Class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DiscountSale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public Sale {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DiscountSale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DiscountSale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thePrice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, double the Discount);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getDiscount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() const;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void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setDiscount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newDiscount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() const </a:t>
            </a:r>
            <a:r>
              <a:rPr lang="en-US" sz="1600" b="1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omit “virtual”</a:t>
            </a:r>
            <a:b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double savings(const Sale&amp; other) const;</a:t>
            </a:r>
            <a:br>
              <a:rPr lang="en-US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double discount;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DiscountSale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() const {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double fraction = discount/100;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	return (1 – fraction) *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getPrice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 dirty="0"/>
          </a:p>
          <a:p>
            <a:pPr marL="342900" lvl="0" indent="-330200">
              <a:spcBef>
                <a:spcPts val="0"/>
              </a:spcBef>
              <a:buSzPts val="2200"/>
            </a:pPr>
            <a:r>
              <a:rPr lang="en-US" sz="2000" dirty="0"/>
              <a:t>Represents sales </a:t>
            </a:r>
            <a:r>
              <a:rPr lang="en-US" sz="2000" dirty="0">
                <a:solidFill>
                  <a:srgbClr val="FF0000"/>
                </a:solidFill>
              </a:rPr>
              <a:t>with additional discounts</a:t>
            </a:r>
            <a:r>
              <a:rPr lang="en-US" sz="2000" dirty="0"/>
              <a:t>.</a:t>
            </a:r>
          </a:p>
          <a:p>
            <a:pPr marL="342900" lvl="0" indent="-330200">
              <a:spcBef>
                <a:spcPts val="0"/>
              </a:spcBef>
              <a:buSzPts val="2200"/>
            </a:pPr>
            <a:r>
              <a:rPr lang="en-US" sz="2000" dirty="0"/>
              <a:t>virtual specifier in the function declaration of derived class can be omitted</a:t>
            </a:r>
          </a:p>
          <a:p>
            <a:pPr lvl="1"/>
            <a:r>
              <a:rPr lang="en-US" altLang="zh-TW" sz="1600" dirty="0">
                <a:ln w="0"/>
                <a:cs typeface="Times New Roman" panose="02020603050405020304" pitchFamily="18" charset="0"/>
              </a:rPr>
              <a:t>Automatically marked as </a:t>
            </a:r>
            <a:r>
              <a:rPr lang="en-US" altLang="zh-TW" sz="16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zh-TW" sz="1600" dirty="0">
                <a:ln w="0"/>
                <a:cs typeface="Times New Roman" panose="02020603050405020304" pitchFamily="18" charset="0"/>
              </a:rPr>
              <a:t>!</a:t>
            </a:r>
            <a:r>
              <a:rPr lang="en-US" altLang="zh-TW" sz="1600" dirty="0">
                <a:ln w="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ln w="0"/>
                <a:solidFill>
                  <a:srgbClr val="FF0000"/>
                </a:solidFill>
                <a:cs typeface="Times New Roman" panose="02020603050405020304" pitchFamily="18" charset="0"/>
              </a:rPr>
              <a:t>But typically included anyway, for readability</a:t>
            </a:r>
          </a:p>
          <a:p>
            <a:pPr marL="800100" lvl="1" indent="-330200">
              <a:spcBef>
                <a:spcPts val="0"/>
              </a:spcBef>
              <a:buSzPts val="2200"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182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The Power of Polymorphism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3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DiscountSale</a:t>
            </a:r>
            <a:r>
              <a:rPr lang="en-US" altLang="zh-TW" sz="23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::bill()</a:t>
            </a:r>
            <a:r>
              <a:rPr lang="en-US" altLang="zh-TW" sz="23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is differently than </a:t>
            </a:r>
            <a:r>
              <a:rPr lang="en-US" altLang="zh-TW" sz="23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Sale::bill()</a:t>
            </a: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Member </a:t>
            </a:r>
            <a: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savings()</a:t>
            </a: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and </a:t>
            </a:r>
            <a: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operator&lt;</a:t>
            </a:r>
          </a:p>
          <a:p>
            <a:pPr marL="1257300" lvl="2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will use </a:t>
            </a:r>
            <a:r>
              <a:rPr lang="en-US" altLang="zh-TW" sz="19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bill()</a:t>
            </a: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for all </a:t>
            </a:r>
            <a:r>
              <a:rPr lang="en-US" altLang="zh-TW" sz="19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DiscountSale</a:t>
            </a: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objects!</a:t>
            </a:r>
          </a:p>
          <a:p>
            <a:pPr marL="1257300" lvl="2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Instead of "default" </a:t>
            </a:r>
            <a:r>
              <a:rPr lang="en-US" altLang="zh-TW" sz="19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Sale::bill()</a:t>
            </a: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!</a:t>
            </a: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Sale::savings()</a:t>
            </a: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and </a:t>
            </a:r>
            <a: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Sale::operator&lt;()</a:t>
            </a: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can even be compiled before having ideas of </a:t>
            </a:r>
            <a:r>
              <a:rPr lang="en-US" altLang="zh-TW" sz="2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DiscountSale</a:t>
            </a:r>
            <a:endParaRPr lang="en-US" altLang="zh-TW" sz="2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Yet in a call like:</a:t>
            </a:r>
            <a:b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</a:br>
            <a:r>
              <a:rPr lang="en-US" altLang="zh-TW" sz="2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DiscountSale</a:t>
            </a:r>
            <a: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d1, d2;</a:t>
            </a:r>
            <a:b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</a:br>
            <a:r>
              <a:rPr lang="en-US" altLang="zh-TW" sz="2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d1.savings(d2);</a:t>
            </a:r>
          </a:p>
          <a:p>
            <a:pPr marL="1257300" lvl="2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Call in </a:t>
            </a:r>
            <a:r>
              <a:rPr lang="en-US" altLang="zh-TW" sz="19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savings()</a:t>
            </a: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to function </a:t>
            </a:r>
            <a:r>
              <a:rPr lang="en-US" altLang="zh-TW" sz="19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bill()</a:t>
            </a: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knows to use the definition of </a:t>
            </a:r>
            <a:r>
              <a:rPr lang="en-US" altLang="zh-TW" sz="19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bill()</a:t>
            </a:r>
            <a:r>
              <a:rPr lang="en-US" altLang="zh-TW" sz="19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from </a:t>
            </a:r>
            <a:r>
              <a:rPr lang="en-US" altLang="zh-TW" sz="19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DiscountSale</a:t>
            </a:r>
            <a:endParaRPr lang="en-US" altLang="zh-TW" sz="19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3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Very important and powerful principle in C++!</a:t>
            </a:r>
          </a:p>
          <a:p>
            <a:pPr marL="342900" lvl="0" indent="-336550">
              <a:spcBef>
                <a:spcPts val="0"/>
              </a:spcBef>
              <a:buSzPts val="2300"/>
            </a:pPr>
            <a:r>
              <a:rPr lang="en-US" altLang="zh-TW" sz="2300" dirty="0"/>
              <a:t>It involves</a:t>
            </a:r>
            <a:r>
              <a:rPr lang="en-US" altLang="zh-TW" sz="2300" dirty="0">
                <a:solidFill>
                  <a:srgbClr val="FF0000"/>
                </a:solidFill>
              </a:rPr>
              <a:t> late binding </a:t>
            </a:r>
            <a:r>
              <a:rPr lang="en-US" altLang="zh-TW" sz="2300" dirty="0"/>
              <a:t>by using </a:t>
            </a:r>
            <a:r>
              <a:rPr lang="en-US" altLang="zh-TW" sz="2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altLang="zh-TW" sz="2300" dirty="0"/>
              <a:t> functions.</a:t>
            </a:r>
            <a:endParaRPr lang="en-US" altLang="zh-TW" sz="2700" dirty="0"/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altLang="zh-TW" sz="1900" dirty="0"/>
              <a:t>Tells compiler to </a:t>
            </a:r>
            <a:r>
              <a:rPr lang="en-US" altLang="zh-TW" sz="1900" dirty="0">
                <a:solidFill>
                  <a:srgbClr val="FF0000"/>
                </a:solidFill>
              </a:rPr>
              <a:t>"wait" until the function is used </a:t>
            </a:r>
            <a:r>
              <a:rPr lang="en-US" altLang="zh-TW" sz="1900" dirty="0"/>
              <a:t>in the program</a:t>
            </a:r>
            <a:endParaRPr lang="en-US" altLang="zh-TW" sz="2500" dirty="0"/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altLang="zh-TW" sz="1900" dirty="0">
                <a:solidFill>
                  <a:schemeClr val="tx1"/>
                </a:solidFill>
              </a:rPr>
              <a:t>Decide which definition to use based on </a:t>
            </a:r>
            <a:r>
              <a:rPr lang="en-US" altLang="zh-TW" sz="1900" dirty="0">
                <a:solidFill>
                  <a:srgbClr val="FF0000"/>
                </a:solidFill>
              </a:rPr>
              <a:t>calling object</a:t>
            </a:r>
            <a:endParaRPr lang="en-US" altLang="zh-TW" sz="2500" dirty="0"/>
          </a:p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endParaRPr lang="en-US" altLang="zh-TW" sz="2300" dirty="0">
              <a:solidFill>
                <a:srgbClr val="FF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</p:txBody>
      </p:sp>
      <p:sp>
        <p:nvSpPr>
          <p:cNvPr id="268" name="Google Shape;268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19837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182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Overriding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3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 order to separate two different derived mechanics, we have</a:t>
            </a: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Redefinition of virtual functions: </a:t>
            </a:r>
            <a:r>
              <a:rPr lang="en-US" altLang="zh-TW" sz="21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override</a:t>
            </a: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Redefinition of non-virtual functions: </a:t>
            </a:r>
            <a:r>
              <a:rPr lang="en-US" altLang="zh-TW" sz="21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redefine</a:t>
            </a:r>
          </a:p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3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One major disadvantage: </a:t>
            </a:r>
            <a:r>
              <a:rPr lang="en-US" altLang="zh-TW" sz="23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overhead</a:t>
            </a:r>
            <a:r>
              <a:rPr lang="en-US" altLang="zh-TW" sz="23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!</a:t>
            </a: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Uses more storage</a:t>
            </a:r>
          </a:p>
          <a:p>
            <a:pPr marL="800100" lvl="1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Late binding is "on the fly", so programs run slower</a:t>
            </a:r>
          </a:p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r>
              <a:rPr lang="en-US" altLang="zh-TW" sz="23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So if virtual functions are not needed, they should not be used</a:t>
            </a:r>
          </a:p>
          <a:p>
            <a:pPr marL="342900" lvl="0" indent="-336550">
              <a:spcBef>
                <a:spcPts val="0"/>
              </a:spcBef>
              <a:buSzPts val="2300"/>
              <a:buFont typeface="Courier New"/>
              <a:buChar char="•"/>
            </a:pPr>
            <a:endParaRPr lang="en-US" altLang="zh-TW" sz="2300" dirty="0" err="1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68" name="Google Shape;268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90890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繼承範例：上週</a:t>
            </a: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178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地城中有許多物件在活動，並擁有類似的性質。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位置、表示符號</a:t>
            </a: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將具重複性質的物件相互繼承，可產生繼承樹關係。</a:t>
            </a:r>
            <a:endParaRPr sz="24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4114800" y="2514600"/>
            <a:ext cx="1333500" cy="68265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基本物件</a:t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5715000" y="2527169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位置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5714999" y="2920738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符號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43" name="Google Shape;343;p30"/>
          <p:cNvCxnSpPr>
            <a:stCxn id="340" idx="3"/>
          </p:cNvCxnSpPr>
          <p:nvPr/>
        </p:nvCxnSpPr>
        <p:spPr>
          <a:xfrm rot="-5400000" flipH="1">
            <a:off x="5422818" y="2470658"/>
            <a:ext cx="450000" cy="1903200"/>
          </a:xfrm>
          <a:prstGeom prst="bentConnector2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0"/>
          <p:cNvCxnSpPr>
            <a:stCxn id="340" idx="3"/>
          </p:cNvCxnSpPr>
          <p:nvPr/>
        </p:nvCxnSpPr>
        <p:spPr>
          <a:xfrm rot="5400000">
            <a:off x="3739218" y="2690258"/>
            <a:ext cx="450000" cy="1464000"/>
          </a:xfrm>
          <a:prstGeom prst="bentConnector2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45" name="Google Shape;345;p30" descr="相關圖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647" y="3172906"/>
            <a:ext cx="9715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2444706" y="281079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主角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47" name="Google Shape;347;p30" descr="「enemy icon」的圖片搜尋結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2271" y="3844958"/>
            <a:ext cx="1069942" cy="106994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0"/>
          <p:cNvSpPr txBox="1"/>
          <p:nvPr/>
        </p:nvSpPr>
        <p:spPr>
          <a:xfrm>
            <a:off x="5943600" y="5418014"/>
            <a:ext cx="1155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49" name="Google Shape;34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6356" y="5322132"/>
            <a:ext cx="877603" cy="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0" descr="相關圖片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6532" y="5271970"/>
            <a:ext cx="661420" cy="6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 descr="「bat icon」的圖片搜尋結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72992" y="5237171"/>
            <a:ext cx="893128" cy="893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0"/>
          <p:cNvCxnSpPr>
            <a:stCxn id="347" idx="2"/>
            <a:endCxn id="351" idx="0"/>
          </p:cNvCxnSpPr>
          <p:nvPr/>
        </p:nvCxnSpPr>
        <p:spPr>
          <a:xfrm rot="5400000">
            <a:off x="4142242" y="4592100"/>
            <a:ext cx="322200" cy="967800"/>
          </a:xfrm>
          <a:prstGeom prst="bentConnector3">
            <a:avLst>
              <a:gd name="adj1" fmla="val 5001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30"/>
          <p:cNvCxnSpPr>
            <a:stCxn id="347" idx="2"/>
            <a:endCxn id="350" idx="0"/>
          </p:cNvCxnSpPr>
          <p:nvPr/>
        </p:nvCxnSpPr>
        <p:spPr>
          <a:xfrm rot="-5400000" flipH="1">
            <a:off x="4609042" y="5093100"/>
            <a:ext cx="357000" cy="600"/>
          </a:xfrm>
          <a:prstGeom prst="bentConnector3">
            <a:avLst>
              <a:gd name="adj1" fmla="val 51789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4" name="Google Shape;354;p30"/>
          <p:cNvCxnSpPr>
            <a:stCxn id="347" idx="2"/>
            <a:endCxn id="349" idx="0"/>
          </p:cNvCxnSpPr>
          <p:nvPr/>
        </p:nvCxnSpPr>
        <p:spPr>
          <a:xfrm rot="-5400000" flipH="1">
            <a:off x="5007592" y="4694550"/>
            <a:ext cx="407100" cy="847800"/>
          </a:xfrm>
          <a:prstGeom prst="bentConnector3">
            <a:avLst>
              <a:gd name="adj1" fmla="val 50016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55" name="Google Shape;355;p30" descr="「potion icon」的圖片搜尋結果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5846" y="3341990"/>
            <a:ext cx="809842" cy="8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/>
          <p:nvPr/>
        </p:nvSpPr>
        <p:spPr>
          <a:xfrm>
            <a:off x="7317237" y="2764496"/>
            <a:ext cx="1905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主動觸發的道具與環境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(藥水)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57" name="Google Shape;357;p30"/>
          <p:cNvCxnSpPr/>
          <p:nvPr/>
        </p:nvCxnSpPr>
        <p:spPr>
          <a:xfrm>
            <a:off x="4692267" y="3444624"/>
            <a:ext cx="0" cy="44874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990600" y="786"/>
            <a:ext cx="8229600" cy="106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Real life Example of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altLang="zh-TW" sz="2400" dirty="0"/>
              <a:t>When you buy something online, you have several choices to pay:</a:t>
            </a:r>
            <a:endParaRPr sz="2700" dirty="0"/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sz="1900" dirty="0"/>
              <a:t>pay with cash.</a:t>
            </a:r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sz="1900" dirty="0"/>
              <a:t>pay with credit cards.</a:t>
            </a:r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sz="1900" dirty="0"/>
              <a:t>pay with remittance.</a:t>
            </a:r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sz="1900" dirty="0" err="1"/>
              <a:t>etc</a:t>
            </a:r>
            <a:r>
              <a:rPr lang="en-US" sz="1900" dirty="0"/>
              <a:t>…</a:t>
            </a:r>
          </a:p>
          <a:p>
            <a:pPr marL="285750" indent="-279400">
              <a:spcBef>
                <a:spcPts val="0"/>
              </a:spcBef>
              <a:buSzPts val="1900"/>
            </a:pPr>
            <a:r>
              <a:rPr lang="en-US" altLang="zh-TW" sz="2400" dirty="0"/>
              <a:t>As a seller, they make no difference on the aspect of the truth that you get paid.</a:t>
            </a:r>
            <a:endParaRPr sz="27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64" name="Google Shape;364;p31" descr="「enemy icon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5673" y="252336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 txBox="1"/>
          <p:nvPr/>
        </p:nvSpPr>
        <p:spPr>
          <a:xfrm>
            <a:off x="7391400" y="3059668"/>
            <a:ext cx="1155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4">
            <a:alphaModFix/>
          </a:blip>
          <a:srcRect r="25539"/>
          <a:stretch/>
        </p:blipFill>
        <p:spPr>
          <a:xfrm>
            <a:off x="56327" y="925332"/>
            <a:ext cx="4247563" cy="395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2313" y="3405736"/>
            <a:ext cx="5906324" cy="306747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 txBox="1"/>
          <p:nvPr/>
        </p:nvSpPr>
        <p:spPr>
          <a:xfrm>
            <a:off x="4671270" y="6189843"/>
            <a:ext cx="433965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敵對生物擁有更新狀態等基本資訊與行為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1839570" y="725269"/>
            <a:ext cx="3185487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基本類別儲存位置與符號資料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並能被子類別存取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461128" y="457200"/>
            <a:ext cx="1333500" cy="68265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基本物件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6" name="Google Shape;376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6100"/>
          <a:stretch/>
        </p:blipFill>
        <p:spPr>
          <a:xfrm>
            <a:off x="228600" y="152400"/>
            <a:ext cx="3657600" cy="360132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 rotWithShape="1">
          <a:blip r:embed="rId4">
            <a:alphaModFix/>
          </a:blip>
          <a:srcRect b="36985"/>
          <a:stretch/>
        </p:blipFill>
        <p:spPr>
          <a:xfrm>
            <a:off x="2943530" y="1014632"/>
            <a:ext cx="5971870" cy="256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3263" y="4004917"/>
            <a:ext cx="4791744" cy="200052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4962830" y="3392631"/>
            <a:ext cx="32766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Hero, Trigger繼承基本物件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1961538" y="5903649"/>
            <a:ext cx="465679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Hero, Trigger, Creature呼叫Object內函式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88" name="Google Shape;388;p33" descr="相關圖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93" y="4724400"/>
            <a:ext cx="661420" cy="6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 txBox="1"/>
          <p:nvPr/>
        </p:nvSpPr>
        <p:spPr>
          <a:xfrm>
            <a:off x="1566471" y="5467672"/>
            <a:ext cx="2210085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鬼只有基本功能，並沿用父類別實作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4800471" y="5401270"/>
            <a:ext cx="3326977" cy="923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狼嗅覺靈敏，可以一回合發覺敵人兩次，先是一般偵測再靈敏偵測。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91" name="Google Shape;391;p33"/>
          <p:cNvCxnSpPr/>
          <p:nvPr/>
        </p:nvCxnSpPr>
        <p:spPr>
          <a:xfrm flipH="1">
            <a:off x="6027360" y="1341356"/>
            <a:ext cx="95302" cy="1249444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2" name="Google Shape;392;p33"/>
          <p:cNvPicPr preferRelativeResize="0"/>
          <p:nvPr/>
        </p:nvPicPr>
        <p:blipFill rotWithShape="1">
          <a:blip r:embed="rId4">
            <a:alphaModFix/>
          </a:blip>
          <a:srcRect r="36615"/>
          <a:stretch/>
        </p:blipFill>
        <p:spPr>
          <a:xfrm>
            <a:off x="891057" y="1196430"/>
            <a:ext cx="3436562" cy="346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3"/>
          <p:cNvPicPr preferRelativeResize="0"/>
          <p:nvPr/>
        </p:nvPicPr>
        <p:blipFill rotWithShape="1">
          <a:blip r:embed="rId5">
            <a:alphaModFix/>
          </a:blip>
          <a:srcRect r="37261"/>
          <a:stretch/>
        </p:blipFill>
        <p:spPr>
          <a:xfrm>
            <a:off x="4690886" y="942437"/>
            <a:ext cx="3436562" cy="385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7400" y="4655507"/>
            <a:ext cx="892801" cy="6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3"/>
          <p:cNvSpPr txBox="1"/>
          <p:nvPr/>
        </p:nvSpPr>
        <p:spPr>
          <a:xfrm>
            <a:off x="6760201" y="3207441"/>
            <a:ext cx="2445533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額外靈敏偵測部分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自己獨有的function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96" name="Google Shape;396;p33"/>
          <p:cNvCxnSpPr>
            <a:stCxn id="395" idx="2"/>
          </p:cNvCxnSpPr>
          <p:nvPr/>
        </p:nvCxnSpPr>
        <p:spPr>
          <a:xfrm flipH="1">
            <a:off x="7594168" y="3853772"/>
            <a:ext cx="388800" cy="525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敵對生物管理</a:t>
            </a:r>
            <a:endParaRPr/>
          </a:p>
        </p:txBody>
      </p:sp>
      <p:sp>
        <p:nvSpPr>
          <p:cNvPr id="402" name="Google Shape;402;p3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對遊戲來說，地城不需要知道生物有甚麼特別的行為，只要能夠更新生物狀態即可。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透過轉型，可以一次管理多個不同型態的陣列資料</a:t>
            </a:r>
            <a:endParaRPr/>
          </a:p>
        </p:txBody>
      </p:sp>
      <p:sp>
        <p:nvSpPr>
          <p:cNvPr id="403" name="Google Shape;403;p3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04" name="Google Shape;404;p34" descr="「enemy icon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721" y="2816408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/>
          <p:nvPr/>
        </p:nvSpPr>
        <p:spPr>
          <a:xfrm>
            <a:off x="762000" y="3692673"/>
            <a:ext cx="990600" cy="19461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228600" y="2501544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敵對生物陣列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07" name="Google Shape;40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622" y="3916460"/>
            <a:ext cx="877603" cy="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4" descr="相關圖片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4713155"/>
            <a:ext cx="661420" cy="6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6787" y="2501544"/>
            <a:ext cx="5625408" cy="251924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4"/>
          <p:cNvSpPr txBox="1"/>
          <p:nvPr/>
        </p:nvSpPr>
        <p:spPr>
          <a:xfrm>
            <a:off x="4991100" y="2414548"/>
            <a:ext cx="3647152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建立Creature陣列，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並將繼承生物轉型存入陣列中管理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4071727" y="3146758"/>
            <a:ext cx="433965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*需為pointer陣列否則會</a:t>
            </a:r>
            <a:r>
              <a:rPr lang="en-US" sz="18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失去子類別特性</a:t>
            </a:r>
            <a:endParaRPr/>
          </a:p>
        </p:txBody>
      </p:sp>
      <p:pic>
        <p:nvPicPr>
          <p:cNvPr id="412" name="Google Shape;412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04513" y="5081616"/>
            <a:ext cx="4134427" cy="84784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4"/>
          <p:cNvSpPr txBox="1"/>
          <p:nvPr/>
        </p:nvSpPr>
        <p:spPr>
          <a:xfrm>
            <a:off x="5431327" y="4665736"/>
            <a:ext cx="341632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當呼叫陣列生物的update()時，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會各別呼叫不同生物的行為。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14" name="Google Shape;414;p34"/>
          <p:cNvSpPr txBox="1"/>
          <p:nvPr/>
        </p:nvSpPr>
        <p:spPr>
          <a:xfrm>
            <a:off x="5414006" y="5698469"/>
            <a:ext cx="307007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額外呼叫子class特有的函式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輸出結果</a:t>
            </a:r>
            <a:endParaRPr/>
          </a:p>
        </p:txBody>
      </p:sp>
      <p:pic>
        <p:nvPicPr>
          <p:cNvPr id="420" name="Google Shape;420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823797"/>
            <a:ext cx="6020640" cy="3439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22" name="Google Shape;422;p35"/>
          <p:cNvSpPr txBox="1"/>
          <p:nvPr/>
        </p:nvSpPr>
        <p:spPr>
          <a:xfrm>
            <a:off x="5553923" y="1752600"/>
            <a:ext cx="168507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*Wolf基本偵測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5553923" y="2223969"/>
            <a:ext cx="180049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*Ghost基本偵測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5573588" y="2676973"/>
            <a:ext cx="168507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*Wolf額外偵測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425" name="Google Shape;425;p35"/>
          <p:cNvCxnSpPr>
            <a:stCxn id="422" idx="1"/>
          </p:cNvCxnSpPr>
          <p:nvPr/>
        </p:nvCxnSpPr>
        <p:spPr>
          <a:xfrm flipH="1">
            <a:off x="2667023" y="1937266"/>
            <a:ext cx="28869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35"/>
          <p:cNvCxnSpPr>
            <a:stCxn id="423" idx="1"/>
          </p:cNvCxnSpPr>
          <p:nvPr/>
        </p:nvCxnSpPr>
        <p:spPr>
          <a:xfrm rot="10800000">
            <a:off x="2667023" y="2341435"/>
            <a:ext cx="2886900" cy="6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35"/>
          <p:cNvCxnSpPr>
            <a:stCxn id="424" idx="1"/>
          </p:cNvCxnSpPr>
          <p:nvPr/>
        </p:nvCxnSpPr>
        <p:spPr>
          <a:xfrm rot="10800000">
            <a:off x="4648088" y="2550539"/>
            <a:ext cx="925500" cy="3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8" name="Google Shape;428;p35"/>
          <p:cNvSpPr/>
          <p:nvPr/>
        </p:nvSpPr>
        <p:spPr>
          <a:xfrm>
            <a:off x="5363422" y="1498758"/>
            <a:ext cx="2066077" cy="1752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4731049" y="3353395"/>
            <a:ext cx="3117551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如何避免額外偵測？</a:t>
            </a:r>
            <a:endParaRPr sz="1800"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/>
          <p:nvPr/>
        </p:nvSpPr>
        <p:spPr>
          <a:xfrm>
            <a:off x="4267200" y="4114800"/>
            <a:ext cx="4267200" cy="152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FKai-SB"/>
              <a:buChar char="•"/>
            </a:pPr>
            <a:r>
              <a:rPr lang="en-US" b="1">
                <a:latin typeface="DFKai-SB"/>
                <a:ea typeface="DFKai-SB"/>
                <a:cs typeface="DFKai-SB"/>
                <a:sym typeface="DFKai-SB"/>
              </a:rPr>
              <a:t>沒有Virtual Function(上週討論)：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不同功能需要被額外實作或呼叫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沒辦法根據子類別不同使一函式有不同功能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沒辦法統一管理</a:t>
            </a:r>
            <a:endParaRPr/>
          </a:p>
        </p:txBody>
      </p:sp>
      <p:sp>
        <p:nvSpPr>
          <p:cNvPr id="437" name="Google Shape;437;p3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8" name="Google Shape;438;p36"/>
          <p:cNvSpPr txBox="1"/>
          <p:nvPr/>
        </p:nvSpPr>
        <p:spPr>
          <a:xfrm>
            <a:off x="4724400" y="4419600"/>
            <a:ext cx="35608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如何實作相似功能的統一管理以及呼叫？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多型範例</a:t>
            </a:r>
            <a:endParaRPr/>
          </a:p>
        </p:txBody>
      </p:sp>
      <p:sp>
        <p:nvSpPr>
          <p:cNvPr id="444" name="Google Shape;444;p3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178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地城中的許多怪物，並擁有類似的性質。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更新狀態、判斷攻擊</a:t>
            </a:r>
            <a:r>
              <a:rPr lang="en-US" sz="2000"/>
              <a:t>……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使用多型實作底層類別行為，可方便管理。</a:t>
            </a:r>
            <a:endParaRPr sz="24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1102610" y="2726397"/>
            <a:ext cx="1333500" cy="68265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基本物件</a:t>
            </a:r>
            <a:endParaRPr/>
          </a:p>
        </p:txBody>
      </p:sp>
      <p:sp>
        <p:nvSpPr>
          <p:cNvPr id="447" name="Google Shape;447;p37"/>
          <p:cNvSpPr txBox="1"/>
          <p:nvPr/>
        </p:nvSpPr>
        <p:spPr>
          <a:xfrm>
            <a:off x="385676" y="2766893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位置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385676" y="3244334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符號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449" name="Google Shape;449;p37"/>
          <p:cNvCxnSpPr>
            <a:stCxn id="446" idx="5"/>
          </p:cNvCxnSpPr>
          <p:nvPr/>
        </p:nvCxnSpPr>
        <p:spPr>
          <a:xfrm>
            <a:off x="2436110" y="2982394"/>
            <a:ext cx="2016300" cy="236700"/>
          </a:xfrm>
          <a:prstGeom prst="bentConnector2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50" name="Google Shape;450;p37" descr="「enemy icon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365" y="3104043"/>
            <a:ext cx="1069942" cy="106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1450" y="4581217"/>
            <a:ext cx="877603" cy="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7" descr="「bat icon」的圖片搜尋結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086" y="4496256"/>
            <a:ext cx="893128" cy="893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37"/>
          <p:cNvCxnSpPr>
            <a:stCxn id="450" idx="2"/>
            <a:endCxn id="452" idx="0"/>
          </p:cNvCxnSpPr>
          <p:nvPr/>
        </p:nvCxnSpPr>
        <p:spPr>
          <a:xfrm rot="5400000">
            <a:off x="3807336" y="3851185"/>
            <a:ext cx="322200" cy="967800"/>
          </a:xfrm>
          <a:prstGeom prst="bentConnector3">
            <a:avLst>
              <a:gd name="adj1" fmla="val 5001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7"/>
          <p:cNvCxnSpPr>
            <a:stCxn id="450" idx="2"/>
            <a:endCxn id="451" idx="0"/>
          </p:cNvCxnSpPr>
          <p:nvPr/>
        </p:nvCxnSpPr>
        <p:spPr>
          <a:xfrm rot="-5400000" flipH="1">
            <a:off x="4672686" y="3953635"/>
            <a:ext cx="407100" cy="847800"/>
          </a:xfrm>
          <a:prstGeom prst="bentConnector3">
            <a:avLst>
              <a:gd name="adj1" fmla="val 50016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5" name="Google Shape;455;p37"/>
          <p:cNvSpPr txBox="1"/>
          <p:nvPr/>
        </p:nvSpPr>
        <p:spPr>
          <a:xfrm>
            <a:off x="2698703" y="5342323"/>
            <a:ext cx="157189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偵測兩格以內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4647537" y="5329147"/>
            <a:ext cx="14478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偵測4格以內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5567883" y="3363702"/>
            <a:ext cx="3342300" cy="1193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使用Virtual Function實作並統一update更新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12-01-Class Virtual</a:t>
            </a:r>
            <a:endParaRPr/>
          </a:p>
        </p:txBody>
      </p:sp>
      <p:pic>
        <p:nvPicPr>
          <p:cNvPr id="463" name="Google Shape;463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8534400" cy="24925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65" name="Google Shape;465;p38"/>
          <p:cNvSpPr txBox="1"/>
          <p:nvPr/>
        </p:nvSpPr>
        <p:spPr>
          <a:xfrm>
            <a:off x="3886200" y="1511410"/>
            <a:ext cx="419967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將Creature::Update令為Virtual函式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466" name="Google Shape;466;p38"/>
          <p:cNvCxnSpPr>
            <a:stCxn id="465" idx="1"/>
          </p:cNvCxnSpPr>
          <p:nvPr/>
        </p:nvCxnSpPr>
        <p:spPr>
          <a:xfrm flipH="1">
            <a:off x="1600200" y="1696076"/>
            <a:ext cx="2286000" cy="513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67" name="Google Shape;467;p38"/>
          <p:cNvPicPr preferRelativeResize="0"/>
          <p:nvPr/>
        </p:nvPicPr>
        <p:blipFill rotWithShape="1">
          <a:blip r:embed="rId4">
            <a:alphaModFix/>
          </a:blip>
          <a:srcRect l="4964" r="1687"/>
          <a:stretch/>
        </p:blipFill>
        <p:spPr>
          <a:xfrm>
            <a:off x="342900" y="4237851"/>
            <a:ext cx="8610599" cy="19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8"/>
          <p:cNvSpPr txBox="1"/>
          <p:nvPr/>
        </p:nvSpPr>
        <p:spPr>
          <a:xfrm>
            <a:off x="4047214" y="3942530"/>
            <a:ext cx="32004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子函式直接更改function內容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469" name="Google Shape;469;p38"/>
          <p:cNvCxnSpPr>
            <a:stCxn id="468" idx="1"/>
          </p:cNvCxnSpPr>
          <p:nvPr/>
        </p:nvCxnSpPr>
        <p:spPr>
          <a:xfrm flipH="1">
            <a:off x="1600114" y="4127196"/>
            <a:ext cx="2447100" cy="110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5" name="Google Shape;475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3469" b="36847"/>
          <a:stretch/>
        </p:blipFill>
        <p:spPr>
          <a:xfrm>
            <a:off x="2819401" y="3085967"/>
            <a:ext cx="4824547" cy="2810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6657707" y="3259082"/>
            <a:ext cx="2333893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*使用更新後function的Wolf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6657707" y="4038600"/>
            <a:ext cx="2257693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*使用Base Function的Ghost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479" name="Google Shape;479;p39"/>
          <p:cNvCxnSpPr>
            <a:stCxn id="477" idx="1"/>
          </p:cNvCxnSpPr>
          <p:nvPr/>
        </p:nvCxnSpPr>
        <p:spPr>
          <a:xfrm rot="10800000">
            <a:off x="6172307" y="3428948"/>
            <a:ext cx="485400" cy="15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0" name="Google Shape;480;p39"/>
          <p:cNvCxnSpPr>
            <a:stCxn id="478" idx="1"/>
          </p:cNvCxnSpPr>
          <p:nvPr/>
        </p:nvCxnSpPr>
        <p:spPr>
          <a:xfrm rot="10800000">
            <a:off x="4495907" y="3628866"/>
            <a:ext cx="2161800" cy="73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81" name="Google Shape;48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576031"/>
            <a:ext cx="4944165" cy="123842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/>
          <p:nvPr/>
        </p:nvSpPr>
        <p:spPr>
          <a:xfrm>
            <a:off x="4648200" y="1505288"/>
            <a:ext cx="233389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只進行基本呼叫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483" name="Google Shape;483;p39"/>
          <p:cNvCxnSpPr/>
          <p:nvPr/>
        </p:nvCxnSpPr>
        <p:spPr>
          <a:xfrm flipH="1">
            <a:off x="3048000" y="1724570"/>
            <a:ext cx="1600200" cy="1500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Pure 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Functions &amp; </a:t>
            </a:r>
            <a:r>
              <a:rPr lang="en-US" sz="3200" dirty="0">
                <a:solidFill>
                  <a:schemeClr val="tx1"/>
                </a:solidFill>
              </a:rPr>
              <a:t>Abstract</a:t>
            </a:r>
            <a:r>
              <a:rPr lang="en-US" sz="3200" dirty="0"/>
              <a:t> Classes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4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Base class might not have "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en-US" altLang="zh-TW" sz="2300" dirty="0"/>
              <a:t>"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definition for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it’s members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! 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altLang="zh-TW" sz="2000" dirty="0"/>
              <a:t>called </a:t>
            </a:r>
            <a:r>
              <a:rPr lang="en-US" altLang="zh-TW" sz="2000" dirty="0">
                <a:solidFill>
                  <a:srgbClr val="FF0000"/>
                </a:solidFill>
              </a:rPr>
              <a:t>pure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virtual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functions</a:t>
            </a:r>
            <a:endParaRPr lang="en-US" sz="2100" dirty="0">
              <a:solidFill>
                <a:srgbClr val="FF0000"/>
              </a:solidFill>
            </a:endParaRP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100" dirty="0">
                <a:solidFill>
                  <a:srgbClr val="FF0000"/>
                </a:solidFill>
              </a:rPr>
              <a:t>force</a:t>
            </a:r>
            <a:r>
              <a:rPr lang="en-US" sz="2100" dirty="0"/>
              <a:t> its descendants to implement.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Recall class 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All shapes are defined by its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derived classes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•"/>
            </a:pPr>
            <a:r>
              <a:rPr lang="en-US" sz="1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>
                <a:solidFill>
                  <a:srgbClr val="FF0000"/>
                </a:solidFill>
                <a:sym typeface="Times New Roman"/>
              </a:rPr>
              <a:t>has no idea how to draw!</a:t>
            </a:r>
            <a:endParaRPr sz="2500" dirty="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dirty="0"/>
              <a:t>We can make it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pure </a:t>
            </a: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virtual</a:t>
            </a: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function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7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void draw() </a:t>
            </a: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lang="en-US" sz="17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0" dirty="0">
              <a:solidFill>
                <a:schemeClr val="tx1"/>
              </a:solidFill>
            </a:endParaRP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Classes with one or more pure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virtual</a:t>
            </a:r>
            <a:r>
              <a:rPr lang="en-US" sz="2300" dirty="0"/>
              <a:t> functions are </a:t>
            </a:r>
            <a:r>
              <a:rPr lang="en-US" sz="2300" b="1" dirty="0">
                <a:solidFill>
                  <a:srgbClr val="FF0000"/>
                </a:solidFill>
              </a:rPr>
              <a:t>abstract classes</a:t>
            </a:r>
            <a:endParaRPr sz="2700" b="1" dirty="0">
              <a:solidFill>
                <a:srgbClr val="FF0000"/>
              </a:solidFill>
            </a:endParaRPr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sz="1900" dirty="0">
                <a:solidFill>
                  <a:srgbClr val="FF0000"/>
                </a:solidFill>
              </a:rPr>
              <a:t>Abstract classes cannot be used to instantiate objects and serves only as an interface</a:t>
            </a:r>
          </a:p>
          <a:p>
            <a:pPr marL="1200150" lvl="2" indent="-279400">
              <a:spcBef>
                <a:spcPts val="0"/>
              </a:spcBef>
              <a:buSzPts val="1900"/>
            </a:pPr>
            <a:r>
              <a:rPr lang="en-US" sz="1700" dirty="0"/>
              <a:t>Since it doesn’t have complete "definitions" of some members!</a:t>
            </a: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If derived class fails to define all </a:t>
            </a:r>
            <a:r>
              <a:rPr lang="en-US" sz="2300" dirty="0" err="1">
                <a:solidFill>
                  <a:schemeClr val="tx1"/>
                </a:solidFill>
              </a:rPr>
              <a:t>pure’s</a:t>
            </a:r>
            <a:r>
              <a:rPr lang="en-US" sz="2300" dirty="0">
                <a:solidFill>
                  <a:schemeClr val="tx1"/>
                </a:solidFill>
              </a:rPr>
              <a:t>:</a:t>
            </a:r>
            <a:endParaRPr lang="en-US" sz="2700" dirty="0">
              <a:solidFill>
                <a:schemeClr val="tx1"/>
              </a:solidFill>
            </a:endParaRP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1700" dirty="0">
                <a:solidFill>
                  <a:schemeClr val="tx1"/>
                </a:solidFill>
              </a:rPr>
              <a:t>It’s an abstract class too</a:t>
            </a:r>
            <a:endParaRPr sz="2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4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Types of Polymorphism in C++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0" name="Google Shape;120;p4" descr="ç¸éå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504475"/>
            <a:ext cx="2951121" cy="28861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CCCFC2-0462-4089-B244-4122BB71F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altLang="zh-TW" sz="2400" dirty="0"/>
              <a:t>C++ polymorphism means that a call to a member function will </a:t>
            </a:r>
            <a:r>
              <a:rPr lang="en-US" altLang="zh-TW" sz="2400" dirty="0">
                <a:solidFill>
                  <a:srgbClr val="FF0000"/>
                </a:solidFill>
              </a:rPr>
              <a:t>cause a different function</a:t>
            </a:r>
            <a:r>
              <a:rPr lang="en-US" altLang="zh-TW" sz="2400" dirty="0"/>
              <a:t> to be executed.</a:t>
            </a:r>
          </a:p>
          <a:p>
            <a:pPr marL="342900" lvl="0" indent="-336550">
              <a:spcBef>
                <a:spcPts val="0"/>
              </a:spcBef>
              <a:buSzPts val="2300"/>
            </a:pPr>
            <a:r>
              <a:rPr lang="en-US" altLang="zh-TW" sz="2400" dirty="0">
                <a:solidFill>
                  <a:srgbClr val="FF0000"/>
                </a:solidFill>
              </a:rPr>
              <a:t>Compile-time</a:t>
            </a:r>
            <a:r>
              <a:rPr lang="en-US" altLang="zh-TW" sz="2400" dirty="0"/>
              <a:t> polymorphism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altLang="zh-TW" sz="2200" dirty="0"/>
              <a:t>Function overloading</a:t>
            </a:r>
          </a:p>
          <a:p>
            <a:pPr marL="342900" lvl="0" indent="-336550">
              <a:spcBef>
                <a:spcPts val="0"/>
              </a:spcBef>
              <a:buSzPts val="2300"/>
            </a:pPr>
            <a:r>
              <a:rPr lang="en-US" altLang="zh-TW" sz="2400" dirty="0">
                <a:solidFill>
                  <a:srgbClr val="FF0000"/>
                </a:solidFill>
              </a:rPr>
              <a:t>Run-time</a:t>
            </a:r>
            <a:r>
              <a:rPr lang="en-US" altLang="zh-TW" sz="2400" dirty="0"/>
              <a:t> polymorphism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altLang="zh-TW" sz="2200" dirty="0"/>
              <a:t>Achieved by virtual function</a:t>
            </a:r>
          </a:p>
          <a:p>
            <a:pPr marL="342900" lvl="0" indent="-190500">
              <a:spcBef>
                <a:spcPts val="480"/>
              </a:spcBef>
              <a:buSzPts val="2400"/>
              <a:buNone/>
            </a:pPr>
            <a:endParaRPr lang="en-US" altLang="zh-TW" sz="23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ED4880-D4A2-430A-AC90-3021C1A05A31}"/>
              </a:ext>
            </a:extLst>
          </p:cNvPr>
          <p:cNvGrpSpPr/>
          <p:nvPr/>
        </p:nvGrpSpPr>
        <p:grpSpPr>
          <a:xfrm>
            <a:off x="3445031" y="3271392"/>
            <a:ext cx="5470369" cy="2367408"/>
            <a:chOff x="5786449" y="2535016"/>
            <a:chExt cx="5470369" cy="23674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29E740-25FF-42A8-B4C5-C2242456B0A2}"/>
                </a:ext>
              </a:extLst>
            </p:cNvPr>
            <p:cNvSpPr/>
            <p:nvPr/>
          </p:nvSpPr>
          <p:spPr>
            <a:xfrm>
              <a:off x="8218022" y="2535016"/>
              <a:ext cx="16002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Polymorphism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059D3E-6BDA-4F57-93A1-F46910ACDA81}"/>
                </a:ext>
              </a:extLst>
            </p:cNvPr>
            <p:cNvSpPr/>
            <p:nvPr/>
          </p:nvSpPr>
          <p:spPr>
            <a:xfrm>
              <a:off x="6779425" y="3470330"/>
              <a:ext cx="16002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Compile-time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B330A4-13FC-4866-B1F0-4882250345BB}"/>
                </a:ext>
              </a:extLst>
            </p:cNvPr>
            <p:cNvSpPr/>
            <p:nvPr/>
          </p:nvSpPr>
          <p:spPr>
            <a:xfrm>
              <a:off x="9656618" y="3466426"/>
              <a:ext cx="16002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Run-time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08EDD6-CFFA-4B73-8868-8524222E5545}"/>
                </a:ext>
              </a:extLst>
            </p:cNvPr>
            <p:cNvSpPr/>
            <p:nvPr/>
          </p:nvSpPr>
          <p:spPr>
            <a:xfrm>
              <a:off x="5786449" y="4406618"/>
              <a:ext cx="1600200" cy="495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Function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Overloading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A007B9-75AF-40CA-8BC7-3563107E54B6}"/>
                </a:ext>
              </a:extLst>
            </p:cNvPr>
            <p:cNvSpPr/>
            <p:nvPr/>
          </p:nvSpPr>
          <p:spPr>
            <a:xfrm>
              <a:off x="7772400" y="4406618"/>
              <a:ext cx="1600200" cy="495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Operator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Overloading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5BCD1E-F499-4789-8FD8-E28A0F4F39F1}"/>
                </a:ext>
              </a:extLst>
            </p:cNvPr>
            <p:cNvSpPr/>
            <p:nvPr/>
          </p:nvSpPr>
          <p:spPr>
            <a:xfrm>
              <a:off x="9656618" y="4406618"/>
              <a:ext cx="1600200" cy="495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Virtual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Function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肘形接點 15">
              <a:extLst>
                <a:ext uri="{FF2B5EF4-FFF2-40B4-BE49-F238E27FC236}">
                  <a16:creationId xmlns:a16="http://schemas.microsoft.com/office/drawing/2014/main" id="{117B22B6-5FAC-47E7-9F9D-14B87BC2E3C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7983567" y="2435775"/>
              <a:ext cx="630514" cy="143859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接點 17">
              <a:extLst>
                <a:ext uri="{FF2B5EF4-FFF2-40B4-BE49-F238E27FC236}">
                  <a16:creationId xmlns:a16="http://schemas.microsoft.com/office/drawing/2014/main" id="{7C5A8E09-4C88-4933-BA40-9E1F38FEC9C2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rot="16200000" flipH="1">
              <a:off x="9424115" y="2433823"/>
              <a:ext cx="626610" cy="143859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接點 18">
              <a:extLst>
                <a:ext uri="{FF2B5EF4-FFF2-40B4-BE49-F238E27FC236}">
                  <a16:creationId xmlns:a16="http://schemas.microsoft.com/office/drawing/2014/main" id="{6E01B7F3-5854-4756-B4B9-6A77FBE08551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rot="5400000">
              <a:off x="6767293" y="3594386"/>
              <a:ext cx="631488" cy="9929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23">
              <a:extLst>
                <a:ext uri="{FF2B5EF4-FFF2-40B4-BE49-F238E27FC236}">
                  <a16:creationId xmlns:a16="http://schemas.microsoft.com/office/drawing/2014/main" id="{570F71F4-DA0C-4903-A7F9-F82B75A51A19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 rot="16200000" flipH="1">
              <a:off x="7760268" y="3594386"/>
              <a:ext cx="631488" cy="9929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9B90957C-B575-4980-B800-1F44E216ACF6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10456718" y="3771226"/>
              <a:ext cx="0" cy="635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"/>
          <p:cNvSpPr txBox="1">
            <a:spLocks noGrp="1"/>
          </p:cNvSpPr>
          <p:nvPr>
            <p:ph type="title"/>
          </p:nvPr>
        </p:nvSpPr>
        <p:spPr>
          <a:xfrm>
            <a:off x="1066799" y="0"/>
            <a:ext cx="806777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of Abstract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458200" cy="4191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Base // abstract class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public: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// pure virtual function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void show()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Derived : public Base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public: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void show(){ 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	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"Implementation of Virtual Function in Derived class"; 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</p:txBody>
      </p:sp>
      <p:sp>
        <p:nvSpPr>
          <p:cNvPr id="532" name="Google Shape;532;p45"/>
          <p:cNvSpPr/>
          <p:nvPr/>
        </p:nvSpPr>
        <p:spPr>
          <a:xfrm>
            <a:off x="4249271" y="1299882"/>
            <a:ext cx="4316240" cy="1815841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Base obj; </a:t>
            </a:r>
            <a:r>
              <a:rPr lang="en-US" sz="1400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//Compile Time Error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Base *b;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Derived d;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= &amp;d;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b-&gt;show();</a:t>
            </a:r>
            <a:endParaRPr dirty="0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534" name="Google Shape;534;p4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Type Compatibility</a:t>
            </a:r>
            <a:endParaRPr/>
          </a:p>
        </p:txBody>
      </p:sp>
      <p:sp>
        <p:nvSpPr>
          <p:cNvPr id="541" name="Google Shape;541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/>
              <a:t>Objects of derived class can be assigned to variables with base class type</a:t>
            </a:r>
          </a:p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>
                <a:solidFill>
                  <a:srgbClr val="FF0000"/>
                </a:solidFill>
              </a:rPr>
              <a:t>But NOT the other way!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100" dirty="0"/>
              <a:t>A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DiscountSale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IS</a:t>
            </a:r>
            <a:r>
              <a:rPr lang="en-US" sz="2100" dirty="0"/>
              <a:t> a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Sale</a:t>
            </a:r>
            <a:r>
              <a:rPr lang="en-US" sz="2100" dirty="0"/>
              <a:t>, but the reverse is not true!</a:t>
            </a:r>
          </a:p>
        </p:txBody>
      </p:sp>
      <p:sp>
        <p:nvSpPr>
          <p:cNvPr id="542" name="Google Shape;542;p4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Classes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endParaRPr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48006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Now given declarations:</a:t>
            </a:r>
            <a:br>
              <a:rPr lang="en-US" sz="2300"/>
            </a:b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Dog vdog;</a:t>
            </a:r>
            <a:br>
              <a:rPr lang="en-US" sz="2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Pet *vpet;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Anything that "is a" dog "is a" pet:</a:t>
            </a:r>
            <a:endParaRPr sz="27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Char char="•"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vdog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.name = "Tiny";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vdog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.breed = "Great Dane";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vpet = &amp;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vdog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These are allowable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Can assign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to parent-types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, but </a:t>
            </a:r>
            <a:r>
              <a:rPr lang="en-US" sz="2300" b="1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reverse</a:t>
            </a:r>
            <a:endParaRPr sz="27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 pet "is not a" dog (not necessarily)</a:t>
            </a:r>
            <a:endParaRPr sz="2500"/>
          </a:p>
        </p:txBody>
      </p:sp>
      <p:sp>
        <p:nvSpPr>
          <p:cNvPr id="567" name="Google Shape;567;p49"/>
          <p:cNvSpPr txBox="1"/>
          <p:nvPr/>
        </p:nvSpPr>
        <p:spPr>
          <a:xfrm>
            <a:off x="5029200" y="1214887"/>
            <a:ext cx="4114800" cy="305378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Pet {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 void print() const;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Dog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Pet {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breed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 void print() const;</a:t>
            </a:r>
            <a:endParaRPr/>
          </a:p>
          <a:p>
            <a:pPr marL="400050" marR="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424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Virtual or not Virtual (1 of 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50"/>
          <p:cNvSpPr txBox="1">
            <a:spLocks noGrp="1"/>
          </p:cNvSpPr>
          <p:nvPr>
            <p:ph type="body" idx="1"/>
          </p:nvPr>
        </p:nvSpPr>
        <p:spPr>
          <a:xfrm>
            <a:off x="186447" y="1219200"/>
            <a:ext cx="4766553" cy="548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protected: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int width, height;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Polygon() :width(0), height(0) {}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void set_values(int a, int b){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	width = a; height = b;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: public Polygon 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  return width*height;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: public Polygon 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  return width*height / 2;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575" name="Google Shape;575;p50"/>
          <p:cNvSpPr/>
          <p:nvPr/>
        </p:nvSpPr>
        <p:spPr>
          <a:xfrm>
            <a:off x="4953000" y="1214120"/>
            <a:ext cx="39243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rect;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trgl;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ppolyRect = &amp;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ppolyTri = &amp;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trgl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ppolyRect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set_values(4, 5);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ppolyTri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set_values(4, 5);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.area() &lt;&lt; '\n';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en-US" sz="14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trgl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.area() &lt;&lt; '\n';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C5AA32-24AC-4741-8E53-1BB66CB41EE6}"/>
              </a:ext>
            </a:extLst>
          </p:cNvPr>
          <p:cNvSpPr txBox="1"/>
          <p:nvPr/>
        </p:nvSpPr>
        <p:spPr>
          <a:xfrm>
            <a:off x="4953000" y="3670012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 = ?</a:t>
            </a:r>
            <a:endParaRPr lang="zh-TW" altLang="en-US" sz="3200" dirty="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424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Virtual or not Virtual (1 of 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50"/>
          <p:cNvSpPr txBox="1">
            <a:spLocks noGrp="1"/>
          </p:cNvSpPr>
          <p:nvPr>
            <p:ph type="body" idx="1"/>
          </p:nvPr>
        </p:nvSpPr>
        <p:spPr>
          <a:xfrm>
            <a:off x="186447" y="1219200"/>
            <a:ext cx="4766553" cy="548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protected: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int width, height;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Polygon() :width(0), height(0) {}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void set_values(int a, int b){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	width = a; height = b;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: public Polygon 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  return width*height;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: public Polygon 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  return width*height / 2;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575" name="Google Shape;575;p50"/>
          <p:cNvSpPr/>
          <p:nvPr/>
        </p:nvSpPr>
        <p:spPr>
          <a:xfrm>
            <a:off x="4953000" y="1214120"/>
            <a:ext cx="39243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rect;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 Narrow"/>
              <a:buAutoNum type="arabicParenR"/>
            </a:pP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trgl;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ppolyRect = &amp;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ppolyTri = &amp;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trgl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ppolyRect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set_values(4, 5);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ppolyTri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set_values(4, 5);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en-US" sz="14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.area() &lt;&lt; '\n';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en-US" sz="14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trgl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.area() &lt;&lt; '\n';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76" name="Google Shape;576;p50"/>
          <p:cNvSpPr txBox="1"/>
          <p:nvPr/>
        </p:nvSpPr>
        <p:spPr>
          <a:xfrm>
            <a:off x="6758697" y="3815516"/>
            <a:ext cx="312906" cy="646331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C5AA32-24AC-4741-8E53-1BB66CB41EE6}"/>
              </a:ext>
            </a:extLst>
          </p:cNvPr>
          <p:cNvSpPr txBox="1"/>
          <p:nvPr/>
        </p:nvSpPr>
        <p:spPr>
          <a:xfrm>
            <a:off x="4953000" y="3670012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 =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390732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/>
        </p:nvSpPr>
        <p:spPr>
          <a:xfrm>
            <a:off x="152400" y="1219200"/>
            <a:ext cx="8534400" cy="4270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width, height;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Polygon() :width(0), height(0) {}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set_values(int a, int b){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width = a; height = b;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/>
          </a:p>
          <a:p>
            <a:pPr marL="51435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1">
                <a:solidFill>
                  <a:srgbClr val="BA944A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200">
                <a:solidFill>
                  <a:srgbClr val="BA944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Polygon 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width*height;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/>
          </a:p>
          <a:p>
            <a:pPr marL="51435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Polygon 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width*height / 2;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/>
          </a:p>
        </p:txBody>
      </p:sp>
      <p:sp>
        <p:nvSpPr>
          <p:cNvPr id="584" name="Google Shape;584;p51"/>
          <p:cNvSpPr/>
          <p:nvPr/>
        </p:nvSpPr>
        <p:spPr>
          <a:xfrm>
            <a:off x="4876800" y="1219200"/>
            <a:ext cx="4191000" cy="2893100"/>
          </a:xfrm>
          <a:prstGeom prst="rect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 rect;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Triangle trgl;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Polygon * ppoly1 = &amp;rect;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Polygon * ppoly2 = &amp;trgl;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ppoly1-&gt;set_values(4, 5);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ppoly2-&gt;set_values(4, 5);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 ppoly1-&gt;area(); 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 ppoly2-&gt;area(); 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rect.area()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'\n';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trgl.area()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'\n';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86" name="Google Shape;586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3A9BFA-68EF-49F7-BC26-7453B0F6BEA6}"/>
              </a:ext>
            </a:extLst>
          </p:cNvPr>
          <p:cNvSpPr txBox="1"/>
          <p:nvPr/>
        </p:nvSpPr>
        <p:spPr>
          <a:xfrm>
            <a:off x="4876800" y="4199412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 = ?</a:t>
            </a:r>
            <a:endParaRPr lang="zh-TW" altLang="en-US" sz="3200" dirty="0"/>
          </a:p>
        </p:txBody>
      </p:sp>
      <p:sp>
        <p:nvSpPr>
          <p:cNvPr id="10" name="Google Shape;573;p50">
            <a:extLst>
              <a:ext uri="{FF2B5EF4-FFF2-40B4-BE49-F238E27FC236}">
                <a16:creationId xmlns:a16="http://schemas.microsoft.com/office/drawing/2014/main" id="{21574386-D713-48D6-B5D1-A7324690F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424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Virtual or not Virtual (2 of 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/>
        </p:nvSpPr>
        <p:spPr>
          <a:xfrm>
            <a:off x="152400" y="1219200"/>
            <a:ext cx="8534400" cy="4270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width, height;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Polygon() :width(0), height(0) {}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set_values(int a, int b){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width = a; height = b;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/>
          </a:p>
          <a:p>
            <a:pPr marL="51435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1">
                <a:solidFill>
                  <a:srgbClr val="BA944A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200">
                <a:solidFill>
                  <a:srgbClr val="BA944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Polygon 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width*height;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/>
          </a:p>
          <a:p>
            <a:pPr marL="51435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Polygon 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area(){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width*height / 2;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marL="514350" marR="0" lvl="0" indent="-501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/>
          </a:p>
        </p:txBody>
      </p:sp>
      <p:sp>
        <p:nvSpPr>
          <p:cNvPr id="584" name="Google Shape;584;p51"/>
          <p:cNvSpPr/>
          <p:nvPr/>
        </p:nvSpPr>
        <p:spPr>
          <a:xfrm>
            <a:off x="4876800" y="1219200"/>
            <a:ext cx="4191000" cy="2893100"/>
          </a:xfrm>
          <a:prstGeom prst="rect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 rect;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Triangle trgl;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Polygon * ppoly1 = &amp;rect;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Polygon * ppoly2 = &amp;trgl;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ppoly1-&gt;set_values(4, 5);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ppoly2-&gt;set_values(4, 5);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 ppoly1-&gt;area(); 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 ppoly2-&gt;area(); 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rect.area()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'\n';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trgl.area()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'\n';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85" name="Google Shape;585;p51"/>
          <p:cNvSpPr txBox="1"/>
          <p:nvPr/>
        </p:nvSpPr>
        <p:spPr>
          <a:xfrm>
            <a:off x="6645233" y="4299221"/>
            <a:ext cx="441146" cy="646331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3A9BFA-68EF-49F7-BC26-7453B0F6BEA6}"/>
              </a:ext>
            </a:extLst>
          </p:cNvPr>
          <p:cNvSpPr txBox="1"/>
          <p:nvPr/>
        </p:nvSpPr>
        <p:spPr>
          <a:xfrm>
            <a:off x="4876800" y="4199412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 =</a:t>
            </a:r>
            <a:endParaRPr lang="zh-TW" altLang="en-US" sz="3200" dirty="0"/>
          </a:p>
        </p:txBody>
      </p:sp>
      <p:sp>
        <p:nvSpPr>
          <p:cNvPr id="10" name="Google Shape;573;p50">
            <a:extLst>
              <a:ext uri="{FF2B5EF4-FFF2-40B4-BE49-F238E27FC236}">
                <a16:creationId xmlns:a16="http://schemas.microsoft.com/office/drawing/2014/main" id="{1E33A175-C340-4B7E-8603-E8861DFF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424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Virtual or not Virtual (2 of 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6884121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"/>
          <p:cNvSpPr txBox="1">
            <a:spLocks noGrp="1"/>
          </p:cNvSpPr>
          <p:nvPr>
            <p:ph type="body" idx="1"/>
          </p:nvPr>
        </p:nvSpPr>
        <p:spPr>
          <a:xfrm>
            <a:off x="145425" y="1171825"/>
            <a:ext cx="4426500" cy="46545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018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protected: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 width, height;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void set_values (int a, int b){ </a:t>
            </a:r>
            <a:br>
              <a:rPr lang="en-U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width=a; height=b;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(){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return 0;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Rectangle: public Polygon 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(){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return width * height;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Triangle: public Polygon 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(){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return (width * height / 2);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4254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 Narrow"/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4495800" y="1171813"/>
            <a:ext cx="4572000" cy="33239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 rect;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Triangle trgl;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Polygon poly;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* ppolyRect = &amp;rect;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* ppolyTri = &amp;trgl;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* ppolyPly = &amp;poly;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ppolyRect-&gt;set_values (4,5);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ppolyTri-&gt;set_values (4,5);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ppolyPly-&gt;set_values (4,5);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ppolyRect-&gt;</a:t>
            </a:r>
            <a:r>
              <a:rPr lang="en-US" sz="1300" b="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&lt;&lt; '\n';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ppolyTri-&gt;</a:t>
            </a:r>
            <a:r>
              <a:rPr lang="en-US" sz="1300" b="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&lt;&lt; '\n';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ppolyPly-&gt;</a:t>
            </a:r>
            <a:r>
              <a:rPr lang="en-US" sz="1300" b="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&lt;&lt; '\n';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9" name="Google Shape;573;p50">
            <a:extLst>
              <a:ext uri="{FF2B5EF4-FFF2-40B4-BE49-F238E27FC236}">
                <a16:creationId xmlns:a16="http://schemas.microsoft.com/office/drawing/2014/main" id="{3951090B-8000-4A0C-99BD-896E8BB7E1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424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Virtual or not Virtual (3 of 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4111BC-F484-474B-8BD9-5B4A3590BBD4}"/>
              </a:ext>
            </a:extLst>
          </p:cNvPr>
          <p:cNvSpPr txBox="1"/>
          <p:nvPr/>
        </p:nvSpPr>
        <p:spPr>
          <a:xfrm>
            <a:off x="4571925" y="4576287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 = ?</a:t>
            </a:r>
            <a:endParaRPr lang="zh-TW" altLang="en-US" sz="3200" dirty="0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"/>
          <p:cNvSpPr txBox="1">
            <a:spLocks noGrp="1"/>
          </p:cNvSpPr>
          <p:nvPr>
            <p:ph type="body" idx="1"/>
          </p:nvPr>
        </p:nvSpPr>
        <p:spPr>
          <a:xfrm>
            <a:off x="145425" y="1171825"/>
            <a:ext cx="4426500" cy="46545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018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protected: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 width, height;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void set_values (int a, int b){ </a:t>
            </a:r>
            <a:br>
              <a:rPr lang="en-U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width=a; height=b;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(){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return 0;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Rectangle: public Polygon 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(){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return width * height;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Triangle: public Polygon 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(){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return (width * height / 2); 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50180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4254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 Narrow"/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4495800" y="1171813"/>
            <a:ext cx="4572000" cy="33239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 rect;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Triangle trgl;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Polygon poly;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* ppolyRect = &amp;rect;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* ppolyTri = &amp;trgl;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Polygon * ppolyPly = &amp;poly;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ppolyRect-&gt;set_values (4,5);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ppolyTri-&gt;set_values (4,5);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ppolyPly-&gt;set_values (4,5);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ppolyRect-&gt;</a:t>
            </a:r>
            <a:r>
              <a:rPr lang="en-US" sz="1300" b="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&lt;&lt; '\n';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ppolyTri-&gt;</a:t>
            </a:r>
            <a:r>
              <a:rPr lang="en-US" sz="1300" b="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&lt;&lt; '\n';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ppolyPly-&gt;</a:t>
            </a:r>
            <a:r>
              <a:rPr lang="en-US" sz="1300" b="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 &lt;&lt; '\n';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300"/>
          </a:p>
          <a:p>
            <a:pPr marL="514350" marR="0" lvl="0" indent="-5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6340358" y="4699397"/>
            <a:ext cx="533400" cy="92333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9" name="Google Shape;573;p50">
            <a:extLst>
              <a:ext uri="{FF2B5EF4-FFF2-40B4-BE49-F238E27FC236}">
                <a16:creationId xmlns:a16="http://schemas.microsoft.com/office/drawing/2014/main" id="{3951090B-8000-4A0C-99BD-896E8BB7E1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424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Virtual or not Virtual (3 of 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4111BC-F484-474B-8BD9-5B4A3590BBD4}"/>
              </a:ext>
            </a:extLst>
          </p:cNvPr>
          <p:cNvSpPr txBox="1"/>
          <p:nvPr/>
        </p:nvSpPr>
        <p:spPr>
          <a:xfrm>
            <a:off x="4571925" y="457628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Output =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4389583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Slicing Problem</a:t>
            </a:r>
            <a:endParaRPr dirty="0"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9154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/>
              <a:t>Given the following codes:</a:t>
            </a:r>
          </a:p>
          <a:p>
            <a:pPr marL="463550" lvl="1" indent="0">
              <a:spcBef>
                <a:spcPts val="0"/>
              </a:spcBef>
              <a:buSzPts val="23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dog.name = "Tiny";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dog.breed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"Great Dane";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dog;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/>
              <a:t>Information of dog is partially </a:t>
            </a:r>
            <a:r>
              <a:rPr lang="en-US" sz="2000" dirty="0">
                <a:solidFill>
                  <a:srgbClr val="FF0000"/>
                </a:solidFill>
              </a:rPr>
              <a:t>copied (assigned)</a:t>
            </a:r>
            <a:r>
              <a:rPr lang="en-US" sz="2000" dirty="0"/>
              <a:t> to pet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/>
              <a:t>Information is lost from those that are not copied, hence called object got sliced</a:t>
            </a:r>
          </a:p>
          <a:p>
            <a:pPr marL="6350" lvl="0" indent="0">
              <a:spcBef>
                <a:spcPts val="0"/>
              </a:spcBef>
              <a:buSzPts val="23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pet.breed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/>
              <a:t>Not allowed because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/>
              <a:t>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2000" dirty="0"/>
              <a:t>, not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97196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地城遊戲中有需多機關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陷阱。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武器。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藥水。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門。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…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這些物件有類似的行為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觸發機關、狀態更新</a:t>
            </a:r>
            <a:r>
              <a:rPr lang="en-US" sz="2000"/>
              <a:t>…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要</a:t>
            </a: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如何管理多個類似的物件？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0990" y="1252979"/>
            <a:ext cx="3440482" cy="3032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5239511" y="4577834"/>
            <a:ext cx="3877985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遊戲中有許多不同的物件在場上表示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731675" y="4953000"/>
            <a:ext cx="203132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G、B、W:敵對生物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T:	陷阱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):	武器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!:	藥水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#:	門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2" name="Google Shape;132;p5" descr="「potion icon」的圖片搜尋結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0877" y="2385597"/>
            <a:ext cx="404397" cy="40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「trap icon」的圖片搜尋結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1200" y="1600200"/>
            <a:ext cx="404397" cy="40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「sword icon」的圖片搜尋結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81200" y="1981200"/>
            <a:ext cx="404397" cy="40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「door icon」的圖片搜尋結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74081" y="2809247"/>
            <a:ext cx="317987" cy="4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Values V.S. Pointers</a:t>
            </a:r>
            <a:endParaRPr dirty="0"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9154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/>
              <a:t>Given the following codes:</a:t>
            </a:r>
          </a:p>
          <a:p>
            <a:pPr marL="463550" lvl="1" indent="0">
              <a:spcBef>
                <a:spcPts val="0"/>
              </a:spcBef>
              <a:buSzPts val="2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dog;</a:t>
            </a:r>
          </a:p>
          <a:p>
            <a:pPr marL="463550" lvl="1" indent="0">
              <a:spcBef>
                <a:spcPts val="0"/>
              </a:spcBef>
              <a:buSzPts val="2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&amp;dog;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vPet</a:t>
            </a:r>
            <a:r>
              <a:rPr lang="en-US" sz="1800" dirty="0"/>
              <a:t> represents as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1800" dirty="0"/>
              <a:t>, and it is actually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</a:t>
            </a:r>
            <a:r>
              <a:rPr lang="en-US" sz="1800" dirty="0"/>
              <a:t> represents as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1800" dirty="0"/>
              <a:t>, but it is actually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6350" lvl="0" indent="0">
              <a:spcBef>
                <a:spcPts val="0"/>
              </a:spcBef>
              <a:buSzPts val="23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-&gt;breed;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/>
              <a:t>Still not allowed!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/>
              <a:t>Object won’t get actually sliced for pointer-assignment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/>
              <a:t>But the information of derived class will become </a:t>
            </a:r>
            <a:r>
              <a:rPr lang="en-US" sz="2000" dirty="0">
                <a:solidFill>
                  <a:srgbClr val="FF0000"/>
                </a:solidFill>
              </a:rPr>
              <a:t>invisible</a:t>
            </a:r>
            <a:r>
              <a:rPr lang="en-US" sz="2000" dirty="0"/>
              <a:t> through base class type pointer</a:t>
            </a:r>
          </a:p>
          <a:p>
            <a:pPr marL="1257300" lvl="2" indent="-336550">
              <a:spcBef>
                <a:spcPts val="0"/>
              </a:spcBef>
              <a:buSzPts val="2300"/>
            </a:pPr>
            <a:r>
              <a:rPr lang="en-US" sz="1900" dirty="0"/>
              <a:t>As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pPet</a:t>
            </a:r>
            <a:r>
              <a:rPr lang="en-US" sz="1900" dirty="0"/>
              <a:t> represents as a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1900" dirty="0"/>
              <a:t>, it should be treated as a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1900" dirty="0"/>
              <a:t>, not a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342900" lvl="0" indent="-336550">
              <a:spcBef>
                <a:spcPts val="0"/>
              </a:spcBef>
              <a:buSzPts val="2300"/>
            </a:pPr>
            <a:endParaRPr lang="en-US" sz="2300" dirty="0"/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173155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Upcasting</a:t>
            </a:r>
            <a:endParaRPr dirty="0"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9154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/>
              <a:t>Given the following codes:</a:t>
            </a:r>
          </a:p>
          <a:p>
            <a:pPr marL="463550" lvl="1" indent="0">
              <a:spcBef>
                <a:spcPts val="0"/>
              </a:spcBef>
              <a:buSzPts val="2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Dog *dog = new Dog();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 *pet = dog; // implicit upcasting</a:t>
            </a:r>
          </a:p>
          <a:p>
            <a:pPr marL="463550" lvl="1" indent="0">
              <a:spcBef>
                <a:spcPts val="0"/>
              </a:spcBef>
              <a:buSzPts val="2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&lt;Pet&gt;(dog); // explicit upcasting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Upcasting (from descendant to ancestor) is always legal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ALWAYS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</a:p>
          <a:p>
            <a:pPr marL="342900" lvl="0" indent="-336550">
              <a:spcBef>
                <a:spcPts val="0"/>
              </a:spcBef>
              <a:buSzPts val="2300"/>
            </a:pPr>
            <a:endParaRPr lang="en-US" sz="2300" dirty="0"/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402962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 err="1"/>
              <a:t>Downcasting</a:t>
            </a:r>
            <a:endParaRPr dirty="0"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9154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/>
              <a:t>Given the following codes:</a:t>
            </a:r>
          </a:p>
          <a:p>
            <a:pPr marL="463550" lvl="1" indent="0">
              <a:spcBef>
                <a:spcPts val="0"/>
              </a:spcBef>
              <a:buSzPts val="2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 *pet = new Dog();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Dog *dog = pet; // cannot do implicit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downcasting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(from ancestor to descendant) is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forbiddened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ALWAYS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342900" indent="-336550">
              <a:spcBef>
                <a:spcPts val="0"/>
              </a:spcBef>
              <a:buSzPts val="2300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explicitly be done with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Pet *pet = new Dog();</a:t>
            </a:r>
            <a:b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Dog *dog =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&lt;Dog*&gt;(pet);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programmers responsibility to make sure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 is actually a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36550">
              <a:spcBef>
                <a:spcPts val="0"/>
              </a:spcBef>
              <a:buSzPts val="2300"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36550">
              <a:spcBef>
                <a:spcPts val="0"/>
              </a:spcBef>
              <a:buSzPts val="2300"/>
            </a:pPr>
            <a:endParaRPr lang="en-US" sz="2300" dirty="0"/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964189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 txBox="1">
            <a:spLocks noGrp="1"/>
          </p:cNvSpPr>
          <p:nvPr>
            <p:ph type="body" idx="1"/>
          </p:nvPr>
        </p:nvSpPr>
        <p:spPr>
          <a:xfrm>
            <a:off x="23575" y="1219200"/>
            <a:ext cx="8915400" cy="46539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(const string&amp; s) : name(s){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virtual void Show() const {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&lt;&lt; "Base: " &lt;&lt; name 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   &lt;&lt; " Show()" &lt;&lt;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string name;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DerivedCls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string name;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string habitat;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DerivedCls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(const string&amp;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const string &amp;s, const string &amp;h)  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: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), name(s), habitat(h) {};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virtual void Show() const {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&lt;&lt; "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DerivedCls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: " &lt;&lt; name 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     &lt;&lt; " Show() in " &lt;&lt; habitat &lt;&lt;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Fun1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a) {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a.Show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(); }</a:t>
            </a:r>
            <a:endParaRPr sz="2600" dirty="0"/>
          </a:p>
          <a:p>
            <a:pPr marL="4572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void Fun (const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a) {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a.Show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(); }</a:t>
            </a:r>
            <a:endParaRPr sz="2600" dirty="0"/>
          </a:p>
        </p:txBody>
      </p:sp>
      <p:sp>
        <p:nvSpPr>
          <p:cNvPr id="635" name="Google Shape;635;p57"/>
          <p:cNvSpPr/>
          <p:nvPr/>
        </p:nvSpPr>
        <p:spPr>
          <a:xfrm>
            <a:off x="4876800" y="1219200"/>
            <a:ext cx="4267200" cy="2794355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BaseCls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ocBase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("Base");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DerivedCls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ocDerived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("Test","Test1",</a:t>
            </a:r>
            <a:b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"Test1 &amp; Test2");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"pass-by-value" &lt;&lt;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Fun1(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ocBase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Fun1(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ocDerived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"\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npass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-by-reference" &lt;&lt;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Fun(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ocBase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Fun(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ocDerived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 dirty="0"/>
          </a:p>
          <a:p>
            <a:pPr marL="4000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57"/>
          <p:cNvSpPr/>
          <p:nvPr/>
        </p:nvSpPr>
        <p:spPr>
          <a:xfrm>
            <a:off x="5943600" y="4545793"/>
            <a:ext cx="2935800" cy="1738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250" rIns="0" bIns="1142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pass-by-value </a:t>
            </a:r>
            <a:endParaRPr sz="13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Base Show() </a:t>
            </a:r>
            <a:endParaRPr sz="13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Test Show() </a:t>
            </a:r>
            <a:endParaRPr sz="13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pass-by-reference </a:t>
            </a:r>
            <a:endParaRPr sz="13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Base Show() </a:t>
            </a:r>
            <a:endParaRPr sz="13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DerivedCls: Test1 Show() in Test1 &amp; Test2 </a:t>
            </a:r>
            <a:endParaRPr sz="1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5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38" name="Google Shape;638;p57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Slicing Example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463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Destructors</a:t>
            </a:r>
            <a:endParaRPr/>
          </a:p>
        </p:txBody>
      </p:sp>
      <p:sp>
        <p:nvSpPr>
          <p:cNvPr id="656" name="Google Shape;656;p5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Recall: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needed to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de-allocate dynamically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allocated data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Base *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pBase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new Derived();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pBase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call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Base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destructor 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even though pointing to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Derived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 class object!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destructor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virtual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 fixes this!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2000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 policy for all destructors to be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endParaRPr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7" name="Google Shape;657;p5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89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Virtual Destructor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60"/>
          <p:cNvSpPr txBox="1">
            <a:spLocks noGrp="1"/>
          </p:cNvSpPr>
          <p:nvPr>
            <p:ph type="body" idx="1"/>
          </p:nvPr>
        </p:nvSpPr>
        <p:spPr>
          <a:xfrm>
            <a:off x="76200" y="1219200"/>
            <a:ext cx="8610600" cy="5410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~Base() { cout &lt;&lt; "Calling ~Base()" &lt;&lt; endl; }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class Derived: public Base {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int* m_pnArray;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Derived(int nLength) { m_pnArray = new int[nLength]; }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~Derived()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  cout &lt;&lt; "Calling ~Derived()" &lt;&lt; endl;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  delete[] m_pnArray;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Derived *pDerived = new Derived(5);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Base </a:t>
            </a:r>
            <a:r>
              <a:rPr lang="en-US" sz="13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>
                <a:solidFill>
                  <a:srgbClr val="05057D"/>
                </a:solidFill>
                <a:latin typeface="Courier New"/>
                <a:ea typeface="Courier New"/>
                <a:cs typeface="Courier New"/>
                <a:sym typeface="Courier New"/>
              </a:rPr>
              <a:t>pBase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= pDerived;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delete </a:t>
            </a:r>
            <a:r>
              <a:rPr lang="en-US" sz="1300" b="1">
                <a:solidFill>
                  <a:srgbClr val="05057D"/>
                </a:solidFill>
                <a:latin typeface="Courier New"/>
                <a:ea typeface="Courier New"/>
                <a:cs typeface="Courier New"/>
                <a:sym typeface="Courier New"/>
              </a:rPr>
              <a:t>pBase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700"/>
          </a:p>
          <a:p>
            <a:pPr marL="514350" lvl="0" indent="-3683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60"/>
          <p:cNvSpPr/>
          <p:nvPr/>
        </p:nvSpPr>
        <p:spPr>
          <a:xfrm>
            <a:off x="5235389" y="5099346"/>
            <a:ext cx="3352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program produces the following result: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~Derived()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~Base()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60"/>
          <p:cNvSpPr/>
          <p:nvPr/>
        </p:nvSpPr>
        <p:spPr>
          <a:xfrm>
            <a:off x="76200" y="3352800"/>
            <a:ext cx="9059501" cy="1170600"/>
          </a:xfrm>
          <a:prstGeom prst="rect">
            <a:avLst/>
          </a:prstGeom>
          <a:noFill/>
          <a:ln w="381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13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Pure Virtual Destructors</a:t>
            </a:r>
            <a:endParaRPr dirty="0"/>
          </a:p>
        </p:txBody>
      </p:sp>
      <p:sp>
        <p:nvSpPr>
          <p:cNvPr id="679" name="Google Shape;679;p6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destructors, (empty) function body must be provided.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400" dirty="0"/>
              <a:t>Which is </a:t>
            </a:r>
            <a:r>
              <a:rPr lang="en-US" altLang="zh-TW" sz="2400" dirty="0">
                <a:solidFill>
                  <a:srgbClr val="FF0000"/>
                </a:solidFill>
              </a:rPr>
              <a:t>against the pure virtual behavior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Since destructors must exist for each class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There 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requirement of implementing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pure virtual destructors in the derived classes.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6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1"/>
          <p:cNvSpPr txBox="1">
            <a:spLocks noGrp="1"/>
          </p:cNvSpPr>
          <p:nvPr>
            <p:ph type="title"/>
          </p:nvPr>
        </p:nvSpPr>
        <p:spPr>
          <a:xfrm>
            <a:off x="1066800" y="-7856"/>
            <a:ext cx="8065416" cy="115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Destructors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6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virtual ~Base()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    // Pure Virtual Destructor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you can also write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virtual ~Base() = 0 {}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51435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//Definition of Pure Virtual Destructor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::~Base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&lt;&lt; "Base Destructor"; }</a:t>
            </a:r>
            <a:endParaRPr dirty="0"/>
          </a:p>
          <a:p>
            <a:pPr marL="51435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class Derived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public Base {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~Derived()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&lt;&lt; "Derived Destructor"; }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6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Inner Workings of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</p:txBody>
      </p:sp>
      <p:sp>
        <p:nvSpPr>
          <p:cNvPr id="703" name="Google Shape;703;p6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Virtual function table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creates it for EACH class if virtual functions are involved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pointers for each virtual member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location of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correct code for that function</a:t>
            </a:r>
            <a:endParaRPr dirty="0"/>
          </a:p>
        </p:txBody>
      </p:sp>
      <p:sp>
        <p:nvSpPr>
          <p:cNvPr id="704" name="Google Shape;704;p6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8d3c89231_0_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介面(Interface)</a:t>
            </a:r>
            <a:endParaRPr/>
          </a:p>
        </p:txBody>
      </p:sp>
      <p:sp>
        <p:nvSpPr>
          <p:cNvPr id="711" name="Google Shape;711;g128d3c89231_0_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只有虛函數成員定義，不具備實體，僅表達「介面規格」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在 C++ 只能以抽象類別模擬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在抽象類別中只定義公開的純虛函數，跟虛解構子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一種設計策略是只透過介面溝通自己親輩以外的類別</a:t>
            </a:r>
            <a:endParaRPr/>
          </a:p>
        </p:txBody>
      </p:sp>
      <p:sp>
        <p:nvSpPr>
          <p:cNvPr id="712" name="Google Shape;712;g128d3c89231_0_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713" name="Google Shape;713;g128d3c89231_0_1"/>
          <p:cNvSpPr txBox="1"/>
          <p:nvPr/>
        </p:nvSpPr>
        <p:spPr>
          <a:xfrm>
            <a:off x="1356300" y="3122375"/>
            <a:ext cx="6431400" cy="1611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marR="0" lvl="0" indent="-2200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Pet{</a:t>
            </a:r>
            <a:endParaRPr/>
          </a:p>
          <a:p>
            <a:pPr marL="285750" marR="0" lvl="0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~Pet() =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print() const = 0;</a:t>
            </a:r>
            <a:endParaRPr/>
          </a:p>
          <a:p>
            <a:pPr marL="285750" marR="0" lvl="0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Pet::~Pet(){}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要</a:t>
            </a:r>
            <a:r>
              <a:rPr lang="en-US" sz="2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如何管理多個類似的物件？</a:t>
            </a:r>
            <a:endParaRPr sz="280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將類似的部分抽象化歸類，像生物分類一樣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如上周，在update時呼叫同一個函式，但是在呼叫時可以讓他們擁有不一樣的功能！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FKai-SB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這樣的設計使設計者可以不用多重呼叫不同函式！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720" name="Google Shape;720;p6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Late binding delays decision of which member function is called until runtime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C++, virtual functions use late binding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Pure virtual functions have no definition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Classes with at least one are abstract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objects can be created from abstract class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strictly as base for others to derive</a:t>
            </a:r>
            <a:endParaRPr/>
          </a:p>
        </p:txBody>
      </p:sp>
      <p:sp>
        <p:nvSpPr>
          <p:cNvPr id="721" name="Google Shape;721;p6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7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13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728" name="Google Shape;728;p6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Derived class objects can be assigned to base class objects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Base class members are lost; slicing problem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Pointer assignments and dynamic objects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Allow "fix" to slicing problem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Make all destructors virtual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Good programming practice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Ensures memory correctly de-allocated</a:t>
            </a:r>
            <a:endParaRPr/>
          </a:p>
        </p:txBody>
      </p:sp>
      <p:sp>
        <p:nvSpPr>
          <p:cNvPr id="729" name="Google Shape;729;p6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Function Basics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binding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Implementing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When to use a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classes and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 virtual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and Virtual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Extended type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compatibility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Downcasting and upcasting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C++ "under the hood" with virtual functions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5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rgbClr val="FF0000"/>
                </a:solidFill>
              </a:rPr>
              <a:t>Polymorphism: a fundamental </a:t>
            </a:r>
            <a:r>
              <a:rPr lang="en-US" sz="2300"/>
              <a:t>principle of OOP.</a:t>
            </a:r>
            <a:endParaRPr sz="2300">
              <a:solidFill>
                <a:srgbClr val="FF0000"/>
              </a:solidFill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Associating many meanings to one function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>
                <a:solidFill>
                  <a:srgbClr val="FF0000"/>
                </a:solidFill>
              </a:rPr>
              <a:t>Virtual</a:t>
            </a:r>
            <a:r>
              <a:rPr lang="en-US" sz="1900"/>
              <a:t> functions provide this capability</a:t>
            </a:r>
            <a:endParaRPr sz="250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/>
              <a:t>Existing </a:t>
            </a:r>
            <a:r>
              <a:rPr lang="en-US" sz="1700">
                <a:solidFill>
                  <a:srgbClr val="FF0000"/>
                </a:solidFill>
              </a:rPr>
              <a:t>in "essence"</a:t>
            </a:r>
            <a:r>
              <a:rPr lang="en-US" sz="1700"/>
              <a:t> though not in fact</a:t>
            </a:r>
            <a:endParaRPr sz="230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/>
              <a:t>Can be "</a:t>
            </a:r>
            <a:r>
              <a:rPr lang="en-US" sz="1700">
                <a:solidFill>
                  <a:srgbClr val="FF0000"/>
                </a:solidFill>
              </a:rPr>
              <a:t>used</a:t>
            </a:r>
            <a:r>
              <a:rPr lang="en-US" sz="1700"/>
              <a:t>" before it’s "</a:t>
            </a:r>
            <a:r>
              <a:rPr lang="en-US" sz="1700">
                <a:solidFill>
                  <a:srgbClr val="FF0000"/>
                </a:solidFill>
              </a:rPr>
              <a:t>defined</a:t>
            </a:r>
            <a:r>
              <a:rPr lang="en-US" sz="1700"/>
              <a:t>“</a:t>
            </a:r>
            <a:endParaRPr sz="2300"/>
          </a:p>
        </p:txBody>
      </p:sp>
      <p:sp>
        <p:nvSpPr>
          <p:cNvPr id="158" name="Google Shape;158;p8"/>
          <p:cNvSpPr/>
          <p:nvPr/>
        </p:nvSpPr>
        <p:spPr>
          <a:xfrm>
            <a:off x="2507973" y="2819400"/>
            <a:ext cx="4230645" cy="461665"/>
          </a:xfrm>
          <a:prstGeom prst="rect">
            <a:avLst/>
          </a:prstGeom>
          <a:gradFill>
            <a:gsLst>
              <a:gs pos="0">
                <a:srgbClr val="0000C3"/>
              </a:gs>
              <a:gs pos="80000">
                <a:srgbClr val="0000FF"/>
              </a:gs>
              <a:gs pos="100000">
                <a:srgbClr val="0000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binding or dynamic binding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57200" y="3296111"/>
            <a:ext cx="8458200" cy="1200329"/>
          </a:xfrm>
          <a:prstGeom prst="rect">
            <a:avLst/>
          </a:prstGeom>
          <a:gradFill>
            <a:gsLst>
              <a:gs pos="0">
                <a:srgbClr val="8181FF"/>
              </a:gs>
              <a:gs pos="35000">
                <a:srgbClr val="A8A8FF"/>
              </a:gs>
              <a:gs pos="100000">
                <a:srgbClr val="DADAFF"/>
              </a:gs>
            </a:gsLst>
            <a:lin ang="16200000" scaled="0"/>
          </a:gra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polymorphism means that a call to a member function will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a different function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executed depending on the type of object that invokes the function.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5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urier New"/>
              </a:rPr>
              <a:t>Shape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 Example (1 of 4)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Classes for </a:t>
            </a:r>
            <a:r>
              <a:rPr lang="en-US" sz="2400" dirty="0">
                <a:solidFill>
                  <a:srgbClr val="FF0000"/>
                </a:solidFill>
              </a:rPr>
              <a:t>several kinds of figures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Rectangles, circles</a:t>
            </a:r>
            <a:r>
              <a:rPr lang="en-US" sz="2000" dirty="0"/>
              <a:t>, and etc. which might be </a:t>
            </a:r>
            <a:r>
              <a:rPr lang="en-US" sz="2000" dirty="0">
                <a:solidFill>
                  <a:srgbClr val="FF0000"/>
                </a:solidFill>
              </a:rPr>
              <a:t>an object of a different class</a:t>
            </a:r>
            <a:endParaRPr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800" dirty="0"/>
              <a:t> requires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height, width</a:t>
            </a:r>
            <a:r>
              <a:rPr lang="en-US" sz="1800" dirty="0"/>
              <a:t>, and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center.</a:t>
            </a:r>
            <a:endParaRPr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1800" dirty="0"/>
              <a:t> require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radius </a:t>
            </a:r>
            <a:r>
              <a:rPr lang="en-US" sz="1800" dirty="0"/>
              <a:t>and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800" dirty="0"/>
              <a:t>.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All derive from one parent class: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Various shapes have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r>
              <a:rPr lang="en-US" sz="2000" dirty="0"/>
              <a:t>of different instructions, respectively.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We can call "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US" sz="2400" dirty="0"/>
              <a:t>" in each class, so:</a:t>
            </a:r>
            <a:br>
              <a:rPr lang="en-US" sz="2400" dirty="0"/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Rectangle r;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Circle c;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r.draw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// Calls Rectangle::draw()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c.draw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// Calls Circle::draw()</a:t>
            </a:r>
            <a:endParaRPr sz="1600" dirty="0"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D377158-81A0-49A4-84CD-70CBB48A98B6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6568787" y="4775279"/>
            <a:ext cx="1582882" cy="558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6639836-FF3D-4D83-9A30-CFAAD96FADB9}"/>
              </a:ext>
            </a:extLst>
          </p:cNvPr>
          <p:cNvSpPr/>
          <p:nvPr/>
        </p:nvSpPr>
        <p:spPr>
          <a:xfrm>
            <a:off x="5898573" y="4165679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C89085-A27A-4405-AFE0-3D62F6079540}"/>
              </a:ext>
            </a:extLst>
          </p:cNvPr>
          <p:cNvSpPr/>
          <p:nvPr/>
        </p:nvSpPr>
        <p:spPr>
          <a:xfrm>
            <a:off x="5898573" y="5334000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0A1CB-5B60-416E-A615-BE355A9D4D7D}"/>
              </a:ext>
            </a:extLst>
          </p:cNvPr>
          <p:cNvSpPr/>
          <p:nvPr/>
        </p:nvSpPr>
        <p:spPr>
          <a:xfrm>
            <a:off x="7481455" y="5334000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BDDB177-1B95-4445-A35E-773DE1371D74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568787" y="4775279"/>
            <a:ext cx="0" cy="558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5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urier New"/>
              </a:rPr>
              <a:t>Shape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ourier New"/>
              </a:rPr>
              <a:t> Example (2 of 4)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altLang="zh-TW" sz="2400" dirty="0"/>
              <a:t>While </a:t>
            </a:r>
            <a:r>
              <a:rPr lang="en-US" altLang="zh-TW" sz="2400" dirty="0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altLang="zh-TW" sz="2400" dirty="0"/>
              <a:t> has </a:t>
            </a:r>
            <a:r>
              <a:rPr lang="en-US" altLang="zh-TW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center()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to move the shape </a:t>
            </a:r>
            <a:r>
              <a:rPr lang="en-US" altLang="zh-TW" sz="2400" dirty="0"/>
              <a:t>to the screen center and redraw itself by calling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000" dirty="0">
                <a:solidFill>
                  <a:srgbClr val="FF0000"/>
                </a:solidFill>
              </a:rPr>
              <a:t>Which </a:t>
            </a:r>
            <a:r>
              <a:rPr lang="en-US" altLang="zh-TW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r>
              <a:rPr lang="en-US" altLang="zh-TW" sz="2000" dirty="0">
                <a:solidFill>
                  <a:srgbClr val="FF0000"/>
                </a:solidFill>
              </a:rPr>
              <a:t> function? </a:t>
            </a:r>
            <a:r>
              <a:rPr lang="en-US" altLang="zh-TW" sz="2000" dirty="0"/>
              <a:t>From </a:t>
            </a:r>
            <a:r>
              <a:rPr lang="en-US" altLang="zh-TW" sz="2000" dirty="0">
                <a:solidFill>
                  <a:srgbClr val="FF0000"/>
                </a:solidFill>
              </a:rPr>
              <a:t>which class</a:t>
            </a:r>
            <a:r>
              <a:rPr lang="en-US" altLang="zh-TW" sz="2000" dirty="0"/>
              <a:t>?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altLang="zh-TW" sz="2400" dirty="0"/>
              <a:t>While adding </a:t>
            </a:r>
            <a:r>
              <a:rPr lang="en-US" altLang="zh-TW" sz="2400" dirty="0"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derived from </a:t>
            </a:r>
            <a:r>
              <a:rPr lang="en-US" altLang="zh-TW" sz="2400" dirty="0"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endParaRPr lang="en-US" altLang="zh-TW" sz="2400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SzPts val="2000"/>
            </a:pPr>
            <a:r>
              <a:rPr lang="en-US" altLang="zh-TW" sz="2000" dirty="0"/>
              <a:t>Function 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center()</a:t>
            </a:r>
            <a:r>
              <a:rPr lang="en-US" altLang="zh-TW" sz="2000" dirty="0"/>
              <a:t>inherited from 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lang="en-US" altLang="zh-TW" dirty="0"/>
          </a:p>
          <a:p>
            <a:pPr marL="1143000" lvl="2" indent="-228600">
              <a:lnSpc>
                <a:spcPct val="133333"/>
              </a:lnSpc>
              <a:spcBef>
                <a:spcPts val="0"/>
              </a:spcBef>
            </a:pPr>
            <a:r>
              <a:rPr lang="en-US" altLang="zh-TW" sz="1800" dirty="0">
                <a:solidFill>
                  <a:schemeClr val="tx1"/>
                </a:solidFill>
              </a:rPr>
              <a:t>Will it work for </a:t>
            </a:r>
            <a:r>
              <a:rPr lang="en-US" altLang="zh-TW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altLang="zh-TW" sz="1800" dirty="0">
                <a:solidFill>
                  <a:schemeClr val="tx1"/>
                </a:solidFill>
              </a:rPr>
              <a:t>?</a:t>
            </a:r>
            <a:endParaRPr lang="en-US" altLang="zh-TW" dirty="0">
              <a:solidFill>
                <a:schemeClr val="tx1"/>
              </a:solidFill>
            </a:endParaRP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000" dirty="0"/>
              <a:t>Actually, we want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center()</a:t>
            </a:r>
            <a:r>
              <a:rPr lang="en-US" altLang="zh-TW" sz="2000" dirty="0"/>
              <a:t> to call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Triangle::draw()</a:t>
            </a:r>
            <a:r>
              <a:rPr lang="en-US" altLang="zh-TW" sz="2000" dirty="0"/>
              <a:t> NOT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Shape::draw()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000" dirty="0"/>
              <a:t>But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wasn’t even WRITTEN</a:t>
            </a:r>
            <a:r>
              <a:rPr lang="en-US" altLang="zh-TW" sz="2000" dirty="0"/>
              <a:t> when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Shape::center()</a:t>
            </a:r>
            <a:r>
              <a:rPr lang="en-US" altLang="zh-TW" sz="2000" dirty="0"/>
              <a:t> was!</a:t>
            </a:r>
          </a:p>
          <a:p>
            <a:pPr marL="1257300" lvl="2">
              <a:spcBef>
                <a:spcPts val="0"/>
              </a:spcBef>
              <a:buSzPts val="2400"/>
            </a:pPr>
            <a:r>
              <a:rPr lang="en-US" altLang="zh-TW" sz="1800" dirty="0"/>
              <a:t>In other words, shape doesn’t know "triangles"!</a:t>
            </a:r>
          </a:p>
          <a:p>
            <a:pPr marL="800100" lvl="1">
              <a:spcBef>
                <a:spcPts val="0"/>
              </a:spcBef>
              <a:buSzPts val="2400"/>
            </a:pPr>
            <a:endParaRPr lang="en-US" altLang="zh-TW" sz="2000" dirty="0"/>
          </a:p>
          <a:p>
            <a:pPr marL="800100" lvl="1">
              <a:spcBef>
                <a:spcPts val="0"/>
              </a:spcBef>
              <a:buSzPts val="2400"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D377158-81A0-49A4-84CD-70CBB48A98B6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6568787" y="5308679"/>
            <a:ext cx="1582882" cy="558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6639836-FF3D-4D83-9A30-CFAAD96FADB9}"/>
              </a:ext>
            </a:extLst>
          </p:cNvPr>
          <p:cNvSpPr/>
          <p:nvPr/>
        </p:nvSpPr>
        <p:spPr>
          <a:xfrm>
            <a:off x="5898573" y="4699079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C89085-A27A-4405-AFE0-3D62F6079540}"/>
              </a:ext>
            </a:extLst>
          </p:cNvPr>
          <p:cNvSpPr/>
          <p:nvPr/>
        </p:nvSpPr>
        <p:spPr>
          <a:xfrm>
            <a:off x="5898573" y="5867400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0A1CB-5B60-416E-A615-BE355A9D4D7D}"/>
              </a:ext>
            </a:extLst>
          </p:cNvPr>
          <p:cNvSpPr/>
          <p:nvPr/>
        </p:nvSpPr>
        <p:spPr>
          <a:xfrm>
            <a:off x="7481455" y="5867400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BDDB177-1B95-4445-A35E-773DE1371D74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568787" y="5308679"/>
            <a:ext cx="0" cy="558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840480B-B501-4AD9-B8EC-4D8D3D607BC6}"/>
              </a:ext>
            </a:extLst>
          </p:cNvPr>
          <p:cNvSpPr/>
          <p:nvPr/>
        </p:nvSpPr>
        <p:spPr>
          <a:xfrm>
            <a:off x="4315692" y="5867400"/>
            <a:ext cx="134042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4F2B97-5D18-47B7-BE9B-CB1FEF541B1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85906" y="5308679"/>
            <a:ext cx="1582881" cy="558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6040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4259</Words>
  <Application>Microsoft Office PowerPoint</Application>
  <PresentationFormat>如螢幕大小 (4:3)</PresentationFormat>
  <Paragraphs>758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0" baseType="lpstr">
      <vt:lpstr>Tahoma</vt:lpstr>
      <vt:lpstr>新細明體</vt:lpstr>
      <vt:lpstr>Courier New</vt:lpstr>
      <vt:lpstr>Arial</vt:lpstr>
      <vt:lpstr>Calibri</vt:lpstr>
      <vt:lpstr>Arial Narrow</vt:lpstr>
      <vt:lpstr>DFKai-SB</vt:lpstr>
      <vt:lpstr>Times New Roman</vt:lpstr>
      <vt:lpstr>佈景主題1</vt:lpstr>
      <vt:lpstr>PowerPoint 簡報</vt:lpstr>
      <vt:lpstr>Real life Example of Polymorphism</vt:lpstr>
      <vt:lpstr>Types of Polymorphism in C++</vt:lpstr>
      <vt:lpstr>想一想</vt:lpstr>
      <vt:lpstr>想一想</vt:lpstr>
      <vt:lpstr>Learning Objectives</vt:lpstr>
      <vt:lpstr>Virtual Function</vt:lpstr>
      <vt:lpstr>The Shape Example (1 of 4)</vt:lpstr>
      <vt:lpstr>The Shape Example (2 of 4)</vt:lpstr>
      <vt:lpstr>The Shape Example (3 of 4)</vt:lpstr>
      <vt:lpstr>The Shape Example (4 of 4)</vt:lpstr>
      <vt:lpstr>Virtual Functions</vt:lpstr>
      <vt:lpstr>Another Example: Auto Parts</vt:lpstr>
      <vt:lpstr>The Sale Class (1 of 2)</vt:lpstr>
      <vt:lpstr>The Sale Class (2 of 2)</vt:lpstr>
      <vt:lpstr>The DiscountSale Class</vt:lpstr>
      <vt:lpstr>The Power of Polymorphism</vt:lpstr>
      <vt:lpstr>Overriding</vt:lpstr>
      <vt:lpstr>繼承範例：上週</vt:lpstr>
      <vt:lpstr>敵對生物</vt:lpstr>
      <vt:lpstr>PowerPoint 簡報</vt:lpstr>
      <vt:lpstr>敵對生物</vt:lpstr>
      <vt:lpstr>敵對生物管理</vt:lpstr>
      <vt:lpstr>輸出結果</vt:lpstr>
      <vt:lpstr>PowerPoint 簡報</vt:lpstr>
      <vt:lpstr>多型範例</vt:lpstr>
      <vt:lpstr>12-01-Class Virtual</vt:lpstr>
      <vt:lpstr>PowerPoint 簡報</vt:lpstr>
      <vt:lpstr>Pure Virtual Functions &amp; Abstract Classes</vt:lpstr>
      <vt:lpstr>Example of Abstract Class</vt:lpstr>
      <vt:lpstr>Extended Type Compatibility</vt:lpstr>
      <vt:lpstr>Using Classes Pet and Dog</vt:lpstr>
      <vt:lpstr>Virtual or not Virtual (1 of 3)</vt:lpstr>
      <vt:lpstr>Virtual or not Virtual (1 of 3)</vt:lpstr>
      <vt:lpstr>Virtual or not Virtual (2 of 3)</vt:lpstr>
      <vt:lpstr>Virtual or not Virtual (2 of 3)</vt:lpstr>
      <vt:lpstr>Virtual or not Virtual (3 of 3)</vt:lpstr>
      <vt:lpstr>Virtual or not Virtual (3 of 3)</vt:lpstr>
      <vt:lpstr>Slicing Problem</vt:lpstr>
      <vt:lpstr>Values V.S. Pointers</vt:lpstr>
      <vt:lpstr>Upcasting</vt:lpstr>
      <vt:lpstr>Downcasting</vt:lpstr>
      <vt:lpstr>Slicing Example</vt:lpstr>
      <vt:lpstr>Virtual Destructors</vt:lpstr>
      <vt:lpstr>Virtual Destructor</vt:lpstr>
      <vt:lpstr>Pure Virtual Destructors</vt:lpstr>
      <vt:lpstr>Pure Virtual Destructors</vt:lpstr>
      <vt:lpstr>Inner Workings of Virtual Functions</vt:lpstr>
      <vt:lpstr>介面(Interface)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Kenrick</dc:creator>
  <cp:lastModifiedBy>tbcey74123</cp:lastModifiedBy>
  <cp:revision>18</cp:revision>
  <dcterms:created xsi:type="dcterms:W3CDTF">2006-08-16T00:00:00Z</dcterms:created>
  <dcterms:modified xsi:type="dcterms:W3CDTF">2023-04-08T14:21:41Z</dcterms:modified>
</cp:coreProperties>
</file>