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4C64D8-A4C9-479E-BBED-9062C8BFDFAE}">
  <a:tblStyle styleId="{A84C64D8-A4C9-479E-BBED-9062C8BFDF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p:scale>
          <a:sx n="67" d="100"/>
          <a:sy n="67" d="100"/>
        </p:scale>
        <p:origin x="-4304" y="-2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3456"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3456"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3456"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3456"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3456"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3456"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3456"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3456"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3456"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468880" y="3591562"/>
            <a:ext cx="27980641" cy="764032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18" name="Google Shape;18;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9497058" y="-1391918"/>
            <a:ext cx="13924283" cy="2839211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405506" y="26036"/>
            <a:ext cx="18597882" cy="2088260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2263140" y="5842000"/>
            <a:ext cx="28392119" cy="13924283"/>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245997" y="5471167"/>
            <a:ext cx="28392119" cy="912875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2245997" y="14686288"/>
            <a:ext cx="28392119" cy="48005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30" name="Google Shape;30;p4"/>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2263140" y="5842000"/>
            <a:ext cx="13990321" cy="13924283"/>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16664941" y="5842000"/>
            <a:ext cx="13990321" cy="13924283"/>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267428" y="1168405"/>
            <a:ext cx="28392119" cy="42418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2267431" y="5379722"/>
            <a:ext cx="13926023" cy="263651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3" name="Google Shape;43;p6"/>
          <p:cNvSpPr txBox="1">
            <a:spLocks noGrp="1"/>
          </p:cNvSpPr>
          <p:nvPr>
            <p:ph type="body" idx="2"/>
          </p:nvPr>
        </p:nvSpPr>
        <p:spPr>
          <a:xfrm>
            <a:off x="2267431" y="8016240"/>
            <a:ext cx="13926023" cy="1179068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5" name="Google Shape;45;p6"/>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3994608" y="3159765"/>
            <a:ext cx="16664939" cy="15595601"/>
          </a:xfrm>
          <a:prstGeom prst="rect">
            <a:avLst/>
          </a:prstGeom>
          <a:noFill/>
          <a:ln>
            <a:noFill/>
          </a:ln>
        </p:spPr>
        <p:txBody>
          <a:bodyPr spcFirstLastPara="1" wrap="square" lIns="91425" tIns="45700" rIns="91425" bIns="45700" anchor="t" anchorCtr="0"/>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61" name="Google Shape;61;p9"/>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2" name="Google Shape;62;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3994608" y="3159765"/>
            <a:ext cx="16664939" cy="15595601"/>
          </a:xfrm>
          <a:prstGeom prst="rect">
            <a:avLst/>
          </a:prstGeom>
          <a:noFill/>
          <a:ln>
            <a:noFill/>
          </a:ln>
        </p:spPr>
        <p:txBody>
          <a:bodyPr spcFirstLastPara="1" wrap="square" lIns="91425" tIns="45700" rIns="91425" bIns="45700" anchor="t" anchorCtr="0"/>
          <a:lstStyle>
            <a:lvl1pPr marR="0" lvl="0" algn="l" rtl="0">
              <a:lnSpc>
                <a:spcPct val="90000"/>
              </a:lnSpc>
              <a:spcBef>
                <a:spcPts val="3200"/>
              </a:spcBef>
              <a:spcAft>
                <a:spcPts val="0"/>
              </a:spcAft>
              <a:buClr>
                <a:schemeClr val="dk1"/>
              </a:buClr>
              <a:buSzPts val="10240"/>
              <a:buFont typeface="Arial"/>
              <a:buNone/>
              <a:defRPr sz="10240" b="0" i="0" u="none" strike="noStrike" cap="none">
                <a:solidFill>
                  <a:schemeClr val="dk1"/>
                </a:solidFill>
                <a:latin typeface="Calibri"/>
                <a:ea typeface="Calibri"/>
                <a:cs typeface="Calibri"/>
                <a:sym typeface="Calibri"/>
              </a:defRPr>
            </a:lvl1pPr>
            <a:lvl2pPr marR="0" lvl="1" algn="l" rtl="0">
              <a:lnSpc>
                <a:spcPct val="90000"/>
              </a:lnSpc>
              <a:spcBef>
                <a:spcPts val="1600"/>
              </a:spcBef>
              <a:spcAft>
                <a:spcPts val="0"/>
              </a:spcAft>
              <a:buClr>
                <a:schemeClr val="dk1"/>
              </a:buClr>
              <a:buSzPts val="8960"/>
              <a:buFont typeface="Arial"/>
              <a:buNone/>
              <a:defRPr sz="8960" b="0" i="0" u="none" strike="noStrike" cap="none">
                <a:solidFill>
                  <a:schemeClr val="dk1"/>
                </a:solidFill>
                <a:latin typeface="Calibri"/>
                <a:ea typeface="Calibri"/>
                <a:cs typeface="Calibri"/>
                <a:sym typeface="Calibri"/>
              </a:defRPr>
            </a:lvl2pPr>
            <a:lvl3pPr marR="0" lvl="2" algn="l" rtl="0">
              <a:lnSpc>
                <a:spcPct val="90000"/>
              </a:lnSpc>
              <a:spcBef>
                <a:spcPts val="16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R="0" lvl="3"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4pPr>
            <a:lvl5pPr marR="0" lvl="4"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5pPr>
            <a:lvl6pPr marR="0" lvl="5"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6pPr>
            <a:lvl7pPr marR="0" lvl="6"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7pPr>
            <a:lvl8pPr marR="0" lvl="7"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8pPr>
            <a:lvl9pPr marR="0" lvl="8"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9" name="Google Shape;69;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263140" y="5842000"/>
            <a:ext cx="28392119" cy="13924283"/>
          </a:xfrm>
          <a:prstGeom prst="rect">
            <a:avLst/>
          </a:prstGeom>
          <a:noFill/>
          <a:ln>
            <a:noFill/>
          </a:ln>
        </p:spPr>
        <p:txBody>
          <a:bodyPr spcFirstLastPara="1" wrap="square" lIns="91425" tIns="45700" rIns="91425" bIns="45700" anchor="t" anchorCtr="0"/>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84"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840" b="0" i="0" u="none" strike="noStrike" cap="none">
                <a:solidFill>
                  <a:srgbClr val="888888"/>
                </a:solidFill>
                <a:latin typeface="Calibri"/>
                <a:ea typeface="Calibri"/>
                <a:cs typeface="Calibri"/>
                <a:sym typeface="Calibri"/>
              </a:defRPr>
            </a:lvl1pPr>
            <a:lvl2pPr marL="0" marR="0" lvl="1" indent="0" algn="r" rtl="0">
              <a:spcBef>
                <a:spcPts val="0"/>
              </a:spcBef>
              <a:buNone/>
              <a:defRPr sz="3840" b="0" i="0" u="none" strike="noStrike" cap="none">
                <a:solidFill>
                  <a:srgbClr val="888888"/>
                </a:solidFill>
                <a:latin typeface="Calibri"/>
                <a:ea typeface="Calibri"/>
                <a:cs typeface="Calibri"/>
                <a:sym typeface="Calibri"/>
              </a:defRPr>
            </a:lvl2pPr>
            <a:lvl3pPr marL="0" marR="0" lvl="2" indent="0" algn="r" rtl="0">
              <a:spcBef>
                <a:spcPts val="0"/>
              </a:spcBef>
              <a:buNone/>
              <a:defRPr sz="3840" b="0" i="0" u="none" strike="noStrike" cap="none">
                <a:solidFill>
                  <a:srgbClr val="888888"/>
                </a:solidFill>
                <a:latin typeface="Calibri"/>
                <a:ea typeface="Calibri"/>
                <a:cs typeface="Calibri"/>
                <a:sym typeface="Calibri"/>
              </a:defRPr>
            </a:lvl3pPr>
            <a:lvl4pPr marL="0" marR="0" lvl="3" indent="0" algn="r" rtl="0">
              <a:spcBef>
                <a:spcPts val="0"/>
              </a:spcBef>
              <a:buNone/>
              <a:defRPr sz="3840" b="0" i="0" u="none" strike="noStrike" cap="none">
                <a:solidFill>
                  <a:srgbClr val="888888"/>
                </a:solidFill>
                <a:latin typeface="Calibri"/>
                <a:ea typeface="Calibri"/>
                <a:cs typeface="Calibri"/>
                <a:sym typeface="Calibri"/>
              </a:defRPr>
            </a:lvl4pPr>
            <a:lvl5pPr marL="0" marR="0" lvl="4" indent="0" algn="r" rtl="0">
              <a:spcBef>
                <a:spcPts val="0"/>
              </a:spcBef>
              <a:buNone/>
              <a:defRPr sz="3840" b="0" i="0" u="none" strike="noStrike" cap="none">
                <a:solidFill>
                  <a:srgbClr val="888888"/>
                </a:solidFill>
                <a:latin typeface="Calibri"/>
                <a:ea typeface="Calibri"/>
                <a:cs typeface="Calibri"/>
                <a:sym typeface="Calibri"/>
              </a:defRPr>
            </a:lvl5pPr>
            <a:lvl6pPr marL="0" marR="0" lvl="5" indent="0" algn="r" rtl="0">
              <a:spcBef>
                <a:spcPts val="0"/>
              </a:spcBef>
              <a:buNone/>
              <a:defRPr sz="3840" b="0" i="0" u="none" strike="noStrike" cap="none">
                <a:solidFill>
                  <a:srgbClr val="888888"/>
                </a:solidFill>
                <a:latin typeface="Calibri"/>
                <a:ea typeface="Calibri"/>
                <a:cs typeface="Calibri"/>
                <a:sym typeface="Calibri"/>
              </a:defRPr>
            </a:lvl6pPr>
            <a:lvl7pPr marL="0" marR="0" lvl="6" indent="0" algn="r" rtl="0">
              <a:spcBef>
                <a:spcPts val="0"/>
              </a:spcBef>
              <a:buNone/>
              <a:defRPr sz="3840" b="0" i="0" u="none" strike="noStrike" cap="none">
                <a:solidFill>
                  <a:srgbClr val="888888"/>
                </a:solidFill>
                <a:latin typeface="Calibri"/>
                <a:ea typeface="Calibri"/>
                <a:cs typeface="Calibri"/>
                <a:sym typeface="Calibri"/>
              </a:defRPr>
            </a:lvl7pPr>
            <a:lvl8pPr marL="0" marR="0" lvl="7" indent="0" algn="r" rtl="0">
              <a:spcBef>
                <a:spcPts val="0"/>
              </a:spcBef>
              <a:buNone/>
              <a:defRPr sz="3840" b="0" i="0" u="none" strike="noStrike" cap="none">
                <a:solidFill>
                  <a:srgbClr val="888888"/>
                </a:solidFill>
                <a:latin typeface="Calibri"/>
                <a:ea typeface="Calibri"/>
                <a:cs typeface="Calibri"/>
                <a:sym typeface="Calibri"/>
              </a:defRPr>
            </a:lvl8pPr>
            <a:lvl9pPr marL="0" marR="0" lvl="8" indent="0" algn="r" rtl="0">
              <a:spcBef>
                <a:spcPts val="0"/>
              </a:spcBef>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505474" y="433696"/>
            <a:ext cx="32477413" cy="2575104"/>
            <a:chOff x="505474" y="433696"/>
            <a:chExt cx="32477413" cy="2575104"/>
          </a:xfrm>
        </p:grpSpPr>
        <p:grpSp>
          <p:nvGrpSpPr>
            <p:cNvPr id="90" name="Google Shape;90;p13"/>
            <p:cNvGrpSpPr/>
            <p:nvPr/>
          </p:nvGrpSpPr>
          <p:grpSpPr>
            <a:xfrm>
              <a:off x="505474" y="433696"/>
              <a:ext cx="32477413" cy="2329995"/>
              <a:chOff x="448324" y="576571"/>
              <a:chExt cx="32477413" cy="2329995"/>
            </a:xfrm>
          </p:grpSpPr>
          <p:pic>
            <p:nvPicPr>
              <p:cNvPr id="91" name="Google Shape;91;p13"/>
              <p:cNvPicPr preferRelativeResize="0"/>
              <p:nvPr/>
            </p:nvPicPr>
            <p:blipFill rotWithShape="1">
              <a:blip r:embed="rId3">
                <a:alphaModFix/>
              </a:blip>
              <a:srcRect/>
              <a:stretch/>
            </p:blipFill>
            <p:spPr>
              <a:xfrm>
                <a:off x="448324" y="1208094"/>
                <a:ext cx="5079067" cy="1309271"/>
              </a:xfrm>
              <a:prstGeom prst="rect">
                <a:avLst/>
              </a:prstGeom>
              <a:noFill/>
              <a:ln>
                <a:noFill/>
              </a:ln>
            </p:spPr>
          </p:pic>
          <p:sp>
            <p:nvSpPr>
              <p:cNvPr id="92" name="Google Shape;92;p13"/>
              <p:cNvSpPr/>
              <p:nvPr/>
            </p:nvSpPr>
            <p:spPr>
              <a:xfrm>
                <a:off x="5772149" y="576571"/>
                <a:ext cx="19373850" cy="2123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600" i="0" u="none" strike="noStrike" cap="none">
                    <a:solidFill>
                      <a:srgbClr val="0C1172"/>
                    </a:solidFill>
                    <a:latin typeface="Impact"/>
                    <a:ea typeface="Impact"/>
                    <a:cs typeface="Impact"/>
                    <a:sym typeface="Impact"/>
                  </a:rPr>
                  <a:t>Under the Dome -- Beijing PM 2.5 Air Pollution Analysis Using Time Series Analysis and Linear Regression</a:t>
                </a:r>
                <a:endParaRPr sz="6600" i="0" u="none" strike="noStrike" cap="none">
                  <a:solidFill>
                    <a:srgbClr val="0C1172"/>
                  </a:solidFill>
                  <a:latin typeface="Impact"/>
                  <a:ea typeface="Impact"/>
                  <a:cs typeface="Impact"/>
                  <a:sym typeface="Impact"/>
                </a:endParaRPr>
              </a:p>
            </p:txBody>
          </p:sp>
          <p:sp>
            <p:nvSpPr>
              <p:cNvPr id="93" name="Google Shape;93;p13"/>
              <p:cNvSpPr txBox="1"/>
              <p:nvPr/>
            </p:nvSpPr>
            <p:spPr>
              <a:xfrm>
                <a:off x="25582038" y="844366"/>
                <a:ext cx="7343700" cy="2062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0" i="0" u="none" strike="noStrike" cap="none">
                    <a:solidFill>
                      <a:srgbClr val="0C1172"/>
                    </a:solidFill>
                    <a:latin typeface="Times New Roman"/>
                    <a:ea typeface="Times New Roman"/>
                    <a:cs typeface="Times New Roman"/>
                    <a:sym typeface="Times New Roman"/>
                  </a:rPr>
                  <a:t>Xinge Jia: xj2221</a:t>
                </a:r>
                <a:endParaRPr sz="3000"/>
              </a:p>
              <a:p>
                <a:pPr marL="0" marR="0" lvl="0" indent="0" algn="l" rtl="0">
                  <a:spcBef>
                    <a:spcPts val="0"/>
                  </a:spcBef>
                  <a:spcAft>
                    <a:spcPts val="0"/>
                  </a:spcAft>
                  <a:buNone/>
                </a:pPr>
                <a:r>
                  <a:rPr lang="en-US" sz="3000">
                    <a:solidFill>
                      <a:srgbClr val="0C1172"/>
                    </a:solidFill>
                    <a:latin typeface="Times New Roman"/>
                    <a:ea typeface="Times New Roman"/>
                    <a:cs typeface="Times New Roman"/>
                    <a:sym typeface="Times New Roman"/>
                  </a:rPr>
                  <a:t>Nikita Tourani: nrt2117</a:t>
                </a:r>
                <a:endParaRPr sz="3000">
                  <a:solidFill>
                    <a:srgbClr val="0C1172"/>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rgbClr val="0C1172"/>
                    </a:solidFill>
                    <a:latin typeface="Times New Roman"/>
                    <a:ea typeface="Times New Roman"/>
                    <a:cs typeface="Times New Roman"/>
                    <a:sym typeface="Times New Roman"/>
                  </a:rPr>
                  <a:t>Xinyi Hu: xh2383</a:t>
                </a:r>
                <a:endParaRPr sz="3000"/>
              </a:p>
              <a:p>
                <a:pPr marL="0" marR="0" lvl="0" indent="0" algn="l" rtl="0">
                  <a:spcBef>
                    <a:spcPts val="0"/>
                  </a:spcBef>
                  <a:spcAft>
                    <a:spcPts val="0"/>
                  </a:spcAft>
                  <a:buNone/>
                </a:pPr>
                <a:r>
                  <a:rPr lang="en-US" sz="3000">
                    <a:solidFill>
                      <a:srgbClr val="0C1172"/>
                    </a:solidFill>
                    <a:latin typeface="Times New Roman"/>
                    <a:ea typeface="Times New Roman"/>
                    <a:cs typeface="Times New Roman"/>
                    <a:sym typeface="Times New Roman"/>
                  </a:rPr>
                  <a:t>Project Mentor: Professor Banu Baydil</a:t>
                </a:r>
                <a:endParaRPr sz="3000">
                  <a:solidFill>
                    <a:srgbClr val="0C1172"/>
                  </a:solidFill>
                  <a:latin typeface="Calibri"/>
                  <a:ea typeface="Calibri"/>
                  <a:cs typeface="Calibri"/>
                  <a:sym typeface="Calibri"/>
                </a:endParaRPr>
              </a:p>
            </p:txBody>
          </p:sp>
        </p:grpSp>
        <p:sp>
          <p:nvSpPr>
            <p:cNvPr id="94" name="Google Shape;94;p13"/>
            <p:cNvSpPr txBox="1"/>
            <p:nvPr/>
          </p:nvSpPr>
          <p:spPr>
            <a:xfrm>
              <a:off x="8771139" y="2424025"/>
              <a:ext cx="146304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000">
                  <a:solidFill>
                    <a:srgbClr val="0C1172"/>
                  </a:solidFill>
                  <a:latin typeface="Times New Roman"/>
                  <a:ea typeface="Times New Roman"/>
                  <a:cs typeface="Times New Roman"/>
                  <a:sym typeface="Times New Roman"/>
                </a:rPr>
                <a:t>Department of Statistics, Columbia University, New York, NY 10027, USA</a:t>
              </a:r>
              <a:endParaRPr sz="3000">
                <a:solidFill>
                  <a:srgbClr val="0C1172"/>
                </a:solidFill>
                <a:latin typeface="Times New Roman"/>
                <a:ea typeface="Times New Roman"/>
                <a:cs typeface="Times New Roman"/>
                <a:sym typeface="Times New Roman"/>
              </a:endParaRPr>
            </a:p>
          </p:txBody>
        </p:sp>
      </p:grpSp>
      <p:grpSp>
        <p:nvGrpSpPr>
          <p:cNvPr id="95" name="Google Shape;95;p13"/>
          <p:cNvGrpSpPr/>
          <p:nvPr/>
        </p:nvGrpSpPr>
        <p:grpSpPr>
          <a:xfrm>
            <a:off x="334726" y="3086649"/>
            <a:ext cx="8407331" cy="4371132"/>
            <a:chOff x="304801" y="4156364"/>
            <a:chExt cx="8253000" cy="4375507"/>
          </a:xfrm>
        </p:grpSpPr>
        <p:sp>
          <p:nvSpPr>
            <p:cNvPr id="96" name="Google Shape;96;p13"/>
            <p:cNvSpPr txBox="1"/>
            <p:nvPr/>
          </p:nvSpPr>
          <p:spPr>
            <a:xfrm>
              <a:off x="304801" y="4156364"/>
              <a:ext cx="8252978" cy="770190"/>
            </a:xfrm>
            <a:prstGeom prst="rect">
              <a:avLst/>
            </a:prstGeom>
            <a:solidFill>
              <a:srgbClr val="0C117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chemeClr val="lt1"/>
                  </a:solidFill>
                  <a:latin typeface="Calibri"/>
                  <a:ea typeface="Calibri"/>
                  <a:cs typeface="Calibri"/>
                  <a:sym typeface="Calibri"/>
                </a:rPr>
                <a:t>Background</a:t>
              </a:r>
              <a:endParaRPr sz="4400">
                <a:solidFill>
                  <a:schemeClr val="lt1"/>
                </a:solidFill>
                <a:latin typeface="Calibri"/>
                <a:ea typeface="Calibri"/>
                <a:cs typeface="Calibri"/>
                <a:sym typeface="Calibri"/>
              </a:endParaRPr>
            </a:p>
          </p:txBody>
        </p:sp>
        <p:sp>
          <p:nvSpPr>
            <p:cNvPr id="97" name="Google Shape;97;p13"/>
            <p:cNvSpPr txBox="1"/>
            <p:nvPr/>
          </p:nvSpPr>
          <p:spPr>
            <a:xfrm>
              <a:off x="304801" y="5112171"/>
              <a:ext cx="8253000" cy="3419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China has faced a severe and unsolved air pollution problem for years, with PM2.5 being the main pollutant. </a:t>
              </a:r>
              <a:endParaRPr sz="28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A 2012 study shows an estimated 8,572 premature deaths occurred in four major Chinese cities due to high PM2.5 levels. The report also said severe air pollution in Shanghai, Guangzhou, Xi'an and Beijing has led to a total economic loss of 6.8 billion yuan ($1.09 billion).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grpSp>
      <p:sp>
        <p:nvSpPr>
          <p:cNvPr id="98" name="Google Shape;98;p13"/>
          <p:cNvSpPr txBox="1"/>
          <p:nvPr/>
        </p:nvSpPr>
        <p:spPr>
          <a:xfrm>
            <a:off x="309100" y="7763375"/>
            <a:ext cx="8330700" cy="769500"/>
          </a:xfrm>
          <a:prstGeom prst="rect">
            <a:avLst/>
          </a:prstGeom>
          <a:solidFill>
            <a:srgbClr val="0C117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chemeClr val="lt1"/>
                </a:solidFill>
                <a:latin typeface="Calibri"/>
                <a:ea typeface="Calibri"/>
                <a:cs typeface="Calibri"/>
                <a:sym typeface="Calibri"/>
              </a:rPr>
              <a:t>Aims</a:t>
            </a:r>
            <a:endParaRPr sz="4400">
              <a:solidFill>
                <a:schemeClr val="lt1"/>
              </a:solidFill>
              <a:latin typeface="Calibri"/>
              <a:ea typeface="Calibri"/>
              <a:cs typeface="Calibri"/>
              <a:sym typeface="Calibri"/>
            </a:endParaRPr>
          </a:p>
        </p:txBody>
      </p:sp>
      <p:sp>
        <p:nvSpPr>
          <p:cNvPr id="99" name="Google Shape;99;p13"/>
          <p:cNvSpPr txBox="1"/>
          <p:nvPr/>
        </p:nvSpPr>
        <p:spPr>
          <a:xfrm>
            <a:off x="376000" y="8751100"/>
            <a:ext cx="8289300" cy="7440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Our dataset covers PM2.5 readings and other weather data from 2010-2014. We will examine the data and quantify the severity of the problem with a statistical approach.</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the first section, some descriptive statistics will be provided.</a:t>
            </a:r>
            <a:endParaRPr sz="28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Followed by the time series analysis section,  we focus on how PM2.5 values vary under different frequencies. And then by fitting suitable models and doing model diagnostics, we try to find the pattern of  PM 2.5.</a:t>
            </a:r>
            <a:endParaRPr sz="28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Finally, the goal of the linear regression analysis section is to select the model consisting of variables that influence PM2.5 in Beijing significantly, which can help us to identify the relevant factors and take actions to prevent the high levels of PM2.5 in the future.</a:t>
            </a:r>
            <a:endParaRPr sz="2800">
              <a:solidFill>
                <a:schemeClr val="dk1"/>
              </a:solidFill>
              <a:latin typeface="Times New Roman"/>
              <a:ea typeface="Times New Roman"/>
              <a:cs typeface="Times New Roman"/>
              <a:sym typeface="Times New Roman"/>
            </a:endParaRPr>
          </a:p>
        </p:txBody>
      </p:sp>
      <p:sp>
        <p:nvSpPr>
          <p:cNvPr id="100" name="Google Shape;100;p13"/>
          <p:cNvSpPr txBox="1"/>
          <p:nvPr/>
        </p:nvSpPr>
        <p:spPr>
          <a:xfrm>
            <a:off x="9203825" y="3057225"/>
            <a:ext cx="12434100" cy="769500"/>
          </a:xfrm>
          <a:prstGeom prst="rect">
            <a:avLst/>
          </a:prstGeom>
          <a:solidFill>
            <a:srgbClr val="0C117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400">
                <a:solidFill>
                  <a:schemeClr val="lt1"/>
                </a:solidFill>
                <a:latin typeface="Calibri"/>
                <a:ea typeface="Calibri"/>
                <a:cs typeface="Calibri"/>
                <a:sym typeface="Calibri"/>
              </a:rPr>
              <a:t>Summary Statistics</a:t>
            </a:r>
            <a:endParaRPr sz="4400">
              <a:solidFill>
                <a:schemeClr val="lt1"/>
              </a:solidFill>
              <a:latin typeface="Calibri"/>
              <a:ea typeface="Calibri"/>
              <a:cs typeface="Calibri"/>
              <a:sym typeface="Calibri"/>
            </a:endParaRPr>
          </a:p>
        </p:txBody>
      </p:sp>
      <p:sp>
        <p:nvSpPr>
          <p:cNvPr id="101" name="Google Shape;101;p13"/>
          <p:cNvSpPr txBox="1"/>
          <p:nvPr/>
        </p:nvSpPr>
        <p:spPr>
          <a:xfrm>
            <a:off x="9255100" y="3880725"/>
            <a:ext cx="12382800" cy="2033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US" sz="2800">
                <a:solidFill>
                  <a:schemeClr val="dk1"/>
                </a:solidFill>
                <a:latin typeface="Times New Roman"/>
                <a:ea typeface="Times New Roman"/>
                <a:cs typeface="Times New Roman"/>
                <a:sym typeface="Times New Roman"/>
              </a:rPr>
              <a:t>According to the World Health Organization’s findings, the highest PM2.5 level for acceptable air quality is 25 micrograms per cubic meter. </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US" sz="2800">
                <a:solidFill>
                  <a:schemeClr val="dk1"/>
                </a:solidFill>
                <a:latin typeface="Times New Roman"/>
                <a:ea typeface="Times New Roman"/>
                <a:cs typeface="Times New Roman"/>
                <a:sym typeface="Times New Roman"/>
              </a:rPr>
              <a:t>Our data set shows that the median PM2.5 level in Beijing registers approximately 3 times the recommended level. (72 mg/m^3)</a:t>
            </a:r>
            <a:endParaRPr sz="28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02" name="Google Shape;102;p13"/>
          <p:cNvSpPr txBox="1"/>
          <p:nvPr/>
        </p:nvSpPr>
        <p:spPr>
          <a:xfrm>
            <a:off x="9142275" y="10530125"/>
            <a:ext cx="12306000" cy="772800"/>
          </a:xfrm>
          <a:prstGeom prst="rect">
            <a:avLst/>
          </a:prstGeom>
          <a:solidFill>
            <a:srgbClr val="0C117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chemeClr val="lt1"/>
                </a:solidFill>
                <a:latin typeface="Calibri"/>
                <a:ea typeface="Calibri"/>
                <a:cs typeface="Calibri"/>
                <a:sym typeface="Calibri"/>
              </a:rPr>
              <a:t>Time Series Analysis</a:t>
            </a:r>
            <a:endParaRPr sz="4400">
              <a:solidFill>
                <a:schemeClr val="lt1"/>
              </a:solidFill>
              <a:latin typeface="Calibri"/>
              <a:ea typeface="Calibri"/>
              <a:cs typeface="Calibri"/>
              <a:sym typeface="Calibri"/>
            </a:endParaRPr>
          </a:p>
        </p:txBody>
      </p:sp>
      <p:sp>
        <p:nvSpPr>
          <p:cNvPr id="103" name="Google Shape;103;p13"/>
          <p:cNvSpPr txBox="1"/>
          <p:nvPr/>
        </p:nvSpPr>
        <p:spPr>
          <a:xfrm>
            <a:off x="9184050" y="11442750"/>
            <a:ext cx="12280200" cy="10407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In this section, only the PM 2.5 values were analyzed. The PM 2.5 data were processed into 2 types: daily PM 2.5 data and monthly PM 2.5 data, using the averaged values. Then logarithm was used on both data sets due to the existence of changing variability.</a:t>
            </a:r>
            <a:endParaRPr sz="2800"/>
          </a:p>
          <a:p>
            <a:pPr marL="0" marR="0" lvl="0" indent="0" algn="l" rtl="0">
              <a:spcBef>
                <a:spcPts val="0"/>
              </a:spcBef>
              <a:spcAft>
                <a:spcPts val="0"/>
              </a:spcAft>
              <a:buNone/>
            </a:pPr>
            <a:r>
              <a:rPr lang="en-US" sz="2800" b="1">
                <a:solidFill>
                  <a:srgbClr val="2E75B5"/>
                </a:solidFill>
                <a:latin typeface="Times New Roman"/>
                <a:ea typeface="Times New Roman"/>
                <a:cs typeface="Times New Roman"/>
                <a:sym typeface="Times New Roman"/>
              </a:rPr>
              <a:t>Model selection:</a:t>
            </a:r>
            <a:endParaRPr sz="2800"/>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An MA(2) model for daily PM 2.5 data was chosen as the ACF plot of the data showed that the sample covariance cut off at lag 2 and converged after lag 2. </a:t>
            </a:r>
            <a:r>
              <a:rPr lang="en-US" sz="2800">
                <a:solidFill>
                  <a:srgbClr val="000000"/>
                </a:solidFill>
                <a:latin typeface="Times New Roman"/>
                <a:ea typeface="Times New Roman"/>
                <a:cs typeface="Times New Roman"/>
                <a:sym typeface="Times New Roman"/>
              </a:rPr>
              <a:t>As for the monthly PM 2.5 data, first an MA(6) model  and an AR(6) model were tested,  and then MA(6) was chosen because it has smaller AIC value. </a:t>
            </a:r>
            <a:endParaRPr sz="2800" i="1" u="sng">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a:solidFill>
                  <a:srgbClr val="2E75B5"/>
                </a:solidFill>
                <a:latin typeface="Times New Roman"/>
                <a:ea typeface="Times New Roman"/>
                <a:cs typeface="Times New Roman"/>
                <a:sym typeface="Times New Roman"/>
              </a:rPr>
              <a:t>Diagnostics:</a:t>
            </a:r>
            <a:endParaRPr sz="2800"/>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Hypothesis tests in terms of randomness and normality were tested on the fitted residuals of two models. </a:t>
            </a:r>
            <a:endParaRPr sz="2800"/>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Fitting daily PM 2.5 data by MA(2) model, we obtained non-Gaussian but independently distributed noise. Fitting monthly PM 2.5 data by MA(6) model, the fitted residuals are normally and independently distributed.</a:t>
            </a:r>
            <a:endParaRPr sz="2800"/>
          </a:p>
          <a:p>
            <a:pPr marL="0" marR="0" lvl="0" indent="0" algn="l" rtl="0">
              <a:spcBef>
                <a:spcPts val="0"/>
              </a:spcBef>
              <a:spcAft>
                <a:spcPts val="0"/>
              </a:spcAft>
              <a:buNone/>
            </a:pPr>
            <a:r>
              <a:rPr lang="en-US" sz="2800" b="1">
                <a:solidFill>
                  <a:srgbClr val="2E75B5"/>
                </a:solidFill>
                <a:latin typeface="Times New Roman"/>
                <a:ea typeface="Times New Roman"/>
                <a:cs typeface="Times New Roman"/>
                <a:sym typeface="Times New Roman"/>
              </a:rPr>
              <a:t>Conclusion:</a:t>
            </a:r>
            <a:endParaRPr sz="2800"/>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We want the fitted residuals to behave like Gaussian white noise, thusly we consider that the fitted model MA(6) using monthly PM 2.5 data might be a good fit. Checking the AICs and RMSEs of the two models, we found that MA(2) model for daily PM 2.5 data has much larger AIC and RMSE. Hence, to build a better time series model for daily PM 2.5 data, one might need to consider more complicated time series models.</a:t>
            </a: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i="1" u="sng">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ctr" rtl="0">
              <a:spcBef>
                <a:spcPts val="100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04" name="Google Shape;104;p13"/>
          <p:cNvSpPr txBox="1"/>
          <p:nvPr/>
        </p:nvSpPr>
        <p:spPr>
          <a:xfrm>
            <a:off x="21893025" y="3040025"/>
            <a:ext cx="10505700" cy="786600"/>
          </a:xfrm>
          <a:prstGeom prst="rect">
            <a:avLst/>
          </a:prstGeom>
          <a:solidFill>
            <a:srgbClr val="0C117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400">
                <a:solidFill>
                  <a:schemeClr val="lt1"/>
                </a:solidFill>
                <a:latin typeface="Calibri"/>
                <a:ea typeface="Calibri"/>
                <a:cs typeface="Calibri"/>
                <a:sym typeface="Calibri"/>
              </a:rPr>
              <a:t>Linear Regression Analysis</a:t>
            </a:r>
            <a:endParaRPr sz="4400">
              <a:solidFill>
                <a:schemeClr val="lt1"/>
              </a:solidFill>
              <a:latin typeface="Calibri"/>
              <a:ea typeface="Calibri"/>
              <a:cs typeface="Calibri"/>
              <a:sym typeface="Calibri"/>
            </a:endParaRPr>
          </a:p>
        </p:txBody>
      </p:sp>
      <p:sp>
        <p:nvSpPr>
          <p:cNvPr id="105" name="Google Shape;105;p13"/>
          <p:cNvSpPr txBox="1"/>
          <p:nvPr/>
        </p:nvSpPr>
        <p:spPr>
          <a:xfrm>
            <a:off x="21925275" y="3904200"/>
            <a:ext cx="10505700" cy="11643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this part, we select an appropriate model by making transformations of predictor variables and response variable, including interactions of predictor variables and using criteria for model selection.</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b="1">
                <a:solidFill>
                  <a:srgbClr val="2E75B6"/>
                </a:solidFill>
                <a:latin typeface="Times New Roman"/>
                <a:ea typeface="Times New Roman"/>
                <a:cs typeface="Times New Roman"/>
                <a:sym typeface="Times New Roman"/>
              </a:rPr>
              <a:t>Model selection:</a:t>
            </a:r>
            <a:endParaRPr sz="2800" b="1">
              <a:solidFill>
                <a:srgbClr val="2E75B6"/>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Classifying the type of predictor variables as qualitative and quantitative predictors.</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Making log transformation of response variable(PM2.5) in order to improve the fitness of our model.</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Using some statistical criteria like ridge regression and Lasso to select variables. The  result shows that we should keep the seven variables.</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Making transformations of predictor variables to find whether the response variable has a statistical interaction between the polynomial of quantitative variables and the interaction between qualitative variables and quantitative variables respectively as well as the interaction between quantitative variables themselves. After comparing each model’s AIC and Adjusted R-squared, we decide not to add any interaction terms in the model.</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b="1">
                <a:solidFill>
                  <a:srgbClr val="2E75B6"/>
                </a:solidFill>
                <a:latin typeface="Times New Roman"/>
                <a:ea typeface="Times New Roman"/>
                <a:cs typeface="Times New Roman"/>
                <a:sym typeface="Times New Roman"/>
              </a:rPr>
              <a:t>Conclusion:</a:t>
            </a:r>
            <a:endParaRPr sz="2800" b="1">
              <a:solidFill>
                <a:srgbClr val="2E75B6"/>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US" sz="2800">
                <a:solidFill>
                  <a:schemeClr val="dk1"/>
                </a:solidFill>
                <a:latin typeface="Times New Roman"/>
                <a:ea typeface="Times New Roman"/>
                <a:cs typeface="Times New Roman"/>
                <a:sym typeface="Times New Roman"/>
              </a:rPr>
              <a:t>The final model consists of the seven original predictor variables and the log transformation of response variable. The quantities of the final model can be concluded as:</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2800">
              <a:solidFill>
                <a:schemeClr val="dk1"/>
              </a:solidFill>
              <a:latin typeface="Times New Roman"/>
              <a:ea typeface="Times New Roman"/>
              <a:cs typeface="Times New Roman"/>
              <a:sym typeface="Times New Roman"/>
            </a:endParaRPr>
          </a:p>
        </p:txBody>
      </p:sp>
      <p:sp>
        <p:nvSpPr>
          <p:cNvPr id="106" name="Google Shape;106;p13"/>
          <p:cNvSpPr txBox="1"/>
          <p:nvPr/>
        </p:nvSpPr>
        <p:spPr>
          <a:xfrm>
            <a:off x="21983006" y="15606159"/>
            <a:ext cx="10505700" cy="769500"/>
          </a:xfrm>
          <a:prstGeom prst="rect">
            <a:avLst/>
          </a:prstGeom>
          <a:solidFill>
            <a:srgbClr val="0C117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chemeClr val="lt1"/>
                </a:solidFill>
                <a:latin typeface="Calibri"/>
                <a:ea typeface="Calibri"/>
                <a:cs typeface="Calibri"/>
                <a:sym typeface="Calibri"/>
              </a:rPr>
              <a:t>Discussion</a:t>
            </a:r>
            <a:endParaRPr sz="4400">
              <a:solidFill>
                <a:schemeClr val="lt1"/>
              </a:solidFill>
              <a:latin typeface="Calibri"/>
              <a:ea typeface="Calibri"/>
              <a:cs typeface="Calibri"/>
              <a:sym typeface="Calibri"/>
            </a:endParaRPr>
          </a:p>
        </p:txBody>
      </p:sp>
      <p:sp>
        <p:nvSpPr>
          <p:cNvPr id="107" name="Google Shape;107;p13"/>
          <p:cNvSpPr txBox="1"/>
          <p:nvPr/>
        </p:nvSpPr>
        <p:spPr>
          <a:xfrm>
            <a:off x="21931750" y="16477600"/>
            <a:ext cx="10505700" cy="518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Using data exploring, we found a seasonal and daily distribution. The data showed a strong positive skew and 12.5% of all levels registered within the “Very Unhealthy / Hazardous / Beyond Index” categories.</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the time series analysis and linear regression, we found that using parametric methods can’t give us a good fitted model. This suggests that the Beijing PM2.5 nature may be captured with a nonparametric model. </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the linear regression, the model hasn’t been improved much by making any transformations of predictor variables or adding any interaction terms. This suggests that we may collect other variables like the automobile exhaust to see the deep link between PM2.5 and our life.</a:t>
            </a:r>
            <a:endParaRPr sz="2800">
              <a:solidFill>
                <a:schemeClr val="dk1"/>
              </a:solidFill>
              <a:latin typeface="Times New Roman"/>
              <a:ea typeface="Times New Roman"/>
              <a:cs typeface="Times New Roman"/>
              <a:sym typeface="Times New Roman"/>
            </a:endParaRPr>
          </a:p>
        </p:txBody>
      </p:sp>
      <p:pic>
        <p:nvPicPr>
          <p:cNvPr id="108" name="Google Shape;108;p13"/>
          <p:cNvPicPr preferRelativeResize="0"/>
          <p:nvPr/>
        </p:nvPicPr>
        <p:blipFill rotWithShape="1">
          <a:blip r:embed="rId4">
            <a:alphaModFix/>
          </a:blip>
          <a:srcRect/>
          <a:stretch/>
        </p:blipFill>
        <p:spPr>
          <a:xfrm>
            <a:off x="12782550" y="20627746"/>
            <a:ext cx="5531175" cy="1119254"/>
          </a:xfrm>
          <a:prstGeom prst="rect">
            <a:avLst/>
          </a:prstGeom>
          <a:noFill/>
          <a:ln>
            <a:noFill/>
          </a:ln>
        </p:spPr>
      </p:pic>
      <p:graphicFrame>
        <p:nvGraphicFramePr>
          <p:cNvPr id="109" name="Google Shape;109;p13"/>
          <p:cNvGraphicFramePr/>
          <p:nvPr/>
        </p:nvGraphicFramePr>
        <p:xfrm>
          <a:off x="24367725" y="14390035"/>
          <a:ext cx="5531175" cy="963700"/>
        </p:xfrm>
        <a:graphic>
          <a:graphicData uri="http://schemas.openxmlformats.org/drawingml/2006/table">
            <a:tbl>
              <a:tblPr>
                <a:noFill/>
                <a:tableStyleId>{A84C64D8-A4C9-479E-BBED-9062C8BFDFAE}</a:tableStyleId>
              </a:tblPr>
              <a:tblGrid>
                <a:gridCol w="1843725"/>
                <a:gridCol w="1843725"/>
                <a:gridCol w="1843725"/>
              </a:tblGrid>
              <a:tr h="481850">
                <a:tc>
                  <a:txBody>
                    <a:bodyPr/>
                    <a:lstStyle/>
                    <a:p>
                      <a:pPr marL="0" lvl="0" indent="0" algn="l" rtl="0">
                        <a:spcBef>
                          <a:spcPts val="0"/>
                        </a:spcBef>
                        <a:spcAft>
                          <a:spcPts val="0"/>
                        </a:spcAft>
                        <a:buNone/>
                      </a:pPr>
                      <a:r>
                        <a:rPr lang="en-US" sz="1800"/>
                        <a:t>        AIC</a:t>
                      </a:r>
                      <a:endParaRPr sz="1800"/>
                    </a:p>
                  </a:txBody>
                  <a:tcPr marL="91425" marR="91425" marT="91425" marB="91425"/>
                </a:tc>
                <a:tc>
                  <a:txBody>
                    <a:bodyPr/>
                    <a:lstStyle/>
                    <a:p>
                      <a:pPr marL="0" lvl="0" indent="0" algn="l" rtl="0">
                        <a:spcBef>
                          <a:spcPts val="0"/>
                        </a:spcBef>
                        <a:spcAft>
                          <a:spcPts val="0"/>
                        </a:spcAft>
                        <a:buNone/>
                      </a:pPr>
                      <a:r>
                        <a:rPr lang="en-US" sz="1800"/>
                        <a:t>    R squared</a:t>
                      </a:r>
                      <a:endParaRPr sz="1800"/>
                    </a:p>
                  </a:txBody>
                  <a:tcPr marL="91425" marR="91425" marT="91425" marB="91425"/>
                </a:tc>
                <a:tc>
                  <a:txBody>
                    <a:bodyPr/>
                    <a:lstStyle/>
                    <a:p>
                      <a:pPr marL="0" lvl="0" indent="0" algn="l" rtl="0">
                        <a:spcBef>
                          <a:spcPts val="0"/>
                        </a:spcBef>
                        <a:spcAft>
                          <a:spcPts val="0"/>
                        </a:spcAft>
                        <a:buNone/>
                      </a:pPr>
                      <a:r>
                        <a:rPr lang="en-US" sz="1800"/>
                        <a:t>        MSPR</a:t>
                      </a:r>
                      <a:endParaRPr sz="1800"/>
                    </a:p>
                  </a:txBody>
                  <a:tcPr marL="91425" marR="91425" marT="91425" marB="91425"/>
                </a:tc>
              </a:tr>
              <a:tr h="481850">
                <a:tc>
                  <a:txBody>
                    <a:bodyPr/>
                    <a:lstStyle/>
                    <a:p>
                      <a:pPr marL="0" lvl="0" indent="0" algn="l" rtl="0">
                        <a:spcBef>
                          <a:spcPts val="0"/>
                        </a:spcBef>
                        <a:spcAft>
                          <a:spcPts val="0"/>
                        </a:spcAft>
                        <a:buNone/>
                      </a:pPr>
                      <a:r>
                        <a:rPr lang="en-US" sz="1800"/>
                        <a:t>      99005</a:t>
                      </a:r>
                      <a:endParaRPr sz="1800"/>
                    </a:p>
                  </a:txBody>
                  <a:tcPr marL="91425" marR="91425" marT="91425" marB="91425"/>
                </a:tc>
                <a:tc>
                  <a:txBody>
                    <a:bodyPr/>
                    <a:lstStyle/>
                    <a:p>
                      <a:pPr marL="0" lvl="0" indent="0" algn="l" rtl="0">
                        <a:spcBef>
                          <a:spcPts val="0"/>
                        </a:spcBef>
                        <a:spcAft>
                          <a:spcPts val="0"/>
                        </a:spcAft>
                        <a:buNone/>
                      </a:pPr>
                      <a:r>
                        <a:rPr lang="en-US" sz="1800"/>
                        <a:t>        0.413</a:t>
                      </a:r>
                      <a:endParaRPr sz="1800"/>
                    </a:p>
                  </a:txBody>
                  <a:tcPr marL="91425" marR="91425" marT="91425" marB="91425"/>
                </a:tc>
                <a:tc>
                  <a:txBody>
                    <a:bodyPr/>
                    <a:lstStyle/>
                    <a:p>
                      <a:pPr marL="0" lvl="0" indent="0" algn="l" rtl="0">
                        <a:spcBef>
                          <a:spcPts val="0"/>
                        </a:spcBef>
                        <a:spcAft>
                          <a:spcPts val="0"/>
                        </a:spcAft>
                        <a:buNone/>
                      </a:pPr>
                      <a:r>
                        <a:rPr lang="en-US" sz="1800"/>
                        <a:t>        0.622</a:t>
                      </a:r>
                      <a:endParaRPr sz="1800"/>
                    </a:p>
                  </a:txBody>
                  <a:tcPr marL="91425" marR="91425" marT="91425" marB="91425"/>
                </a:tc>
              </a:tr>
            </a:tbl>
          </a:graphicData>
        </a:graphic>
      </p:graphicFrame>
      <p:pic>
        <p:nvPicPr>
          <p:cNvPr id="110" name="Google Shape;110;p13"/>
          <p:cNvPicPr preferRelativeResize="0"/>
          <p:nvPr/>
        </p:nvPicPr>
        <p:blipFill rotWithShape="1">
          <a:blip r:embed="rId5">
            <a:alphaModFix/>
          </a:blip>
          <a:srcRect l="24715" t="25119" r="36238" b="28865"/>
          <a:stretch/>
        </p:blipFill>
        <p:spPr>
          <a:xfrm>
            <a:off x="9292725" y="5914425"/>
            <a:ext cx="5737723" cy="3248624"/>
          </a:xfrm>
          <a:prstGeom prst="rect">
            <a:avLst/>
          </a:prstGeom>
          <a:noFill/>
          <a:ln>
            <a:noFill/>
          </a:ln>
        </p:spPr>
      </p:pic>
      <p:pic>
        <p:nvPicPr>
          <p:cNvPr id="111" name="Google Shape;111;p13"/>
          <p:cNvPicPr preferRelativeResize="0"/>
          <p:nvPr/>
        </p:nvPicPr>
        <p:blipFill>
          <a:blip r:embed="rId6">
            <a:alphaModFix/>
          </a:blip>
          <a:stretch>
            <a:fillRect/>
          </a:stretch>
        </p:blipFill>
        <p:spPr>
          <a:xfrm>
            <a:off x="15154375" y="6070650"/>
            <a:ext cx="6483550" cy="3015275"/>
          </a:xfrm>
          <a:prstGeom prst="rect">
            <a:avLst/>
          </a:prstGeom>
          <a:noFill/>
          <a:ln>
            <a:noFill/>
          </a:ln>
        </p:spPr>
      </p:pic>
      <p:sp>
        <p:nvSpPr>
          <p:cNvPr id="112" name="Google Shape;112;p13"/>
          <p:cNvSpPr txBox="1"/>
          <p:nvPr/>
        </p:nvSpPr>
        <p:spPr>
          <a:xfrm>
            <a:off x="9142287" y="8936513"/>
            <a:ext cx="12306000" cy="1593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800" b="1">
                <a:solidFill>
                  <a:srgbClr val="2E75B6"/>
                </a:solidFill>
                <a:latin typeface="Times New Roman"/>
                <a:ea typeface="Times New Roman"/>
                <a:cs typeface="Times New Roman"/>
                <a:sym typeface="Times New Roman"/>
              </a:rPr>
              <a:t>Seasonal distribution:</a:t>
            </a:r>
            <a:r>
              <a:rPr lang="en-US" sz="2800">
                <a:solidFill>
                  <a:schemeClr val="dk1"/>
                </a:solidFill>
                <a:latin typeface="Calibri"/>
                <a:ea typeface="Calibri"/>
                <a:cs typeface="Calibri"/>
                <a:sym typeface="Calibri"/>
              </a:rPr>
              <a:t>  </a:t>
            </a:r>
            <a:r>
              <a:rPr lang="en-US" sz="2800">
                <a:solidFill>
                  <a:schemeClr val="dk1"/>
                </a:solidFill>
                <a:latin typeface="Times New Roman"/>
                <a:ea typeface="Times New Roman"/>
                <a:cs typeface="Times New Roman"/>
                <a:sym typeface="Times New Roman"/>
              </a:rPr>
              <a:t>winter/autumn months tend to have a much higher average PM2.5 level than the summer/spring months</a:t>
            </a:r>
            <a:endParaRPr sz="280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en-US" sz="2800" b="1">
                <a:solidFill>
                  <a:srgbClr val="2E75B6"/>
                </a:solidFill>
                <a:latin typeface="Times New Roman"/>
                <a:ea typeface="Times New Roman"/>
                <a:cs typeface="Times New Roman"/>
                <a:sym typeface="Times New Roman"/>
              </a:rPr>
              <a:t>24-hour distribution:</a:t>
            </a:r>
            <a:r>
              <a:rPr lang="en-US" sz="2800">
                <a:solidFill>
                  <a:schemeClr val="dk1"/>
                </a:solidFill>
                <a:latin typeface="Calibri"/>
                <a:ea typeface="Calibri"/>
                <a:cs typeface="Calibri"/>
                <a:sym typeface="Calibri"/>
              </a:rPr>
              <a:t> </a:t>
            </a:r>
            <a:r>
              <a:rPr lang="en-US" sz="2800">
                <a:solidFill>
                  <a:schemeClr val="dk1"/>
                </a:solidFill>
                <a:latin typeface="Times New Roman"/>
                <a:ea typeface="Times New Roman"/>
                <a:cs typeface="Times New Roman"/>
                <a:sym typeface="Times New Roman"/>
              </a:rPr>
              <a:t>night levels tend to be higher than day levels</a:t>
            </a:r>
            <a:r>
              <a:rPr lang="en-US" sz="2800">
                <a:solidFill>
                  <a:schemeClr val="dk1"/>
                </a:solidFill>
                <a:latin typeface="Calibri"/>
                <a:ea typeface="Calibri"/>
                <a:cs typeface="Calibri"/>
                <a:sym typeface="Calibri"/>
              </a:rPr>
              <a:t> </a:t>
            </a:r>
            <a:endParaRPr sz="2400">
              <a:latin typeface="Calibri"/>
              <a:ea typeface="Calibri"/>
              <a:cs typeface="Calibri"/>
              <a:sym typeface="Calibri"/>
            </a:endParaRPr>
          </a:p>
        </p:txBody>
      </p:sp>
      <p:pic>
        <p:nvPicPr>
          <p:cNvPr id="113" name="Google Shape;113;p13"/>
          <p:cNvPicPr preferRelativeResize="0"/>
          <p:nvPr/>
        </p:nvPicPr>
        <p:blipFill>
          <a:blip r:embed="rId7">
            <a:alphaModFix/>
          </a:blip>
          <a:stretch>
            <a:fillRect/>
          </a:stretch>
        </p:blipFill>
        <p:spPr>
          <a:xfrm>
            <a:off x="505475" y="16810425"/>
            <a:ext cx="7679900" cy="4303975"/>
          </a:xfrm>
          <a:prstGeom prst="rect">
            <a:avLst/>
          </a:prstGeom>
          <a:noFill/>
          <a:ln>
            <a:noFill/>
          </a:ln>
        </p:spPr>
      </p:pic>
      <p:sp>
        <p:nvSpPr>
          <p:cNvPr id="114" name="Google Shape;114;p13"/>
          <p:cNvSpPr txBox="1"/>
          <p:nvPr/>
        </p:nvSpPr>
        <p:spPr>
          <a:xfrm>
            <a:off x="2076625" y="21165675"/>
            <a:ext cx="39738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latin typeface="Times New Roman"/>
                <a:ea typeface="Times New Roman"/>
                <a:cs typeface="Times New Roman"/>
                <a:sym typeface="Times New Roman"/>
              </a:rPr>
              <a:t>Beijing CBD</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Macintosh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Impact</vt:lpstr>
      <vt:lpstr>Times New Roman</vt:lpstr>
      <vt:lpstr>Office Theme</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Xinyi Hu</cp:lastModifiedBy>
  <cp:revision>1</cp:revision>
  <dcterms:modified xsi:type="dcterms:W3CDTF">2019-05-07T20:18:34Z</dcterms:modified>
</cp:coreProperties>
</file>