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723" autoAdjust="0"/>
  </p:normalViewPr>
  <p:slideViewPr>
    <p:cSldViewPr snapToGrid="0">
      <p:cViewPr varScale="1">
        <p:scale>
          <a:sx n="127" d="100"/>
          <a:sy n="127" d="100"/>
        </p:scale>
        <p:origin x="11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E54EC-F81A-4191-83E5-743746BBB86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73C3D-728C-44A2-B680-75ED9C3E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0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测试集上的表现一定与训练</a:t>
            </a:r>
            <a:r>
              <a:rPr lang="en-US" altLang="zh-CN" dirty="0"/>
              <a:t>/</a:t>
            </a:r>
            <a:r>
              <a:rPr lang="zh-CN" altLang="en-US" dirty="0"/>
              <a:t>验证集之间存在差距</a:t>
            </a:r>
            <a:endParaRPr lang="en-US" altLang="zh-CN" dirty="0"/>
          </a:p>
          <a:p>
            <a:r>
              <a:rPr lang="zh-CN" altLang="en-US" dirty="0"/>
              <a:t>有时候测试集一直涨不上去有可能是在训练集上拟合的还不够好</a:t>
            </a:r>
            <a:endParaRPr lang="en-US" altLang="zh-CN" dirty="0"/>
          </a:p>
          <a:p>
            <a:r>
              <a:rPr lang="zh-CN" altLang="en-US" dirty="0"/>
              <a:t>需要在 复杂化网络结构</a:t>
            </a:r>
            <a:r>
              <a:rPr lang="en-US" altLang="zh-CN" dirty="0"/>
              <a:t>/</a:t>
            </a:r>
            <a:r>
              <a:rPr lang="zh-CN" altLang="en-US" dirty="0"/>
              <a:t>训练模式 与 防止过拟合 之间不停迭代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73C3D-728C-44A2-B680-75ED9C3ED2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7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千万不要“一股脑”把</a:t>
            </a:r>
            <a:r>
              <a:rPr lang="en-US" altLang="zh-CN" dirty="0"/>
              <a:t>dropout, </a:t>
            </a:r>
            <a:r>
              <a:rPr lang="en-US" altLang="zh-CN" dirty="0" err="1"/>
              <a:t>batchnorm</a:t>
            </a:r>
            <a:r>
              <a:rPr lang="en-US" altLang="zh-CN" dirty="0"/>
              <a:t>,</a:t>
            </a:r>
            <a:r>
              <a:rPr lang="zh-CN" altLang="en-US" dirty="0"/>
              <a:t>数据增强，正则化等等全加上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73C3D-728C-44A2-B680-75ED9C3ED2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5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1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1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4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5CB4-B9FC-45F9-94E1-0610EB8CAED8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FF4A-EFCD-4D31-AA44-DA7993E0B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EDF4-8513-5D5C-334D-FC8220CA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作业十七讲评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D6BEE-7381-9FD9-F684-65C7A3F19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刘华秋</a:t>
            </a:r>
          </a:p>
        </p:txBody>
      </p:sp>
    </p:spTree>
    <p:extLst>
      <p:ext uri="{BB962C8B-B14F-4D97-AF65-F5344CB8AC3E}">
        <p14:creationId xmlns:p14="http://schemas.microsoft.com/office/powerpoint/2010/main" val="27798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EA70-0EF2-1BD3-908D-6BBB0D82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“面多了加水，水多了加面”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2DACA-393B-83E6-B9C7-6F004D4C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757DA-15CB-977C-5FCD-9ED6F377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679" y="1706516"/>
            <a:ext cx="3907121" cy="29221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693A9D-893C-3684-8FA7-4BC6E269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386" y="4628649"/>
            <a:ext cx="2330328" cy="17754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0DDC0B-A844-8AF9-97B8-42D5025D7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515" y="4619984"/>
            <a:ext cx="2378871" cy="17841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D7D562-783F-637E-D948-E9BC43F6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52" y="1825625"/>
            <a:ext cx="3919925" cy="2660876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2E64A6B-CEC7-89FA-BE9C-666ADE382043}"/>
              </a:ext>
            </a:extLst>
          </p:cNvPr>
          <p:cNvSpPr/>
          <p:nvPr/>
        </p:nvSpPr>
        <p:spPr>
          <a:xfrm>
            <a:off x="3963901" y="3592286"/>
            <a:ext cx="3919925" cy="128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6A0D0E-4539-5DB4-EB34-9EA99119F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96" y="4486501"/>
            <a:ext cx="2387262" cy="18124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31A42A-9CEF-A71F-2530-BFC729BA1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3958" y="4480171"/>
            <a:ext cx="2378871" cy="18221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B46FA12-B3F5-F2BC-36DC-2E0BB41662CD}"/>
              </a:ext>
            </a:extLst>
          </p:cNvPr>
          <p:cNvSpPr txBox="1"/>
          <p:nvPr/>
        </p:nvSpPr>
        <p:spPr>
          <a:xfrm>
            <a:off x="1228389" y="6323040"/>
            <a:ext cx="353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Loss: 0.3466, Test Acc: 91.49%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92FE4C-844D-4B9A-B9EC-99D168DC9A11}"/>
              </a:ext>
            </a:extLst>
          </p:cNvPr>
          <p:cNvSpPr txBox="1"/>
          <p:nvPr/>
        </p:nvSpPr>
        <p:spPr>
          <a:xfrm>
            <a:off x="7658184" y="6372114"/>
            <a:ext cx="348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Loss: 0.2382, Test Acc: </a:t>
            </a:r>
            <a:r>
              <a:rPr lang="en-US" altLang="zh-CN" dirty="0">
                <a:solidFill>
                  <a:srgbClr val="FF0000"/>
                </a:solidFill>
              </a:rPr>
              <a:t>92.14%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6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32946-1D75-ECEA-41C4-663243BD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FA366-8112-663A-8988-302805D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F599A-A3D2-22AB-62C9-EDFFFA1E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260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E3DCE2-A1F3-5C8D-F7F2-652C4018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41" y="6411398"/>
            <a:ext cx="2472768" cy="4466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32B462-059E-7C42-87D3-613D437A5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66" y="0"/>
            <a:ext cx="4008986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40A942-3232-F547-1B5E-C1C3EB00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09" y="0"/>
            <a:ext cx="3715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27940-AC83-34C4-16A6-E17B8B8F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F8C7E-B460-5B5B-D8FC-B058AEEA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7C00E8-10D5-28B0-03B4-6F09C4FD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3711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DC6053-8076-0485-439D-DDC3B5C9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92" y="0"/>
            <a:ext cx="575880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53B397-5332-5C7A-2817-411A0320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67" y="155121"/>
            <a:ext cx="484828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6196-7727-37F0-AF0F-CE127946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问题及总结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1F85C-A760-FF15-5563-C7F4B716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早停不能以</a:t>
            </a:r>
            <a:r>
              <a:rPr lang="zh-CN" altLang="en-US" b="1" u="sng" dirty="0"/>
              <a:t>测试集</a:t>
            </a:r>
            <a:r>
              <a:rPr lang="zh-CN" altLang="en-US" dirty="0"/>
              <a:t>的表现作为指标（</a:t>
            </a:r>
            <a:r>
              <a:rPr lang="en-US" altLang="zh-CN" dirty="0"/>
              <a:t>-0.5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先达到过拟合，再解决过拟合</a:t>
            </a:r>
            <a:endParaRPr lang="en-US" altLang="zh-CN" dirty="0"/>
          </a:p>
          <a:p>
            <a:r>
              <a:rPr lang="zh-CN" altLang="en-US" dirty="0"/>
              <a:t>模型的参数量直接决定其拟合能力，其它都是“</a:t>
            </a:r>
            <a:r>
              <a:rPr lang="en-US" altLang="zh-CN" dirty="0"/>
              <a:t>trick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“面多了加水，水多了加面”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2ACD5-2B09-9BB9-F496-42205CF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E72C4-22B2-9EAE-456D-D606A4F79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3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4603-710B-0E94-192C-2AA8FB70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关于数据集的划分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B6C42-BBB4-ACE8-BD6C-098228B2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21" y="1809583"/>
            <a:ext cx="10728158" cy="4351338"/>
          </a:xfrm>
        </p:spPr>
        <p:txBody>
          <a:bodyPr/>
          <a:lstStyle/>
          <a:p>
            <a:r>
              <a:rPr lang="zh-CN" altLang="en-US" dirty="0"/>
              <a:t>训练集、验证集、测试集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训练集：模型训练</a:t>
            </a:r>
            <a:endParaRPr lang="en-US" altLang="zh-CN" dirty="0"/>
          </a:p>
          <a:p>
            <a:r>
              <a:rPr lang="zh-CN" altLang="en-US" dirty="0"/>
              <a:t>验证集：模型调优，确保模型在未见过的数据上的表现尽可能好</a:t>
            </a:r>
            <a:endParaRPr lang="en-US" altLang="zh-CN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调整超参数、判断过拟合</a:t>
            </a:r>
            <a:r>
              <a:rPr lang="en-US" altLang="zh-CN" dirty="0"/>
              <a:t>/</a:t>
            </a:r>
            <a:r>
              <a:rPr lang="zh-CN" altLang="en-US" dirty="0"/>
              <a:t>欠拟合、</a:t>
            </a:r>
            <a:r>
              <a:rPr lang="zh-CN" altLang="en-US" b="1" u="sng" dirty="0"/>
              <a:t>早停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测试集：测试模型真正的泛化能力，不应当将其上的表现作为任何训练与调优过程的依据</a:t>
            </a:r>
            <a:endParaRPr lang="en-US" altLang="zh-CN" dirty="0"/>
          </a:p>
          <a:p>
            <a:pPr lvl="1"/>
            <a:r>
              <a:rPr lang="en-US" altLang="zh-CN" dirty="0"/>
              <a:t>——</a:t>
            </a:r>
            <a:r>
              <a:rPr lang="zh-CN" altLang="en-US" dirty="0"/>
              <a:t>防止过拟合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1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008B9-7E4F-92DB-7DB7-50CB4C83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如何优化你的模型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5330E-1D38-85F7-9965-EE5EDFD3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592"/>
            <a:ext cx="10515600" cy="47092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“拿来主义”：相似任务</a:t>
            </a:r>
            <a:r>
              <a:rPr lang="en-US" altLang="zh-CN" dirty="0"/>
              <a:t>/</a:t>
            </a:r>
            <a:r>
              <a:rPr lang="zh-CN" altLang="en-US" dirty="0"/>
              <a:t>数据上经过验证、表现好的模型</a:t>
            </a:r>
            <a:r>
              <a:rPr lang="en-US" altLang="zh-CN" dirty="0"/>
              <a:t>/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FashionMNIST</a:t>
            </a:r>
            <a:r>
              <a:rPr lang="en-US" altLang="zh-CN" dirty="0"/>
              <a:t>——MNIST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如何确定“拿来”的尺度？</a:t>
            </a:r>
            <a:endParaRPr lang="en-US" altLang="zh-CN" dirty="0"/>
          </a:p>
          <a:p>
            <a:pPr lvl="1"/>
            <a:r>
              <a:rPr lang="zh-CN" altLang="en-US" dirty="0"/>
              <a:t>你的任务、数据集和“拿来”的有什么不一样？</a:t>
            </a:r>
            <a:endParaRPr lang="en-US" altLang="zh-CN" dirty="0"/>
          </a:p>
          <a:p>
            <a:pPr lvl="1"/>
            <a:r>
              <a:rPr lang="en-US" altLang="zh-CN" sz="1800" dirty="0" err="1"/>
              <a:t>FashionMNIST</a:t>
            </a:r>
            <a:r>
              <a:rPr lang="en-US" altLang="zh-CN" sz="1800" dirty="0"/>
              <a:t> vs. MNIST</a:t>
            </a:r>
          </a:p>
          <a:p>
            <a:pPr lvl="2"/>
            <a:r>
              <a:rPr lang="zh-CN" altLang="en-US" sz="1600" dirty="0"/>
              <a:t>图像分类任务</a:t>
            </a:r>
            <a:endParaRPr lang="en-US" altLang="zh-CN" sz="1600" dirty="0"/>
          </a:p>
          <a:p>
            <a:pPr lvl="2"/>
            <a:r>
              <a:rPr lang="zh-CN" altLang="en-US" sz="1600" dirty="0"/>
              <a:t>相似的数量级：</a:t>
            </a:r>
            <a:r>
              <a:rPr lang="en-US" altLang="zh-CN" sz="1600" dirty="0"/>
              <a:t>10</a:t>
            </a:r>
            <a:r>
              <a:rPr lang="zh-CN" altLang="en-US" sz="1600" dirty="0"/>
              <a:t>个类别、</a:t>
            </a:r>
            <a:r>
              <a:rPr lang="en-US" altLang="zh-CN" sz="1600" dirty="0"/>
              <a:t>7</a:t>
            </a:r>
            <a:r>
              <a:rPr lang="zh-CN" altLang="en-US" sz="1600" dirty="0"/>
              <a:t>万张</a:t>
            </a:r>
            <a:r>
              <a:rPr lang="en-US" altLang="zh-CN" sz="1600" dirty="0"/>
              <a:t>28*28</a:t>
            </a:r>
            <a:r>
              <a:rPr lang="zh-CN" altLang="en-US" sz="1600" dirty="0"/>
              <a:t>的灰度图片</a:t>
            </a:r>
            <a:endParaRPr lang="en-US" altLang="zh-CN" sz="1600" dirty="0"/>
          </a:p>
          <a:p>
            <a:pPr lvl="2"/>
            <a:r>
              <a:rPr lang="zh-CN" altLang="en-US" sz="1600" dirty="0"/>
              <a:t>模型可以直接用、超参数需要调整</a:t>
            </a:r>
            <a:endParaRPr lang="en-US" altLang="zh-CN" sz="1600" dirty="0"/>
          </a:p>
          <a:p>
            <a:pPr lvl="1"/>
            <a:r>
              <a:rPr lang="en-US" altLang="zh-CN" sz="1800" dirty="0" err="1"/>
              <a:t>FashionMNIST</a:t>
            </a:r>
            <a:r>
              <a:rPr lang="en-US" altLang="zh-CN" sz="1800" dirty="0"/>
              <a:t> vs. ImageNet</a:t>
            </a:r>
          </a:p>
          <a:p>
            <a:pPr lvl="2"/>
            <a:r>
              <a:rPr lang="zh-CN" altLang="en-US" sz="1600" dirty="0"/>
              <a:t>图像分类任务</a:t>
            </a:r>
            <a:endParaRPr lang="en-US" altLang="zh-CN" sz="1600" dirty="0"/>
          </a:p>
          <a:p>
            <a:pPr lvl="2"/>
            <a:r>
              <a:rPr lang="zh-CN" altLang="en-US" sz="1600" dirty="0"/>
              <a:t>数量级差异：</a:t>
            </a:r>
            <a:endParaRPr lang="en-US" altLang="zh-CN" sz="1600" dirty="0"/>
          </a:p>
          <a:p>
            <a:pPr lvl="3"/>
            <a:r>
              <a:rPr lang="en-US" altLang="zh-CN" sz="1400" dirty="0"/>
              <a:t>10 vs. 2</a:t>
            </a:r>
            <a:r>
              <a:rPr lang="zh-CN" altLang="en-US" sz="1400" dirty="0"/>
              <a:t>万个类别、</a:t>
            </a:r>
            <a:r>
              <a:rPr lang="en-US" altLang="zh-CN" sz="1400" dirty="0"/>
              <a:t>7</a:t>
            </a:r>
            <a:r>
              <a:rPr lang="zh-CN" altLang="en-US" sz="1400" dirty="0"/>
              <a:t>万 </a:t>
            </a:r>
            <a:r>
              <a:rPr lang="en-US" altLang="zh-CN" sz="1400" dirty="0"/>
              <a:t>vs. 1400</a:t>
            </a:r>
            <a:r>
              <a:rPr lang="zh-CN" altLang="en-US" sz="1400" dirty="0"/>
              <a:t>万张、灰度 </a:t>
            </a:r>
            <a:r>
              <a:rPr lang="en-US" altLang="zh-CN" sz="1400" dirty="0"/>
              <a:t>vs. </a:t>
            </a:r>
            <a:r>
              <a:rPr lang="zh-CN" altLang="en-US" sz="1400" dirty="0"/>
              <a:t>彩色</a:t>
            </a:r>
            <a:endParaRPr lang="en-US" altLang="zh-CN" sz="1400" dirty="0"/>
          </a:p>
          <a:p>
            <a:pPr lvl="2"/>
            <a:r>
              <a:rPr lang="zh-CN" altLang="en-US" sz="1600" dirty="0"/>
              <a:t>若不用预训练参数，直接移植模型可能不易收敛</a:t>
            </a:r>
            <a:endParaRPr lang="en-US" altLang="zh-CN" sz="1600" dirty="0"/>
          </a:p>
          <a:p>
            <a:pPr lvl="2"/>
            <a:r>
              <a:rPr lang="zh-CN" altLang="en-US" sz="1600" dirty="0"/>
              <a:t>需要调整模型</a:t>
            </a:r>
            <a:endParaRPr lang="en-US" altLang="zh-CN" sz="1600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F6129-D216-AD59-FC50-4F84D451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88" y="2455403"/>
            <a:ext cx="4340411" cy="1349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1C0AB6-4045-0B3E-2F74-A7FB90BFC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15"/>
          <a:stretch/>
        </p:blipFill>
        <p:spPr>
          <a:xfrm>
            <a:off x="7851588" y="3805250"/>
            <a:ext cx="4326540" cy="984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2D9CD-1787-091E-7540-7F30C4B1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588" y="4790054"/>
            <a:ext cx="4340411" cy="20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7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C13E7-0020-ED90-E47C-4CA2396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创建你自己的</a:t>
            </a:r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A1BA6-F93C-FB8E-C6F9-246E4864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最简单粗暴的迁移方式，在你的数据上表现最好能有多好？</a:t>
            </a:r>
            <a:endParaRPr lang="en-US" altLang="zh-CN" dirty="0"/>
          </a:p>
          <a:p>
            <a:r>
              <a:rPr lang="zh-CN" altLang="en-US" dirty="0"/>
              <a:t>“奥卡姆剃刀”：模型只做必要的改动</a:t>
            </a:r>
            <a:endParaRPr lang="en-US" altLang="zh-CN" dirty="0"/>
          </a:p>
          <a:p>
            <a:r>
              <a:rPr lang="zh-CN" altLang="en-US" dirty="0"/>
              <a:t>训练参数调优</a:t>
            </a:r>
            <a:endParaRPr lang="en-US" altLang="zh-CN" dirty="0"/>
          </a:p>
          <a:p>
            <a:pPr lvl="1"/>
            <a:r>
              <a:rPr lang="zh-CN" altLang="en-US" dirty="0"/>
              <a:t>目标：训到过拟合</a:t>
            </a:r>
            <a:endParaRPr lang="en-US" altLang="zh-CN" dirty="0"/>
          </a:p>
          <a:p>
            <a:pPr lvl="2"/>
            <a:r>
              <a:rPr lang="zh-CN" altLang="en-US" dirty="0"/>
              <a:t>拟合→泛化</a:t>
            </a:r>
            <a:endParaRPr lang="en-US" altLang="zh-CN" dirty="0"/>
          </a:p>
          <a:p>
            <a:pPr lvl="1"/>
            <a:r>
              <a:rPr lang="zh-CN" altLang="en-US" dirty="0"/>
              <a:t>最重要的参数：学习率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961000-4ED7-D1F7-E7E3-9FF894DC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" y="4412728"/>
            <a:ext cx="2501457" cy="1899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167399-EFCE-2892-3B42-DECFE9D9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96" y="4412727"/>
            <a:ext cx="2501457" cy="18991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AF9407-F952-E31B-7420-1A660B01D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22" y="4412726"/>
            <a:ext cx="2501458" cy="18991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C334BA-D34B-EE4E-42FA-7C04BFBBCFDA}"/>
              </a:ext>
            </a:extLst>
          </p:cNvPr>
          <p:cNvSpPr txBox="1"/>
          <p:nvPr/>
        </p:nvSpPr>
        <p:spPr>
          <a:xfrm>
            <a:off x="1720969" y="6215588"/>
            <a:ext cx="7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21344-7E8F-CF1C-DACC-00786EC62D4B}"/>
              </a:ext>
            </a:extLst>
          </p:cNvPr>
          <p:cNvSpPr txBox="1"/>
          <p:nvPr/>
        </p:nvSpPr>
        <p:spPr>
          <a:xfrm>
            <a:off x="4524432" y="6257673"/>
            <a:ext cx="8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765231-1973-CD44-BA60-C704936DBC5D}"/>
              </a:ext>
            </a:extLst>
          </p:cNvPr>
          <p:cNvSpPr txBox="1"/>
          <p:nvPr/>
        </p:nvSpPr>
        <p:spPr>
          <a:xfrm>
            <a:off x="7305252" y="6215952"/>
            <a:ext cx="111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0.0001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6B8DFC-95D5-133E-09DA-0053F3DA2F89}"/>
              </a:ext>
            </a:extLst>
          </p:cNvPr>
          <p:cNvSpPr/>
          <p:nvPr/>
        </p:nvSpPr>
        <p:spPr>
          <a:xfrm>
            <a:off x="4463576" y="6257673"/>
            <a:ext cx="827471" cy="34593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ell Cultivation - Docs">
            <a:extLst>
              <a:ext uri="{FF2B5EF4-FFF2-40B4-BE49-F238E27FC236}">
                <a16:creationId xmlns:a16="http://schemas.microsoft.com/office/drawing/2014/main" id="{D277C4A3-E8AF-D2F1-D276-2958C1F6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146" y="4278795"/>
            <a:ext cx="2462754" cy="20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66E5E9D-778C-18E7-4DA1-5B792E87F2D5}"/>
              </a:ext>
            </a:extLst>
          </p:cNvPr>
          <p:cNvSpPr txBox="1"/>
          <p:nvPr/>
        </p:nvSpPr>
        <p:spPr>
          <a:xfrm>
            <a:off x="9376610" y="6343620"/>
            <a:ext cx="28153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</a:pPr>
            <a:r>
              <a:rPr lang="zh-CN" altLang="zh-CN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我们期望看到的曲线</a:t>
            </a:r>
            <a:endParaRPr lang="zh-C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034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4D31-0013-7047-8932-377B6DA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创建你自己的</a:t>
            </a:r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3EEB6-5145-16EF-A078-2A1AB32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validation accuracy</a:t>
            </a:r>
            <a:r>
              <a:rPr lang="zh-CN" altLang="en-US" dirty="0"/>
              <a:t>选择最好的模型作为</a:t>
            </a:r>
            <a:r>
              <a:rPr lang="en-US" altLang="zh-CN" dirty="0"/>
              <a:t>baseline</a:t>
            </a:r>
          </a:p>
          <a:p>
            <a:r>
              <a:rPr lang="zh-CN" altLang="en-US" dirty="0"/>
              <a:t>（这里可以做早停）：</a:t>
            </a:r>
            <a:endParaRPr lang="en-US" altLang="zh-CN" dirty="0"/>
          </a:p>
          <a:p>
            <a:r>
              <a:rPr lang="en-US" altLang="zh-CN" dirty="0"/>
              <a:t>Test Loss: 0.3059</a:t>
            </a:r>
          </a:p>
          <a:p>
            <a:r>
              <a:rPr lang="en-US" altLang="zh-CN" dirty="0"/>
              <a:t>Test Acc: 89.16%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42FD7-127B-00F7-D6E7-E9DD648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2433637"/>
            <a:ext cx="5372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36C1-3CFB-7A7F-CA26-24D7B5F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21499-EA5E-00CF-0BBA-96DFEFD8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</a:t>
            </a:r>
            <a:r>
              <a:rPr lang="zh-CN" altLang="en-US" dirty="0"/>
              <a:t>比</a:t>
            </a:r>
            <a:r>
              <a:rPr lang="en-US" altLang="zh-CN" dirty="0"/>
              <a:t>train</a:t>
            </a:r>
            <a:r>
              <a:rPr lang="zh-CN" altLang="en-US" dirty="0"/>
              <a:t>表现好：模型在训练集上没有完全过拟合</a:t>
            </a:r>
            <a:endParaRPr lang="en-US" altLang="zh-CN" dirty="0"/>
          </a:p>
          <a:p>
            <a:pPr lvl="1"/>
            <a:r>
              <a:rPr lang="zh-CN" altLang="en-US" dirty="0"/>
              <a:t>去掉用于防止过拟合的部分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48649E-6896-E172-E89C-BD78CD4F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4" y="2896440"/>
            <a:ext cx="2074847" cy="15752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F46785-B5AB-5FF0-E8DC-21C608E9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07" y="3072324"/>
            <a:ext cx="5968685" cy="28437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422F8D-DDBD-6300-1DF4-FB2633F43290}"/>
              </a:ext>
            </a:extLst>
          </p:cNvPr>
          <p:cNvSpPr/>
          <p:nvPr/>
        </p:nvSpPr>
        <p:spPr>
          <a:xfrm>
            <a:off x="5710989" y="3966876"/>
            <a:ext cx="1925053" cy="45719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56F72E-A18F-F8D2-5F78-27F822BCD80B}"/>
              </a:ext>
            </a:extLst>
          </p:cNvPr>
          <p:cNvSpPr/>
          <p:nvPr/>
        </p:nvSpPr>
        <p:spPr>
          <a:xfrm>
            <a:off x="5710989" y="5320395"/>
            <a:ext cx="2340380" cy="45719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4C04C-1126-39B7-E8FC-10D8ECA1A46D}"/>
              </a:ext>
            </a:extLst>
          </p:cNvPr>
          <p:cNvSpPr/>
          <p:nvPr/>
        </p:nvSpPr>
        <p:spPr>
          <a:xfrm>
            <a:off x="7118751" y="4861428"/>
            <a:ext cx="847378" cy="45719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23AB77-8A9F-652E-33E0-0FC9089F1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" y="4861429"/>
            <a:ext cx="2074847" cy="15752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290DFD3-EF87-3E6B-4D0E-662B1BA7FD76}"/>
              </a:ext>
            </a:extLst>
          </p:cNvPr>
          <p:cNvSpPr txBox="1"/>
          <p:nvPr/>
        </p:nvSpPr>
        <p:spPr>
          <a:xfrm>
            <a:off x="6348154" y="5891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Loss: 0.3123, Test Acc: 89.86%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9C7DDD9-6BF8-11AC-F141-E64987B89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761" y="4861428"/>
            <a:ext cx="2047138" cy="15752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ECAA3E-DCC9-4CDD-5789-670897CA7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761" y="2896438"/>
            <a:ext cx="2051866" cy="1575280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88D259CF-162A-5EDF-C3EB-85F528EF7263}"/>
              </a:ext>
            </a:extLst>
          </p:cNvPr>
          <p:cNvSpPr/>
          <p:nvPr/>
        </p:nvSpPr>
        <p:spPr>
          <a:xfrm>
            <a:off x="2662761" y="4388015"/>
            <a:ext cx="112523" cy="6296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66FF-F3CB-EF18-DE20-2328BF3C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0F6F-B688-454C-181E-B81CDE81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仍然没有完全过拟合</a:t>
            </a:r>
            <a:r>
              <a:rPr lang="en-US" altLang="zh-CN" dirty="0"/>
              <a:t>——</a:t>
            </a:r>
            <a:r>
              <a:rPr lang="zh-CN" altLang="en-US" dirty="0"/>
              <a:t>数据集的特征</a:t>
            </a:r>
            <a:endParaRPr lang="en-US" altLang="zh-CN" dirty="0"/>
          </a:p>
          <a:p>
            <a:pPr lvl="1"/>
            <a:r>
              <a:rPr lang="en-US" altLang="zh-CN" dirty="0"/>
              <a:t>MNIST</a:t>
            </a:r>
            <a:r>
              <a:rPr lang="zh-CN" altLang="en-US" dirty="0"/>
              <a:t>手写数字：特征太简单，很小的模型就可以准确提取特征</a:t>
            </a:r>
            <a:endParaRPr lang="en-US" altLang="zh-CN" dirty="0"/>
          </a:p>
          <a:p>
            <a:pPr lvl="1"/>
            <a:r>
              <a:rPr lang="zh-CN" altLang="en-US" dirty="0"/>
              <a:t>最符合直觉的想法：加宽、加深网络</a:t>
            </a:r>
            <a:endParaRPr lang="en-US" altLang="zh-CN" dirty="0"/>
          </a:p>
        </p:txBody>
      </p:sp>
      <p:pic>
        <p:nvPicPr>
          <p:cNvPr id="4" name="Picture 2" descr="Cell Cultivation - Docs">
            <a:extLst>
              <a:ext uri="{FF2B5EF4-FFF2-40B4-BE49-F238E27FC236}">
                <a16:creationId xmlns:a16="http://schemas.microsoft.com/office/drawing/2014/main" id="{6B755800-39DC-9E6B-4872-897FE775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94" y="3429000"/>
            <a:ext cx="2462754" cy="20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B32808-D40E-E833-8DF5-86820857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48" y="3429000"/>
            <a:ext cx="2751978" cy="2089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583418-2C91-5948-3754-C657783C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821" y="3607276"/>
            <a:ext cx="1467055" cy="1571844"/>
          </a:xfrm>
          <a:prstGeom prst="rect">
            <a:avLst/>
          </a:prstGeom>
        </p:spPr>
      </p:pic>
      <p:pic>
        <p:nvPicPr>
          <p:cNvPr id="2050" name="Picture 2" descr="machine learning - What image format are MNIST images? - Stack Overflow">
            <a:extLst>
              <a:ext uri="{FF2B5EF4-FFF2-40B4-BE49-F238E27FC236}">
                <a16:creationId xmlns:a16="http://schemas.microsoft.com/office/drawing/2014/main" id="{873D1556-DC94-A0F1-D196-529420F9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63" y="3607276"/>
            <a:ext cx="1518258" cy="15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E699-FB6A-C51F-C63C-A1BC549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3E62-C427-C4D3-E908-1E206BE8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2AB3A4-1ACD-06DA-DDB3-0CE48512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0" y="168891"/>
            <a:ext cx="3565358" cy="2110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BC7CD1-DAFA-E606-9EBD-7D6BA926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54" y="3739675"/>
            <a:ext cx="4472090" cy="2753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28EE70-8A5F-85D2-92D1-326AE6B56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71" y="4088005"/>
            <a:ext cx="2870569" cy="21794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6D2FF9-36D2-DFE8-A514-067A05E8A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741" y="267008"/>
            <a:ext cx="2870570" cy="21794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366B17C-2858-6AE8-6451-60DC7EF7E8FB}"/>
              </a:ext>
            </a:extLst>
          </p:cNvPr>
          <p:cNvSpPr txBox="1"/>
          <p:nvPr/>
        </p:nvSpPr>
        <p:spPr>
          <a:xfrm>
            <a:off x="9476874" y="4035511"/>
            <a:ext cx="1876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Loss</a:t>
            </a:r>
            <a:r>
              <a:rPr lang="en-US" altLang="zh-CN"/>
              <a:t>: 0.2</a:t>
            </a:r>
            <a:r>
              <a:rPr lang="en-US" altLang="zh-CN" dirty="0"/>
              <a:t>8</a:t>
            </a:r>
            <a:r>
              <a:rPr lang="en-US" altLang="zh-CN"/>
              <a:t>19</a:t>
            </a:r>
            <a:endParaRPr lang="en-US" altLang="zh-CN" dirty="0"/>
          </a:p>
          <a:p>
            <a:r>
              <a:rPr lang="en-US" altLang="zh-CN" dirty="0"/>
              <a:t>Test Acc: 91.15%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E0932D-E72B-D3CE-85B4-89B13508B243}"/>
              </a:ext>
            </a:extLst>
          </p:cNvPr>
          <p:cNvSpPr txBox="1"/>
          <p:nvPr/>
        </p:nvSpPr>
        <p:spPr>
          <a:xfrm>
            <a:off x="9383594" y="1832992"/>
            <a:ext cx="1808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Loss: 0.3123</a:t>
            </a:r>
          </a:p>
          <a:p>
            <a:r>
              <a:rPr lang="en-US" altLang="zh-CN" dirty="0"/>
              <a:t>Test Acc: 89.86%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3D88FE49-2B53-09CA-44D4-4E38162CC2B8}"/>
              </a:ext>
            </a:extLst>
          </p:cNvPr>
          <p:cNvSpPr/>
          <p:nvPr/>
        </p:nvSpPr>
        <p:spPr>
          <a:xfrm>
            <a:off x="3211371" y="2279001"/>
            <a:ext cx="88460" cy="1460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10A5CFB-17A9-EB12-E685-453F92A80176}"/>
              </a:ext>
            </a:extLst>
          </p:cNvPr>
          <p:cNvSpPr/>
          <p:nvPr/>
        </p:nvSpPr>
        <p:spPr>
          <a:xfrm>
            <a:off x="7683461" y="2418093"/>
            <a:ext cx="88460" cy="16982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B308201-4FDE-5FFB-5E79-60EAD4DE0EBC}"/>
              </a:ext>
            </a:extLst>
          </p:cNvPr>
          <p:cNvSpPr/>
          <p:nvPr/>
        </p:nvSpPr>
        <p:spPr>
          <a:xfrm>
            <a:off x="10271464" y="2536876"/>
            <a:ext cx="88460" cy="1460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9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FB7D9-8956-870E-827B-629CAED6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提升泛化能力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B2790-165E-FDA4-1300-2DD180CD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数据预处理：数据增强</a:t>
            </a:r>
            <a:endParaRPr lang="en-US" altLang="zh-CN" dirty="0"/>
          </a:p>
          <a:p>
            <a:r>
              <a:rPr lang="zh-CN" altLang="en-US" dirty="0"/>
              <a:t>模型：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en-US" altLang="zh-CN" dirty="0"/>
              <a:t>Dropout</a:t>
            </a:r>
          </a:p>
          <a:p>
            <a:pPr lvl="1"/>
            <a:r>
              <a:rPr lang="en-US" altLang="zh-CN" dirty="0" err="1"/>
              <a:t>Batchnorm</a:t>
            </a:r>
            <a:endParaRPr lang="en-US" altLang="zh-CN" dirty="0"/>
          </a:p>
          <a:p>
            <a:pPr lvl="1"/>
            <a:r>
              <a:rPr lang="zh-CN" altLang="en-US" dirty="0"/>
              <a:t>激活函数</a:t>
            </a:r>
            <a:endParaRPr lang="en-US" altLang="zh-CN" dirty="0"/>
          </a:p>
          <a:p>
            <a:r>
              <a:rPr lang="zh-CN" altLang="en-US" dirty="0"/>
              <a:t>训练：</a:t>
            </a:r>
            <a:endParaRPr lang="en-US" altLang="zh-CN" dirty="0"/>
          </a:p>
          <a:p>
            <a:pPr lvl="1"/>
            <a:r>
              <a:rPr lang="zh-CN" altLang="en-US" dirty="0"/>
              <a:t>正则化</a:t>
            </a:r>
            <a:endParaRPr lang="en-US" altLang="zh-CN" dirty="0"/>
          </a:p>
          <a:p>
            <a:pPr lvl="1"/>
            <a:r>
              <a:rPr lang="zh-CN" altLang="en-US" dirty="0"/>
              <a:t>模型集成</a:t>
            </a:r>
            <a:endParaRPr lang="en-US" altLang="zh-CN" dirty="0"/>
          </a:p>
          <a:p>
            <a:pPr lvl="1"/>
            <a:r>
              <a:rPr lang="zh-CN" altLang="en-US" dirty="0"/>
              <a:t>学习率调度器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99C815-9CF7-B638-DB8E-EA01222F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32" y="1825625"/>
            <a:ext cx="5753903" cy="390579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B0536F9-75B5-0EAD-BF15-0C9C50314AEB}"/>
              </a:ext>
            </a:extLst>
          </p:cNvPr>
          <p:cNvSpPr/>
          <p:nvPr/>
        </p:nvSpPr>
        <p:spPr>
          <a:xfrm rot="1463564">
            <a:off x="2418935" y="4026152"/>
            <a:ext cx="4472955" cy="164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5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</TotalTime>
  <Words>567</Words>
  <Application>Microsoft Office PowerPoint</Application>
  <PresentationFormat>宽屏</PresentationFormat>
  <Paragraphs>82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Arial</vt:lpstr>
      <vt:lpstr>Calibri</vt:lpstr>
      <vt:lpstr>Office 主题​​</vt:lpstr>
      <vt:lpstr>作业十七讲评</vt:lpstr>
      <vt:lpstr>关于数据集的划分</vt:lpstr>
      <vt:lpstr>如何优化你的模型</vt:lpstr>
      <vt:lpstr>创建你自己的baseline</vt:lpstr>
      <vt:lpstr>创建你自己的baseline</vt:lpstr>
      <vt:lpstr>分析曲线</vt:lpstr>
      <vt:lpstr>分析曲线</vt:lpstr>
      <vt:lpstr>PowerPoint 演示文稿</vt:lpstr>
      <vt:lpstr>提升泛化能力</vt:lpstr>
      <vt:lpstr>“面多了加水，水多了加面”</vt:lpstr>
      <vt:lpstr>PowerPoint 演示文稿</vt:lpstr>
      <vt:lpstr>PowerPoint 演示文稿</vt:lpstr>
      <vt:lpstr>问题及总结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作业十七讲评</dc:title>
  <dc:creator>hq l</dc:creator>
  <cp:lastModifiedBy>hq l</cp:lastModifiedBy>
  <cp:revision>14</cp:revision>
  <dcterms:created xsi:type="dcterms:W3CDTF">2024-05-25T20:42:53Z</dcterms:created>
  <dcterms:modified xsi:type="dcterms:W3CDTF">2024-05-26T15:28:39Z</dcterms:modified>
</cp:coreProperties>
</file>