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Helvetica Neu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g2q8k9WNT7wRK+lQDI1MIdt2c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11" Type="http://schemas.openxmlformats.org/officeDocument/2006/relationships/slide" Target="slides/slide6.xml"/><Relationship Id="rId22" Type="http://schemas.openxmlformats.org/officeDocument/2006/relationships/font" Target="fonts/HelveticaNeue-boldItalic.fntdata"/><Relationship Id="rId10" Type="http://schemas.openxmlformats.org/officeDocument/2006/relationships/slide" Target="slides/slide5.xml"/><Relationship Id="rId21" Type="http://schemas.openxmlformats.org/officeDocument/2006/relationships/font" Target="fonts/HelveticaNeue-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51333b7e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g1151333b7e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g1151333b7e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fb130c078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fb130c078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11fb130c078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5b028e356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5b028e356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125b028e356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58a12afe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58a12afe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1258a12afe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58a12afe3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58a12afe3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1258a12afe3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5b028e35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5b028e35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71300"/>
              </a:lnSpc>
              <a:spcBef>
                <a:spcPts val="0"/>
              </a:spcBef>
              <a:spcAft>
                <a:spcPts val="0"/>
              </a:spcAft>
              <a:buNone/>
            </a:pPr>
            <a:r>
              <a:rPr lang="en-US" sz="1300">
                <a:latin typeface="Times New Roman"/>
                <a:ea typeface="Times New Roman"/>
                <a:cs typeface="Times New Roman"/>
                <a:sym typeface="Times New Roman"/>
              </a:rPr>
              <a:t>Model predictive control has been recognized as one of the essential solutions to achieve considerable energy savings in buildings. </a:t>
            </a:r>
            <a:r>
              <a:rPr lang="en-US" sz="900">
                <a:latin typeface="Arial"/>
                <a:ea typeface="Arial"/>
                <a:cs typeface="Arial"/>
                <a:sym typeface="Arial"/>
              </a:rPr>
              <a:t>Energy reductions can be realized by improving a building's HVAC systems</a:t>
            </a:r>
            <a:endParaRPr sz="900">
              <a:latin typeface="Arial"/>
              <a:ea typeface="Arial"/>
              <a:cs typeface="Arial"/>
              <a:sym typeface="Arial"/>
            </a:endParaRPr>
          </a:p>
          <a:p>
            <a:pPr indent="0" lvl="0" marL="0" rtl="0" algn="l">
              <a:lnSpc>
                <a:spcPct val="115000"/>
              </a:lnSpc>
              <a:spcBef>
                <a:spcPts val="0"/>
              </a:spcBef>
              <a:spcAft>
                <a:spcPts val="0"/>
              </a:spcAft>
              <a:buNone/>
            </a:pPr>
            <a:r>
              <a:rPr lang="en-US" sz="900">
                <a:latin typeface="Arial"/>
                <a:ea typeface="Arial"/>
                <a:cs typeface="Arial"/>
                <a:sym typeface="Arial"/>
              </a:rPr>
              <a:t>and construction, However, the majority of the building stock is already in place and refurbishments of buildings are expensive. By contrast, control systems can be upgraded and their operation optimized at comparatively low costs.</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900">
              <a:latin typeface="Arial"/>
              <a:ea typeface="Arial"/>
              <a:cs typeface="Arial"/>
              <a:sym typeface="Arial"/>
            </a:endParaRPr>
          </a:p>
          <a:p>
            <a:pPr indent="0" lvl="0" marL="0" rtl="0" algn="l">
              <a:lnSpc>
                <a:spcPct val="71300"/>
              </a:lnSpc>
              <a:spcBef>
                <a:spcPts val="0"/>
              </a:spcBef>
              <a:spcAft>
                <a:spcPts val="0"/>
              </a:spcAft>
              <a:buNone/>
            </a:pPr>
            <a:r>
              <a:t/>
            </a:r>
            <a:endParaRPr sz="1300">
              <a:latin typeface="Times New Roman"/>
              <a:ea typeface="Times New Roman"/>
              <a:cs typeface="Times New Roman"/>
              <a:sym typeface="Times New Roman"/>
            </a:endParaRPr>
          </a:p>
        </p:txBody>
      </p:sp>
      <p:sp>
        <p:nvSpPr>
          <p:cNvPr id="78" name="Google Shape;78;g125b028e35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5b028e356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5b028e356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125b028e356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5b028e356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5b028e356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125b028e356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fb130c07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fb130c078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t/>
            </a:r>
            <a:endParaRPr/>
          </a:p>
        </p:txBody>
      </p:sp>
      <p:sp>
        <p:nvSpPr>
          <p:cNvPr id="107" name="Google Shape;107;g11fb130c078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5b028e356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5b028e356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blinds control , AHU air handling </a:t>
            </a:r>
            <a:endParaRPr/>
          </a:p>
        </p:txBody>
      </p:sp>
      <p:sp>
        <p:nvSpPr>
          <p:cNvPr id="118" name="Google Shape;118;g125b028e356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5b028e356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5b028e356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125b028e356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5b028e356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5b028e356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125b028e356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5b028e356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5b028e356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Building Resistance-Capacitance Modeling (BRCM) Matlab toolbox</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that we developed to enable the automatic generation of bilinear RC models from geometry,</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construction, and systems data. Moreover, it supports the generation of the corresponding</a:t>
            </a:r>
            <a:endParaRPr sz="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900">
                <a:latin typeface="Arial"/>
                <a:ea typeface="Arial"/>
                <a:cs typeface="Arial"/>
                <a:sym typeface="Arial"/>
              </a:rPr>
              <a:t>potentially time-varying costs and constraints necessary to set up the MPC problem</a:t>
            </a:r>
            <a:endParaRPr sz="900">
              <a:latin typeface="Arial"/>
              <a:ea typeface="Arial"/>
              <a:cs typeface="Arial"/>
              <a:sym typeface="Arial"/>
            </a:endParaRPr>
          </a:p>
          <a:p>
            <a:pPr indent="0" lvl="0" marL="0" rtl="0" algn="l">
              <a:spcBef>
                <a:spcPts val="0"/>
              </a:spcBef>
              <a:spcAft>
                <a:spcPts val="0"/>
              </a:spcAft>
              <a:buNone/>
            </a:pPr>
            <a:r>
              <a:t/>
            </a:r>
            <a:endParaRPr/>
          </a:p>
        </p:txBody>
      </p:sp>
      <p:sp>
        <p:nvSpPr>
          <p:cNvPr id="150" name="Google Shape;150;g125b028e356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5" name="Shape 15"/>
        <p:cNvGrpSpPr/>
        <p:nvPr/>
      </p:nvGrpSpPr>
      <p:grpSpPr>
        <a:xfrm>
          <a:off x="0" y="0"/>
          <a:ext cx="0" cy="0"/>
          <a:chOff x="0" y="0"/>
          <a:chExt cx="0" cy="0"/>
        </a:xfrm>
      </p:grpSpPr>
      <p:sp>
        <p:nvSpPr>
          <p:cNvPr id="16" name="Google Shape;16;p12"/>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2"/>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12"/>
          <p:cNvSpPr txBox="1"/>
          <p:nvPr>
            <p:ph idx="1" type="body"/>
          </p:nvPr>
        </p:nvSpPr>
        <p:spPr>
          <a:xfrm>
            <a:off x="0" y="1985433"/>
            <a:ext cx="9144000" cy="1491725"/>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560"/>
              </a:spcBef>
              <a:spcAft>
                <a:spcPts val="0"/>
              </a:spcAft>
              <a:buClr>
                <a:schemeClr val="accent2"/>
              </a:buClr>
              <a:buSzPts val="2800"/>
              <a:buNone/>
              <a:defRPr sz="2800">
                <a:solidFill>
                  <a:schemeClr val="accent2"/>
                </a:solidFill>
              </a:defRPr>
            </a:lvl1pPr>
            <a:lvl2pPr indent="-342900" lvl="1" marL="914400" algn="l">
              <a:lnSpc>
                <a:spcPct val="100000"/>
              </a:lnSpc>
              <a:spcBef>
                <a:spcPts val="360"/>
              </a:spcBef>
              <a:spcAft>
                <a:spcPts val="0"/>
              </a:spcAft>
              <a:buClr>
                <a:schemeClr val="accent2"/>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accent2"/>
              </a:buClr>
              <a:buSzPts val="1800"/>
              <a:buChar char="–"/>
              <a:defRPr/>
            </a:lvl4pPr>
            <a:lvl5pPr indent="-342900" lvl="4" marL="2286000" algn="l">
              <a:lnSpc>
                <a:spcPct val="100000"/>
              </a:lnSpc>
              <a:spcBef>
                <a:spcPts val="36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cu screen b31b1b.psd" id="20" name="Google Shape;20;p12"/>
          <p:cNvPicPr preferRelativeResize="0"/>
          <p:nvPr/>
        </p:nvPicPr>
        <p:blipFill rotWithShape="1">
          <a:blip r:embed="rId2">
            <a:alphaModFix/>
          </a:blip>
          <a:srcRect b="0" l="0" r="70374" t="0"/>
          <a:stretch/>
        </p:blipFill>
        <p:spPr>
          <a:xfrm>
            <a:off x="182033" y="402168"/>
            <a:ext cx="1113367" cy="1019803"/>
          </a:xfrm>
          <a:prstGeom prst="rect">
            <a:avLst/>
          </a:prstGeom>
          <a:noFill/>
          <a:ln>
            <a:noFill/>
          </a:ln>
        </p:spPr>
      </p:pic>
      <p:sp>
        <p:nvSpPr>
          <p:cNvPr id="21" name="Google Shape;21;p12"/>
          <p:cNvSpPr/>
          <p:nvPr/>
        </p:nvSpPr>
        <p:spPr>
          <a:xfrm>
            <a:off x="0" y="0"/>
            <a:ext cx="9144000" cy="166688"/>
          </a:xfrm>
          <a:prstGeom prst="rect">
            <a:avLst/>
          </a:prstGeom>
          <a:solidFill>
            <a:srgbClr val="B31B1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a:ea typeface="Times"/>
              <a:cs typeface="Times"/>
              <a:sym typeface="Times"/>
            </a:endParaRPr>
          </a:p>
        </p:txBody>
      </p:sp>
      <p:sp>
        <p:nvSpPr>
          <p:cNvPr id="22" name="Google Shape;22;p12"/>
          <p:cNvSpPr txBox="1"/>
          <p:nvPr>
            <p:ph idx="2" type="body"/>
          </p:nvPr>
        </p:nvSpPr>
        <p:spPr>
          <a:xfrm>
            <a:off x="0" y="1276350"/>
            <a:ext cx="9144000" cy="6858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3"/>
              </a:buClr>
              <a:buSzPts val="3200"/>
              <a:buNone/>
              <a:defRPr sz="3200">
                <a:solidFill>
                  <a:schemeClr val="accent3"/>
                </a:solidFill>
                <a:latin typeface="Helvetica Neue"/>
                <a:ea typeface="Helvetica Neue"/>
                <a:cs typeface="Helvetica Neue"/>
                <a:sym typeface="Helvetica Neue"/>
              </a:defRPr>
            </a:lvl1pPr>
            <a:lvl2pPr indent="-228600" lvl="1" marL="914400" algn="ctr">
              <a:lnSpc>
                <a:spcPct val="100000"/>
              </a:lnSpc>
              <a:spcBef>
                <a:spcPts val="0"/>
              </a:spcBef>
              <a:spcAft>
                <a:spcPts val="0"/>
              </a:spcAft>
              <a:buClr>
                <a:schemeClr val="accent3"/>
              </a:buClr>
              <a:buSzPts val="3200"/>
              <a:buNone/>
              <a:defRPr sz="3200">
                <a:solidFill>
                  <a:schemeClr val="accent3"/>
                </a:solidFill>
                <a:latin typeface="Helvetica Neue"/>
                <a:ea typeface="Helvetica Neue"/>
                <a:cs typeface="Helvetica Neue"/>
                <a:sym typeface="Helvetica Neue"/>
              </a:defRPr>
            </a:lvl2pPr>
            <a:lvl3pPr indent="-228600" lvl="2" marL="1371600" algn="ctr">
              <a:lnSpc>
                <a:spcPct val="100000"/>
              </a:lnSpc>
              <a:spcBef>
                <a:spcPts val="0"/>
              </a:spcBef>
              <a:spcAft>
                <a:spcPts val="0"/>
              </a:spcAft>
              <a:buClr>
                <a:schemeClr val="accent3"/>
              </a:buClr>
              <a:buSzPts val="3200"/>
              <a:buNone/>
              <a:defRPr sz="3200">
                <a:solidFill>
                  <a:schemeClr val="accent3"/>
                </a:solidFill>
                <a:latin typeface="Helvetica Neue"/>
                <a:ea typeface="Helvetica Neue"/>
                <a:cs typeface="Helvetica Neue"/>
                <a:sym typeface="Helvetica Neue"/>
              </a:defRPr>
            </a:lvl3pPr>
            <a:lvl4pPr indent="-228600" lvl="3" marL="1828800" algn="ctr">
              <a:lnSpc>
                <a:spcPct val="100000"/>
              </a:lnSpc>
              <a:spcBef>
                <a:spcPts val="0"/>
              </a:spcBef>
              <a:spcAft>
                <a:spcPts val="0"/>
              </a:spcAft>
              <a:buClr>
                <a:schemeClr val="accent3"/>
              </a:buClr>
              <a:buSzPts val="3200"/>
              <a:buNone/>
              <a:defRPr sz="3200">
                <a:solidFill>
                  <a:schemeClr val="accent3"/>
                </a:solidFill>
                <a:latin typeface="Helvetica Neue"/>
                <a:ea typeface="Helvetica Neue"/>
                <a:cs typeface="Helvetica Neue"/>
                <a:sym typeface="Helvetica Neue"/>
              </a:defRPr>
            </a:lvl4pPr>
            <a:lvl5pPr indent="-228600" lvl="4" marL="2286000" algn="ctr">
              <a:lnSpc>
                <a:spcPct val="100000"/>
              </a:lnSpc>
              <a:spcBef>
                <a:spcPts val="0"/>
              </a:spcBef>
              <a:spcAft>
                <a:spcPts val="0"/>
              </a:spcAft>
              <a:buClr>
                <a:schemeClr val="accent3"/>
              </a:buClr>
              <a:buSzPts val="3200"/>
              <a:buNone/>
              <a:defRPr sz="3200">
                <a:solidFill>
                  <a:schemeClr val="accent3"/>
                </a:solidFill>
                <a:latin typeface="Helvetica Neue"/>
                <a:ea typeface="Helvetica Neue"/>
                <a:cs typeface="Helvetica Neue"/>
                <a:sym typeface="Helvetica Neu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13"/>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13"/>
          <p:cNvSpPr txBox="1"/>
          <p:nvPr>
            <p:ph idx="1" type="body"/>
          </p:nvPr>
        </p:nvSpPr>
        <p:spPr>
          <a:xfrm>
            <a:off x="285753" y="1428750"/>
            <a:ext cx="8678863" cy="2884887"/>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accent2"/>
              </a:buClr>
              <a:buSzPts val="2800"/>
              <a:buChar char="•"/>
              <a:defRPr sz="2800"/>
            </a:lvl1pPr>
            <a:lvl2pPr indent="-381000" lvl="1" marL="914400" algn="l">
              <a:lnSpc>
                <a:spcPct val="100000"/>
              </a:lnSpc>
              <a:spcBef>
                <a:spcPts val="480"/>
              </a:spcBef>
              <a:spcAft>
                <a:spcPts val="0"/>
              </a:spcAft>
              <a:buClr>
                <a:schemeClr val="accent2"/>
              </a:buClr>
              <a:buSzPts val="2400"/>
              <a:buChar char="–"/>
              <a:defRPr sz="2400"/>
            </a:lvl2pPr>
            <a:lvl3pPr indent="-355600" lvl="2" marL="1371600" algn="l">
              <a:lnSpc>
                <a:spcPct val="100000"/>
              </a:lnSpc>
              <a:spcBef>
                <a:spcPts val="400"/>
              </a:spcBef>
              <a:spcAft>
                <a:spcPts val="0"/>
              </a:spcAft>
              <a:buClr>
                <a:schemeClr val="accent2"/>
              </a:buClr>
              <a:buSzPts val="2000"/>
              <a:buChar char="•"/>
              <a:defRPr sz="2000"/>
            </a:lvl3pPr>
            <a:lvl4pPr indent="-342900" lvl="3" marL="1828800" algn="l">
              <a:lnSpc>
                <a:spcPct val="100000"/>
              </a:lnSpc>
              <a:spcBef>
                <a:spcPts val="360"/>
              </a:spcBef>
              <a:spcAft>
                <a:spcPts val="0"/>
              </a:spcAft>
              <a:buClr>
                <a:schemeClr val="accent2"/>
              </a:buClr>
              <a:buSzPts val="1800"/>
              <a:buChar char="–"/>
              <a:defRPr sz="1800"/>
            </a:lvl4pPr>
            <a:lvl5pPr indent="-342900" lvl="4" marL="2286000" algn="l">
              <a:lnSpc>
                <a:spcPct val="100000"/>
              </a:lnSpc>
              <a:spcBef>
                <a:spcPts val="360"/>
              </a:spcBef>
              <a:spcAft>
                <a:spcPts val="0"/>
              </a:spcAft>
              <a:buClr>
                <a:schemeClr val="accent2"/>
              </a:buClr>
              <a:buSzPts val="1800"/>
              <a:buChar char="»"/>
              <a:defRPr sz="18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13"/>
          <p:cNvSpPr txBox="1"/>
          <p:nvPr>
            <p:ph type="title"/>
          </p:nvPr>
        </p:nvSpPr>
        <p:spPr>
          <a:xfrm>
            <a:off x="285750" y="800100"/>
            <a:ext cx="8677656" cy="5143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3"/>
              </a:buClr>
              <a:buSzPts val="3200"/>
              <a:buFont typeface="Helvetica Neu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p:nvPr/>
        </p:nvSpPr>
        <p:spPr>
          <a:xfrm>
            <a:off x="0" y="0"/>
            <a:ext cx="9144000" cy="166688"/>
          </a:xfrm>
          <a:prstGeom prst="rect">
            <a:avLst/>
          </a:prstGeom>
          <a:solidFill>
            <a:srgbClr val="B31B1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a:ea typeface="Times"/>
              <a:cs typeface="Times"/>
              <a:sym typeface="Times"/>
            </a:endParaRPr>
          </a:p>
        </p:txBody>
      </p:sp>
      <p:pic>
        <p:nvPicPr>
          <p:cNvPr descr="cu white lrg.psd" id="30" name="Google Shape;30;p13"/>
          <p:cNvPicPr preferRelativeResize="0"/>
          <p:nvPr/>
        </p:nvPicPr>
        <p:blipFill rotWithShape="1">
          <a:blip r:embed="rId2">
            <a:alphaModFix/>
          </a:blip>
          <a:srcRect b="0" l="29542" r="-704" t="0"/>
          <a:stretch/>
        </p:blipFill>
        <p:spPr>
          <a:xfrm>
            <a:off x="4103639" y="-95250"/>
            <a:ext cx="929024" cy="35426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 Graphic">
  <p:cSld name="Content w/ Graphic">
    <p:spTree>
      <p:nvGrpSpPr>
        <p:cNvPr id="31" name="Shape 31"/>
        <p:cNvGrpSpPr/>
        <p:nvPr/>
      </p:nvGrpSpPr>
      <p:grpSpPr>
        <a:xfrm>
          <a:off x="0" y="0"/>
          <a:ext cx="0" cy="0"/>
          <a:chOff x="0" y="0"/>
          <a:chExt cx="0" cy="0"/>
        </a:xfrm>
      </p:grpSpPr>
      <p:sp>
        <p:nvSpPr>
          <p:cNvPr id="32" name="Google Shape;32;p14"/>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14"/>
          <p:cNvSpPr txBox="1"/>
          <p:nvPr/>
        </p:nvSpPr>
        <p:spPr>
          <a:xfrm>
            <a:off x="438726" y="3567547"/>
            <a:ext cx="825885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Helvetica Neue"/>
                <a:ea typeface="Helvetica Neue"/>
                <a:cs typeface="Helvetica Neue"/>
                <a:sym typeface="Helvetica Neue"/>
              </a:rPr>
              <a:t>Photos, illustrations, graphics here.</a:t>
            </a:r>
            <a:endParaRPr b="0" i="0" sz="1800" u="none" cap="none" strike="noStrike">
              <a:solidFill>
                <a:schemeClr val="lt1"/>
              </a:solidFill>
              <a:latin typeface="Times"/>
              <a:ea typeface="Times"/>
              <a:cs typeface="Times"/>
              <a:sym typeface="Times"/>
            </a:endParaRPr>
          </a:p>
        </p:txBody>
      </p:sp>
      <p:sp>
        <p:nvSpPr>
          <p:cNvPr id="36" name="Google Shape;36;p14"/>
          <p:cNvSpPr txBox="1"/>
          <p:nvPr>
            <p:ph type="title"/>
          </p:nvPr>
        </p:nvSpPr>
        <p:spPr>
          <a:xfrm>
            <a:off x="287899" y="461820"/>
            <a:ext cx="8534400" cy="646331"/>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3"/>
              </a:buClr>
              <a:buSzPts val="3200"/>
              <a:buFont typeface="Helvetica Neu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
          <p:cNvSpPr txBox="1"/>
          <p:nvPr>
            <p:ph idx="1" type="body"/>
          </p:nvPr>
        </p:nvSpPr>
        <p:spPr>
          <a:xfrm>
            <a:off x="289405" y="1200150"/>
            <a:ext cx="8534400" cy="16002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accent2"/>
              </a:buClr>
              <a:buSzPts val="1800"/>
              <a:buChar char="•"/>
              <a:defRPr/>
            </a:lvl1pPr>
            <a:lvl2pPr indent="-342900" lvl="1" marL="914400" algn="l">
              <a:lnSpc>
                <a:spcPct val="100000"/>
              </a:lnSpc>
              <a:spcBef>
                <a:spcPts val="360"/>
              </a:spcBef>
              <a:spcAft>
                <a:spcPts val="0"/>
              </a:spcAft>
              <a:buClr>
                <a:schemeClr val="accent2"/>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accent2"/>
              </a:buClr>
              <a:buSzPts val="1800"/>
              <a:buChar char="–"/>
              <a:defRPr/>
            </a:lvl4pPr>
            <a:lvl5pPr indent="-342900" lvl="4" marL="2286000" algn="l">
              <a:lnSpc>
                <a:spcPct val="100000"/>
              </a:lnSpc>
              <a:spcBef>
                <a:spcPts val="36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 name="Google Shape;38;p14"/>
          <p:cNvSpPr/>
          <p:nvPr/>
        </p:nvSpPr>
        <p:spPr>
          <a:xfrm>
            <a:off x="0" y="0"/>
            <a:ext cx="9144000" cy="166688"/>
          </a:xfrm>
          <a:prstGeom prst="rect">
            <a:avLst/>
          </a:prstGeom>
          <a:solidFill>
            <a:srgbClr val="B31B1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a:ea typeface="Times"/>
              <a:cs typeface="Times"/>
              <a:sym typeface="Times"/>
            </a:endParaRPr>
          </a:p>
        </p:txBody>
      </p:sp>
      <p:pic>
        <p:nvPicPr>
          <p:cNvPr descr="cu white lrg.psd" id="39" name="Google Shape;39;p14"/>
          <p:cNvPicPr preferRelativeResize="0"/>
          <p:nvPr/>
        </p:nvPicPr>
        <p:blipFill rotWithShape="1">
          <a:blip r:embed="rId2">
            <a:alphaModFix/>
          </a:blip>
          <a:srcRect b="0" l="29542" r="-704" t="0"/>
          <a:stretch/>
        </p:blipFill>
        <p:spPr>
          <a:xfrm>
            <a:off x="4103639" y="-95250"/>
            <a:ext cx="929024" cy="354268"/>
          </a:xfrm>
          <a:prstGeom prst="rect">
            <a:avLst/>
          </a:prstGeom>
          <a:noFill/>
          <a:ln>
            <a:noFill/>
          </a:ln>
        </p:spPr>
      </p:pic>
      <p:sp>
        <p:nvSpPr>
          <p:cNvPr id="40" name="Google Shape;40;p14"/>
          <p:cNvSpPr txBox="1"/>
          <p:nvPr>
            <p:ph idx="2" type="body"/>
          </p:nvPr>
        </p:nvSpPr>
        <p:spPr>
          <a:xfrm>
            <a:off x="287338" y="2876550"/>
            <a:ext cx="8535987" cy="17526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640"/>
              </a:spcBef>
              <a:spcAft>
                <a:spcPts val="0"/>
              </a:spcAft>
              <a:buClr>
                <a:schemeClr val="accent2"/>
              </a:buClr>
              <a:buSzPts val="3200"/>
              <a:buNone/>
              <a:defRPr/>
            </a:lvl1pPr>
            <a:lvl2pPr indent="-342900" lvl="1" marL="914400" algn="l">
              <a:lnSpc>
                <a:spcPct val="100000"/>
              </a:lnSpc>
              <a:spcBef>
                <a:spcPts val="360"/>
              </a:spcBef>
              <a:spcAft>
                <a:spcPts val="0"/>
              </a:spcAft>
              <a:buClr>
                <a:schemeClr val="accent2"/>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accent2"/>
              </a:buClr>
              <a:buSzPts val="1800"/>
              <a:buChar char="–"/>
              <a:defRPr/>
            </a:lvl4pPr>
            <a:lvl5pPr indent="-342900" lvl="4" marL="2286000" algn="l">
              <a:lnSpc>
                <a:spcPct val="100000"/>
              </a:lnSpc>
              <a:spcBef>
                <a:spcPts val="36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 Graphic">
  <p:cSld name="1_Content w/ Graphic">
    <p:spTree>
      <p:nvGrpSpPr>
        <p:cNvPr id="41" name="Shape 41"/>
        <p:cNvGrpSpPr/>
        <p:nvPr/>
      </p:nvGrpSpPr>
      <p:grpSpPr>
        <a:xfrm>
          <a:off x="0" y="0"/>
          <a:ext cx="0" cy="0"/>
          <a:chOff x="0" y="0"/>
          <a:chExt cx="0" cy="0"/>
        </a:xfrm>
      </p:grpSpPr>
      <p:sp>
        <p:nvSpPr>
          <p:cNvPr id="42" name="Google Shape;42;p15"/>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15"/>
          <p:cNvSpPr txBox="1"/>
          <p:nvPr/>
        </p:nvSpPr>
        <p:spPr>
          <a:xfrm>
            <a:off x="438726" y="3567547"/>
            <a:ext cx="825885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Helvetica Neue"/>
                <a:ea typeface="Helvetica Neue"/>
                <a:cs typeface="Helvetica Neue"/>
                <a:sym typeface="Helvetica Neue"/>
              </a:rPr>
              <a:t>Photos, illustrations, graphics here.</a:t>
            </a:r>
            <a:endParaRPr b="0" i="0" sz="1800" u="none" cap="none" strike="noStrike">
              <a:solidFill>
                <a:schemeClr val="lt1"/>
              </a:solidFill>
              <a:latin typeface="Times"/>
              <a:ea typeface="Times"/>
              <a:cs typeface="Times"/>
              <a:sym typeface="Times"/>
            </a:endParaRPr>
          </a:p>
        </p:txBody>
      </p:sp>
      <p:sp>
        <p:nvSpPr>
          <p:cNvPr id="46" name="Google Shape;46;p15"/>
          <p:cNvSpPr txBox="1"/>
          <p:nvPr>
            <p:ph idx="1" type="body"/>
          </p:nvPr>
        </p:nvSpPr>
        <p:spPr>
          <a:xfrm>
            <a:off x="4800605" y="1085850"/>
            <a:ext cx="4050507" cy="36576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640"/>
              </a:spcBef>
              <a:spcAft>
                <a:spcPts val="0"/>
              </a:spcAft>
              <a:buClr>
                <a:schemeClr val="accent2"/>
              </a:buClr>
              <a:buSzPts val="3200"/>
              <a:buNone/>
              <a:defRPr/>
            </a:lvl1pPr>
            <a:lvl2pPr indent="-342900" lvl="1" marL="914400" algn="l">
              <a:lnSpc>
                <a:spcPct val="100000"/>
              </a:lnSpc>
              <a:spcBef>
                <a:spcPts val="360"/>
              </a:spcBef>
              <a:spcAft>
                <a:spcPts val="0"/>
              </a:spcAft>
              <a:buClr>
                <a:schemeClr val="accent2"/>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accent2"/>
              </a:buClr>
              <a:buSzPts val="1800"/>
              <a:buChar char="–"/>
              <a:defRPr/>
            </a:lvl4pPr>
            <a:lvl5pPr indent="-342900" lvl="4" marL="2286000" algn="l">
              <a:lnSpc>
                <a:spcPct val="100000"/>
              </a:lnSpc>
              <a:spcBef>
                <a:spcPts val="36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7" name="Google Shape;47;p15"/>
          <p:cNvSpPr txBox="1"/>
          <p:nvPr>
            <p:ph type="title"/>
          </p:nvPr>
        </p:nvSpPr>
        <p:spPr>
          <a:xfrm>
            <a:off x="287899" y="461818"/>
            <a:ext cx="6554707" cy="45258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3"/>
              </a:buClr>
              <a:buSzPts val="3200"/>
              <a:buFont typeface="Helvetica Neu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2" type="body"/>
          </p:nvPr>
        </p:nvSpPr>
        <p:spPr>
          <a:xfrm>
            <a:off x="289410" y="1085850"/>
            <a:ext cx="4358795" cy="3657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accent2"/>
              </a:buClr>
              <a:buSzPts val="1800"/>
              <a:buChar char="•"/>
              <a:defRPr/>
            </a:lvl1pPr>
            <a:lvl2pPr indent="-342900" lvl="1" marL="914400" algn="l">
              <a:lnSpc>
                <a:spcPct val="100000"/>
              </a:lnSpc>
              <a:spcBef>
                <a:spcPts val="360"/>
              </a:spcBef>
              <a:spcAft>
                <a:spcPts val="0"/>
              </a:spcAft>
              <a:buClr>
                <a:schemeClr val="accent2"/>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accent2"/>
              </a:buClr>
              <a:buSzPts val="1800"/>
              <a:buChar char="–"/>
              <a:defRPr/>
            </a:lvl4pPr>
            <a:lvl5pPr indent="-342900" lvl="4" marL="2286000" algn="l">
              <a:lnSpc>
                <a:spcPct val="100000"/>
              </a:lnSpc>
              <a:spcBef>
                <a:spcPts val="36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9" name="Google Shape;49;p15"/>
          <p:cNvSpPr/>
          <p:nvPr/>
        </p:nvSpPr>
        <p:spPr>
          <a:xfrm>
            <a:off x="0" y="0"/>
            <a:ext cx="9144000" cy="166688"/>
          </a:xfrm>
          <a:prstGeom prst="rect">
            <a:avLst/>
          </a:prstGeom>
          <a:solidFill>
            <a:srgbClr val="B31B1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a:ea typeface="Times"/>
              <a:cs typeface="Times"/>
              <a:sym typeface="Times"/>
            </a:endParaRPr>
          </a:p>
        </p:txBody>
      </p:sp>
      <p:pic>
        <p:nvPicPr>
          <p:cNvPr descr="cu white lrg.psd" id="50" name="Google Shape;50;p15"/>
          <p:cNvPicPr preferRelativeResize="0"/>
          <p:nvPr/>
        </p:nvPicPr>
        <p:blipFill rotWithShape="1">
          <a:blip r:embed="rId2">
            <a:alphaModFix/>
          </a:blip>
          <a:srcRect b="0" l="29542" r="-704" t="0"/>
          <a:stretch/>
        </p:blipFill>
        <p:spPr>
          <a:xfrm>
            <a:off x="4103639" y="-95250"/>
            <a:ext cx="929024" cy="35426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51" name="Shape 51"/>
        <p:cNvGrpSpPr/>
        <p:nvPr/>
      </p:nvGrpSpPr>
      <p:grpSpPr>
        <a:xfrm>
          <a:off x="0" y="0"/>
          <a:ext cx="0" cy="0"/>
          <a:chOff x="0" y="0"/>
          <a:chExt cx="0" cy="0"/>
        </a:xfrm>
      </p:grpSpPr>
      <p:sp>
        <p:nvSpPr>
          <p:cNvPr id="52" name="Google Shape;52;p16"/>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6"/>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16"/>
          <p:cNvSpPr txBox="1"/>
          <p:nvPr>
            <p:ph type="title"/>
          </p:nvPr>
        </p:nvSpPr>
        <p:spPr>
          <a:xfrm>
            <a:off x="838200" y="569785"/>
            <a:ext cx="7467600" cy="40395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accent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 type="body"/>
          </p:nvPr>
        </p:nvSpPr>
        <p:spPr>
          <a:xfrm>
            <a:off x="838200" y="1123950"/>
            <a:ext cx="7467600" cy="344805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640"/>
              </a:spcBef>
              <a:spcAft>
                <a:spcPts val="0"/>
              </a:spcAft>
              <a:buClr>
                <a:schemeClr val="accent2"/>
              </a:buClr>
              <a:buSzPts val="3200"/>
              <a:buNone/>
              <a:defRPr/>
            </a:lvl1pPr>
            <a:lvl2pPr indent="-342900" lvl="1" marL="914400" algn="l">
              <a:lnSpc>
                <a:spcPct val="100000"/>
              </a:lnSpc>
              <a:spcBef>
                <a:spcPts val="360"/>
              </a:spcBef>
              <a:spcAft>
                <a:spcPts val="0"/>
              </a:spcAft>
              <a:buClr>
                <a:schemeClr val="accent2"/>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accent2"/>
              </a:buClr>
              <a:buSzPts val="1800"/>
              <a:buChar char="–"/>
              <a:defRPr/>
            </a:lvl4pPr>
            <a:lvl5pPr indent="-342900" lvl="4" marL="2286000" algn="l">
              <a:lnSpc>
                <a:spcPct val="100000"/>
              </a:lnSpc>
              <a:spcBef>
                <a:spcPts val="36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7" name="Google Shape;57;p16"/>
          <p:cNvSpPr/>
          <p:nvPr/>
        </p:nvSpPr>
        <p:spPr>
          <a:xfrm>
            <a:off x="0" y="0"/>
            <a:ext cx="9144000" cy="166688"/>
          </a:xfrm>
          <a:prstGeom prst="rect">
            <a:avLst/>
          </a:prstGeom>
          <a:solidFill>
            <a:srgbClr val="B31B1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a:ea typeface="Times"/>
              <a:cs typeface="Times"/>
              <a:sym typeface="Times"/>
            </a:endParaRPr>
          </a:p>
        </p:txBody>
      </p:sp>
      <p:pic>
        <p:nvPicPr>
          <p:cNvPr descr="cu white lrg.psd" id="58" name="Google Shape;58;p16"/>
          <p:cNvPicPr preferRelativeResize="0"/>
          <p:nvPr/>
        </p:nvPicPr>
        <p:blipFill rotWithShape="1">
          <a:blip r:embed="rId2">
            <a:alphaModFix/>
          </a:blip>
          <a:srcRect b="0" l="29542" r="-704" t="0"/>
          <a:stretch/>
        </p:blipFill>
        <p:spPr>
          <a:xfrm>
            <a:off x="4103639" y="-95250"/>
            <a:ext cx="929024" cy="35426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losing Slide">
  <p:cSld name="4_Closing Slide">
    <p:spTree>
      <p:nvGrpSpPr>
        <p:cNvPr id="59" name="Shape 59"/>
        <p:cNvGrpSpPr/>
        <p:nvPr/>
      </p:nvGrpSpPr>
      <p:grpSpPr>
        <a:xfrm>
          <a:off x="0" y="0"/>
          <a:ext cx="0" cy="0"/>
          <a:chOff x="0" y="0"/>
          <a:chExt cx="0" cy="0"/>
        </a:xfrm>
      </p:grpSpPr>
      <p:sp>
        <p:nvSpPr>
          <p:cNvPr id="60" name="Google Shape;60;p17"/>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7"/>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7"/>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17"/>
          <p:cNvSpPr txBox="1"/>
          <p:nvPr>
            <p:ph idx="1" type="body"/>
          </p:nvPr>
        </p:nvSpPr>
        <p:spPr>
          <a:xfrm>
            <a:off x="346286" y="2197058"/>
            <a:ext cx="2498725" cy="679492"/>
          </a:xfrm>
          <a:prstGeom prst="rect">
            <a:avLst/>
          </a:prstGeom>
          <a:noFill/>
          <a:ln>
            <a:noFill/>
          </a:ln>
        </p:spPr>
        <p:txBody>
          <a:bodyPr anchorCtr="0" anchor="t" bIns="45700" lIns="182875" spcFirstLastPara="1" rIns="182875" wrap="square" tIns="91425">
            <a:normAutofit/>
          </a:bodyPr>
          <a:lstStyle>
            <a:lvl1pPr indent="-228600" lvl="0" marL="457200" algn="l">
              <a:lnSpc>
                <a:spcPct val="100000"/>
              </a:lnSpc>
              <a:spcBef>
                <a:spcPts val="640"/>
              </a:spcBef>
              <a:spcAft>
                <a:spcPts val="0"/>
              </a:spcAft>
              <a:buClr>
                <a:schemeClr val="dk1"/>
              </a:buClr>
              <a:buSzPts val="3200"/>
              <a:buNone/>
              <a:defRPr>
                <a:solidFill>
                  <a:schemeClr val="dk1"/>
                </a:solidFill>
                <a:latin typeface="Helvetica Neue"/>
                <a:ea typeface="Helvetica Neue"/>
                <a:cs typeface="Helvetica Neue"/>
                <a:sym typeface="Helvetica Neue"/>
              </a:defRPr>
            </a:lvl1pPr>
            <a:lvl2pPr indent="-406400" lvl="1" marL="914400" algn="l">
              <a:lnSpc>
                <a:spcPct val="100000"/>
              </a:lnSpc>
              <a:spcBef>
                <a:spcPts val="560"/>
              </a:spcBef>
              <a:spcAft>
                <a:spcPts val="0"/>
              </a:spcAft>
              <a:buClr>
                <a:schemeClr val="lt1"/>
              </a:buClr>
              <a:buSzPts val="2800"/>
              <a:buChar char="–"/>
              <a:defRPr>
                <a:solidFill>
                  <a:schemeClr val="lt1"/>
                </a:solidFill>
              </a:defRPr>
            </a:lvl2pPr>
            <a:lvl3pPr indent="-381000" lvl="2" marL="1371600" algn="l">
              <a:lnSpc>
                <a:spcPct val="100000"/>
              </a:lnSpc>
              <a:spcBef>
                <a:spcPts val="480"/>
              </a:spcBef>
              <a:spcAft>
                <a:spcPts val="0"/>
              </a:spcAft>
              <a:buClr>
                <a:schemeClr val="lt1"/>
              </a:buClr>
              <a:buSzPts val="2400"/>
              <a:buChar char="•"/>
              <a:defRPr>
                <a:solidFill>
                  <a:schemeClr val="lt1"/>
                </a:solidFill>
              </a:defRPr>
            </a:lvl3pPr>
            <a:lvl4pPr indent="-355600" lvl="3" marL="1828800" algn="l">
              <a:lnSpc>
                <a:spcPct val="100000"/>
              </a:lnSpc>
              <a:spcBef>
                <a:spcPts val="400"/>
              </a:spcBef>
              <a:spcAft>
                <a:spcPts val="0"/>
              </a:spcAft>
              <a:buClr>
                <a:schemeClr val="lt1"/>
              </a:buClr>
              <a:buSzPts val="2000"/>
              <a:buChar char="–"/>
              <a:defRPr>
                <a:solidFill>
                  <a:schemeClr val="lt1"/>
                </a:solidFill>
              </a:defRPr>
            </a:lvl4pPr>
            <a:lvl5pPr indent="-355600" lvl="4" marL="2286000" algn="l">
              <a:lnSpc>
                <a:spcPct val="100000"/>
              </a:lnSpc>
              <a:spcBef>
                <a:spcPts val="400"/>
              </a:spcBef>
              <a:spcAft>
                <a:spcPts val="0"/>
              </a:spcAft>
              <a:buClr>
                <a:schemeClr val="lt1"/>
              </a:buClr>
              <a:buSzPts val="2000"/>
              <a:buChar char="»"/>
              <a:defRPr>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id="64" name="Google Shape;64;p17"/>
          <p:cNvPicPr preferRelativeResize="0"/>
          <p:nvPr/>
        </p:nvPicPr>
        <p:blipFill rotWithShape="1">
          <a:blip r:embed="rId2">
            <a:alphaModFix/>
          </a:blip>
          <a:srcRect b="0" l="0" r="0" t="0"/>
          <a:stretch/>
        </p:blipFill>
        <p:spPr>
          <a:xfrm>
            <a:off x="349627" y="590550"/>
            <a:ext cx="1019218" cy="1024728"/>
          </a:xfrm>
          <a:prstGeom prst="rect">
            <a:avLst/>
          </a:prstGeom>
          <a:noFill/>
          <a:ln>
            <a:noFill/>
          </a:ln>
        </p:spPr>
      </p:pic>
      <p:sp>
        <p:nvSpPr>
          <p:cNvPr id="65" name="Google Shape;65;p17"/>
          <p:cNvSpPr/>
          <p:nvPr/>
        </p:nvSpPr>
        <p:spPr>
          <a:xfrm>
            <a:off x="0" y="0"/>
            <a:ext cx="9144000" cy="166688"/>
          </a:xfrm>
          <a:prstGeom prst="rect">
            <a:avLst/>
          </a:prstGeom>
          <a:solidFill>
            <a:srgbClr val="B31B1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a:ea typeface="Times"/>
              <a:cs typeface="Times"/>
              <a:sym typeface="Times"/>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accent3"/>
              </a:buClr>
              <a:buSzPts val="3200"/>
              <a:buFont typeface="Helvetica Neue"/>
              <a:buNone/>
              <a:defRPr b="0" i="0" sz="3200" u="none" cap="none" strike="noStrike">
                <a:solidFill>
                  <a:schemeClr val="accent3"/>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accent2"/>
              </a:buClr>
              <a:buSzPts val="3200"/>
              <a:buFont typeface="Arial"/>
              <a:buChar char="•"/>
              <a:defRPr b="0" i="0" sz="3200" u="none" cap="none" strike="noStrike">
                <a:solidFill>
                  <a:schemeClr val="accent2"/>
                </a:solidFill>
                <a:latin typeface="Times"/>
                <a:ea typeface="Times"/>
                <a:cs typeface="Times"/>
                <a:sym typeface="Times"/>
              </a:defRPr>
            </a:lvl1pPr>
            <a:lvl2pPr indent="-406400" lvl="1" marL="914400" marR="0" rtl="0" algn="l">
              <a:lnSpc>
                <a:spcPct val="100000"/>
              </a:lnSpc>
              <a:spcBef>
                <a:spcPts val="560"/>
              </a:spcBef>
              <a:spcAft>
                <a:spcPts val="0"/>
              </a:spcAft>
              <a:buClr>
                <a:schemeClr val="accent2"/>
              </a:buClr>
              <a:buSzPts val="2800"/>
              <a:buFont typeface="Arial"/>
              <a:buChar char="–"/>
              <a:defRPr b="0" i="0" sz="2800" u="none" cap="none" strike="noStrike">
                <a:solidFill>
                  <a:schemeClr val="accent2"/>
                </a:solidFill>
                <a:latin typeface="Times"/>
                <a:ea typeface="Times"/>
                <a:cs typeface="Times"/>
                <a:sym typeface="Times"/>
              </a:defRPr>
            </a:lvl2pPr>
            <a:lvl3pPr indent="-381000" lvl="2" marL="1371600" marR="0" rtl="0" algn="l">
              <a:lnSpc>
                <a:spcPct val="100000"/>
              </a:lnSpc>
              <a:spcBef>
                <a:spcPts val="480"/>
              </a:spcBef>
              <a:spcAft>
                <a:spcPts val="0"/>
              </a:spcAft>
              <a:buClr>
                <a:schemeClr val="accent2"/>
              </a:buClr>
              <a:buSzPts val="2400"/>
              <a:buFont typeface="Arial"/>
              <a:buChar char="•"/>
              <a:defRPr b="0" i="0" sz="2400" u="none" cap="none" strike="noStrike">
                <a:solidFill>
                  <a:schemeClr val="accent2"/>
                </a:solidFill>
                <a:latin typeface="Times"/>
                <a:ea typeface="Times"/>
                <a:cs typeface="Times"/>
                <a:sym typeface="Times"/>
              </a:defRPr>
            </a:lvl3pPr>
            <a:lvl4pPr indent="-355600" lvl="3" marL="1828800" marR="0" rtl="0" algn="l">
              <a:lnSpc>
                <a:spcPct val="100000"/>
              </a:lnSpc>
              <a:spcBef>
                <a:spcPts val="400"/>
              </a:spcBef>
              <a:spcAft>
                <a:spcPts val="0"/>
              </a:spcAft>
              <a:buClr>
                <a:schemeClr val="accent2"/>
              </a:buClr>
              <a:buSzPts val="2000"/>
              <a:buFont typeface="Arial"/>
              <a:buChar char="–"/>
              <a:defRPr b="0" i="0" sz="2000" u="none" cap="none" strike="noStrike">
                <a:solidFill>
                  <a:schemeClr val="accent2"/>
                </a:solidFill>
                <a:latin typeface="Times"/>
                <a:ea typeface="Times"/>
                <a:cs typeface="Times"/>
                <a:sym typeface="Times"/>
              </a:defRPr>
            </a:lvl4pPr>
            <a:lvl5pPr indent="-355600" lvl="4" marL="2286000" marR="0" rtl="0" algn="l">
              <a:lnSpc>
                <a:spcPct val="100000"/>
              </a:lnSpc>
              <a:spcBef>
                <a:spcPts val="400"/>
              </a:spcBef>
              <a:spcAft>
                <a:spcPts val="0"/>
              </a:spcAft>
              <a:buClr>
                <a:schemeClr val="accent2"/>
              </a:buClr>
              <a:buSzPts val="2000"/>
              <a:buFont typeface="Arial"/>
              <a:buChar char="»"/>
              <a:defRPr b="0" i="0" sz="2000" u="none" cap="none" strike="noStrike">
                <a:solidFill>
                  <a:schemeClr val="accent2"/>
                </a:solidFill>
                <a:latin typeface="Times"/>
                <a:ea typeface="Times"/>
                <a:cs typeface="Times"/>
                <a:sym typeface="Time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imes"/>
                <a:ea typeface="Times"/>
                <a:cs typeface="Times"/>
                <a:sym typeface="Time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imes"/>
                <a:ea typeface="Times"/>
                <a:cs typeface="Times"/>
                <a:sym typeface="Time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imes"/>
                <a:ea typeface="Times"/>
                <a:cs typeface="Times"/>
                <a:sym typeface="Time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imes"/>
                <a:ea typeface="Times"/>
                <a:cs typeface="Times"/>
                <a:sym typeface="Times"/>
              </a:defRPr>
            </a:lvl9pPr>
          </a:lstStyle>
          <a:p/>
        </p:txBody>
      </p:sp>
      <p:sp>
        <p:nvSpPr>
          <p:cNvPr id="12" name="Google Shape;12;p11"/>
          <p:cNvSpPr txBox="1"/>
          <p:nvPr>
            <p:ph idx="10" type="dt"/>
          </p:nvPr>
        </p:nvSpPr>
        <p:spPr>
          <a:xfrm>
            <a:off x="457200" y="4767264"/>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a:ea typeface="Times"/>
                <a:cs typeface="Times"/>
                <a:sym typeface="Times"/>
              </a:defRPr>
            </a:lvl9pPr>
          </a:lstStyle>
          <a:p/>
        </p:txBody>
      </p:sp>
      <p:sp>
        <p:nvSpPr>
          <p:cNvPr id="13" name="Google Shape;13;p11"/>
          <p:cNvSpPr txBox="1"/>
          <p:nvPr>
            <p:ph idx="11" type="ftr"/>
          </p:nvPr>
        </p:nvSpPr>
        <p:spPr>
          <a:xfrm>
            <a:off x="3124200" y="4767264"/>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imes"/>
                <a:ea typeface="Times"/>
                <a:cs typeface="Times"/>
                <a:sym typeface="Times"/>
              </a:defRPr>
            </a:lvl9pPr>
          </a:lstStyle>
          <a:p/>
        </p:txBody>
      </p:sp>
      <p:sp>
        <p:nvSpPr>
          <p:cNvPr id="14" name="Google Shape;14;p11"/>
          <p:cNvSpPr txBox="1"/>
          <p:nvPr>
            <p:ph idx="12" type="sldNum"/>
          </p:nvPr>
        </p:nvSpPr>
        <p:spPr>
          <a:xfrm>
            <a:off x="6553200" y="4767264"/>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en.wikipedia.org/wiki/Process_contro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1151333b7e9_0_0"/>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72" name="Google Shape;72;g1151333b7e9_0_0"/>
          <p:cNvSpPr txBox="1"/>
          <p:nvPr>
            <p:ph idx="2" type="body"/>
          </p:nvPr>
        </p:nvSpPr>
        <p:spPr>
          <a:xfrm>
            <a:off x="1166700" y="460900"/>
            <a:ext cx="76332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3200"/>
              <a:buNone/>
            </a:pPr>
            <a:r>
              <a:rPr lang="en-US" sz="2100">
                <a:solidFill>
                  <a:schemeClr val="dk1"/>
                </a:solidFill>
                <a:latin typeface="Times New Roman"/>
                <a:ea typeface="Times New Roman"/>
                <a:cs typeface="Times New Roman"/>
                <a:sym typeface="Times New Roman"/>
              </a:rPr>
              <a:t>MPC </a:t>
            </a:r>
            <a:r>
              <a:rPr lang="en-US" sz="2100">
                <a:solidFill>
                  <a:schemeClr val="dk1"/>
                </a:solidFill>
                <a:latin typeface="Times New Roman"/>
                <a:ea typeface="Times New Roman"/>
                <a:cs typeface="Times New Roman"/>
                <a:sym typeface="Times New Roman"/>
              </a:rPr>
              <a:t>Cornell Townhouse C</a:t>
            </a:r>
            <a:r>
              <a:rPr lang="en-US" sz="2100">
                <a:solidFill>
                  <a:schemeClr val="dk1"/>
                </a:solidFill>
                <a:latin typeface="Times New Roman"/>
                <a:ea typeface="Times New Roman"/>
                <a:cs typeface="Times New Roman"/>
                <a:sym typeface="Times New Roman"/>
              </a:rPr>
              <a:t>ommunity Building Climate Control </a:t>
            </a:r>
            <a:endParaRPr sz="2100">
              <a:solidFill>
                <a:schemeClr val="dk1"/>
              </a:solidFill>
              <a:latin typeface="Times New Roman"/>
              <a:ea typeface="Times New Roman"/>
              <a:cs typeface="Times New Roman"/>
              <a:sym typeface="Times New Roman"/>
            </a:endParaRPr>
          </a:p>
        </p:txBody>
      </p:sp>
      <p:pic>
        <p:nvPicPr>
          <p:cNvPr id="73" name="Google Shape;73;g1151333b7e9_0_0"/>
          <p:cNvPicPr preferRelativeResize="0"/>
          <p:nvPr/>
        </p:nvPicPr>
        <p:blipFill>
          <a:blip r:embed="rId3">
            <a:alphaModFix/>
          </a:blip>
          <a:stretch>
            <a:fillRect/>
          </a:stretch>
        </p:blipFill>
        <p:spPr>
          <a:xfrm>
            <a:off x="1468225" y="1335425"/>
            <a:ext cx="6050924" cy="2617725"/>
          </a:xfrm>
          <a:prstGeom prst="rect">
            <a:avLst/>
          </a:prstGeom>
          <a:noFill/>
          <a:ln>
            <a:noFill/>
          </a:ln>
        </p:spPr>
      </p:pic>
      <p:sp>
        <p:nvSpPr>
          <p:cNvPr id="74" name="Google Shape;74;g1151333b7e9_0_0"/>
          <p:cNvSpPr txBox="1"/>
          <p:nvPr/>
        </p:nvSpPr>
        <p:spPr>
          <a:xfrm>
            <a:off x="2913525" y="4325475"/>
            <a:ext cx="2980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Times"/>
                <a:ea typeface="Times"/>
                <a:cs typeface="Times"/>
                <a:sym typeface="Times"/>
              </a:rPr>
              <a:t>Xinyu Liu</a:t>
            </a:r>
            <a:endParaRPr>
              <a:solidFill>
                <a:schemeClr val="dk1"/>
              </a:solidFill>
              <a:latin typeface="Times"/>
              <a:ea typeface="Times"/>
              <a:cs typeface="Times"/>
              <a:sym typeface="Times"/>
            </a:endParaRPr>
          </a:p>
          <a:p>
            <a:pPr indent="0" lvl="0" marL="0" rtl="0" algn="ctr">
              <a:spcBef>
                <a:spcPts val="0"/>
              </a:spcBef>
              <a:spcAft>
                <a:spcPts val="0"/>
              </a:spcAft>
              <a:buNone/>
            </a:pPr>
            <a:r>
              <a:rPr lang="en-US">
                <a:solidFill>
                  <a:schemeClr val="dk1"/>
                </a:solidFill>
                <a:latin typeface="Times"/>
                <a:ea typeface="Times"/>
                <a:cs typeface="Times"/>
                <a:sym typeface="Times"/>
              </a:rPr>
              <a:t>MAE 6780 Final Project</a:t>
            </a:r>
            <a:endParaRPr>
              <a:solidFill>
                <a:schemeClr val="dk1"/>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1fb130c078_0_8"/>
          <p:cNvSpPr txBox="1"/>
          <p:nvPr>
            <p:ph idx="12" type="sldNum"/>
          </p:nvPr>
        </p:nvSpPr>
        <p:spPr>
          <a:xfrm>
            <a:off x="6553200" y="4767264"/>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64" name="Google Shape;164;g11fb130c078_0_8"/>
          <p:cNvSpPr txBox="1"/>
          <p:nvPr>
            <p:ph idx="2" type="body"/>
          </p:nvPr>
        </p:nvSpPr>
        <p:spPr>
          <a:xfrm>
            <a:off x="0" y="392300"/>
            <a:ext cx="91440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700">
                <a:solidFill>
                  <a:schemeClr val="dk1"/>
                </a:solidFill>
                <a:latin typeface="Times New Roman"/>
                <a:ea typeface="Times New Roman"/>
                <a:cs typeface="Times New Roman"/>
                <a:sym typeface="Times New Roman"/>
              </a:rPr>
              <a:t>MPC</a:t>
            </a:r>
            <a:r>
              <a:rPr lang="en-US" sz="2700">
                <a:solidFill>
                  <a:schemeClr val="dk1"/>
                </a:solidFill>
                <a:latin typeface="Times New Roman"/>
                <a:ea typeface="Times New Roman"/>
                <a:cs typeface="Times New Roman"/>
                <a:sym typeface="Times New Roman"/>
              </a:rPr>
              <a:t>  Results with </a:t>
            </a:r>
            <a:r>
              <a:rPr lang="en-US" sz="2700">
                <a:solidFill>
                  <a:schemeClr val="dk1"/>
                </a:solidFill>
                <a:latin typeface="Times New Roman"/>
                <a:ea typeface="Times New Roman"/>
                <a:cs typeface="Times New Roman"/>
                <a:sym typeface="Times New Roman"/>
              </a:rPr>
              <a:t>constant electricity price</a:t>
            </a:r>
            <a:endParaRPr sz="2700">
              <a:solidFill>
                <a:schemeClr val="dk1"/>
              </a:solidFill>
              <a:latin typeface="Times New Roman"/>
              <a:ea typeface="Times New Roman"/>
              <a:cs typeface="Times New Roman"/>
              <a:sym typeface="Times New Roman"/>
            </a:endParaRPr>
          </a:p>
        </p:txBody>
      </p:sp>
      <p:pic>
        <p:nvPicPr>
          <p:cNvPr id="165" name="Google Shape;165;g11fb130c078_0_8"/>
          <p:cNvPicPr preferRelativeResize="0"/>
          <p:nvPr/>
        </p:nvPicPr>
        <p:blipFill>
          <a:blip r:embed="rId3">
            <a:alphaModFix/>
          </a:blip>
          <a:stretch>
            <a:fillRect/>
          </a:stretch>
        </p:blipFill>
        <p:spPr>
          <a:xfrm>
            <a:off x="291375" y="1395400"/>
            <a:ext cx="3975475" cy="3160174"/>
          </a:xfrm>
          <a:prstGeom prst="rect">
            <a:avLst/>
          </a:prstGeom>
          <a:noFill/>
          <a:ln>
            <a:noFill/>
          </a:ln>
        </p:spPr>
      </p:pic>
      <p:pic>
        <p:nvPicPr>
          <p:cNvPr id="166" name="Google Shape;166;g11fb130c078_0_8"/>
          <p:cNvPicPr preferRelativeResize="0"/>
          <p:nvPr/>
        </p:nvPicPr>
        <p:blipFill>
          <a:blip r:embed="rId4">
            <a:alphaModFix/>
          </a:blip>
          <a:stretch>
            <a:fillRect/>
          </a:stretch>
        </p:blipFill>
        <p:spPr>
          <a:xfrm>
            <a:off x="4874550" y="1425700"/>
            <a:ext cx="3812249" cy="2993975"/>
          </a:xfrm>
          <a:prstGeom prst="rect">
            <a:avLst/>
          </a:prstGeom>
          <a:noFill/>
          <a:ln>
            <a:noFill/>
          </a:ln>
        </p:spPr>
      </p:pic>
      <p:sp>
        <p:nvSpPr>
          <p:cNvPr id="167" name="Google Shape;167;g11fb130c078_0_8"/>
          <p:cNvSpPr txBox="1"/>
          <p:nvPr/>
        </p:nvSpPr>
        <p:spPr>
          <a:xfrm>
            <a:off x="3272125" y="4605625"/>
            <a:ext cx="24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dk1"/>
                </a:solidFill>
                <a:latin typeface="Times"/>
                <a:ea typeface="Times"/>
                <a:cs typeface="Times"/>
                <a:sym typeface="Times"/>
              </a:rPr>
              <a:t>Energy cost 320 $ </a:t>
            </a:r>
            <a:endParaRPr>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25b028e356_0_35"/>
          <p:cNvSpPr txBox="1"/>
          <p:nvPr>
            <p:ph idx="12" type="sldNum"/>
          </p:nvPr>
        </p:nvSpPr>
        <p:spPr>
          <a:xfrm>
            <a:off x="6553200" y="4767264"/>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74" name="Google Shape;174;g125b028e356_0_35"/>
          <p:cNvSpPr txBox="1"/>
          <p:nvPr>
            <p:ph idx="2" type="body"/>
          </p:nvPr>
        </p:nvSpPr>
        <p:spPr>
          <a:xfrm>
            <a:off x="89650" y="536750"/>
            <a:ext cx="91440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2700">
                <a:solidFill>
                  <a:schemeClr val="dk1"/>
                </a:solidFill>
                <a:latin typeface="Times New Roman"/>
                <a:ea typeface="Times New Roman"/>
                <a:cs typeface="Times New Roman"/>
                <a:sym typeface="Times New Roman"/>
              </a:rPr>
              <a:t>MPC  Results with dynamic electricity price</a:t>
            </a:r>
            <a:endParaRPr sz="3800"/>
          </a:p>
        </p:txBody>
      </p:sp>
      <p:pic>
        <p:nvPicPr>
          <p:cNvPr id="175" name="Google Shape;175;g125b028e356_0_35"/>
          <p:cNvPicPr preferRelativeResize="0"/>
          <p:nvPr/>
        </p:nvPicPr>
        <p:blipFill>
          <a:blip r:embed="rId3">
            <a:alphaModFix/>
          </a:blip>
          <a:stretch>
            <a:fillRect/>
          </a:stretch>
        </p:blipFill>
        <p:spPr>
          <a:xfrm>
            <a:off x="402425" y="1537275"/>
            <a:ext cx="3777376" cy="3051550"/>
          </a:xfrm>
          <a:prstGeom prst="rect">
            <a:avLst/>
          </a:prstGeom>
          <a:noFill/>
          <a:ln>
            <a:noFill/>
          </a:ln>
        </p:spPr>
      </p:pic>
      <p:pic>
        <p:nvPicPr>
          <p:cNvPr id="176" name="Google Shape;176;g125b028e356_0_35"/>
          <p:cNvPicPr preferRelativeResize="0"/>
          <p:nvPr/>
        </p:nvPicPr>
        <p:blipFill>
          <a:blip r:embed="rId4">
            <a:alphaModFix/>
          </a:blip>
          <a:stretch>
            <a:fillRect/>
          </a:stretch>
        </p:blipFill>
        <p:spPr>
          <a:xfrm>
            <a:off x="4644894" y="1537275"/>
            <a:ext cx="3970656" cy="3172450"/>
          </a:xfrm>
          <a:prstGeom prst="rect">
            <a:avLst/>
          </a:prstGeom>
          <a:noFill/>
          <a:ln>
            <a:noFill/>
          </a:ln>
        </p:spPr>
      </p:pic>
      <p:sp>
        <p:nvSpPr>
          <p:cNvPr id="177" name="Google Shape;177;g125b028e356_0_35"/>
          <p:cNvSpPr txBox="1"/>
          <p:nvPr/>
        </p:nvSpPr>
        <p:spPr>
          <a:xfrm>
            <a:off x="3260900" y="4704125"/>
            <a:ext cx="30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imes"/>
                <a:ea typeface="Times"/>
                <a:cs typeface="Times"/>
                <a:sym typeface="Times"/>
              </a:rPr>
              <a:t>Energy cost 119 $ </a:t>
            </a:r>
            <a:endParaRPr>
              <a:latin typeface="Times"/>
              <a:ea typeface="Times"/>
              <a:cs typeface="Times"/>
              <a:sym typeface="Time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258a12afe3_0_0"/>
          <p:cNvSpPr txBox="1"/>
          <p:nvPr>
            <p:ph idx="12" type="sldNum"/>
          </p:nvPr>
        </p:nvSpPr>
        <p:spPr>
          <a:xfrm>
            <a:off x="6553200" y="4767264"/>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84" name="Google Shape;184;g1258a12afe3_0_0"/>
          <p:cNvSpPr txBox="1"/>
          <p:nvPr>
            <p:ph idx="1" type="body"/>
          </p:nvPr>
        </p:nvSpPr>
        <p:spPr>
          <a:xfrm>
            <a:off x="201700" y="1575822"/>
            <a:ext cx="9144000" cy="21267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US" sz="1700">
                <a:solidFill>
                  <a:schemeClr val="dk1"/>
                </a:solidFill>
                <a:latin typeface="Times New Roman"/>
                <a:ea typeface="Times New Roman"/>
                <a:cs typeface="Times New Roman"/>
                <a:sym typeface="Times New Roman"/>
              </a:rPr>
              <a:t>Without MPC, the energy cost is 657$</a:t>
            </a:r>
            <a:endParaRPr sz="1700">
              <a:solidFill>
                <a:schemeClr val="dk1"/>
              </a:solidFill>
              <a:latin typeface="Times New Roman"/>
              <a:ea typeface="Times New Roman"/>
              <a:cs typeface="Times New Roman"/>
              <a:sym typeface="Times New Roman"/>
            </a:endParaRPr>
          </a:p>
          <a:p>
            <a:pPr indent="0" lvl="0" marL="0" rtl="0" algn="l">
              <a:spcBef>
                <a:spcPts val="560"/>
              </a:spcBef>
              <a:spcAft>
                <a:spcPts val="0"/>
              </a:spcAft>
              <a:buNone/>
            </a:pPr>
            <a:r>
              <a:rPr lang="en-US" sz="1700">
                <a:solidFill>
                  <a:schemeClr val="dk1"/>
                </a:solidFill>
                <a:latin typeface="Times New Roman"/>
                <a:ea typeface="Times New Roman"/>
                <a:cs typeface="Times New Roman"/>
                <a:sym typeface="Times New Roman"/>
              </a:rPr>
              <a:t>With fixed </a:t>
            </a:r>
            <a:r>
              <a:rPr lang="en-US" sz="1700">
                <a:solidFill>
                  <a:schemeClr val="dk1"/>
                </a:solidFill>
                <a:latin typeface="Times New Roman"/>
                <a:ea typeface="Times New Roman"/>
                <a:cs typeface="Times New Roman"/>
                <a:sym typeface="Times New Roman"/>
              </a:rPr>
              <a:t>electricity</a:t>
            </a:r>
            <a:r>
              <a:rPr lang="en-US" sz="1700">
                <a:solidFill>
                  <a:schemeClr val="dk1"/>
                </a:solidFill>
                <a:latin typeface="Times New Roman"/>
                <a:ea typeface="Times New Roman"/>
                <a:cs typeface="Times New Roman"/>
                <a:sym typeface="Times New Roman"/>
              </a:rPr>
              <a:t> price, the energy cost is 320$ </a:t>
            </a:r>
            <a:endParaRPr sz="1700">
              <a:solidFill>
                <a:schemeClr val="dk1"/>
              </a:solidFill>
              <a:latin typeface="Times New Roman"/>
              <a:ea typeface="Times New Roman"/>
              <a:cs typeface="Times New Roman"/>
              <a:sym typeface="Times New Roman"/>
            </a:endParaRPr>
          </a:p>
          <a:p>
            <a:pPr indent="0" lvl="0" marL="0" rtl="0" algn="l">
              <a:spcBef>
                <a:spcPts val="560"/>
              </a:spcBef>
              <a:spcAft>
                <a:spcPts val="0"/>
              </a:spcAft>
              <a:buNone/>
            </a:pPr>
            <a:r>
              <a:rPr lang="en-US" sz="1700">
                <a:solidFill>
                  <a:schemeClr val="dk1"/>
                </a:solidFill>
                <a:latin typeface="Times New Roman"/>
                <a:ea typeface="Times New Roman"/>
                <a:cs typeface="Times New Roman"/>
                <a:sym typeface="Times New Roman"/>
              </a:rPr>
              <a:t>With dynamic electricity price, the energy cost is 119$</a:t>
            </a:r>
            <a:endParaRPr sz="1700">
              <a:solidFill>
                <a:schemeClr val="dk1"/>
              </a:solidFill>
              <a:latin typeface="Times New Roman"/>
              <a:ea typeface="Times New Roman"/>
              <a:cs typeface="Times New Roman"/>
              <a:sym typeface="Times New Roman"/>
            </a:endParaRPr>
          </a:p>
          <a:p>
            <a:pPr indent="0" lvl="0" marL="0" rtl="0" algn="l">
              <a:spcBef>
                <a:spcPts val="560"/>
              </a:spcBef>
              <a:spcAft>
                <a:spcPts val="0"/>
              </a:spcAft>
              <a:buNone/>
            </a:pPr>
            <a:r>
              <a:rPr lang="en-US" sz="1700">
                <a:solidFill>
                  <a:schemeClr val="dk1"/>
                </a:solidFill>
                <a:latin typeface="Times New Roman"/>
                <a:ea typeface="Times New Roman"/>
                <a:cs typeface="Times New Roman"/>
                <a:sym typeface="Times New Roman"/>
              </a:rPr>
              <a:t>MPC save energy and keep the room temperature in comfort level.</a:t>
            </a:r>
            <a:endParaRPr sz="1700">
              <a:solidFill>
                <a:schemeClr val="dk1"/>
              </a:solidFill>
              <a:latin typeface="Times New Roman"/>
              <a:ea typeface="Times New Roman"/>
              <a:cs typeface="Times New Roman"/>
              <a:sym typeface="Times New Roman"/>
            </a:endParaRPr>
          </a:p>
          <a:p>
            <a:pPr indent="0" lvl="0" marL="0" rtl="0" algn="l">
              <a:spcBef>
                <a:spcPts val="560"/>
              </a:spcBef>
              <a:spcAft>
                <a:spcPts val="0"/>
              </a:spcAft>
              <a:buNone/>
            </a:pPr>
            <a:r>
              <a:rPr lang="en-US" sz="1700">
                <a:solidFill>
                  <a:schemeClr val="dk1"/>
                </a:solidFill>
                <a:latin typeface="Times New Roman"/>
                <a:ea typeface="Times New Roman"/>
                <a:cs typeface="Times New Roman"/>
                <a:sym typeface="Times New Roman"/>
              </a:rPr>
              <a:t>MPC in building climate energy savings depend largely on the optimization function.</a:t>
            </a:r>
            <a:endParaRPr sz="1700">
              <a:solidFill>
                <a:schemeClr val="dk1"/>
              </a:solidFill>
              <a:latin typeface="Times New Roman"/>
              <a:ea typeface="Times New Roman"/>
              <a:cs typeface="Times New Roman"/>
              <a:sym typeface="Times New Roman"/>
            </a:endParaRPr>
          </a:p>
          <a:p>
            <a:pPr indent="0" lvl="0" marL="0" rtl="0" algn="l">
              <a:spcBef>
                <a:spcPts val="56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p:txBody>
      </p:sp>
      <p:sp>
        <p:nvSpPr>
          <p:cNvPr id="185" name="Google Shape;185;g1258a12afe3_0_0"/>
          <p:cNvSpPr txBox="1"/>
          <p:nvPr>
            <p:ph idx="2" type="body"/>
          </p:nvPr>
        </p:nvSpPr>
        <p:spPr>
          <a:xfrm>
            <a:off x="44825" y="648825"/>
            <a:ext cx="91440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700">
                <a:solidFill>
                  <a:schemeClr val="dk1"/>
                </a:solidFill>
                <a:latin typeface="Times New Roman"/>
                <a:ea typeface="Times New Roman"/>
                <a:cs typeface="Times New Roman"/>
                <a:sym typeface="Times New Roman"/>
              </a:rPr>
              <a:t>Conclusion and Future works</a:t>
            </a:r>
            <a:endParaRPr sz="2700">
              <a:solidFill>
                <a:schemeClr val="dk1"/>
              </a:solidFill>
              <a:latin typeface="Times New Roman"/>
              <a:ea typeface="Times New Roman"/>
              <a:cs typeface="Times New Roman"/>
              <a:sym typeface="Times New Roman"/>
            </a:endParaRPr>
          </a:p>
        </p:txBody>
      </p:sp>
      <p:sp>
        <p:nvSpPr>
          <p:cNvPr id="186" name="Google Shape;186;g1258a12afe3_0_0"/>
          <p:cNvSpPr txBox="1"/>
          <p:nvPr/>
        </p:nvSpPr>
        <p:spPr>
          <a:xfrm>
            <a:off x="250925" y="3814825"/>
            <a:ext cx="649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Times New Roman"/>
                <a:ea typeface="Times New Roman"/>
                <a:cs typeface="Times New Roman"/>
                <a:sym typeface="Times New Roman"/>
              </a:rPr>
              <a:t>Learning-based MPC </a:t>
            </a:r>
            <a:endParaRPr sz="17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258a12afe3_0_8"/>
          <p:cNvSpPr txBox="1"/>
          <p:nvPr>
            <p:ph idx="12" type="sldNum"/>
          </p:nvPr>
        </p:nvSpPr>
        <p:spPr>
          <a:xfrm>
            <a:off x="6553200" y="4767264"/>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93" name="Google Shape;193;g1258a12afe3_0_8"/>
          <p:cNvSpPr txBox="1"/>
          <p:nvPr>
            <p:ph idx="1" type="body"/>
          </p:nvPr>
        </p:nvSpPr>
        <p:spPr>
          <a:xfrm>
            <a:off x="0" y="1962158"/>
            <a:ext cx="9144000" cy="1491600"/>
          </a:xfrm>
          <a:prstGeom prst="rect">
            <a:avLst/>
          </a:prstGeom>
        </p:spPr>
        <p:txBody>
          <a:bodyPr anchorCtr="0" anchor="t" bIns="45700" lIns="91425" spcFirstLastPara="1" rIns="91425" wrap="square" tIns="45700">
            <a:noAutofit/>
          </a:bodyPr>
          <a:lstStyle/>
          <a:p>
            <a:pPr indent="0" lvl="0" marL="0" rtl="0" algn="ctr">
              <a:spcBef>
                <a:spcPts val="560"/>
              </a:spcBef>
              <a:spcAft>
                <a:spcPts val="0"/>
              </a:spcAft>
              <a:buNone/>
            </a:pPr>
            <a:r>
              <a:rPr lang="en-US" sz="5200"/>
              <a:t>Thank You!</a:t>
            </a:r>
            <a:endParaRPr sz="5200"/>
          </a:p>
        </p:txBody>
      </p:sp>
      <p:sp>
        <p:nvSpPr>
          <p:cNvPr id="194" name="Google Shape;194;g1258a12afe3_0_8"/>
          <p:cNvSpPr txBox="1"/>
          <p:nvPr>
            <p:ph idx="2" type="body"/>
          </p:nvPr>
        </p:nvSpPr>
        <p:spPr>
          <a:xfrm>
            <a:off x="0" y="1276350"/>
            <a:ext cx="91440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125b028e356_0_0"/>
          <p:cNvSpPr txBox="1"/>
          <p:nvPr>
            <p:ph idx="12" type="sldNum"/>
          </p:nvPr>
        </p:nvSpPr>
        <p:spPr>
          <a:xfrm>
            <a:off x="6553200" y="4767264"/>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81" name="Google Shape;81;g125b028e356_0_0"/>
          <p:cNvSpPr txBox="1"/>
          <p:nvPr>
            <p:ph idx="1" type="body"/>
          </p:nvPr>
        </p:nvSpPr>
        <p:spPr>
          <a:xfrm>
            <a:off x="44825" y="1311108"/>
            <a:ext cx="9144000" cy="14916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l">
              <a:spcBef>
                <a:spcPts val="56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Approximately 40% of the global energy consumption occurs in buildings, half is used for HVAC (Heating ,Ventilation, and Air Conditioning) system.</a:t>
            </a:r>
            <a:endParaRPr sz="1700">
              <a:solidFill>
                <a:schemeClr val="dk1"/>
              </a:solidFill>
              <a:latin typeface="Times New Roman"/>
              <a:ea typeface="Times New Roman"/>
              <a:cs typeface="Times New Roman"/>
              <a:sym typeface="Times New Roman"/>
            </a:endParaRPr>
          </a:p>
          <a:p>
            <a:pPr indent="0" lvl="0" marL="457200" rtl="0" algn="l">
              <a:spcBef>
                <a:spcPts val="56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l">
              <a:spcBef>
                <a:spcPts val="56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Model predictive control</a:t>
            </a:r>
            <a:r>
              <a:rPr lang="en-US" sz="1700">
                <a:solidFill>
                  <a:schemeClr val="dk1"/>
                </a:solidFill>
                <a:highlight>
                  <a:srgbClr val="FFFFFF"/>
                </a:highlight>
                <a:latin typeface="Times New Roman"/>
                <a:ea typeface="Times New Roman"/>
                <a:cs typeface="Times New Roman"/>
                <a:sym typeface="Times New Roman"/>
              </a:rPr>
              <a:t> (</a:t>
            </a:r>
            <a:r>
              <a:rPr lang="en-US" sz="1700">
                <a:solidFill>
                  <a:schemeClr val="dk1"/>
                </a:solidFill>
                <a:latin typeface="Times New Roman"/>
                <a:ea typeface="Times New Roman"/>
                <a:cs typeface="Times New Roman"/>
                <a:sym typeface="Times New Roman"/>
              </a:rPr>
              <a:t>MPC</a:t>
            </a:r>
            <a:r>
              <a:rPr lang="en-US" sz="1700">
                <a:solidFill>
                  <a:schemeClr val="dk1"/>
                </a:solidFill>
                <a:highlight>
                  <a:srgbClr val="FFFFFF"/>
                </a:highlight>
                <a:latin typeface="Times New Roman"/>
                <a:ea typeface="Times New Roman"/>
                <a:cs typeface="Times New Roman"/>
                <a:sym typeface="Times New Roman"/>
              </a:rPr>
              <a:t>) is an advanced method of </a:t>
            </a:r>
            <a:r>
              <a:rPr lang="en-US" sz="17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process control</a:t>
            </a:r>
            <a:r>
              <a:rPr lang="en-US" sz="1700">
                <a:solidFill>
                  <a:schemeClr val="dk1"/>
                </a:solidFill>
                <a:highlight>
                  <a:srgbClr val="FFFFFF"/>
                </a:highlight>
                <a:latin typeface="Times New Roman"/>
                <a:ea typeface="Times New Roman"/>
                <a:cs typeface="Times New Roman"/>
                <a:sym typeface="Times New Roman"/>
              </a:rPr>
              <a:t> that is used to control a process while satisfying a set of constraints.</a:t>
            </a:r>
            <a:r>
              <a:rPr lang="en-US"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a:p>
            <a:pPr indent="0" lvl="0" marL="457200" rtl="0" algn="l">
              <a:spcBef>
                <a:spcPts val="56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l">
              <a:lnSpc>
                <a:spcPct val="713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MPC uses a mathematical model of the building and predictions of disturbances over a given prediction horizon to formulate an optimization problem.</a:t>
            </a:r>
            <a:endParaRPr sz="1700">
              <a:solidFill>
                <a:schemeClr val="dk1"/>
              </a:solidFill>
              <a:latin typeface="Times New Roman"/>
              <a:ea typeface="Times New Roman"/>
              <a:cs typeface="Times New Roman"/>
              <a:sym typeface="Times New Roman"/>
            </a:endParaRPr>
          </a:p>
          <a:p>
            <a:pPr indent="0" lvl="0" marL="457200" rtl="0" algn="l">
              <a:lnSpc>
                <a:spcPct val="713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l">
              <a:lnSpc>
                <a:spcPct val="713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Find the control input trajectory that maintains the comfort for the occupants over the whole time horizon while minimizing some objective. (e.g. total energy use/price) </a:t>
            </a:r>
            <a:endParaRPr sz="1700">
              <a:solidFill>
                <a:schemeClr val="dk1"/>
              </a:solidFill>
              <a:latin typeface="Times New Roman"/>
              <a:ea typeface="Times New Roman"/>
              <a:cs typeface="Times New Roman"/>
              <a:sym typeface="Times New Roman"/>
            </a:endParaRPr>
          </a:p>
        </p:txBody>
      </p:sp>
      <p:sp>
        <p:nvSpPr>
          <p:cNvPr id="82" name="Google Shape;82;g125b028e356_0_0"/>
          <p:cNvSpPr txBox="1"/>
          <p:nvPr>
            <p:ph idx="2" type="body"/>
          </p:nvPr>
        </p:nvSpPr>
        <p:spPr>
          <a:xfrm>
            <a:off x="44825" y="514350"/>
            <a:ext cx="91440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700">
                <a:solidFill>
                  <a:schemeClr val="dk1"/>
                </a:solidFill>
                <a:latin typeface="Times New Roman"/>
                <a:ea typeface="Times New Roman"/>
                <a:cs typeface="Times New Roman"/>
                <a:sym typeface="Times New Roman"/>
              </a:rPr>
              <a:t>Model Predictive Control (MPC)</a:t>
            </a:r>
            <a:endParaRPr sz="27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125b028e356_0_68"/>
          <p:cNvSpPr txBox="1"/>
          <p:nvPr>
            <p:ph idx="12" type="sldNum"/>
          </p:nvPr>
        </p:nvSpPr>
        <p:spPr>
          <a:xfrm>
            <a:off x="6553200" y="4767264"/>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89" name="Google Shape;89;g125b028e356_0_68"/>
          <p:cNvSpPr txBox="1"/>
          <p:nvPr>
            <p:ph idx="2" type="body"/>
          </p:nvPr>
        </p:nvSpPr>
        <p:spPr>
          <a:xfrm>
            <a:off x="89650" y="615200"/>
            <a:ext cx="91440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700">
                <a:solidFill>
                  <a:schemeClr val="dk1"/>
                </a:solidFill>
                <a:latin typeface="Times New Roman"/>
                <a:ea typeface="Times New Roman"/>
                <a:cs typeface="Times New Roman"/>
                <a:sym typeface="Times New Roman"/>
              </a:rPr>
              <a:t>Project Outline</a:t>
            </a:r>
            <a:endParaRPr sz="2700">
              <a:solidFill>
                <a:schemeClr val="dk1"/>
              </a:solidFill>
              <a:latin typeface="Times New Roman"/>
              <a:ea typeface="Times New Roman"/>
              <a:cs typeface="Times New Roman"/>
              <a:sym typeface="Times New Roman"/>
            </a:endParaRPr>
          </a:p>
        </p:txBody>
      </p:sp>
      <p:pic>
        <p:nvPicPr>
          <p:cNvPr id="90" name="Google Shape;90;g125b028e356_0_68"/>
          <p:cNvPicPr preferRelativeResize="0"/>
          <p:nvPr/>
        </p:nvPicPr>
        <p:blipFill>
          <a:blip r:embed="rId3">
            <a:alphaModFix/>
          </a:blip>
          <a:stretch>
            <a:fillRect/>
          </a:stretch>
        </p:blipFill>
        <p:spPr>
          <a:xfrm>
            <a:off x="1340036" y="1233363"/>
            <a:ext cx="6145514" cy="3380037"/>
          </a:xfrm>
          <a:prstGeom prst="rect">
            <a:avLst/>
          </a:prstGeom>
          <a:noFill/>
          <a:ln>
            <a:noFill/>
          </a:ln>
        </p:spPr>
      </p:pic>
      <p:sp>
        <p:nvSpPr>
          <p:cNvPr id="91" name="Google Shape;91;g125b028e356_0_68"/>
          <p:cNvSpPr txBox="1"/>
          <p:nvPr/>
        </p:nvSpPr>
        <p:spPr>
          <a:xfrm>
            <a:off x="3366100" y="4727225"/>
            <a:ext cx="2977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Times"/>
                <a:ea typeface="Times"/>
                <a:cs typeface="Times"/>
                <a:sym typeface="Times"/>
              </a:rPr>
              <a:t>Fig (1) Project flowchart</a:t>
            </a:r>
            <a:endParaRPr sz="1100">
              <a:latin typeface="Times"/>
              <a:ea typeface="Times"/>
              <a:cs typeface="Times"/>
              <a:sym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25b028e356_0_7"/>
          <p:cNvSpPr txBox="1"/>
          <p:nvPr>
            <p:ph idx="12" type="sldNum"/>
          </p:nvPr>
        </p:nvSpPr>
        <p:spPr>
          <a:xfrm>
            <a:off x="6553200" y="4767264"/>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98" name="Google Shape;98;g125b028e356_0_7"/>
          <p:cNvSpPr txBox="1"/>
          <p:nvPr>
            <p:ph idx="2" type="body"/>
          </p:nvPr>
        </p:nvSpPr>
        <p:spPr>
          <a:xfrm>
            <a:off x="0" y="615200"/>
            <a:ext cx="91440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700">
                <a:solidFill>
                  <a:schemeClr val="dk1"/>
                </a:solidFill>
                <a:latin typeface="Times New Roman"/>
                <a:ea typeface="Times New Roman"/>
                <a:cs typeface="Times New Roman"/>
                <a:sym typeface="Times New Roman"/>
              </a:rPr>
              <a:t>Building Model</a:t>
            </a:r>
            <a:endParaRPr sz="2700">
              <a:solidFill>
                <a:schemeClr val="dk1"/>
              </a:solidFill>
              <a:latin typeface="Times New Roman"/>
              <a:ea typeface="Times New Roman"/>
              <a:cs typeface="Times New Roman"/>
              <a:sym typeface="Times New Roman"/>
            </a:endParaRPr>
          </a:p>
        </p:txBody>
      </p:sp>
      <p:pic>
        <p:nvPicPr>
          <p:cNvPr id="99" name="Google Shape;99;g125b028e356_0_7"/>
          <p:cNvPicPr preferRelativeResize="0"/>
          <p:nvPr/>
        </p:nvPicPr>
        <p:blipFill>
          <a:blip r:embed="rId3">
            <a:alphaModFix/>
          </a:blip>
          <a:stretch>
            <a:fillRect/>
          </a:stretch>
        </p:blipFill>
        <p:spPr>
          <a:xfrm>
            <a:off x="2700625" y="1301000"/>
            <a:ext cx="6062403" cy="3306499"/>
          </a:xfrm>
          <a:prstGeom prst="rect">
            <a:avLst/>
          </a:prstGeom>
          <a:noFill/>
          <a:ln>
            <a:noFill/>
          </a:ln>
        </p:spPr>
      </p:pic>
      <p:pic>
        <p:nvPicPr>
          <p:cNvPr id="100" name="Google Shape;100;g125b028e356_0_7"/>
          <p:cNvPicPr preferRelativeResize="0"/>
          <p:nvPr/>
        </p:nvPicPr>
        <p:blipFill>
          <a:blip r:embed="rId4">
            <a:alphaModFix/>
          </a:blip>
          <a:stretch>
            <a:fillRect/>
          </a:stretch>
        </p:blipFill>
        <p:spPr>
          <a:xfrm>
            <a:off x="275702" y="2322025"/>
            <a:ext cx="1943074" cy="1307399"/>
          </a:xfrm>
          <a:prstGeom prst="rect">
            <a:avLst/>
          </a:prstGeom>
          <a:noFill/>
          <a:ln>
            <a:noFill/>
          </a:ln>
        </p:spPr>
      </p:pic>
      <p:sp>
        <p:nvSpPr>
          <p:cNvPr id="101" name="Google Shape;101;g125b028e356_0_7"/>
          <p:cNvSpPr txBox="1"/>
          <p:nvPr/>
        </p:nvSpPr>
        <p:spPr>
          <a:xfrm>
            <a:off x="3776375" y="4751300"/>
            <a:ext cx="4426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100">
                <a:solidFill>
                  <a:schemeClr val="dk1"/>
                </a:solidFill>
                <a:latin typeface="Times"/>
                <a:ea typeface="Times"/>
                <a:cs typeface="Times"/>
                <a:sym typeface="Times"/>
              </a:rPr>
              <a:t> Fig (2) OpenStudio Townhouse community model</a:t>
            </a:r>
            <a:endParaRPr>
              <a:latin typeface="Times"/>
              <a:ea typeface="Times"/>
              <a:cs typeface="Times"/>
              <a:sym typeface="Times"/>
            </a:endParaRPr>
          </a:p>
        </p:txBody>
      </p:sp>
      <p:sp>
        <p:nvSpPr>
          <p:cNvPr id="102" name="Google Shape;102;g125b028e356_0_7"/>
          <p:cNvSpPr txBox="1"/>
          <p:nvPr/>
        </p:nvSpPr>
        <p:spPr>
          <a:xfrm>
            <a:off x="275688" y="4022925"/>
            <a:ext cx="1943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100">
                <a:solidFill>
                  <a:schemeClr val="dk1"/>
                </a:solidFill>
                <a:latin typeface="Times"/>
                <a:ea typeface="Times"/>
                <a:cs typeface="Times"/>
                <a:sym typeface="Times"/>
              </a:rPr>
              <a:t>Fig (3) Single unit detail </a:t>
            </a:r>
            <a:endParaRPr>
              <a:latin typeface="Times"/>
              <a:ea typeface="Times"/>
              <a:cs typeface="Times"/>
              <a:sym typeface="Times"/>
            </a:endParaRPr>
          </a:p>
        </p:txBody>
      </p:sp>
      <p:sp>
        <p:nvSpPr>
          <p:cNvPr id="103" name="Google Shape;103;g125b028e356_0_7"/>
          <p:cNvSpPr txBox="1"/>
          <p:nvPr/>
        </p:nvSpPr>
        <p:spPr>
          <a:xfrm>
            <a:off x="435138" y="1503713"/>
            <a:ext cx="162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imes"/>
                <a:ea typeface="Times"/>
                <a:cs typeface="Times"/>
                <a:sym typeface="Times"/>
              </a:rPr>
              <a:t>16 rooms</a:t>
            </a:r>
            <a:endParaRPr>
              <a:latin typeface="Times"/>
              <a:ea typeface="Times"/>
              <a:cs typeface="Times"/>
              <a:sym typeface="Times"/>
            </a:endParaRPr>
          </a:p>
          <a:p>
            <a:pPr indent="0" lvl="0" marL="0" rtl="0" algn="l">
              <a:spcBef>
                <a:spcPts val="0"/>
              </a:spcBef>
              <a:spcAft>
                <a:spcPts val="0"/>
              </a:spcAft>
              <a:buNone/>
            </a:pPr>
            <a:r>
              <a:rPr lang="en-US">
                <a:latin typeface="Times"/>
                <a:ea typeface="Times"/>
                <a:cs typeface="Times"/>
                <a:sym typeface="Times"/>
              </a:rPr>
              <a:t>16 thermal zones</a:t>
            </a:r>
            <a:endParaRPr>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1fb130c078_0_1"/>
          <p:cNvSpPr txBox="1"/>
          <p:nvPr>
            <p:ph idx="12" type="sldNum"/>
          </p:nvPr>
        </p:nvSpPr>
        <p:spPr>
          <a:xfrm>
            <a:off x="6553200" y="4767264"/>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10" name="Google Shape;110;g11fb130c078_0_1"/>
          <p:cNvSpPr txBox="1"/>
          <p:nvPr>
            <p:ph idx="1" type="body"/>
          </p:nvPr>
        </p:nvSpPr>
        <p:spPr>
          <a:xfrm>
            <a:off x="0" y="1420905"/>
            <a:ext cx="9144000" cy="6348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US" sz="1400">
                <a:solidFill>
                  <a:schemeClr val="dk1"/>
                </a:solidFill>
                <a:latin typeface="Times New Roman"/>
                <a:ea typeface="Times New Roman"/>
                <a:cs typeface="Times New Roman"/>
                <a:sym typeface="Times New Roman"/>
              </a:rPr>
              <a:t>The main goal of the control system is to ensure the comfort of the occupants while minimizing operating costs.</a:t>
            </a:r>
            <a:endParaRPr sz="1400">
              <a:solidFill>
                <a:schemeClr val="dk1"/>
              </a:solidFill>
              <a:latin typeface="Times New Roman"/>
              <a:ea typeface="Times New Roman"/>
              <a:cs typeface="Times New Roman"/>
              <a:sym typeface="Times New Roman"/>
            </a:endParaRPr>
          </a:p>
        </p:txBody>
      </p:sp>
      <p:sp>
        <p:nvSpPr>
          <p:cNvPr id="111" name="Google Shape;111;g11fb130c078_0_1"/>
          <p:cNvSpPr txBox="1"/>
          <p:nvPr>
            <p:ph idx="2" type="body"/>
          </p:nvPr>
        </p:nvSpPr>
        <p:spPr>
          <a:xfrm>
            <a:off x="0" y="507075"/>
            <a:ext cx="91440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700">
                <a:solidFill>
                  <a:schemeClr val="dk1"/>
                </a:solidFill>
                <a:latin typeface="Times New Roman"/>
                <a:ea typeface="Times New Roman"/>
                <a:cs typeface="Times New Roman"/>
                <a:sym typeface="Times New Roman"/>
              </a:rPr>
              <a:t>MPC Model </a:t>
            </a:r>
            <a:endParaRPr sz="2700">
              <a:solidFill>
                <a:schemeClr val="dk1"/>
              </a:solidFill>
              <a:latin typeface="Times New Roman"/>
              <a:ea typeface="Times New Roman"/>
              <a:cs typeface="Times New Roman"/>
              <a:sym typeface="Times New Roman"/>
            </a:endParaRPr>
          </a:p>
        </p:txBody>
      </p:sp>
      <p:sp>
        <p:nvSpPr>
          <p:cNvPr id="112" name="Google Shape;112;g11fb130c078_0_1"/>
          <p:cNvSpPr txBox="1"/>
          <p:nvPr/>
        </p:nvSpPr>
        <p:spPr>
          <a:xfrm>
            <a:off x="5484275" y="4296600"/>
            <a:ext cx="357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Times New Roman"/>
                <a:ea typeface="Times New Roman"/>
                <a:cs typeface="Times New Roman"/>
                <a:sym typeface="Times New Roman"/>
              </a:rPr>
              <a:t>Fig (5) Building Bilinear SSM converted from energyplus</a:t>
            </a:r>
            <a:endParaRPr sz="1100">
              <a:latin typeface="Times New Roman"/>
              <a:ea typeface="Times New Roman"/>
              <a:cs typeface="Times New Roman"/>
              <a:sym typeface="Times New Roman"/>
            </a:endParaRPr>
          </a:p>
        </p:txBody>
      </p:sp>
      <p:pic>
        <p:nvPicPr>
          <p:cNvPr id="113" name="Google Shape;113;g11fb130c078_0_1"/>
          <p:cNvPicPr preferRelativeResize="0"/>
          <p:nvPr/>
        </p:nvPicPr>
        <p:blipFill>
          <a:blip r:embed="rId3">
            <a:alphaModFix/>
          </a:blip>
          <a:stretch>
            <a:fillRect/>
          </a:stretch>
        </p:blipFill>
        <p:spPr>
          <a:xfrm>
            <a:off x="73950" y="1845378"/>
            <a:ext cx="4980575" cy="2357672"/>
          </a:xfrm>
          <a:prstGeom prst="rect">
            <a:avLst/>
          </a:prstGeom>
          <a:noFill/>
          <a:ln>
            <a:noFill/>
          </a:ln>
        </p:spPr>
      </p:pic>
      <p:pic>
        <p:nvPicPr>
          <p:cNvPr id="114" name="Google Shape;114;g11fb130c078_0_1"/>
          <p:cNvPicPr preferRelativeResize="0"/>
          <p:nvPr/>
        </p:nvPicPr>
        <p:blipFill>
          <a:blip r:embed="rId4">
            <a:alphaModFix/>
          </a:blip>
          <a:stretch>
            <a:fillRect/>
          </a:stretch>
        </p:blipFill>
        <p:spPr>
          <a:xfrm>
            <a:off x="5545801" y="2494707"/>
            <a:ext cx="3202525" cy="14704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25b028e356_0_14"/>
          <p:cNvSpPr txBox="1"/>
          <p:nvPr>
            <p:ph idx="12" type="sldNum"/>
          </p:nvPr>
        </p:nvSpPr>
        <p:spPr>
          <a:xfrm>
            <a:off x="6553200" y="4767264"/>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21" name="Google Shape;121;g125b028e356_0_14"/>
          <p:cNvSpPr txBox="1"/>
          <p:nvPr>
            <p:ph idx="2" type="body"/>
          </p:nvPr>
        </p:nvSpPr>
        <p:spPr>
          <a:xfrm>
            <a:off x="44825" y="536750"/>
            <a:ext cx="91440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700">
                <a:solidFill>
                  <a:schemeClr val="dk1"/>
                </a:solidFill>
                <a:latin typeface="Times New Roman"/>
                <a:ea typeface="Times New Roman"/>
                <a:cs typeface="Times New Roman"/>
                <a:sym typeface="Times New Roman"/>
              </a:rPr>
              <a:t>Linearization</a:t>
            </a:r>
            <a:endParaRPr sz="2700">
              <a:solidFill>
                <a:schemeClr val="dk1"/>
              </a:solidFill>
              <a:latin typeface="Times New Roman"/>
              <a:ea typeface="Times New Roman"/>
              <a:cs typeface="Times New Roman"/>
              <a:sym typeface="Times New Roman"/>
            </a:endParaRPr>
          </a:p>
        </p:txBody>
      </p:sp>
      <p:pic>
        <p:nvPicPr>
          <p:cNvPr id="122" name="Google Shape;122;g125b028e356_0_14"/>
          <p:cNvPicPr preferRelativeResize="0"/>
          <p:nvPr/>
        </p:nvPicPr>
        <p:blipFill>
          <a:blip r:embed="rId3">
            <a:alphaModFix/>
          </a:blip>
          <a:stretch>
            <a:fillRect/>
          </a:stretch>
        </p:blipFill>
        <p:spPr>
          <a:xfrm>
            <a:off x="421900" y="1530012"/>
            <a:ext cx="2320925" cy="747150"/>
          </a:xfrm>
          <a:prstGeom prst="rect">
            <a:avLst/>
          </a:prstGeom>
          <a:noFill/>
          <a:ln>
            <a:noFill/>
          </a:ln>
        </p:spPr>
      </p:pic>
      <p:pic>
        <p:nvPicPr>
          <p:cNvPr id="123" name="Google Shape;123;g125b028e356_0_14"/>
          <p:cNvPicPr preferRelativeResize="0"/>
          <p:nvPr/>
        </p:nvPicPr>
        <p:blipFill>
          <a:blip r:embed="rId4">
            <a:alphaModFix/>
          </a:blip>
          <a:stretch>
            <a:fillRect/>
          </a:stretch>
        </p:blipFill>
        <p:spPr>
          <a:xfrm>
            <a:off x="5486413" y="3283763"/>
            <a:ext cx="3200400" cy="1219200"/>
          </a:xfrm>
          <a:prstGeom prst="rect">
            <a:avLst/>
          </a:prstGeom>
          <a:noFill/>
          <a:ln>
            <a:noFill/>
          </a:ln>
        </p:spPr>
      </p:pic>
      <p:pic>
        <p:nvPicPr>
          <p:cNvPr id="124" name="Google Shape;124;g125b028e356_0_14"/>
          <p:cNvPicPr preferRelativeResize="0"/>
          <p:nvPr/>
        </p:nvPicPr>
        <p:blipFill>
          <a:blip r:embed="rId5">
            <a:alphaModFix/>
          </a:blip>
          <a:stretch>
            <a:fillRect/>
          </a:stretch>
        </p:blipFill>
        <p:spPr>
          <a:xfrm>
            <a:off x="5376875" y="1301538"/>
            <a:ext cx="3419475" cy="1524000"/>
          </a:xfrm>
          <a:prstGeom prst="rect">
            <a:avLst/>
          </a:prstGeom>
          <a:noFill/>
          <a:ln>
            <a:noFill/>
          </a:ln>
        </p:spPr>
      </p:pic>
      <p:pic>
        <p:nvPicPr>
          <p:cNvPr id="125" name="Google Shape;125;g125b028e356_0_14"/>
          <p:cNvPicPr preferRelativeResize="0"/>
          <p:nvPr/>
        </p:nvPicPr>
        <p:blipFill>
          <a:blip r:embed="rId6">
            <a:alphaModFix/>
          </a:blip>
          <a:stretch>
            <a:fillRect/>
          </a:stretch>
        </p:blipFill>
        <p:spPr>
          <a:xfrm>
            <a:off x="212700" y="3185325"/>
            <a:ext cx="4928274" cy="1648425"/>
          </a:xfrm>
          <a:prstGeom prst="rect">
            <a:avLst/>
          </a:prstGeom>
          <a:noFill/>
          <a:ln>
            <a:noFill/>
          </a:ln>
        </p:spPr>
      </p:pic>
      <p:sp>
        <p:nvSpPr>
          <p:cNvPr id="126" name="Google Shape;126;g125b028e356_0_14"/>
          <p:cNvSpPr txBox="1"/>
          <p:nvPr/>
        </p:nvSpPr>
        <p:spPr>
          <a:xfrm>
            <a:off x="421900" y="2277175"/>
            <a:ext cx="150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imes"/>
                <a:ea typeface="Times"/>
                <a:cs typeface="Times"/>
                <a:sym typeface="Times"/>
              </a:rPr>
              <a:t>u=[1,1,0,u] </a:t>
            </a:r>
            <a:endParaRPr>
              <a:latin typeface="Times"/>
              <a:ea typeface="Times"/>
              <a:cs typeface="Times"/>
              <a:sym typeface="Times"/>
            </a:endParaRPr>
          </a:p>
        </p:txBody>
      </p:sp>
      <p:sp>
        <p:nvSpPr>
          <p:cNvPr id="127" name="Google Shape;127;g125b028e356_0_14"/>
          <p:cNvSpPr txBox="1"/>
          <p:nvPr/>
        </p:nvSpPr>
        <p:spPr>
          <a:xfrm>
            <a:off x="381450" y="2645575"/>
            <a:ext cx="45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imes"/>
                <a:ea typeface="Times"/>
                <a:cs typeface="Times"/>
                <a:sym typeface="Times"/>
              </a:rPr>
              <a:t>The linearized system is stable, </a:t>
            </a:r>
            <a:r>
              <a:rPr lang="en-US">
                <a:latin typeface="Times"/>
                <a:ea typeface="Times"/>
                <a:cs typeface="Times"/>
                <a:sym typeface="Times"/>
              </a:rPr>
              <a:t>observable</a:t>
            </a:r>
            <a:r>
              <a:rPr lang="en-US">
                <a:latin typeface="Times"/>
                <a:ea typeface="Times"/>
                <a:cs typeface="Times"/>
                <a:sym typeface="Times"/>
              </a:rPr>
              <a:t>, controllable</a:t>
            </a:r>
            <a:endParaRPr>
              <a:latin typeface="Times"/>
              <a:ea typeface="Times"/>
              <a:cs typeface="Times"/>
              <a:sym typeface="Time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25b028e356_0_21"/>
          <p:cNvSpPr txBox="1"/>
          <p:nvPr>
            <p:ph idx="12" type="sldNum"/>
          </p:nvPr>
        </p:nvSpPr>
        <p:spPr>
          <a:xfrm>
            <a:off x="6553200" y="4767264"/>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34" name="Google Shape;134;g125b028e356_0_21"/>
          <p:cNvSpPr txBox="1"/>
          <p:nvPr>
            <p:ph idx="1" type="body"/>
          </p:nvPr>
        </p:nvSpPr>
        <p:spPr>
          <a:xfrm>
            <a:off x="168100" y="1985425"/>
            <a:ext cx="2778900" cy="14916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US" sz="1700">
                <a:solidFill>
                  <a:schemeClr val="dk1"/>
                </a:solidFill>
                <a:latin typeface="Times New Roman"/>
                <a:ea typeface="Times New Roman"/>
                <a:cs typeface="Times New Roman"/>
                <a:sym typeface="Times New Roman"/>
              </a:rPr>
              <a:t>Given inputs </a:t>
            </a:r>
            <a:r>
              <a:rPr lang="en-US" sz="1700">
                <a:solidFill>
                  <a:schemeClr val="dk1"/>
                </a:solidFill>
                <a:latin typeface="Times New Roman"/>
                <a:ea typeface="Times New Roman"/>
                <a:cs typeface="Times New Roman"/>
                <a:sym typeface="Times New Roman"/>
              </a:rPr>
              <a:t>manually</a:t>
            </a:r>
            <a:r>
              <a:rPr lang="en-US" sz="1700">
                <a:solidFill>
                  <a:schemeClr val="dk1"/>
                </a:solidFill>
                <a:latin typeface="Times New Roman"/>
                <a:ea typeface="Times New Roman"/>
                <a:cs typeface="Times New Roman"/>
                <a:sym typeface="Times New Roman"/>
              </a:rPr>
              <a:t> to check if the bilinear model and linearized model are match.</a:t>
            </a:r>
            <a:endParaRPr sz="1700">
              <a:solidFill>
                <a:schemeClr val="dk1"/>
              </a:solidFill>
              <a:latin typeface="Times New Roman"/>
              <a:ea typeface="Times New Roman"/>
              <a:cs typeface="Times New Roman"/>
              <a:sym typeface="Times New Roman"/>
            </a:endParaRPr>
          </a:p>
        </p:txBody>
      </p:sp>
      <p:sp>
        <p:nvSpPr>
          <p:cNvPr id="135" name="Google Shape;135;g125b028e356_0_21"/>
          <p:cNvSpPr txBox="1"/>
          <p:nvPr>
            <p:ph idx="2" type="body"/>
          </p:nvPr>
        </p:nvSpPr>
        <p:spPr>
          <a:xfrm>
            <a:off x="0" y="525550"/>
            <a:ext cx="91440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600">
                <a:solidFill>
                  <a:schemeClr val="dk1"/>
                </a:solidFill>
                <a:latin typeface="Times New Roman"/>
                <a:ea typeface="Times New Roman"/>
                <a:cs typeface="Times New Roman"/>
                <a:sym typeface="Times New Roman"/>
              </a:rPr>
              <a:t>Model checking</a:t>
            </a:r>
            <a:endParaRPr sz="2600">
              <a:solidFill>
                <a:schemeClr val="dk1"/>
              </a:solidFill>
              <a:latin typeface="Times New Roman"/>
              <a:ea typeface="Times New Roman"/>
              <a:cs typeface="Times New Roman"/>
              <a:sym typeface="Times New Roman"/>
            </a:endParaRPr>
          </a:p>
        </p:txBody>
      </p:sp>
      <p:pic>
        <p:nvPicPr>
          <p:cNvPr id="136" name="Google Shape;136;g125b028e356_0_21"/>
          <p:cNvPicPr preferRelativeResize="0"/>
          <p:nvPr/>
        </p:nvPicPr>
        <p:blipFill>
          <a:blip r:embed="rId3">
            <a:alphaModFix/>
          </a:blip>
          <a:stretch>
            <a:fillRect/>
          </a:stretch>
        </p:blipFill>
        <p:spPr>
          <a:xfrm>
            <a:off x="3248402" y="1211350"/>
            <a:ext cx="4634452" cy="3867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25b028e356_0_43"/>
          <p:cNvSpPr txBox="1"/>
          <p:nvPr>
            <p:ph idx="12" type="sldNum"/>
          </p:nvPr>
        </p:nvSpPr>
        <p:spPr>
          <a:xfrm>
            <a:off x="6553200" y="4767264"/>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43" name="Google Shape;143;g125b028e356_0_43"/>
          <p:cNvSpPr txBox="1"/>
          <p:nvPr>
            <p:ph idx="1" type="body"/>
          </p:nvPr>
        </p:nvSpPr>
        <p:spPr>
          <a:xfrm>
            <a:off x="4131488" y="3131925"/>
            <a:ext cx="4594500" cy="20709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US" sz="1400">
                <a:solidFill>
                  <a:schemeClr val="dk1"/>
                </a:solidFill>
                <a:latin typeface="Times New Roman"/>
                <a:ea typeface="Times New Roman"/>
                <a:cs typeface="Times New Roman"/>
                <a:sym typeface="Times New Roman"/>
              </a:rPr>
              <a:t>1 control input: HVAC heating power</a:t>
            </a:r>
            <a:endParaRPr sz="1400">
              <a:solidFill>
                <a:schemeClr val="dk1"/>
              </a:solidFill>
              <a:latin typeface="Times New Roman"/>
              <a:ea typeface="Times New Roman"/>
              <a:cs typeface="Times New Roman"/>
              <a:sym typeface="Times New Roman"/>
            </a:endParaRPr>
          </a:p>
          <a:p>
            <a:pPr indent="0" lvl="0" marL="0" rtl="0" algn="l">
              <a:spcBef>
                <a:spcPts val="560"/>
              </a:spcBef>
              <a:spcAft>
                <a:spcPts val="0"/>
              </a:spcAft>
              <a:buNone/>
            </a:pPr>
            <a:r>
              <a:rPr lang="en-US" sz="1400">
                <a:solidFill>
                  <a:schemeClr val="dk1"/>
                </a:solidFill>
                <a:latin typeface="Times New Roman"/>
                <a:ea typeface="Times New Roman"/>
                <a:cs typeface="Times New Roman"/>
                <a:sym typeface="Times New Roman"/>
              </a:rPr>
              <a:t>8 disturbances: Internal gain</a:t>
            </a:r>
            <a:endParaRPr sz="1400">
              <a:solidFill>
                <a:schemeClr val="dk1"/>
              </a:solidFill>
              <a:latin typeface="Times New Roman"/>
              <a:ea typeface="Times New Roman"/>
              <a:cs typeface="Times New Roman"/>
              <a:sym typeface="Times New Roman"/>
            </a:endParaRPr>
          </a:p>
          <a:p>
            <a:pPr indent="0" lvl="0" marL="0" rtl="0" algn="l">
              <a:spcBef>
                <a:spcPts val="560"/>
              </a:spcBef>
              <a:spcAft>
                <a:spcPts val="0"/>
              </a:spcAft>
              <a:buNone/>
            </a:pPr>
            <a:r>
              <a:rPr lang="en-US" sz="1400">
                <a:solidFill>
                  <a:schemeClr val="dk1"/>
                </a:solidFill>
                <a:latin typeface="Times New Roman"/>
                <a:ea typeface="Times New Roman"/>
                <a:cs typeface="Times New Roman"/>
                <a:sym typeface="Times New Roman"/>
              </a:rPr>
              <a:t>                         Outside air temperature</a:t>
            </a:r>
            <a:endParaRPr sz="1400">
              <a:solidFill>
                <a:schemeClr val="dk1"/>
              </a:solidFill>
              <a:latin typeface="Times New Roman"/>
              <a:ea typeface="Times New Roman"/>
              <a:cs typeface="Times New Roman"/>
              <a:sym typeface="Times New Roman"/>
            </a:endParaRPr>
          </a:p>
          <a:p>
            <a:pPr indent="0" lvl="0" marL="0" rtl="0" algn="l">
              <a:spcBef>
                <a:spcPts val="560"/>
              </a:spcBef>
              <a:spcAft>
                <a:spcPts val="0"/>
              </a:spcAft>
              <a:buNone/>
            </a:pPr>
            <a:r>
              <a:rPr lang="en-US" sz="1400">
                <a:solidFill>
                  <a:schemeClr val="dk1"/>
                </a:solidFill>
                <a:latin typeface="Times New Roman"/>
                <a:ea typeface="Times New Roman"/>
                <a:cs typeface="Times New Roman"/>
                <a:sym typeface="Times New Roman"/>
              </a:rPr>
              <a:t>                         Ground temperature</a:t>
            </a:r>
            <a:endParaRPr sz="1400">
              <a:solidFill>
                <a:schemeClr val="dk1"/>
              </a:solidFill>
              <a:latin typeface="Times New Roman"/>
              <a:ea typeface="Times New Roman"/>
              <a:cs typeface="Times New Roman"/>
              <a:sym typeface="Times New Roman"/>
            </a:endParaRPr>
          </a:p>
          <a:p>
            <a:pPr indent="0" lvl="0" marL="0" rtl="0" algn="l">
              <a:spcBef>
                <a:spcPts val="56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                         Solar gain from E,W,N,S,H</a:t>
            </a:r>
            <a:endParaRPr sz="1400">
              <a:solidFill>
                <a:schemeClr val="dk1"/>
              </a:solidFill>
              <a:latin typeface="Times New Roman"/>
              <a:ea typeface="Times New Roman"/>
              <a:cs typeface="Times New Roman"/>
              <a:sym typeface="Times New Roman"/>
            </a:endParaRPr>
          </a:p>
          <a:p>
            <a:pPr indent="0" lvl="0" marL="0" rtl="0" algn="l">
              <a:spcBef>
                <a:spcPts val="560"/>
              </a:spcBef>
              <a:spcAft>
                <a:spcPts val="0"/>
              </a:spcAft>
              <a:buNone/>
            </a:pPr>
            <a:r>
              <a:rPr lang="en-US" sz="1400">
                <a:solidFill>
                  <a:schemeClr val="dk1"/>
                </a:solidFill>
                <a:latin typeface="Times New Roman"/>
                <a:ea typeface="Times New Roman"/>
                <a:cs typeface="Times New Roman"/>
                <a:sym typeface="Times New Roman"/>
              </a:rPr>
              <a:t>9 new control input after linearization</a:t>
            </a:r>
            <a:endParaRPr sz="1400">
              <a:solidFill>
                <a:schemeClr val="dk1"/>
              </a:solidFill>
              <a:latin typeface="Times New Roman"/>
              <a:ea typeface="Times New Roman"/>
              <a:cs typeface="Times New Roman"/>
              <a:sym typeface="Times New Roman"/>
            </a:endParaRPr>
          </a:p>
        </p:txBody>
      </p:sp>
      <p:sp>
        <p:nvSpPr>
          <p:cNvPr id="144" name="Google Shape;144;g125b028e356_0_43"/>
          <p:cNvSpPr txBox="1"/>
          <p:nvPr>
            <p:ph idx="2" type="body"/>
          </p:nvPr>
        </p:nvSpPr>
        <p:spPr>
          <a:xfrm>
            <a:off x="44825" y="469525"/>
            <a:ext cx="91440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700">
                <a:solidFill>
                  <a:schemeClr val="dk1"/>
                </a:solidFill>
                <a:latin typeface="Times New Roman"/>
                <a:ea typeface="Times New Roman"/>
                <a:cs typeface="Times New Roman"/>
                <a:sym typeface="Times New Roman"/>
              </a:rPr>
              <a:t>Control Input and Disturbances</a:t>
            </a:r>
            <a:endParaRPr sz="2700">
              <a:solidFill>
                <a:schemeClr val="dk1"/>
              </a:solidFill>
              <a:latin typeface="Times New Roman"/>
              <a:ea typeface="Times New Roman"/>
              <a:cs typeface="Times New Roman"/>
              <a:sym typeface="Times New Roman"/>
            </a:endParaRPr>
          </a:p>
        </p:txBody>
      </p:sp>
      <p:pic>
        <p:nvPicPr>
          <p:cNvPr id="145" name="Google Shape;145;g125b028e356_0_43"/>
          <p:cNvPicPr preferRelativeResize="0"/>
          <p:nvPr/>
        </p:nvPicPr>
        <p:blipFill>
          <a:blip r:embed="rId3">
            <a:alphaModFix/>
          </a:blip>
          <a:stretch>
            <a:fillRect/>
          </a:stretch>
        </p:blipFill>
        <p:spPr>
          <a:xfrm>
            <a:off x="3899500" y="1014325"/>
            <a:ext cx="5058476" cy="2216266"/>
          </a:xfrm>
          <a:prstGeom prst="rect">
            <a:avLst/>
          </a:prstGeom>
          <a:noFill/>
          <a:ln>
            <a:noFill/>
          </a:ln>
        </p:spPr>
      </p:pic>
      <p:pic>
        <p:nvPicPr>
          <p:cNvPr id="146" name="Google Shape;146;g125b028e356_0_43"/>
          <p:cNvPicPr preferRelativeResize="0"/>
          <p:nvPr/>
        </p:nvPicPr>
        <p:blipFill>
          <a:blip r:embed="rId4">
            <a:alphaModFix/>
          </a:blip>
          <a:stretch>
            <a:fillRect/>
          </a:stretch>
        </p:blipFill>
        <p:spPr>
          <a:xfrm>
            <a:off x="170925" y="1613650"/>
            <a:ext cx="3728574" cy="287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25b028e356_0_28"/>
          <p:cNvSpPr txBox="1"/>
          <p:nvPr>
            <p:ph idx="12" type="sldNum"/>
          </p:nvPr>
        </p:nvSpPr>
        <p:spPr>
          <a:xfrm>
            <a:off x="6553200" y="4767264"/>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53" name="Google Shape;153;g125b028e356_0_28"/>
          <p:cNvSpPr txBox="1"/>
          <p:nvPr>
            <p:ph idx="2" type="body"/>
          </p:nvPr>
        </p:nvSpPr>
        <p:spPr>
          <a:xfrm>
            <a:off x="112075" y="491925"/>
            <a:ext cx="9144000" cy="685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700">
                <a:solidFill>
                  <a:schemeClr val="dk1"/>
                </a:solidFill>
                <a:latin typeface="Times New Roman"/>
                <a:ea typeface="Times New Roman"/>
                <a:cs typeface="Times New Roman"/>
                <a:sym typeface="Times New Roman"/>
              </a:rPr>
              <a:t>RC Model</a:t>
            </a:r>
            <a:endParaRPr sz="2700">
              <a:solidFill>
                <a:schemeClr val="dk1"/>
              </a:solidFill>
              <a:latin typeface="Times New Roman"/>
              <a:ea typeface="Times New Roman"/>
              <a:cs typeface="Times New Roman"/>
              <a:sym typeface="Times New Roman"/>
            </a:endParaRPr>
          </a:p>
        </p:txBody>
      </p:sp>
      <p:pic>
        <p:nvPicPr>
          <p:cNvPr id="154" name="Google Shape;154;g125b028e356_0_28"/>
          <p:cNvPicPr preferRelativeResize="0"/>
          <p:nvPr/>
        </p:nvPicPr>
        <p:blipFill>
          <a:blip r:embed="rId3">
            <a:alphaModFix/>
          </a:blip>
          <a:stretch>
            <a:fillRect/>
          </a:stretch>
        </p:blipFill>
        <p:spPr>
          <a:xfrm>
            <a:off x="4220400" y="1177725"/>
            <a:ext cx="4374500" cy="3295674"/>
          </a:xfrm>
          <a:prstGeom prst="rect">
            <a:avLst/>
          </a:prstGeom>
          <a:noFill/>
          <a:ln>
            <a:noFill/>
          </a:ln>
        </p:spPr>
      </p:pic>
      <p:sp>
        <p:nvSpPr>
          <p:cNvPr id="155" name="Google Shape;155;g125b028e356_0_28"/>
          <p:cNvSpPr txBox="1"/>
          <p:nvPr/>
        </p:nvSpPr>
        <p:spPr>
          <a:xfrm>
            <a:off x="2700625" y="4594400"/>
            <a:ext cx="27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a:ea typeface="Times"/>
              <a:cs typeface="Times"/>
              <a:sym typeface="Times"/>
            </a:endParaRPr>
          </a:p>
        </p:txBody>
      </p:sp>
      <p:sp>
        <p:nvSpPr>
          <p:cNvPr id="156" name="Google Shape;156;g125b028e356_0_28"/>
          <p:cNvSpPr txBox="1"/>
          <p:nvPr/>
        </p:nvSpPr>
        <p:spPr>
          <a:xfrm>
            <a:off x="393750" y="3173825"/>
            <a:ext cx="2543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700">
                <a:solidFill>
                  <a:schemeClr val="dk1"/>
                </a:solidFill>
                <a:latin typeface="Times"/>
                <a:ea typeface="Times"/>
                <a:cs typeface="Times"/>
                <a:sym typeface="Times"/>
              </a:rPr>
              <a:t>Energy cost 657 $ </a:t>
            </a:r>
            <a:endParaRPr sz="1700">
              <a:latin typeface="Times"/>
              <a:ea typeface="Times"/>
              <a:cs typeface="Times"/>
              <a:sym typeface="Times"/>
            </a:endParaRPr>
          </a:p>
        </p:txBody>
      </p:sp>
      <p:sp>
        <p:nvSpPr>
          <p:cNvPr id="157" name="Google Shape;157;g125b028e356_0_28"/>
          <p:cNvSpPr txBox="1"/>
          <p:nvPr/>
        </p:nvSpPr>
        <p:spPr>
          <a:xfrm>
            <a:off x="258400" y="1501225"/>
            <a:ext cx="3605400" cy="134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Building Resistance-Capacitance Modeling (BRCM) Matlab toolbox generated bilinear RC (Resistance-Capacitance) model.</a:t>
            </a:r>
            <a:endParaRPr sz="2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303030"/>
      </a:dk2>
      <a:lt2>
        <a:srgbClr val="DEDEE0"/>
      </a:lt2>
      <a:accent1>
        <a:srgbClr val="B31B1B"/>
      </a:accent1>
      <a:accent2>
        <a:srgbClr val="4D4F53"/>
      </a:accent2>
      <a:accent3>
        <a:srgbClr val="A2998B"/>
      </a:accent3>
      <a:accent4>
        <a:srgbClr val="EF9595"/>
      </a:accent4>
      <a:accent5>
        <a:srgbClr val="7D7364"/>
      </a:accent5>
      <a:accent6>
        <a:srgbClr val="A8B1C4"/>
      </a:accent6>
      <a:hlink>
        <a:srgbClr val="3B4558"/>
      </a:hlink>
      <a:folHlink>
        <a:srgbClr val="5967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