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p:scale>
          <a:sx n="150" d="100"/>
          <a:sy n="150" d="100"/>
        </p:scale>
        <p:origin x="52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CA86B8-A258-9449-8FFB-42A73D0A07B5}" type="datetimeFigureOut">
              <a:rPr lang="en-CN" smtClean="0"/>
              <a:t>2022/6/22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424712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A86B8-A258-9449-8FFB-42A73D0A07B5}" type="datetimeFigureOut">
              <a:rPr lang="en-CN" smtClean="0"/>
              <a:t>2022/6/22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366558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A86B8-A258-9449-8FFB-42A73D0A07B5}" type="datetimeFigureOut">
              <a:rPr lang="en-CN" smtClean="0"/>
              <a:t>2022/6/22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397513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A86B8-A258-9449-8FFB-42A73D0A07B5}" type="datetimeFigureOut">
              <a:rPr lang="en-CN" smtClean="0"/>
              <a:t>2022/6/22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2772698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A86B8-A258-9449-8FFB-42A73D0A07B5}" type="datetimeFigureOut">
              <a:rPr lang="en-CN" smtClean="0"/>
              <a:t>2022/6/22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25056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CA86B8-A258-9449-8FFB-42A73D0A07B5}" type="datetimeFigureOut">
              <a:rPr lang="en-CN" smtClean="0"/>
              <a:t>2022/6/22</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67239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CA86B8-A258-9449-8FFB-42A73D0A07B5}" type="datetimeFigureOut">
              <a:rPr lang="en-CN" smtClean="0"/>
              <a:t>2022/6/22</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42652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CA86B8-A258-9449-8FFB-42A73D0A07B5}" type="datetimeFigureOut">
              <a:rPr lang="en-CN" smtClean="0"/>
              <a:t>2022/6/22</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424788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A86B8-A258-9449-8FFB-42A73D0A07B5}" type="datetimeFigureOut">
              <a:rPr lang="en-CN" smtClean="0"/>
              <a:t>2022/6/22</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378489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CA86B8-A258-9449-8FFB-42A73D0A07B5}" type="datetimeFigureOut">
              <a:rPr lang="en-CN" smtClean="0"/>
              <a:t>2022/6/22</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30584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CA86B8-A258-9449-8FFB-42A73D0A07B5}" type="datetimeFigureOut">
              <a:rPr lang="en-CN" smtClean="0"/>
              <a:t>2022/6/22</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07D3DEA7-9D86-144C-A2CE-EA677FC7E2BC}" type="slidenum">
              <a:rPr lang="en-CN" smtClean="0"/>
              <a:t>‹#›</a:t>
            </a:fld>
            <a:endParaRPr lang="en-CN"/>
          </a:p>
        </p:txBody>
      </p:sp>
    </p:spTree>
    <p:extLst>
      <p:ext uri="{BB962C8B-B14F-4D97-AF65-F5344CB8AC3E}">
        <p14:creationId xmlns:p14="http://schemas.microsoft.com/office/powerpoint/2010/main" val="29748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A86B8-A258-9449-8FFB-42A73D0A07B5}" type="datetimeFigureOut">
              <a:rPr lang="en-CN" smtClean="0"/>
              <a:t>2022/6/22</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3DEA7-9D86-144C-A2CE-EA677FC7E2BC}" type="slidenum">
              <a:rPr lang="en-CN" smtClean="0"/>
              <a:t>‹#›</a:t>
            </a:fld>
            <a:endParaRPr lang="en-CN"/>
          </a:p>
        </p:txBody>
      </p:sp>
    </p:spTree>
    <p:extLst>
      <p:ext uri="{BB962C8B-B14F-4D97-AF65-F5344CB8AC3E}">
        <p14:creationId xmlns:p14="http://schemas.microsoft.com/office/powerpoint/2010/main" val="2566105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69A01A3-A904-D72F-80C4-538EE2D8A918}"/>
              </a:ext>
            </a:extLst>
          </p:cNvPr>
          <p:cNvSpPr/>
          <p:nvPr/>
        </p:nvSpPr>
        <p:spPr>
          <a:xfrm>
            <a:off x="6162591" y="6012219"/>
            <a:ext cx="2766434" cy="20560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7" name="Rectangle 36">
            <a:extLst>
              <a:ext uri="{FF2B5EF4-FFF2-40B4-BE49-F238E27FC236}">
                <a16:creationId xmlns:a16="http://schemas.microsoft.com/office/drawing/2014/main" id="{EE517361-F7FA-E972-5414-978C1F3C12DC}"/>
              </a:ext>
            </a:extLst>
          </p:cNvPr>
          <p:cNvSpPr/>
          <p:nvPr/>
        </p:nvSpPr>
        <p:spPr>
          <a:xfrm>
            <a:off x="139168" y="5651332"/>
            <a:ext cx="2766434" cy="20560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3" name="Rectangle 32">
            <a:extLst>
              <a:ext uri="{FF2B5EF4-FFF2-40B4-BE49-F238E27FC236}">
                <a16:creationId xmlns:a16="http://schemas.microsoft.com/office/drawing/2014/main" id="{6B3B8C47-6723-89C8-595F-9460E6ACEDA0}"/>
              </a:ext>
            </a:extLst>
          </p:cNvPr>
          <p:cNvSpPr/>
          <p:nvPr/>
        </p:nvSpPr>
        <p:spPr>
          <a:xfrm>
            <a:off x="6214082" y="1255770"/>
            <a:ext cx="2766434" cy="20560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2" name="Rectangle 31">
            <a:extLst>
              <a:ext uri="{FF2B5EF4-FFF2-40B4-BE49-F238E27FC236}">
                <a16:creationId xmlns:a16="http://schemas.microsoft.com/office/drawing/2014/main" id="{86AE49A6-45E3-61EE-9C2D-29276D7081DF}"/>
              </a:ext>
            </a:extLst>
          </p:cNvPr>
          <p:cNvSpPr/>
          <p:nvPr/>
        </p:nvSpPr>
        <p:spPr>
          <a:xfrm>
            <a:off x="3235067" y="1315827"/>
            <a:ext cx="2766434" cy="20560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5" name="Rectangle 34">
            <a:extLst>
              <a:ext uri="{FF2B5EF4-FFF2-40B4-BE49-F238E27FC236}">
                <a16:creationId xmlns:a16="http://schemas.microsoft.com/office/drawing/2014/main" id="{933E36DA-B16B-CB95-D1E2-6FFA4F0D9F48}"/>
              </a:ext>
            </a:extLst>
          </p:cNvPr>
          <p:cNvSpPr/>
          <p:nvPr/>
        </p:nvSpPr>
        <p:spPr>
          <a:xfrm>
            <a:off x="3235067" y="4097558"/>
            <a:ext cx="2766434" cy="20560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6" name="Rectangle 35">
            <a:extLst>
              <a:ext uri="{FF2B5EF4-FFF2-40B4-BE49-F238E27FC236}">
                <a16:creationId xmlns:a16="http://schemas.microsoft.com/office/drawing/2014/main" id="{CD7DB07D-F2AE-8E46-3087-691C7C2F9830}"/>
              </a:ext>
            </a:extLst>
          </p:cNvPr>
          <p:cNvSpPr/>
          <p:nvPr/>
        </p:nvSpPr>
        <p:spPr>
          <a:xfrm>
            <a:off x="6214081" y="5113793"/>
            <a:ext cx="2766434" cy="20560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3" name="Rectangle 22">
            <a:extLst>
              <a:ext uri="{FF2B5EF4-FFF2-40B4-BE49-F238E27FC236}">
                <a16:creationId xmlns:a16="http://schemas.microsoft.com/office/drawing/2014/main" id="{A6C4B7F3-6F0F-29B1-7CD5-89DE23AE8692}"/>
              </a:ext>
            </a:extLst>
          </p:cNvPr>
          <p:cNvSpPr/>
          <p:nvPr/>
        </p:nvSpPr>
        <p:spPr>
          <a:xfrm>
            <a:off x="145758" y="1268654"/>
            <a:ext cx="2766434" cy="20560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1026" name="Picture 2">
            <a:extLst>
              <a:ext uri="{FF2B5EF4-FFF2-40B4-BE49-F238E27FC236}">
                <a16:creationId xmlns:a16="http://schemas.microsoft.com/office/drawing/2014/main" id="{4A689305-561C-9E8F-F388-3F1AA9E82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65" y="6595047"/>
            <a:ext cx="2476581" cy="2131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hape, rectangle&#10;&#10;Description automatically generated">
            <a:extLst>
              <a:ext uri="{FF2B5EF4-FFF2-40B4-BE49-F238E27FC236}">
                <a16:creationId xmlns:a16="http://schemas.microsoft.com/office/drawing/2014/main" id="{1B1347C9-F257-9A64-EC8A-721ECE7AA73C}"/>
              </a:ext>
            </a:extLst>
          </p:cNvPr>
          <p:cNvPicPr>
            <a:picLocks noChangeAspect="1"/>
          </p:cNvPicPr>
          <p:nvPr/>
        </p:nvPicPr>
        <p:blipFill>
          <a:blip r:embed="rId3"/>
          <a:stretch>
            <a:fillRect/>
          </a:stretch>
        </p:blipFill>
        <p:spPr>
          <a:xfrm>
            <a:off x="-10921" y="-20134"/>
            <a:ext cx="9154920" cy="1235134"/>
          </a:xfrm>
          <a:prstGeom prst="rect">
            <a:avLst/>
          </a:prstGeom>
        </p:spPr>
      </p:pic>
      <p:sp>
        <p:nvSpPr>
          <p:cNvPr id="8" name="TextBox 7">
            <a:extLst>
              <a:ext uri="{FF2B5EF4-FFF2-40B4-BE49-F238E27FC236}">
                <a16:creationId xmlns:a16="http://schemas.microsoft.com/office/drawing/2014/main" id="{B4AA2842-36E1-41BD-D957-6D0EA4A3D618}"/>
              </a:ext>
            </a:extLst>
          </p:cNvPr>
          <p:cNvSpPr txBox="1"/>
          <p:nvPr/>
        </p:nvSpPr>
        <p:spPr>
          <a:xfrm>
            <a:off x="1390853" y="207239"/>
            <a:ext cx="6351373" cy="954107"/>
          </a:xfrm>
          <a:prstGeom prst="rect">
            <a:avLst/>
          </a:prstGeom>
          <a:noFill/>
        </p:spPr>
        <p:txBody>
          <a:bodyPr wrap="square" rtlCol="0">
            <a:spAutoFit/>
          </a:bodyPr>
          <a:lstStyle/>
          <a:p>
            <a:r>
              <a:rPr lang="en-CN" sz="2000" dirty="0">
                <a:solidFill>
                  <a:schemeClr val="bg1"/>
                </a:solidFill>
                <a:latin typeface="Times New Roman" panose="02020603050405020304" pitchFamily="18" charset="0"/>
                <a:cs typeface="Times New Roman" panose="02020603050405020304" pitchFamily="18" charset="0"/>
              </a:rPr>
              <a:t>Model Predictive Building Climate Control with Smart EV Charging Optimization for Cornell Townhouse Community</a:t>
            </a:r>
          </a:p>
          <a:p>
            <a:pPr algn="ctr"/>
            <a:r>
              <a:rPr lang="en-CN" sz="1600" dirty="0">
                <a:solidFill>
                  <a:schemeClr val="bg1"/>
                </a:solidFill>
                <a:latin typeface="Times New Roman" panose="02020603050405020304" pitchFamily="18" charset="0"/>
                <a:cs typeface="Times New Roman" panose="02020603050405020304" pitchFamily="18" charset="0"/>
              </a:rPr>
              <a:t>Xinyu Liu (xl598)</a:t>
            </a:r>
          </a:p>
        </p:txBody>
      </p:sp>
      <p:sp>
        <p:nvSpPr>
          <p:cNvPr id="10" name="TextBox 9">
            <a:extLst>
              <a:ext uri="{FF2B5EF4-FFF2-40B4-BE49-F238E27FC236}">
                <a16:creationId xmlns:a16="http://schemas.microsoft.com/office/drawing/2014/main" id="{BFDEADC2-90E3-2D84-E365-66A51394D3E4}"/>
              </a:ext>
            </a:extLst>
          </p:cNvPr>
          <p:cNvSpPr txBox="1"/>
          <p:nvPr/>
        </p:nvSpPr>
        <p:spPr>
          <a:xfrm>
            <a:off x="614" y="1206668"/>
            <a:ext cx="3069603" cy="5601533"/>
          </a:xfrm>
          <a:prstGeom prst="rect">
            <a:avLst/>
          </a:prstGeom>
          <a:noFill/>
        </p:spPr>
        <p:txBody>
          <a:bodyPr wrap="square" rtlCol="0">
            <a:spAutoFit/>
          </a:bodyPr>
          <a:lstStyle/>
          <a:p>
            <a:pPr algn="ctr"/>
            <a:r>
              <a:rPr lang="en-CN" sz="1400" dirty="0">
                <a:solidFill>
                  <a:schemeClr val="bg1"/>
                </a:solidFill>
                <a:latin typeface="Times New Roman" panose="02020603050405020304" pitchFamily="18" charset="0"/>
                <a:cs typeface="Times New Roman" panose="02020603050405020304" pitchFamily="18" charset="0"/>
              </a:rPr>
              <a:t>Abstract</a:t>
            </a:r>
          </a:p>
          <a:p>
            <a:r>
              <a:rPr lang="en-US" sz="1100" dirty="0">
                <a:latin typeface="Times New Roman" panose="02020603050405020304" pitchFamily="18" charset="0"/>
                <a:cs typeface="Times New Roman" panose="02020603050405020304" pitchFamily="18" charset="0"/>
              </a:rPr>
              <a:t>Approximately 40 % of the global energy consumption occurs in buildings, and half is used for HVAC systems. Energy reductions can be realized by improving a building’s HVAC systems and construction.[1] This project presented an accurate physics-based building model for Cornell townhouse residential building with an HVAC heating system, PV panel and an EV charging station. MPC controllers are used to  minimize total energy cost while keeping the indoor temperature comfortable.</a:t>
            </a:r>
            <a:endParaRPr lang="en-CN" sz="1400" dirty="0">
              <a:latin typeface="Times New Roman" panose="02020603050405020304" pitchFamily="18" charset="0"/>
              <a:cs typeface="Times New Roman" panose="02020603050405020304" pitchFamily="18" charset="0"/>
            </a:endParaRPr>
          </a:p>
          <a:p>
            <a:endParaRPr lang="en-CN" sz="1400" dirty="0">
              <a:latin typeface="Times New Roman" panose="02020603050405020304" pitchFamily="18" charset="0"/>
              <a:cs typeface="Times New Roman" panose="02020603050405020304" pitchFamily="18" charset="0"/>
            </a:endParaRPr>
          </a:p>
          <a:p>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solidFill>
                <a:schemeClr val="bg1"/>
              </a:solidFill>
              <a:latin typeface="Times New Roman" panose="02020603050405020304" pitchFamily="18" charset="0"/>
              <a:cs typeface="Times New Roman" panose="02020603050405020304" pitchFamily="18" charset="0"/>
            </a:endParaRPr>
          </a:p>
          <a:p>
            <a:pPr algn="ctr"/>
            <a:r>
              <a:rPr lang="en-CN" sz="1400" dirty="0">
                <a:solidFill>
                  <a:schemeClr val="bg1"/>
                </a:solidFill>
                <a:latin typeface="Times New Roman" panose="02020603050405020304" pitchFamily="18" charset="0"/>
                <a:cs typeface="Times New Roman" panose="02020603050405020304" pitchFamily="18" charset="0"/>
              </a:rPr>
              <a:t>Major innovation</a:t>
            </a:r>
          </a:p>
          <a:p>
            <a:r>
              <a:rPr lang="en-US" sz="1100" dirty="0">
                <a:latin typeface="Times New Roman" panose="02020603050405020304" pitchFamily="18" charset="0"/>
                <a:cs typeface="Times New Roman" panose="02020603050405020304" pitchFamily="18" charset="0"/>
              </a:rPr>
              <a:t>First time to conduct MPC of smart EV charging and building climate control considering bidirectional energy flow (G2B,G2V,B2V,V2B) and integration with renewable energy sources.</a:t>
            </a:r>
            <a:endParaRPr lang="en-CN" sz="11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FAFDAF-5A14-1219-EC94-567D0BD0727C}"/>
              </a:ext>
            </a:extLst>
          </p:cNvPr>
          <p:cNvSpPr txBox="1"/>
          <p:nvPr/>
        </p:nvSpPr>
        <p:spPr>
          <a:xfrm>
            <a:off x="3083178" y="1255770"/>
            <a:ext cx="2726759" cy="3323987"/>
          </a:xfrm>
          <a:prstGeom prst="rect">
            <a:avLst/>
          </a:prstGeom>
          <a:noFill/>
        </p:spPr>
        <p:txBody>
          <a:bodyPr wrap="square" rtlCol="0">
            <a:spAutoFit/>
          </a:bodyPr>
          <a:lstStyle/>
          <a:p>
            <a:pPr algn="ctr"/>
            <a:r>
              <a:rPr lang="en-CN" sz="1400" dirty="0">
                <a:solidFill>
                  <a:schemeClr val="bg1"/>
                </a:solidFill>
                <a:latin typeface="Times New Roman" panose="02020603050405020304" pitchFamily="18" charset="0"/>
                <a:cs typeface="Times New Roman" panose="02020603050405020304" pitchFamily="18" charset="0"/>
              </a:rPr>
              <a:t>MPC Sturcture</a:t>
            </a: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r>
              <a:rPr lang="en-CN" sz="1400" dirty="0">
                <a:solidFill>
                  <a:schemeClr val="bg1"/>
                </a:solidFill>
                <a:latin typeface="Times New Roman" panose="02020603050405020304" pitchFamily="18" charset="0"/>
                <a:cs typeface="Times New Roman" panose="02020603050405020304" pitchFamily="18" charset="0"/>
              </a:rPr>
              <a:t>Distrubance</a:t>
            </a:r>
          </a:p>
          <a:p>
            <a:pPr algn="ctr"/>
            <a:endParaRPr lang="en-C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ECD6E50-D7FD-E315-919C-79E00F5BA8D7}"/>
              </a:ext>
            </a:extLst>
          </p:cNvPr>
          <p:cNvSpPr txBox="1"/>
          <p:nvPr/>
        </p:nvSpPr>
        <p:spPr>
          <a:xfrm>
            <a:off x="6132978" y="1206668"/>
            <a:ext cx="2871854" cy="5632311"/>
          </a:xfrm>
          <a:prstGeom prst="rect">
            <a:avLst/>
          </a:prstGeom>
          <a:noFill/>
          <a:ln>
            <a:solidFill>
              <a:schemeClr val="bg1"/>
            </a:solidFill>
          </a:ln>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Preliminary</a:t>
            </a:r>
            <a:r>
              <a:rPr lang="en-CN" sz="1400" dirty="0">
                <a:solidFill>
                  <a:schemeClr val="bg1"/>
                </a:solidFill>
                <a:latin typeface="Times New Roman" panose="02020603050405020304" pitchFamily="18" charset="0"/>
                <a:cs typeface="Times New Roman" panose="02020603050405020304" pitchFamily="18" charset="0"/>
              </a:rPr>
              <a:t> Results</a:t>
            </a:r>
            <a:r>
              <a:rPr lang="en-CN" sz="1400" dirty="0">
                <a:latin typeface="Times New Roman" panose="02020603050405020304" pitchFamily="18" charset="0"/>
                <a:cs typeface="Times New Roman" panose="02020603050405020304" pitchFamily="18" charset="0"/>
              </a:rPr>
              <a:t> </a:t>
            </a: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CN" sz="1400" dirty="0">
              <a:latin typeface="Times New Roman" panose="02020603050405020304" pitchFamily="18" charset="0"/>
              <a:cs typeface="Times New Roman" panose="02020603050405020304" pitchFamily="18" charset="0"/>
            </a:endParaRPr>
          </a:p>
          <a:p>
            <a:pPr algn="ct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1400" dirty="0">
                <a:solidFill>
                  <a:schemeClr val="bg1"/>
                </a:solidFill>
                <a:latin typeface="Times New Roman" panose="02020603050405020304" pitchFamily="18" charset="0"/>
                <a:cs typeface="Times New Roman" panose="02020603050405020304" pitchFamily="18" charset="0"/>
              </a:rPr>
              <a:t>C</a:t>
            </a:r>
            <a:r>
              <a:rPr lang="en-CN" sz="1400" dirty="0">
                <a:solidFill>
                  <a:schemeClr val="bg1"/>
                </a:solidFill>
                <a:latin typeface="Times New Roman" panose="02020603050405020304" pitchFamily="18" charset="0"/>
                <a:cs typeface="Times New Roman" panose="02020603050405020304" pitchFamily="18" charset="0"/>
              </a:rPr>
              <a:t>onclustion</a:t>
            </a:r>
          </a:p>
          <a:p>
            <a:r>
              <a:rPr lang="en-US" sz="1100" dirty="0">
                <a:latin typeface="Times New Roman" panose="02020603050405020304" pitchFamily="18" charset="0"/>
                <a:cs typeface="Times New Roman" panose="02020603050405020304" pitchFamily="18" charset="0"/>
              </a:rPr>
              <a:t>Constant electricity price MPC can save 17% energy cost, while economic MPC can save 25.7%. MPC performance depends largely on the optimization function and controller setting.</a:t>
            </a:r>
            <a:endParaRPr lang="en-CN" sz="1100" dirty="0">
              <a:latin typeface="Times New Roman" panose="02020603050405020304" pitchFamily="18" charset="0"/>
              <a:cs typeface="Times New Roman" panose="02020603050405020304" pitchFamily="18" charset="0"/>
            </a:endParaRPr>
          </a:p>
          <a:p>
            <a:pPr algn="ctr"/>
            <a:r>
              <a:rPr lang="en-CN" sz="1400" dirty="0">
                <a:solidFill>
                  <a:schemeClr val="bg1"/>
                </a:solidFill>
                <a:latin typeface="Times New Roman" panose="02020603050405020304" pitchFamily="18" charset="0"/>
                <a:cs typeface="Times New Roman" panose="02020603050405020304" pitchFamily="18" charset="0"/>
              </a:rPr>
              <a:t>References</a:t>
            </a:r>
          </a:p>
          <a:p>
            <a:r>
              <a:rPr lang="en-US" sz="900" dirty="0">
                <a:latin typeface="Times New Roman" panose="02020603050405020304" pitchFamily="18" charset="0"/>
                <a:cs typeface="Times New Roman" panose="02020603050405020304" pitchFamily="18" charset="0"/>
              </a:rPr>
              <a:t>[1]</a:t>
            </a:r>
            <a:r>
              <a:rPr lang="en-US" sz="900" dirty="0" err="1">
                <a:latin typeface="Times New Roman" panose="02020603050405020304" pitchFamily="18" charset="0"/>
                <a:cs typeface="Times New Roman" panose="02020603050405020304" pitchFamily="18" charset="0"/>
              </a:rPr>
              <a:t>Sturzenegger</a:t>
            </a:r>
            <a:r>
              <a:rPr lang="en-US" sz="900" dirty="0">
                <a:latin typeface="Times New Roman" panose="02020603050405020304" pitchFamily="18" charset="0"/>
                <a:cs typeface="Times New Roman" panose="02020603050405020304" pitchFamily="18" charset="0"/>
              </a:rPr>
              <a:t>, D., </a:t>
            </a:r>
            <a:r>
              <a:rPr lang="en-US" sz="900" dirty="0" err="1">
                <a:latin typeface="Times New Roman" panose="02020603050405020304" pitchFamily="18" charset="0"/>
                <a:cs typeface="Times New Roman" panose="02020603050405020304" pitchFamily="18" charset="0"/>
              </a:rPr>
              <a:t>Gyalistras</a:t>
            </a:r>
            <a:r>
              <a:rPr lang="en-US" sz="900" dirty="0">
                <a:latin typeface="Times New Roman" panose="02020603050405020304" pitchFamily="18" charset="0"/>
                <a:cs typeface="Times New Roman" panose="02020603050405020304" pitchFamily="18" charset="0"/>
              </a:rPr>
              <a:t>, D., Semeraro, V., </a:t>
            </a:r>
            <a:r>
              <a:rPr lang="en-US" sz="900" dirty="0" err="1">
                <a:latin typeface="Times New Roman" panose="02020603050405020304" pitchFamily="18" charset="0"/>
                <a:cs typeface="Times New Roman" panose="02020603050405020304" pitchFamily="18" charset="0"/>
              </a:rPr>
              <a:t>Morari</a:t>
            </a:r>
            <a:r>
              <a:rPr lang="en-US" sz="900" dirty="0">
                <a:latin typeface="Times New Roman" panose="02020603050405020304" pitchFamily="18" charset="0"/>
                <a:cs typeface="Times New Roman" panose="02020603050405020304" pitchFamily="18" charset="0"/>
              </a:rPr>
              <a:t>, M., amp; Smith, R. S. (2014). BRCM MATLAB TOOLBOX: Model generation for model predictive build-</a:t>
            </a:r>
            <a:r>
              <a:rPr lang="en-US" sz="900" dirty="0" err="1">
                <a:latin typeface="Times New Roman" panose="02020603050405020304" pitchFamily="18" charset="0"/>
                <a:cs typeface="Times New Roman" panose="02020603050405020304" pitchFamily="18" charset="0"/>
              </a:rPr>
              <a:t>ing</a:t>
            </a:r>
            <a:r>
              <a:rPr lang="en-US" sz="900" dirty="0">
                <a:latin typeface="Times New Roman" panose="02020603050405020304" pitchFamily="18" charset="0"/>
                <a:cs typeface="Times New Roman" panose="02020603050405020304" pitchFamily="18" charset="0"/>
              </a:rPr>
              <a:t> control. 2014 American Control Conference. </a:t>
            </a:r>
            <a:endParaRPr lang="en-CN" sz="900" dirty="0">
              <a:latin typeface="Times New Roman" panose="02020603050405020304" pitchFamily="18" charset="0"/>
              <a:cs typeface="Times New Roman" panose="02020603050405020304" pitchFamily="18" charset="0"/>
            </a:endParaRPr>
          </a:p>
        </p:txBody>
      </p:sp>
      <p:pic>
        <p:nvPicPr>
          <p:cNvPr id="16" name="Picture 15" descr="Diagram&#10;&#10;Description automatically generated">
            <a:extLst>
              <a:ext uri="{FF2B5EF4-FFF2-40B4-BE49-F238E27FC236}">
                <a16:creationId xmlns:a16="http://schemas.microsoft.com/office/drawing/2014/main" id="{0DF05802-6AA8-D041-6364-69F8FA024B4E}"/>
              </a:ext>
            </a:extLst>
          </p:cNvPr>
          <p:cNvPicPr>
            <a:picLocks noChangeAspect="1"/>
          </p:cNvPicPr>
          <p:nvPr/>
        </p:nvPicPr>
        <p:blipFill>
          <a:blip r:embed="rId4"/>
          <a:stretch>
            <a:fillRect/>
          </a:stretch>
        </p:blipFill>
        <p:spPr>
          <a:xfrm>
            <a:off x="-3434" y="3353700"/>
            <a:ext cx="3195576" cy="2214000"/>
          </a:xfrm>
          <a:prstGeom prst="rect">
            <a:avLst/>
          </a:prstGeom>
        </p:spPr>
      </p:pic>
      <p:pic>
        <p:nvPicPr>
          <p:cNvPr id="1032" name="Picture 8">
            <a:extLst>
              <a:ext uri="{FF2B5EF4-FFF2-40B4-BE49-F238E27FC236}">
                <a16:creationId xmlns:a16="http://schemas.microsoft.com/office/drawing/2014/main" id="{969E5B57-6314-7493-B941-F3C65F4519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0622" y="1475303"/>
            <a:ext cx="2185918" cy="19563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50770D2-26D2-E82A-39F6-C07ED36CD1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1316" y="3349374"/>
            <a:ext cx="2524530" cy="148798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Chart, line chart, histogram&#10;&#10;Description automatically generated">
            <a:extLst>
              <a:ext uri="{FF2B5EF4-FFF2-40B4-BE49-F238E27FC236}">
                <a16:creationId xmlns:a16="http://schemas.microsoft.com/office/drawing/2014/main" id="{3BDDBD1E-C077-966D-1AD5-DC93A1A43086}"/>
              </a:ext>
            </a:extLst>
          </p:cNvPr>
          <p:cNvPicPr>
            <a:picLocks noChangeAspect="1"/>
          </p:cNvPicPr>
          <p:nvPr/>
        </p:nvPicPr>
        <p:blipFill>
          <a:blip r:embed="rId7"/>
          <a:stretch>
            <a:fillRect/>
          </a:stretch>
        </p:blipFill>
        <p:spPr>
          <a:xfrm>
            <a:off x="3612979" y="5361697"/>
            <a:ext cx="2309356" cy="1467198"/>
          </a:xfrm>
          <a:prstGeom prst="rect">
            <a:avLst/>
          </a:prstGeom>
        </p:spPr>
      </p:pic>
      <p:pic>
        <p:nvPicPr>
          <p:cNvPr id="1040" name="Picture 16">
            <a:extLst>
              <a:ext uri="{FF2B5EF4-FFF2-40B4-BE49-F238E27FC236}">
                <a16:creationId xmlns:a16="http://schemas.microsoft.com/office/drawing/2014/main" id="{A181D81A-946F-2FAA-6FCC-32D92DC47E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2196" y="4295341"/>
            <a:ext cx="2687642" cy="11777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Text, letter&#10;&#10;Description automatically generated">
            <a:extLst>
              <a:ext uri="{FF2B5EF4-FFF2-40B4-BE49-F238E27FC236}">
                <a16:creationId xmlns:a16="http://schemas.microsoft.com/office/drawing/2014/main" id="{523F1EBA-1038-DD2F-C581-6AA9CD51678E}"/>
              </a:ext>
            </a:extLst>
          </p:cNvPr>
          <p:cNvPicPr>
            <a:picLocks noChangeAspect="1"/>
          </p:cNvPicPr>
          <p:nvPr/>
        </p:nvPicPr>
        <p:blipFill>
          <a:blip r:embed="rId9"/>
          <a:stretch>
            <a:fillRect/>
          </a:stretch>
        </p:blipFill>
        <p:spPr>
          <a:xfrm>
            <a:off x="3088169" y="2661502"/>
            <a:ext cx="3309150" cy="1277429"/>
          </a:xfrm>
          <a:prstGeom prst="rect">
            <a:avLst/>
          </a:prstGeom>
        </p:spPr>
      </p:pic>
      <p:sp>
        <p:nvSpPr>
          <p:cNvPr id="24" name="TextBox 23">
            <a:extLst>
              <a:ext uri="{FF2B5EF4-FFF2-40B4-BE49-F238E27FC236}">
                <a16:creationId xmlns:a16="http://schemas.microsoft.com/office/drawing/2014/main" id="{7EF0A65B-C067-4EFA-14DC-88C865EFDF24}"/>
              </a:ext>
            </a:extLst>
          </p:cNvPr>
          <p:cNvSpPr txBox="1"/>
          <p:nvPr/>
        </p:nvSpPr>
        <p:spPr>
          <a:xfrm>
            <a:off x="6695816" y="3145703"/>
            <a:ext cx="1699985" cy="230832"/>
          </a:xfrm>
          <a:prstGeom prst="rect">
            <a:avLst/>
          </a:prstGeom>
          <a:solidFill>
            <a:schemeClr val="bg1"/>
          </a:solidFill>
          <a:ln>
            <a:solidFill>
              <a:schemeClr val="bg1"/>
            </a:solidFill>
          </a:ln>
        </p:spPr>
        <p:txBody>
          <a:bodyPr wrap="square" rtlCol="0">
            <a:spAutoFit/>
          </a:bodyPr>
          <a:lstStyle/>
          <a:p>
            <a:r>
              <a:rPr lang="en-US" sz="900" dirty="0">
                <a:latin typeface="Times New Roman" panose="02020603050405020304" pitchFamily="18" charset="0"/>
                <a:cs typeface="Times New Roman" panose="02020603050405020304" pitchFamily="18" charset="0"/>
              </a:rPr>
              <a:t>C</a:t>
            </a:r>
            <a:r>
              <a:rPr lang="en-CN" sz="900" dirty="0">
                <a:latin typeface="Times New Roman" panose="02020603050405020304" pitchFamily="18" charset="0"/>
                <a:cs typeface="Times New Roman" panose="02020603050405020304" pitchFamily="18" charset="0"/>
              </a:rPr>
              <a:t>onstant Electric Price MPC</a:t>
            </a:r>
          </a:p>
        </p:txBody>
      </p:sp>
      <p:sp>
        <p:nvSpPr>
          <p:cNvPr id="39" name="TextBox 38">
            <a:extLst>
              <a:ext uri="{FF2B5EF4-FFF2-40B4-BE49-F238E27FC236}">
                <a16:creationId xmlns:a16="http://schemas.microsoft.com/office/drawing/2014/main" id="{C2B2D024-5865-5FBA-242A-8A08BAFBFE13}"/>
              </a:ext>
            </a:extLst>
          </p:cNvPr>
          <p:cNvSpPr txBox="1"/>
          <p:nvPr/>
        </p:nvSpPr>
        <p:spPr>
          <a:xfrm>
            <a:off x="6747306" y="4788199"/>
            <a:ext cx="1699985" cy="230832"/>
          </a:xfrm>
          <a:prstGeom prst="rect">
            <a:avLst/>
          </a:prstGeom>
          <a:solidFill>
            <a:schemeClr val="bg1"/>
          </a:solidFill>
          <a:ln>
            <a:solidFill>
              <a:schemeClr val="bg1"/>
            </a:solidFill>
          </a:ln>
        </p:spPr>
        <p:txBody>
          <a:bodyPr wrap="square" rtlCol="0">
            <a:spAutoFit/>
          </a:bodyPr>
          <a:lstStyle/>
          <a:p>
            <a:r>
              <a:rPr lang="en-CN" sz="900" dirty="0">
                <a:latin typeface="Times New Roman" panose="02020603050405020304" pitchFamily="18" charset="0"/>
                <a:cs typeface="Times New Roman" panose="02020603050405020304" pitchFamily="18" charset="0"/>
              </a:rPr>
              <a:t>Dynamic Price Economic MPC</a:t>
            </a:r>
          </a:p>
        </p:txBody>
      </p:sp>
      <p:pic>
        <p:nvPicPr>
          <p:cNvPr id="26" name="Picture 25" descr="Diagram&#10;&#10;Description automatically generated">
            <a:extLst>
              <a:ext uri="{FF2B5EF4-FFF2-40B4-BE49-F238E27FC236}">
                <a16:creationId xmlns:a16="http://schemas.microsoft.com/office/drawing/2014/main" id="{84C1811B-3E33-5AD9-0E6E-8B1E40358C13}"/>
              </a:ext>
            </a:extLst>
          </p:cNvPr>
          <p:cNvPicPr>
            <a:picLocks noChangeAspect="1"/>
          </p:cNvPicPr>
          <p:nvPr/>
        </p:nvPicPr>
        <p:blipFill>
          <a:blip r:embed="rId10"/>
          <a:stretch>
            <a:fillRect/>
          </a:stretch>
        </p:blipFill>
        <p:spPr>
          <a:xfrm>
            <a:off x="3014836" y="1680057"/>
            <a:ext cx="3340047" cy="927791"/>
          </a:xfrm>
          <a:prstGeom prst="rect">
            <a:avLst/>
          </a:prstGeom>
        </p:spPr>
      </p:pic>
      <p:sp>
        <p:nvSpPr>
          <p:cNvPr id="28" name="TextBox 27">
            <a:extLst>
              <a:ext uri="{FF2B5EF4-FFF2-40B4-BE49-F238E27FC236}">
                <a16:creationId xmlns:a16="http://schemas.microsoft.com/office/drawing/2014/main" id="{A0885631-3349-CFD8-4D70-FACC15C7DE73}"/>
              </a:ext>
            </a:extLst>
          </p:cNvPr>
          <p:cNvSpPr txBox="1"/>
          <p:nvPr/>
        </p:nvSpPr>
        <p:spPr>
          <a:xfrm>
            <a:off x="3742380" y="1749083"/>
            <a:ext cx="363338" cy="184666"/>
          </a:xfrm>
          <a:prstGeom prst="rect">
            <a:avLst/>
          </a:prstGeom>
          <a:noFill/>
        </p:spPr>
        <p:txBody>
          <a:bodyPr wrap="square" rtlCol="0">
            <a:spAutoFit/>
          </a:bodyPr>
          <a:lstStyle/>
          <a:p>
            <a:r>
              <a:rPr lang="en-CN" sz="600" dirty="0">
                <a:solidFill>
                  <a:schemeClr val="tx1">
                    <a:lumMod val="85000"/>
                    <a:lumOff val="15000"/>
                  </a:schemeClr>
                </a:solidFill>
              </a:rPr>
              <a:t>61</a:t>
            </a:r>
          </a:p>
        </p:txBody>
      </p:sp>
      <p:sp>
        <p:nvSpPr>
          <p:cNvPr id="45" name="TextBox 44">
            <a:extLst>
              <a:ext uri="{FF2B5EF4-FFF2-40B4-BE49-F238E27FC236}">
                <a16:creationId xmlns:a16="http://schemas.microsoft.com/office/drawing/2014/main" id="{B736B791-09B5-E57F-EA66-0025E76C8FD5}"/>
              </a:ext>
            </a:extLst>
          </p:cNvPr>
          <p:cNvSpPr txBox="1"/>
          <p:nvPr/>
        </p:nvSpPr>
        <p:spPr>
          <a:xfrm>
            <a:off x="3748437" y="1986487"/>
            <a:ext cx="363338" cy="184666"/>
          </a:xfrm>
          <a:prstGeom prst="rect">
            <a:avLst/>
          </a:prstGeom>
          <a:noFill/>
        </p:spPr>
        <p:txBody>
          <a:bodyPr wrap="square" rtlCol="0">
            <a:spAutoFit/>
          </a:bodyPr>
          <a:lstStyle/>
          <a:p>
            <a:r>
              <a:rPr lang="en-CN" sz="600" dirty="0">
                <a:solidFill>
                  <a:schemeClr val="tx1">
                    <a:lumMod val="85000"/>
                    <a:lumOff val="15000"/>
                  </a:schemeClr>
                </a:solidFill>
              </a:rPr>
              <a:t>12</a:t>
            </a:r>
          </a:p>
        </p:txBody>
      </p:sp>
      <p:sp>
        <p:nvSpPr>
          <p:cNvPr id="46" name="TextBox 45">
            <a:extLst>
              <a:ext uri="{FF2B5EF4-FFF2-40B4-BE49-F238E27FC236}">
                <a16:creationId xmlns:a16="http://schemas.microsoft.com/office/drawing/2014/main" id="{D909C30D-E23B-C2EF-D510-DFF6D571AA71}"/>
              </a:ext>
            </a:extLst>
          </p:cNvPr>
          <p:cNvSpPr txBox="1"/>
          <p:nvPr/>
        </p:nvSpPr>
        <p:spPr>
          <a:xfrm>
            <a:off x="5389020" y="2219882"/>
            <a:ext cx="363338" cy="184666"/>
          </a:xfrm>
          <a:prstGeom prst="rect">
            <a:avLst/>
          </a:prstGeom>
          <a:noFill/>
        </p:spPr>
        <p:txBody>
          <a:bodyPr wrap="square" rtlCol="0">
            <a:spAutoFit/>
          </a:bodyPr>
          <a:lstStyle/>
          <a:p>
            <a:r>
              <a:rPr lang="en-CN" sz="600" dirty="0">
                <a:solidFill>
                  <a:schemeClr val="tx1">
                    <a:lumMod val="85000"/>
                    <a:lumOff val="15000"/>
                  </a:schemeClr>
                </a:solidFill>
              </a:rPr>
              <a:t>41</a:t>
            </a:r>
          </a:p>
        </p:txBody>
      </p:sp>
      <p:sp>
        <p:nvSpPr>
          <p:cNvPr id="47" name="TextBox 46">
            <a:extLst>
              <a:ext uri="{FF2B5EF4-FFF2-40B4-BE49-F238E27FC236}">
                <a16:creationId xmlns:a16="http://schemas.microsoft.com/office/drawing/2014/main" id="{F55B10D7-2D32-B839-D8CD-C4967D3E13CC}"/>
              </a:ext>
            </a:extLst>
          </p:cNvPr>
          <p:cNvSpPr txBox="1"/>
          <p:nvPr/>
        </p:nvSpPr>
        <p:spPr>
          <a:xfrm>
            <a:off x="5371348" y="1749083"/>
            <a:ext cx="363338" cy="184666"/>
          </a:xfrm>
          <a:prstGeom prst="rect">
            <a:avLst/>
          </a:prstGeom>
          <a:noFill/>
        </p:spPr>
        <p:txBody>
          <a:bodyPr wrap="square" rtlCol="0">
            <a:spAutoFit/>
          </a:bodyPr>
          <a:lstStyle/>
          <a:p>
            <a:r>
              <a:rPr lang="en-CN" sz="600" dirty="0">
                <a:solidFill>
                  <a:schemeClr val="tx1">
                    <a:lumMod val="85000"/>
                    <a:lumOff val="15000"/>
                  </a:schemeClr>
                </a:solidFill>
              </a:rPr>
              <a:t>0</a:t>
            </a:r>
          </a:p>
        </p:txBody>
      </p:sp>
    </p:spTree>
    <p:extLst>
      <p:ext uri="{BB962C8B-B14F-4D97-AF65-F5344CB8AC3E}">
        <p14:creationId xmlns:p14="http://schemas.microsoft.com/office/powerpoint/2010/main" val="14335633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232</Words>
  <Application>Microsoft Macintosh PowerPoint</Application>
  <PresentationFormat>On-screen Show (4:3)</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Xinyu Liu</dc:creator>
  <cp:lastModifiedBy>Xinyu Liu</cp:lastModifiedBy>
  <cp:revision>1</cp:revision>
  <dcterms:created xsi:type="dcterms:W3CDTF">2022-06-22T16:34:20Z</dcterms:created>
  <dcterms:modified xsi:type="dcterms:W3CDTF">2022-06-22T18:30:48Z</dcterms:modified>
</cp:coreProperties>
</file>